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4" r:id="rId4"/>
    <p:sldId id="258" r:id="rId5"/>
    <p:sldId id="260" r:id="rId6"/>
    <p:sldId id="272" r:id="rId7"/>
    <p:sldId id="261" r:id="rId8"/>
    <p:sldId id="259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00E0E7-69C2-437F-877B-242B360B5D3B}">
          <p14:sldIdLst>
            <p14:sldId id="256"/>
            <p14:sldId id="257"/>
            <p14:sldId id="264"/>
            <p14:sldId id="258"/>
            <p14:sldId id="260"/>
            <p14:sldId id="272"/>
            <p14:sldId id="261"/>
            <p14:sldId id="259"/>
            <p14:sldId id="265"/>
            <p14:sldId id="263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CBE1-8479-47B4-BFD5-5B4CEE558A18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716B2-2F28-4178-9472-AF2D7EE93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24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23505"/>
            <a:ext cx="9144000" cy="486033"/>
          </a:xfrm>
          <a:ln>
            <a:noFill/>
          </a:ln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238" y="4580237"/>
            <a:ext cx="2619632" cy="733167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9752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468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039" y="1482810"/>
            <a:ext cx="5706761" cy="50003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82811"/>
            <a:ext cx="5624384" cy="5000366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BBBB3DD2-B253-4AF0-BEAD-B52B71FB73B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0610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24" y="365126"/>
            <a:ext cx="10635048" cy="939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324" y="1392195"/>
            <a:ext cx="570925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324" y="2505074"/>
            <a:ext cx="5709251" cy="40110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9" y="1392195"/>
            <a:ext cx="575001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505075"/>
            <a:ext cx="5750011" cy="40110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94F-E7D3-4A45-AA75-14BD4DB91D3E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176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229-2129-465E-954C-ACF4F90BADA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820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5D8-F942-421E-945D-AF7EE64B6EF6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5680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039" y="365125"/>
            <a:ext cx="10305535" cy="862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3372" y="6672649"/>
            <a:ext cx="1048265" cy="185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67223ECF-C399-47EC-A87B-6FB827350433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78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Lecture 15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414" y="4385431"/>
            <a:ext cx="4476586" cy="751112"/>
          </a:xfrm>
        </p:spPr>
        <p:txBody>
          <a:bodyPr>
            <a:normAutofit/>
          </a:bodyPr>
          <a:lstStyle/>
          <a:p>
            <a:r>
              <a:rPr lang="en-SG" dirty="0" smtClean="0"/>
              <a:t>Backtracking: 8 Queens Problem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52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8 Queens Solutions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10</a:t>
            </a:fld>
            <a:endParaRPr lang="en-SG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9" t="44609" r="31250" b="10107"/>
          <a:stretch>
            <a:fillRect/>
          </a:stretch>
        </p:blipFill>
        <p:spPr bwMode="auto">
          <a:xfrm>
            <a:off x="773622" y="1458215"/>
            <a:ext cx="9900076" cy="5033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69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: N Queens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11</a:t>
            </a:fld>
            <a:endParaRPr lang="en-S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/>
              <a:t>1) Start in the leftmost column</a:t>
            </a:r>
          </a:p>
          <a:p>
            <a:pPr marL="0" indent="0" algn="just">
              <a:buNone/>
            </a:pPr>
            <a:r>
              <a:rPr lang="en-US" sz="2200" dirty="0"/>
              <a:t>2) </a:t>
            </a:r>
            <a:r>
              <a:rPr lang="en-US" sz="2200" b="1" dirty="0"/>
              <a:t>If</a:t>
            </a:r>
            <a:r>
              <a:rPr lang="en-US" sz="2200" dirty="0"/>
              <a:t> all queens are </a:t>
            </a:r>
            <a:r>
              <a:rPr lang="en-US" sz="2200" dirty="0" smtClean="0"/>
              <a:t>placed </a:t>
            </a:r>
            <a:r>
              <a:rPr lang="en-US" sz="2200" b="1" dirty="0" smtClean="0"/>
              <a:t>return true</a:t>
            </a:r>
            <a:r>
              <a:rPr lang="en-US" sz="2200" dirty="0" smtClean="0"/>
              <a:t>.</a:t>
            </a:r>
            <a:endParaRPr lang="en-US" sz="2200" dirty="0"/>
          </a:p>
          <a:p>
            <a:pPr marL="0" indent="0" algn="just">
              <a:buNone/>
            </a:pPr>
            <a:r>
              <a:rPr lang="en-US" sz="2200" dirty="0"/>
              <a:t>3) </a:t>
            </a:r>
            <a:r>
              <a:rPr lang="en-US" sz="2200" b="1" dirty="0"/>
              <a:t>Try</a:t>
            </a:r>
            <a:r>
              <a:rPr lang="en-US" sz="2200" dirty="0"/>
              <a:t> all rows in the current column. </a:t>
            </a:r>
          </a:p>
          <a:p>
            <a:pPr marL="0" indent="0" algn="just">
              <a:buNone/>
            </a:pPr>
            <a:r>
              <a:rPr lang="en-US" sz="2200" dirty="0"/>
              <a:t>   </a:t>
            </a:r>
            <a:r>
              <a:rPr lang="en-US" sz="2200" b="1" dirty="0"/>
              <a:t>Do</a:t>
            </a:r>
            <a:r>
              <a:rPr lang="en-US" sz="2200" dirty="0"/>
              <a:t> following for every tried row.</a:t>
            </a:r>
          </a:p>
          <a:p>
            <a:pPr marL="0" indent="0" algn="just">
              <a:buNone/>
            </a:pPr>
            <a:r>
              <a:rPr lang="en-US" sz="2200" dirty="0"/>
              <a:t>    a) </a:t>
            </a:r>
            <a:r>
              <a:rPr lang="en-US" sz="2200" b="1" dirty="0"/>
              <a:t>If</a:t>
            </a:r>
            <a:r>
              <a:rPr lang="en-US" sz="2200" dirty="0"/>
              <a:t> the queen can be placed safely in this </a:t>
            </a:r>
            <a:r>
              <a:rPr lang="en-US" sz="2200" dirty="0" smtClean="0"/>
              <a:t>row </a:t>
            </a:r>
            <a:r>
              <a:rPr lang="en-US" sz="2200" b="1" dirty="0" smtClean="0"/>
              <a:t>then</a:t>
            </a:r>
            <a:r>
              <a:rPr lang="en-US" sz="2200" dirty="0" smtClean="0"/>
              <a:t> </a:t>
            </a:r>
            <a:r>
              <a:rPr lang="en-US" sz="2200" dirty="0"/>
              <a:t>mark this [row, column] </a:t>
            </a:r>
            <a:r>
              <a:rPr lang="en-US" sz="2200" dirty="0" smtClean="0"/>
              <a:t>as</a:t>
            </a:r>
          </a:p>
          <a:p>
            <a:pPr marL="0" indent="0" algn="just">
              <a:buNone/>
            </a:pPr>
            <a:r>
              <a:rPr lang="en-US" sz="2200" dirty="0" smtClean="0"/>
              <a:t>        part of the solution and recursively check if placing queen here leads to a solution.</a:t>
            </a:r>
          </a:p>
          <a:p>
            <a:pPr marL="0" indent="0" algn="just">
              <a:buNone/>
            </a:pPr>
            <a:r>
              <a:rPr lang="en-US" sz="2200" dirty="0" smtClean="0"/>
              <a:t>    </a:t>
            </a:r>
            <a:r>
              <a:rPr lang="en-US" sz="2200" dirty="0"/>
              <a:t>b) </a:t>
            </a:r>
            <a:r>
              <a:rPr lang="en-US" sz="2200" b="1" dirty="0"/>
              <a:t>If</a:t>
            </a:r>
            <a:r>
              <a:rPr lang="en-US" sz="2200" dirty="0"/>
              <a:t> placing the queen in [row, column] leads </a:t>
            </a:r>
            <a:r>
              <a:rPr lang="en-US" sz="2200" dirty="0" smtClean="0"/>
              <a:t>to a </a:t>
            </a:r>
            <a:r>
              <a:rPr lang="en-US" sz="2200" dirty="0"/>
              <a:t>solution then </a:t>
            </a:r>
            <a:r>
              <a:rPr lang="en-US" sz="2200" b="1" dirty="0"/>
              <a:t>return</a:t>
            </a:r>
            <a:r>
              <a:rPr lang="en-US" sz="2200" dirty="0"/>
              <a:t> true.</a:t>
            </a:r>
          </a:p>
          <a:p>
            <a:pPr marL="0" indent="0" algn="just">
              <a:buNone/>
            </a:pPr>
            <a:r>
              <a:rPr lang="en-US" sz="2200" dirty="0"/>
              <a:t>    c) </a:t>
            </a:r>
            <a:r>
              <a:rPr lang="en-US" sz="2200" b="1" dirty="0"/>
              <a:t>If</a:t>
            </a:r>
            <a:r>
              <a:rPr lang="en-US" sz="2200" dirty="0"/>
              <a:t> placing queen doesn't lead to a solution </a:t>
            </a:r>
            <a:r>
              <a:rPr lang="en-US" sz="2200" b="1" dirty="0" smtClean="0"/>
              <a:t>then </a:t>
            </a:r>
            <a:r>
              <a:rPr lang="en-US" sz="2200" dirty="0" smtClean="0"/>
              <a:t>unmark </a:t>
            </a:r>
            <a:r>
              <a:rPr lang="en-US" sz="2200" dirty="0"/>
              <a:t>this [row, column] (Backtrack) </a:t>
            </a:r>
            <a:endParaRPr lang="en-US" sz="2200" dirty="0" smtClean="0"/>
          </a:p>
          <a:p>
            <a:pPr marL="0" indent="0" algn="just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</a:t>
            </a:r>
            <a:r>
              <a:rPr lang="en-US" sz="2200" dirty="0"/>
              <a:t>and </a:t>
            </a:r>
            <a:r>
              <a:rPr lang="en-US" sz="2200" b="1" dirty="0"/>
              <a:t>go to</a:t>
            </a:r>
            <a:r>
              <a:rPr lang="en-US" sz="2200" dirty="0"/>
              <a:t> </a:t>
            </a:r>
            <a:r>
              <a:rPr lang="en-US" sz="2200" dirty="0" smtClean="0"/>
              <a:t>step </a:t>
            </a:r>
            <a:r>
              <a:rPr lang="en-US" sz="2200" dirty="0"/>
              <a:t>(a) to try other rows.</a:t>
            </a:r>
          </a:p>
          <a:p>
            <a:pPr marL="0" indent="0" algn="just">
              <a:buNone/>
            </a:pPr>
            <a:r>
              <a:rPr lang="en-US" sz="2200" dirty="0"/>
              <a:t>3) </a:t>
            </a:r>
            <a:r>
              <a:rPr lang="en-US" sz="2200" b="1" dirty="0"/>
              <a:t>If </a:t>
            </a:r>
            <a:r>
              <a:rPr lang="en-US" sz="2200" dirty="0"/>
              <a:t>all rows have been tried and nothing </a:t>
            </a:r>
            <a:r>
              <a:rPr lang="en-US" sz="2200" dirty="0" smtClean="0"/>
              <a:t>worked, </a:t>
            </a:r>
            <a:r>
              <a:rPr lang="en-US" sz="2200" b="1" dirty="0" smtClean="0"/>
              <a:t>return</a:t>
            </a:r>
            <a:r>
              <a:rPr lang="en-US" sz="2200" dirty="0" smtClean="0"/>
              <a:t> </a:t>
            </a:r>
            <a:r>
              <a:rPr lang="en-US" sz="2200" dirty="0"/>
              <a:t>false to </a:t>
            </a:r>
            <a:r>
              <a:rPr lang="en-US" sz="2200" dirty="0" smtClean="0"/>
              <a:t>trigger backtracking</a:t>
            </a:r>
            <a:r>
              <a:rPr lang="en-US" sz="2200" dirty="0"/>
              <a:t>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49864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Pseudo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12</a:t>
            </a:fld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6280951" y="2499064"/>
            <a:ext cx="5437573" cy="28007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Algorithm Place (k,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for j := 1 to k-1 do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 if (( x[ j ] =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)) or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Abs( x [ j ] -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 =Abs ( j – k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)))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then return false;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return true;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775" y="1713390"/>
            <a:ext cx="4771747" cy="41549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  <a:r>
              <a:rPr lang="en-IN" sz="2200" dirty="0" err="1">
                <a:latin typeface="Arial" panose="020B0604020202020204" pitchFamily="34" charset="0"/>
                <a:cs typeface="Arial" panose="020B0604020202020204" pitchFamily="34" charset="0"/>
              </a:rPr>
              <a:t>NQueens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( k, n) </a:t>
            </a:r>
            <a:endParaRPr lang="en-IN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   for </a:t>
            </a:r>
            <a:r>
              <a:rPr lang="en-IN" sz="2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:= 1 to n do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       if Place (k, </a:t>
            </a:r>
            <a:r>
              <a:rPr lang="en-IN" sz="2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) then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x[k] := </a:t>
            </a:r>
            <a:r>
              <a:rPr lang="en-IN" sz="2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if ( k = n) then write ( x [1 : n]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else </a:t>
            </a:r>
            <a:r>
              <a:rPr lang="en-IN" sz="2200" dirty="0" err="1">
                <a:latin typeface="Arial" panose="020B0604020202020204" pitchFamily="34" charset="0"/>
                <a:cs typeface="Arial" panose="020B0604020202020204" pitchFamily="34" charset="0"/>
              </a:rPr>
              <a:t>NQueens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( k+1, n);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7768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Complexity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Place</a:t>
            </a:r>
            <a:r>
              <a:rPr lang="en-US" sz="2200" dirty="0" smtClean="0"/>
              <a:t> method </a:t>
            </a:r>
            <a:r>
              <a:rPr lang="en-US" sz="2200" dirty="0"/>
              <a:t>takes O(N) time as it iterates through </a:t>
            </a:r>
            <a:r>
              <a:rPr lang="en-US" sz="2200" dirty="0" smtClean="0"/>
              <a:t>the array every </a:t>
            </a:r>
            <a:r>
              <a:rPr lang="en-US" sz="2200" dirty="0"/>
              <a:t>time.</a:t>
            </a:r>
          </a:p>
          <a:p>
            <a:r>
              <a:rPr lang="en-US" sz="2200" dirty="0"/>
              <a:t>For each invocation of the </a:t>
            </a:r>
            <a:r>
              <a:rPr lang="en-US" sz="2200" dirty="0" err="1" smtClean="0"/>
              <a:t>NQueens</a:t>
            </a:r>
            <a:r>
              <a:rPr lang="en-US" sz="2200" dirty="0" smtClean="0"/>
              <a:t> </a:t>
            </a:r>
            <a:r>
              <a:rPr lang="en-US" sz="2200" dirty="0"/>
              <a:t>method, there is a loop which runs for O(N) </a:t>
            </a:r>
            <a:r>
              <a:rPr lang="en-US" sz="2200" dirty="0" smtClean="0"/>
              <a:t>time. In </a:t>
            </a:r>
            <a:r>
              <a:rPr lang="en-US" sz="2200" dirty="0"/>
              <a:t>each iteration of this loop, there is </a:t>
            </a:r>
            <a:r>
              <a:rPr lang="en-US" sz="2200" dirty="0" smtClean="0"/>
              <a:t>Place </a:t>
            </a:r>
            <a:r>
              <a:rPr lang="en-US" sz="2200" dirty="0"/>
              <a:t>invocation which is O(N) and a recursive call with a smaller argument.</a:t>
            </a:r>
          </a:p>
          <a:p>
            <a:r>
              <a:rPr lang="en-US" sz="2200" dirty="0"/>
              <a:t>If we add all this up and define the run time </a:t>
            </a:r>
            <a:r>
              <a:rPr lang="en-US" sz="2200" dirty="0" smtClean="0"/>
              <a:t>as: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	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		 T(N</a:t>
            </a:r>
            <a:r>
              <a:rPr lang="en-US" sz="2200" dirty="0"/>
              <a:t>) = O(N</a:t>
            </a:r>
            <a:r>
              <a:rPr lang="en-US" sz="2200" baseline="30000" dirty="0"/>
              <a:t>2</a:t>
            </a:r>
            <a:r>
              <a:rPr lang="en-US" sz="2200" dirty="0"/>
              <a:t>) + N*T(N-1</a:t>
            </a:r>
            <a:r>
              <a:rPr lang="en-US" sz="2200" dirty="0" smtClean="0"/>
              <a:t>)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U</a:t>
            </a:r>
            <a:r>
              <a:rPr lang="en-US" sz="2200" dirty="0" smtClean="0"/>
              <a:t>sing </a:t>
            </a:r>
            <a:r>
              <a:rPr lang="en-US" sz="2200" dirty="0"/>
              <a:t>this recurrence, the final term will be something like n</a:t>
            </a:r>
            <a:r>
              <a:rPr lang="en-US" sz="2200" baseline="30000" dirty="0"/>
              <a:t>3</a:t>
            </a:r>
            <a:r>
              <a:rPr lang="en-US" sz="2200" dirty="0"/>
              <a:t>+ n</a:t>
            </a:r>
            <a:r>
              <a:rPr lang="en-US" sz="2200" dirty="0" smtClean="0"/>
              <a:t>!</a:t>
            </a: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13</a:t>
            </a:fld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3918246" y="3613697"/>
            <a:ext cx="3700329" cy="72211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95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many fundamental solutions are the for 3 queens on a 3*3 board?</a:t>
            </a:r>
            <a:br>
              <a:rPr lang="en-US" dirty="0"/>
            </a:br>
            <a:r>
              <a:rPr lang="en-US" dirty="0"/>
              <a:t>a) 1</a:t>
            </a:r>
            <a:br>
              <a:rPr lang="en-US" dirty="0"/>
            </a:br>
            <a:r>
              <a:rPr lang="en-US" dirty="0"/>
              <a:t>b) 12</a:t>
            </a:r>
            <a:br>
              <a:rPr lang="en-US" dirty="0"/>
            </a:br>
            <a:r>
              <a:rPr lang="en-US" dirty="0"/>
              <a:t>c) 3</a:t>
            </a:r>
            <a:br>
              <a:rPr lang="en-US" dirty="0"/>
            </a:br>
            <a:r>
              <a:rPr lang="en-US" dirty="0"/>
              <a:t>d) </a:t>
            </a:r>
            <a:r>
              <a:rPr lang="en-US" dirty="0" smtClean="0"/>
              <a:t>0</a:t>
            </a:r>
          </a:p>
          <a:p>
            <a:pPr marL="457200" indent="-457200"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how many directions do queens attack each other?</a:t>
            </a:r>
            <a:br>
              <a:rPr lang="en-US" dirty="0"/>
            </a:br>
            <a:r>
              <a:rPr lang="en-US" dirty="0"/>
              <a:t>a) 1</a:t>
            </a:r>
            <a:br>
              <a:rPr lang="en-US" dirty="0"/>
            </a:br>
            <a:r>
              <a:rPr lang="en-US" dirty="0"/>
              <a:t>b) 2</a:t>
            </a:r>
            <a:br>
              <a:rPr lang="en-US" dirty="0"/>
            </a:br>
            <a:r>
              <a:rPr lang="en-US" dirty="0"/>
              <a:t>c) 3</a:t>
            </a:r>
            <a:br>
              <a:rPr lang="en-US" dirty="0"/>
            </a:br>
            <a:r>
              <a:rPr lang="en-US" dirty="0"/>
              <a:t>d) </a:t>
            </a:r>
            <a:r>
              <a:rPr lang="en-US" dirty="0" smtClean="0"/>
              <a:t>4</a:t>
            </a:r>
          </a:p>
          <a:p>
            <a:pPr marL="457200" indent="-457200">
              <a:buAutoNum type="arabicPeriod"/>
            </a:pPr>
            <a:r>
              <a:rPr lang="en-US" dirty="0"/>
              <a:t>Of the following given options, which one of the following is a correct option that provides an optimal solution for 4-queens problem?</a:t>
            </a:r>
            <a:br>
              <a:rPr lang="en-US" dirty="0"/>
            </a:br>
            <a:r>
              <a:rPr lang="en-US" dirty="0"/>
              <a:t>a) (3,1,4,2)</a:t>
            </a:r>
            <a:br>
              <a:rPr lang="en-US" dirty="0"/>
            </a:br>
            <a:r>
              <a:rPr lang="en-US" dirty="0"/>
              <a:t>b) (2,3,1,4)</a:t>
            </a:r>
            <a:br>
              <a:rPr lang="en-US" dirty="0"/>
            </a:br>
            <a:r>
              <a:rPr lang="en-US" dirty="0"/>
              <a:t>c) (4,3,2,1)</a:t>
            </a:r>
            <a:br>
              <a:rPr lang="en-US" dirty="0"/>
            </a:br>
            <a:r>
              <a:rPr lang="en-US" dirty="0"/>
              <a:t>d) (4,2,3,1)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674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Quiz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4. </a:t>
            </a:r>
            <a:r>
              <a:rPr lang="en-US" dirty="0"/>
              <a:t>Which of the following methods can be used to solve n-queen’s problem?</a:t>
            </a:r>
            <a:br>
              <a:rPr lang="en-US" dirty="0"/>
            </a:br>
            <a:r>
              <a:rPr lang="en-US" dirty="0"/>
              <a:t>a) greedy algorithm</a:t>
            </a:r>
            <a:br>
              <a:rPr lang="en-US" dirty="0"/>
            </a:br>
            <a:r>
              <a:rPr lang="en-US" dirty="0"/>
              <a:t>b) divide and conquer</a:t>
            </a:r>
            <a:br>
              <a:rPr lang="en-US" dirty="0"/>
            </a:br>
            <a:r>
              <a:rPr lang="en-US" dirty="0"/>
              <a:t>c) iterative improvement</a:t>
            </a:r>
            <a:br>
              <a:rPr lang="en-US" dirty="0"/>
            </a:br>
            <a:r>
              <a:rPr lang="en-US" dirty="0"/>
              <a:t>d) </a:t>
            </a:r>
            <a:r>
              <a:rPr lang="en-US" dirty="0" smtClean="0"/>
              <a:t>backtracking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/>
              <a:t>Of the following given options, which one of the following does not provides an optimal solution for 8-queens problem?</a:t>
            </a:r>
            <a:br>
              <a:rPr lang="en-US" dirty="0"/>
            </a:br>
            <a:r>
              <a:rPr lang="en-US" dirty="0"/>
              <a:t>a) (5,3,8,4,7,1,6,2)</a:t>
            </a:r>
            <a:br>
              <a:rPr lang="en-US" dirty="0"/>
            </a:br>
            <a:r>
              <a:rPr lang="en-US" dirty="0"/>
              <a:t>b) (1,6,3,8,3,2,4,7)</a:t>
            </a:r>
            <a:br>
              <a:rPr lang="en-US" dirty="0"/>
            </a:br>
            <a:r>
              <a:rPr lang="en-US" dirty="0"/>
              <a:t>c) (4,1,5,8,6,3,7,2)</a:t>
            </a:r>
            <a:br>
              <a:rPr lang="en-US" dirty="0"/>
            </a:br>
            <a:r>
              <a:rPr lang="en-US" dirty="0"/>
              <a:t>d) (6,2,7,1,4,8,5,3)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7217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1. d</a:t>
            </a:r>
          </a:p>
          <a:p>
            <a:pPr marL="0" indent="0">
              <a:buNone/>
            </a:pPr>
            <a:r>
              <a:rPr lang="en-IN" dirty="0" smtClean="0"/>
              <a:t>2. c</a:t>
            </a:r>
          </a:p>
          <a:p>
            <a:pPr marL="0" indent="0">
              <a:buNone/>
            </a:pPr>
            <a:r>
              <a:rPr lang="en-IN" dirty="0" smtClean="0"/>
              <a:t>3. a</a:t>
            </a:r>
          </a:p>
          <a:p>
            <a:pPr marL="0" indent="0">
              <a:buNone/>
            </a:pPr>
            <a:r>
              <a:rPr lang="en-IN" dirty="0" smtClean="0"/>
              <a:t>4. d</a:t>
            </a:r>
          </a:p>
          <a:p>
            <a:pPr marL="0" indent="0">
              <a:buNone/>
            </a:pPr>
            <a:r>
              <a:rPr lang="en-IN" dirty="0" smtClean="0"/>
              <a:t>5.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3479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N </a:t>
            </a:r>
            <a:r>
              <a:rPr lang="en-US" dirty="0"/>
              <a:t>Queens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 arrangement of </a:t>
            </a:r>
            <a:r>
              <a:rPr lang="en-US" b="1" dirty="0"/>
              <a:t>N</a:t>
            </a:r>
            <a:r>
              <a:rPr lang="en-US" b="1" dirty="0" smtClean="0"/>
              <a:t> </a:t>
            </a:r>
            <a:r>
              <a:rPr lang="en-US" dirty="0"/>
              <a:t>queens on a single chess board such that no two queens are attacking one </a:t>
            </a:r>
            <a:r>
              <a:rPr lang="en-US" dirty="0" smtClean="0"/>
              <a:t>another.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703" y="2364381"/>
            <a:ext cx="40100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can queen capture?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queen is at row r and column c, then it can attack any square (r', c') such </a:t>
            </a:r>
            <a:r>
              <a:rPr lang="en-US" dirty="0" smtClean="0"/>
              <a:t>that:</a:t>
            </a:r>
          </a:p>
          <a:p>
            <a:pPr marL="2286000" lvl="5" indent="0">
              <a:buNone/>
            </a:pPr>
            <a:endParaRPr lang="en-US" dirty="0"/>
          </a:p>
          <a:p>
            <a:pPr marL="2286000" lvl="5" indent="0">
              <a:buNone/>
            </a:pPr>
            <a:endParaRPr lang="en-US" dirty="0" smtClean="0"/>
          </a:p>
          <a:p>
            <a:pPr marL="3200400" lvl="7" indent="0">
              <a:buNone/>
            </a:pPr>
            <a:endParaRPr lang="en-US" sz="2400" dirty="0" smtClean="0"/>
          </a:p>
          <a:p>
            <a:pPr marL="3200400" lvl="7" indent="0">
              <a:buNone/>
            </a:pPr>
            <a:endParaRPr lang="en-US" sz="2400" dirty="0"/>
          </a:p>
          <a:p>
            <a:pPr marL="3200400" lvl="7" indent="0">
              <a:buNone/>
            </a:pPr>
            <a:r>
              <a:rPr lang="en-US" sz="2400" dirty="0" smtClean="0"/>
              <a:t>		r' = r (horizontal movement) </a:t>
            </a:r>
          </a:p>
          <a:p>
            <a:pPr marL="3200400" lvl="7" indent="0">
              <a:buNone/>
            </a:pPr>
            <a:r>
              <a:rPr lang="en-US" sz="2400" dirty="0" smtClean="0"/>
              <a:t>		c' = c (vertical movement) </a:t>
            </a:r>
          </a:p>
          <a:p>
            <a:pPr marL="3200400" lvl="7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r'+c</a:t>
            </a:r>
            <a:r>
              <a:rPr lang="en-US" sz="2400" dirty="0" smtClean="0"/>
              <a:t>' = </a:t>
            </a:r>
            <a:r>
              <a:rPr lang="en-US" sz="2400" dirty="0" err="1" smtClean="0"/>
              <a:t>r+c</a:t>
            </a:r>
            <a:r>
              <a:rPr lang="en-US" sz="2400" dirty="0" smtClean="0"/>
              <a:t> (northwest-southeast movement) </a:t>
            </a:r>
          </a:p>
          <a:p>
            <a:pPr marL="3200400" lvl="7" indent="0">
              <a:buNone/>
            </a:pPr>
            <a:r>
              <a:rPr lang="en-US" sz="2400" dirty="0" smtClean="0"/>
              <a:t>		r'-c' = r-c (northeast-southwest movement)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4261924" y="3015492"/>
            <a:ext cx="6652901" cy="21205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01" y="2166359"/>
            <a:ext cx="2579839" cy="374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2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N </a:t>
            </a:r>
            <a:r>
              <a:rPr lang="en-US" dirty="0"/>
              <a:t>Queens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 chess, queens can move all the way down any row, column or diagonal (so long as no pieces are in the way</a:t>
            </a:r>
            <a:r>
              <a:rPr lang="en-US" dirty="0" smtClean="0"/>
              <a:t>).</a:t>
            </a:r>
            <a:r>
              <a:rPr lang="en-US" dirty="0"/>
              <a:t> 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Due </a:t>
            </a:r>
            <a:r>
              <a:rPr lang="en-US" dirty="0"/>
              <a:t>to the first two restrictions, it's clear that each row and column of the board will have exactly one queen.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4</a:t>
            </a:fld>
            <a:endParaRPr lang="en-SG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063" y="3085031"/>
            <a:ext cx="3912550" cy="3285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35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1" t="28436" r="28906" b="27359"/>
          <a:stretch>
            <a:fillRect/>
          </a:stretch>
        </p:blipFill>
        <p:spPr bwMode="auto">
          <a:xfrm>
            <a:off x="5943373" y="2248256"/>
            <a:ext cx="5996221" cy="423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55" y="2961115"/>
            <a:ext cx="3139353" cy="34409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N-Queens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generalize the 8-Queens problem to be the </a:t>
            </a:r>
            <a:r>
              <a:rPr lang="en-US" b="1" dirty="0"/>
              <a:t>N-Queens problem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5</a:t>
            </a:fld>
            <a:endParaRPr lang="en-SG" dirty="0"/>
          </a:p>
        </p:txBody>
      </p:sp>
      <p:sp>
        <p:nvSpPr>
          <p:cNvPr id="11" name="Oval Callout 10"/>
          <p:cNvSpPr/>
          <p:nvPr/>
        </p:nvSpPr>
        <p:spPr>
          <a:xfrm>
            <a:off x="2528031" y="2124818"/>
            <a:ext cx="3495230" cy="1115226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926935" y="2439825"/>
            <a:ext cx="27859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Lets try for  n=4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7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 Space Tree for 4 Queens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6</a:t>
            </a:fld>
            <a:endParaRPr lang="en-SG" dirty="0"/>
          </a:p>
        </p:txBody>
      </p:sp>
      <p:grpSp>
        <p:nvGrpSpPr>
          <p:cNvPr id="210" name="Group 272"/>
          <p:cNvGrpSpPr>
            <a:grpSpLocks/>
          </p:cNvGrpSpPr>
          <p:nvPr/>
        </p:nvGrpSpPr>
        <p:grpSpPr bwMode="auto">
          <a:xfrm>
            <a:off x="1329987" y="1568519"/>
            <a:ext cx="9624701" cy="4955849"/>
            <a:chOff x="144" y="816"/>
            <a:chExt cx="5424" cy="3389"/>
          </a:xfrm>
        </p:grpSpPr>
        <p:grpSp>
          <p:nvGrpSpPr>
            <p:cNvPr id="211" name="Group 41"/>
            <p:cNvGrpSpPr>
              <a:grpSpLocks/>
            </p:cNvGrpSpPr>
            <p:nvPr/>
          </p:nvGrpSpPr>
          <p:grpSpPr bwMode="auto">
            <a:xfrm>
              <a:off x="2400" y="816"/>
              <a:ext cx="624" cy="528"/>
              <a:chOff x="2160" y="1056"/>
              <a:chExt cx="960" cy="960"/>
            </a:xfrm>
          </p:grpSpPr>
          <p:sp>
            <p:nvSpPr>
              <p:cNvPr id="408" name="Rectangle 33"/>
              <p:cNvSpPr>
                <a:spLocks noChangeArrowheads="1"/>
              </p:cNvSpPr>
              <p:nvPr/>
            </p:nvSpPr>
            <p:spPr bwMode="auto">
              <a:xfrm>
                <a:off x="2160" y="1056"/>
                <a:ext cx="240" cy="96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I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6699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 (Hebrew)" pitchFamily="18" charset="-79"/>
                </a:endParaRPr>
              </a:p>
            </p:txBody>
          </p:sp>
          <p:sp>
            <p:nvSpPr>
              <p:cNvPr id="409" name="Rectangle 34"/>
              <p:cNvSpPr>
                <a:spLocks noChangeArrowheads="1"/>
              </p:cNvSpPr>
              <p:nvPr/>
            </p:nvSpPr>
            <p:spPr bwMode="auto">
              <a:xfrm>
                <a:off x="2400" y="1056"/>
                <a:ext cx="240" cy="96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I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6699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 (Hebrew)" pitchFamily="18" charset="-79"/>
                </a:endParaRPr>
              </a:p>
            </p:txBody>
          </p:sp>
          <p:sp>
            <p:nvSpPr>
              <p:cNvPr id="410" name="Rectangle 35"/>
              <p:cNvSpPr>
                <a:spLocks noChangeArrowheads="1"/>
              </p:cNvSpPr>
              <p:nvPr/>
            </p:nvSpPr>
            <p:spPr bwMode="auto">
              <a:xfrm>
                <a:off x="2640" y="1056"/>
                <a:ext cx="240" cy="96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I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6699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 (Hebrew)" pitchFamily="18" charset="-79"/>
                </a:endParaRPr>
              </a:p>
            </p:txBody>
          </p:sp>
          <p:sp>
            <p:nvSpPr>
              <p:cNvPr id="411" name="Rectangle 36"/>
              <p:cNvSpPr>
                <a:spLocks noChangeArrowheads="1"/>
              </p:cNvSpPr>
              <p:nvPr/>
            </p:nvSpPr>
            <p:spPr bwMode="auto">
              <a:xfrm>
                <a:off x="2880" y="1056"/>
                <a:ext cx="240" cy="96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I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6699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 (Hebrew)" pitchFamily="18" charset="-79"/>
                </a:endParaRPr>
              </a:p>
            </p:txBody>
          </p:sp>
          <p:sp>
            <p:nvSpPr>
              <p:cNvPr id="412" name="Line 38"/>
              <p:cNvSpPr>
                <a:spLocks noChangeShapeType="1"/>
              </p:cNvSpPr>
              <p:nvPr/>
            </p:nvSpPr>
            <p:spPr bwMode="auto">
              <a:xfrm>
                <a:off x="2160" y="1776"/>
                <a:ext cx="960" cy="0"/>
              </a:xfrm>
              <a:prstGeom prst="line">
                <a:avLst/>
              </a:prstGeom>
              <a:noFill/>
              <a:ln w="9525">
                <a:solidFill>
                  <a:srgbClr val="3366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I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6699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 (Hebrew)" pitchFamily="18" charset="-79"/>
                </a:endParaRPr>
              </a:p>
            </p:txBody>
          </p:sp>
          <p:sp>
            <p:nvSpPr>
              <p:cNvPr id="413" name="Line 39"/>
              <p:cNvSpPr>
                <a:spLocks noChangeShapeType="1"/>
              </p:cNvSpPr>
              <p:nvPr/>
            </p:nvSpPr>
            <p:spPr bwMode="auto">
              <a:xfrm>
                <a:off x="2160" y="1536"/>
                <a:ext cx="960" cy="0"/>
              </a:xfrm>
              <a:prstGeom prst="line">
                <a:avLst/>
              </a:prstGeom>
              <a:noFill/>
              <a:ln w="9525">
                <a:solidFill>
                  <a:srgbClr val="3366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I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6699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 (Hebrew)" pitchFamily="18" charset="-79"/>
                </a:endParaRPr>
              </a:p>
            </p:txBody>
          </p:sp>
          <p:sp>
            <p:nvSpPr>
              <p:cNvPr id="414" name="Line 40"/>
              <p:cNvSpPr>
                <a:spLocks noChangeShapeType="1"/>
              </p:cNvSpPr>
              <p:nvPr/>
            </p:nvSpPr>
            <p:spPr bwMode="auto">
              <a:xfrm>
                <a:off x="2160" y="1296"/>
                <a:ext cx="960" cy="0"/>
              </a:xfrm>
              <a:prstGeom prst="line">
                <a:avLst/>
              </a:prstGeom>
              <a:noFill/>
              <a:ln w="9525">
                <a:solidFill>
                  <a:srgbClr val="3366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I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6699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 (Hebrew)" pitchFamily="18" charset="-79"/>
                </a:endParaRPr>
              </a:p>
            </p:txBody>
          </p:sp>
        </p:grpSp>
        <p:grpSp>
          <p:nvGrpSpPr>
            <p:cNvPr id="212" name="Group 204"/>
            <p:cNvGrpSpPr>
              <a:grpSpLocks/>
            </p:cNvGrpSpPr>
            <p:nvPr/>
          </p:nvGrpSpPr>
          <p:grpSpPr bwMode="auto">
            <a:xfrm>
              <a:off x="624" y="1536"/>
              <a:ext cx="624" cy="528"/>
              <a:chOff x="624" y="1488"/>
              <a:chExt cx="624" cy="528"/>
            </a:xfrm>
          </p:grpSpPr>
          <p:grpSp>
            <p:nvGrpSpPr>
              <p:cNvPr id="399" name="Group 60"/>
              <p:cNvGrpSpPr>
                <a:grpSpLocks/>
              </p:cNvGrpSpPr>
              <p:nvPr/>
            </p:nvGrpSpPr>
            <p:grpSpPr bwMode="auto">
              <a:xfrm>
                <a:off x="624" y="1488"/>
                <a:ext cx="624" cy="528"/>
                <a:chOff x="2160" y="1056"/>
                <a:chExt cx="960" cy="960"/>
              </a:xfrm>
            </p:grpSpPr>
            <p:sp>
              <p:nvSpPr>
                <p:cNvPr id="401" name="Rectangle 61"/>
                <p:cNvSpPr>
                  <a:spLocks noChangeArrowheads="1"/>
                </p:cNvSpPr>
                <p:nvPr/>
              </p:nvSpPr>
              <p:spPr bwMode="auto">
                <a:xfrm>
                  <a:off x="216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402" name="Rectangle 62"/>
                <p:cNvSpPr>
                  <a:spLocks noChangeArrowheads="1"/>
                </p:cNvSpPr>
                <p:nvPr/>
              </p:nvSpPr>
              <p:spPr bwMode="auto">
                <a:xfrm>
                  <a:off x="240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403" name="Rectangle 63"/>
                <p:cNvSpPr>
                  <a:spLocks noChangeArrowheads="1"/>
                </p:cNvSpPr>
                <p:nvPr/>
              </p:nvSpPr>
              <p:spPr bwMode="auto">
                <a:xfrm>
                  <a:off x="264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404" name="Rectangle 64"/>
                <p:cNvSpPr>
                  <a:spLocks noChangeArrowheads="1"/>
                </p:cNvSpPr>
                <p:nvPr/>
              </p:nvSpPr>
              <p:spPr bwMode="auto">
                <a:xfrm>
                  <a:off x="288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405" name="Line 65"/>
                <p:cNvSpPr>
                  <a:spLocks noChangeShapeType="1"/>
                </p:cNvSpPr>
                <p:nvPr/>
              </p:nvSpPr>
              <p:spPr bwMode="auto">
                <a:xfrm>
                  <a:off x="2160" y="177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406" name="Line 66"/>
                <p:cNvSpPr>
                  <a:spLocks noChangeShapeType="1"/>
                </p:cNvSpPr>
                <p:nvPr/>
              </p:nvSpPr>
              <p:spPr bwMode="auto">
                <a:xfrm>
                  <a:off x="2160" y="153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407" name="Line 67"/>
                <p:cNvSpPr>
                  <a:spLocks noChangeShapeType="1"/>
                </p:cNvSpPr>
                <p:nvPr/>
              </p:nvSpPr>
              <p:spPr bwMode="auto">
                <a:xfrm>
                  <a:off x="2160" y="129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</p:grpSp>
          <p:sp>
            <p:nvSpPr>
              <p:cNvPr id="400" name="Text Box 43"/>
              <p:cNvSpPr txBox="1">
                <a:spLocks noChangeArrowheads="1"/>
              </p:cNvSpPr>
              <p:nvPr/>
            </p:nvSpPr>
            <p:spPr bwMode="auto">
              <a:xfrm>
                <a:off x="672" y="1488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</p:grpSp>
        <p:grpSp>
          <p:nvGrpSpPr>
            <p:cNvPr id="213" name="Group 208"/>
            <p:cNvGrpSpPr>
              <a:grpSpLocks/>
            </p:cNvGrpSpPr>
            <p:nvPr/>
          </p:nvGrpSpPr>
          <p:grpSpPr bwMode="auto">
            <a:xfrm>
              <a:off x="1872" y="1536"/>
              <a:ext cx="624" cy="528"/>
              <a:chOff x="1872" y="1536"/>
              <a:chExt cx="624" cy="528"/>
            </a:xfrm>
          </p:grpSpPr>
          <p:grpSp>
            <p:nvGrpSpPr>
              <p:cNvPr id="390" name="Group 68"/>
              <p:cNvGrpSpPr>
                <a:grpSpLocks/>
              </p:cNvGrpSpPr>
              <p:nvPr/>
            </p:nvGrpSpPr>
            <p:grpSpPr bwMode="auto">
              <a:xfrm>
                <a:off x="1872" y="1536"/>
                <a:ext cx="624" cy="528"/>
                <a:chOff x="2160" y="1056"/>
                <a:chExt cx="960" cy="960"/>
              </a:xfrm>
            </p:grpSpPr>
            <p:sp>
              <p:nvSpPr>
                <p:cNvPr id="392" name="Rectangle 69"/>
                <p:cNvSpPr>
                  <a:spLocks noChangeArrowheads="1"/>
                </p:cNvSpPr>
                <p:nvPr/>
              </p:nvSpPr>
              <p:spPr bwMode="auto">
                <a:xfrm>
                  <a:off x="216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93" name="Rectangle 70"/>
                <p:cNvSpPr>
                  <a:spLocks noChangeArrowheads="1"/>
                </p:cNvSpPr>
                <p:nvPr/>
              </p:nvSpPr>
              <p:spPr bwMode="auto">
                <a:xfrm>
                  <a:off x="240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94" name="Rectangle 71"/>
                <p:cNvSpPr>
                  <a:spLocks noChangeArrowheads="1"/>
                </p:cNvSpPr>
                <p:nvPr/>
              </p:nvSpPr>
              <p:spPr bwMode="auto">
                <a:xfrm>
                  <a:off x="264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95" name="Rectangle 72"/>
                <p:cNvSpPr>
                  <a:spLocks noChangeArrowheads="1"/>
                </p:cNvSpPr>
                <p:nvPr/>
              </p:nvSpPr>
              <p:spPr bwMode="auto">
                <a:xfrm>
                  <a:off x="288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96" name="Line 73"/>
                <p:cNvSpPr>
                  <a:spLocks noChangeShapeType="1"/>
                </p:cNvSpPr>
                <p:nvPr/>
              </p:nvSpPr>
              <p:spPr bwMode="auto">
                <a:xfrm>
                  <a:off x="2160" y="177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97" name="Line 74"/>
                <p:cNvSpPr>
                  <a:spLocks noChangeShapeType="1"/>
                </p:cNvSpPr>
                <p:nvPr/>
              </p:nvSpPr>
              <p:spPr bwMode="auto">
                <a:xfrm>
                  <a:off x="2160" y="153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98" name="Line 75"/>
                <p:cNvSpPr>
                  <a:spLocks noChangeShapeType="1"/>
                </p:cNvSpPr>
                <p:nvPr/>
              </p:nvSpPr>
              <p:spPr bwMode="auto">
                <a:xfrm>
                  <a:off x="2160" y="129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</p:grpSp>
          <p:sp>
            <p:nvSpPr>
              <p:cNvPr id="391" name="Text Box 205"/>
              <p:cNvSpPr txBox="1">
                <a:spLocks noChangeArrowheads="1"/>
              </p:cNvSpPr>
              <p:nvPr/>
            </p:nvSpPr>
            <p:spPr bwMode="auto">
              <a:xfrm>
                <a:off x="2016" y="1536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</p:grpSp>
        <p:grpSp>
          <p:nvGrpSpPr>
            <p:cNvPr id="214" name="Group 207"/>
            <p:cNvGrpSpPr>
              <a:grpSpLocks/>
            </p:cNvGrpSpPr>
            <p:nvPr/>
          </p:nvGrpSpPr>
          <p:grpSpPr bwMode="auto">
            <a:xfrm>
              <a:off x="2976" y="1536"/>
              <a:ext cx="624" cy="528"/>
              <a:chOff x="2976" y="1536"/>
              <a:chExt cx="624" cy="528"/>
            </a:xfrm>
          </p:grpSpPr>
          <p:grpSp>
            <p:nvGrpSpPr>
              <p:cNvPr id="381" name="Group 76"/>
              <p:cNvGrpSpPr>
                <a:grpSpLocks/>
              </p:cNvGrpSpPr>
              <p:nvPr/>
            </p:nvGrpSpPr>
            <p:grpSpPr bwMode="auto">
              <a:xfrm>
                <a:off x="2976" y="1536"/>
                <a:ext cx="624" cy="528"/>
                <a:chOff x="2160" y="1056"/>
                <a:chExt cx="960" cy="960"/>
              </a:xfrm>
            </p:grpSpPr>
            <p:sp>
              <p:nvSpPr>
                <p:cNvPr id="383" name="Rectangle 77"/>
                <p:cNvSpPr>
                  <a:spLocks noChangeArrowheads="1"/>
                </p:cNvSpPr>
                <p:nvPr/>
              </p:nvSpPr>
              <p:spPr bwMode="auto">
                <a:xfrm>
                  <a:off x="216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84" name="Rectangle 78"/>
                <p:cNvSpPr>
                  <a:spLocks noChangeArrowheads="1"/>
                </p:cNvSpPr>
                <p:nvPr/>
              </p:nvSpPr>
              <p:spPr bwMode="auto">
                <a:xfrm>
                  <a:off x="240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85" name="Rectangle 79"/>
                <p:cNvSpPr>
                  <a:spLocks noChangeArrowheads="1"/>
                </p:cNvSpPr>
                <p:nvPr/>
              </p:nvSpPr>
              <p:spPr bwMode="auto">
                <a:xfrm>
                  <a:off x="264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86" name="Rectangle 80"/>
                <p:cNvSpPr>
                  <a:spLocks noChangeArrowheads="1"/>
                </p:cNvSpPr>
                <p:nvPr/>
              </p:nvSpPr>
              <p:spPr bwMode="auto">
                <a:xfrm>
                  <a:off x="288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87" name="Line 81"/>
                <p:cNvSpPr>
                  <a:spLocks noChangeShapeType="1"/>
                </p:cNvSpPr>
                <p:nvPr/>
              </p:nvSpPr>
              <p:spPr bwMode="auto">
                <a:xfrm>
                  <a:off x="2160" y="177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88" name="Line 82"/>
                <p:cNvSpPr>
                  <a:spLocks noChangeShapeType="1"/>
                </p:cNvSpPr>
                <p:nvPr/>
              </p:nvSpPr>
              <p:spPr bwMode="auto">
                <a:xfrm>
                  <a:off x="2160" y="153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89" name="Line 83"/>
                <p:cNvSpPr>
                  <a:spLocks noChangeShapeType="1"/>
                </p:cNvSpPr>
                <p:nvPr/>
              </p:nvSpPr>
              <p:spPr bwMode="auto">
                <a:xfrm>
                  <a:off x="2160" y="129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</p:grpSp>
          <p:sp>
            <p:nvSpPr>
              <p:cNvPr id="382" name="Text Box 206"/>
              <p:cNvSpPr txBox="1">
                <a:spLocks noChangeArrowheads="1"/>
              </p:cNvSpPr>
              <p:nvPr/>
            </p:nvSpPr>
            <p:spPr bwMode="auto">
              <a:xfrm>
                <a:off x="3312" y="1536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</p:grpSp>
        <p:grpSp>
          <p:nvGrpSpPr>
            <p:cNvPr id="215" name="Group 210"/>
            <p:cNvGrpSpPr>
              <a:grpSpLocks/>
            </p:cNvGrpSpPr>
            <p:nvPr/>
          </p:nvGrpSpPr>
          <p:grpSpPr bwMode="auto">
            <a:xfrm>
              <a:off x="4464" y="1536"/>
              <a:ext cx="624" cy="528"/>
              <a:chOff x="4464" y="1536"/>
              <a:chExt cx="624" cy="528"/>
            </a:xfrm>
          </p:grpSpPr>
          <p:grpSp>
            <p:nvGrpSpPr>
              <p:cNvPr id="372" name="Group 84"/>
              <p:cNvGrpSpPr>
                <a:grpSpLocks/>
              </p:cNvGrpSpPr>
              <p:nvPr/>
            </p:nvGrpSpPr>
            <p:grpSpPr bwMode="auto">
              <a:xfrm>
                <a:off x="4464" y="1536"/>
                <a:ext cx="624" cy="528"/>
                <a:chOff x="2160" y="1056"/>
                <a:chExt cx="960" cy="960"/>
              </a:xfrm>
            </p:grpSpPr>
            <p:sp>
              <p:nvSpPr>
                <p:cNvPr id="374" name="Rectangle 85"/>
                <p:cNvSpPr>
                  <a:spLocks noChangeArrowheads="1"/>
                </p:cNvSpPr>
                <p:nvPr/>
              </p:nvSpPr>
              <p:spPr bwMode="auto">
                <a:xfrm>
                  <a:off x="216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75" name="Rectangle 86"/>
                <p:cNvSpPr>
                  <a:spLocks noChangeArrowheads="1"/>
                </p:cNvSpPr>
                <p:nvPr/>
              </p:nvSpPr>
              <p:spPr bwMode="auto">
                <a:xfrm>
                  <a:off x="240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76" name="Rectangle 87"/>
                <p:cNvSpPr>
                  <a:spLocks noChangeArrowheads="1"/>
                </p:cNvSpPr>
                <p:nvPr/>
              </p:nvSpPr>
              <p:spPr bwMode="auto">
                <a:xfrm>
                  <a:off x="264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77" name="Rectangle 88"/>
                <p:cNvSpPr>
                  <a:spLocks noChangeArrowheads="1"/>
                </p:cNvSpPr>
                <p:nvPr/>
              </p:nvSpPr>
              <p:spPr bwMode="auto">
                <a:xfrm>
                  <a:off x="288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78" name="Line 89"/>
                <p:cNvSpPr>
                  <a:spLocks noChangeShapeType="1"/>
                </p:cNvSpPr>
                <p:nvPr/>
              </p:nvSpPr>
              <p:spPr bwMode="auto">
                <a:xfrm>
                  <a:off x="2160" y="177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79" name="Line 90"/>
                <p:cNvSpPr>
                  <a:spLocks noChangeShapeType="1"/>
                </p:cNvSpPr>
                <p:nvPr/>
              </p:nvSpPr>
              <p:spPr bwMode="auto">
                <a:xfrm>
                  <a:off x="2160" y="153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80" name="Line 91"/>
                <p:cNvSpPr>
                  <a:spLocks noChangeShapeType="1"/>
                </p:cNvSpPr>
                <p:nvPr/>
              </p:nvSpPr>
              <p:spPr bwMode="auto">
                <a:xfrm>
                  <a:off x="2160" y="129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</p:grpSp>
          <p:sp>
            <p:nvSpPr>
              <p:cNvPr id="373" name="Text Box 209"/>
              <p:cNvSpPr txBox="1">
                <a:spLocks noChangeArrowheads="1"/>
              </p:cNvSpPr>
              <p:nvPr/>
            </p:nvSpPr>
            <p:spPr bwMode="auto">
              <a:xfrm>
                <a:off x="4944" y="1536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</p:grpSp>
        <p:grpSp>
          <p:nvGrpSpPr>
            <p:cNvPr id="216" name="Group 213"/>
            <p:cNvGrpSpPr>
              <a:grpSpLocks/>
            </p:cNvGrpSpPr>
            <p:nvPr/>
          </p:nvGrpSpPr>
          <p:grpSpPr bwMode="auto">
            <a:xfrm>
              <a:off x="144" y="2304"/>
              <a:ext cx="624" cy="528"/>
              <a:chOff x="144" y="2304"/>
              <a:chExt cx="624" cy="528"/>
            </a:xfrm>
          </p:grpSpPr>
          <p:grpSp>
            <p:nvGrpSpPr>
              <p:cNvPr id="362" name="Group 92"/>
              <p:cNvGrpSpPr>
                <a:grpSpLocks/>
              </p:cNvGrpSpPr>
              <p:nvPr/>
            </p:nvGrpSpPr>
            <p:grpSpPr bwMode="auto">
              <a:xfrm>
                <a:off x="144" y="2304"/>
                <a:ext cx="624" cy="528"/>
                <a:chOff x="2160" y="1056"/>
                <a:chExt cx="960" cy="960"/>
              </a:xfrm>
            </p:grpSpPr>
            <p:sp>
              <p:nvSpPr>
                <p:cNvPr id="365" name="Rectangle 93"/>
                <p:cNvSpPr>
                  <a:spLocks noChangeArrowheads="1"/>
                </p:cNvSpPr>
                <p:nvPr/>
              </p:nvSpPr>
              <p:spPr bwMode="auto">
                <a:xfrm>
                  <a:off x="216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66" name="Rectangle 94"/>
                <p:cNvSpPr>
                  <a:spLocks noChangeArrowheads="1"/>
                </p:cNvSpPr>
                <p:nvPr/>
              </p:nvSpPr>
              <p:spPr bwMode="auto">
                <a:xfrm>
                  <a:off x="240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67" name="Rectangle 95"/>
                <p:cNvSpPr>
                  <a:spLocks noChangeArrowheads="1"/>
                </p:cNvSpPr>
                <p:nvPr/>
              </p:nvSpPr>
              <p:spPr bwMode="auto">
                <a:xfrm>
                  <a:off x="264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68" name="Rectangle 96"/>
                <p:cNvSpPr>
                  <a:spLocks noChangeArrowheads="1"/>
                </p:cNvSpPr>
                <p:nvPr/>
              </p:nvSpPr>
              <p:spPr bwMode="auto">
                <a:xfrm>
                  <a:off x="288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69" name="Line 97"/>
                <p:cNvSpPr>
                  <a:spLocks noChangeShapeType="1"/>
                </p:cNvSpPr>
                <p:nvPr/>
              </p:nvSpPr>
              <p:spPr bwMode="auto">
                <a:xfrm>
                  <a:off x="2160" y="177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70" name="Line 98"/>
                <p:cNvSpPr>
                  <a:spLocks noChangeShapeType="1"/>
                </p:cNvSpPr>
                <p:nvPr/>
              </p:nvSpPr>
              <p:spPr bwMode="auto">
                <a:xfrm>
                  <a:off x="2160" y="153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71" name="Line 99"/>
                <p:cNvSpPr>
                  <a:spLocks noChangeShapeType="1"/>
                </p:cNvSpPr>
                <p:nvPr/>
              </p:nvSpPr>
              <p:spPr bwMode="auto">
                <a:xfrm>
                  <a:off x="2160" y="129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</p:grpSp>
          <p:sp>
            <p:nvSpPr>
              <p:cNvPr id="363" name="Text Box 211"/>
              <p:cNvSpPr txBox="1">
                <a:spLocks noChangeArrowheads="1"/>
              </p:cNvSpPr>
              <p:nvPr/>
            </p:nvSpPr>
            <p:spPr bwMode="auto">
              <a:xfrm>
                <a:off x="144" y="2304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  <p:sp>
            <p:nvSpPr>
              <p:cNvPr id="364" name="Text Box 212"/>
              <p:cNvSpPr txBox="1">
                <a:spLocks noChangeArrowheads="1"/>
              </p:cNvSpPr>
              <p:nvPr/>
            </p:nvSpPr>
            <p:spPr bwMode="auto">
              <a:xfrm>
                <a:off x="480" y="2400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</p:grpSp>
        <p:grpSp>
          <p:nvGrpSpPr>
            <p:cNvPr id="217" name="Group 216"/>
            <p:cNvGrpSpPr>
              <a:grpSpLocks/>
            </p:cNvGrpSpPr>
            <p:nvPr/>
          </p:nvGrpSpPr>
          <p:grpSpPr bwMode="auto">
            <a:xfrm>
              <a:off x="960" y="2304"/>
              <a:ext cx="624" cy="528"/>
              <a:chOff x="960" y="2304"/>
              <a:chExt cx="624" cy="528"/>
            </a:xfrm>
          </p:grpSpPr>
          <p:grpSp>
            <p:nvGrpSpPr>
              <p:cNvPr id="352" name="Group 100"/>
              <p:cNvGrpSpPr>
                <a:grpSpLocks/>
              </p:cNvGrpSpPr>
              <p:nvPr/>
            </p:nvGrpSpPr>
            <p:grpSpPr bwMode="auto">
              <a:xfrm>
                <a:off x="960" y="2304"/>
                <a:ext cx="624" cy="528"/>
                <a:chOff x="2160" y="1056"/>
                <a:chExt cx="960" cy="960"/>
              </a:xfrm>
            </p:grpSpPr>
            <p:sp>
              <p:nvSpPr>
                <p:cNvPr id="355" name="Rectangle 101"/>
                <p:cNvSpPr>
                  <a:spLocks noChangeArrowheads="1"/>
                </p:cNvSpPr>
                <p:nvPr/>
              </p:nvSpPr>
              <p:spPr bwMode="auto">
                <a:xfrm>
                  <a:off x="216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56" name="Rectangle 102"/>
                <p:cNvSpPr>
                  <a:spLocks noChangeArrowheads="1"/>
                </p:cNvSpPr>
                <p:nvPr/>
              </p:nvSpPr>
              <p:spPr bwMode="auto">
                <a:xfrm>
                  <a:off x="240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57" name="Rectangle 103"/>
                <p:cNvSpPr>
                  <a:spLocks noChangeArrowheads="1"/>
                </p:cNvSpPr>
                <p:nvPr/>
              </p:nvSpPr>
              <p:spPr bwMode="auto">
                <a:xfrm>
                  <a:off x="264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58" name="Rectangle 104"/>
                <p:cNvSpPr>
                  <a:spLocks noChangeArrowheads="1"/>
                </p:cNvSpPr>
                <p:nvPr/>
              </p:nvSpPr>
              <p:spPr bwMode="auto">
                <a:xfrm>
                  <a:off x="288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59" name="Line 105"/>
                <p:cNvSpPr>
                  <a:spLocks noChangeShapeType="1"/>
                </p:cNvSpPr>
                <p:nvPr/>
              </p:nvSpPr>
              <p:spPr bwMode="auto">
                <a:xfrm>
                  <a:off x="2160" y="177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60" name="Line 106"/>
                <p:cNvSpPr>
                  <a:spLocks noChangeShapeType="1"/>
                </p:cNvSpPr>
                <p:nvPr/>
              </p:nvSpPr>
              <p:spPr bwMode="auto">
                <a:xfrm>
                  <a:off x="2160" y="153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61" name="Line 107"/>
                <p:cNvSpPr>
                  <a:spLocks noChangeShapeType="1"/>
                </p:cNvSpPr>
                <p:nvPr/>
              </p:nvSpPr>
              <p:spPr bwMode="auto">
                <a:xfrm>
                  <a:off x="2160" y="129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</p:grpSp>
          <p:sp>
            <p:nvSpPr>
              <p:cNvPr id="353" name="Text Box 214"/>
              <p:cNvSpPr txBox="1">
                <a:spLocks noChangeArrowheads="1"/>
              </p:cNvSpPr>
              <p:nvPr/>
            </p:nvSpPr>
            <p:spPr bwMode="auto">
              <a:xfrm>
                <a:off x="960" y="2304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  <p:sp>
            <p:nvSpPr>
              <p:cNvPr id="354" name="Text Box 215"/>
              <p:cNvSpPr txBox="1">
                <a:spLocks noChangeArrowheads="1"/>
              </p:cNvSpPr>
              <p:nvPr/>
            </p:nvSpPr>
            <p:spPr bwMode="auto">
              <a:xfrm>
                <a:off x="1440" y="2400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</p:grpSp>
        <p:grpSp>
          <p:nvGrpSpPr>
            <p:cNvPr id="218" name="Group 219"/>
            <p:cNvGrpSpPr>
              <a:grpSpLocks/>
            </p:cNvGrpSpPr>
            <p:nvPr/>
          </p:nvGrpSpPr>
          <p:grpSpPr bwMode="auto">
            <a:xfrm>
              <a:off x="1872" y="2304"/>
              <a:ext cx="624" cy="528"/>
              <a:chOff x="1872" y="2304"/>
              <a:chExt cx="624" cy="528"/>
            </a:xfrm>
          </p:grpSpPr>
          <p:grpSp>
            <p:nvGrpSpPr>
              <p:cNvPr id="342" name="Group 108"/>
              <p:cNvGrpSpPr>
                <a:grpSpLocks/>
              </p:cNvGrpSpPr>
              <p:nvPr/>
            </p:nvGrpSpPr>
            <p:grpSpPr bwMode="auto">
              <a:xfrm>
                <a:off x="1872" y="2304"/>
                <a:ext cx="624" cy="528"/>
                <a:chOff x="2160" y="1056"/>
                <a:chExt cx="960" cy="960"/>
              </a:xfrm>
            </p:grpSpPr>
            <p:sp>
              <p:nvSpPr>
                <p:cNvPr id="345" name="Rectangle 109"/>
                <p:cNvSpPr>
                  <a:spLocks noChangeArrowheads="1"/>
                </p:cNvSpPr>
                <p:nvPr/>
              </p:nvSpPr>
              <p:spPr bwMode="auto">
                <a:xfrm>
                  <a:off x="216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46" name="Rectangle 110"/>
                <p:cNvSpPr>
                  <a:spLocks noChangeArrowheads="1"/>
                </p:cNvSpPr>
                <p:nvPr/>
              </p:nvSpPr>
              <p:spPr bwMode="auto">
                <a:xfrm>
                  <a:off x="240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47" name="Rectangle 111"/>
                <p:cNvSpPr>
                  <a:spLocks noChangeArrowheads="1"/>
                </p:cNvSpPr>
                <p:nvPr/>
              </p:nvSpPr>
              <p:spPr bwMode="auto">
                <a:xfrm>
                  <a:off x="264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48" name="Rectangle 112"/>
                <p:cNvSpPr>
                  <a:spLocks noChangeArrowheads="1"/>
                </p:cNvSpPr>
                <p:nvPr/>
              </p:nvSpPr>
              <p:spPr bwMode="auto">
                <a:xfrm>
                  <a:off x="288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49" name="Line 113"/>
                <p:cNvSpPr>
                  <a:spLocks noChangeShapeType="1"/>
                </p:cNvSpPr>
                <p:nvPr/>
              </p:nvSpPr>
              <p:spPr bwMode="auto">
                <a:xfrm>
                  <a:off x="2160" y="177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50" name="Line 114"/>
                <p:cNvSpPr>
                  <a:spLocks noChangeShapeType="1"/>
                </p:cNvSpPr>
                <p:nvPr/>
              </p:nvSpPr>
              <p:spPr bwMode="auto">
                <a:xfrm>
                  <a:off x="2160" y="153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51" name="Line 115"/>
                <p:cNvSpPr>
                  <a:spLocks noChangeShapeType="1"/>
                </p:cNvSpPr>
                <p:nvPr/>
              </p:nvSpPr>
              <p:spPr bwMode="auto">
                <a:xfrm>
                  <a:off x="2160" y="129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</p:grpSp>
          <p:sp>
            <p:nvSpPr>
              <p:cNvPr id="343" name="Text Box 217"/>
              <p:cNvSpPr txBox="1">
                <a:spLocks noChangeArrowheads="1"/>
              </p:cNvSpPr>
              <p:nvPr/>
            </p:nvSpPr>
            <p:spPr bwMode="auto">
              <a:xfrm>
                <a:off x="2064" y="2304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  <p:sp>
            <p:nvSpPr>
              <p:cNvPr id="344" name="Text Box 218"/>
              <p:cNvSpPr txBox="1">
                <a:spLocks noChangeArrowheads="1"/>
              </p:cNvSpPr>
              <p:nvPr/>
            </p:nvSpPr>
            <p:spPr bwMode="auto">
              <a:xfrm>
                <a:off x="2352" y="2400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</p:grpSp>
        <p:grpSp>
          <p:nvGrpSpPr>
            <p:cNvPr id="219" name="Group 222"/>
            <p:cNvGrpSpPr>
              <a:grpSpLocks/>
            </p:cNvGrpSpPr>
            <p:nvPr/>
          </p:nvGrpSpPr>
          <p:grpSpPr bwMode="auto">
            <a:xfrm>
              <a:off x="2976" y="2304"/>
              <a:ext cx="624" cy="528"/>
              <a:chOff x="2976" y="2304"/>
              <a:chExt cx="624" cy="528"/>
            </a:xfrm>
          </p:grpSpPr>
          <p:grpSp>
            <p:nvGrpSpPr>
              <p:cNvPr id="332" name="Group 124"/>
              <p:cNvGrpSpPr>
                <a:grpSpLocks/>
              </p:cNvGrpSpPr>
              <p:nvPr/>
            </p:nvGrpSpPr>
            <p:grpSpPr bwMode="auto">
              <a:xfrm>
                <a:off x="2976" y="2304"/>
                <a:ext cx="624" cy="528"/>
                <a:chOff x="2160" y="1056"/>
                <a:chExt cx="960" cy="960"/>
              </a:xfrm>
            </p:grpSpPr>
            <p:sp>
              <p:nvSpPr>
                <p:cNvPr id="335" name="Rectangle 125"/>
                <p:cNvSpPr>
                  <a:spLocks noChangeArrowheads="1"/>
                </p:cNvSpPr>
                <p:nvPr/>
              </p:nvSpPr>
              <p:spPr bwMode="auto">
                <a:xfrm>
                  <a:off x="216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36" name="Rectangle 126"/>
                <p:cNvSpPr>
                  <a:spLocks noChangeArrowheads="1"/>
                </p:cNvSpPr>
                <p:nvPr/>
              </p:nvSpPr>
              <p:spPr bwMode="auto">
                <a:xfrm>
                  <a:off x="240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37" name="Rectangle 127"/>
                <p:cNvSpPr>
                  <a:spLocks noChangeArrowheads="1"/>
                </p:cNvSpPr>
                <p:nvPr/>
              </p:nvSpPr>
              <p:spPr bwMode="auto">
                <a:xfrm>
                  <a:off x="264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38" name="Rectangle 128"/>
                <p:cNvSpPr>
                  <a:spLocks noChangeArrowheads="1"/>
                </p:cNvSpPr>
                <p:nvPr/>
              </p:nvSpPr>
              <p:spPr bwMode="auto">
                <a:xfrm>
                  <a:off x="288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39" name="Line 129"/>
                <p:cNvSpPr>
                  <a:spLocks noChangeShapeType="1"/>
                </p:cNvSpPr>
                <p:nvPr/>
              </p:nvSpPr>
              <p:spPr bwMode="auto">
                <a:xfrm>
                  <a:off x="2160" y="177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40" name="Line 130"/>
                <p:cNvSpPr>
                  <a:spLocks noChangeShapeType="1"/>
                </p:cNvSpPr>
                <p:nvPr/>
              </p:nvSpPr>
              <p:spPr bwMode="auto">
                <a:xfrm>
                  <a:off x="2160" y="153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41" name="Line 131"/>
                <p:cNvSpPr>
                  <a:spLocks noChangeShapeType="1"/>
                </p:cNvSpPr>
                <p:nvPr/>
              </p:nvSpPr>
              <p:spPr bwMode="auto">
                <a:xfrm>
                  <a:off x="2160" y="129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</p:grpSp>
          <p:sp>
            <p:nvSpPr>
              <p:cNvPr id="333" name="Text Box 220"/>
              <p:cNvSpPr txBox="1">
                <a:spLocks noChangeArrowheads="1"/>
              </p:cNvSpPr>
              <p:nvPr/>
            </p:nvSpPr>
            <p:spPr bwMode="auto">
              <a:xfrm>
                <a:off x="3024" y="2400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  <p:sp>
            <p:nvSpPr>
              <p:cNvPr id="334" name="Text Box 221"/>
              <p:cNvSpPr txBox="1">
                <a:spLocks noChangeArrowheads="1"/>
              </p:cNvSpPr>
              <p:nvPr/>
            </p:nvSpPr>
            <p:spPr bwMode="auto">
              <a:xfrm>
                <a:off x="3312" y="2304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</p:grpSp>
        <p:grpSp>
          <p:nvGrpSpPr>
            <p:cNvPr id="220" name="Group 225"/>
            <p:cNvGrpSpPr>
              <a:grpSpLocks/>
            </p:cNvGrpSpPr>
            <p:nvPr/>
          </p:nvGrpSpPr>
          <p:grpSpPr bwMode="auto">
            <a:xfrm>
              <a:off x="4032" y="2304"/>
              <a:ext cx="624" cy="528"/>
              <a:chOff x="4032" y="2304"/>
              <a:chExt cx="624" cy="528"/>
            </a:xfrm>
          </p:grpSpPr>
          <p:grpSp>
            <p:nvGrpSpPr>
              <p:cNvPr id="322" name="Group 140"/>
              <p:cNvGrpSpPr>
                <a:grpSpLocks/>
              </p:cNvGrpSpPr>
              <p:nvPr/>
            </p:nvGrpSpPr>
            <p:grpSpPr bwMode="auto">
              <a:xfrm>
                <a:off x="4032" y="2304"/>
                <a:ext cx="624" cy="528"/>
                <a:chOff x="2160" y="1056"/>
                <a:chExt cx="960" cy="960"/>
              </a:xfrm>
            </p:grpSpPr>
            <p:sp>
              <p:nvSpPr>
                <p:cNvPr id="325" name="Rectangle 141"/>
                <p:cNvSpPr>
                  <a:spLocks noChangeArrowheads="1"/>
                </p:cNvSpPr>
                <p:nvPr/>
              </p:nvSpPr>
              <p:spPr bwMode="auto">
                <a:xfrm>
                  <a:off x="216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26" name="Rectangle 142"/>
                <p:cNvSpPr>
                  <a:spLocks noChangeArrowheads="1"/>
                </p:cNvSpPr>
                <p:nvPr/>
              </p:nvSpPr>
              <p:spPr bwMode="auto">
                <a:xfrm>
                  <a:off x="240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27" name="Rectangle 143"/>
                <p:cNvSpPr>
                  <a:spLocks noChangeArrowheads="1"/>
                </p:cNvSpPr>
                <p:nvPr/>
              </p:nvSpPr>
              <p:spPr bwMode="auto">
                <a:xfrm>
                  <a:off x="264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28" name="Rectangle 144"/>
                <p:cNvSpPr>
                  <a:spLocks noChangeArrowheads="1"/>
                </p:cNvSpPr>
                <p:nvPr/>
              </p:nvSpPr>
              <p:spPr bwMode="auto">
                <a:xfrm>
                  <a:off x="288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29" name="Line 145"/>
                <p:cNvSpPr>
                  <a:spLocks noChangeShapeType="1"/>
                </p:cNvSpPr>
                <p:nvPr/>
              </p:nvSpPr>
              <p:spPr bwMode="auto">
                <a:xfrm>
                  <a:off x="2160" y="177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30" name="Line 146"/>
                <p:cNvSpPr>
                  <a:spLocks noChangeShapeType="1"/>
                </p:cNvSpPr>
                <p:nvPr/>
              </p:nvSpPr>
              <p:spPr bwMode="auto">
                <a:xfrm>
                  <a:off x="2160" y="153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31" name="Line 147"/>
                <p:cNvSpPr>
                  <a:spLocks noChangeShapeType="1"/>
                </p:cNvSpPr>
                <p:nvPr/>
              </p:nvSpPr>
              <p:spPr bwMode="auto">
                <a:xfrm>
                  <a:off x="2160" y="129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</p:grpSp>
          <p:sp>
            <p:nvSpPr>
              <p:cNvPr id="323" name="Text Box 223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  <p:sp>
            <p:nvSpPr>
              <p:cNvPr id="324" name="Text Box 224"/>
              <p:cNvSpPr txBox="1">
                <a:spLocks noChangeArrowheads="1"/>
              </p:cNvSpPr>
              <p:nvPr/>
            </p:nvSpPr>
            <p:spPr bwMode="auto">
              <a:xfrm>
                <a:off x="4512" y="2304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</p:grpSp>
        <p:grpSp>
          <p:nvGrpSpPr>
            <p:cNvPr id="221" name="Group 228"/>
            <p:cNvGrpSpPr>
              <a:grpSpLocks/>
            </p:cNvGrpSpPr>
            <p:nvPr/>
          </p:nvGrpSpPr>
          <p:grpSpPr bwMode="auto">
            <a:xfrm>
              <a:off x="4944" y="2304"/>
              <a:ext cx="624" cy="528"/>
              <a:chOff x="4944" y="2304"/>
              <a:chExt cx="624" cy="528"/>
            </a:xfrm>
          </p:grpSpPr>
          <p:grpSp>
            <p:nvGrpSpPr>
              <p:cNvPr id="312" name="Group 148"/>
              <p:cNvGrpSpPr>
                <a:grpSpLocks/>
              </p:cNvGrpSpPr>
              <p:nvPr/>
            </p:nvGrpSpPr>
            <p:grpSpPr bwMode="auto">
              <a:xfrm>
                <a:off x="4944" y="2304"/>
                <a:ext cx="624" cy="528"/>
                <a:chOff x="2160" y="1056"/>
                <a:chExt cx="960" cy="960"/>
              </a:xfrm>
            </p:grpSpPr>
            <p:sp>
              <p:nvSpPr>
                <p:cNvPr id="315" name="Rectangle 149"/>
                <p:cNvSpPr>
                  <a:spLocks noChangeArrowheads="1"/>
                </p:cNvSpPr>
                <p:nvPr/>
              </p:nvSpPr>
              <p:spPr bwMode="auto">
                <a:xfrm>
                  <a:off x="216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16" name="Rectangle 150"/>
                <p:cNvSpPr>
                  <a:spLocks noChangeArrowheads="1"/>
                </p:cNvSpPr>
                <p:nvPr/>
              </p:nvSpPr>
              <p:spPr bwMode="auto">
                <a:xfrm>
                  <a:off x="240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17" name="Rectangle 151"/>
                <p:cNvSpPr>
                  <a:spLocks noChangeArrowheads="1"/>
                </p:cNvSpPr>
                <p:nvPr/>
              </p:nvSpPr>
              <p:spPr bwMode="auto">
                <a:xfrm>
                  <a:off x="264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18" name="Rectangle 152"/>
                <p:cNvSpPr>
                  <a:spLocks noChangeArrowheads="1"/>
                </p:cNvSpPr>
                <p:nvPr/>
              </p:nvSpPr>
              <p:spPr bwMode="auto">
                <a:xfrm>
                  <a:off x="288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19" name="Line 153"/>
                <p:cNvSpPr>
                  <a:spLocks noChangeShapeType="1"/>
                </p:cNvSpPr>
                <p:nvPr/>
              </p:nvSpPr>
              <p:spPr bwMode="auto">
                <a:xfrm>
                  <a:off x="2160" y="177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20" name="Line 154"/>
                <p:cNvSpPr>
                  <a:spLocks noChangeShapeType="1"/>
                </p:cNvSpPr>
                <p:nvPr/>
              </p:nvSpPr>
              <p:spPr bwMode="auto">
                <a:xfrm>
                  <a:off x="2160" y="153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21" name="Line 155"/>
                <p:cNvSpPr>
                  <a:spLocks noChangeShapeType="1"/>
                </p:cNvSpPr>
                <p:nvPr/>
              </p:nvSpPr>
              <p:spPr bwMode="auto">
                <a:xfrm>
                  <a:off x="2160" y="129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</p:grpSp>
          <p:sp>
            <p:nvSpPr>
              <p:cNvPr id="313" name="Text Box 226"/>
              <p:cNvSpPr txBox="1">
                <a:spLocks noChangeArrowheads="1"/>
              </p:cNvSpPr>
              <p:nvPr/>
            </p:nvSpPr>
            <p:spPr bwMode="auto">
              <a:xfrm>
                <a:off x="5136" y="2400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  <p:sp>
            <p:nvSpPr>
              <p:cNvPr id="314" name="Text Box 227"/>
              <p:cNvSpPr txBox="1">
                <a:spLocks noChangeArrowheads="1"/>
              </p:cNvSpPr>
              <p:nvPr/>
            </p:nvSpPr>
            <p:spPr bwMode="auto">
              <a:xfrm>
                <a:off x="5424" y="2304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</p:grpSp>
        <p:grpSp>
          <p:nvGrpSpPr>
            <p:cNvPr id="222" name="Group 232"/>
            <p:cNvGrpSpPr>
              <a:grpSpLocks/>
            </p:cNvGrpSpPr>
            <p:nvPr/>
          </p:nvGrpSpPr>
          <p:grpSpPr bwMode="auto">
            <a:xfrm>
              <a:off x="960" y="2976"/>
              <a:ext cx="624" cy="528"/>
              <a:chOff x="960" y="2976"/>
              <a:chExt cx="624" cy="528"/>
            </a:xfrm>
          </p:grpSpPr>
          <p:grpSp>
            <p:nvGrpSpPr>
              <p:cNvPr id="301" name="Group 156"/>
              <p:cNvGrpSpPr>
                <a:grpSpLocks/>
              </p:cNvGrpSpPr>
              <p:nvPr/>
            </p:nvGrpSpPr>
            <p:grpSpPr bwMode="auto">
              <a:xfrm>
                <a:off x="960" y="2976"/>
                <a:ext cx="624" cy="528"/>
                <a:chOff x="2160" y="1056"/>
                <a:chExt cx="960" cy="960"/>
              </a:xfrm>
            </p:grpSpPr>
            <p:sp>
              <p:nvSpPr>
                <p:cNvPr id="305" name="Rectangle 157"/>
                <p:cNvSpPr>
                  <a:spLocks noChangeArrowheads="1"/>
                </p:cNvSpPr>
                <p:nvPr/>
              </p:nvSpPr>
              <p:spPr bwMode="auto">
                <a:xfrm>
                  <a:off x="216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06" name="Rectangle 158"/>
                <p:cNvSpPr>
                  <a:spLocks noChangeArrowheads="1"/>
                </p:cNvSpPr>
                <p:nvPr/>
              </p:nvSpPr>
              <p:spPr bwMode="auto">
                <a:xfrm>
                  <a:off x="240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07" name="Rectangle 159"/>
                <p:cNvSpPr>
                  <a:spLocks noChangeArrowheads="1"/>
                </p:cNvSpPr>
                <p:nvPr/>
              </p:nvSpPr>
              <p:spPr bwMode="auto">
                <a:xfrm>
                  <a:off x="264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08" name="Rectangle 160"/>
                <p:cNvSpPr>
                  <a:spLocks noChangeArrowheads="1"/>
                </p:cNvSpPr>
                <p:nvPr/>
              </p:nvSpPr>
              <p:spPr bwMode="auto">
                <a:xfrm>
                  <a:off x="288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09" name="Line 161"/>
                <p:cNvSpPr>
                  <a:spLocks noChangeShapeType="1"/>
                </p:cNvSpPr>
                <p:nvPr/>
              </p:nvSpPr>
              <p:spPr bwMode="auto">
                <a:xfrm>
                  <a:off x="2160" y="177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10" name="Line 162"/>
                <p:cNvSpPr>
                  <a:spLocks noChangeShapeType="1"/>
                </p:cNvSpPr>
                <p:nvPr/>
              </p:nvSpPr>
              <p:spPr bwMode="auto">
                <a:xfrm>
                  <a:off x="2160" y="153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11" name="Line 163"/>
                <p:cNvSpPr>
                  <a:spLocks noChangeShapeType="1"/>
                </p:cNvSpPr>
                <p:nvPr/>
              </p:nvSpPr>
              <p:spPr bwMode="auto">
                <a:xfrm>
                  <a:off x="2160" y="129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</p:grpSp>
          <p:sp>
            <p:nvSpPr>
              <p:cNvPr id="302" name="Text Box 229"/>
              <p:cNvSpPr txBox="1">
                <a:spLocks noChangeArrowheads="1"/>
              </p:cNvSpPr>
              <p:nvPr/>
            </p:nvSpPr>
            <p:spPr bwMode="auto">
              <a:xfrm>
                <a:off x="1008" y="2976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  <p:sp>
            <p:nvSpPr>
              <p:cNvPr id="303" name="Text Box 230"/>
              <p:cNvSpPr txBox="1">
                <a:spLocks noChangeArrowheads="1"/>
              </p:cNvSpPr>
              <p:nvPr/>
            </p:nvSpPr>
            <p:spPr bwMode="auto">
              <a:xfrm>
                <a:off x="1152" y="3216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  <p:sp>
            <p:nvSpPr>
              <p:cNvPr id="304" name="Text Box 231"/>
              <p:cNvSpPr txBox="1">
                <a:spLocks noChangeArrowheads="1"/>
              </p:cNvSpPr>
              <p:nvPr/>
            </p:nvSpPr>
            <p:spPr bwMode="auto">
              <a:xfrm>
                <a:off x="1440" y="3072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</p:grpSp>
        <p:grpSp>
          <p:nvGrpSpPr>
            <p:cNvPr id="223" name="Group 236"/>
            <p:cNvGrpSpPr>
              <a:grpSpLocks/>
            </p:cNvGrpSpPr>
            <p:nvPr/>
          </p:nvGrpSpPr>
          <p:grpSpPr bwMode="auto">
            <a:xfrm>
              <a:off x="1872" y="2976"/>
              <a:ext cx="624" cy="528"/>
              <a:chOff x="1872" y="2976"/>
              <a:chExt cx="624" cy="528"/>
            </a:xfrm>
          </p:grpSpPr>
          <p:grpSp>
            <p:nvGrpSpPr>
              <p:cNvPr id="290" name="Group 164"/>
              <p:cNvGrpSpPr>
                <a:grpSpLocks/>
              </p:cNvGrpSpPr>
              <p:nvPr/>
            </p:nvGrpSpPr>
            <p:grpSpPr bwMode="auto">
              <a:xfrm>
                <a:off x="1872" y="2976"/>
                <a:ext cx="624" cy="528"/>
                <a:chOff x="2160" y="1056"/>
                <a:chExt cx="960" cy="960"/>
              </a:xfrm>
            </p:grpSpPr>
            <p:sp>
              <p:nvSpPr>
                <p:cNvPr id="294" name="Rectangle 165"/>
                <p:cNvSpPr>
                  <a:spLocks noChangeArrowheads="1"/>
                </p:cNvSpPr>
                <p:nvPr/>
              </p:nvSpPr>
              <p:spPr bwMode="auto">
                <a:xfrm>
                  <a:off x="216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295" name="Rectangle 166"/>
                <p:cNvSpPr>
                  <a:spLocks noChangeArrowheads="1"/>
                </p:cNvSpPr>
                <p:nvPr/>
              </p:nvSpPr>
              <p:spPr bwMode="auto">
                <a:xfrm>
                  <a:off x="240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296" name="Rectangle 167"/>
                <p:cNvSpPr>
                  <a:spLocks noChangeArrowheads="1"/>
                </p:cNvSpPr>
                <p:nvPr/>
              </p:nvSpPr>
              <p:spPr bwMode="auto">
                <a:xfrm>
                  <a:off x="264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297" name="Rectangle 168"/>
                <p:cNvSpPr>
                  <a:spLocks noChangeArrowheads="1"/>
                </p:cNvSpPr>
                <p:nvPr/>
              </p:nvSpPr>
              <p:spPr bwMode="auto">
                <a:xfrm>
                  <a:off x="288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298" name="Line 169"/>
                <p:cNvSpPr>
                  <a:spLocks noChangeShapeType="1"/>
                </p:cNvSpPr>
                <p:nvPr/>
              </p:nvSpPr>
              <p:spPr bwMode="auto">
                <a:xfrm>
                  <a:off x="2160" y="177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299" name="Line 170"/>
                <p:cNvSpPr>
                  <a:spLocks noChangeShapeType="1"/>
                </p:cNvSpPr>
                <p:nvPr/>
              </p:nvSpPr>
              <p:spPr bwMode="auto">
                <a:xfrm>
                  <a:off x="2160" y="153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300" name="Line 171"/>
                <p:cNvSpPr>
                  <a:spLocks noChangeShapeType="1"/>
                </p:cNvSpPr>
                <p:nvPr/>
              </p:nvSpPr>
              <p:spPr bwMode="auto">
                <a:xfrm>
                  <a:off x="2160" y="129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</p:grpSp>
          <p:sp>
            <p:nvSpPr>
              <p:cNvPr id="291" name="Text Box 233"/>
              <p:cNvSpPr txBox="1">
                <a:spLocks noChangeArrowheads="1"/>
              </p:cNvSpPr>
              <p:nvPr/>
            </p:nvSpPr>
            <p:spPr bwMode="auto">
              <a:xfrm>
                <a:off x="1920" y="3216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  <p:sp>
            <p:nvSpPr>
              <p:cNvPr id="292" name="Text Box 234"/>
              <p:cNvSpPr txBox="1">
                <a:spLocks noChangeArrowheads="1"/>
              </p:cNvSpPr>
              <p:nvPr/>
            </p:nvSpPr>
            <p:spPr bwMode="auto">
              <a:xfrm>
                <a:off x="2064" y="2976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  <p:sp>
            <p:nvSpPr>
              <p:cNvPr id="293" name="Text Box 235"/>
              <p:cNvSpPr txBox="1">
                <a:spLocks noChangeArrowheads="1"/>
              </p:cNvSpPr>
              <p:nvPr/>
            </p:nvSpPr>
            <p:spPr bwMode="auto">
              <a:xfrm>
                <a:off x="2352" y="3072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</p:grpSp>
        <p:grpSp>
          <p:nvGrpSpPr>
            <p:cNvPr id="224" name="Group 240"/>
            <p:cNvGrpSpPr>
              <a:grpSpLocks/>
            </p:cNvGrpSpPr>
            <p:nvPr/>
          </p:nvGrpSpPr>
          <p:grpSpPr bwMode="auto">
            <a:xfrm>
              <a:off x="2976" y="2976"/>
              <a:ext cx="624" cy="528"/>
              <a:chOff x="2976" y="2976"/>
              <a:chExt cx="624" cy="528"/>
            </a:xfrm>
          </p:grpSpPr>
          <p:grpSp>
            <p:nvGrpSpPr>
              <p:cNvPr id="279" name="Group 172"/>
              <p:cNvGrpSpPr>
                <a:grpSpLocks/>
              </p:cNvGrpSpPr>
              <p:nvPr/>
            </p:nvGrpSpPr>
            <p:grpSpPr bwMode="auto">
              <a:xfrm>
                <a:off x="2976" y="2976"/>
                <a:ext cx="624" cy="528"/>
                <a:chOff x="2160" y="1056"/>
                <a:chExt cx="960" cy="960"/>
              </a:xfrm>
            </p:grpSpPr>
            <p:sp>
              <p:nvSpPr>
                <p:cNvPr id="283" name="Rectangle 173"/>
                <p:cNvSpPr>
                  <a:spLocks noChangeArrowheads="1"/>
                </p:cNvSpPr>
                <p:nvPr/>
              </p:nvSpPr>
              <p:spPr bwMode="auto">
                <a:xfrm>
                  <a:off x="216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284" name="Rectangle 174"/>
                <p:cNvSpPr>
                  <a:spLocks noChangeArrowheads="1"/>
                </p:cNvSpPr>
                <p:nvPr/>
              </p:nvSpPr>
              <p:spPr bwMode="auto">
                <a:xfrm>
                  <a:off x="240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285" name="Rectangle 175"/>
                <p:cNvSpPr>
                  <a:spLocks noChangeArrowheads="1"/>
                </p:cNvSpPr>
                <p:nvPr/>
              </p:nvSpPr>
              <p:spPr bwMode="auto">
                <a:xfrm>
                  <a:off x="264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286" name="Rectangle 176"/>
                <p:cNvSpPr>
                  <a:spLocks noChangeArrowheads="1"/>
                </p:cNvSpPr>
                <p:nvPr/>
              </p:nvSpPr>
              <p:spPr bwMode="auto">
                <a:xfrm>
                  <a:off x="288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287" name="Line 177"/>
                <p:cNvSpPr>
                  <a:spLocks noChangeShapeType="1"/>
                </p:cNvSpPr>
                <p:nvPr/>
              </p:nvSpPr>
              <p:spPr bwMode="auto">
                <a:xfrm>
                  <a:off x="2160" y="177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288" name="Line 178"/>
                <p:cNvSpPr>
                  <a:spLocks noChangeShapeType="1"/>
                </p:cNvSpPr>
                <p:nvPr/>
              </p:nvSpPr>
              <p:spPr bwMode="auto">
                <a:xfrm>
                  <a:off x="2160" y="153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289" name="Line 179"/>
                <p:cNvSpPr>
                  <a:spLocks noChangeShapeType="1"/>
                </p:cNvSpPr>
                <p:nvPr/>
              </p:nvSpPr>
              <p:spPr bwMode="auto">
                <a:xfrm>
                  <a:off x="2160" y="129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</p:grpSp>
          <p:sp>
            <p:nvSpPr>
              <p:cNvPr id="280" name="Text Box 237"/>
              <p:cNvSpPr txBox="1">
                <a:spLocks noChangeArrowheads="1"/>
              </p:cNvSpPr>
              <p:nvPr/>
            </p:nvSpPr>
            <p:spPr bwMode="auto">
              <a:xfrm>
                <a:off x="3024" y="3072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  <p:sp>
            <p:nvSpPr>
              <p:cNvPr id="281" name="Text Box 238"/>
              <p:cNvSpPr txBox="1">
                <a:spLocks noChangeArrowheads="1"/>
              </p:cNvSpPr>
              <p:nvPr/>
            </p:nvSpPr>
            <p:spPr bwMode="auto">
              <a:xfrm>
                <a:off x="3312" y="2976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  <p:sp>
            <p:nvSpPr>
              <p:cNvPr id="282" name="Text Box 239"/>
              <p:cNvSpPr txBox="1">
                <a:spLocks noChangeArrowheads="1"/>
              </p:cNvSpPr>
              <p:nvPr/>
            </p:nvSpPr>
            <p:spPr bwMode="auto">
              <a:xfrm>
                <a:off x="3456" y="3216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</p:grpSp>
        <p:grpSp>
          <p:nvGrpSpPr>
            <p:cNvPr id="225" name="Group 245"/>
            <p:cNvGrpSpPr>
              <a:grpSpLocks/>
            </p:cNvGrpSpPr>
            <p:nvPr/>
          </p:nvGrpSpPr>
          <p:grpSpPr bwMode="auto">
            <a:xfrm>
              <a:off x="4032" y="2976"/>
              <a:ext cx="624" cy="528"/>
              <a:chOff x="4032" y="2976"/>
              <a:chExt cx="624" cy="528"/>
            </a:xfrm>
          </p:grpSpPr>
          <p:grpSp>
            <p:nvGrpSpPr>
              <p:cNvPr id="268" name="Group 180"/>
              <p:cNvGrpSpPr>
                <a:grpSpLocks/>
              </p:cNvGrpSpPr>
              <p:nvPr/>
            </p:nvGrpSpPr>
            <p:grpSpPr bwMode="auto">
              <a:xfrm>
                <a:off x="4032" y="2976"/>
                <a:ext cx="624" cy="528"/>
                <a:chOff x="2160" y="1056"/>
                <a:chExt cx="960" cy="960"/>
              </a:xfrm>
            </p:grpSpPr>
            <p:sp>
              <p:nvSpPr>
                <p:cNvPr id="272" name="Rectangle 181"/>
                <p:cNvSpPr>
                  <a:spLocks noChangeArrowheads="1"/>
                </p:cNvSpPr>
                <p:nvPr/>
              </p:nvSpPr>
              <p:spPr bwMode="auto">
                <a:xfrm>
                  <a:off x="216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273" name="Rectangle 182"/>
                <p:cNvSpPr>
                  <a:spLocks noChangeArrowheads="1"/>
                </p:cNvSpPr>
                <p:nvPr/>
              </p:nvSpPr>
              <p:spPr bwMode="auto">
                <a:xfrm>
                  <a:off x="240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274" name="Rectangle 183"/>
                <p:cNvSpPr>
                  <a:spLocks noChangeArrowheads="1"/>
                </p:cNvSpPr>
                <p:nvPr/>
              </p:nvSpPr>
              <p:spPr bwMode="auto">
                <a:xfrm>
                  <a:off x="264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275" name="Rectangle 184"/>
                <p:cNvSpPr>
                  <a:spLocks noChangeArrowheads="1"/>
                </p:cNvSpPr>
                <p:nvPr/>
              </p:nvSpPr>
              <p:spPr bwMode="auto">
                <a:xfrm>
                  <a:off x="288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276" name="Line 185"/>
                <p:cNvSpPr>
                  <a:spLocks noChangeShapeType="1"/>
                </p:cNvSpPr>
                <p:nvPr/>
              </p:nvSpPr>
              <p:spPr bwMode="auto">
                <a:xfrm>
                  <a:off x="2160" y="177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277" name="Line 186"/>
                <p:cNvSpPr>
                  <a:spLocks noChangeShapeType="1"/>
                </p:cNvSpPr>
                <p:nvPr/>
              </p:nvSpPr>
              <p:spPr bwMode="auto">
                <a:xfrm>
                  <a:off x="2160" y="153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278" name="Line 187"/>
                <p:cNvSpPr>
                  <a:spLocks noChangeShapeType="1"/>
                </p:cNvSpPr>
                <p:nvPr/>
              </p:nvSpPr>
              <p:spPr bwMode="auto">
                <a:xfrm>
                  <a:off x="2160" y="129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</p:grpSp>
          <p:sp>
            <p:nvSpPr>
              <p:cNvPr id="269" name="Text Box 241"/>
              <p:cNvSpPr txBox="1">
                <a:spLocks noChangeArrowheads="1"/>
              </p:cNvSpPr>
              <p:nvPr/>
            </p:nvSpPr>
            <p:spPr bwMode="auto">
              <a:xfrm>
                <a:off x="4080" y="3072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  <p:sp>
            <p:nvSpPr>
              <p:cNvPr id="270" name="Text Box 242"/>
              <p:cNvSpPr txBox="1">
                <a:spLocks noChangeArrowheads="1"/>
              </p:cNvSpPr>
              <p:nvPr/>
            </p:nvSpPr>
            <p:spPr bwMode="auto">
              <a:xfrm>
                <a:off x="4368" y="3216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  <p:sp>
            <p:nvSpPr>
              <p:cNvPr id="271" name="Text Box 243"/>
              <p:cNvSpPr txBox="1">
                <a:spLocks noChangeArrowheads="1"/>
              </p:cNvSpPr>
              <p:nvPr/>
            </p:nvSpPr>
            <p:spPr bwMode="auto">
              <a:xfrm>
                <a:off x="4512" y="2976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</p:grpSp>
        <p:grpSp>
          <p:nvGrpSpPr>
            <p:cNvPr id="226" name="Group 250"/>
            <p:cNvGrpSpPr>
              <a:grpSpLocks/>
            </p:cNvGrpSpPr>
            <p:nvPr/>
          </p:nvGrpSpPr>
          <p:grpSpPr bwMode="auto">
            <a:xfrm>
              <a:off x="1872" y="3648"/>
              <a:ext cx="624" cy="557"/>
              <a:chOff x="1872" y="3648"/>
              <a:chExt cx="624" cy="557"/>
            </a:xfrm>
          </p:grpSpPr>
          <p:grpSp>
            <p:nvGrpSpPr>
              <p:cNvPr id="256" name="Group 188"/>
              <p:cNvGrpSpPr>
                <a:grpSpLocks/>
              </p:cNvGrpSpPr>
              <p:nvPr/>
            </p:nvGrpSpPr>
            <p:grpSpPr bwMode="auto">
              <a:xfrm>
                <a:off x="1872" y="3648"/>
                <a:ext cx="624" cy="528"/>
                <a:chOff x="2160" y="1056"/>
                <a:chExt cx="960" cy="960"/>
              </a:xfrm>
            </p:grpSpPr>
            <p:sp>
              <p:nvSpPr>
                <p:cNvPr id="261" name="Rectangle 189"/>
                <p:cNvSpPr>
                  <a:spLocks noChangeArrowheads="1"/>
                </p:cNvSpPr>
                <p:nvPr/>
              </p:nvSpPr>
              <p:spPr bwMode="auto">
                <a:xfrm>
                  <a:off x="216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262" name="Rectangle 190"/>
                <p:cNvSpPr>
                  <a:spLocks noChangeArrowheads="1"/>
                </p:cNvSpPr>
                <p:nvPr/>
              </p:nvSpPr>
              <p:spPr bwMode="auto">
                <a:xfrm>
                  <a:off x="240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263" name="Rectangle 191"/>
                <p:cNvSpPr>
                  <a:spLocks noChangeArrowheads="1"/>
                </p:cNvSpPr>
                <p:nvPr/>
              </p:nvSpPr>
              <p:spPr bwMode="auto">
                <a:xfrm>
                  <a:off x="264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264" name="Rectangle 192"/>
                <p:cNvSpPr>
                  <a:spLocks noChangeArrowheads="1"/>
                </p:cNvSpPr>
                <p:nvPr/>
              </p:nvSpPr>
              <p:spPr bwMode="auto">
                <a:xfrm>
                  <a:off x="288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265" name="Line 193"/>
                <p:cNvSpPr>
                  <a:spLocks noChangeShapeType="1"/>
                </p:cNvSpPr>
                <p:nvPr/>
              </p:nvSpPr>
              <p:spPr bwMode="auto">
                <a:xfrm>
                  <a:off x="2160" y="177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266" name="Line 194"/>
                <p:cNvSpPr>
                  <a:spLocks noChangeShapeType="1"/>
                </p:cNvSpPr>
                <p:nvPr/>
              </p:nvSpPr>
              <p:spPr bwMode="auto">
                <a:xfrm>
                  <a:off x="2160" y="153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267" name="Line 195"/>
                <p:cNvSpPr>
                  <a:spLocks noChangeShapeType="1"/>
                </p:cNvSpPr>
                <p:nvPr/>
              </p:nvSpPr>
              <p:spPr bwMode="auto">
                <a:xfrm>
                  <a:off x="2160" y="129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</p:grpSp>
          <p:sp>
            <p:nvSpPr>
              <p:cNvPr id="257" name="Text Box 246"/>
              <p:cNvSpPr txBox="1">
                <a:spLocks noChangeArrowheads="1"/>
              </p:cNvSpPr>
              <p:nvPr/>
            </p:nvSpPr>
            <p:spPr bwMode="auto">
              <a:xfrm>
                <a:off x="1920" y="3888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  <p:sp>
            <p:nvSpPr>
              <p:cNvPr id="258" name="Text Box 247"/>
              <p:cNvSpPr txBox="1">
                <a:spLocks noChangeArrowheads="1"/>
              </p:cNvSpPr>
              <p:nvPr/>
            </p:nvSpPr>
            <p:spPr bwMode="auto">
              <a:xfrm>
                <a:off x="2064" y="3648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  <p:sp>
            <p:nvSpPr>
              <p:cNvPr id="259" name="Text Box 248"/>
              <p:cNvSpPr txBox="1">
                <a:spLocks noChangeArrowheads="1"/>
              </p:cNvSpPr>
              <p:nvPr/>
            </p:nvSpPr>
            <p:spPr bwMode="auto">
              <a:xfrm>
                <a:off x="2352" y="3744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  <p:sp>
            <p:nvSpPr>
              <p:cNvPr id="260" name="Text Box 249"/>
              <p:cNvSpPr txBox="1">
                <a:spLocks noChangeArrowheads="1"/>
              </p:cNvSpPr>
              <p:nvPr/>
            </p:nvSpPr>
            <p:spPr bwMode="auto">
              <a:xfrm>
                <a:off x="2208" y="4032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</p:grpSp>
        <p:grpSp>
          <p:nvGrpSpPr>
            <p:cNvPr id="227" name="Group 255"/>
            <p:cNvGrpSpPr>
              <a:grpSpLocks/>
            </p:cNvGrpSpPr>
            <p:nvPr/>
          </p:nvGrpSpPr>
          <p:grpSpPr bwMode="auto">
            <a:xfrm>
              <a:off x="2976" y="3648"/>
              <a:ext cx="624" cy="557"/>
              <a:chOff x="2976" y="3648"/>
              <a:chExt cx="624" cy="557"/>
            </a:xfrm>
          </p:grpSpPr>
          <p:grpSp>
            <p:nvGrpSpPr>
              <p:cNvPr id="244" name="Group 196"/>
              <p:cNvGrpSpPr>
                <a:grpSpLocks/>
              </p:cNvGrpSpPr>
              <p:nvPr/>
            </p:nvGrpSpPr>
            <p:grpSpPr bwMode="auto">
              <a:xfrm>
                <a:off x="2976" y="3648"/>
                <a:ext cx="624" cy="528"/>
                <a:chOff x="2160" y="1056"/>
                <a:chExt cx="960" cy="960"/>
              </a:xfrm>
            </p:grpSpPr>
            <p:sp>
              <p:nvSpPr>
                <p:cNvPr id="249" name="Rectangle 197"/>
                <p:cNvSpPr>
                  <a:spLocks noChangeArrowheads="1"/>
                </p:cNvSpPr>
                <p:nvPr/>
              </p:nvSpPr>
              <p:spPr bwMode="auto">
                <a:xfrm>
                  <a:off x="216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250" name="Rectangle 198"/>
                <p:cNvSpPr>
                  <a:spLocks noChangeArrowheads="1"/>
                </p:cNvSpPr>
                <p:nvPr/>
              </p:nvSpPr>
              <p:spPr bwMode="auto">
                <a:xfrm>
                  <a:off x="240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251" name="Rectangle 199"/>
                <p:cNvSpPr>
                  <a:spLocks noChangeArrowheads="1"/>
                </p:cNvSpPr>
                <p:nvPr/>
              </p:nvSpPr>
              <p:spPr bwMode="auto">
                <a:xfrm>
                  <a:off x="264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252" name="Rectangle 200"/>
                <p:cNvSpPr>
                  <a:spLocks noChangeArrowheads="1"/>
                </p:cNvSpPr>
                <p:nvPr/>
              </p:nvSpPr>
              <p:spPr bwMode="auto">
                <a:xfrm>
                  <a:off x="2880" y="1056"/>
                  <a:ext cx="240" cy="96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253" name="Line 201"/>
                <p:cNvSpPr>
                  <a:spLocks noChangeShapeType="1"/>
                </p:cNvSpPr>
                <p:nvPr/>
              </p:nvSpPr>
              <p:spPr bwMode="auto">
                <a:xfrm>
                  <a:off x="2160" y="177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254" name="Line 202"/>
                <p:cNvSpPr>
                  <a:spLocks noChangeShapeType="1"/>
                </p:cNvSpPr>
                <p:nvPr/>
              </p:nvSpPr>
              <p:spPr bwMode="auto">
                <a:xfrm>
                  <a:off x="2160" y="153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  <p:sp>
              <p:nvSpPr>
                <p:cNvPr id="255" name="Line 203"/>
                <p:cNvSpPr>
                  <a:spLocks noChangeShapeType="1"/>
                </p:cNvSpPr>
                <p:nvPr/>
              </p:nvSpPr>
              <p:spPr bwMode="auto">
                <a:xfrm>
                  <a:off x="2160" y="129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rgbClr val="3366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2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I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endParaRPr>
                </a:p>
              </p:txBody>
            </p:sp>
          </p:grpSp>
          <p:sp>
            <p:nvSpPr>
              <p:cNvPr id="245" name="Text Box 251"/>
              <p:cNvSpPr txBox="1">
                <a:spLocks noChangeArrowheads="1"/>
              </p:cNvSpPr>
              <p:nvPr/>
            </p:nvSpPr>
            <p:spPr bwMode="auto">
              <a:xfrm>
                <a:off x="2976" y="3744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  <p:sp>
            <p:nvSpPr>
              <p:cNvPr id="246" name="Text Box 252"/>
              <p:cNvSpPr txBox="1">
                <a:spLocks noChangeArrowheads="1"/>
              </p:cNvSpPr>
              <p:nvPr/>
            </p:nvSpPr>
            <p:spPr bwMode="auto">
              <a:xfrm>
                <a:off x="3312" y="3648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  <p:sp>
            <p:nvSpPr>
              <p:cNvPr id="247" name="Text Box 253"/>
              <p:cNvSpPr txBox="1">
                <a:spLocks noChangeArrowheads="1"/>
              </p:cNvSpPr>
              <p:nvPr/>
            </p:nvSpPr>
            <p:spPr bwMode="auto">
              <a:xfrm>
                <a:off x="3456" y="3888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  <p:sp>
            <p:nvSpPr>
              <p:cNvPr id="248" name="Text Box 254"/>
              <p:cNvSpPr txBox="1">
                <a:spLocks noChangeArrowheads="1"/>
              </p:cNvSpPr>
              <p:nvPr/>
            </p:nvSpPr>
            <p:spPr bwMode="auto">
              <a:xfrm>
                <a:off x="3168" y="4032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1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he-IL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66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Times New Roman (Hebrew)" pitchFamily="18" charset="-79"/>
                  </a:rPr>
                  <a:t>Q</a:t>
                </a:r>
              </a:p>
            </p:txBody>
          </p:sp>
        </p:grpSp>
        <p:sp>
          <p:nvSpPr>
            <p:cNvPr id="228" name="Line 256"/>
            <p:cNvSpPr>
              <a:spLocks noChangeShapeType="1"/>
            </p:cNvSpPr>
            <p:nvPr/>
          </p:nvSpPr>
          <p:spPr bwMode="auto">
            <a:xfrm flipH="1">
              <a:off x="1200" y="1344"/>
              <a:ext cx="1200" cy="192"/>
            </a:xfrm>
            <a:prstGeom prst="line">
              <a:avLst/>
            </a:prstGeom>
            <a:noFill/>
            <a:ln w="19050">
              <a:solidFill>
                <a:srgbClr val="33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endParaRPr kumimoji="1" lang="en-IN" sz="1800" b="1" i="0" u="none" strike="noStrike" kern="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anose="020B0604020202020204" pitchFamily="34" charset="0"/>
                <a:cs typeface="Times New Roman (Hebrew)" pitchFamily="18" charset="-79"/>
              </a:endParaRPr>
            </a:p>
          </p:txBody>
        </p:sp>
        <p:sp>
          <p:nvSpPr>
            <p:cNvPr id="229" name="Line 257"/>
            <p:cNvSpPr>
              <a:spLocks noChangeShapeType="1"/>
            </p:cNvSpPr>
            <p:nvPr/>
          </p:nvSpPr>
          <p:spPr bwMode="auto">
            <a:xfrm>
              <a:off x="3024" y="1344"/>
              <a:ext cx="1440" cy="192"/>
            </a:xfrm>
            <a:prstGeom prst="line">
              <a:avLst/>
            </a:prstGeom>
            <a:noFill/>
            <a:ln w="19050">
              <a:solidFill>
                <a:srgbClr val="33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endParaRPr kumimoji="1" lang="en-IN" sz="1800" b="1" i="0" u="none" strike="noStrike" kern="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anose="020B0604020202020204" pitchFamily="34" charset="0"/>
                <a:cs typeface="Times New Roman (Hebrew)" pitchFamily="18" charset="-79"/>
              </a:endParaRPr>
            </a:p>
          </p:txBody>
        </p:sp>
        <p:sp>
          <p:nvSpPr>
            <p:cNvPr id="230" name="Line 258"/>
            <p:cNvSpPr>
              <a:spLocks noChangeShapeType="1"/>
            </p:cNvSpPr>
            <p:nvPr/>
          </p:nvSpPr>
          <p:spPr bwMode="auto">
            <a:xfrm>
              <a:off x="2832" y="1344"/>
              <a:ext cx="336" cy="192"/>
            </a:xfrm>
            <a:prstGeom prst="line">
              <a:avLst/>
            </a:prstGeom>
            <a:noFill/>
            <a:ln w="19050">
              <a:solidFill>
                <a:srgbClr val="33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endParaRPr kumimoji="1" lang="en-IN" sz="1800" b="1" i="0" u="none" strike="noStrike" kern="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anose="020B0604020202020204" pitchFamily="34" charset="0"/>
                <a:cs typeface="Times New Roman (Hebrew)" pitchFamily="18" charset="-79"/>
              </a:endParaRPr>
            </a:p>
          </p:txBody>
        </p:sp>
        <p:sp>
          <p:nvSpPr>
            <p:cNvPr id="231" name="Line 259"/>
            <p:cNvSpPr>
              <a:spLocks noChangeShapeType="1"/>
            </p:cNvSpPr>
            <p:nvPr/>
          </p:nvSpPr>
          <p:spPr bwMode="auto">
            <a:xfrm flipH="1">
              <a:off x="2256" y="1344"/>
              <a:ext cx="336" cy="192"/>
            </a:xfrm>
            <a:prstGeom prst="line">
              <a:avLst/>
            </a:prstGeom>
            <a:noFill/>
            <a:ln w="19050">
              <a:solidFill>
                <a:srgbClr val="33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endParaRPr kumimoji="1" lang="en-IN" sz="1800" b="1" i="0" u="none" strike="noStrike" kern="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anose="020B0604020202020204" pitchFamily="34" charset="0"/>
                <a:cs typeface="Times New Roman (Hebrew)" pitchFamily="18" charset="-79"/>
              </a:endParaRPr>
            </a:p>
          </p:txBody>
        </p:sp>
        <p:sp>
          <p:nvSpPr>
            <p:cNvPr id="232" name="Line 260"/>
            <p:cNvSpPr>
              <a:spLocks noChangeShapeType="1"/>
            </p:cNvSpPr>
            <p:nvPr/>
          </p:nvSpPr>
          <p:spPr bwMode="auto">
            <a:xfrm flipH="1">
              <a:off x="384" y="2064"/>
              <a:ext cx="384" cy="240"/>
            </a:xfrm>
            <a:prstGeom prst="line">
              <a:avLst/>
            </a:prstGeom>
            <a:noFill/>
            <a:ln w="19050">
              <a:solidFill>
                <a:srgbClr val="33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endParaRPr kumimoji="1" lang="en-IN" sz="1800" b="1" i="0" u="none" strike="noStrike" kern="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anose="020B0604020202020204" pitchFamily="34" charset="0"/>
                <a:cs typeface="Times New Roman (Hebrew)" pitchFamily="18" charset="-79"/>
              </a:endParaRPr>
            </a:p>
          </p:txBody>
        </p:sp>
        <p:sp>
          <p:nvSpPr>
            <p:cNvPr id="233" name="Line 261"/>
            <p:cNvSpPr>
              <a:spLocks noChangeShapeType="1"/>
            </p:cNvSpPr>
            <p:nvPr/>
          </p:nvSpPr>
          <p:spPr bwMode="auto">
            <a:xfrm>
              <a:off x="1056" y="2062"/>
              <a:ext cx="336" cy="240"/>
            </a:xfrm>
            <a:prstGeom prst="line">
              <a:avLst/>
            </a:prstGeom>
            <a:noFill/>
            <a:ln w="19050">
              <a:solidFill>
                <a:srgbClr val="33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endParaRPr kumimoji="1" lang="en-IN" sz="1800" b="1" i="0" u="none" strike="noStrike" kern="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anose="020B0604020202020204" pitchFamily="34" charset="0"/>
                <a:cs typeface="Times New Roman (Hebrew)" pitchFamily="18" charset="-79"/>
              </a:endParaRPr>
            </a:p>
          </p:txBody>
        </p:sp>
        <p:sp>
          <p:nvSpPr>
            <p:cNvPr id="234" name="Line 262"/>
            <p:cNvSpPr>
              <a:spLocks noChangeShapeType="1"/>
            </p:cNvSpPr>
            <p:nvPr/>
          </p:nvSpPr>
          <p:spPr bwMode="auto">
            <a:xfrm>
              <a:off x="1296" y="2832"/>
              <a:ext cx="0" cy="144"/>
            </a:xfrm>
            <a:prstGeom prst="line">
              <a:avLst/>
            </a:prstGeom>
            <a:noFill/>
            <a:ln w="19050">
              <a:solidFill>
                <a:srgbClr val="33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endParaRPr kumimoji="1" lang="en-IN" sz="1800" b="1" i="0" u="none" strike="noStrike" kern="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anose="020B0604020202020204" pitchFamily="34" charset="0"/>
                <a:cs typeface="Times New Roman (Hebrew)" pitchFamily="18" charset="-79"/>
              </a:endParaRPr>
            </a:p>
          </p:txBody>
        </p:sp>
        <p:sp>
          <p:nvSpPr>
            <p:cNvPr id="235" name="Line 263"/>
            <p:cNvSpPr>
              <a:spLocks noChangeShapeType="1"/>
            </p:cNvSpPr>
            <p:nvPr/>
          </p:nvSpPr>
          <p:spPr bwMode="auto">
            <a:xfrm>
              <a:off x="2160" y="2064"/>
              <a:ext cx="0" cy="240"/>
            </a:xfrm>
            <a:prstGeom prst="line">
              <a:avLst/>
            </a:prstGeom>
            <a:noFill/>
            <a:ln w="19050">
              <a:solidFill>
                <a:srgbClr val="33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endParaRPr kumimoji="1" lang="en-IN" sz="1800" b="1" i="0" u="none" strike="noStrike" kern="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anose="020B0604020202020204" pitchFamily="34" charset="0"/>
                <a:cs typeface="Times New Roman (Hebrew)" pitchFamily="18" charset="-79"/>
              </a:endParaRPr>
            </a:p>
          </p:txBody>
        </p:sp>
        <p:sp>
          <p:nvSpPr>
            <p:cNvPr id="236" name="Line 264"/>
            <p:cNvSpPr>
              <a:spLocks noChangeShapeType="1"/>
            </p:cNvSpPr>
            <p:nvPr/>
          </p:nvSpPr>
          <p:spPr bwMode="auto">
            <a:xfrm>
              <a:off x="2160" y="2832"/>
              <a:ext cx="0" cy="144"/>
            </a:xfrm>
            <a:prstGeom prst="line">
              <a:avLst/>
            </a:prstGeom>
            <a:noFill/>
            <a:ln w="19050">
              <a:solidFill>
                <a:srgbClr val="33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endParaRPr kumimoji="1" lang="en-IN" sz="1800" b="1" i="0" u="none" strike="noStrike" kern="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anose="020B0604020202020204" pitchFamily="34" charset="0"/>
                <a:cs typeface="Times New Roman (Hebrew)" pitchFamily="18" charset="-79"/>
              </a:endParaRPr>
            </a:p>
          </p:txBody>
        </p:sp>
        <p:sp>
          <p:nvSpPr>
            <p:cNvPr id="237" name="Line 265"/>
            <p:cNvSpPr>
              <a:spLocks noChangeShapeType="1"/>
            </p:cNvSpPr>
            <p:nvPr/>
          </p:nvSpPr>
          <p:spPr bwMode="auto">
            <a:xfrm>
              <a:off x="2160" y="3504"/>
              <a:ext cx="0" cy="144"/>
            </a:xfrm>
            <a:prstGeom prst="line">
              <a:avLst/>
            </a:prstGeom>
            <a:noFill/>
            <a:ln w="19050">
              <a:solidFill>
                <a:srgbClr val="33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endParaRPr kumimoji="1" lang="en-IN" sz="1800" b="1" i="0" u="none" strike="noStrike" kern="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anose="020B0604020202020204" pitchFamily="34" charset="0"/>
                <a:cs typeface="Times New Roman (Hebrew)" pitchFamily="18" charset="-79"/>
              </a:endParaRPr>
            </a:p>
          </p:txBody>
        </p:sp>
        <p:sp>
          <p:nvSpPr>
            <p:cNvPr id="238" name="Line 266"/>
            <p:cNvSpPr>
              <a:spLocks noChangeShapeType="1"/>
            </p:cNvSpPr>
            <p:nvPr/>
          </p:nvSpPr>
          <p:spPr bwMode="auto">
            <a:xfrm>
              <a:off x="3264" y="2064"/>
              <a:ext cx="0" cy="240"/>
            </a:xfrm>
            <a:prstGeom prst="line">
              <a:avLst/>
            </a:prstGeom>
            <a:noFill/>
            <a:ln w="19050">
              <a:solidFill>
                <a:srgbClr val="33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endParaRPr kumimoji="1" lang="en-IN" sz="1800" b="1" i="0" u="none" strike="noStrike" kern="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anose="020B0604020202020204" pitchFamily="34" charset="0"/>
                <a:cs typeface="Times New Roman (Hebrew)" pitchFamily="18" charset="-79"/>
              </a:endParaRPr>
            </a:p>
          </p:txBody>
        </p:sp>
        <p:sp>
          <p:nvSpPr>
            <p:cNvPr id="239" name="Line 267"/>
            <p:cNvSpPr>
              <a:spLocks noChangeShapeType="1"/>
            </p:cNvSpPr>
            <p:nvPr/>
          </p:nvSpPr>
          <p:spPr bwMode="auto">
            <a:xfrm>
              <a:off x="3264" y="2832"/>
              <a:ext cx="0" cy="144"/>
            </a:xfrm>
            <a:prstGeom prst="line">
              <a:avLst/>
            </a:prstGeom>
            <a:noFill/>
            <a:ln w="19050">
              <a:solidFill>
                <a:srgbClr val="33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endParaRPr kumimoji="1" lang="en-IN" sz="1800" b="1" i="0" u="none" strike="noStrike" kern="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anose="020B0604020202020204" pitchFamily="34" charset="0"/>
                <a:cs typeface="Times New Roman (Hebrew)" pitchFamily="18" charset="-79"/>
              </a:endParaRPr>
            </a:p>
          </p:txBody>
        </p:sp>
        <p:sp>
          <p:nvSpPr>
            <p:cNvPr id="240" name="Line 268"/>
            <p:cNvSpPr>
              <a:spLocks noChangeShapeType="1"/>
            </p:cNvSpPr>
            <p:nvPr/>
          </p:nvSpPr>
          <p:spPr bwMode="auto">
            <a:xfrm>
              <a:off x="3264" y="3504"/>
              <a:ext cx="0" cy="144"/>
            </a:xfrm>
            <a:prstGeom prst="line">
              <a:avLst/>
            </a:prstGeom>
            <a:noFill/>
            <a:ln w="19050">
              <a:solidFill>
                <a:srgbClr val="33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endParaRPr kumimoji="1" lang="en-IN" sz="1800" b="1" i="0" u="none" strike="noStrike" kern="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anose="020B0604020202020204" pitchFamily="34" charset="0"/>
                <a:cs typeface="Times New Roman (Hebrew)" pitchFamily="18" charset="-79"/>
              </a:endParaRPr>
            </a:p>
          </p:txBody>
        </p:sp>
        <p:sp>
          <p:nvSpPr>
            <p:cNvPr id="241" name="Line 269"/>
            <p:cNvSpPr>
              <a:spLocks noChangeShapeType="1"/>
            </p:cNvSpPr>
            <p:nvPr/>
          </p:nvSpPr>
          <p:spPr bwMode="auto">
            <a:xfrm flipH="1">
              <a:off x="4416" y="2064"/>
              <a:ext cx="240" cy="240"/>
            </a:xfrm>
            <a:prstGeom prst="line">
              <a:avLst/>
            </a:prstGeom>
            <a:noFill/>
            <a:ln w="19050">
              <a:solidFill>
                <a:srgbClr val="33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endParaRPr kumimoji="1" lang="en-IN" sz="1800" b="1" i="0" u="none" strike="noStrike" kern="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anose="020B0604020202020204" pitchFamily="34" charset="0"/>
                <a:cs typeface="Times New Roman (Hebrew)" pitchFamily="18" charset="-79"/>
              </a:endParaRPr>
            </a:p>
          </p:txBody>
        </p:sp>
        <p:sp>
          <p:nvSpPr>
            <p:cNvPr id="242" name="Line 270"/>
            <p:cNvSpPr>
              <a:spLocks noChangeShapeType="1"/>
            </p:cNvSpPr>
            <p:nvPr/>
          </p:nvSpPr>
          <p:spPr bwMode="auto">
            <a:xfrm>
              <a:off x="4848" y="2064"/>
              <a:ext cx="240" cy="240"/>
            </a:xfrm>
            <a:prstGeom prst="line">
              <a:avLst/>
            </a:prstGeom>
            <a:noFill/>
            <a:ln w="19050">
              <a:solidFill>
                <a:srgbClr val="33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endParaRPr kumimoji="1" lang="en-IN" sz="1800" b="1" i="0" u="none" strike="noStrike" kern="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anose="020B0604020202020204" pitchFamily="34" charset="0"/>
                <a:cs typeface="Times New Roman (Hebrew)" pitchFamily="18" charset="-79"/>
              </a:endParaRPr>
            </a:p>
          </p:txBody>
        </p:sp>
        <p:sp>
          <p:nvSpPr>
            <p:cNvPr id="243" name="Line 271"/>
            <p:cNvSpPr>
              <a:spLocks noChangeShapeType="1"/>
            </p:cNvSpPr>
            <p:nvPr/>
          </p:nvSpPr>
          <p:spPr bwMode="auto">
            <a:xfrm>
              <a:off x="4368" y="2832"/>
              <a:ext cx="0" cy="144"/>
            </a:xfrm>
            <a:prstGeom prst="line">
              <a:avLst/>
            </a:prstGeom>
            <a:noFill/>
            <a:ln w="19050">
              <a:solidFill>
                <a:srgbClr val="33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endParaRPr kumimoji="1" lang="en-IN" sz="1800" b="1" i="0" u="none" strike="noStrike" kern="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anose="020B0604020202020204" pitchFamily="34" charset="0"/>
                <a:cs typeface="Times New Roman (Hebrew)" pitchFamily="18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316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ultidocument 7"/>
          <p:cNvSpPr/>
          <p:nvPr/>
        </p:nvSpPr>
        <p:spPr>
          <a:xfrm>
            <a:off x="8036427" y="2175482"/>
            <a:ext cx="2405641" cy="101637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Multidocument 6"/>
          <p:cNvSpPr/>
          <p:nvPr/>
        </p:nvSpPr>
        <p:spPr>
          <a:xfrm>
            <a:off x="1733572" y="2175482"/>
            <a:ext cx="2311090" cy="95926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N-Queens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</a:t>
            </a:r>
            <a:r>
              <a:rPr lang="en-US" dirty="0"/>
              <a:t>a </a:t>
            </a:r>
            <a:r>
              <a:rPr lang="en-US" dirty="0" smtClean="0"/>
              <a:t>few </a:t>
            </a:r>
            <a:r>
              <a:rPr lang="en-US" dirty="0"/>
              <a:t>small values of n, we find that </a:t>
            </a:r>
            <a:r>
              <a:rPr lang="en-US" b="1" u="sng" dirty="0"/>
              <a:t>no solutions exist </a:t>
            </a:r>
            <a:r>
              <a:rPr lang="en-US" dirty="0"/>
              <a:t>for n = 2 or n = 3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chemeClr val="bg1"/>
                </a:solidFill>
              </a:rPr>
              <a:t>n </a:t>
            </a:r>
            <a:r>
              <a:rPr lang="en-US" b="1" dirty="0">
                <a:solidFill>
                  <a:schemeClr val="bg1"/>
                </a:solidFill>
              </a:rPr>
              <a:t>= 2: 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/>
              <a:t>						</a:t>
            </a:r>
            <a:r>
              <a:rPr lang="en-US" b="1" dirty="0" smtClean="0">
                <a:solidFill>
                  <a:schemeClr val="bg1"/>
                </a:solidFill>
              </a:rPr>
              <a:t>n </a:t>
            </a:r>
            <a:r>
              <a:rPr lang="en-US" b="1" dirty="0">
                <a:solidFill>
                  <a:schemeClr val="bg1"/>
                </a:solidFill>
              </a:rPr>
              <a:t>= 3</a:t>
            </a:r>
            <a:r>
              <a:rPr lang="en-US" b="1" dirty="0" smtClean="0">
                <a:solidFill>
                  <a:schemeClr val="bg1"/>
                </a:solidFill>
              </a:rPr>
              <a:t>: 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7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450" y="3400823"/>
            <a:ext cx="2597333" cy="2355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950" y="3400823"/>
            <a:ext cx="2874593" cy="258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4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820254" y="5785503"/>
            <a:ext cx="6699903" cy="6836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Possible arrangements: 8 Queens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many placements are possible for 8 </a:t>
            </a:r>
            <a:r>
              <a:rPr lang="en-US" dirty="0"/>
              <a:t>Queens on an </a:t>
            </a:r>
            <a:r>
              <a:rPr lang="en-US" dirty="0" smtClean="0"/>
              <a:t>8 </a:t>
            </a:r>
            <a:r>
              <a:rPr lang="en-US" dirty="0"/>
              <a:t>by </a:t>
            </a:r>
            <a:r>
              <a:rPr lang="en-US" dirty="0" smtClean="0"/>
              <a:t>8 </a:t>
            </a:r>
            <a:r>
              <a:rPr lang="en-US" dirty="0"/>
              <a:t>chessboard so that none of them can attack each </a:t>
            </a:r>
            <a:r>
              <a:rPr lang="en-US" dirty="0" smtClean="0"/>
              <a:t>other???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>
              <a:buNone/>
            </a:pPr>
            <a:r>
              <a:rPr lang="en-US" sz="2400" dirty="0" smtClean="0"/>
              <a:t>			    </a:t>
            </a:r>
            <a:r>
              <a:rPr lang="en-US" sz="2400" dirty="0" smtClean="0">
                <a:solidFill>
                  <a:schemeClr val="tx1"/>
                </a:solidFill>
              </a:rPr>
              <a:t>=	64 </a:t>
            </a:r>
            <a:r>
              <a:rPr lang="en-US" sz="2400" dirty="0">
                <a:solidFill>
                  <a:schemeClr val="tx1"/>
                </a:solidFill>
              </a:rPr>
              <a:t>* 63 * 62 * 61 * 60 * 59 * 58 * 57 </a:t>
            </a:r>
            <a:r>
              <a:rPr lang="en-US" sz="2400" dirty="0" smtClean="0">
                <a:solidFill>
                  <a:schemeClr val="tx1"/>
                </a:solidFill>
              </a:rPr>
              <a:t>/8!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               = 	178,462</a:t>
            </a:r>
            <a:r>
              <a:rPr lang="en-US" sz="2400" dirty="0">
                <a:solidFill>
                  <a:schemeClr val="tx1"/>
                </a:solidFill>
              </a:rPr>
              <a:t>, 987, 637, 760 / 8!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	</a:t>
            </a:r>
            <a:r>
              <a:rPr lang="en-US" sz="2400" dirty="0" smtClean="0">
                <a:solidFill>
                  <a:schemeClr val="tx1"/>
                </a:solidFill>
              </a:rPr>
              <a:t>               = 	4,426,165,368</a:t>
            </a:r>
          </a:p>
          <a:p>
            <a:pPr lvl="1">
              <a:buNone/>
            </a:pPr>
            <a:endParaRPr lang="en-IN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IN" sz="2400" dirty="0">
                <a:solidFill>
                  <a:schemeClr val="tx1"/>
                </a:solidFill>
              </a:rPr>
              <a:t>	</a:t>
            </a:r>
            <a:r>
              <a:rPr lang="en-IN" sz="2400" dirty="0" smtClean="0">
                <a:solidFill>
                  <a:schemeClr val="tx1"/>
                </a:solidFill>
              </a:rPr>
              <a:t>		Around</a:t>
            </a:r>
            <a:r>
              <a:rPr lang="en-IN" sz="2400" dirty="0">
                <a:solidFill>
                  <a:schemeClr val="tx1"/>
                </a:solidFill>
              </a:rPr>
              <a:t> 4.5 billion potential arrangements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8</a:t>
            </a:fld>
            <a:endParaRPr lang="en-SG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906" y="2807293"/>
            <a:ext cx="8866668" cy="80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9811767" y="2841476"/>
            <a:ext cx="937611" cy="6323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79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8 Queens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are </a:t>
            </a:r>
            <a:r>
              <a:rPr lang="en-US" b="1" dirty="0"/>
              <a:t>92 distinct </a:t>
            </a:r>
            <a:r>
              <a:rPr lang="en-US" b="1" dirty="0" smtClean="0"/>
              <a:t>solutions.</a:t>
            </a:r>
            <a:endParaRPr lang="en-US" b="1" dirty="0"/>
          </a:p>
          <a:p>
            <a:pPr algn="just"/>
            <a:r>
              <a:rPr lang="en-US" dirty="0"/>
              <a:t>There are </a:t>
            </a:r>
            <a:r>
              <a:rPr lang="en-US" b="1" dirty="0"/>
              <a:t>12 unique solutions </a:t>
            </a:r>
            <a:r>
              <a:rPr lang="en-US" dirty="0"/>
              <a:t>discounting symmetrical </a:t>
            </a:r>
            <a:r>
              <a:rPr lang="en-US" dirty="0" smtClean="0"/>
              <a:t>answers (rotations / reflections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8251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</TotalTime>
  <Words>636</Words>
  <Application>Microsoft Office PowerPoint</Application>
  <PresentationFormat>Widescreen</PresentationFormat>
  <Paragraphs>148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 (Hebrew)</vt:lpstr>
      <vt:lpstr>Office Theme</vt:lpstr>
      <vt:lpstr>Lecture 15</vt:lpstr>
      <vt:lpstr>The N Queens Problem</vt:lpstr>
      <vt:lpstr>What can queen capture?</vt:lpstr>
      <vt:lpstr>The N Queens Problem</vt:lpstr>
      <vt:lpstr>N-Queens Problem</vt:lpstr>
      <vt:lpstr>Search Space Tree for 4 Queens Problem</vt:lpstr>
      <vt:lpstr>N-Queens Problem</vt:lpstr>
      <vt:lpstr>Possible arrangements: 8 Queens</vt:lpstr>
      <vt:lpstr>8 Queens Problem</vt:lpstr>
      <vt:lpstr>8 Queens Solutions</vt:lpstr>
      <vt:lpstr>Algorithm : N Queens</vt:lpstr>
      <vt:lpstr>Pseudo Code</vt:lpstr>
      <vt:lpstr>Complexity Analysis</vt:lpstr>
      <vt:lpstr>Quiz</vt:lpstr>
      <vt:lpstr>Quiz</vt:lpstr>
      <vt:lpstr>Solutions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garima sharma</cp:lastModifiedBy>
  <cp:revision>122</cp:revision>
  <dcterms:created xsi:type="dcterms:W3CDTF">2019-07-12T07:18:02Z</dcterms:created>
  <dcterms:modified xsi:type="dcterms:W3CDTF">2019-10-31T09:39:17Z</dcterms:modified>
</cp:coreProperties>
</file>