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72" r:id="rId10"/>
    <p:sldId id="266" r:id="rId11"/>
    <p:sldId id="267" r:id="rId12"/>
    <p:sldId id="268" r:id="rId13"/>
    <p:sldId id="269" r:id="rId14"/>
    <p:sldId id="270" r:id="rId15"/>
    <p:sldId id="271" r:id="rId16"/>
    <p:sldId id="259" r:id="rId17"/>
    <p:sldId id="26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58"/>
            <p14:sldId id="260"/>
            <p14:sldId id="262"/>
            <p14:sldId id="264"/>
            <p14:sldId id="263"/>
            <p14:sldId id="265"/>
            <p14:sldId id="272"/>
            <p14:sldId id="266"/>
            <p14:sldId id="267"/>
            <p14:sldId id="268"/>
            <p14:sldId id="269"/>
            <p14:sldId id="270"/>
            <p14:sldId id="271"/>
            <p14:sldId id="259"/>
            <p14:sldId id="26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12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7" y="4580238"/>
            <a:ext cx="2662323" cy="483146"/>
          </a:xfrm>
        </p:spPr>
        <p:txBody>
          <a:bodyPr>
            <a:normAutofit fontScale="70000" lnSpcReduction="20000"/>
          </a:bodyPr>
          <a:lstStyle/>
          <a:p>
            <a:r>
              <a:rPr lang="en-SG" dirty="0" smtClean="0"/>
              <a:t>Travelling Salesman Problem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TSP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Distance matrix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0   2   9   10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C=	1   0   6    4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      15   7   0    8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6   3  12   0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sp>
        <p:nvSpPr>
          <p:cNvPr id="6" name="Double Bracket 5"/>
          <p:cNvSpPr/>
          <p:nvPr/>
        </p:nvSpPr>
        <p:spPr>
          <a:xfrm>
            <a:off x="2866444" y="1892411"/>
            <a:ext cx="2158779" cy="177711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g(2,Ø) </a:t>
            </a:r>
            <a:r>
              <a:rPr lang="pt-BR" dirty="0"/>
              <a:t>= c21 = </a:t>
            </a:r>
            <a:r>
              <a:rPr lang="pt-BR" dirty="0" smtClean="0"/>
              <a:t>1</a:t>
            </a:r>
          </a:p>
          <a:p>
            <a:r>
              <a:rPr lang="pt-BR" dirty="0" smtClean="0"/>
              <a:t>g(3,</a:t>
            </a:r>
            <a:r>
              <a:rPr lang="pt-BR" dirty="0"/>
              <a:t> Ø</a:t>
            </a:r>
            <a:r>
              <a:rPr lang="pt-BR" dirty="0" smtClean="0"/>
              <a:t>) </a:t>
            </a:r>
            <a:r>
              <a:rPr lang="pt-BR" dirty="0"/>
              <a:t>= c31 = </a:t>
            </a:r>
            <a:r>
              <a:rPr lang="pt-BR" dirty="0" smtClean="0"/>
              <a:t>15</a:t>
            </a:r>
          </a:p>
          <a:p>
            <a:r>
              <a:rPr lang="pt-BR" dirty="0" smtClean="0"/>
              <a:t>g(4,O</a:t>
            </a:r>
            <a:r>
              <a:rPr lang="pt-BR" dirty="0"/>
              <a:t>/) = c41 = 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25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 </a:t>
            </a:r>
            <a:r>
              <a:rPr lang="en-US" dirty="0"/>
              <a:t>= 1, consider sets of 1 </a:t>
            </a:r>
            <a:r>
              <a:rPr lang="en-US" dirty="0" smtClean="0"/>
              <a:t>element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 smtClean="0"/>
              <a:t>Set </a:t>
            </a:r>
            <a:r>
              <a:rPr lang="en-IN" sz="2200" b="1" dirty="0"/>
              <a:t>{2</a:t>
            </a:r>
            <a:r>
              <a:rPr lang="en-IN" sz="2200" b="1" dirty="0" smtClean="0"/>
              <a:t>}:</a:t>
            </a:r>
          </a:p>
          <a:p>
            <a:r>
              <a:rPr lang="en-IN" sz="2200" dirty="0" smtClean="0"/>
              <a:t>g(3</a:t>
            </a:r>
            <a:r>
              <a:rPr lang="en-IN" sz="2200" dirty="0"/>
              <a:t>,{2}) = c</a:t>
            </a:r>
            <a:r>
              <a:rPr lang="en-IN" sz="2200" baseline="-25000" dirty="0"/>
              <a:t>32</a:t>
            </a:r>
            <a:r>
              <a:rPr lang="en-IN" sz="2200" dirty="0"/>
              <a:t> + </a:t>
            </a:r>
            <a:r>
              <a:rPr lang="en-IN" sz="2200" dirty="0" smtClean="0"/>
              <a:t>g(2,</a:t>
            </a:r>
            <a:r>
              <a:rPr lang="pt-BR" sz="2200" dirty="0"/>
              <a:t> Ø</a:t>
            </a:r>
            <a:r>
              <a:rPr lang="en-IN" sz="2200" dirty="0" smtClean="0"/>
              <a:t>) </a:t>
            </a:r>
            <a:r>
              <a:rPr lang="en-IN" sz="2200" dirty="0"/>
              <a:t>= c</a:t>
            </a:r>
            <a:r>
              <a:rPr lang="en-IN" sz="2200" baseline="-25000" dirty="0"/>
              <a:t>32</a:t>
            </a:r>
            <a:r>
              <a:rPr lang="en-IN" sz="2200" dirty="0"/>
              <a:t> + c</a:t>
            </a:r>
            <a:r>
              <a:rPr lang="en-IN" sz="2200" baseline="-25000" dirty="0"/>
              <a:t>21</a:t>
            </a:r>
            <a:r>
              <a:rPr lang="en-IN" sz="2200" dirty="0"/>
              <a:t> = 7 + 1 = </a:t>
            </a:r>
            <a:r>
              <a:rPr lang="en-IN" sz="2200" dirty="0" smtClean="0"/>
              <a:t>8,	p(3</a:t>
            </a:r>
            <a:r>
              <a:rPr lang="en-IN" sz="2200" dirty="0"/>
              <a:t>,{2}) = </a:t>
            </a:r>
            <a:r>
              <a:rPr lang="en-IN" sz="2200" dirty="0" smtClean="0"/>
              <a:t>2</a:t>
            </a:r>
          </a:p>
          <a:p>
            <a:r>
              <a:rPr lang="en-IN" sz="2200" dirty="0" smtClean="0"/>
              <a:t>g(4</a:t>
            </a:r>
            <a:r>
              <a:rPr lang="en-IN" sz="2200" dirty="0"/>
              <a:t>,{2}) = c</a:t>
            </a:r>
            <a:r>
              <a:rPr lang="en-IN" sz="2200" baseline="-25000" dirty="0"/>
              <a:t>42</a:t>
            </a:r>
            <a:r>
              <a:rPr lang="en-IN" sz="2200" dirty="0"/>
              <a:t> + </a:t>
            </a:r>
            <a:r>
              <a:rPr lang="en-IN" sz="2200" dirty="0" smtClean="0"/>
              <a:t>g(2,</a:t>
            </a:r>
            <a:r>
              <a:rPr lang="pt-BR" sz="2200" dirty="0"/>
              <a:t> Ø</a:t>
            </a:r>
            <a:r>
              <a:rPr lang="en-IN" sz="2200" dirty="0" smtClean="0"/>
              <a:t>) </a:t>
            </a:r>
            <a:r>
              <a:rPr lang="en-IN" sz="2200" dirty="0"/>
              <a:t>= c</a:t>
            </a:r>
            <a:r>
              <a:rPr lang="en-IN" sz="2200" baseline="-25000" dirty="0"/>
              <a:t>42</a:t>
            </a:r>
            <a:r>
              <a:rPr lang="en-IN" sz="2200" dirty="0"/>
              <a:t> + c</a:t>
            </a:r>
            <a:r>
              <a:rPr lang="en-IN" sz="2200" baseline="-25000" dirty="0"/>
              <a:t>21</a:t>
            </a:r>
            <a:r>
              <a:rPr lang="en-IN" sz="2200" dirty="0"/>
              <a:t> = 3 + 1 = </a:t>
            </a:r>
            <a:r>
              <a:rPr lang="en-IN" sz="2200" dirty="0" smtClean="0"/>
              <a:t>4,	p(4</a:t>
            </a:r>
            <a:r>
              <a:rPr lang="en-IN" sz="2200" dirty="0"/>
              <a:t>,{2}) = </a:t>
            </a:r>
            <a:r>
              <a:rPr lang="en-IN" sz="2200" dirty="0" smtClean="0"/>
              <a:t>2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b="1" dirty="0" smtClean="0"/>
              <a:t>Set </a:t>
            </a:r>
            <a:r>
              <a:rPr lang="en-IN" sz="2200" b="1" dirty="0"/>
              <a:t>{3</a:t>
            </a:r>
            <a:r>
              <a:rPr lang="en-IN" sz="2200" b="1" dirty="0" smtClean="0"/>
              <a:t>}:</a:t>
            </a:r>
          </a:p>
          <a:p>
            <a:pPr marL="0" indent="0">
              <a:buNone/>
            </a:pPr>
            <a:r>
              <a:rPr lang="en-IN" sz="2200" dirty="0" smtClean="0"/>
              <a:t>g(2</a:t>
            </a:r>
            <a:r>
              <a:rPr lang="en-IN" sz="2200" dirty="0"/>
              <a:t>,{3}) = c</a:t>
            </a:r>
            <a:r>
              <a:rPr lang="en-IN" sz="2200" baseline="-25000" dirty="0"/>
              <a:t>23</a:t>
            </a:r>
            <a:r>
              <a:rPr lang="en-IN" sz="2200" dirty="0"/>
              <a:t> + </a:t>
            </a:r>
            <a:r>
              <a:rPr lang="en-IN" sz="2200" dirty="0" smtClean="0"/>
              <a:t>g(3,</a:t>
            </a:r>
            <a:r>
              <a:rPr lang="pt-BR" sz="2200" dirty="0"/>
              <a:t> Ø</a:t>
            </a:r>
            <a:r>
              <a:rPr lang="en-IN" sz="2200" dirty="0" smtClean="0"/>
              <a:t>) </a:t>
            </a:r>
            <a:r>
              <a:rPr lang="en-IN" sz="2200" dirty="0"/>
              <a:t>= c</a:t>
            </a:r>
            <a:r>
              <a:rPr lang="en-IN" sz="2200" baseline="-25000" dirty="0"/>
              <a:t>23</a:t>
            </a:r>
            <a:r>
              <a:rPr lang="en-IN" sz="2200" dirty="0"/>
              <a:t> + c</a:t>
            </a:r>
            <a:r>
              <a:rPr lang="en-IN" sz="2200" baseline="-25000" dirty="0"/>
              <a:t>31</a:t>
            </a:r>
            <a:r>
              <a:rPr lang="en-IN" sz="2200" dirty="0"/>
              <a:t> = 6 + 15 = </a:t>
            </a:r>
            <a:r>
              <a:rPr lang="en-IN" sz="2200" dirty="0" smtClean="0"/>
              <a:t>21,	 </a:t>
            </a:r>
            <a:r>
              <a:rPr lang="en-IN" sz="2200" dirty="0"/>
              <a:t>p(2,{3}) = </a:t>
            </a:r>
            <a:r>
              <a:rPr lang="en-IN" sz="2200" dirty="0" smtClean="0"/>
              <a:t>3</a:t>
            </a:r>
          </a:p>
          <a:p>
            <a:pPr marL="0" indent="0">
              <a:buNone/>
            </a:pPr>
            <a:r>
              <a:rPr lang="en-IN" sz="2200" dirty="0" smtClean="0"/>
              <a:t>g(4</a:t>
            </a:r>
            <a:r>
              <a:rPr lang="en-IN" sz="2200" dirty="0"/>
              <a:t>,{3}) = c</a:t>
            </a:r>
            <a:r>
              <a:rPr lang="en-IN" sz="2200" baseline="-25000" dirty="0"/>
              <a:t>43</a:t>
            </a:r>
            <a:r>
              <a:rPr lang="en-IN" sz="2200" dirty="0"/>
              <a:t> + </a:t>
            </a:r>
            <a:r>
              <a:rPr lang="en-IN" sz="2200" dirty="0" smtClean="0"/>
              <a:t>g(3,</a:t>
            </a:r>
            <a:r>
              <a:rPr lang="pt-BR" sz="2200" dirty="0"/>
              <a:t> Ø</a:t>
            </a:r>
            <a:r>
              <a:rPr lang="en-IN" sz="2200" dirty="0" smtClean="0"/>
              <a:t>) </a:t>
            </a:r>
            <a:r>
              <a:rPr lang="en-IN" sz="2200" dirty="0"/>
              <a:t>= c</a:t>
            </a:r>
            <a:r>
              <a:rPr lang="en-IN" sz="2200" baseline="-25000" dirty="0"/>
              <a:t>43</a:t>
            </a:r>
            <a:r>
              <a:rPr lang="en-IN" sz="2200" dirty="0"/>
              <a:t> + </a:t>
            </a:r>
            <a:r>
              <a:rPr lang="en-IN" sz="2200" dirty="0" smtClean="0"/>
              <a:t>c</a:t>
            </a:r>
            <a:r>
              <a:rPr lang="en-IN" sz="2200" baseline="-25000" dirty="0" smtClean="0"/>
              <a:t>31</a:t>
            </a:r>
            <a:r>
              <a:rPr lang="en-IN" sz="2200" dirty="0" smtClean="0"/>
              <a:t> </a:t>
            </a:r>
            <a:r>
              <a:rPr lang="en-IN" sz="2200" dirty="0"/>
              <a:t>= 12 + 15 = </a:t>
            </a:r>
            <a:r>
              <a:rPr lang="en-IN" sz="2200" dirty="0" smtClean="0"/>
              <a:t>27,	 </a:t>
            </a:r>
            <a:r>
              <a:rPr lang="en-IN" sz="2200" dirty="0"/>
              <a:t>p(4,{3}) = </a:t>
            </a:r>
            <a:r>
              <a:rPr lang="en-IN" sz="2200" dirty="0" smtClean="0"/>
              <a:t>3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b="1" dirty="0" smtClean="0"/>
              <a:t>Set </a:t>
            </a:r>
            <a:r>
              <a:rPr lang="en-IN" sz="2200" b="1" dirty="0"/>
              <a:t>{4</a:t>
            </a:r>
            <a:r>
              <a:rPr lang="en-IN" sz="2200" b="1" dirty="0" smtClean="0"/>
              <a:t>}:</a:t>
            </a:r>
          </a:p>
          <a:p>
            <a:pPr marL="0" indent="0">
              <a:buNone/>
            </a:pPr>
            <a:r>
              <a:rPr lang="en-IN" sz="2200" dirty="0" smtClean="0"/>
              <a:t>g(2</a:t>
            </a:r>
            <a:r>
              <a:rPr lang="en-IN" sz="2200" dirty="0"/>
              <a:t>,{4}) = c</a:t>
            </a:r>
            <a:r>
              <a:rPr lang="en-IN" sz="2200" baseline="-25000" dirty="0"/>
              <a:t>24</a:t>
            </a:r>
            <a:r>
              <a:rPr lang="en-IN" sz="2200" dirty="0"/>
              <a:t> + </a:t>
            </a:r>
            <a:r>
              <a:rPr lang="en-IN" sz="2200" dirty="0" smtClean="0"/>
              <a:t>g(4,</a:t>
            </a:r>
            <a:r>
              <a:rPr lang="pt-BR" sz="2200" dirty="0"/>
              <a:t> Ø</a:t>
            </a:r>
            <a:r>
              <a:rPr lang="en-IN" sz="2200" dirty="0" smtClean="0"/>
              <a:t>) </a:t>
            </a:r>
            <a:r>
              <a:rPr lang="en-IN" sz="2200" dirty="0"/>
              <a:t>= c</a:t>
            </a:r>
            <a:r>
              <a:rPr lang="en-IN" sz="2200" baseline="-25000" dirty="0"/>
              <a:t>24</a:t>
            </a:r>
            <a:r>
              <a:rPr lang="en-IN" sz="2200" dirty="0"/>
              <a:t> + c</a:t>
            </a:r>
            <a:r>
              <a:rPr lang="en-IN" sz="2200" baseline="-25000" dirty="0"/>
              <a:t>41</a:t>
            </a:r>
            <a:r>
              <a:rPr lang="en-IN" sz="2200" dirty="0"/>
              <a:t> = 4 + 6 = </a:t>
            </a:r>
            <a:r>
              <a:rPr lang="en-IN" sz="2200" dirty="0" smtClean="0"/>
              <a:t>10,	p(2</a:t>
            </a:r>
            <a:r>
              <a:rPr lang="en-IN" sz="2200" dirty="0"/>
              <a:t>,{4}) = </a:t>
            </a:r>
            <a:r>
              <a:rPr lang="en-IN" sz="2200" dirty="0" smtClean="0"/>
              <a:t>4</a:t>
            </a:r>
          </a:p>
          <a:p>
            <a:pPr marL="0" indent="0">
              <a:buNone/>
            </a:pPr>
            <a:r>
              <a:rPr lang="en-IN" sz="2200" dirty="0" smtClean="0"/>
              <a:t>g(3</a:t>
            </a:r>
            <a:r>
              <a:rPr lang="en-IN" sz="2200" dirty="0"/>
              <a:t>,{4}) = c</a:t>
            </a:r>
            <a:r>
              <a:rPr lang="en-IN" sz="2200" baseline="-25000" dirty="0"/>
              <a:t>34</a:t>
            </a:r>
            <a:r>
              <a:rPr lang="en-IN" sz="2200" dirty="0"/>
              <a:t> + </a:t>
            </a:r>
            <a:r>
              <a:rPr lang="en-IN" sz="2200" dirty="0" smtClean="0"/>
              <a:t>g(4,</a:t>
            </a:r>
            <a:r>
              <a:rPr lang="pt-BR" sz="2200" dirty="0"/>
              <a:t> Ø</a:t>
            </a:r>
            <a:r>
              <a:rPr lang="en-IN" sz="2200" dirty="0" smtClean="0"/>
              <a:t>) </a:t>
            </a:r>
            <a:r>
              <a:rPr lang="en-IN" sz="2200" dirty="0"/>
              <a:t>= c</a:t>
            </a:r>
            <a:r>
              <a:rPr lang="en-IN" sz="2200" baseline="-25000" dirty="0"/>
              <a:t>34</a:t>
            </a:r>
            <a:r>
              <a:rPr lang="en-IN" sz="2200" dirty="0"/>
              <a:t> + c</a:t>
            </a:r>
            <a:r>
              <a:rPr lang="en-IN" sz="2200" baseline="-25000" dirty="0"/>
              <a:t>41</a:t>
            </a:r>
            <a:r>
              <a:rPr lang="en-IN" sz="2200" dirty="0"/>
              <a:t> = 8 + 6 = </a:t>
            </a:r>
            <a:r>
              <a:rPr lang="en-IN" sz="2200" dirty="0" smtClean="0"/>
              <a:t>14,	p(3</a:t>
            </a:r>
            <a:r>
              <a:rPr lang="en-IN" sz="2200" dirty="0"/>
              <a:t>,{4})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20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2, consider sets of 2 </a:t>
            </a:r>
            <a:r>
              <a:rPr lang="en-US" dirty="0" smtClean="0"/>
              <a:t>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Set {2,3</a:t>
            </a:r>
            <a:r>
              <a:rPr lang="en-IN" sz="2000" b="1" dirty="0" smtClean="0"/>
              <a:t>}:</a:t>
            </a:r>
          </a:p>
          <a:p>
            <a:r>
              <a:rPr lang="en-IN" sz="2200" dirty="0" smtClean="0"/>
              <a:t> </a:t>
            </a:r>
            <a:r>
              <a:rPr lang="en-IN" sz="2000" dirty="0"/>
              <a:t>g(4,{2,3}) = min {c</a:t>
            </a:r>
            <a:r>
              <a:rPr lang="en-IN" sz="2000" baseline="-25000" dirty="0"/>
              <a:t>42</a:t>
            </a:r>
            <a:r>
              <a:rPr lang="en-IN" sz="2000" dirty="0"/>
              <a:t> + g(2,{3}), c</a:t>
            </a:r>
            <a:r>
              <a:rPr lang="en-IN" sz="2000" baseline="-25000" dirty="0"/>
              <a:t>43</a:t>
            </a:r>
            <a:r>
              <a:rPr lang="en-IN" sz="2000" dirty="0"/>
              <a:t> + g(3,{2})} = min {3+21, 12+8}= min {24, 20</a:t>
            </a:r>
            <a:r>
              <a:rPr lang="en-IN" sz="2000" dirty="0" smtClean="0"/>
              <a:t>}= 20,</a:t>
            </a:r>
            <a:r>
              <a:rPr lang="en-IN" sz="2000" dirty="0"/>
              <a:t> </a:t>
            </a:r>
            <a:r>
              <a:rPr lang="en-IN" sz="2000" dirty="0" smtClean="0"/>
              <a:t>    p(4</a:t>
            </a:r>
            <a:r>
              <a:rPr lang="en-IN" sz="2000" dirty="0"/>
              <a:t>,{2,3}) = </a:t>
            </a:r>
            <a:r>
              <a:rPr lang="en-IN" sz="2000" dirty="0" smtClean="0"/>
              <a:t>3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Set {2,4}: </a:t>
            </a:r>
            <a:endParaRPr lang="en-IN" sz="2000" b="1" dirty="0" smtClean="0"/>
          </a:p>
          <a:p>
            <a:r>
              <a:rPr lang="en-IN" sz="2000" dirty="0" smtClean="0"/>
              <a:t>g(3</a:t>
            </a:r>
            <a:r>
              <a:rPr lang="en-IN" sz="2000" dirty="0"/>
              <a:t>,{2,4}) = min {c</a:t>
            </a:r>
            <a:r>
              <a:rPr lang="en-IN" sz="2000" baseline="-25000" dirty="0"/>
              <a:t>32</a:t>
            </a:r>
            <a:r>
              <a:rPr lang="en-IN" sz="2000" dirty="0"/>
              <a:t> + g(2,{4}), c</a:t>
            </a:r>
            <a:r>
              <a:rPr lang="en-IN" sz="2000" baseline="-25000" dirty="0"/>
              <a:t>34</a:t>
            </a:r>
            <a:r>
              <a:rPr lang="en-IN" sz="2000" dirty="0"/>
              <a:t> + g(4,{2})} = min {7+10, 8+4}= min {17, 12} = </a:t>
            </a:r>
            <a:r>
              <a:rPr lang="en-IN" sz="2000" dirty="0" smtClean="0"/>
              <a:t>12,       p(3</a:t>
            </a:r>
            <a:r>
              <a:rPr lang="en-IN" sz="2000" dirty="0"/>
              <a:t>,{2,4}) = </a:t>
            </a:r>
            <a:r>
              <a:rPr lang="en-IN" sz="2000" dirty="0" smtClean="0"/>
              <a:t>4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Set {3,4</a:t>
            </a:r>
            <a:r>
              <a:rPr lang="en-IN" sz="2000" b="1" dirty="0" smtClean="0"/>
              <a:t>}:</a:t>
            </a:r>
          </a:p>
          <a:p>
            <a:r>
              <a:rPr lang="en-IN" sz="2000" dirty="0" smtClean="0"/>
              <a:t>g(2</a:t>
            </a:r>
            <a:r>
              <a:rPr lang="en-IN" sz="2000" dirty="0"/>
              <a:t>,{3,4}) = min {c</a:t>
            </a:r>
            <a:r>
              <a:rPr lang="en-IN" sz="2000" baseline="-25000" dirty="0"/>
              <a:t>23</a:t>
            </a:r>
            <a:r>
              <a:rPr lang="en-IN" sz="2000" dirty="0"/>
              <a:t> + g(3,{4}), c</a:t>
            </a:r>
            <a:r>
              <a:rPr lang="en-IN" sz="2000" baseline="-25000" dirty="0"/>
              <a:t>24</a:t>
            </a:r>
            <a:r>
              <a:rPr lang="en-IN" sz="2000" dirty="0"/>
              <a:t> + g(4,{3})} = min {6+14, 4+27}= min {20, 31}= </a:t>
            </a:r>
            <a:r>
              <a:rPr lang="en-IN" sz="2000" dirty="0" smtClean="0"/>
              <a:t>20,      p(2</a:t>
            </a:r>
            <a:r>
              <a:rPr lang="en-IN" sz="2000" dirty="0"/>
              <a:t>,{3,4})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61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an optimal </a:t>
            </a:r>
            <a:r>
              <a:rPr lang="en-US" dirty="0" smtClean="0"/>
              <a:t>tour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f 	= </a:t>
            </a:r>
            <a:r>
              <a:rPr lang="en-IN" dirty="0"/>
              <a:t>g(1,{2,3,4})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= </a:t>
            </a:r>
            <a:r>
              <a:rPr lang="en-IN" dirty="0"/>
              <a:t>min { c12 + g(2,{3,4}), c13 + g(3,{2,4}), c14 + g(4,{2,3})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</a:t>
            </a:r>
            <a:r>
              <a:rPr lang="en-IN" dirty="0"/>
              <a:t>min {2 + 20, 9 + 12, 10 + 20}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</a:t>
            </a:r>
            <a:r>
              <a:rPr lang="en-IN" dirty="0"/>
              <a:t>min {22, 21, 30}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21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	Successor </a:t>
            </a:r>
            <a:r>
              <a:rPr lang="en-US" dirty="0"/>
              <a:t>of node 1: p(1,{2,3,4}) =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	Successor </a:t>
            </a:r>
            <a:r>
              <a:rPr lang="en-US" dirty="0"/>
              <a:t>of node 3: p(3, {2,4}) =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	Successor </a:t>
            </a:r>
            <a:r>
              <a:rPr lang="en-US" dirty="0"/>
              <a:t>of node 4: p(4, {2}) =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196672" y="4484536"/>
            <a:ext cx="5406887" cy="1673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Optimal TSP tour: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1	3	4	2	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75329" y="2071315"/>
            <a:ext cx="544664" cy="3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42738" y="2071315"/>
            <a:ext cx="544664" cy="3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29308" y="2067340"/>
            <a:ext cx="544664" cy="3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01829" y="2075290"/>
            <a:ext cx="544664" cy="3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61" y="2805409"/>
            <a:ext cx="4131230" cy="36878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9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Applications: TSP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anufacturing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lane </a:t>
            </a:r>
            <a:r>
              <a:rPr lang="en-US" dirty="0"/>
              <a:t>routing</a:t>
            </a:r>
          </a:p>
          <a:p>
            <a:r>
              <a:rPr lang="en-US" dirty="0"/>
              <a:t>T</a:t>
            </a:r>
            <a:r>
              <a:rPr lang="en-US" dirty="0" smtClean="0"/>
              <a:t>elephone </a:t>
            </a:r>
            <a:r>
              <a:rPr lang="en-US" dirty="0"/>
              <a:t>routing</a:t>
            </a:r>
          </a:p>
          <a:p>
            <a:r>
              <a:rPr lang="en-US" dirty="0"/>
              <a:t>N</a:t>
            </a:r>
            <a:r>
              <a:rPr lang="en-US" dirty="0" smtClean="0"/>
              <a:t>etworks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raveling </a:t>
            </a:r>
            <a:r>
              <a:rPr lang="en-US" dirty="0"/>
              <a:t>salespeople</a:t>
            </a:r>
          </a:p>
          <a:p>
            <a:r>
              <a:rPr lang="en-US" dirty="0"/>
              <a:t>S</a:t>
            </a:r>
            <a:r>
              <a:rPr lang="en-US" dirty="0" smtClean="0"/>
              <a:t>tructure </a:t>
            </a:r>
            <a:r>
              <a:rPr lang="en-US" dirty="0"/>
              <a:t>of crystals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63" y="1749970"/>
            <a:ext cx="6757118" cy="41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at most O(n*2</a:t>
            </a:r>
            <a:r>
              <a:rPr lang="en-US" baseline="30000" dirty="0"/>
              <a:t>n</a:t>
            </a:r>
            <a:r>
              <a:rPr lang="en-US" dirty="0"/>
              <a:t>) </a:t>
            </a:r>
            <a:r>
              <a:rPr lang="en-US" dirty="0" smtClean="0"/>
              <a:t>sub-problems.</a:t>
            </a:r>
          </a:p>
          <a:p>
            <a:r>
              <a:rPr lang="en-US" dirty="0" smtClean="0"/>
              <a:t>Each </a:t>
            </a:r>
            <a:r>
              <a:rPr lang="en-US" dirty="0"/>
              <a:t>one takes linear time to solve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total running time is therefore O(n</a:t>
            </a:r>
            <a:r>
              <a:rPr lang="en-US" baseline="30000" dirty="0"/>
              <a:t>2</a:t>
            </a:r>
            <a:r>
              <a:rPr lang="en-US" dirty="0"/>
              <a:t>*2</a:t>
            </a:r>
            <a:r>
              <a:rPr lang="en-US" baseline="30000" dirty="0"/>
              <a:t>n</a:t>
            </a:r>
            <a:r>
              <a:rPr lang="en-US" dirty="0" smtClean="0"/>
              <a:t>).</a:t>
            </a:r>
          </a:p>
          <a:p>
            <a:r>
              <a:rPr lang="en-US" dirty="0"/>
              <a:t>The time complexity is much less than O(n!), but still exponential.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070" y="1658054"/>
            <a:ext cx="2391007" cy="47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shortest path using TSP using Dynamic approach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66" y="2327105"/>
            <a:ext cx="3537079" cy="36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92" y="1629762"/>
            <a:ext cx="5419240" cy="4549096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		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56182" y="1656430"/>
            <a:ext cx="584150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shortest cost for our traveling salesman is 11.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two possible paths that would allow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them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achieve that lowest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traveling salesman problem consists of a salesman and a set of cities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The salesman has </a:t>
            </a:r>
            <a:r>
              <a:rPr lang="en-US" sz="2200" dirty="0" smtClean="0"/>
              <a:t>to visit </a:t>
            </a:r>
            <a:r>
              <a:rPr lang="en-US" sz="2200" dirty="0"/>
              <a:t>each one of the cities starting from a certain one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(</a:t>
            </a:r>
            <a:r>
              <a:rPr lang="en-US" sz="2200" dirty="0"/>
              <a:t>e.g. the hometown) and returning to </a:t>
            </a:r>
            <a:r>
              <a:rPr lang="en-US" sz="2200" dirty="0" smtClean="0"/>
              <a:t>the same </a:t>
            </a:r>
            <a:r>
              <a:rPr lang="en-US" sz="2200" dirty="0"/>
              <a:t>city.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challenge of the problem is that the traveling salesman </a:t>
            </a:r>
            <a:r>
              <a:rPr lang="en-US" sz="2200" dirty="0" smtClean="0"/>
              <a:t>wants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/>
              <a:t>to minimize the </a:t>
            </a:r>
            <a:r>
              <a:rPr lang="en-US" sz="2200" dirty="0" smtClean="0"/>
              <a:t>total length </a:t>
            </a:r>
            <a:r>
              <a:rPr lang="en-US" sz="2200" dirty="0"/>
              <a:t>of the trip.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6" name="Picture 7" descr="C:\WINNT\Profiles\csc_guest\Desktop\tsp_m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043" y="1530626"/>
            <a:ext cx="2321814" cy="480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70" y="3672457"/>
            <a:ext cx="6241774" cy="273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77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TSP Contest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1962 a TSP contest </a:t>
            </a:r>
            <a:r>
              <a:rPr lang="en-US" dirty="0" smtClean="0"/>
              <a:t>was held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5" name="Picture 2" descr="C:\WINNT\Profiles\csc_guest\Desktop\car54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80" y="1638825"/>
            <a:ext cx="4945047" cy="467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traveling salesman problem can be described as follows: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TSP </a:t>
            </a:r>
            <a:r>
              <a:rPr lang="en-US" sz="2200" dirty="0"/>
              <a:t>= {(G, f, t): G = (V, E) a complete graph,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Where, </a:t>
            </a:r>
          </a:p>
          <a:p>
            <a:pPr marL="0" indent="0">
              <a:buNone/>
            </a:pPr>
            <a:r>
              <a:rPr lang="en-US" sz="2200" dirty="0" smtClean="0"/>
              <a:t>f </a:t>
            </a:r>
            <a:r>
              <a:rPr lang="en-US" sz="2200" dirty="0"/>
              <a:t>is a function V×V → </a:t>
            </a:r>
            <a:r>
              <a:rPr lang="en-US" sz="2200" dirty="0" smtClean="0"/>
              <a:t>Z, t </a:t>
            </a:r>
            <a:r>
              <a:rPr lang="en-US" sz="2200" dirty="0"/>
              <a:t>∈ </a:t>
            </a:r>
            <a:r>
              <a:rPr lang="en-US" sz="2200" dirty="0" smtClean="0"/>
              <a:t>Z,</a:t>
            </a:r>
          </a:p>
          <a:p>
            <a:pPr marL="0" indent="0">
              <a:buNone/>
            </a:pPr>
            <a:r>
              <a:rPr lang="en-US" sz="2200" dirty="0" smtClean="0"/>
              <a:t>G </a:t>
            </a:r>
            <a:r>
              <a:rPr lang="en-US" sz="2200" dirty="0"/>
              <a:t>is a graph that contains a traveling salesman tour with cost that does </a:t>
            </a:r>
            <a:r>
              <a:rPr lang="en-US" sz="2200" dirty="0" smtClean="0"/>
              <a:t>not exceed </a:t>
            </a:r>
            <a:r>
              <a:rPr lang="en-US" sz="2200" dirty="0"/>
              <a:t>t}.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18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INPUT:</a:t>
            </a:r>
          </a:p>
          <a:p>
            <a:pPr marL="0" indent="0">
              <a:buNone/>
            </a:pPr>
            <a:r>
              <a:rPr lang="en-US" sz="2200" dirty="0" smtClean="0"/>
              <a:t>		N </a:t>
            </a:r>
            <a:r>
              <a:rPr lang="en-US" sz="2200" dirty="0"/>
              <a:t>cities, </a:t>
            </a:r>
            <a:r>
              <a:rPr lang="en-US" sz="2200" dirty="0" err="1"/>
              <a:t>NxN</a:t>
            </a:r>
            <a:r>
              <a:rPr lang="en-US" sz="2200" dirty="0"/>
              <a:t> symmetric matrix D,</a:t>
            </a:r>
          </a:p>
          <a:p>
            <a:pPr marL="0" indent="0">
              <a:buNone/>
            </a:pPr>
            <a:r>
              <a:rPr lang="en-US" sz="2200" dirty="0" smtClean="0"/>
              <a:t>		D(</a:t>
            </a:r>
            <a:r>
              <a:rPr lang="en-US" sz="2200" dirty="0" err="1" smtClean="0"/>
              <a:t>i,j</a:t>
            </a:r>
            <a:r>
              <a:rPr lang="en-US" sz="2200" dirty="0"/>
              <a:t>) = distance between city </a:t>
            </a:r>
            <a:r>
              <a:rPr lang="en-US" sz="2200" dirty="0" err="1"/>
              <a:t>i</a:t>
            </a:r>
            <a:r>
              <a:rPr lang="en-US" sz="2200" dirty="0"/>
              <a:t> and </a:t>
            </a:r>
            <a:r>
              <a:rPr lang="en-US" sz="2200" dirty="0" smtClean="0"/>
              <a:t>j</a:t>
            </a:r>
            <a:endParaRPr lang="en-US" sz="2200" dirty="0"/>
          </a:p>
          <a:p>
            <a:r>
              <a:rPr lang="en-US" sz="2200" dirty="0" smtClean="0"/>
              <a:t>OUTPUT:</a:t>
            </a:r>
          </a:p>
          <a:p>
            <a:pPr marL="0" indent="0">
              <a:buNone/>
            </a:pPr>
            <a:r>
              <a:rPr lang="en-US" sz="2200" dirty="0" smtClean="0"/>
              <a:t>		The </a:t>
            </a:r>
            <a:r>
              <a:rPr lang="en-US" sz="2200" dirty="0"/>
              <a:t>shortest tour visiting all the cities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20" y="3611628"/>
            <a:ext cx="7115291" cy="27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Solution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521" y="1902653"/>
            <a:ext cx="8012851" cy="3975969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601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all possibilities for </a:t>
            </a:r>
            <a:r>
              <a:rPr lang="en-US" dirty="0"/>
              <a:t>each permutation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dirty="0"/>
              <a:t> of {1,...,n</a:t>
            </a:r>
            <a:r>
              <a:rPr lang="en-US" dirty="0" smtClean="0"/>
              <a:t>}.</a:t>
            </a:r>
            <a:endParaRPr lang="en-US" dirty="0"/>
          </a:p>
          <a:p>
            <a:r>
              <a:rPr lang="en-US" dirty="0" smtClean="0"/>
              <a:t>Visit </a:t>
            </a:r>
            <a:r>
              <a:rPr lang="en-US" dirty="0"/>
              <a:t>the cities in the order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dirty="0"/>
              <a:t>, </a:t>
            </a:r>
            <a:r>
              <a:rPr lang="en-US" dirty="0" smtClean="0"/>
              <a:t>compute </a:t>
            </a:r>
            <a:r>
              <a:rPr lang="en-US" dirty="0"/>
              <a:t>distance </a:t>
            </a:r>
            <a:r>
              <a:rPr lang="en-US" dirty="0" smtClean="0"/>
              <a:t>travelled and pick </a:t>
            </a:r>
            <a:r>
              <a:rPr lang="en-US" dirty="0"/>
              <a:t>the best solution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90" y="2401935"/>
            <a:ext cx="3418831" cy="40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Programming: TSP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C</a:t>
            </a:r>
            <a:r>
              <a:rPr lang="en-IN" sz="2200" dirty="0" smtClean="0"/>
              <a:t>hoose an </a:t>
            </a:r>
            <a:r>
              <a:rPr lang="en-IN" sz="2200" dirty="0"/>
              <a:t>arbitrary starting vertex </a:t>
            </a:r>
            <a:r>
              <a:rPr lang="en-IN" sz="2200" dirty="0" smtClean="0"/>
              <a:t>s ∈ V.</a:t>
            </a:r>
          </a:p>
          <a:p>
            <a:r>
              <a:rPr lang="en-IN" sz="2200" dirty="0" smtClean="0"/>
              <a:t>For each non-empty </a:t>
            </a:r>
            <a:r>
              <a:rPr lang="en-IN" sz="2200" dirty="0"/>
              <a:t>U ⊂ V and e ∈ U we </a:t>
            </a:r>
            <a:r>
              <a:rPr lang="en-IN" sz="2200" dirty="0" smtClean="0"/>
              <a:t>compute </a:t>
            </a:r>
            <a:r>
              <a:rPr lang="en-IN" sz="2200" b="1" dirty="0" smtClean="0"/>
              <a:t>OPT[</a:t>
            </a:r>
            <a:r>
              <a:rPr lang="en-IN" sz="2200" b="1" dirty="0" err="1" smtClean="0"/>
              <a:t>U,e</a:t>
            </a:r>
            <a:r>
              <a:rPr lang="en-IN" sz="2200" b="1" dirty="0"/>
              <a:t>], </a:t>
            </a:r>
            <a:r>
              <a:rPr lang="en-IN" sz="2200" dirty="0"/>
              <a:t>the length of the shortest tour starting </a:t>
            </a:r>
            <a:r>
              <a:rPr lang="en-IN" sz="2200" dirty="0" smtClean="0"/>
              <a:t>in s</a:t>
            </a:r>
            <a:r>
              <a:rPr lang="en-IN" sz="2200" dirty="0"/>
              <a:t>, visiting all vertices in U and ending in </a:t>
            </a:r>
            <a:r>
              <a:rPr lang="en-IN" sz="2200" dirty="0" smtClean="0"/>
              <a:t>e.</a:t>
            </a:r>
            <a:endParaRPr lang="en-IN" sz="2200" dirty="0"/>
          </a:p>
          <a:p>
            <a:r>
              <a:rPr lang="en-IN" sz="2200" dirty="0" smtClean="0"/>
              <a:t>For </a:t>
            </a:r>
            <a:r>
              <a:rPr lang="en-IN" sz="2200" dirty="0"/>
              <a:t>|U| = {e} we trivially set </a:t>
            </a:r>
            <a:r>
              <a:rPr lang="en-IN" sz="2200" b="1" dirty="0"/>
              <a:t>OPT[</a:t>
            </a:r>
            <a:r>
              <a:rPr lang="en-IN" sz="2200" b="1" dirty="0" err="1"/>
              <a:t>U,e</a:t>
            </a:r>
            <a:r>
              <a:rPr lang="en-IN" sz="2200" b="1" dirty="0"/>
              <a:t>] = d(</a:t>
            </a:r>
            <a:r>
              <a:rPr lang="en-IN" sz="2200" b="1" dirty="0" err="1"/>
              <a:t>s,e</a:t>
            </a:r>
            <a:r>
              <a:rPr lang="en-IN" sz="2200" b="1" dirty="0"/>
              <a:t>)</a:t>
            </a:r>
          </a:p>
          <a:p>
            <a:r>
              <a:rPr lang="en-IN" sz="2200" dirty="0" smtClean="0"/>
              <a:t>For </a:t>
            </a:r>
            <a:r>
              <a:rPr lang="en-IN" sz="2200" dirty="0"/>
              <a:t>|U| &gt; 1, u ∈ U \ {e}, if a tour containing the </a:t>
            </a:r>
            <a:r>
              <a:rPr lang="en-IN" sz="2200" dirty="0" smtClean="0"/>
              <a:t>edge (</a:t>
            </a:r>
            <a:r>
              <a:rPr lang="en-IN" sz="2200" dirty="0" err="1" smtClean="0"/>
              <a:t>u,e</a:t>
            </a:r>
            <a:r>
              <a:rPr lang="en-IN" sz="2200" dirty="0"/>
              <a:t>) is optimal, the tour on U \ {e} ending in u </a:t>
            </a:r>
            <a:r>
              <a:rPr lang="en-IN" sz="2200" dirty="0" err="1" smtClean="0"/>
              <a:t>mustbe</a:t>
            </a:r>
            <a:r>
              <a:rPr lang="en-IN" sz="2200" dirty="0" smtClean="0"/>
              <a:t> </a:t>
            </a:r>
            <a:r>
              <a:rPr lang="en-IN" sz="2200" dirty="0"/>
              <a:t>optimal as </a:t>
            </a:r>
            <a:r>
              <a:rPr lang="en-IN" sz="2200" dirty="0" smtClean="0"/>
              <a:t>well. </a:t>
            </a:r>
            <a:endParaRPr lang="en-IN" sz="2200" dirty="0"/>
          </a:p>
          <a:p>
            <a:r>
              <a:rPr lang="en-IN" sz="2200" dirty="0" smtClean="0"/>
              <a:t> Thus</a:t>
            </a:r>
            <a:r>
              <a:rPr lang="en-IN" sz="2200" dirty="0"/>
              <a:t>, for |U| &gt; 1, OPT[</a:t>
            </a:r>
            <a:r>
              <a:rPr lang="en-IN" sz="2200" dirty="0" err="1"/>
              <a:t>U,e</a:t>
            </a:r>
            <a:r>
              <a:rPr lang="en-IN" sz="2200" dirty="0"/>
              <a:t>] is the minimum </a:t>
            </a:r>
            <a:r>
              <a:rPr lang="en-IN" sz="2200" dirty="0" smtClean="0"/>
              <a:t>of </a:t>
            </a:r>
            <a:r>
              <a:rPr lang="en-IN" sz="2200" b="1" dirty="0" smtClean="0"/>
              <a:t>OPT[U </a:t>
            </a:r>
            <a:r>
              <a:rPr lang="en-IN" sz="2200" b="1" dirty="0"/>
              <a:t>\ {e},u] + d(</a:t>
            </a:r>
            <a:r>
              <a:rPr lang="en-IN" sz="2200" b="1" dirty="0" err="1"/>
              <a:t>u,e</a:t>
            </a:r>
            <a:r>
              <a:rPr lang="en-IN" sz="2200" b="1" dirty="0"/>
              <a:t>)</a:t>
            </a:r>
            <a:r>
              <a:rPr lang="en-IN" sz="2200" dirty="0"/>
              <a:t> over all u ∈ U \ {e}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11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Algorithm: TSP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 </a:t>
            </a:r>
            <a:r>
              <a:rPr lang="en-US" sz="2200" dirty="0"/>
              <a:t>({1}, 1) = 0 </a:t>
            </a:r>
          </a:p>
          <a:p>
            <a:pPr marL="0" indent="0">
              <a:buNone/>
            </a:pPr>
            <a:r>
              <a:rPr lang="en-US" sz="2200" dirty="0"/>
              <a:t>for s = 2 to n do </a:t>
            </a:r>
          </a:p>
          <a:p>
            <a:pPr marL="0" indent="0">
              <a:buNone/>
            </a:pPr>
            <a:r>
              <a:rPr lang="en-US" sz="2200" dirty="0"/>
              <a:t>   for all subsets S Є {1, 2, 3, … , n} of size s and containing 1 </a:t>
            </a:r>
          </a:p>
          <a:p>
            <a:pPr marL="0" indent="0">
              <a:buNone/>
            </a:pPr>
            <a:r>
              <a:rPr lang="en-US" sz="2200" dirty="0"/>
              <a:t>      C (S, 1) = ∞ </a:t>
            </a:r>
          </a:p>
          <a:p>
            <a:pPr marL="0" indent="0">
              <a:buNone/>
            </a:pPr>
            <a:r>
              <a:rPr lang="en-US" sz="2200" dirty="0"/>
              <a:t>   for all j Є S and j ≠ 1 </a:t>
            </a:r>
          </a:p>
          <a:p>
            <a:pPr marL="0" indent="0">
              <a:buNone/>
            </a:pPr>
            <a:r>
              <a:rPr lang="en-US" sz="2200" dirty="0"/>
              <a:t>      C (S, j) = min {C (S – {j}, </a:t>
            </a:r>
            <a:r>
              <a:rPr lang="en-US" sz="2200" dirty="0" err="1"/>
              <a:t>i</a:t>
            </a:r>
            <a:r>
              <a:rPr lang="en-US" sz="2200" dirty="0"/>
              <a:t>) + d(</a:t>
            </a:r>
            <a:r>
              <a:rPr lang="en-US" sz="2200" dirty="0" err="1"/>
              <a:t>i</a:t>
            </a:r>
            <a:r>
              <a:rPr lang="en-US" sz="2200" dirty="0"/>
              <a:t>, j) for </a:t>
            </a:r>
            <a:r>
              <a:rPr lang="en-US" sz="2200" dirty="0" err="1"/>
              <a:t>i</a:t>
            </a:r>
            <a:r>
              <a:rPr lang="en-US" sz="2200" dirty="0"/>
              <a:t> Є S and </a:t>
            </a:r>
            <a:r>
              <a:rPr lang="en-US" sz="2200" dirty="0" err="1"/>
              <a:t>i</a:t>
            </a:r>
            <a:r>
              <a:rPr lang="en-US" sz="2200" dirty="0"/>
              <a:t> ≠ j} </a:t>
            </a:r>
          </a:p>
          <a:p>
            <a:pPr marL="0" indent="0">
              <a:buNone/>
            </a:pPr>
            <a:r>
              <a:rPr lang="en-US" sz="2200" dirty="0"/>
              <a:t>Return </a:t>
            </a:r>
            <a:r>
              <a:rPr lang="en-US" sz="2200" dirty="0" smtClean="0"/>
              <a:t>min j </a:t>
            </a:r>
            <a:r>
              <a:rPr lang="en-US" sz="2200" dirty="0"/>
              <a:t>C ({1, 2, 3, …, n}, j) + d(j, 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68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706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Symbol</vt:lpstr>
      <vt:lpstr>Office Theme</vt:lpstr>
      <vt:lpstr>Lecture 12</vt:lpstr>
      <vt:lpstr>Traveling Salesman Problem</vt:lpstr>
      <vt:lpstr>TSP Contest</vt:lpstr>
      <vt:lpstr>Traveling Salesman Problem</vt:lpstr>
      <vt:lpstr>Traveling Salesman Problem</vt:lpstr>
      <vt:lpstr>Brute Force Solution</vt:lpstr>
      <vt:lpstr>Brute Force Solution</vt:lpstr>
      <vt:lpstr>Dynamic Programming: TSP</vt:lpstr>
      <vt:lpstr>Algorithm: TSP</vt:lpstr>
      <vt:lpstr>Example: TSP</vt:lpstr>
      <vt:lpstr>Solution</vt:lpstr>
      <vt:lpstr> k = 1, consider sets of 1 element </vt:lpstr>
      <vt:lpstr>k = 2, consider sets of 2 elements</vt:lpstr>
      <vt:lpstr>Length of an optimal tour</vt:lpstr>
      <vt:lpstr>Optimal Solution</vt:lpstr>
      <vt:lpstr>Applications: TSP</vt:lpstr>
      <vt:lpstr>Analysis</vt:lpstr>
      <vt:lpstr>In Class Practice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</cp:lastModifiedBy>
  <cp:revision>87</cp:revision>
  <dcterms:created xsi:type="dcterms:W3CDTF">2019-07-12T07:18:02Z</dcterms:created>
  <dcterms:modified xsi:type="dcterms:W3CDTF">2019-10-28T09:17:02Z</dcterms:modified>
</cp:coreProperties>
</file>