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63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A688-6320-420F-B0E1-915513479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</a:t>
            </a:r>
            <a:r>
              <a:rPr lang="en-SG" dirty="0" smtClean="0"/>
              <a:t>10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/>
              <a:t>Activity Selection Problem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1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00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2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3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4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5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6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7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8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9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0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1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57451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8" name="Group 20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33559157"/>
              </p:ext>
            </p:extLst>
          </p:nvPr>
        </p:nvGraphicFramePr>
        <p:xfrm>
          <a:off x="2362200" y="381001"/>
          <a:ext cx="7797801" cy="5699562"/>
        </p:xfrm>
        <a:graphic>
          <a:graphicData uri="http://schemas.openxmlformats.org/drawingml/2006/table">
            <a:tbl>
              <a:tblPr/>
              <a:tblGrid>
                <a:gridCol w="517504"/>
                <a:gridCol w="520679"/>
                <a:gridCol w="514329"/>
                <a:gridCol w="520679"/>
                <a:gridCol w="517504"/>
                <a:gridCol w="517504"/>
                <a:gridCol w="520679"/>
                <a:gridCol w="514329"/>
                <a:gridCol w="520679"/>
                <a:gridCol w="517504"/>
                <a:gridCol w="517504"/>
                <a:gridCol w="514388"/>
                <a:gridCol w="546336"/>
                <a:gridCol w="520679"/>
                <a:gridCol w="517504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24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25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26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27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28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29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0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1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2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3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4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735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8500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Activities selected:	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a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a</a:t>
            </a:r>
            <a:r>
              <a:rPr lang="en-US" baseline="-25000" dirty="0">
                <a:solidFill>
                  <a:schemeClr val="tx1"/>
                </a:solidFill>
              </a:rPr>
              <a:t>8’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017520" y="3064332"/>
            <a:ext cx="5084859" cy="84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8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 Activity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Sort </a:t>
            </a:r>
            <a:r>
              <a:rPr lang="en-US" dirty="0"/>
              <a:t>the input activities by increasing finishing </a:t>
            </a:r>
            <a:r>
              <a:rPr lang="en-US" dirty="0" smtClean="0"/>
              <a:t>time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/>
              <a:t> ≤  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 ≤ . . . ≤</a:t>
            </a:r>
            <a:r>
              <a:rPr lang="en-US" i="1" dirty="0"/>
              <a:t>  </a:t>
            </a:r>
            <a:r>
              <a:rPr lang="en-US" i="1" dirty="0" err="1" smtClean="0"/>
              <a:t>f</a:t>
            </a:r>
            <a:r>
              <a:rPr lang="en-US" i="1" baseline="-25000" dirty="0" err="1"/>
              <a:t>n</a:t>
            </a:r>
            <a:r>
              <a:rPr lang="en-US" i="1" dirty="0" smtClean="0"/>
              <a:t>)</a:t>
            </a:r>
            <a:r>
              <a:rPr lang="en-US" i="1" baseline="-25000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n</a:t>
            </a:r>
            <a:r>
              <a:rPr lang="en-US" dirty="0"/>
              <a:t> = length [</a:t>
            </a:r>
            <a:r>
              <a:rPr lang="en-US" i="1" dirty="0"/>
              <a:t>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={</a:t>
            </a:r>
            <a:r>
              <a:rPr lang="en-US" i="1" dirty="0" err="1"/>
              <a:t>i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i="1" dirty="0"/>
              <a:t>j</a:t>
            </a:r>
            <a:r>
              <a:rPr lang="en-US" dirty="0"/>
              <a:t> = 1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/>
              <a:t> = 2 to n</a:t>
            </a:r>
          </a:p>
          <a:p>
            <a:pPr marL="0" indent="0">
              <a:buNone/>
            </a:pPr>
            <a:r>
              <a:rPr lang="en-US" dirty="0"/>
              <a:t>        do if  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 ≥ 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 then A= AU{</a:t>
            </a:r>
            <a:r>
              <a:rPr lang="en-US" i="1" dirty="0" err="1"/>
              <a:t>i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en-US" i="1" dirty="0"/>
              <a:t> j</a:t>
            </a:r>
            <a:r>
              <a:rPr lang="en-US" dirty="0"/>
              <a:t> = 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 </a:t>
            </a:r>
            <a:r>
              <a:rPr lang="en-US" i="1" dirty="0"/>
              <a:t>A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38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orting the activities on the basis of finishing line </a:t>
            </a:r>
            <a:r>
              <a:rPr lang="en-IN" i="1" dirty="0" smtClean="0"/>
              <a:t>= </a:t>
            </a:r>
            <a:r>
              <a:rPr lang="en-IN" i="1" dirty="0"/>
              <a:t>O(</a:t>
            </a:r>
            <a:r>
              <a:rPr lang="en-IN" i="1" dirty="0" err="1"/>
              <a:t>nlgn</a:t>
            </a:r>
            <a:r>
              <a:rPr lang="en-IN" i="1" dirty="0" smtClean="0"/>
              <a:t>)</a:t>
            </a:r>
          </a:p>
          <a:p>
            <a:r>
              <a:rPr lang="en-IN" dirty="0" smtClean="0"/>
              <a:t>For loop in the algorithm </a:t>
            </a:r>
            <a:r>
              <a:rPr lang="en-IN" i="1" dirty="0" smtClean="0"/>
              <a:t>= Ɵ(n)</a:t>
            </a:r>
          </a:p>
          <a:p>
            <a:endParaRPr lang="en-IN" i="1" dirty="0"/>
          </a:p>
          <a:p>
            <a:endParaRPr lang="en-IN" i="1" dirty="0" smtClean="0"/>
          </a:p>
          <a:p>
            <a:pPr marL="0" indent="0">
              <a:buNone/>
            </a:pPr>
            <a:endParaRPr lang="en-IN" i="1" dirty="0" smtClean="0"/>
          </a:p>
          <a:p>
            <a:r>
              <a:rPr lang="en-IN" dirty="0" smtClean="0"/>
              <a:t>Overall Complexity: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activities are sorted by their finish time: O(N)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activities are not sorted by their finish time, the time complexity is O(N log N) due to complexity of </a:t>
            </a:r>
            <a:r>
              <a:rPr lang="en-US" dirty="0" smtClean="0"/>
              <a:t>sorting.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914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Ques</a:t>
            </a:r>
            <a:r>
              <a:rPr lang="en-US" dirty="0" smtClean="0"/>
              <a:t>: Look </a:t>
            </a:r>
            <a:r>
              <a:rPr lang="en-US" dirty="0"/>
              <a:t>at the following table containing activities, and their start and end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 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/>
              <a:t> and </a:t>
            </a:r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baseline="-25000" dirty="0"/>
              <a:t> </a:t>
            </a:r>
            <a:r>
              <a:rPr lang="en-US" dirty="0"/>
              <a:t>are the starting and the finishing time of the activity 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69" y="2061998"/>
            <a:ext cx="7361666" cy="18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0" y="2032398"/>
            <a:ext cx="5458830" cy="3302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47" y="3367380"/>
            <a:ext cx="4891183" cy="10927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106602" y="3760967"/>
            <a:ext cx="540688" cy="314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Selection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2"/>
                </a:solidFill>
              </a:rPr>
              <a:t>Input: </a:t>
            </a:r>
            <a:r>
              <a:rPr lang="en-US" b="1" dirty="0">
                <a:solidFill>
                  <a:schemeClr val="accent2"/>
                </a:solidFill>
              </a:rPr>
              <a:t>A set of activities S = {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,…,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i="1" baseline="-25000" dirty="0">
                <a:solidFill>
                  <a:schemeClr val="accent2"/>
                </a:solidFill>
              </a:rPr>
              <a:t>n</a:t>
            </a:r>
            <a:r>
              <a:rPr lang="en-US" b="1" dirty="0" smtClean="0">
                <a:solidFill>
                  <a:schemeClr val="accent2"/>
                </a:solidFill>
              </a:rPr>
              <a:t>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activity has start time 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 and a finish time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	     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/>
              <a:t>=(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 smtClean="0"/>
              <a:t>)</a:t>
            </a:r>
            <a:endParaRPr lang="en-US" dirty="0"/>
          </a:p>
          <a:p>
            <a:pPr algn="just"/>
            <a:r>
              <a:rPr lang="en-US" dirty="0"/>
              <a:t>Two activities are compatible if and only if their interval does not overlap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algn="just"/>
            <a:r>
              <a:rPr lang="en-US" b="1" dirty="0">
                <a:solidFill>
                  <a:schemeClr val="accent2"/>
                </a:solidFill>
              </a:rPr>
              <a:t>Output: </a:t>
            </a:r>
            <a:r>
              <a:rPr lang="en-US" b="1" dirty="0" smtClean="0">
                <a:solidFill>
                  <a:schemeClr val="accent2"/>
                </a:solidFill>
              </a:rPr>
              <a:t>A </a:t>
            </a:r>
            <a:r>
              <a:rPr lang="en-US" b="1" dirty="0">
                <a:solidFill>
                  <a:schemeClr val="accent2"/>
                </a:solidFill>
              </a:rPr>
              <a:t>maximum-size subset of mutually 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2"/>
                </a:solidFill>
              </a:rPr>
              <a:t>      compatible </a:t>
            </a:r>
            <a:r>
              <a:rPr lang="en-US" b="1" dirty="0">
                <a:solidFill>
                  <a:schemeClr val="accent2"/>
                </a:solidFill>
              </a:rPr>
              <a:t>activities.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7605422" y="2468880"/>
            <a:ext cx="461176" cy="1987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22" y="3457635"/>
            <a:ext cx="4004058" cy="29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Activity Selection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AutoShape 6" descr="Image result for choose animated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Here are a set of start and finish times: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accent2"/>
                </a:solidFill>
              </a:rPr>
              <a:t>What is the maximum number of activities that can be completed?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{a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} can be </a:t>
            </a:r>
            <a:r>
              <a:rPr lang="en-US" sz="2400" dirty="0" smtClean="0">
                <a:solidFill>
                  <a:schemeClr val="tx1"/>
                </a:solidFill>
              </a:rPr>
              <a:t>completed.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so can {a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8’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 smtClean="0">
                <a:solidFill>
                  <a:schemeClr val="tx1"/>
                </a:solidFill>
              </a:rPr>
              <a:t>}, </a:t>
            </a:r>
            <a:r>
              <a:rPr lang="en-US" sz="2400" dirty="0">
                <a:solidFill>
                  <a:schemeClr val="tx1"/>
                </a:solidFill>
              </a:rPr>
              <a:t>which is a larger </a:t>
            </a:r>
            <a:r>
              <a:rPr lang="en-US" sz="2400" dirty="0" smtClean="0">
                <a:solidFill>
                  <a:schemeClr val="tx1"/>
                </a:solidFill>
              </a:rPr>
              <a:t>set.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it is not unique, consider {a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r>
              <a:rPr lang="en-US" sz="2400" dirty="0">
                <a:solidFill>
                  <a:schemeClr val="tx1"/>
                </a:solidFill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</a:rPr>
              <a:t>9’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2" descr="C:\cs5110\ch16\pg371a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89" y="2122999"/>
            <a:ext cx="6955903" cy="128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7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Selection: A </a:t>
            </a:r>
            <a:r>
              <a:rPr lang="en-US" dirty="0"/>
              <a:t>Greedy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greedy solution is </a:t>
            </a:r>
            <a:r>
              <a:rPr lang="en-US" dirty="0"/>
              <a:t>simple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Sort the activities by finish </a:t>
            </a:r>
            <a:r>
              <a:rPr lang="en-US" sz="2400" dirty="0" smtClean="0">
                <a:solidFill>
                  <a:schemeClr val="tx1"/>
                </a:solidFill>
              </a:rPr>
              <a:t>time.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Schedule the first </a:t>
            </a:r>
            <a:r>
              <a:rPr lang="en-US" sz="2400" dirty="0" smtClean="0">
                <a:solidFill>
                  <a:schemeClr val="tx1"/>
                </a:solidFill>
              </a:rPr>
              <a:t>activity.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Then schedule the next activity in sorted list which starts after previous activity </a:t>
            </a:r>
            <a:r>
              <a:rPr lang="en-US" sz="2400" dirty="0" smtClean="0">
                <a:solidFill>
                  <a:schemeClr val="tx1"/>
                </a:solidFill>
              </a:rPr>
              <a:t>finishes.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Repeat until no more </a:t>
            </a:r>
            <a:r>
              <a:rPr lang="en-US" sz="2400" dirty="0" smtClean="0">
                <a:solidFill>
                  <a:schemeClr val="tx1"/>
                </a:solidFill>
              </a:rPr>
              <a:t>activities.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4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80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1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2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3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4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5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6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7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8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9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0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1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8018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04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5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6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7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8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9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0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1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2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3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4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5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57590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28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9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73927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1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5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6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7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60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62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663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77159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2362200" y="381001"/>
          <a:ext cx="7772400" cy="5699562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76" name="Line 196"/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77" name="Line 197"/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78" name="Line 198"/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79" name="Line 199"/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0" name="Line 200"/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1" name="Line 201"/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2" name="Line 202"/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3" name="Line 203"/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4" name="Line 204"/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5" name="Line 205"/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6" name="Line 206"/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7" name="Text Box 207"/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24108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371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Lecture 10</vt:lpstr>
      <vt:lpstr>Activity Selection Problem</vt:lpstr>
      <vt:lpstr>Example: Activity Selection</vt:lpstr>
      <vt:lpstr>Activity Selection: A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Algorithm: Activity Selection</vt:lpstr>
      <vt:lpstr>Complexity Analysis</vt:lpstr>
      <vt:lpstr>In Class Practice 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60</cp:revision>
  <dcterms:created xsi:type="dcterms:W3CDTF">2019-07-12T07:18:02Z</dcterms:created>
  <dcterms:modified xsi:type="dcterms:W3CDTF">2019-10-24T14:24:56Z</dcterms:modified>
</cp:coreProperties>
</file>