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60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5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24/10/2019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</a:t>
            </a:r>
            <a:r>
              <a:rPr lang="en-SG" dirty="0" smtClean="0"/>
              <a:t>9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7" y="4580238"/>
            <a:ext cx="2662323" cy="483146"/>
          </a:xfrm>
        </p:spPr>
        <p:txBody>
          <a:bodyPr>
            <a:normAutofit/>
          </a:bodyPr>
          <a:lstStyle/>
          <a:p>
            <a:r>
              <a:rPr lang="en-SG" dirty="0" smtClean="0"/>
              <a:t>Bellman Ford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Order of edges: (B,E), (D,B), (B,D), (A,B), (A,C), (D,C), (B,C), (E,D)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57" y="2251121"/>
            <a:ext cx="8933561" cy="39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5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Order of edges: (B,E), (D,B), (B,D), (A,B), (A,C), (D,C), (B,C), (E,D)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82" y="2630051"/>
            <a:ext cx="8120665" cy="34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9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Order of edges: (B,E), (D,B), (B,D), (A,B), (A,C), (D,C), (B,C), (E,D)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82" y="2672727"/>
            <a:ext cx="8229477" cy="35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6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Order of edges: (B,E), (D,B), (B,D), (A,B), (A,C), (D,C), (B,C), (E,D)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97" y="2452977"/>
            <a:ext cx="8732281" cy="37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Order of edges: (B,E), (D,B), (B,D), (A,B), (A,C), (D,C), (B,C), (E,D)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94" y="2443894"/>
            <a:ext cx="7417821" cy="34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5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Order of edges: (B,E), (D,B), (B,D), (A,B), (A,C), (D,C), (B,C), (E,D)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94" y="2484783"/>
            <a:ext cx="7491139" cy="38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Order of edges: (B,E), (D,B), (B,D), (A,B), (A,C), (D,C), (B,C), (E,D)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46" y="2516479"/>
            <a:ext cx="6877009" cy="388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4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analysis: Bellman Ford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6" name="Picture 3" descr="bell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4" y="1514724"/>
            <a:ext cx="6648322" cy="43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Brace 7"/>
          <p:cNvSpPr/>
          <p:nvPr/>
        </p:nvSpPr>
        <p:spPr>
          <a:xfrm>
            <a:off x="4587903" y="1991802"/>
            <a:ext cx="437321" cy="110125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225516" y="2357763"/>
            <a:ext cx="694230" cy="38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O(V)</a:t>
            </a:r>
            <a:endParaRPr lang="en-IN" dirty="0"/>
          </a:p>
        </p:txBody>
      </p:sp>
      <p:sp>
        <p:nvSpPr>
          <p:cNvPr id="10" name="Right Brace 9"/>
          <p:cNvSpPr/>
          <p:nvPr/>
        </p:nvSpPr>
        <p:spPr>
          <a:xfrm>
            <a:off x="7253468" y="3369385"/>
            <a:ext cx="563216" cy="157724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025700" y="3974757"/>
            <a:ext cx="784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O(VE)</a:t>
            </a:r>
            <a:endParaRPr lang="en-IN" dirty="0"/>
          </a:p>
        </p:txBody>
      </p:sp>
      <p:sp>
        <p:nvSpPr>
          <p:cNvPr id="12" name="Right Brace 11"/>
          <p:cNvSpPr/>
          <p:nvPr/>
        </p:nvSpPr>
        <p:spPr>
          <a:xfrm>
            <a:off x="5919746" y="4946626"/>
            <a:ext cx="437321" cy="110125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623988" y="5306522"/>
            <a:ext cx="694230" cy="38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O(E)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83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Bellman‐Ford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Distance‐vector routing </a:t>
            </a:r>
            <a:r>
              <a:rPr lang="en-IN" dirty="0" smtClean="0"/>
              <a:t>protocol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– Repeatedly relax edges until </a:t>
            </a:r>
            <a:r>
              <a:rPr lang="en-IN" dirty="0" smtClean="0"/>
              <a:t>convergence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– Relaxation is local!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On the Internet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– Routing Information Protocol (RIP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– Interior Gateway Routing Protocol (IGRP)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18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791" y="1566407"/>
            <a:ext cx="3786325" cy="47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3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Class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Ques</a:t>
            </a:r>
            <a:r>
              <a:rPr lang="en-IN" dirty="0" smtClean="0"/>
              <a:t>: Find the shortest path for the graph given below assuming the order of edges as: </a:t>
            </a:r>
            <a:r>
              <a:rPr lang="pt-BR" dirty="0"/>
              <a:t>(B, E), (D, B), (B, D), (A, B), (A, C), (D, C), (B, C), (E, 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19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749" y="2518024"/>
            <a:ext cx="4760554" cy="37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Bellman Ford Algorithm?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graph G = (V, E) contains a </a:t>
            </a:r>
            <a:r>
              <a:rPr lang="en-US" dirty="0" smtClean="0"/>
              <a:t>negative weight </a:t>
            </a:r>
            <a:r>
              <a:rPr lang="en-US" dirty="0"/>
              <a:t>cycle, then some shortest paths may not exist.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 cannot be used, as weights must be nonnegative.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45" y="2083240"/>
            <a:ext cx="7506718" cy="29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79" y="1632500"/>
            <a:ext cx="9324625" cy="46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Bellman Ford algorith</a:t>
            </a:r>
            <a:r>
              <a:rPr lang="en-IN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Bellman-Ford algorithm: </a:t>
            </a:r>
            <a:r>
              <a:rPr lang="en-US" dirty="0"/>
              <a:t>Finds all shortest-path lengths from a source s ∈ V to all v ∈ V or determines that a negative-weight cycle exists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17" y="2691643"/>
            <a:ext cx="4551501" cy="33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82927" y="2723523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shortest path from a to e? 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 rot="2686665">
            <a:off x="4133434" y="2739425"/>
            <a:ext cx="2898184" cy="39520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0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pic>
        <p:nvPicPr>
          <p:cNvPr id="104451" name="Picture 3" descr="bell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133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8000999" y="2362201"/>
            <a:ext cx="32302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Initialize all the distances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3039" y="1425146"/>
            <a:ext cx="11658598" cy="50992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6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pic>
        <p:nvPicPr>
          <p:cNvPr id="105475" name="Picture 3" descr="bell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133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153399" y="3657601"/>
            <a:ext cx="33799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Iterate </a:t>
            </a:r>
            <a:r>
              <a:rPr lang="en-US" sz="2000" dirty="0">
                <a:solidFill>
                  <a:srgbClr val="FF0000"/>
                </a:solidFill>
              </a:rPr>
              <a:t>over all edges/vertices and apply update rule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3039" y="1425146"/>
            <a:ext cx="11658598" cy="50992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61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pic>
        <p:nvPicPr>
          <p:cNvPr id="106499" name="Picture 3" descr="bell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133600" y="3352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3039" y="1425146"/>
            <a:ext cx="11658598" cy="50992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5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pic>
        <p:nvPicPr>
          <p:cNvPr id="107523" name="Picture 3" descr="bell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2057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8077200" y="4953001"/>
            <a:ext cx="27485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check for negative cycles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3039" y="1425146"/>
            <a:ext cx="11658598" cy="50992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3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Bellman Ford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of edges: (B,E), (D,B), (B,D), (A,B), (A,C), (D,C), (B,C), (E,D)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92" y="2663101"/>
            <a:ext cx="7677691" cy="3320253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576470" y="2043485"/>
            <a:ext cx="2266122" cy="108535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53548" y="2361537"/>
            <a:ext cx="140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Initialisation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18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Order of edges: (B,E), (D,B), (B,D), (A,B), (A,C), (D,C), (B,C), (E,D)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81" y="2485076"/>
            <a:ext cx="8473251" cy="35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7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460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Lecture 9</vt:lpstr>
      <vt:lpstr>Why Bellman Ford Algorithm?</vt:lpstr>
      <vt:lpstr>Bellman Ford algorithm</vt:lpstr>
      <vt:lpstr>Bellman-Ford algorithm</vt:lpstr>
      <vt:lpstr>Bellman-Ford algorithm</vt:lpstr>
      <vt:lpstr>Bellman-Ford algorithm</vt:lpstr>
      <vt:lpstr>Bellman-Ford algorithm</vt:lpstr>
      <vt:lpstr>Example: Bellman Ford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 analysis: Bellman Ford Algorithm</vt:lpstr>
      <vt:lpstr>Bellman‐Ford in Practice</vt:lpstr>
      <vt:lpstr>In Class Practice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</cp:lastModifiedBy>
  <cp:revision>61</cp:revision>
  <dcterms:created xsi:type="dcterms:W3CDTF">2019-07-12T07:18:02Z</dcterms:created>
  <dcterms:modified xsi:type="dcterms:W3CDTF">2019-10-24T12:06:12Z</dcterms:modified>
</cp:coreProperties>
</file>