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00E0E7-69C2-437F-877B-242B360B5D3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2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DCBE1-8479-47B4-BFD5-5B4CEE558A18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716B2-2F28-4178-9472-AF2D7EE93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240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23505"/>
            <a:ext cx="9144000" cy="486033"/>
          </a:xfrm>
          <a:ln>
            <a:noFill/>
          </a:ln>
        </p:spPr>
        <p:txBody>
          <a:bodyPr anchor="b">
            <a:noAutofit/>
          </a:bodyPr>
          <a:lstStyle>
            <a:lvl1pPr algn="ctr"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52238" y="4580237"/>
            <a:ext cx="2619632" cy="733167"/>
          </a:xfrm>
          <a:ln>
            <a:noFill/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9752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468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3039" y="1482810"/>
            <a:ext cx="5706761" cy="500036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82811"/>
            <a:ext cx="5624384" cy="5000366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BBBB3DD2-B253-4AF0-BEAD-B52B71FB73BD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0610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24" y="365126"/>
            <a:ext cx="10635048" cy="939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324" y="1392195"/>
            <a:ext cx="570925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324" y="2505074"/>
            <a:ext cx="5709251" cy="40110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5999" y="1392195"/>
            <a:ext cx="575001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5999" y="2505075"/>
            <a:ext cx="5750011" cy="40110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94F-E7D3-4A45-AA75-14BD4DB91D3E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61761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1229-2129-465E-954C-ACF4F90BADA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820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5D8-F942-421E-945D-AF7EE64B6EF6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5680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039" y="365125"/>
            <a:ext cx="10305535" cy="8623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039" y="1425146"/>
            <a:ext cx="11658598" cy="5099222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23372" y="6672649"/>
            <a:ext cx="1048265" cy="185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67223ECF-C399-47EC-A87B-6FB827350433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782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Lecture 17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414" y="4385431"/>
            <a:ext cx="4476586" cy="751112"/>
          </a:xfrm>
        </p:spPr>
        <p:txBody>
          <a:bodyPr>
            <a:normAutofit/>
          </a:bodyPr>
          <a:lstStyle/>
          <a:p>
            <a:r>
              <a:rPr lang="en-SG" dirty="0" smtClean="0"/>
              <a:t>Hamiltonian Cycles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52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xplosion 1 7"/>
          <p:cNvSpPr/>
          <p:nvPr/>
        </p:nvSpPr>
        <p:spPr>
          <a:xfrm>
            <a:off x="4252404" y="4466396"/>
            <a:ext cx="7998307" cy="2057972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Invented by William Rowan Hamilton in 1859.</a:t>
            </a:r>
          </a:p>
          <a:p>
            <a:r>
              <a:rPr lang="en-US" b="1" u="sng" dirty="0" smtClean="0">
                <a:solidFill>
                  <a:schemeClr val="accent2"/>
                </a:solidFill>
              </a:rPr>
              <a:t>Hamiltonian Path </a:t>
            </a:r>
            <a:r>
              <a:rPr lang="en-US" dirty="0" smtClean="0">
                <a:solidFill>
                  <a:schemeClr val="tx1"/>
                </a:solidFill>
              </a:rPr>
              <a:t>in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/>
              <a:t>an undirected graph is a path that visits each vertex exactly </a:t>
            </a:r>
            <a:r>
              <a:rPr lang="en-US" dirty="0" smtClean="0"/>
              <a:t>once.</a:t>
            </a:r>
          </a:p>
          <a:p>
            <a:r>
              <a:rPr lang="en-US" b="1" u="sng" dirty="0">
                <a:solidFill>
                  <a:schemeClr val="accent2"/>
                </a:solidFill>
              </a:rPr>
              <a:t> </a:t>
            </a:r>
            <a:r>
              <a:rPr lang="en-IN" b="1" u="sng" dirty="0">
                <a:solidFill>
                  <a:schemeClr val="accent2"/>
                </a:solidFill>
              </a:rPr>
              <a:t>A Hamiltonian </a:t>
            </a:r>
            <a:r>
              <a:rPr lang="en-IN" b="1" u="sng" dirty="0" smtClean="0">
                <a:solidFill>
                  <a:schemeClr val="accent2"/>
                </a:solidFill>
              </a:rPr>
              <a:t>cycle </a:t>
            </a:r>
            <a:r>
              <a:rPr lang="en-IN" dirty="0" smtClean="0"/>
              <a:t>is </a:t>
            </a:r>
            <a:r>
              <a:rPr lang="en-US" dirty="0" smtClean="0"/>
              <a:t>a </a:t>
            </a:r>
            <a:r>
              <a:rPr lang="en-US" dirty="0"/>
              <a:t>Hamiltonian Path such that there is an edge (in the graph) from the last vertex to the first vertex of the Hamiltonian Path. </a:t>
            </a:r>
            <a:endParaRPr lang="en-US" dirty="0" smtClean="0"/>
          </a:p>
          <a:p>
            <a:r>
              <a:rPr lang="en-US" b="1" u="sng" dirty="0" smtClean="0">
                <a:solidFill>
                  <a:schemeClr val="accent2"/>
                </a:solidFill>
              </a:rPr>
              <a:t>Hamiltonian Graph </a:t>
            </a:r>
            <a:r>
              <a:rPr lang="en-US" dirty="0" smtClean="0"/>
              <a:t>is a graph that contains Hamiltonian cycle.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</a:t>
            </a:fld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23" y="4032131"/>
            <a:ext cx="3277104" cy="22988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19313" y="5181563"/>
            <a:ext cx="5535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Hamiltonian cycle can be converted into Hamiltonian path by removing one of its edges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4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Hamiltonian cycle </a:t>
            </a:r>
            <a:r>
              <a:rPr lang="en-IN" dirty="0" smtClean="0"/>
              <a:t>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200" dirty="0"/>
              <a:t>Hamiltonian cycle </a:t>
            </a:r>
            <a:r>
              <a:rPr lang="en-IN" sz="2200" dirty="0" smtClean="0"/>
              <a:t>Problem is a problem which determines whether the Hamiltonian path/cycle exists or not.</a:t>
            </a:r>
          </a:p>
          <a:p>
            <a:pPr algn="just"/>
            <a:r>
              <a:rPr lang="en-IN" sz="2200" dirty="0" smtClean="0"/>
              <a:t>Both are NP-complete problems.</a:t>
            </a:r>
          </a:p>
          <a:p>
            <a:pPr algn="just"/>
            <a:r>
              <a:rPr lang="en-US" sz="2200" dirty="0"/>
              <a:t>The problem of finding a Hamiltonian cycle or path in a graph is a special case of the </a:t>
            </a:r>
            <a:r>
              <a:rPr lang="en-US" sz="2200" b="1" dirty="0"/>
              <a:t>traveling salesman problem</a:t>
            </a:r>
            <a:r>
              <a:rPr lang="en-US" sz="2200" dirty="0"/>
              <a:t>, one where each pair of vertices with an edge between them is considered to have distance 1, while </a:t>
            </a:r>
            <a:r>
              <a:rPr lang="en-US" sz="2200" dirty="0" smtClean="0"/>
              <a:t>non-edge </a:t>
            </a:r>
            <a:r>
              <a:rPr lang="en-US" sz="2200" dirty="0"/>
              <a:t>vertex pairs are separated by distance </a:t>
            </a:r>
            <a:r>
              <a:rPr lang="en-US" sz="2200" dirty="0" smtClean="0"/>
              <a:t>infinity.</a:t>
            </a:r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</a:t>
            </a:fld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730665" y="4704460"/>
            <a:ext cx="8767985" cy="15596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760575" y="4873047"/>
            <a:ext cx="8738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chemeClr val="accent2"/>
                </a:solidFill>
              </a:rPr>
              <a:t>In computational complexity theory, a problem is</a:t>
            </a:r>
            <a:r>
              <a:rPr lang="en-US" sz="2200" b="1" dirty="0">
                <a:solidFill>
                  <a:schemeClr val="accent2"/>
                </a:solidFill>
              </a:rPr>
              <a:t> NP-complete </a:t>
            </a:r>
            <a:r>
              <a:rPr lang="en-US" sz="2200" dirty="0">
                <a:solidFill>
                  <a:schemeClr val="accent2"/>
                </a:solidFill>
              </a:rPr>
              <a:t>when it can be solved by a restricted class of brute force search algorithms and it can be used to simulate any other problem with a similar algorithm.</a:t>
            </a:r>
            <a:endParaRPr lang="en-IN" sz="2200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276" y="4311353"/>
            <a:ext cx="1819995" cy="214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4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Hamiltonian cycle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Input</a:t>
            </a:r>
            <a:r>
              <a:rPr lang="en-US" dirty="0" smtClean="0">
                <a:solidFill>
                  <a:schemeClr val="accent2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 smtClean="0"/>
              <a:t>A </a:t>
            </a:r>
            <a:r>
              <a:rPr lang="en-US" dirty="0"/>
              <a:t>graph </a:t>
            </a:r>
            <a:r>
              <a:rPr lang="en-US" i="1" dirty="0"/>
              <a:t>G</a:t>
            </a:r>
            <a:r>
              <a:rPr lang="en-US" dirty="0"/>
              <a:t> = (</a:t>
            </a:r>
            <a:r>
              <a:rPr lang="en-US" i="1" dirty="0"/>
              <a:t>V</a:t>
            </a:r>
            <a:r>
              <a:rPr lang="en-US" dirty="0"/>
              <a:t>,</a:t>
            </a:r>
            <a:r>
              <a:rPr lang="en-US" i="1" dirty="0"/>
              <a:t>E</a:t>
            </a:r>
            <a:r>
              <a:rPr lang="en-US" dirty="0"/>
              <a:t>).</a:t>
            </a:r>
          </a:p>
          <a:p>
            <a:r>
              <a:rPr lang="en-US" b="1" dirty="0">
                <a:solidFill>
                  <a:schemeClr val="accent2"/>
                </a:solidFill>
              </a:rPr>
              <a:t>Problem </a:t>
            </a:r>
            <a:r>
              <a:rPr lang="en-US" b="1" dirty="0" smtClean="0">
                <a:solidFill>
                  <a:schemeClr val="accent2"/>
                </a:solidFill>
              </a:rPr>
              <a:t>description</a:t>
            </a:r>
            <a:r>
              <a:rPr lang="en-US" dirty="0" smtClean="0">
                <a:solidFill>
                  <a:schemeClr val="accent2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Find </a:t>
            </a:r>
            <a:r>
              <a:rPr lang="en-US" dirty="0">
                <a:solidFill>
                  <a:schemeClr val="tx1"/>
                </a:solidFill>
              </a:rPr>
              <a:t>an ordering of the vertices such that each vertex is visited exactly once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Condition: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The cycle starts with the starting node and visits all the nodes in the graph not     </a:t>
            </a:r>
            <a:r>
              <a:rPr lang="en-US" dirty="0">
                <a:solidFill>
                  <a:schemeClr val="tx1"/>
                </a:solidFill>
              </a:rPr>
              <a:t>necessarily in the sequential order and not adding any edge not </a:t>
            </a:r>
            <a:r>
              <a:rPr lang="en-US" dirty="0" smtClean="0">
                <a:solidFill>
                  <a:schemeClr val="tx1"/>
                </a:solidFill>
              </a:rPr>
              <a:t>present </a:t>
            </a:r>
            <a:r>
              <a:rPr lang="en-US" dirty="0">
                <a:solidFill>
                  <a:schemeClr val="tx1"/>
                </a:solidFill>
              </a:rPr>
              <a:t>in the </a:t>
            </a:r>
            <a:r>
              <a:rPr lang="en-US" dirty="0" smtClean="0">
                <a:solidFill>
                  <a:schemeClr val="tx1"/>
                </a:solidFill>
              </a:rPr>
              <a:t>graph,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	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4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766" y="4434012"/>
            <a:ext cx="3905204" cy="209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38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5</a:t>
            </a:fld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313039" y="1326097"/>
            <a:ext cx="11613164" cy="508337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60" y="1396884"/>
            <a:ext cx="8891866" cy="491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76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Algorithm: Hamiltonian Cycle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512" y="1587220"/>
            <a:ext cx="5848926" cy="4740003"/>
          </a:xfrm>
          <a:prstGeom prst="rect">
            <a:avLst/>
          </a:prstGeom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6</a:t>
            </a:fld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313039" y="1384917"/>
            <a:ext cx="11549849" cy="5144610"/>
          </a:xfrm>
          <a:prstGeom prst="rect">
            <a:avLst/>
          </a:prstGeom>
          <a:noFill/>
          <a:ln>
            <a:solidFill>
              <a:srgbClr val="F99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54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Nextvalue</a:t>
            </a:r>
            <a:r>
              <a:rPr lang="en-IN" dirty="0" smtClean="0"/>
              <a:t>: Algorithm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039" y="1360570"/>
            <a:ext cx="11582828" cy="50990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1187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Complexity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Time </a:t>
            </a:r>
            <a:r>
              <a:rPr lang="en-US" b="1"/>
              <a:t>complexity</a:t>
            </a:r>
            <a:r>
              <a:rPr lang="en-US"/>
              <a:t> of the above algorithm is O(2</a:t>
            </a:r>
            <a:r>
              <a:rPr lang="en-US" baseline="30000"/>
              <a:t>n</a:t>
            </a:r>
            <a:r>
              <a:rPr lang="en-US"/>
              <a:t>n</a:t>
            </a:r>
            <a:r>
              <a:rPr lang="en-US" baseline="30000"/>
              <a:t>2</a:t>
            </a:r>
            <a:r>
              <a:rPr lang="en-US"/>
              <a:t>).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65811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</TotalTime>
  <Words>220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Lecture 17</vt:lpstr>
      <vt:lpstr>Introduction</vt:lpstr>
      <vt:lpstr>Hamiltonian cycle Problem</vt:lpstr>
      <vt:lpstr>Hamiltonian cycle Problem</vt:lpstr>
      <vt:lpstr>PowerPoint Presentation</vt:lpstr>
      <vt:lpstr>Algorithm: Hamiltonian Cycle</vt:lpstr>
      <vt:lpstr>Nextvalue: Algorithm</vt:lpstr>
      <vt:lpstr>Complexity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garima sharma</cp:lastModifiedBy>
  <cp:revision>112</cp:revision>
  <dcterms:created xsi:type="dcterms:W3CDTF">2019-07-12T07:18:02Z</dcterms:created>
  <dcterms:modified xsi:type="dcterms:W3CDTF">2020-03-30T12:22:39Z</dcterms:modified>
</cp:coreProperties>
</file>