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2" r:id="rId4"/>
    <p:sldId id="285" r:id="rId5"/>
    <p:sldId id="282" r:id="rId6"/>
    <p:sldId id="276" r:id="rId7"/>
    <p:sldId id="278" r:id="rId8"/>
    <p:sldId id="279" r:id="rId9"/>
    <p:sldId id="280" r:id="rId10"/>
    <p:sldId id="281" r:id="rId11"/>
    <p:sldId id="287" r:id="rId12"/>
    <p:sldId id="283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70"/>
            <p14:sldId id="272"/>
            <p14:sldId id="285"/>
            <p14:sldId id="282"/>
            <p14:sldId id="276"/>
            <p14:sldId id="278"/>
            <p14:sldId id="279"/>
            <p14:sldId id="280"/>
            <p14:sldId id="281"/>
            <p14:sldId id="287"/>
            <p14:sldId id="28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23/7/2020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r>
              <a:rPr lang="en-IN" dirty="0"/>
              <a:t>Gaining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DDA9-F811-476C-B73C-C013354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01C5-22C2-4CFD-AAD6-0BC75EB2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Try to create an urgency or panic to trick users </a:t>
            </a:r>
            <a:r>
              <a:rPr lang="en-IN" dirty="0"/>
              <a:t>into giving out their personal details.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Other ways </a:t>
            </a:r>
          </a:p>
          <a:p>
            <a:pPr lvl="1"/>
            <a:r>
              <a:rPr lang="en-IN" dirty="0"/>
              <a:t>Popups,</a:t>
            </a:r>
          </a:p>
          <a:p>
            <a:pPr lvl="1"/>
            <a:r>
              <a:rPr lang="en-IN" dirty="0"/>
              <a:t>Interactive links,</a:t>
            </a:r>
          </a:p>
          <a:p>
            <a:pPr lvl="1"/>
            <a:r>
              <a:rPr lang="en-IN" dirty="0"/>
              <a:t>Forms,</a:t>
            </a:r>
          </a:p>
          <a:p>
            <a:pPr lvl="1"/>
            <a:r>
              <a:rPr lang="en-IN" dirty="0"/>
              <a:t>Fake login boxes</a:t>
            </a:r>
          </a:p>
          <a:p>
            <a:pPr lvl="1" fontAlgn="base"/>
            <a:endParaRPr lang="en-IN" dirty="0"/>
          </a:p>
          <a:p>
            <a:pPr fontAlgn="base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D111-0CE1-46BA-9A50-41E0DE52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13314" name="Picture 2" descr="Image result for Phishing">
            <a:extLst>
              <a:ext uri="{FF2B5EF4-FFF2-40B4-BE49-F238E27FC236}">
                <a16:creationId xmlns:a16="http://schemas.microsoft.com/office/drawing/2014/main" id="{EA3E15A7-ED0E-493B-A1DE-E1D1B7C8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18" y="3404930"/>
            <a:ext cx="6672943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58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10AF-3282-4845-94F2-3D8921C4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Insecure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4D7-BBB0-493A-B785-4E37E94D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Connecting to a </a:t>
            </a:r>
            <a:r>
              <a:rPr lang="en-IN" b="1" dirty="0"/>
              <a:t>“free” airport/coffee shop </a:t>
            </a:r>
            <a:r>
              <a:rPr lang="en-IN" b="1" dirty="0" err="1"/>
              <a:t>WiFis</a:t>
            </a:r>
            <a:r>
              <a:rPr lang="en-IN" b="1" dirty="0"/>
              <a:t> </a:t>
            </a:r>
            <a:r>
              <a:rPr lang="en-IN" dirty="0"/>
              <a:t>is dangerous such as banking, private conversation or even browsing your email. </a:t>
            </a:r>
          </a:p>
          <a:p>
            <a:endParaRPr lang="en-IN" dirty="0"/>
          </a:p>
          <a:p>
            <a:r>
              <a:rPr lang="en-IN" dirty="0"/>
              <a:t>Networks are often left unprotected which can allow a malicious hacker in the same shop/region to snoop on you easily.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7A3D4-4716-4F0C-9A4F-A8D830E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15362" name="Picture 2" descr="Image result for Insecure networks">
            <a:extLst>
              <a:ext uri="{FF2B5EF4-FFF2-40B4-BE49-F238E27FC236}">
                <a16:creationId xmlns:a16="http://schemas.microsoft.com/office/drawing/2014/main" id="{43AA1C09-F9A3-47D9-B8C3-B1B1844A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004" y="3778250"/>
            <a:ext cx="361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C205-BD75-4150-8E02-12C2C72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Malicious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6E60-08FF-4A93-9605-805DA855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malicious apps may contain a </a:t>
            </a:r>
            <a:r>
              <a:rPr lang="en-IN" b="1" dirty="0"/>
              <a:t>code snippet that can install malware </a:t>
            </a:r>
            <a:r>
              <a:rPr lang="en-IN" dirty="0"/>
              <a:t>on your device. </a:t>
            </a:r>
          </a:p>
          <a:p>
            <a:r>
              <a:rPr lang="en-IN" dirty="0"/>
              <a:t>Besides this, the app may ask for </a:t>
            </a:r>
            <a:r>
              <a:rPr lang="en-IN" b="1" dirty="0"/>
              <a:t>unnecessary permissions </a:t>
            </a:r>
            <a:r>
              <a:rPr lang="en-IN" dirty="0"/>
              <a:t>that hackers may 	</a:t>
            </a:r>
            <a:r>
              <a:rPr lang="en-IN" sz="1400" b="1" dirty="0">
                <a:solidFill>
                  <a:srgbClr val="000000"/>
                </a:solidFill>
              </a:rPr>
              <a:t>Accounts access: </a:t>
            </a:r>
            <a:r>
              <a:rPr lang="en-IN" sz="1400" dirty="0">
                <a:solidFill>
                  <a:srgbClr val="000000"/>
                </a:solidFill>
              </a:rPr>
              <a:t>It helps collect crucial data including contact lists and e-mail addresses.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b="1" dirty="0">
                <a:solidFill>
                  <a:srgbClr val="000000"/>
                </a:solidFill>
              </a:rPr>
              <a:t>SMS permission:</a:t>
            </a:r>
            <a:r>
              <a:rPr lang="en-IN" sz="1400" dirty="0">
                <a:solidFill>
                  <a:srgbClr val="000000"/>
                </a:solidFill>
              </a:rPr>
              <a:t> It can be used to send SMSs to premium-rate numbers and drain out your balance.</a:t>
            </a:r>
          </a:p>
          <a:p>
            <a:pPr marL="914400" lvl="2" indent="0">
              <a:buNone/>
            </a:pPr>
            <a:r>
              <a:rPr lang="en-IN" sz="1600" b="1" dirty="0">
                <a:solidFill>
                  <a:srgbClr val="000000"/>
                </a:solidFill>
              </a:rPr>
              <a:t>Microphone access:</a:t>
            </a:r>
            <a:r>
              <a:rPr lang="en-IN" sz="1600" dirty="0">
                <a:solidFill>
                  <a:srgbClr val="000000"/>
                </a:solidFill>
              </a:rPr>
              <a:t> It can record phone conversations.</a:t>
            </a:r>
          </a:p>
          <a:p>
            <a:pPr marL="914400" lvl="2" indent="0">
              <a:buNone/>
            </a:pPr>
            <a:r>
              <a:rPr lang="en-IN" sz="1600" b="1" dirty="0">
                <a:solidFill>
                  <a:srgbClr val="000000"/>
                </a:solidFill>
              </a:rPr>
              <a:t>Device admin permission:</a:t>
            </a:r>
            <a:r>
              <a:rPr lang="en-IN" sz="1600" dirty="0">
                <a:solidFill>
                  <a:srgbClr val="000000"/>
                </a:solidFill>
              </a:rPr>
              <a:t> It can help a hacker take </a:t>
            </a:r>
            <a:r>
              <a:rPr lang="en-IN" sz="1600" dirty="0" err="1">
                <a:solidFill>
                  <a:srgbClr val="000000"/>
                </a:solidFill>
              </a:rPr>
              <a:t>remo</a:t>
            </a:r>
            <a:r>
              <a:rPr lang="en-IN" sz="1600" dirty="0">
                <a:solidFill>
                  <a:srgbClr val="000000"/>
                </a:solidFill>
              </a:rPr>
              <a:t> </a:t>
            </a:r>
            <a:br>
              <a:rPr lang="en-IN" sz="1600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16EA-559A-41F0-A034-9813274D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16386" name="Picture 2" descr="Image result for Malicious apps">
            <a:extLst>
              <a:ext uri="{FF2B5EF4-FFF2-40B4-BE49-F238E27FC236}">
                <a16:creationId xmlns:a16="http://schemas.microsoft.com/office/drawing/2014/main" id="{56D3C557-F7E7-44C0-8366-EB972FE4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71025"/>
            <a:ext cx="5659347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7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3E61-2339-468A-9232-0DA16B6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54C2-01D0-4F33-9BB1-2339F6FC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TCP/IP shell using </a:t>
            </a:r>
            <a:r>
              <a:rPr lang="en-IN" b="1" dirty="0"/>
              <a:t>Metasploit</a:t>
            </a:r>
            <a:r>
              <a:rPr lang="en-IN" dirty="0"/>
              <a:t> </a:t>
            </a:r>
          </a:p>
          <a:p>
            <a:pPr lvl="1"/>
            <a:r>
              <a:rPr lang="en-IN" dirty="0"/>
              <a:t>PDF</a:t>
            </a:r>
          </a:p>
          <a:p>
            <a:pPr lvl="1"/>
            <a:r>
              <a:rPr lang="en-IN" dirty="0"/>
              <a:t>Word File</a:t>
            </a:r>
          </a:p>
          <a:p>
            <a:pPr lvl="1"/>
            <a:r>
              <a:rPr lang="en-IN" dirty="0"/>
              <a:t>Flash player</a:t>
            </a:r>
          </a:p>
          <a:p>
            <a:pPr lvl="1"/>
            <a:r>
              <a:rPr lang="en-IN" dirty="0"/>
              <a:t>etc</a:t>
            </a:r>
          </a:p>
          <a:p>
            <a:r>
              <a:rPr lang="en-IN" dirty="0"/>
              <a:t>They can set up a Evil Twin router and try to Man in the Middle attack users to gain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C7BD-2EEA-4E18-9239-45CA9546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17410" name="Picture 2" descr="Image result for Reverse shell">
            <a:extLst>
              <a:ext uri="{FF2B5EF4-FFF2-40B4-BE49-F238E27FC236}">
                <a16:creationId xmlns:a16="http://schemas.microsoft.com/office/drawing/2014/main" id="{3F31B97E-6A21-47CE-8ED9-CEE291D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13" y="3714493"/>
            <a:ext cx="80962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2B22-2FFF-49B9-A763-523AEE4A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Gaining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763C-8440-4014-822C-AB56981B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Exploit a vulnerability to gain access to the target.</a:t>
            </a:r>
          </a:p>
          <a:p>
            <a:endParaRPr lang="en-IN" dirty="0"/>
          </a:p>
          <a:p>
            <a:r>
              <a:rPr lang="en-IN" dirty="0"/>
              <a:t>Involves taking control of one or more network devices to extract data from the target or use that device to perform attacks on other targets.  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D3ADF-CD6F-4FE4-BE02-E25846CC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6" name="Picture 2" descr="Image result for gaining access">
            <a:extLst>
              <a:ext uri="{FF2B5EF4-FFF2-40B4-BE49-F238E27FC236}">
                <a16:creationId xmlns:a16="http://schemas.microsoft.com/office/drawing/2014/main" id="{B6C35E80-9591-4C6F-AFAE-195938E0A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11596" b="-4"/>
          <a:stretch/>
        </p:blipFill>
        <p:spPr bwMode="auto">
          <a:xfrm>
            <a:off x="9288161" y="3061992"/>
            <a:ext cx="2590800" cy="34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8E98-4F3E-4BDC-88ED-0C7659EE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0">
                <a:solidFill>
                  <a:schemeClr val="tx1"/>
                </a:solidFill>
                <a:latin typeface="+mj-lt"/>
                <a:cs typeface="+mj-cs"/>
              </a:rPr>
              <a:t>How does a hacker gain access?</a:t>
            </a:r>
            <a:endParaRPr lang="en-US" sz="410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Image result for gaining access in hacking">
            <a:extLst>
              <a:ext uri="{FF2B5EF4-FFF2-40B4-BE49-F238E27FC236}">
                <a16:creationId xmlns:a16="http://schemas.microsoft.com/office/drawing/2014/main" id="{41DADDD1-FC30-4E96-896D-15ABA95E9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" r="-1" b="16891"/>
          <a:stretch/>
        </p:blipFill>
        <p:spPr bwMode="auto">
          <a:xfrm>
            <a:off x="2170029" y="804672"/>
            <a:ext cx="7851943" cy="35546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560A6-48AF-4214-9D26-2CDBA7E0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581229-2129-465E-954C-ACF4F90BADA4}" type="slidenum">
              <a:rPr lang="en-US" sz="12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47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D52-D999-48A3-95AE-4E5B08F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Cracking/Attacking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4377-5341-4AA8-813C-EF0D1952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like </a:t>
            </a:r>
            <a:r>
              <a:rPr lang="en-IN" b="1" dirty="0" err="1"/>
              <a:t>Bruteforce</a:t>
            </a:r>
            <a:r>
              <a:rPr lang="en-IN" b="1" dirty="0"/>
              <a:t>, dictionary attack, rule-based attack, rainbow table </a:t>
            </a:r>
            <a:r>
              <a:rPr lang="en-IN" dirty="0"/>
              <a:t>are used </a:t>
            </a:r>
          </a:p>
          <a:p>
            <a:r>
              <a:rPr lang="en-IN" b="1" dirty="0"/>
              <a:t>Dictionary attack </a:t>
            </a:r>
            <a:r>
              <a:rPr lang="en-IN" dirty="0"/>
              <a:t>is trying a list of meaningful words until the password matches. </a:t>
            </a:r>
          </a:p>
          <a:p>
            <a:r>
              <a:rPr lang="en-IN" b="1" dirty="0"/>
              <a:t>Rainbow table </a:t>
            </a:r>
            <a:r>
              <a:rPr lang="en-IN" dirty="0"/>
              <a:t>takes the hash value of the password and compares with pre-computed hash values until a match is discovered.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8C04-977E-4E94-869E-873B3901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122" name="Picture 2" descr="Image result for password cracking">
            <a:extLst>
              <a:ext uri="{FF2B5EF4-FFF2-40B4-BE49-F238E27FC236}">
                <a16:creationId xmlns:a16="http://schemas.microsoft.com/office/drawing/2014/main" id="{EE261ABA-39BB-47A6-BCA6-5636740E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3" y="3388426"/>
            <a:ext cx="5769429" cy="310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3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87D3-C805-46F1-8285-28E5EC0A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D169-7F13-4A2F-B0F1-4F95EC33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Helps in stealing or deleting sensitive data, modifying system’s core functionalities, and secretly tracking the victim’s activities.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Various factors that can lead to the installation of malware</a:t>
            </a:r>
          </a:p>
          <a:p>
            <a:r>
              <a:rPr lang="en-IN" b="1" dirty="0"/>
              <a:t>Older or pirated version </a:t>
            </a:r>
            <a:r>
              <a:rPr lang="en-IN" dirty="0"/>
              <a:t>of an operating system</a:t>
            </a:r>
          </a:p>
          <a:p>
            <a:r>
              <a:rPr lang="en-IN" b="1" dirty="0"/>
              <a:t>Clicking on unknown links </a:t>
            </a:r>
            <a:r>
              <a:rPr lang="en-IN" dirty="0"/>
              <a:t>or </a:t>
            </a:r>
            <a:r>
              <a:rPr lang="en-IN" b="1" dirty="0"/>
              <a:t>installing fake/pirated software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ECF2-B485-4859-B092-F9B5C675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7170" name="Picture 2" descr="Image result for Malware">
            <a:extLst>
              <a:ext uri="{FF2B5EF4-FFF2-40B4-BE49-F238E27FC236}">
                <a16:creationId xmlns:a16="http://schemas.microsoft.com/office/drawing/2014/main" id="{6BF00ED8-9D8F-4046-AE64-71EE9DB67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61" y="4299857"/>
            <a:ext cx="4876800" cy="229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C80-381B-44B5-B44A-7E2AE25D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keystrokes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D12D-7E15-4848-B98F-4B78433C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 hackers to </a:t>
            </a:r>
            <a:r>
              <a:rPr lang="en-IN" b="1" dirty="0"/>
              <a:t>review every keystroke </a:t>
            </a:r>
            <a:r>
              <a:rPr lang="en-IN" dirty="0"/>
              <a:t>a computer user makes.</a:t>
            </a:r>
          </a:p>
          <a:p>
            <a:endParaRPr lang="en-IN" dirty="0"/>
          </a:p>
          <a:p>
            <a:r>
              <a:rPr lang="en-IN" dirty="0"/>
              <a:t>Once installed on a victim's computer, the </a:t>
            </a:r>
            <a:r>
              <a:rPr lang="en-IN" b="1" dirty="0"/>
              <a:t>programs record each keystroke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E760-B49B-404E-9ED7-1B8E07E9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9218" name="Picture 2" descr="Image result for Key logger">
            <a:extLst>
              <a:ext uri="{FF2B5EF4-FFF2-40B4-BE49-F238E27FC236}">
                <a16:creationId xmlns:a16="http://schemas.microsoft.com/office/drawing/2014/main" id="{709372BA-5328-4E70-8F60-5DC6B270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3" y="3160801"/>
            <a:ext cx="6168118" cy="33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C44B-6A43-4801-B1E4-E633835E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Gain backdoor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C98B-D96E-486E-8765-1B30788E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for </a:t>
            </a:r>
            <a:r>
              <a:rPr lang="en-IN" b="1" dirty="0"/>
              <a:t>unprotected pathways </a:t>
            </a:r>
            <a:r>
              <a:rPr lang="en-IN" dirty="0"/>
              <a:t>into network systems and computers. </a:t>
            </a:r>
          </a:p>
          <a:p>
            <a:endParaRPr lang="en-IN" dirty="0"/>
          </a:p>
          <a:p>
            <a:r>
              <a:rPr lang="en-IN" dirty="0"/>
              <a:t>To infect a computer or system with a </a:t>
            </a:r>
            <a:r>
              <a:rPr lang="en-IN" b="1" dirty="0"/>
              <a:t>Trojan horse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FECE-28DC-4798-B4AB-8BD659B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10242" name="Picture 2" descr="Image result for backdoor access">
            <a:extLst>
              <a:ext uri="{FF2B5EF4-FFF2-40B4-BE49-F238E27FC236}">
                <a16:creationId xmlns:a16="http://schemas.microsoft.com/office/drawing/2014/main" id="{B4A24C9C-E8D6-4D53-A4EB-62836692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61" y="4004325"/>
            <a:ext cx="6191250" cy="25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3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B0ED-4C50-4381-AA85-B88816D3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 zombie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E2E-458D-4EA0-BD87-31BFF4A1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zombie computer, or bot, is a computer that a hacker can use to send spam or commit </a:t>
            </a:r>
            <a:r>
              <a:rPr lang="en-IN" b="1" dirty="0"/>
              <a:t>Distributed Denial of Service</a:t>
            </a:r>
            <a:r>
              <a:rPr lang="en-IN" dirty="0"/>
              <a:t> (DDoS) attacks. </a:t>
            </a:r>
          </a:p>
          <a:p>
            <a:endParaRPr lang="en-IN" dirty="0"/>
          </a:p>
          <a:p>
            <a:r>
              <a:rPr lang="en-IN" dirty="0"/>
              <a:t>After a victim executes seemingly innocent code, a connection opens between his computer and the hacker's system. </a:t>
            </a:r>
          </a:p>
          <a:p>
            <a:endParaRPr lang="en-IN" dirty="0"/>
          </a:p>
          <a:p>
            <a:r>
              <a:rPr lang="en-IN" dirty="0"/>
              <a:t>The hacker can secretly control the </a:t>
            </a:r>
          </a:p>
          <a:p>
            <a:pPr marL="0" indent="0">
              <a:buNone/>
            </a:pPr>
            <a:r>
              <a:rPr lang="en-IN" dirty="0"/>
              <a:t>victim's computer, using it to commit crimes </a:t>
            </a:r>
          </a:p>
          <a:p>
            <a:pPr marL="0" indent="0">
              <a:buNone/>
            </a:pPr>
            <a:r>
              <a:rPr lang="en-IN" dirty="0"/>
              <a:t>or spread spam.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A3EE-F0C8-4D48-9177-F650CD2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11266" name="Picture 2" descr="Image result for zombie computers">
            <a:extLst>
              <a:ext uri="{FF2B5EF4-FFF2-40B4-BE49-F238E27FC236}">
                <a16:creationId xmlns:a16="http://schemas.microsoft.com/office/drawing/2014/main" id="{A9FF0AE5-B39D-4904-B731-1C9BFC27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37" y="3068411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3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DDA9-F811-476C-B73C-C0133545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Spy on e-mail/Email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01C5-22C2-4CFD-AAD6-0BC75EB2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Hackers have created code that let them </a:t>
            </a:r>
            <a:r>
              <a:rPr lang="en-IN" b="1" dirty="0"/>
              <a:t>intercept and read e-mail messages </a:t>
            </a:r>
            <a:r>
              <a:rPr lang="en-IN" dirty="0"/>
              <a:t>– </a:t>
            </a:r>
          </a:p>
          <a:p>
            <a:endParaRPr lang="en-IN" dirty="0"/>
          </a:p>
          <a:p>
            <a:r>
              <a:rPr lang="en-IN" dirty="0"/>
              <a:t>Most e-mail programs use encryption formulas so complex that even if a hacker intercepts the message, he won't be able to read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D111-0CE1-46BA-9A50-41E0DE52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12290" name="Picture 2" descr="Image result for Spy email">
            <a:extLst>
              <a:ext uri="{FF2B5EF4-FFF2-40B4-BE49-F238E27FC236}">
                <a16:creationId xmlns:a16="http://schemas.microsoft.com/office/drawing/2014/main" id="{FFEF73F6-6FD7-4893-A59C-E16A3CA3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3563937"/>
            <a:ext cx="7192808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535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Gaining Access</vt:lpstr>
      <vt:lpstr>Gaining Access</vt:lpstr>
      <vt:lpstr>How does a hacker gain access?</vt:lpstr>
      <vt:lpstr>Password Cracking/Attacking</vt:lpstr>
      <vt:lpstr>Malware</vt:lpstr>
      <vt:lpstr>Log keystrokes</vt:lpstr>
      <vt:lpstr>Gain backdoor access</vt:lpstr>
      <vt:lpstr>Create zombie computers</vt:lpstr>
      <vt:lpstr>Spy on e-mail/Email spoofing</vt:lpstr>
      <vt:lpstr>Phishing</vt:lpstr>
      <vt:lpstr>Insecure networks</vt:lpstr>
      <vt:lpstr>Malicious apps</vt:lpstr>
      <vt:lpstr>Metasploit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Access</dc:title>
  <dc:creator>Sharad Gogna</dc:creator>
  <cp:lastModifiedBy>mehak khurana</cp:lastModifiedBy>
  <cp:revision>9</cp:revision>
  <dcterms:created xsi:type="dcterms:W3CDTF">2020-02-25T13:10:40Z</dcterms:created>
  <dcterms:modified xsi:type="dcterms:W3CDTF">2020-07-24T03:54:48Z</dcterms:modified>
</cp:coreProperties>
</file>