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91" r:id="rId3"/>
    <p:sldId id="293" r:id="rId4"/>
    <p:sldId id="294" r:id="rId5"/>
    <p:sldId id="292" r:id="rId6"/>
    <p:sldId id="295" r:id="rId7"/>
    <p:sldId id="296" r:id="rId8"/>
    <p:sldId id="298" r:id="rId9"/>
    <p:sldId id="299" r:id="rId10"/>
    <p:sldId id="301" r:id="rId11"/>
    <p:sldId id="303" r:id="rId12"/>
    <p:sldId id="302" r:id="rId13"/>
    <p:sldId id="265" r:id="rId14"/>
    <p:sldId id="304" r:id="rId15"/>
    <p:sldId id="305" r:id="rId16"/>
    <p:sldId id="306" r:id="rId17"/>
    <p:sldId id="307" r:id="rId18"/>
    <p:sldId id="267" r:id="rId19"/>
    <p:sldId id="308" r:id="rId20"/>
    <p:sldId id="309" r:id="rId21"/>
    <p:sldId id="310" r:id="rId22"/>
    <p:sldId id="328" r:id="rId23"/>
    <p:sldId id="329" r:id="rId24"/>
    <p:sldId id="311" r:id="rId25"/>
    <p:sldId id="312" r:id="rId26"/>
    <p:sldId id="315" r:id="rId27"/>
    <p:sldId id="313" r:id="rId28"/>
    <p:sldId id="316" r:id="rId29"/>
    <p:sldId id="314" r:id="rId30"/>
    <p:sldId id="320" r:id="rId31"/>
    <p:sldId id="317" r:id="rId32"/>
    <p:sldId id="319" r:id="rId33"/>
    <p:sldId id="321" r:id="rId34"/>
    <p:sldId id="322" r:id="rId35"/>
    <p:sldId id="323" r:id="rId36"/>
    <p:sldId id="324" r:id="rId37"/>
    <p:sldId id="325" r:id="rId38"/>
    <p:sldId id="326" r:id="rId39"/>
    <p:sldId id="29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77" autoAdjust="0"/>
  </p:normalViewPr>
  <p:slideViewPr>
    <p:cSldViewPr>
      <p:cViewPr>
        <p:scale>
          <a:sx n="70" d="100"/>
          <a:sy n="70" d="100"/>
        </p:scale>
        <p:origin x="-10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27F09-88C9-4F72-9C9D-CA63D0A5246B}" type="datetimeFigureOut">
              <a:rPr lang="en-IN" smtClean="0"/>
              <a:t>05-04-2019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6FB577-96DD-49B2-84F2-9E61F0D16202}" type="slidenum">
              <a:rPr lang="en-IN" smtClean="0"/>
              <a:t>‹#›</a:t>
            </a:fld>
            <a:endParaRPr lang="en-IN"/>
          </a:p>
        </p:txBody>
      </p:sp>
    </p:spTree>
    <p:extLst>
      <p:ext uri="{BB962C8B-B14F-4D97-AF65-F5344CB8AC3E}">
        <p14:creationId xmlns:p14="http://schemas.microsoft.com/office/powerpoint/2010/main" val="3401353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FABC2939-08AE-4B5D-9AC4-A8C4507AEF66}" type="slidenum">
              <a:rPr lang="en-CA" altLang="en-US">
                <a:latin typeface="Tahoma" pitchFamily="34" charset="0"/>
              </a:rPr>
              <a:pPr/>
              <a:t>5</a:t>
            </a:fld>
            <a:endParaRPr lang="en-CA" altLang="en-US">
              <a:latin typeface="Tahoma" pitchFamily="34" charset="0"/>
            </a:endParaRPr>
          </a:p>
        </p:txBody>
      </p:sp>
      <p:sp>
        <p:nvSpPr>
          <p:cNvPr id="64515" name="Rectangle 2050"/>
          <p:cNvSpPr>
            <a:spLocks noGrp="1" noRot="1" noChangeAspect="1" noChangeArrowheads="1" noTextEdit="1"/>
          </p:cNvSpPr>
          <p:nvPr>
            <p:ph type="sldImg"/>
          </p:nvPr>
        </p:nvSpPr>
        <p:spPr>
          <a:ln/>
        </p:spPr>
      </p:sp>
      <p:sp>
        <p:nvSpPr>
          <p:cNvPr id="64516" name="Rectangle 2051"/>
          <p:cNvSpPr>
            <a:spLocks noGrp="1" noChangeArrowheads="1"/>
          </p:cNvSpPr>
          <p:nvPr>
            <p:ph type="body" idx="1"/>
          </p:nvPr>
        </p:nvSpPr>
        <p:spPr>
          <a:noFill/>
        </p:spPr>
        <p:txBody>
          <a:bodyPr/>
          <a:lstStyle/>
          <a:p>
            <a:pPr eaLnBrk="1" hangingPunct="1"/>
            <a:endParaRPr lang="en-US" alt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6FB577-96DD-49B2-84F2-9E61F0D16202}" type="slidenum">
              <a:rPr lang="en-IN" smtClean="0"/>
              <a:t>30</a:t>
            </a:fld>
            <a:endParaRPr lang="en-IN"/>
          </a:p>
        </p:txBody>
      </p:sp>
    </p:spTree>
    <p:extLst>
      <p:ext uri="{BB962C8B-B14F-4D97-AF65-F5344CB8AC3E}">
        <p14:creationId xmlns:p14="http://schemas.microsoft.com/office/powerpoint/2010/main" val="687244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6FB577-96DD-49B2-84F2-9E61F0D16202}" type="slidenum">
              <a:rPr lang="en-IN" smtClean="0"/>
              <a:t>36</a:t>
            </a:fld>
            <a:endParaRPr lang="en-IN"/>
          </a:p>
        </p:txBody>
      </p:sp>
    </p:spTree>
    <p:extLst>
      <p:ext uri="{BB962C8B-B14F-4D97-AF65-F5344CB8AC3E}">
        <p14:creationId xmlns:p14="http://schemas.microsoft.com/office/powerpoint/2010/main" val="167147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t>In the example above,</a:t>
            </a:r>
            <a:r>
              <a:rPr lang="en-IN" sz="1200" baseline="0" dirty="0" smtClean="0"/>
              <a:t> </a:t>
            </a:r>
            <a:r>
              <a:rPr lang="en-IN" sz="1200" dirty="0" smtClean="0"/>
              <a:t>we can create a relation OWNER to correspond to  the OWNER category and include any attributes of the category in this  relation. The primary key of the OWNER relation is the surrogate key,  which we called </a:t>
            </a:r>
            <a:r>
              <a:rPr lang="en-IN" sz="1200" dirty="0" err="1" smtClean="0"/>
              <a:t>OwnerId</a:t>
            </a:r>
            <a:r>
              <a:rPr lang="en-IN" sz="1200" dirty="0" smtClean="0"/>
              <a:t>.</a:t>
            </a:r>
          </a:p>
        </p:txBody>
      </p:sp>
      <p:sp>
        <p:nvSpPr>
          <p:cNvPr id="4" name="Slide Number Placeholder 3"/>
          <p:cNvSpPr>
            <a:spLocks noGrp="1"/>
          </p:cNvSpPr>
          <p:nvPr>
            <p:ph type="sldNum" sz="quarter" idx="10"/>
          </p:nvPr>
        </p:nvSpPr>
        <p:spPr/>
        <p:txBody>
          <a:bodyPr/>
          <a:lstStyle/>
          <a:p>
            <a:fld id="{176FB577-96DD-49B2-84F2-9E61F0D16202}" type="slidenum">
              <a:rPr lang="en-IN" smtClean="0"/>
              <a:t>37</a:t>
            </a:fld>
            <a:endParaRPr lang="en-IN"/>
          </a:p>
        </p:txBody>
      </p:sp>
    </p:spTree>
    <p:extLst>
      <p:ext uri="{BB962C8B-B14F-4D97-AF65-F5344CB8AC3E}">
        <p14:creationId xmlns:p14="http://schemas.microsoft.com/office/powerpoint/2010/main" val="131957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6FB577-96DD-49B2-84F2-9E61F0D16202}" type="slidenum">
              <a:rPr lang="en-IN" smtClean="0"/>
              <a:t>12</a:t>
            </a:fld>
            <a:endParaRPr lang="en-IN"/>
          </a:p>
        </p:txBody>
      </p:sp>
    </p:spTree>
    <p:extLst>
      <p:ext uri="{BB962C8B-B14F-4D97-AF65-F5344CB8AC3E}">
        <p14:creationId xmlns:p14="http://schemas.microsoft.com/office/powerpoint/2010/main" val="4118519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For WORKS_FOR we include the primary key </a:t>
            </a:r>
            <a:r>
              <a:rPr lang="en-IN" sz="1200" b="0" i="0" u="none" strike="noStrike" kern="1200" baseline="0" dirty="0" err="1" smtClean="0">
                <a:solidFill>
                  <a:schemeClr val="tx1"/>
                </a:solidFill>
                <a:latin typeface="+mn-lt"/>
                <a:ea typeface="+mn-ea"/>
                <a:cs typeface="+mn-cs"/>
              </a:rPr>
              <a:t>Dnumber</a:t>
            </a:r>
            <a:r>
              <a:rPr lang="en-IN" sz="1200" b="0" i="0" u="none" strike="noStrike" kern="1200" baseline="0" dirty="0" smtClean="0">
                <a:solidFill>
                  <a:schemeClr val="tx1"/>
                </a:solidFill>
                <a:latin typeface="+mn-lt"/>
                <a:ea typeface="+mn-ea"/>
                <a:cs typeface="+mn-cs"/>
              </a:rPr>
              <a:t> of the DEPARTMENT relation as foreign key in the EMPLOYEE relation and call it </a:t>
            </a:r>
            <a:r>
              <a:rPr lang="en-IN" sz="1200" b="0" i="0" u="none" strike="noStrike" kern="1200" baseline="0" dirty="0" err="1" smtClean="0">
                <a:solidFill>
                  <a:schemeClr val="tx1"/>
                </a:solidFill>
                <a:latin typeface="+mn-lt"/>
                <a:ea typeface="+mn-ea"/>
                <a:cs typeface="+mn-cs"/>
              </a:rPr>
              <a:t>Dno</a:t>
            </a:r>
            <a:r>
              <a:rPr lang="en-IN" sz="1200" b="0" i="0" u="none" strike="noStrike" kern="1200" baseline="0" dirty="0" smtClean="0">
                <a:solidFill>
                  <a:schemeClr val="tx1"/>
                </a:solidFill>
                <a:latin typeface="+mn-lt"/>
                <a:ea typeface="+mn-ea"/>
                <a:cs typeface="+mn-cs"/>
              </a:rPr>
              <a:t>. For SUPERVISION we include the primary key of the EMPLOYEE relation as foreign key in the EMPLOYEE relation itself—because the relationship is recursive— and call it </a:t>
            </a:r>
            <a:r>
              <a:rPr lang="en-IN" sz="1200" b="0" i="0" u="none" strike="noStrike" kern="1200" baseline="0" dirty="0" err="1" smtClean="0">
                <a:solidFill>
                  <a:schemeClr val="tx1"/>
                </a:solidFill>
                <a:latin typeface="+mn-lt"/>
                <a:ea typeface="+mn-ea"/>
                <a:cs typeface="+mn-cs"/>
              </a:rPr>
              <a:t>Super_ssn</a:t>
            </a:r>
            <a:r>
              <a:rPr lang="en-IN" sz="1200" b="0" i="0" u="none" strike="noStrike" kern="1200" baseline="0" dirty="0" smtClean="0">
                <a:solidFill>
                  <a:schemeClr val="tx1"/>
                </a:solidFill>
                <a:latin typeface="+mn-lt"/>
                <a:ea typeface="+mn-ea"/>
                <a:cs typeface="+mn-cs"/>
              </a:rPr>
              <a:t>. The CONTROLS relationship is mapped to the foreign key attribute </a:t>
            </a:r>
            <a:r>
              <a:rPr lang="en-IN" sz="1200" b="0" i="0" u="none" strike="noStrike" kern="1200" baseline="0" dirty="0" err="1" smtClean="0">
                <a:solidFill>
                  <a:schemeClr val="tx1"/>
                </a:solidFill>
                <a:latin typeface="+mn-lt"/>
                <a:ea typeface="+mn-ea"/>
                <a:cs typeface="+mn-cs"/>
              </a:rPr>
              <a:t>Dnum</a:t>
            </a:r>
            <a:r>
              <a:rPr lang="en-IN" sz="1200" b="0" i="0" u="none" strike="noStrike" kern="1200" baseline="0" dirty="0" smtClean="0">
                <a:solidFill>
                  <a:schemeClr val="tx1"/>
                </a:solidFill>
                <a:latin typeface="+mn-lt"/>
                <a:ea typeface="+mn-ea"/>
                <a:cs typeface="+mn-cs"/>
              </a:rPr>
              <a:t> of PROJECT, which references the primary key </a:t>
            </a:r>
            <a:r>
              <a:rPr lang="en-IN" sz="1200" b="0" i="0" u="none" strike="noStrike" kern="1200" baseline="0" dirty="0" err="1" smtClean="0">
                <a:solidFill>
                  <a:schemeClr val="tx1"/>
                </a:solidFill>
                <a:latin typeface="+mn-lt"/>
                <a:ea typeface="+mn-ea"/>
                <a:cs typeface="+mn-cs"/>
              </a:rPr>
              <a:t>Dnumber</a:t>
            </a:r>
            <a:r>
              <a:rPr lang="en-IN" sz="1200" b="0" i="0" u="none" strike="noStrike" kern="1200" baseline="0" dirty="0" smtClean="0">
                <a:solidFill>
                  <a:schemeClr val="tx1"/>
                </a:solidFill>
                <a:latin typeface="+mn-lt"/>
                <a:ea typeface="+mn-ea"/>
                <a:cs typeface="+mn-cs"/>
              </a:rPr>
              <a:t> of the DEPARTMENT relation.</a:t>
            </a:r>
            <a:endParaRPr lang="en-IN" dirty="0"/>
          </a:p>
        </p:txBody>
      </p:sp>
      <p:sp>
        <p:nvSpPr>
          <p:cNvPr id="4" name="Slide Number Placeholder 3"/>
          <p:cNvSpPr>
            <a:spLocks noGrp="1"/>
          </p:cNvSpPr>
          <p:nvPr>
            <p:ph type="sldNum" sz="quarter" idx="10"/>
          </p:nvPr>
        </p:nvSpPr>
        <p:spPr/>
        <p:txBody>
          <a:bodyPr/>
          <a:lstStyle/>
          <a:p>
            <a:fld id="{176FB577-96DD-49B2-84F2-9E61F0D16202}" type="slidenum">
              <a:rPr lang="en-IN" smtClean="0"/>
              <a:t>14</a:t>
            </a:fld>
            <a:endParaRPr lang="en-IN"/>
          </a:p>
        </p:txBody>
      </p:sp>
    </p:spTree>
    <p:extLst>
      <p:ext uri="{BB962C8B-B14F-4D97-AF65-F5344CB8AC3E}">
        <p14:creationId xmlns:p14="http://schemas.microsoft.com/office/powerpoint/2010/main" val="1838570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61441" marR="4454" lvl="0" indent="0" algn="l">
              <a:lnSpc>
                <a:spcPct val="130000"/>
              </a:lnSpc>
              <a:buNone/>
              <a:tabLst>
                <a:tab pos="6559283" algn="l"/>
              </a:tabLst>
            </a:pPr>
            <a:r>
              <a:rPr lang="en-IN" dirty="0" smtClean="0">
                <a:cs typeface="Times New Roman"/>
              </a:rPr>
              <a:t>The </a:t>
            </a:r>
            <a:r>
              <a:rPr lang="en-IN" spc="-4" dirty="0" smtClean="0">
                <a:cs typeface="Times New Roman"/>
              </a:rPr>
              <a:t>M:N relationship type </a:t>
            </a:r>
            <a:r>
              <a:rPr lang="en-IN" spc="4" dirty="0" smtClean="0">
                <a:cs typeface="Times New Roman"/>
              </a:rPr>
              <a:t>WORKS_ON </a:t>
            </a:r>
            <a:r>
              <a:rPr lang="en-IN" dirty="0" smtClean="0">
                <a:cs typeface="Times New Roman"/>
              </a:rPr>
              <a:t>from</a:t>
            </a:r>
            <a:r>
              <a:rPr lang="en-IN" spc="-83" dirty="0" smtClean="0">
                <a:cs typeface="Times New Roman"/>
              </a:rPr>
              <a:t> </a:t>
            </a:r>
            <a:r>
              <a:rPr lang="en-IN" dirty="0" smtClean="0">
                <a:cs typeface="Times New Roman"/>
              </a:rPr>
              <a:t>the</a:t>
            </a:r>
            <a:r>
              <a:rPr lang="en-IN" spc="-4" dirty="0" smtClean="0">
                <a:cs typeface="Times New Roman"/>
              </a:rPr>
              <a:t> </a:t>
            </a:r>
            <a:r>
              <a:rPr lang="en-IN" dirty="0" smtClean="0">
                <a:cs typeface="Times New Roman"/>
              </a:rPr>
              <a:t>ER</a:t>
            </a:r>
            <a:r>
              <a:rPr lang="en-IN" baseline="0" dirty="0" smtClean="0">
                <a:cs typeface="Times New Roman"/>
              </a:rPr>
              <a:t> </a:t>
            </a:r>
            <a:r>
              <a:rPr lang="en-IN" dirty="0" smtClean="0">
                <a:cs typeface="Times New Roman"/>
              </a:rPr>
              <a:t>diagram  </a:t>
            </a:r>
            <a:r>
              <a:rPr lang="en-IN" spc="-4" dirty="0" smtClean="0">
                <a:cs typeface="Times New Roman"/>
              </a:rPr>
              <a:t>is mapped </a:t>
            </a:r>
            <a:r>
              <a:rPr lang="en-IN" dirty="0" smtClean="0">
                <a:cs typeface="Times New Roman"/>
              </a:rPr>
              <a:t>by </a:t>
            </a:r>
            <a:r>
              <a:rPr lang="en-IN" spc="-4" dirty="0" smtClean="0">
                <a:cs typeface="Times New Roman"/>
              </a:rPr>
              <a:t>creating </a:t>
            </a:r>
            <a:r>
              <a:rPr lang="en-IN" dirty="0" smtClean="0">
                <a:cs typeface="Times New Roman"/>
              </a:rPr>
              <a:t>a </a:t>
            </a:r>
            <a:r>
              <a:rPr lang="en-IN" spc="-4" dirty="0" smtClean="0">
                <a:cs typeface="Times New Roman"/>
              </a:rPr>
              <a:t>relation </a:t>
            </a:r>
            <a:r>
              <a:rPr lang="en-IN" spc="4" dirty="0" smtClean="0">
                <a:cs typeface="Times New Roman"/>
              </a:rPr>
              <a:t>WORKS_ON </a:t>
            </a:r>
            <a:r>
              <a:rPr lang="en-IN" spc="-4" dirty="0" smtClean="0">
                <a:cs typeface="Times New Roman"/>
              </a:rPr>
              <a:t>in </a:t>
            </a:r>
            <a:r>
              <a:rPr lang="en-IN" dirty="0" smtClean="0">
                <a:cs typeface="Times New Roman"/>
              </a:rPr>
              <a:t>the </a:t>
            </a:r>
            <a:r>
              <a:rPr lang="en-IN" spc="-4" dirty="0" smtClean="0">
                <a:cs typeface="Times New Roman"/>
              </a:rPr>
              <a:t>relational database</a:t>
            </a:r>
            <a:r>
              <a:rPr lang="en-IN" spc="-4" baseline="0" dirty="0" smtClean="0">
                <a:cs typeface="Times New Roman"/>
              </a:rPr>
              <a:t> </a:t>
            </a:r>
            <a:r>
              <a:rPr lang="en-IN" spc="-4" dirty="0" smtClean="0">
                <a:cs typeface="Times New Roman"/>
              </a:rPr>
              <a:t>schema. </a:t>
            </a:r>
            <a:r>
              <a:rPr lang="en-IN" dirty="0" smtClean="0">
                <a:cs typeface="Times New Roman"/>
              </a:rPr>
              <a:t>The </a:t>
            </a:r>
            <a:r>
              <a:rPr lang="en-IN" spc="-4" dirty="0" smtClean="0">
                <a:cs typeface="Times New Roman"/>
              </a:rPr>
              <a:t>primary keys </a:t>
            </a:r>
            <a:r>
              <a:rPr lang="en-IN" dirty="0" smtClean="0">
                <a:cs typeface="Times New Roman"/>
              </a:rPr>
              <a:t>of the PROJECT and EMPLOYEE </a:t>
            </a:r>
            <a:r>
              <a:rPr lang="en-IN" spc="-4" dirty="0" smtClean="0">
                <a:cs typeface="Times New Roman"/>
              </a:rPr>
              <a:t>relations </a:t>
            </a:r>
            <a:r>
              <a:rPr lang="en-IN" dirty="0" smtClean="0">
                <a:cs typeface="Times New Roman"/>
              </a:rPr>
              <a:t>are  </a:t>
            </a:r>
            <a:r>
              <a:rPr lang="en-IN" spc="-4" dirty="0" smtClean="0">
                <a:cs typeface="Times New Roman"/>
              </a:rPr>
              <a:t>included as </a:t>
            </a:r>
            <a:r>
              <a:rPr lang="en-IN" dirty="0" smtClean="0">
                <a:cs typeface="Times New Roman"/>
              </a:rPr>
              <a:t>foreign </a:t>
            </a:r>
            <a:r>
              <a:rPr lang="en-IN" spc="-4" dirty="0" smtClean="0">
                <a:cs typeface="Times New Roman"/>
              </a:rPr>
              <a:t>keys in </a:t>
            </a:r>
            <a:r>
              <a:rPr lang="en-IN" spc="4" dirty="0" smtClean="0">
                <a:cs typeface="Times New Roman"/>
              </a:rPr>
              <a:t>WORKS_ON </a:t>
            </a:r>
            <a:r>
              <a:rPr lang="en-IN" dirty="0" smtClean="0">
                <a:cs typeface="Times New Roman"/>
              </a:rPr>
              <a:t>and </a:t>
            </a:r>
            <a:r>
              <a:rPr lang="en-IN" spc="-4" dirty="0" smtClean="0">
                <a:cs typeface="Times New Roman"/>
              </a:rPr>
              <a:t>renamed </a:t>
            </a:r>
            <a:r>
              <a:rPr lang="en-IN" dirty="0" smtClean="0">
                <a:cs typeface="Times New Roman"/>
              </a:rPr>
              <a:t>PNO and ESSN,  </a:t>
            </a:r>
            <a:r>
              <a:rPr lang="en-IN" spc="-4" dirty="0" smtClean="0">
                <a:cs typeface="Times New Roman"/>
              </a:rPr>
              <a:t>respectively.</a:t>
            </a:r>
            <a:endParaRPr lang="en-IN" dirty="0" smtClean="0">
              <a:cs typeface="Times New Roman"/>
            </a:endParaRPr>
          </a:p>
          <a:p>
            <a:pPr marL="634717" marR="117478" lvl="0" indent="0" algn="l">
              <a:lnSpc>
                <a:spcPct val="130000"/>
              </a:lnSpc>
              <a:spcBef>
                <a:spcPts val="421"/>
              </a:spcBef>
              <a:buNone/>
            </a:pPr>
            <a:r>
              <a:rPr lang="en-IN" spc="-4" dirty="0" smtClean="0">
                <a:cs typeface="Times New Roman"/>
              </a:rPr>
              <a:t>Attribute </a:t>
            </a:r>
            <a:r>
              <a:rPr lang="en-IN" dirty="0" smtClean="0">
                <a:cs typeface="Times New Roman"/>
              </a:rPr>
              <a:t>HOURS </a:t>
            </a:r>
            <a:r>
              <a:rPr lang="en-IN" spc="-4" dirty="0" smtClean="0">
                <a:cs typeface="Times New Roman"/>
              </a:rPr>
              <a:t>in </a:t>
            </a:r>
            <a:r>
              <a:rPr lang="en-IN" spc="4" dirty="0" smtClean="0">
                <a:cs typeface="Times New Roman"/>
              </a:rPr>
              <a:t>WORKS_ON </a:t>
            </a:r>
            <a:r>
              <a:rPr lang="en-IN" dirty="0" smtClean="0">
                <a:cs typeface="Times New Roman"/>
              </a:rPr>
              <a:t>represents the HOURS </a:t>
            </a:r>
            <a:r>
              <a:rPr lang="en-IN" spc="-4" dirty="0" smtClean="0">
                <a:cs typeface="Times New Roman"/>
              </a:rPr>
              <a:t>attribute </a:t>
            </a:r>
            <a:r>
              <a:rPr lang="en-IN" dirty="0" smtClean="0">
                <a:cs typeface="Times New Roman"/>
              </a:rPr>
              <a:t>of</a:t>
            </a:r>
            <a:r>
              <a:rPr lang="en-IN" spc="-153" dirty="0" smtClean="0">
                <a:cs typeface="Times New Roman"/>
              </a:rPr>
              <a:t> </a:t>
            </a:r>
            <a:r>
              <a:rPr lang="en-IN" dirty="0" smtClean="0">
                <a:cs typeface="Times New Roman"/>
              </a:rPr>
              <a:t>the  </a:t>
            </a:r>
            <a:r>
              <a:rPr lang="en-IN" spc="-4" dirty="0" smtClean="0">
                <a:cs typeface="Times New Roman"/>
              </a:rPr>
              <a:t>relation type. </a:t>
            </a:r>
            <a:r>
              <a:rPr lang="en-IN" dirty="0" smtClean="0">
                <a:cs typeface="Times New Roman"/>
              </a:rPr>
              <a:t>The </a:t>
            </a:r>
            <a:r>
              <a:rPr lang="en-IN" spc="-4" dirty="0" smtClean="0">
                <a:cs typeface="Times New Roman"/>
              </a:rPr>
              <a:t>primary </a:t>
            </a:r>
            <a:r>
              <a:rPr lang="en-IN" dirty="0" smtClean="0">
                <a:cs typeface="Times New Roman"/>
              </a:rPr>
              <a:t>key of the </a:t>
            </a:r>
            <a:r>
              <a:rPr lang="en-IN" spc="4" dirty="0" smtClean="0">
                <a:cs typeface="Times New Roman"/>
              </a:rPr>
              <a:t>WORKS_ON </a:t>
            </a:r>
            <a:r>
              <a:rPr lang="en-IN" spc="-4" dirty="0" smtClean="0">
                <a:cs typeface="Times New Roman"/>
              </a:rPr>
              <a:t>relation is </a:t>
            </a:r>
            <a:r>
              <a:rPr lang="en-IN" dirty="0" smtClean="0">
                <a:cs typeface="Times New Roman"/>
              </a:rPr>
              <a:t>the  </a:t>
            </a:r>
            <a:r>
              <a:rPr lang="en-IN" spc="-4" dirty="0" smtClean="0">
                <a:cs typeface="Times New Roman"/>
              </a:rPr>
              <a:t>combination </a:t>
            </a:r>
            <a:r>
              <a:rPr lang="en-IN" dirty="0" smtClean="0">
                <a:cs typeface="Times New Roman"/>
              </a:rPr>
              <a:t>of the foreign key </a:t>
            </a:r>
            <a:r>
              <a:rPr lang="en-IN" spc="-4" dirty="0" smtClean="0">
                <a:cs typeface="Times New Roman"/>
              </a:rPr>
              <a:t>attributes </a:t>
            </a:r>
            <a:r>
              <a:rPr lang="en-IN" dirty="0" smtClean="0">
                <a:cs typeface="Times New Roman"/>
              </a:rPr>
              <a:t>{ESSN,</a:t>
            </a:r>
            <a:r>
              <a:rPr lang="en-IN" spc="-140" dirty="0" smtClean="0">
                <a:cs typeface="Times New Roman"/>
              </a:rPr>
              <a:t> </a:t>
            </a:r>
            <a:r>
              <a:rPr lang="en-IN" dirty="0" smtClean="0">
                <a:cs typeface="Times New Roman"/>
              </a:rPr>
              <a:t>PNO}.</a:t>
            </a:r>
          </a:p>
          <a:p>
            <a:pPr lvl="0" algn="l"/>
            <a:endParaRPr lang="en-IN" dirty="0"/>
          </a:p>
        </p:txBody>
      </p:sp>
      <p:sp>
        <p:nvSpPr>
          <p:cNvPr id="4" name="Slide Number Placeholder 3"/>
          <p:cNvSpPr>
            <a:spLocks noGrp="1"/>
          </p:cNvSpPr>
          <p:nvPr>
            <p:ph type="sldNum" sz="quarter" idx="10"/>
          </p:nvPr>
        </p:nvSpPr>
        <p:spPr/>
        <p:txBody>
          <a:bodyPr/>
          <a:lstStyle/>
          <a:p>
            <a:fld id="{176FB577-96DD-49B2-84F2-9E61F0D16202}" type="slidenum">
              <a:rPr lang="en-IN" smtClean="0"/>
              <a:t>16</a:t>
            </a:fld>
            <a:endParaRPr lang="en-IN"/>
          </a:p>
        </p:txBody>
      </p:sp>
    </p:spTree>
    <p:extLst>
      <p:ext uri="{BB962C8B-B14F-4D97-AF65-F5344CB8AC3E}">
        <p14:creationId xmlns:p14="http://schemas.microsoft.com/office/powerpoint/2010/main" val="4257294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a:cs typeface="Times New Roman"/>
              </a:rPr>
              <a:t>The </a:t>
            </a:r>
            <a:r>
              <a:rPr lang="en-IN" sz="1200" spc="-4" dirty="0" smtClean="0">
                <a:latin typeface="Times New Roman"/>
                <a:cs typeface="Times New Roman"/>
              </a:rPr>
              <a:t>relation </a:t>
            </a:r>
            <a:r>
              <a:rPr lang="en-IN" sz="1200" dirty="0" smtClean="0">
                <a:latin typeface="Times New Roman"/>
                <a:cs typeface="Times New Roman"/>
              </a:rPr>
              <a:t>DEPT_LOCATIONS </a:t>
            </a:r>
            <a:r>
              <a:rPr lang="en-IN" sz="1200" spc="-4" dirty="0" smtClean="0">
                <a:latin typeface="Times New Roman"/>
                <a:cs typeface="Times New Roman"/>
              </a:rPr>
              <a:t>is created. </a:t>
            </a:r>
            <a:r>
              <a:rPr lang="en-IN" sz="1200" dirty="0" smtClean="0">
                <a:latin typeface="Times New Roman"/>
                <a:cs typeface="Times New Roman"/>
              </a:rPr>
              <a:t>The </a:t>
            </a:r>
            <a:r>
              <a:rPr lang="en-IN" sz="1200" spc="-4" dirty="0" smtClean="0">
                <a:latin typeface="Times New Roman"/>
                <a:cs typeface="Times New Roman"/>
              </a:rPr>
              <a:t>attribute  </a:t>
            </a:r>
            <a:r>
              <a:rPr lang="en-IN" sz="1200" dirty="0" smtClean="0">
                <a:latin typeface="Times New Roman"/>
                <a:cs typeface="Times New Roman"/>
              </a:rPr>
              <a:t>DLOCATION </a:t>
            </a:r>
            <a:r>
              <a:rPr lang="en-IN" sz="1200" spc="-4" dirty="0" smtClean="0">
                <a:latin typeface="Times New Roman"/>
                <a:cs typeface="Times New Roman"/>
              </a:rPr>
              <a:t>represents </a:t>
            </a:r>
            <a:r>
              <a:rPr lang="en-IN" sz="1200" dirty="0" smtClean="0">
                <a:latin typeface="Times New Roman"/>
                <a:cs typeface="Times New Roman"/>
              </a:rPr>
              <a:t>the </a:t>
            </a:r>
            <a:r>
              <a:rPr lang="en-IN" sz="1200" spc="-4" dirty="0" smtClean="0">
                <a:latin typeface="Times New Roman"/>
                <a:cs typeface="Times New Roman"/>
              </a:rPr>
              <a:t>multivalued attribute </a:t>
            </a:r>
            <a:r>
              <a:rPr lang="en-IN" sz="1200" dirty="0" smtClean="0">
                <a:latin typeface="Times New Roman"/>
                <a:cs typeface="Times New Roman"/>
              </a:rPr>
              <a:t>LOCATIONS of  DEPARTMENT, </a:t>
            </a:r>
            <a:r>
              <a:rPr lang="en-IN" sz="1200" spc="-4" dirty="0" smtClean="0">
                <a:latin typeface="Times New Roman"/>
                <a:cs typeface="Times New Roman"/>
              </a:rPr>
              <a:t>while </a:t>
            </a:r>
            <a:r>
              <a:rPr lang="en-IN" sz="1200" dirty="0" smtClean="0">
                <a:latin typeface="Times New Roman"/>
                <a:cs typeface="Times New Roman"/>
              </a:rPr>
              <a:t>DNUMBER-as </a:t>
            </a:r>
            <a:r>
              <a:rPr lang="en-IN" sz="1200" spc="-4" dirty="0" smtClean="0">
                <a:latin typeface="Times New Roman"/>
                <a:cs typeface="Times New Roman"/>
              </a:rPr>
              <a:t>foreign key-represents </a:t>
            </a:r>
            <a:r>
              <a:rPr lang="en-IN" sz="1200" dirty="0" smtClean="0">
                <a:latin typeface="Times New Roman"/>
                <a:cs typeface="Times New Roman"/>
              </a:rPr>
              <a:t>the </a:t>
            </a:r>
            <a:r>
              <a:rPr lang="en-IN" sz="1200" spc="-4" dirty="0" smtClean="0">
                <a:latin typeface="Times New Roman"/>
                <a:cs typeface="Times New Roman"/>
              </a:rPr>
              <a:t>primary  </a:t>
            </a:r>
            <a:r>
              <a:rPr lang="en-IN" sz="1200" dirty="0" smtClean="0">
                <a:latin typeface="Times New Roman"/>
                <a:cs typeface="Times New Roman"/>
              </a:rPr>
              <a:t>key of the DEPARTMENT </a:t>
            </a:r>
            <a:r>
              <a:rPr lang="en-IN" sz="1200" spc="-4" dirty="0" smtClean="0">
                <a:latin typeface="Times New Roman"/>
                <a:cs typeface="Times New Roman"/>
              </a:rPr>
              <a:t>relation. </a:t>
            </a:r>
            <a:r>
              <a:rPr lang="en-IN" sz="1200" dirty="0" smtClean="0">
                <a:latin typeface="Times New Roman"/>
                <a:cs typeface="Times New Roman"/>
              </a:rPr>
              <a:t>The </a:t>
            </a:r>
            <a:r>
              <a:rPr lang="en-IN" sz="1200" spc="-4" dirty="0" smtClean="0">
                <a:latin typeface="Times New Roman"/>
                <a:cs typeface="Times New Roman"/>
              </a:rPr>
              <a:t>primary </a:t>
            </a:r>
            <a:r>
              <a:rPr lang="en-IN" sz="1200" dirty="0" smtClean="0">
                <a:latin typeface="Times New Roman"/>
                <a:cs typeface="Times New Roman"/>
              </a:rPr>
              <a:t>key of R </a:t>
            </a:r>
            <a:r>
              <a:rPr lang="en-IN" sz="1200" spc="-4" dirty="0" smtClean="0">
                <a:latin typeface="Times New Roman"/>
                <a:cs typeface="Times New Roman"/>
              </a:rPr>
              <a:t>is </a:t>
            </a:r>
            <a:r>
              <a:rPr lang="en-IN" sz="1200" dirty="0" smtClean="0">
                <a:latin typeface="Times New Roman"/>
                <a:cs typeface="Times New Roman"/>
              </a:rPr>
              <a:t>the  </a:t>
            </a:r>
            <a:r>
              <a:rPr lang="en-IN" sz="1200" spc="-4" dirty="0" smtClean="0">
                <a:latin typeface="Times New Roman"/>
                <a:cs typeface="Times New Roman"/>
              </a:rPr>
              <a:t>combination </a:t>
            </a:r>
            <a:r>
              <a:rPr lang="en-IN" sz="1200" dirty="0" smtClean="0">
                <a:latin typeface="Times New Roman"/>
                <a:cs typeface="Times New Roman"/>
              </a:rPr>
              <a:t>of {DNUMBER,</a:t>
            </a:r>
            <a:r>
              <a:rPr lang="en-IN" sz="1200" spc="-39" dirty="0" smtClean="0">
                <a:latin typeface="Times New Roman"/>
                <a:cs typeface="Times New Roman"/>
              </a:rPr>
              <a:t> </a:t>
            </a:r>
            <a:r>
              <a:rPr lang="en-IN" sz="1200" dirty="0" smtClean="0">
                <a:latin typeface="Times New Roman"/>
                <a:cs typeface="Times New Roman"/>
              </a:rPr>
              <a:t>DLOCATION}.</a:t>
            </a:r>
          </a:p>
          <a:p>
            <a:endParaRPr lang="en-IN" dirty="0"/>
          </a:p>
        </p:txBody>
      </p:sp>
      <p:sp>
        <p:nvSpPr>
          <p:cNvPr id="4" name="Slide Number Placeholder 3"/>
          <p:cNvSpPr>
            <a:spLocks noGrp="1"/>
          </p:cNvSpPr>
          <p:nvPr>
            <p:ph type="sldNum" sz="quarter" idx="10"/>
          </p:nvPr>
        </p:nvSpPr>
        <p:spPr/>
        <p:txBody>
          <a:bodyPr/>
          <a:lstStyle/>
          <a:p>
            <a:fld id="{176FB577-96DD-49B2-84F2-9E61F0D16202}" type="slidenum">
              <a:rPr lang="en-IN" smtClean="0"/>
              <a:t>18</a:t>
            </a:fld>
            <a:endParaRPr lang="en-IN"/>
          </a:p>
        </p:txBody>
      </p:sp>
    </p:spTree>
    <p:extLst>
      <p:ext uri="{BB962C8B-B14F-4D97-AF65-F5344CB8AC3E}">
        <p14:creationId xmlns:p14="http://schemas.microsoft.com/office/powerpoint/2010/main" val="2810182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6FB577-96DD-49B2-84F2-9E61F0D16202}" type="slidenum">
              <a:rPr lang="en-IN" smtClean="0"/>
              <a:t>19</a:t>
            </a:fld>
            <a:endParaRPr lang="en-IN"/>
          </a:p>
        </p:txBody>
      </p:sp>
    </p:spTree>
    <p:extLst>
      <p:ext uri="{BB962C8B-B14F-4D97-AF65-F5344CB8AC3E}">
        <p14:creationId xmlns:p14="http://schemas.microsoft.com/office/powerpoint/2010/main" val="964320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a:cs typeface="Times New Roman"/>
              </a:rPr>
              <a:t>The </a:t>
            </a:r>
            <a:r>
              <a:rPr lang="en-IN" spc="-4" dirty="0" smtClean="0">
                <a:latin typeface="Times New Roman"/>
                <a:cs typeface="Times New Roman"/>
              </a:rPr>
              <a:t>relationship type </a:t>
            </a:r>
            <a:r>
              <a:rPr lang="en-IN" dirty="0" smtClean="0">
                <a:latin typeface="Times New Roman"/>
                <a:cs typeface="Times New Roman"/>
              </a:rPr>
              <a:t>SUPPY </a:t>
            </a:r>
            <a:r>
              <a:rPr lang="en-IN" spc="-4" dirty="0" smtClean="0">
                <a:latin typeface="Times New Roman"/>
                <a:cs typeface="Times New Roman"/>
              </a:rPr>
              <a:t>in </a:t>
            </a:r>
            <a:r>
              <a:rPr lang="en-IN" dirty="0" smtClean="0">
                <a:latin typeface="Times New Roman"/>
                <a:cs typeface="Times New Roman"/>
              </a:rPr>
              <a:t>the ER can be  </a:t>
            </a:r>
            <a:r>
              <a:rPr lang="en-IN" spc="-4" dirty="0" smtClean="0">
                <a:latin typeface="Times New Roman"/>
                <a:cs typeface="Times New Roman"/>
              </a:rPr>
              <a:t>mapped to </a:t>
            </a:r>
            <a:r>
              <a:rPr lang="en-IN" dirty="0" smtClean="0">
                <a:latin typeface="Times New Roman"/>
                <a:cs typeface="Times New Roman"/>
              </a:rPr>
              <a:t>the </a:t>
            </a:r>
            <a:r>
              <a:rPr lang="en-IN" spc="-4" dirty="0" smtClean="0">
                <a:latin typeface="Times New Roman"/>
                <a:cs typeface="Times New Roman"/>
              </a:rPr>
              <a:t>relation </a:t>
            </a:r>
            <a:r>
              <a:rPr lang="en-IN" dirty="0" smtClean="0">
                <a:latin typeface="Times New Roman"/>
                <a:cs typeface="Times New Roman"/>
              </a:rPr>
              <a:t>SUPPLY </a:t>
            </a:r>
            <a:r>
              <a:rPr lang="en-IN" spc="4" dirty="0" smtClean="0">
                <a:latin typeface="Times New Roman"/>
                <a:cs typeface="Times New Roman"/>
              </a:rPr>
              <a:t>shown </a:t>
            </a:r>
            <a:r>
              <a:rPr lang="en-IN" spc="-4" dirty="0" smtClean="0">
                <a:latin typeface="Times New Roman"/>
                <a:cs typeface="Times New Roman"/>
              </a:rPr>
              <a:t>in </a:t>
            </a:r>
            <a:r>
              <a:rPr lang="en-IN" dirty="0" smtClean="0">
                <a:latin typeface="Times New Roman"/>
                <a:cs typeface="Times New Roman"/>
              </a:rPr>
              <a:t>the </a:t>
            </a:r>
            <a:r>
              <a:rPr lang="en-IN" spc="-4" dirty="0" smtClean="0">
                <a:latin typeface="Times New Roman"/>
                <a:cs typeface="Times New Roman"/>
              </a:rPr>
              <a:t>relational schema, </a:t>
            </a:r>
            <a:r>
              <a:rPr lang="en-IN" spc="4" dirty="0" smtClean="0">
                <a:latin typeface="Times New Roman"/>
                <a:cs typeface="Times New Roman"/>
              </a:rPr>
              <a:t>whose  </a:t>
            </a:r>
            <a:r>
              <a:rPr lang="en-IN" spc="-4" dirty="0" smtClean="0">
                <a:latin typeface="Times New Roman"/>
                <a:cs typeface="Times New Roman"/>
              </a:rPr>
              <a:t>primary </a:t>
            </a:r>
            <a:r>
              <a:rPr lang="en-IN" dirty="0" smtClean="0">
                <a:latin typeface="Times New Roman"/>
                <a:cs typeface="Times New Roman"/>
              </a:rPr>
              <a:t>key </a:t>
            </a:r>
            <a:r>
              <a:rPr lang="en-IN" spc="-4" dirty="0" smtClean="0">
                <a:latin typeface="Times New Roman"/>
                <a:cs typeface="Times New Roman"/>
              </a:rPr>
              <a:t>is </a:t>
            </a:r>
            <a:r>
              <a:rPr lang="en-IN" dirty="0" smtClean="0">
                <a:latin typeface="Times New Roman"/>
                <a:cs typeface="Times New Roman"/>
              </a:rPr>
              <a:t>the</a:t>
            </a:r>
            <a:r>
              <a:rPr lang="en-IN" baseline="0" dirty="0" smtClean="0">
                <a:latin typeface="Times New Roman"/>
                <a:cs typeface="Times New Roman"/>
              </a:rPr>
              <a:t> </a:t>
            </a:r>
            <a:r>
              <a:rPr lang="en-IN" spc="-4" dirty="0" smtClean="0">
                <a:latin typeface="Times New Roman"/>
                <a:cs typeface="Times New Roman"/>
              </a:rPr>
              <a:t>combination </a:t>
            </a:r>
            <a:r>
              <a:rPr lang="en-IN" dirty="0" smtClean="0">
                <a:latin typeface="Times New Roman"/>
                <a:cs typeface="Times New Roman"/>
              </a:rPr>
              <a:t>of the </a:t>
            </a:r>
            <a:r>
              <a:rPr lang="en-IN" spc="-4" dirty="0" smtClean="0">
                <a:latin typeface="Times New Roman"/>
                <a:cs typeface="Times New Roman"/>
              </a:rPr>
              <a:t>three </a:t>
            </a:r>
            <a:r>
              <a:rPr lang="en-IN" dirty="0" smtClean="0">
                <a:latin typeface="Times New Roman"/>
                <a:cs typeface="Times New Roman"/>
              </a:rPr>
              <a:t>foreign </a:t>
            </a:r>
            <a:r>
              <a:rPr lang="en-IN" spc="-4" dirty="0" smtClean="0">
                <a:latin typeface="Times New Roman"/>
                <a:cs typeface="Times New Roman"/>
              </a:rPr>
              <a:t>keys </a:t>
            </a:r>
            <a:r>
              <a:rPr lang="en-IN" dirty="0" smtClean="0">
                <a:latin typeface="Times New Roman"/>
                <a:cs typeface="Times New Roman"/>
              </a:rPr>
              <a:t>{SNAME,  PARTNO,</a:t>
            </a:r>
            <a:r>
              <a:rPr lang="en-IN" spc="-9" dirty="0" smtClean="0">
                <a:latin typeface="Times New Roman"/>
                <a:cs typeface="Times New Roman"/>
              </a:rPr>
              <a:t> </a:t>
            </a:r>
            <a:r>
              <a:rPr lang="en-IN" dirty="0" smtClean="0">
                <a:latin typeface="Times New Roman"/>
                <a:cs typeface="Times New Roman"/>
              </a:rPr>
              <a:t>PROJNAME}</a:t>
            </a:r>
          </a:p>
          <a:p>
            <a:endParaRPr lang="en-IN" dirty="0"/>
          </a:p>
        </p:txBody>
      </p:sp>
      <p:sp>
        <p:nvSpPr>
          <p:cNvPr id="4" name="Slide Number Placeholder 3"/>
          <p:cNvSpPr>
            <a:spLocks noGrp="1"/>
          </p:cNvSpPr>
          <p:nvPr>
            <p:ph type="sldNum" sz="quarter" idx="10"/>
          </p:nvPr>
        </p:nvSpPr>
        <p:spPr/>
        <p:txBody>
          <a:bodyPr/>
          <a:lstStyle/>
          <a:p>
            <a:fld id="{176FB577-96DD-49B2-84F2-9E61F0D16202}" type="slidenum">
              <a:rPr lang="en-IN" smtClean="0"/>
              <a:t>20</a:t>
            </a:fld>
            <a:endParaRPr lang="en-IN"/>
          </a:p>
        </p:txBody>
      </p:sp>
    </p:spTree>
    <p:extLst>
      <p:ext uri="{BB962C8B-B14F-4D97-AF65-F5344CB8AC3E}">
        <p14:creationId xmlns:p14="http://schemas.microsoft.com/office/powerpoint/2010/main" val="1834623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FABC2939-08AE-4B5D-9AC4-A8C4507AEF66}" type="slidenum">
              <a:rPr lang="en-CA" altLang="en-US">
                <a:latin typeface="Tahoma" pitchFamily="34" charset="0"/>
              </a:rPr>
              <a:pPr/>
              <a:t>22</a:t>
            </a:fld>
            <a:endParaRPr lang="en-CA" altLang="en-US">
              <a:latin typeface="Tahoma" pitchFamily="34" charset="0"/>
            </a:endParaRPr>
          </a:p>
        </p:txBody>
      </p:sp>
      <p:sp>
        <p:nvSpPr>
          <p:cNvPr id="64515" name="Rectangle 2050"/>
          <p:cNvSpPr>
            <a:spLocks noGrp="1" noRot="1" noChangeAspect="1" noChangeArrowheads="1" noTextEdit="1"/>
          </p:cNvSpPr>
          <p:nvPr>
            <p:ph type="sldImg"/>
          </p:nvPr>
        </p:nvSpPr>
        <p:spPr>
          <a:ln/>
        </p:spPr>
      </p:sp>
      <p:sp>
        <p:nvSpPr>
          <p:cNvPr id="64516" name="Rectangle 2051"/>
          <p:cNvSpPr>
            <a:spLocks noGrp="1" noChangeArrowheads="1"/>
          </p:cNvSpPr>
          <p:nvPr>
            <p:ph type="body" idx="1"/>
          </p:nvPr>
        </p:nvSpPr>
        <p:spPr>
          <a:noFill/>
        </p:spPr>
        <p:txBody>
          <a:bodyPr/>
          <a:lstStyle/>
          <a:p>
            <a:pPr eaLnBrk="1" hangingPunct="1"/>
            <a:endParaRPr lang="en-US" alt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6FB577-96DD-49B2-84F2-9E61F0D16202}" type="slidenum">
              <a:rPr lang="en-IN" smtClean="0"/>
              <a:t>26</a:t>
            </a:fld>
            <a:endParaRPr lang="en-IN"/>
          </a:p>
        </p:txBody>
      </p:sp>
    </p:spTree>
    <p:extLst>
      <p:ext uri="{BB962C8B-B14F-4D97-AF65-F5344CB8AC3E}">
        <p14:creationId xmlns:p14="http://schemas.microsoft.com/office/powerpoint/2010/main" val="687244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77DC9F7-4E16-4FCF-9902-D5F75D022387}" type="datetime1">
              <a:rPr lang="en-US" smtClean="0"/>
              <a:t>4/5/2019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0C1FEB-9E7E-4119-9080-941396187BC2}" type="datetime1">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56BDA0-38F2-477E-8F55-C6030FB89468}" type="datetime1">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E159420-0B4A-4541-84B1-40DBB27D93F8}" type="datetime1">
              <a:rPr lang="en-US" smtClean="0"/>
              <a:t>4/5/2019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FEA937C-A633-4AD0-B123-A32E1914DE1F}" type="datetime1">
              <a:rPr lang="en-US" smtClean="0"/>
              <a:t>4/5/2019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A8D0F74-63FE-47F4-85A6-ECEEA2C9907B}" type="datetime1">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6F586CB-1344-45F1-81FA-3D6DB0DEB7B3}" type="datetime1">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310B04F-EA98-418B-B272-92BF007ADFE0}" type="datetime1">
              <a:rPr lang="en-US" smtClean="0"/>
              <a:t>4/5/2019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A68EF-BB36-4E59-8B0D-2C0F774E9F31}" type="datetime1">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ABAE306-2AC7-4AE4-AE63-3B696EFE0B47}" type="datetime1">
              <a:rPr lang="en-US" smtClean="0"/>
              <a:t>4/5/2019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F9985F6-58C7-4746-B61B-F80FC7BBA6E4}" type="datetime1">
              <a:rPr lang="en-US" smtClean="0"/>
              <a:t>4/5/2019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B3B3373-08D6-4720-BD66-70A869F9ABDC}" type="datetime1">
              <a:rPr lang="en-US" smtClean="0"/>
              <a:t>4/5/2019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362200"/>
            <a:ext cx="6172200" cy="1894362"/>
          </a:xfrm>
        </p:spPr>
        <p:txBody>
          <a:bodyPr>
            <a:normAutofit/>
          </a:bodyPr>
          <a:lstStyle/>
          <a:p>
            <a:pPr algn="ctr"/>
            <a:r>
              <a:rPr lang="en-IN" sz="3600" dirty="0"/>
              <a:t>Mapping a Conceptual Design  into a Logical Design</a:t>
            </a:r>
          </a:p>
        </p:txBody>
      </p:sp>
      <p:sp>
        <p:nvSpPr>
          <p:cNvPr id="3" name="Subtitle 2"/>
          <p:cNvSpPr>
            <a:spLocks noGrp="1"/>
          </p:cNvSpPr>
          <p:nvPr>
            <p:ph type="subTitle" idx="1"/>
          </p:nvPr>
        </p:nvSpPr>
        <p:spPr>
          <a:xfrm>
            <a:off x="2514600" y="381000"/>
            <a:ext cx="6172200" cy="1371600"/>
          </a:xfrm>
        </p:spPr>
        <p:txBody>
          <a:bodyPr>
            <a:normAutofit/>
          </a:bodyPr>
          <a:lstStyle/>
          <a:p>
            <a:pPr algn="r"/>
            <a:r>
              <a:rPr lang="en-US" sz="2000" dirty="0" smtClean="0"/>
              <a:t>Lecture 5</a:t>
            </a:r>
            <a:endParaRPr lang="en-IN" sz="2000" dirty="0"/>
          </a:p>
        </p:txBody>
      </p:sp>
    </p:spTree>
    <p:extLst>
      <p:ext uri="{BB962C8B-B14F-4D97-AF65-F5344CB8AC3E}">
        <p14:creationId xmlns:p14="http://schemas.microsoft.com/office/powerpoint/2010/main" val="92729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lstStyle/>
          <a:p>
            <a:r>
              <a:rPr lang="en-IN" sz="2700" b="1" spc="-4" dirty="0">
                <a:solidFill>
                  <a:srgbClr val="575F6D"/>
                </a:solidFill>
              </a:rPr>
              <a:t>ER-to-Relational Mapping  Algorithm</a:t>
            </a:r>
            <a:r>
              <a:rPr lang="en-IN" sz="2700" b="1" dirty="0">
                <a:solidFill>
                  <a:srgbClr val="575F6D"/>
                </a:solidFill>
              </a:rPr>
              <a:t> </a:t>
            </a:r>
            <a:r>
              <a:rPr lang="en-IN" sz="2700" b="1" spc="-4" dirty="0">
                <a:solidFill>
                  <a:srgbClr val="575F6D"/>
                </a:solidFill>
              </a:rPr>
              <a:t>(Cont.)</a:t>
            </a:r>
            <a:endParaRPr lang="en-IN" dirty="0"/>
          </a:p>
        </p:txBody>
      </p:sp>
      <p:sp>
        <p:nvSpPr>
          <p:cNvPr id="3" name="Content Placeholder 2"/>
          <p:cNvSpPr>
            <a:spLocks noGrp="1"/>
          </p:cNvSpPr>
          <p:nvPr>
            <p:ph sz="quarter" idx="1"/>
          </p:nvPr>
        </p:nvSpPr>
        <p:spPr>
          <a:xfrm>
            <a:off x="533400" y="1447800"/>
            <a:ext cx="8001000" cy="4873752"/>
          </a:xfrm>
        </p:spPr>
        <p:txBody>
          <a:bodyPr>
            <a:noAutofit/>
          </a:bodyPr>
          <a:lstStyle/>
          <a:p>
            <a:pPr marL="296885" indent="-285750" algn="just">
              <a:lnSpc>
                <a:spcPct val="150000"/>
              </a:lnSpc>
              <a:spcBef>
                <a:spcPts val="88"/>
              </a:spcBef>
              <a:tabLst>
                <a:tab pos="311233" algn="l"/>
                <a:tab pos="311790" algn="l"/>
              </a:tabLst>
            </a:pPr>
            <a:r>
              <a:rPr lang="en-IN" sz="2000" b="1" dirty="0">
                <a:solidFill>
                  <a:srgbClr val="FF0000"/>
                </a:solidFill>
                <a:cs typeface="Arial"/>
              </a:rPr>
              <a:t>Step 3: </a:t>
            </a:r>
            <a:r>
              <a:rPr lang="en-IN" sz="2000" b="1" spc="-4" dirty="0">
                <a:solidFill>
                  <a:srgbClr val="FF0000"/>
                </a:solidFill>
                <a:cs typeface="Arial"/>
              </a:rPr>
              <a:t>Mapping of </a:t>
            </a:r>
            <a:r>
              <a:rPr lang="en-IN" sz="2000" b="1" dirty="0">
                <a:solidFill>
                  <a:srgbClr val="FF0000"/>
                </a:solidFill>
                <a:cs typeface="Arial"/>
              </a:rPr>
              <a:t>Binary 1:1 </a:t>
            </a:r>
            <a:r>
              <a:rPr lang="en-IN" sz="2000" b="1" spc="-4" dirty="0">
                <a:solidFill>
                  <a:srgbClr val="FF0000"/>
                </a:solidFill>
                <a:cs typeface="Arial"/>
              </a:rPr>
              <a:t>Relationship</a:t>
            </a:r>
            <a:r>
              <a:rPr lang="en-IN" sz="2000" b="1" spc="-118" dirty="0">
                <a:solidFill>
                  <a:srgbClr val="FF0000"/>
                </a:solidFill>
                <a:cs typeface="Arial"/>
              </a:rPr>
              <a:t> </a:t>
            </a:r>
            <a:r>
              <a:rPr lang="en-IN" sz="2000" b="1" spc="-9" dirty="0">
                <a:solidFill>
                  <a:srgbClr val="FF0000"/>
                </a:solidFill>
                <a:cs typeface="Arial"/>
              </a:rPr>
              <a:t>Types</a:t>
            </a:r>
            <a:endParaRPr lang="en-IN" sz="2000" dirty="0">
              <a:solidFill>
                <a:srgbClr val="FF0000"/>
              </a:solidFill>
              <a:cs typeface="Arial"/>
            </a:endParaRPr>
          </a:p>
          <a:p>
            <a:pPr marL="0" indent="0" algn="just">
              <a:lnSpc>
                <a:spcPct val="150000"/>
              </a:lnSpc>
              <a:spcBef>
                <a:spcPts val="18"/>
              </a:spcBef>
              <a:buClr>
                <a:srgbClr val="FF0000"/>
              </a:buClr>
              <a:buNone/>
            </a:pPr>
            <a:endParaRPr lang="en-IN" sz="2000" dirty="0">
              <a:cs typeface="Times New Roman"/>
            </a:endParaRPr>
          </a:p>
          <a:p>
            <a:pPr marL="293973" marR="79061" indent="0" algn="just">
              <a:lnSpc>
                <a:spcPct val="150000"/>
              </a:lnSpc>
              <a:spcBef>
                <a:spcPts val="4"/>
              </a:spcBef>
              <a:buNone/>
            </a:pPr>
            <a:r>
              <a:rPr lang="en-IN" sz="2000" dirty="0">
                <a:cs typeface="Times New Roman"/>
              </a:rPr>
              <a:t>For </a:t>
            </a:r>
            <a:r>
              <a:rPr lang="en-IN" sz="2000" spc="-4" dirty="0">
                <a:cs typeface="Times New Roman"/>
              </a:rPr>
              <a:t>each </a:t>
            </a:r>
            <a:r>
              <a:rPr lang="en-IN" sz="2000" dirty="0">
                <a:cs typeface="Times New Roman"/>
              </a:rPr>
              <a:t>binary 1:1 </a:t>
            </a:r>
            <a:r>
              <a:rPr lang="en-IN" sz="2000" spc="-4" dirty="0">
                <a:cs typeface="Times New Roman"/>
              </a:rPr>
              <a:t>relationship type </a:t>
            </a:r>
            <a:r>
              <a:rPr lang="en-IN" sz="2000" dirty="0">
                <a:cs typeface="Times New Roman"/>
              </a:rPr>
              <a:t>R </a:t>
            </a:r>
            <a:r>
              <a:rPr lang="en-IN" sz="2000" spc="-4" dirty="0">
                <a:cs typeface="Times New Roman"/>
              </a:rPr>
              <a:t>in </a:t>
            </a:r>
            <a:r>
              <a:rPr lang="en-IN" sz="2000" dirty="0">
                <a:cs typeface="Times New Roman"/>
              </a:rPr>
              <a:t>the ER </a:t>
            </a:r>
            <a:r>
              <a:rPr lang="en-IN" sz="2000" spc="-4" dirty="0">
                <a:cs typeface="Times New Roman"/>
              </a:rPr>
              <a:t>schema, identify </a:t>
            </a:r>
            <a:r>
              <a:rPr lang="en-IN" sz="2000" dirty="0">
                <a:cs typeface="Times New Roman"/>
              </a:rPr>
              <a:t>the </a:t>
            </a:r>
            <a:r>
              <a:rPr lang="en-IN" sz="2000" spc="-4" dirty="0">
                <a:cs typeface="Times New Roman"/>
              </a:rPr>
              <a:t>relations  </a:t>
            </a:r>
            <a:r>
              <a:rPr lang="en-IN" sz="2000" dirty="0">
                <a:cs typeface="Times New Roman"/>
              </a:rPr>
              <a:t>S and T </a:t>
            </a:r>
            <a:r>
              <a:rPr lang="en-IN" sz="2000" spc="-4" dirty="0">
                <a:cs typeface="Times New Roman"/>
              </a:rPr>
              <a:t>that correspond to </a:t>
            </a:r>
            <a:r>
              <a:rPr lang="en-IN" sz="2000" dirty="0">
                <a:cs typeface="Times New Roman"/>
              </a:rPr>
              <a:t>the </a:t>
            </a:r>
            <a:r>
              <a:rPr lang="en-IN" sz="2000" spc="-4" dirty="0">
                <a:cs typeface="Times New Roman"/>
              </a:rPr>
              <a:t>entity types participating in R. </a:t>
            </a:r>
            <a:r>
              <a:rPr lang="en-IN" sz="2000" dirty="0">
                <a:cs typeface="Times New Roman"/>
              </a:rPr>
              <a:t>There are </a:t>
            </a:r>
            <a:r>
              <a:rPr lang="en-IN" sz="2000" spc="-4" dirty="0">
                <a:cs typeface="Times New Roman"/>
              </a:rPr>
              <a:t>three  </a:t>
            </a:r>
            <a:r>
              <a:rPr lang="en-IN" sz="2000" dirty="0">
                <a:cs typeface="Times New Roman"/>
              </a:rPr>
              <a:t>possible</a:t>
            </a:r>
            <a:r>
              <a:rPr lang="en-IN" sz="2000" spc="-48" dirty="0">
                <a:cs typeface="Times New Roman"/>
              </a:rPr>
              <a:t> </a:t>
            </a:r>
            <a:r>
              <a:rPr lang="en-IN" sz="2000" dirty="0">
                <a:cs typeface="Times New Roman"/>
              </a:rPr>
              <a:t>approaches:</a:t>
            </a:r>
          </a:p>
          <a:p>
            <a:pPr marL="1685158" marR="133068" lvl="5" indent="-342900" algn="just">
              <a:lnSpc>
                <a:spcPct val="150000"/>
              </a:lnSpc>
              <a:spcBef>
                <a:spcPts val="1442"/>
              </a:spcBef>
              <a:buFont typeface="+mj-lt"/>
              <a:buAutoNum type="alphaLcPeriod"/>
              <a:tabLst>
                <a:tab pos="499421" algn="l"/>
              </a:tabLst>
            </a:pPr>
            <a:r>
              <a:rPr lang="en-IN" sz="2000" b="1" u="sng" spc="-4" dirty="0">
                <a:solidFill>
                  <a:srgbClr val="00B050"/>
                </a:solidFill>
                <a:uFill>
                  <a:solidFill>
                    <a:srgbClr val="000000"/>
                  </a:solidFill>
                </a:uFill>
                <a:cs typeface="Times New Roman"/>
              </a:rPr>
              <a:t>Foreign </a:t>
            </a:r>
            <a:r>
              <a:rPr lang="en-IN" sz="2000" b="1" u="sng" spc="-9" dirty="0">
                <a:solidFill>
                  <a:srgbClr val="00B050"/>
                </a:solidFill>
                <a:uFill>
                  <a:solidFill>
                    <a:srgbClr val="000000"/>
                  </a:solidFill>
                </a:uFill>
                <a:cs typeface="Times New Roman"/>
              </a:rPr>
              <a:t>Key </a:t>
            </a:r>
            <a:r>
              <a:rPr lang="en-IN" sz="2000" b="1" u="sng" spc="-4" dirty="0" smtClean="0">
                <a:solidFill>
                  <a:srgbClr val="00B050"/>
                </a:solidFill>
                <a:uFill>
                  <a:solidFill>
                    <a:srgbClr val="000000"/>
                  </a:solidFill>
                </a:uFill>
                <a:cs typeface="Times New Roman"/>
              </a:rPr>
              <a:t>Approach</a:t>
            </a:r>
            <a:r>
              <a:rPr lang="en-IN" sz="2000" b="1" u="sng" spc="-4" dirty="0">
                <a:solidFill>
                  <a:srgbClr val="00B050"/>
                </a:solidFill>
                <a:uFill>
                  <a:solidFill>
                    <a:srgbClr val="000000"/>
                  </a:solidFill>
                </a:uFill>
                <a:cs typeface="Times New Roman"/>
              </a:rPr>
              <a:t>:</a:t>
            </a:r>
            <a:r>
              <a:rPr lang="en-IN" sz="2000" spc="-4" dirty="0">
                <a:cs typeface="Times New Roman"/>
              </a:rPr>
              <a:t> </a:t>
            </a:r>
            <a:r>
              <a:rPr lang="en-IN" sz="2000" dirty="0">
                <a:cs typeface="Times New Roman"/>
              </a:rPr>
              <a:t>Choose one of the </a:t>
            </a:r>
            <a:r>
              <a:rPr lang="en-IN" sz="2000" spc="-4" dirty="0" smtClean="0">
                <a:cs typeface="Times New Roman"/>
              </a:rPr>
              <a:t>relations – say S</a:t>
            </a:r>
            <a:r>
              <a:rPr lang="en-IN" sz="2000" spc="-4" dirty="0">
                <a:cs typeface="Times New Roman"/>
              </a:rPr>
              <a:t>, </a:t>
            </a:r>
            <a:r>
              <a:rPr lang="en-IN" sz="2000" spc="-4" dirty="0" smtClean="0">
                <a:cs typeface="Times New Roman"/>
              </a:rPr>
              <a:t>and </a:t>
            </a:r>
            <a:r>
              <a:rPr lang="en-IN" sz="2000" spc="-4" dirty="0">
                <a:cs typeface="Times New Roman"/>
              </a:rPr>
              <a:t>include a foreign key in S </a:t>
            </a:r>
            <a:r>
              <a:rPr lang="en-IN" sz="2000" dirty="0">
                <a:cs typeface="Times New Roman"/>
              </a:rPr>
              <a:t>the  </a:t>
            </a:r>
            <a:r>
              <a:rPr lang="en-IN" sz="2000" spc="-9" dirty="0">
                <a:cs typeface="Times New Roman"/>
              </a:rPr>
              <a:t>primary </a:t>
            </a:r>
            <a:r>
              <a:rPr lang="en-IN" sz="2000" spc="-4" dirty="0">
                <a:cs typeface="Times New Roman"/>
              </a:rPr>
              <a:t>key </a:t>
            </a:r>
            <a:r>
              <a:rPr lang="en-IN" sz="2000" dirty="0">
                <a:cs typeface="Times New Roman"/>
              </a:rPr>
              <a:t>of </a:t>
            </a:r>
            <a:r>
              <a:rPr lang="en-IN" sz="2000" spc="-4" dirty="0">
                <a:cs typeface="Times New Roman"/>
              </a:rPr>
              <a:t>T. It is </a:t>
            </a:r>
            <a:r>
              <a:rPr lang="en-IN" sz="2000" spc="-4" dirty="0">
                <a:solidFill>
                  <a:srgbClr val="FF0000"/>
                </a:solidFill>
                <a:cs typeface="Times New Roman"/>
              </a:rPr>
              <a:t>better to choose an entity type with </a:t>
            </a:r>
            <a:r>
              <a:rPr lang="en-IN" sz="2000" i="1" dirty="0">
                <a:solidFill>
                  <a:srgbClr val="FF0000"/>
                </a:solidFill>
                <a:cs typeface="Times New Roman"/>
              </a:rPr>
              <a:t>total </a:t>
            </a:r>
            <a:r>
              <a:rPr lang="en-IN" sz="2000" i="1" spc="-4" dirty="0">
                <a:solidFill>
                  <a:srgbClr val="FF0000"/>
                </a:solidFill>
                <a:cs typeface="Times New Roman"/>
              </a:rPr>
              <a:t>participation </a:t>
            </a:r>
            <a:r>
              <a:rPr lang="en-IN" sz="2000" spc="-4" dirty="0">
                <a:solidFill>
                  <a:srgbClr val="FF0000"/>
                </a:solidFill>
                <a:cs typeface="Times New Roman"/>
              </a:rPr>
              <a:t>in R in </a:t>
            </a:r>
            <a:r>
              <a:rPr lang="en-IN" sz="2000" dirty="0">
                <a:solidFill>
                  <a:srgbClr val="FF0000"/>
                </a:solidFill>
                <a:cs typeface="Times New Roman"/>
              </a:rPr>
              <a:t>the </a:t>
            </a:r>
            <a:r>
              <a:rPr lang="en-IN" sz="2000" spc="-4" dirty="0">
                <a:solidFill>
                  <a:srgbClr val="FF0000"/>
                </a:solidFill>
                <a:cs typeface="Times New Roman"/>
              </a:rPr>
              <a:t>role </a:t>
            </a:r>
            <a:r>
              <a:rPr lang="en-IN" sz="2000" dirty="0">
                <a:solidFill>
                  <a:srgbClr val="FF0000"/>
                </a:solidFill>
                <a:cs typeface="Times New Roman"/>
              </a:rPr>
              <a:t>of </a:t>
            </a:r>
            <a:r>
              <a:rPr lang="en-IN" sz="2000" spc="-4" dirty="0">
                <a:solidFill>
                  <a:srgbClr val="FF0000"/>
                </a:solidFill>
                <a:cs typeface="Times New Roman"/>
              </a:rPr>
              <a:t>S.  </a:t>
            </a:r>
            <a:endParaRPr lang="en-IN" sz="2000" dirty="0">
              <a:solidFill>
                <a:srgbClr val="FF0000"/>
              </a:solidFill>
              <a:cs typeface="Times New Roman"/>
            </a:endParaRPr>
          </a:p>
        </p:txBody>
      </p:sp>
      <p:pic>
        <p:nvPicPr>
          <p:cNvPr id="8194" name="Picture 2" descr="Image result for hmmm"/>
          <p:cNvPicPr>
            <a:picLocks noChangeAspect="1" noChangeArrowheads="1"/>
          </p:cNvPicPr>
          <p:nvPr/>
        </p:nvPicPr>
        <p:blipFill rotWithShape="1">
          <a:blip r:embed="rId2">
            <a:extLst>
              <a:ext uri="{28A0092B-C50C-407E-A947-70E740481C1C}">
                <a14:useLocalDpi xmlns:a14="http://schemas.microsoft.com/office/drawing/2010/main" val="0"/>
              </a:ext>
            </a:extLst>
          </a:blip>
          <a:srcRect l="5907" b="5575"/>
          <a:stretch/>
        </p:blipFill>
        <p:spPr bwMode="auto">
          <a:xfrm>
            <a:off x="242455" y="4038600"/>
            <a:ext cx="1586345" cy="2698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891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05800" cy="1143000"/>
          </a:xfrm>
        </p:spPr>
        <p:txBody>
          <a:bodyPr>
            <a:normAutofit/>
          </a:bodyPr>
          <a:lstStyle/>
          <a:p>
            <a:r>
              <a:rPr lang="en-US" sz="2600" b="1" dirty="0" smtClean="0">
                <a:solidFill>
                  <a:schemeClr val="bg1">
                    <a:lumMod val="50000"/>
                  </a:schemeClr>
                </a:solidFill>
              </a:rPr>
              <a:t>Example - </a:t>
            </a:r>
            <a:r>
              <a:rPr lang="en-IN" sz="2600" b="1" spc="-4" dirty="0">
                <a:solidFill>
                  <a:schemeClr val="bg1">
                    <a:lumMod val="50000"/>
                  </a:schemeClr>
                </a:solidFill>
                <a:cs typeface="Arial"/>
              </a:rPr>
              <a:t>Mapping of </a:t>
            </a:r>
            <a:r>
              <a:rPr lang="en-IN" sz="2600" b="1" dirty="0">
                <a:solidFill>
                  <a:schemeClr val="bg1">
                    <a:lumMod val="50000"/>
                  </a:schemeClr>
                </a:solidFill>
                <a:cs typeface="Arial"/>
              </a:rPr>
              <a:t>Binary 1:1 </a:t>
            </a:r>
            <a:r>
              <a:rPr lang="en-IN" sz="2600" b="1" spc="-4" dirty="0" smtClean="0">
                <a:solidFill>
                  <a:schemeClr val="bg1">
                    <a:lumMod val="50000"/>
                  </a:schemeClr>
                </a:solidFill>
                <a:cs typeface="Arial"/>
              </a:rPr>
              <a:t>Relationship</a:t>
            </a:r>
            <a:endParaRPr lang="en-IN" sz="2600" b="1" dirty="0">
              <a:solidFill>
                <a:schemeClr val="bg1">
                  <a:lumMod val="50000"/>
                </a:schemeClr>
              </a:solidFill>
            </a:endParaRPr>
          </a:p>
        </p:txBody>
      </p:sp>
      <p:sp>
        <p:nvSpPr>
          <p:cNvPr id="3" name="Content Placeholder 2"/>
          <p:cNvSpPr>
            <a:spLocks noGrp="1"/>
          </p:cNvSpPr>
          <p:nvPr>
            <p:ph sz="quarter" idx="1"/>
          </p:nvPr>
        </p:nvSpPr>
        <p:spPr>
          <a:xfrm>
            <a:off x="457200" y="1066800"/>
            <a:ext cx="8001000" cy="4873752"/>
          </a:xfrm>
        </p:spPr>
        <p:txBody>
          <a:bodyPr/>
          <a:lstStyle/>
          <a:p>
            <a:pPr marL="0" lvl="1" indent="0" algn="just">
              <a:lnSpc>
                <a:spcPct val="120000"/>
              </a:lnSpc>
              <a:spcBef>
                <a:spcPts val="600"/>
              </a:spcBef>
              <a:buSzPct val="70000"/>
              <a:buNone/>
            </a:pPr>
            <a:r>
              <a:rPr lang="en-IN" sz="1800" b="1" u="sng" spc="-4" dirty="0">
                <a:solidFill>
                  <a:srgbClr val="00B050"/>
                </a:solidFill>
                <a:uFill>
                  <a:solidFill>
                    <a:srgbClr val="000000"/>
                  </a:solidFill>
                </a:uFill>
                <a:cs typeface="Times New Roman"/>
              </a:rPr>
              <a:t>Foreign </a:t>
            </a:r>
            <a:r>
              <a:rPr lang="en-IN" sz="1800" b="1" u="sng" spc="-9" dirty="0">
                <a:solidFill>
                  <a:srgbClr val="00B050"/>
                </a:solidFill>
                <a:uFill>
                  <a:solidFill>
                    <a:srgbClr val="000000"/>
                  </a:solidFill>
                </a:uFill>
                <a:cs typeface="Times New Roman"/>
              </a:rPr>
              <a:t>Key </a:t>
            </a:r>
            <a:r>
              <a:rPr lang="en-IN" sz="1800" b="1" u="sng" spc="-4" dirty="0" smtClean="0">
                <a:solidFill>
                  <a:srgbClr val="00B050"/>
                </a:solidFill>
                <a:uFill>
                  <a:solidFill>
                    <a:srgbClr val="000000"/>
                  </a:solidFill>
                </a:uFill>
                <a:cs typeface="Times New Roman"/>
              </a:rPr>
              <a:t>Approach</a:t>
            </a:r>
          </a:p>
          <a:p>
            <a:pPr marL="0" lvl="1" indent="0" algn="just">
              <a:lnSpc>
                <a:spcPct val="120000"/>
              </a:lnSpc>
              <a:spcBef>
                <a:spcPts val="600"/>
              </a:spcBef>
              <a:buSzPct val="70000"/>
              <a:buNone/>
            </a:pPr>
            <a:endParaRPr lang="en-IN" sz="700" dirty="0" smtClean="0">
              <a:cs typeface="Times New Roman"/>
            </a:endParaRPr>
          </a:p>
          <a:p>
            <a:pPr marL="0" lvl="1" indent="0" algn="just">
              <a:lnSpc>
                <a:spcPct val="120000"/>
              </a:lnSpc>
              <a:spcBef>
                <a:spcPts val="600"/>
              </a:spcBef>
              <a:buSzPct val="70000"/>
              <a:buNone/>
            </a:pPr>
            <a:r>
              <a:rPr lang="en-IN" sz="1800" dirty="0" smtClean="0">
                <a:cs typeface="Times New Roman"/>
              </a:rPr>
              <a:t>1:1 </a:t>
            </a:r>
            <a:r>
              <a:rPr lang="en-IN" sz="1800" spc="-4" dirty="0">
                <a:cs typeface="Times New Roman"/>
              </a:rPr>
              <a:t>relation </a:t>
            </a:r>
            <a:r>
              <a:rPr lang="en-IN" sz="1800" spc="-9" dirty="0">
                <a:cs typeface="Times New Roman"/>
              </a:rPr>
              <a:t>MANAGES </a:t>
            </a:r>
            <a:r>
              <a:rPr lang="en-IN" sz="1800" spc="-4" dirty="0">
                <a:cs typeface="Times New Roman"/>
              </a:rPr>
              <a:t>is </a:t>
            </a:r>
            <a:r>
              <a:rPr lang="en-IN" sz="1800" spc="-9" dirty="0">
                <a:cs typeface="Times New Roman"/>
              </a:rPr>
              <a:t>mapped </a:t>
            </a:r>
            <a:r>
              <a:rPr lang="en-IN" sz="1800" dirty="0">
                <a:cs typeface="Times New Roman"/>
              </a:rPr>
              <a:t>by choosing the </a:t>
            </a:r>
            <a:r>
              <a:rPr lang="en-IN" sz="1800" spc="-4" dirty="0">
                <a:cs typeface="Times New Roman"/>
              </a:rPr>
              <a:t>participating entity</a:t>
            </a:r>
            <a:r>
              <a:rPr lang="en-IN" sz="1800" spc="197" dirty="0">
                <a:cs typeface="Times New Roman"/>
              </a:rPr>
              <a:t> </a:t>
            </a:r>
            <a:r>
              <a:rPr lang="en-IN" sz="1800" spc="-4" dirty="0">
                <a:cs typeface="Times New Roman"/>
              </a:rPr>
              <a:t>type</a:t>
            </a:r>
            <a:r>
              <a:rPr lang="en-IN" sz="1800" dirty="0">
                <a:cs typeface="Times New Roman"/>
              </a:rPr>
              <a:t> </a:t>
            </a:r>
            <a:r>
              <a:rPr lang="en-IN" sz="1800" spc="-9" dirty="0">
                <a:cs typeface="Times New Roman"/>
              </a:rPr>
              <a:t>DEPARTMENT </a:t>
            </a:r>
            <a:r>
              <a:rPr lang="en-IN" sz="1800" spc="-4" dirty="0">
                <a:cs typeface="Times New Roman"/>
              </a:rPr>
              <a:t>to serve in </a:t>
            </a:r>
            <a:r>
              <a:rPr lang="en-IN" sz="1800" dirty="0">
                <a:cs typeface="Times New Roman"/>
              </a:rPr>
              <a:t>the </a:t>
            </a:r>
            <a:r>
              <a:rPr lang="en-IN" sz="1800" spc="-4" dirty="0">
                <a:cs typeface="Times New Roman"/>
              </a:rPr>
              <a:t>role </a:t>
            </a:r>
            <a:r>
              <a:rPr lang="en-IN" sz="1800" dirty="0">
                <a:cs typeface="Times New Roman"/>
              </a:rPr>
              <a:t>of </a:t>
            </a:r>
            <a:r>
              <a:rPr lang="en-IN" sz="1800" spc="-4" dirty="0">
                <a:cs typeface="Times New Roman"/>
              </a:rPr>
              <a:t>S, because its participation in </a:t>
            </a:r>
            <a:r>
              <a:rPr lang="en-IN" sz="1800" dirty="0">
                <a:cs typeface="Times New Roman"/>
              </a:rPr>
              <a:t>the </a:t>
            </a:r>
            <a:r>
              <a:rPr lang="en-IN" sz="1800" spc="-9" dirty="0">
                <a:cs typeface="Times New Roman"/>
              </a:rPr>
              <a:t>MANAGES </a:t>
            </a:r>
            <a:r>
              <a:rPr lang="en-IN" sz="1800" spc="-4" dirty="0">
                <a:cs typeface="Times New Roman"/>
              </a:rPr>
              <a:t>relationship  type is</a:t>
            </a:r>
            <a:r>
              <a:rPr lang="en-IN" sz="1800" spc="9" dirty="0">
                <a:cs typeface="Times New Roman"/>
              </a:rPr>
              <a:t> </a:t>
            </a:r>
            <a:r>
              <a:rPr lang="en-IN" sz="1800" spc="-4" dirty="0">
                <a:cs typeface="Times New Roman"/>
              </a:rPr>
              <a:t>total.</a:t>
            </a:r>
            <a:endParaRPr lang="en-IN" sz="1800" dirty="0">
              <a:cs typeface="Times New Roman"/>
            </a:endParaRPr>
          </a:p>
          <a:p>
            <a:pPr algn="just">
              <a:lnSpc>
                <a:spcPct val="120000"/>
              </a:lnSpc>
            </a:pPr>
            <a:endParaRPr lang="en-IN" dirty="0"/>
          </a:p>
        </p:txBody>
      </p:sp>
      <p:grpSp>
        <p:nvGrpSpPr>
          <p:cNvPr id="7" name="Group 6"/>
          <p:cNvGrpSpPr/>
          <p:nvPr/>
        </p:nvGrpSpPr>
        <p:grpSpPr>
          <a:xfrm>
            <a:off x="152400" y="2743200"/>
            <a:ext cx="8458200" cy="4114800"/>
            <a:chOff x="152400" y="2743200"/>
            <a:chExt cx="8458200" cy="411480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43200"/>
              <a:ext cx="822960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86475"/>
              <a:ext cx="4769427"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a:off x="1828800" y="5638800"/>
              <a:ext cx="2209800" cy="447675"/>
            </a:xfrm>
            <a:prstGeom prst="straightConnector1">
              <a:avLst/>
            </a:prstGeom>
            <a:ln w="76200">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662382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447800"/>
            <a:ext cx="7924800" cy="5105400"/>
          </a:xfrm>
        </p:spPr>
        <p:txBody>
          <a:bodyPr>
            <a:noAutofit/>
          </a:bodyPr>
          <a:lstStyle/>
          <a:p>
            <a:pPr marL="210982" marR="124716" indent="-342900" algn="just">
              <a:lnSpc>
                <a:spcPct val="130000"/>
              </a:lnSpc>
              <a:buFont typeface="+mj-lt"/>
              <a:buAutoNum type="alphaLcPeriod" startAt="2"/>
              <a:tabLst>
                <a:tab pos="487172" algn="l"/>
              </a:tabLst>
            </a:pPr>
            <a:r>
              <a:rPr lang="en-IN" sz="2200" b="1" u="sng" spc="-4" dirty="0">
                <a:solidFill>
                  <a:srgbClr val="00B050"/>
                </a:solidFill>
                <a:uFill>
                  <a:solidFill>
                    <a:srgbClr val="000000"/>
                  </a:solidFill>
                </a:uFill>
                <a:cs typeface="Times New Roman"/>
              </a:rPr>
              <a:t>Merged </a:t>
            </a:r>
            <a:r>
              <a:rPr lang="en-IN" sz="2200" b="1" u="sng" spc="-4" dirty="0" smtClean="0">
                <a:solidFill>
                  <a:srgbClr val="00B050"/>
                </a:solidFill>
                <a:uFill>
                  <a:solidFill>
                    <a:srgbClr val="000000"/>
                  </a:solidFill>
                </a:uFill>
                <a:cs typeface="Times New Roman"/>
              </a:rPr>
              <a:t>Relation </a:t>
            </a:r>
            <a:r>
              <a:rPr lang="en-IN" sz="2200" b="1" u="sng" dirty="0" smtClean="0">
                <a:solidFill>
                  <a:srgbClr val="00B050"/>
                </a:solidFill>
                <a:uFill>
                  <a:solidFill>
                    <a:srgbClr val="000000"/>
                  </a:solidFill>
                </a:uFill>
                <a:cs typeface="Times New Roman"/>
              </a:rPr>
              <a:t>Option</a:t>
            </a:r>
            <a:r>
              <a:rPr lang="en-IN" sz="2200" b="1" u="sng" dirty="0">
                <a:solidFill>
                  <a:srgbClr val="00B050"/>
                </a:solidFill>
                <a:uFill>
                  <a:solidFill>
                    <a:srgbClr val="000000"/>
                  </a:solidFill>
                </a:uFill>
                <a:cs typeface="Times New Roman"/>
              </a:rPr>
              <a:t>:</a:t>
            </a:r>
            <a:r>
              <a:rPr lang="en-IN" sz="2200" dirty="0">
                <a:cs typeface="Times New Roman"/>
              </a:rPr>
              <a:t> </a:t>
            </a:r>
            <a:r>
              <a:rPr lang="en-IN" sz="2200" spc="-4" dirty="0">
                <a:cs typeface="Times New Roman"/>
              </a:rPr>
              <a:t>An alternate mapping </a:t>
            </a:r>
            <a:r>
              <a:rPr lang="en-IN" sz="2200" dirty="0">
                <a:cs typeface="Times New Roman"/>
              </a:rPr>
              <a:t>of </a:t>
            </a:r>
            <a:r>
              <a:rPr lang="en-IN" sz="2200" spc="-4" dirty="0">
                <a:cs typeface="Times New Roman"/>
              </a:rPr>
              <a:t>a </a:t>
            </a:r>
            <a:r>
              <a:rPr lang="en-IN" sz="2200" dirty="0">
                <a:cs typeface="Times New Roman"/>
              </a:rPr>
              <a:t>1:1 </a:t>
            </a:r>
            <a:r>
              <a:rPr lang="en-IN" sz="2200" spc="-4" dirty="0">
                <a:cs typeface="Times New Roman"/>
              </a:rPr>
              <a:t>relationship type is </a:t>
            </a:r>
            <a:r>
              <a:rPr lang="en-IN" sz="2200" dirty="0">
                <a:cs typeface="Times New Roman"/>
              </a:rPr>
              <a:t>possible by </a:t>
            </a:r>
            <a:r>
              <a:rPr lang="en-IN" sz="2200" spc="-9" dirty="0">
                <a:cs typeface="Times New Roman"/>
              </a:rPr>
              <a:t>merging  </a:t>
            </a:r>
            <a:r>
              <a:rPr lang="en-IN" sz="2200" dirty="0">
                <a:cs typeface="Times New Roman"/>
              </a:rPr>
              <a:t>the </a:t>
            </a:r>
            <a:r>
              <a:rPr lang="en-IN" sz="2200" spc="-4" dirty="0">
                <a:cs typeface="Times New Roman"/>
              </a:rPr>
              <a:t>two entity types and </a:t>
            </a:r>
            <a:r>
              <a:rPr lang="en-IN" sz="2200" dirty="0">
                <a:cs typeface="Times New Roman"/>
              </a:rPr>
              <a:t>the </a:t>
            </a:r>
            <a:r>
              <a:rPr lang="en-IN" sz="2200" spc="-4" dirty="0">
                <a:cs typeface="Times New Roman"/>
              </a:rPr>
              <a:t>relationship into a </a:t>
            </a:r>
            <a:r>
              <a:rPr lang="en-IN" sz="2200" dirty="0">
                <a:cs typeface="Times New Roman"/>
              </a:rPr>
              <a:t>single </a:t>
            </a:r>
            <a:r>
              <a:rPr lang="en-IN" sz="2200" spc="-4" dirty="0">
                <a:cs typeface="Times New Roman"/>
              </a:rPr>
              <a:t>relation. </a:t>
            </a:r>
            <a:r>
              <a:rPr lang="en-IN" sz="2200" spc="-4" dirty="0">
                <a:solidFill>
                  <a:srgbClr val="FF0000"/>
                </a:solidFill>
                <a:cs typeface="Times New Roman"/>
              </a:rPr>
              <a:t>This </a:t>
            </a:r>
            <a:r>
              <a:rPr lang="en-IN" sz="2200" spc="-13" dirty="0">
                <a:solidFill>
                  <a:srgbClr val="FF0000"/>
                </a:solidFill>
                <a:cs typeface="Times New Roman"/>
              </a:rPr>
              <a:t>may </a:t>
            </a:r>
            <a:r>
              <a:rPr lang="en-IN" sz="2200" dirty="0">
                <a:solidFill>
                  <a:srgbClr val="FF0000"/>
                </a:solidFill>
                <a:cs typeface="Times New Roman"/>
              </a:rPr>
              <a:t>be </a:t>
            </a:r>
            <a:r>
              <a:rPr lang="en-IN" sz="2200" spc="-4" dirty="0">
                <a:solidFill>
                  <a:srgbClr val="FF0000"/>
                </a:solidFill>
                <a:cs typeface="Times New Roman"/>
              </a:rPr>
              <a:t>appropriate when </a:t>
            </a:r>
            <a:r>
              <a:rPr lang="en-IN" sz="2200" i="1" dirty="0">
                <a:solidFill>
                  <a:srgbClr val="FF0000"/>
                </a:solidFill>
                <a:cs typeface="Times New Roman"/>
              </a:rPr>
              <a:t>both  participations </a:t>
            </a:r>
            <a:r>
              <a:rPr lang="en-IN" sz="2200" i="1" spc="-4" dirty="0">
                <a:solidFill>
                  <a:srgbClr val="FF0000"/>
                </a:solidFill>
                <a:cs typeface="Times New Roman"/>
              </a:rPr>
              <a:t>are</a:t>
            </a:r>
            <a:r>
              <a:rPr lang="en-IN" sz="2200" i="1" spc="9" dirty="0">
                <a:solidFill>
                  <a:srgbClr val="FF0000"/>
                </a:solidFill>
                <a:cs typeface="Times New Roman"/>
              </a:rPr>
              <a:t> </a:t>
            </a:r>
            <a:r>
              <a:rPr lang="en-IN" sz="2200" i="1" dirty="0">
                <a:solidFill>
                  <a:srgbClr val="FF0000"/>
                </a:solidFill>
                <a:cs typeface="Times New Roman"/>
              </a:rPr>
              <a:t>total.</a:t>
            </a:r>
            <a:endParaRPr lang="en-IN" sz="2200" dirty="0">
              <a:solidFill>
                <a:srgbClr val="FF0000"/>
              </a:solidFill>
              <a:cs typeface="Times New Roman"/>
            </a:endParaRPr>
          </a:p>
          <a:p>
            <a:pPr marL="365760" lvl="1" indent="0" algn="just">
              <a:lnSpc>
                <a:spcPct val="130000"/>
              </a:lnSpc>
              <a:spcBef>
                <a:spcPts val="4"/>
              </a:spcBef>
              <a:buNone/>
            </a:pPr>
            <a:endParaRPr lang="en-IN" sz="3600" dirty="0">
              <a:cs typeface="Times New Roman"/>
            </a:endParaRPr>
          </a:p>
          <a:p>
            <a:pPr marL="210982" marR="4454" indent="-342900" algn="just">
              <a:lnSpc>
                <a:spcPct val="130000"/>
              </a:lnSpc>
              <a:buFont typeface="+mj-lt"/>
              <a:buAutoNum type="alphaLcPeriod" startAt="2"/>
              <a:tabLst>
                <a:tab pos="487172" algn="l"/>
              </a:tabLst>
            </a:pPr>
            <a:r>
              <a:rPr lang="en-IN" sz="2200" b="1" u="sng" spc="-4" dirty="0" smtClean="0">
                <a:solidFill>
                  <a:srgbClr val="00B050"/>
                </a:solidFill>
                <a:uFill>
                  <a:solidFill>
                    <a:srgbClr val="000000"/>
                  </a:solidFill>
                </a:uFill>
                <a:cs typeface="Times New Roman"/>
              </a:rPr>
              <a:t>Cross-reference </a:t>
            </a:r>
            <a:r>
              <a:rPr lang="en-IN" sz="2200" b="1" u="sng" dirty="0">
                <a:solidFill>
                  <a:srgbClr val="00B050"/>
                </a:solidFill>
                <a:uFill>
                  <a:solidFill>
                    <a:srgbClr val="000000"/>
                  </a:solidFill>
                </a:uFill>
                <a:cs typeface="Times New Roman"/>
              </a:rPr>
              <a:t>or </a:t>
            </a:r>
            <a:r>
              <a:rPr lang="en-IN" sz="2200" b="1" u="sng" spc="-4" dirty="0" smtClean="0">
                <a:solidFill>
                  <a:srgbClr val="00B050"/>
                </a:solidFill>
                <a:uFill>
                  <a:solidFill>
                    <a:srgbClr val="000000"/>
                  </a:solidFill>
                </a:uFill>
                <a:cs typeface="Times New Roman"/>
              </a:rPr>
              <a:t>Relationship Relation </a:t>
            </a:r>
            <a:r>
              <a:rPr lang="en-IN" sz="2200" b="1" u="sng" dirty="0" smtClean="0">
                <a:solidFill>
                  <a:srgbClr val="00B050"/>
                </a:solidFill>
                <a:uFill>
                  <a:solidFill>
                    <a:srgbClr val="000000"/>
                  </a:solidFill>
                </a:uFill>
                <a:cs typeface="Times New Roman"/>
              </a:rPr>
              <a:t>Option</a:t>
            </a:r>
            <a:r>
              <a:rPr lang="en-IN" sz="2200" b="1" u="sng" dirty="0">
                <a:solidFill>
                  <a:srgbClr val="00B050"/>
                </a:solidFill>
                <a:uFill>
                  <a:solidFill>
                    <a:srgbClr val="000000"/>
                  </a:solidFill>
                </a:uFill>
                <a:cs typeface="Times New Roman"/>
              </a:rPr>
              <a:t>:</a:t>
            </a:r>
            <a:r>
              <a:rPr lang="en-IN" sz="2200" dirty="0">
                <a:cs typeface="Times New Roman"/>
              </a:rPr>
              <a:t> </a:t>
            </a:r>
            <a:r>
              <a:rPr lang="en-IN" sz="2200" spc="-4" dirty="0">
                <a:cs typeface="Times New Roman"/>
              </a:rPr>
              <a:t>The third alternative is to set </a:t>
            </a:r>
            <a:r>
              <a:rPr lang="en-IN" sz="2200" dirty="0">
                <a:cs typeface="Times New Roman"/>
              </a:rPr>
              <a:t>up </a:t>
            </a:r>
            <a:r>
              <a:rPr lang="en-IN" sz="2200" spc="-4" dirty="0">
                <a:cs typeface="Times New Roman"/>
              </a:rPr>
              <a:t>a third relation R  </a:t>
            </a:r>
            <a:r>
              <a:rPr lang="en-IN" sz="2200" dirty="0">
                <a:cs typeface="Times New Roman"/>
              </a:rPr>
              <a:t>for the purpose of </a:t>
            </a:r>
            <a:r>
              <a:rPr lang="en-IN" sz="2200" spc="-4" dirty="0">
                <a:cs typeface="Times New Roman"/>
              </a:rPr>
              <a:t>cross-referencing </a:t>
            </a:r>
            <a:r>
              <a:rPr lang="en-IN" sz="2200" dirty="0">
                <a:cs typeface="Times New Roman"/>
              </a:rPr>
              <a:t>the </a:t>
            </a:r>
            <a:r>
              <a:rPr lang="en-IN" sz="2200" spc="-9" dirty="0">
                <a:cs typeface="Times New Roman"/>
              </a:rPr>
              <a:t>primary </a:t>
            </a:r>
            <a:r>
              <a:rPr lang="en-IN" sz="2200" spc="-4" dirty="0">
                <a:cs typeface="Times New Roman"/>
              </a:rPr>
              <a:t>keys </a:t>
            </a:r>
            <a:r>
              <a:rPr lang="en-IN" sz="2200" dirty="0">
                <a:cs typeface="Times New Roman"/>
              </a:rPr>
              <a:t>of the </a:t>
            </a:r>
            <a:r>
              <a:rPr lang="en-IN" sz="2200" spc="-4" dirty="0">
                <a:cs typeface="Times New Roman"/>
              </a:rPr>
              <a:t>two relations S and T representing </a:t>
            </a:r>
            <a:r>
              <a:rPr lang="en-IN" sz="2200" dirty="0">
                <a:cs typeface="Times New Roman"/>
              </a:rPr>
              <a:t>the  </a:t>
            </a:r>
            <a:r>
              <a:rPr lang="en-IN" sz="2200" spc="-4" dirty="0">
                <a:cs typeface="Times New Roman"/>
              </a:rPr>
              <a:t>entity</a:t>
            </a:r>
            <a:r>
              <a:rPr lang="en-IN" sz="2200" spc="18" dirty="0">
                <a:cs typeface="Times New Roman"/>
              </a:rPr>
              <a:t> </a:t>
            </a:r>
            <a:r>
              <a:rPr lang="en-IN" sz="2200" spc="-4" dirty="0">
                <a:cs typeface="Times New Roman"/>
              </a:rPr>
              <a:t>types</a:t>
            </a:r>
            <a:r>
              <a:rPr lang="en-IN" sz="2200" spc="-4" dirty="0" smtClean="0">
                <a:cs typeface="Times New Roman"/>
              </a:rPr>
              <a:t>. </a:t>
            </a:r>
            <a:r>
              <a:rPr lang="en-IN" sz="2200" dirty="0">
                <a:solidFill>
                  <a:srgbClr val="FF0000"/>
                </a:solidFill>
              </a:rPr>
              <a:t>R</a:t>
            </a:r>
            <a:r>
              <a:rPr lang="en-IN" sz="2200" dirty="0" smtClean="0">
                <a:solidFill>
                  <a:srgbClr val="FF0000"/>
                </a:solidFill>
              </a:rPr>
              <a:t>equired </a:t>
            </a:r>
            <a:r>
              <a:rPr lang="en-IN" sz="2200" dirty="0">
                <a:solidFill>
                  <a:srgbClr val="FF0000"/>
                </a:solidFill>
              </a:rPr>
              <a:t>for binary M:N relationships</a:t>
            </a:r>
            <a:endParaRPr lang="en-IN" sz="2200" dirty="0">
              <a:solidFill>
                <a:srgbClr val="FF0000"/>
              </a:solidFill>
              <a:cs typeface="Times New Roman"/>
            </a:endParaRPr>
          </a:p>
          <a:p>
            <a:pPr marL="0" indent="0" algn="just">
              <a:lnSpc>
                <a:spcPct val="130000"/>
              </a:lnSpc>
              <a:buNone/>
            </a:pPr>
            <a:endParaRPr lang="en-IN" sz="2200" dirty="0"/>
          </a:p>
          <a:p>
            <a:endParaRPr lang="en-IN" sz="2200" dirty="0"/>
          </a:p>
        </p:txBody>
      </p:sp>
      <p:sp>
        <p:nvSpPr>
          <p:cNvPr id="4" name="Title 1"/>
          <p:cNvSpPr>
            <a:spLocks noGrp="1"/>
          </p:cNvSpPr>
          <p:nvPr>
            <p:ph type="title"/>
          </p:nvPr>
        </p:nvSpPr>
        <p:spPr>
          <a:xfrm>
            <a:off x="228600" y="-76200"/>
            <a:ext cx="8686800" cy="1143000"/>
          </a:xfrm>
        </p:spPr>
        <p:txBody>
          <a:bodyPr/>
          <a:lstStyle/>
          <a:p>
            <a:r>
              <a:rPr lang="en-IN" sz="2700" b="1" spc="-4" dirty="0">
                <a:solidFill>
                  <a:srgbClr val="575F6D"/>
                </a:solidFill>
              </a:rPr>
              <a:t>ER-to-Relational Mapping  Algorithm</a:t>
            </a:r>
            <a:r>
              <a:rPr lang="en-IN" sz="2700" b="1" dirty="0">
                <a:solidFill>
                  <a:srgbClr val="575F6D"/>
                </a:solidFill>
              </a:rPr>
              <a:t> </a:t>
            </a:r>
            <a:r>
              <a:rPr lang="en-IN" sz="2700" b="1" spc="-4" dirty="0">
                <a:solidFill>
                  <a:srgbClr val="575F6D"/>
                </a:solidFill>
              </a:rPr>
              <a:t>(Cont.)</a:t>
            </a:r>
            <a:endParaRPr lang="en-IN" dirty="0"/>
          </a:p>
        </p:txBody>
      </p:sp>
      <p:grpSp>
        <p:nvGrpSpPr>
          <p:cNvPr id="19" name="Group 18"/>
          <p:cNvGrpSpPr/>
          <p:nvPr/>
        </p:nvGrpSpPr>
        <p:grpSpPr>
          <a:xfrm>
            <a:off x="4038600" y="3526200"/>
            <a:ext cx="4572000" cy="588600"/>
            <a:chOff x="1371600" y="3124200"/>
            <a:chExt cx="8613600" cy="1080000"/>
          </a:xfrm>
        </p:grpSpPr>
        <p:grpSp>
          <p:nvGrpSpPr>
            <p:cNvPr id="5" name="Group 4"/>
            <p:cNvGrpSpPr/>
            <p:nvPr/>
          </p:nvGrpSpPr>
          <p:grpSpPr>
            <a:xfrm>
              <a:off x="1371600" y="3124200"/>
              <a:ext cx="8613600" cy="1080000"/>
              <a:chOff x="149400" y="3886200"/>
              <a:chExt cx="8613600" cy="1080000"/>
            </a:xfrm>
          </p:grpSpPr>
          <p:sp>
            <p:nvSpPr>
              <p:cNvPr id="6" name="Line Callout 1 5"/>
              <p:cNvSpPr/>
              <p:nvPr/>
            </p:nvSpPr>
            <p:spPr>
              <a:xfrm>
                <a:off x="6855000" y="4038600"/>
                <a:ext cx="1908000" cy="720000"/>
              </a:xfrm>
              <a:prstGeom prst="borderCallout1">
                <a:avLst>
                  <a:gd name="adj1" fmla="val 49405"/>
                  <a:gd name="adj2" fmla="val 756"/>
                  <a:gd name="adj3" fmla="val 53379"/>
                  <a:gd name="adj4" fmla="val -4742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dirty="0" smtClean="0"/>
                  <a:t>PROJECT</a:t>
                </a:r>
                <a:endParaRPr lang="en-IN" sz="1050" dirty="0"/>
              </a:p>
            </p:txBody>
          </p:sp>
          <p:sp>
            <p:nvSpPr>
              <p:cNvPr id="7" name="Line Callout 1 6"/>
              <p:cNvSpPr/>
              <p:nvPr/>
            </p:nvSpPr>
            <p:spPr>
              <a:xfrm>
                <a:off x="149400" y="4114800"/>
                <a:ext cx="1908000" cy="720000"/>
              </a:xfrm>
              <a:prstGeom prst="borderCallout1">
                <a:avLst>
                  <a:gd name="adj1" fmla="val 42836"/>
                  <a:gd name="adj2" fmla="val 145356"/>
                  <a:gd name="adj3" fmla="val 49000"/>
                  <a:gd name="adj4" fmla="val 9883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dirty="0" smtClean="0"/>
                  <a:t>EMPLOYEE</a:t>
                </a:r>
                <a:endParaRPr lang="en-IN" sz="1050" dirty="0"/>
              </a:p>
            </p:txBody>
          </p:sp>
          <p:sp>
            <p:nvSpPr>
              <p:cNvPr id="8" name="Flowchart: Decision 7"/>
              <p:cNvSpPr/>
              <p:nvPr/>
            </p:nvSpPr>
            <p:spPr>
              <a:xfrm>
                <a:off x="2895600" y="3886200"/>
                <a:ext cx="3132000" cy="1080000"/>
              </a:xfrm>
              <a:prstGeom prst="flowChartDecision">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050" dirty="0" smtClean="0"/>
                  <a:t>WORKS_ON</a:t>
                </a:r>
                <a:endParaRPr lang="en-IN" sz="1050" dirty="0"/>
              </a:p>
            </p:txBody>
          </p:sp>
        </p:grpSp>
        <p:cxnSp>
          <p:nvCxnSpPr>
            <p:cNvPr id="13" name="Straight Connector 12"/>
            <p:cNvCxnSpPr/>
            <p:nvPr/>
          </p:nvCxnSpPr>
          <p:spPr>
            <a:xfrm flipV="1">
              <a:off x="3279599" y="3784750"/>
              <a:ext cx="1063800" cy="381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7013401" y="3746650"/>
              <a:ext cx="1063800" cy="38101"/>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30444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277758"/>
            <a:ext cx="8153400" cy="5063652"/>
          </a:xfrm>
          <a:prstGeom prst="rect">
            <a:avLst/>
          </a:prstGeom>
        </p:spPr>
        <p:txBody>
          <a:bodyPr vert="horz" wrap="square" lIns="0" tIns="11135" rIns="0" bIns="0" rtlCol="0">
            <a:spAutoFit/>
          </a:bodyPr>
          <a:lstStyle/>
          <a:p>
            <a:pPr marL="296885" lvl="0" indent="-285750" algn="just">
              <a:lnSpc>
                <a:spcPct val="150000"/>
              </a:lnSpc>
              <a:spcBef>
                <a:spcPts val="88"/>
              </a:spcBef>
              <a:buClr>
                <a:srgbClr val="FE8637"/>
              </a:buClr>
              <a:buSzPct val="70000"/>
              <a:buFont typeface="Wingdings"/>
              <a:buChar char=""/>
              <a:tabLst>
                <a:tab pos="311233" algn="l"/>
                <a:tab pos="311790" algn="l"/>
              </a:tabLst>
            </a:pPr>
            <a:r>
              <a:rPr lang="en-IN" sz="2100" b="1" dirty="0">
                <a:solidFill>
                  <a:srgbClr val="FF0000"/>
                </a:solidFill>
                <a:cs typeface="Arial"/>
              </a:rPr>
              <a:t>Step 4: </a:t>
            </a:r>
            <a:r>
              <a:rPr lang="en-IN" sz="2100" b="1" spc="-4" dirty="0">
                <a:solidFill>
                  <a:srgbClr val="FF0000"/>
                </a:solidFill>
                <a:cs typeface="Arial"/>
              </a:rPr>
              <a:t>Mapping of </a:t>
            </a:r>
            <a:r>
              <a:rPr lang="en-IN" sz="2100" b="1" dirty="0">
                <a:solidFill>
                  <a:srgbClr val="FF0000"/>
                </a:solidFill>
                <a:cs typeface="Arial"/>
              </a:rPr>
              <a:t>Binary 1:N </a:t>
            </a:r>
            <a:r>
              <a:rPr lang="en-IN" sz="2100" b="1" spc="-4" dirty="0">
                <a:solidFill>
                  <a:srgbClr val="FF0000"/>
                </a:solidFill>
                <a:cs typeface="Arial"/>
              </a:rPr>
              <a:t>Relationship</a:t>
            </a:r>
            <a:r>
              <a:rPr lang="en-IN" sz="2100" b="1" spc="-118" dirty="0">
                <a:solidFill>
                  <a:srgbClr val="FF0000"/>
                </a:solidFill>
                <a:cs typeface="Arial"/>
              </a:rPr>
              <a:t> </a:t>
            </a:r>
            <a:r>
              <a:rPr lang="en-IN" sz="2100" b="1" spc="-9" dirty="0">
                <a:solidFill>
                  <a:srgbClr val="FF0000"/>
                </a:solidFill>
                <a:cs typeface="Arial"/>
              </a:rPr>
              <a:t>Types</a:t>
            </a:r>
            <a:r>
              <a:rPr lang="en-IN" sz="2100" b="1" spc="-9" dirty="0" smtClean="0">
                <a:solidFill>
                  <a:srgbClr val="FF0000"/>
                </a:solidFill>
                <a:cs typeface="Arial"/>
              </a:rPr>
              <a:t>.</a:t>
            </a:r>
            <a:endParaRPr lang="en-US" sz="2100" b="1" dirty="0" smtClean="0">
              <a:cs typeface="Arial"/>
            </a:endParaRPr>
          </a:p>
          <a:p>
            <a:pPr algn="just">
              <a:lnSpc>
                <a:spcPct val="130000"/>
              </a:lnSpc>
              <a:spcBef>
                <a:spcPts val="13"/>
              </a:spcBef>
              <a:buClr>
                <a:srgbClr val="FF0000"/>
              </a:buClr>
            </a:pPr>
            <a:endParaRPr sz="2100" dirty="0">
              <a:cs typeface="Times New Roman"/>
            </a:endParaRPr>
          </a:p>
          <a:p>
            <a:pPr marL="412009" marR="44541" lvl="1" algn="just">
              <a:lnSpc>
                <a:spcPct val="130000"/>
              </a:lnSpc>
              <a:buClr>
                <a:srgbClr val="FF0000"/>
              </a:buClr>
              <a:tabLst>
                <a:tab pos="663111" algn="l"/>
                <a:tab pos="663667" algn="l"/>
              </a:tabLst>
            </a:pPr>
            <a:r>
              <a:rPr sz="2100" dirty="0">
                <a:cs typeface="Times New Roman"/>
              </a:rPr>
              <a:t>For </a:t>
            </a:r>
            <a:r>
              <a:rPr sz="2100" spc="-4" dirty="0">
                <a:cs typeface="Times New Roman"/>
              </a:rPr>
              <a:t>each </a:t>
            </a:r>
            <a:r>
              <a:rPr sz="2100" dirty="0">
                <a:cs typeface="Times New Roman"/>
              </a:rPr>
              <a:t>regular </a:t>
            </a:r>
            <a:r>
              <a:rPr sz="2100" b="1" dirty="0">
                <a:solidFill>
                  <a:srgbClr val="0070C0"/>
                </a:solidFill>
                <a:cs typeface="Times New Roman"/>
              </a:rPr>
              <a:t>binary 1:N </a:t>
            </a:r>
            <a:r>
              <a:rPr sz="2100" b="1" spc="-4" dirty="0">
                <a:solidFill>
                  <a:srgbClr val="0070C0"/>
                </a:solidFill>
                <a:cs typeface="Times New Roman"/>
              </a:rPr>
              <a:t>relationship</a:t>
            </a:r>
            <a:r>
              <a:rPr sz="2100" spc="-4" dirty="0">
                <a:cs typeface="Times New Roman"/>
              </a:rPr>
              <a:t> type R, identify </a:t>
            </a:r>
            <a:r>
              <a:rPr sz="2100" dirty="0">
                <a:cs typeface="Times New Roman"/>
              </a:rPr>
              <a:t>the </a:t>
            </a:r>
            <a:r>
              <a:rPr sz="2100" spc="-4" dirty="0">
                <a:cs typeface="Times New Roman"/>
              </a:rPr>
              <a:t>relation </a:t>
            </a:r>
            <a:r>
              <a:rPr sz="2100" dirty="0">
                <a:cs typeface="Times New Roman"/>
              </a:rPr>
              <a:t>S  </a:t>
            </a:r>
            <a:r>
              <a:rPr sz="2100" spc="-4" dirty="0">
                <a:cs typeface="Times New Roman"/>
              </a:rPr>
              <a:t>that represent </a:t>
            </a:r>
            <a:r>
              <a:rPr sz="2100" dirty="0">
                <a:cs typeface="Times New Roman"/>
              </a:rPr>
              <a:t>the </a:t>
            </a:r>
            <a:r>
              <a:rPr sz="2100" spc="-4" dirty="0">
                <a:cs typeface="Times New Roman"/>
              </a:rPr>
              <a:t>participating entity type at </a:t>
            </a:r>
            <a:r>
              <a:rPr sz="2100" dirty="0">
                <a:cs typeface="Times New Roman"/>
              </a:rPr>
              <a:t>the N-side of the  </a:t>
            </a:r>
            <a:r>
              <a:rPr sz="2100" spc="-4" dirty="0">
                <a:cs typeface="Times New Roman"/>
              </a:rPr>
              <a:t>relationship</a:t>
            </a:r>
            <a:r>
              <a:rPr sz="2100" spc="-39" dirty="0">
                <a:cs typeface="Times New Roman"/>
              </a:rPr>
              <a:t> </a:t>
            </a:r>
            <a:r>
              <a:rPr sz="2100" spc="-4" dirty="0">
                <a:cs typeface="Times New Roman"/>
              </a:rPr>
              <a:t>type.</a:t>
            </a:r>
            <a:endParaRPr sz="2100" dirty="0">
              <a:cs typeface="Times New Roman"/>
            </a:endParaRPr>
          </a:p>
          <a:p>
            <a:pPr marL="412009" marR="567347" lvl="1" algn="just">
              <a:lnSpc>
                <a:spcPct val="130000"/>
              </a:lnSpc>
              <a:spcBef>
                <a:spcPts val="421"/>
              </a:spcBef>
              <a:buClr>
                <a:srgbClr val="FF0000"/>
              </a:buClr>
              <a:tabLst>
                <a:tab pos="663111" algn="l"/>
                <a:tab pos="663667" algn="l"/>
              </a:tabLst>
            </a:pPr>
            <a:endParaRPr lang="en-US" sz="900" dirty="0" smtClean="0">
              <a:cs typeface="Times New Roman"/>
            </a:endParaRPr>
          </a:p>
          <a:p>
            <a:pPr marL="412009" marR="567347" lvl="1" algn="just">
              <a:lnSpc>
                <a:spcPct val="130000"/>
              </a:lnSpc>
              <a:spcBef>
                <a:spcPts val="421"/>
              </a:spcBef>
              <a:buClr>
                <a:srgbClr val="FF0000"/>
              </a:buClr>
              <a:tabLst>
                <a:tab pos="663111" algn="l"/>
                <a:tab pos="663667" algn="l"/>
              </a:tabLst>
            </a:pPr>
            <a:r>
              <a:rPr sz="2100" b="1" dirty="0" smtClean="0">
                <a:solidFill>
                  <a:srgbClr val="0070C0"/>
                </a:solidFill>
                <a:cs typeface="Times New Roman"/>
              </a:rPr>
              <a:t>Include </a:t>
            </a:r>
            <a:r>
              <a:rPr sz="2100" b="1" spc="-4" dirty="0">
                <a:solidFill>
                  <a:srgbClr val="0070C0"/>
                </a:solidFill>
                <a:cs typeface="Times New Roman"/>
              </a:rPr>
              <a:t>as </a:t>
            </a:r>
            <a:r>
              <a:rPr sz="2100" b="1" dirty="0">
                <a:solidFill>
                  <a:srgbClr val="0070C0"/>
                </a:solidFill>
                <a:cs typeface="Times New Roman"/>
              </a:rPr>
              <a:t>foreign key </a:t>
            </a:r>
            <a:r>
              <a:rPr sz="2100" b="1" spc="-4" dirty="0">
                <a:solidFill>
                  <a:srgbClr val="0070C0"/>
                </a:solidFill>
                <a:cs typeface="Times New Roman"/>
              </a:rPr>
              <a:t>in </a:t>
            </a:r>
            <a:r>
              <a:rPr sz="2100" b="1" dirty="0">
                <a:solidFill>
                  <a:srgbClr val="0070C0"/>
                </a:solidFill>
                <a:cs typeface="Times New Roman"/>
              </a:rPr>
              <a:t>S the </a:t>
            </a:r>
            <a:r>
              <a:rPr sz="2100" b="1" spc="-4" dirty="0">
                <a:solidFill>
                  <a:srgbClr val="0070C0"/>
                </a:solidFill>
                <a:cs typeface="Times New Roman"/>
              </a:rPr>
              <a:t>primary </a:t>
            </a:r>
            <a:r>
              <a:rPr sz="2100" b="1" dirty="0">
                <a:solidFill>
                  <a:srgbClr val="0070C0"/>
                </a:solidFill>
                <a:cs typeface="Times New Roman"/>
              </a:rPr>
              <a:t>key of </a:t>
            </a:r>
            <a:r>
              <a:rPr sz="2100" b="1" dirty="0" smtClean="0">
                <a:solidFill>
                  <a:srgbClr val="0070C0"/>
                </a:solidFill>
                <a:cs typeface="Times New Roman"/>
              </a:rPr>
              <a:t>the</a:t>
            </a:r>
            <a:r>
              <a:rPr lang="en-US" sz="2100" b="1" dirty="0" smtClean="0">
                <a:solidFill>
                  <a:srgbClr val="0070C0"/>
                </a:solidFill>
                <a:cs typeface="Times New Roman"/>
              </a:rPr>
              <a:t> </a:t>
            </a:r>
            <a:r>
              <a:rPr sz="2100" b="1" spc="-4" dirty="0" smtClean="0">
                <a:solidFill>
                  <a:srgbClr val="0070C0"/>
                </a:solidFill>
                <a:cs typeface="Times New Roman"/>
              </a:rPr>
              <a:t>relation</a:t>
            </a:r>
            <a:r>
              <a:rPr lang="en-US" sz="2100" b="1" spc="-4" dirty="0" smtClean="0">
                <a:solidFill>
                  <a:srgbClr val="0070C0"/>
                </a:solidFill>
                <a:cs typeface="Times New Roman"/>
              </a:rPr>
              <a:t> </a:t>
            </a:r>
            <a:r>
              <a:rPr sz="2100" b="1" dirty="0" smtClean="0">
                <a:solidFill>
                  <a:srgbClr val="0070C0"/>
                </a:solidFill>
                <a:cs typeface="Times New Roman"/>
              </a:rPr>
              <a:t>T</a:t>
            </a:r>
            <a:r>
              <a:rPr sz="2100" b="1" spc="-171" dirty="0" smtClean="0">
                <a:solidFill>
                  <a:srgbClr val="0070C0"/>
                </a:solidFill>
                <a:cs typeface="Times New Roman"/>
              </a:rPr>
              <a:t> </a:t>
            </a:r>
            <a:r>
              <a:rPr sz="2100" b="1" spc="-4" dirty="0">
                <a:solidFill>
                  <a:srgbClr val="0070C0"/>
                </a:solidFill>
                <a:cs typeface="Times New Roman"/>
              </a:rPr>
              <a:t>that  represents </a:t>
            </a:r>
            <a:r>
              <a:rPr sz="2100" b="1" dirty="0">
                <a:solidFill>
                  <a:srgbClr val="0070C0"/>
                </a:solidFill>
                <a:cs typeface="Times New Roman"/>
              </a:rPr>
              <a:t>the other </a:t>
            </a:r>
            <a:r>
              <a:rPr sz="2100" b="1" spc="-4" dirty="0">
                <a:solidFill>
                  <a:srgbClr val="0070C0"/>
                </a:solidFill>
                <a:cs typeface="Times New Roman"/>
              </a:rPr>
              <a:t>entity type participating in</a:t>
            </a:r>
            <a:r>
              <a:rPr sz="2100" b="1" spc="-118" dirty="0">
                <a:solidFill>
                  <a:srgbClr val="0070C0"/>
                </a:solidFill>
                <a:cs typeface="Times New Roman"/>
              </a:rPr>
              <a:t> </a:t>
            </a:r>
            <a:r>
              <a:rPr sz="2100" b="1" dirty="0" smtClean="0">
                <a:solidFill>
                  <a:srgbClr val="0070C0"/>
                </a:solidFill>
                <a:cs typeface="Times New Roman"/>
              </a:rPr>
              <a:t>R.</a:t>
            </a:r>
            <a:r>
              <a:rPr lang="en-US" sz="2100" b="1" dirty="0" smtClean="0">
                <a:solidFill>
                  <a:srgbClr val="0070C0"/>
                </a:solidFill>
                <a:cs typeface="Times New Roman"/>
              </a:rPr>
              <a:t> </a:t>
            </a:r>
          </a:p>
          <a:p>
            <a:pPr marL="412009" marR="567347" lvl="1" algn="just">
              <a:lnSpc>
                <a:spcPct val="130000"/>
              </a:lnSpc>
              <a:spcBef>
                <a:spcPts val="421"/>
              </a:spcBef>
              <a:buClr>
                <a:srgbClr val="FF0000"/>
              </a:buClr>
              <a:tabLst>
                <a:tab pos="663111" algn="l"/>
                <a:tab pos="663667" algn="l"/>
              </a:tabLst>
            </a:pPr>
            <a:endParaRPr lang="en-US" sz="1600" dirty="0">
              <a:cs typeface="Times New Roman"/>
            </a:endParaRPr>
          </a:p>
          <a:p>
            <a:pPr marL="412009" marR="567347" lvl="1" algn="just">
              <a:lnSpc>
                <a:spcPct val="130000"/>
              </a:lnSpc>
              <a:spcBef>
                <a:spcPts val="421"/>
              </a:spcBef>
              <a:buClr>
                <a:srgbClr val="FF0000"/>
              </a:buClr>
              <a:tabLst>
                <a:tab pos="663111" algn="l"/>
                <a:tab pos="663667" algn="l"/>
              </a:tabLst>
            </a:pPr>
            <a:r>
              <a:rPr sz="2100" b="1" dirty="0" smtClean="0">
                <a:solidFill>
                  <a:srgbClr val="00B050"/>
                </a:solidFill>
                <a:cs typeface="Times New Roman"/>
              </a:rPr>
              <a:t>Include </a:t>
            </a:r>
            <a:r>
              <a:rPr sz="2100" b="1" dirty="0">
                <a:solidFill>
                  <a:srgbClr val="00B050"/>
                </a:solidFill>
                <a:cs typeface="Times New Roman"/>
              </a:rPr>
              <a:t>any </a:t>
            </a:r>
            <a:r>
              <a:rPr sz="2100" b="1" spc="-4" dirty="0">
                <a:solidFill>
                  <a:srgbClr val="00B050"/>
                </a:solidFill>
                <a:cs typeface="Times New Roman"/>
              </a:rPr>
              <a:t>simple attributes </a:t>
            </a:r>
            <a:r>
              <a:rPr sz="2100" b="1" dirty="0">
                <a:solidFill>
                  <a:srgbClr val="00B050"/>
                </a:solidFill>
                <a:cs typeface="Times New Roman"/>
              </a:rPr>
              <a:t>of the 1:N </a:t>
            </a:r>
            <a:endParaRPr lang="en-US" sz="2100" b="1" dirty="0" smtClean="0">
              <a:solidFill>
                <a:srgbClr val="00B050"/>
              </a:solidFill>
              <a:cs typeface="Times New Roman"/>
            </a:endParaRPr>
          </a:p>
          <a:p>
            <a:pPr marL="412009" marR="567347" lvl="1" algn="just">
              <a:lnSpc>
                <a:spcPct val="130000"/>
              </a:lnSpc>
              <a:spcBef>
                <a:spcPts val="421"/>
              </a:spcBef>
              <a:buClr>
                <a:srgbClr val="FF0000"/>
              </a:buClr>
              <a:tabLst>
                <a:tab pos="663111" algn="l"/>
                <a:tab pos="663667" algn="l"/>
              </a:tabLst>
            </a:pPr>
            <a:r>
              <a:rPr sz="2100" b="1" spc="-4" dirty="0" smtClean="0">
                <a:solidFill>
                  <a:srgbClr val="00B050"/>
                </a:solidFill>
                <a:cs typeface="Times New Roman"/>
              </a:rPr>
              <a:t>relation </a:t>
            </a:r>
            <a:r>
              <a:rPr sz="2100" b="1" dirty="0">
                <a:solidFill>
                  <a:srgbClr val="00B050"/>
                </a:solidFill>
                <a:cs typeface="Times New Roman"/>
              </a:rPr>
              <a:t>type </a:t>
            </a:r>
            <a:r>
              <a:rPr sz="2100" b="1" spc="-4" dirty="0">
                <a:solidFill>
                  <a:srgbClr val="00B050"/>
                </a:solidFill>
                <a:cs typeface="Times New Roman"/>
              </a:rPr>
              <a:t>as attributes </a:t>
            </a:r>
            <a:r>
              <a:rPr sz="2100" b="1" dirty="0">
                <a:solidFill>
                  <a:srgbClr val="00B050"/>
                </a:solidFill>
                <a:cs typeface="Times New Roman"/>
              </a:rPr>
              <a:t>of</a:t>
            </a:r>
            <a:r>
              <a:rPr sz="2100" b="1" spc="-179" dirty="0">
                <a:solidFill>
                  <a:srgbClr val="00B050"/>
                </a:solidFill>
                <a:cs typeface="Times New Roman"/>
              </a:rPr>
              <a:t> </a:t>
            </a:r>
            <a:r>
              <a:rPr sz="2100" b="1" dirty="0">
                <a:solidFill>
                  <a:srgbClr val="00B050"/>
                </a:solidFill>
                <a:cs typeface="Times New Roman"/>
              </a:rPr>
              <a:t>S</a:t>
            </a:r>
            <a:r>
              <a:rPr sz="2100" b="1" dirty="0" smtClean="0">
                <a:solidFill>
                  <a:srgbClr val="00B050"/>
                </a:solidFill>
                <a:cs typeface="Times New Roman"/>
              </a:rPr>
              <a:t>.</a:t>
            </a:r>
            <a:endParaRPr sz="2100" b="1" dirty="0">
              <a:solidFill>
                <a:srgbClr val="00B050"/>
              </a:solidFill>
              <a:cs typeface="Times New Roman"/>
            </a:endParaRPr>
          </a:p>
        </p:txBody>
      </p:sp>
      <p:sp>
        <p:nvSpPr>
          <p:cNvPr id="6" name="Title 1"/>
          <p:cNvSpPr txBox="1">
            <a:spLocks/>
          </p:cNvSpPr>
          <p:nvPr/>
        </p:nvSpPr>
        <p:spPr>
          <a:xfrm>
            <a:off x="228600" y="-76200"/>
            <a:ext cx="86868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IN" sz="2700" b="1" spc="-4" dirty="0" smtClean="0">
                <a:solidFill>
                  <a:srgbClr val="575F6D"/>
                </a:solidFill>
              </a:rPr>
              <a:t>ER-to-Relational Mapping  Algorithm</a:t>
            </a:r>
            <a:r>
              <a:rPr lang="en-IN" sz="2700" b="1" dirty="0" smtClean="0">
                <a:solidFill>
                  <a:srgbClr val="575F6D"/>
                </a:solidFill>
              </a:rPr>
              <a:t> </a:t>
            </a:r>
            <a:r>
              <a:rPr lang="en-IN" sz="2700" b="1" spc="-4" dirty="0" smtClean="0">
                <a:solidFill>
                  <a:srgbClr val="575F6D"/>
                </a:solidFill>
              </a:rPr>
              <a:t>(Cont.)</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0" y="4572000"/>
            <a:ext cx="16383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044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05800" cy="1143000"/>
          </a:xfrm>
        </p:spPr>
        <p:txBody>
          <a:bodyPr>
            <a:noAutofit/>
          </a:bodyPr>
          <a:lstStyle/>
          <a:p>
            <a:r>
              <a:rPr lang="en-US" sz="2500" b="1" dirty="0" smtClean="0"/>
              <a:t>Example - </a:t>
            </a:r>
            <a:r>
              <a:rPr lang="en-IN" sz="2500" b="1" dirty="0"/>
              <a:t>Mapping of Binary </a:t>
            </a:r>
            <a:r>
              <a:rPr lang="en-IN" sz="2500" b="1" dirty="0" smtClean="0"/>
              <a:t>1:N Relationship – </a:t>
            </a:r>
            <a:r>
              <a:rPr lang="en-IN" sz="2400" b="1" dirty="0" smtClean="0"/>
              <a:t/>
            </a:r>
            <a:br>
              <a:rPr lang="en-IN" sz="2400" b="1" dirty="0" smtClean="0"/>
            </a:br>
            <a:r>
              <a:rPr lang="en-IN" sz="2400" b="1" dirty="0" smtClean="0">
                <a:solidFill>
                  <a:srgbClr val="00B050"/>
                </a:solidFill>
              </a:rPr>
              <a:t>WORKS_FOR</a:t>
            </a:r>
            <a:r>
              <a:rPr lang="en-IN" sz="2400" b="1" dirty="0">
                <a:solidFill>
                  <a:srgbClr val="00B050"/>
                </a:solidFill>
              </a:rPr>
              <a:t>, CONTROLS, and  SUPERVISION.</a:t>
            </a:r>
          </a:p>
        </p:txBody>
      </p:sp>
      <p:grpSp>
        <p:nvGrpSpPr>
          <p:cNvPr id="20" name="Group 19"/>
          <p:cNvGrpSpPr/>
          <p:nvPr/>
        </p:nvGrpSpPr>
        <p:grpSpPr>
          <a:xfrm>
            <a:off x="28575" y="1352550"/>
            <a:ext cx="9115425" cy="5429250"/>
            <a:chOff x="28575" y="1295400"/>
            <a:chExt cx="9115425" cy="542925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2209800"/>
              <a:ext cx="9115425"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295400"/>
              <a:ext cx="72390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8458200" y="1600200"/>
              <a:ext cx="533400" cy="252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Oval 7"/>
            <p:cNvSpPr/>
            <p:nvPr/>
          </p:nvSpPr>
          <p:spPr>
            <a:xfrm>
              <a:off x="7482000" y="1600200"/>
              <a:ext cx="936000" cy="288000"/>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5075" y="6172200"/>
              <a:ext cx="34385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a:xfrm>
              <a:off x="5215200" y="6449768"/>
              <a:ext cx="576000" cy="2520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cxnSp>
          <p:nvCxnSpPr>
            <p:cNvPr id="7" name="Straight Arrow Connector 6"/>
            <p:cNvCxnSpPr/>
            <p:nvPr/>
          </p:nvCxnSpPr>
          <p:spPr>
            <a:xfrm flipH="1">
              <a:off x="5503200" y="4648200"/>
              <a:ext cx="1583400" cy="172402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p:nvPr/>
          </p:nvCxnSpPr>
          <p:spPr>
            <a:xfrm flipV="1">
              <a:off x="5016037" y="1888202"/>
              <a:ext cx="3708863" cy="9311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2057400" y="1888202"/>
              <a:ext cx="5562600" cy="35219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1235217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0"/>
            <a:ext cx="8001000" cy="4873752"/>
          </a:xfrm>
        </p:spPr>
        <p:txBody>
          <a:bodyPr>
            <a:normAutofit/>
          </a:bodyPr>
          <a:lstStyle/>
          <a:p>
            <a:pPr marL="354035" indent="-342900" algn="just">
              <a:lnSpc>
                <a:spcPct val="130000"/>
              </a:lnSpc>
              <a:spcBef>
                <a:spcPts val="88"/>
              </a:spcBef>
              <a:tabLst>
                <a:tab pos="311233" algn="l"/>
                <a:tab pos="311790" algn="l"/>
              </a:tabLst>
            </a:pPr>
            <a:r>
              <a:rPr lang="en-IN" sz="2100" b="1" dirty="0">
                <a:solidFill>
                  <a:srgbClr val="FF0000"/>
                </a:solidFill>
                <a:cs typeface="Arial"/>
              </a:rPr>
              <a:t>Step 5: </a:t>
            </a:r>
            <a:r>
              <a:rPr lang="en-IN" sz="2100" b="1" spc="-4" dirty="0">
                <a:solidFill>
                  <a:srgbClr val="FF0000"/>
                </a:solidFill>
                <a:cs typeface="Arial"/>
              </a:rPr>
              <a:t>Mapping of </a:t>
            </a:r>
            <a:r>
              <a:rPr lang="en-IN" sz="2100" b="1" dirty="0">
                <a:solidFill>
                  <a:srgbClr val="FF0000"/>
                </a:solidFill>
                <a:cs typeface="Arial"/>
              </a:rPr>
              <a:t>Binary M:N </a:t>
            </a:r>
            <a:r>
              <a:rPr lang="en-IN" sz="2100" b="1" spc="-4" dirty="0">
                <a:solidFill>
                  <a:srgbClr val="FF0000"/>
                </a:solidFill>
                <a:cs typeface="Arial"/>
              </a:rPr>
              <a:t>Relationship</a:t>
            </a:r>
            <a:r>
              <a:rPr lang="en-IN" sz="2100" b="1" spc="-114" dirty="0">
                <a:solidFill>
                  <a:srgbClr val="FF0000"/>
                </a:solidFill>
                <a:cs typeface="Arial"/>
              </a:rPr>
              <a:t> </a:t>
            </a:r>
            <a:r>
              <a:rPr lang="en-IN" sz="2100" b="1" spc="-9" dirty="0">
                <a:solidFill>
                  <a:srgbClr val="FF0000"/>
                </a:solidFill>
                <a:cs typeface="Arial"/>
              </a:rPr>
              <a:t>Types.</a:t>
            </a:r>
            <a:endParaRPr lang="en-IN" sz="2100" b="1" dirty="0">
              <a:solidFill>
                <a:srgbClr val="FF0000"/>
              </a:solidFill>
              <a:cs typeface="Arial"/>
            </a:endParaRPr>
          </a:p>
          <a:p>
            <a:pPr algn="just">
              <a:lnSpc>
                <a:spcPct val="130000"/>
              </a:lnSpc>
              <a:spcBef>
                <a:spcPts val="44"/>
              </a:spcBef>
              <a:buClr>
                <a:srgbClr val="FF0000"/>
              </a:buClr>
            </a:pPr>
            <a:endParaRPr lang="en-IN" sz="2100" dirty="0">
              <a:cs typeface="Times New Roman"/>
            </a:endParaRPr>
          </a:p>
          <a:p>
            <a:pPr marL="754909" marR="196538" lvl="1" indent="-342900" algn="just">
              <a:lnSpc>
                <a:spcPct val="130000"/>
              </a:lnSpc>
              <a:spcBef>
                <a:spcPts val="4"/>
              </a:spcBef>
              <a:buFont typeface="Wingdings" pitchFamily="2" charset="2"/>
              <a:buChar char="Ø"/>
              <a:tabLst>
                <a:tab pos="663111" algn="l"/>
                <a:tab pos="663667" algn="l"/>
              </a:tabLst>
            </a:pPr>
            <a:r>
              <a:rPr lang="en-IN" b="1" dirty="0">
                <a:solidFill>
                  <a:srgbClr val="0070C0"/>
                </a:solidFill>
                <a:cs typeface="Times New Roman"/>
              </a:rPr>
              <a:t>For </a:t>
            </a:r>
            <a:r>
              <a:rPr lang="en-IN" b="1" spc="-4" dirty="0">
                <a:solidFill>
                  <a:srgbClr val="0070C0"/>
                </a:solidFill>
                <a:cs typeface="Times New Roman"/>
              </a:rPr>
              <a:t>each </a:t>
            </a:r>
            <a:r>
              <a:rPr lang="en-IN" b="1" dirty="0">
                <a:solidFill>
                  <a:srgbClr val="0070C0"/>
                </a:solidFill>
                <a:cs typeface="Times New Roman"/>
              </a:rPr>
              <a:t>regular binary </a:t>
            </a:r>
            <a:r>
              <a:rPr lang="en-IN" b="1" spc="-4" dirty="0">
                <a:solidFill>
                  <a:srgbClr val="0070C0"/>
                </a:solidFill>
                <a:cs typeface="Times New Roman"/>
              </a:rPr>
              <a:t>M:N relationship type R, </a:t>
            </a:r>
            <a:r>
              <a:rPr lang="en-IN" b="1" i="1" spc="-4" dirty="0">
                <a:solidFill>
                  <a:srgbClr val="0070C0"/>
                </a:solidFill>
                <a:cs typeface="Times New Roman"/>
              </a:rPr>
              <a:t>create </a:t>
            </a:r>
            <a:r>
              <a:rPr lang="en-IN" b="1" i="1" dirty="0">
                <a:solidFill>
                  <a:srgbClr val="0070C0"/>
                </a:solidFill>
                <a:cs typeface="Times New Roman"/>
              </a:rPr>
              <a:t>a new </a:t>
            </a:r>
            <a:r>
              <a:rPr lang="en-IN" b="1" i="1" spc="-4" dirty="0">
                <a:solidFill>
                  <a:srgbClr val="0070C0"/>
                </a:solidFill>
                <a:cs typeface="Times New Roman"/>
              </a:rPr>
              <a:t>relation </a:t>
            </a:r>
            <a:r>
              <a:rPr lang="en-IN" b="1" dirty="0">
                <a:solidFill>
                  <a:srgbClr val="0070C0"/>
                </a:solidFill>
                <a:cs typeface="Times New Roman"/>
              </a:rPr>
              <a:t>S  </a:t>
            </a:r>
            <a:r>
              <a:rPr lang="en-IN" b="1" spc="-4" dirty="0">
                <a:solidFill>
                  <a:srgbClr val="0070C0"/>
                </a:solidFill>
                <a:cs typeface="Times New Roman"/>
              </a:rPr>
              <a:t>to represent</a:t>
            </a:r>
            <a:r>
              <a:rPr lang="en-IN" b="1" spc="-39" dirty="0">
                <a:solidFill>
                  <a:srgbClr val="0070C0"/>
                </a:solidFill>
                <a:cs typeface="Times New Roman"/>
              </a:rPr>
              <a:t> </a:t>
            </a:r>
            <a:r>
              <a:rPr lang="en-IN" b="1" spc="-4" dirty="0">
                <a:solidFill>
                  <a:srgbClr val="0070C0"/>
                </a:solidFill>
                <a:cs typeface="Times New Roman"/>
              </a:rPr>
              <a:t>R.</a:t>
            </a:r>
            <a:endParaRPr lang="en-IN" b="1" dirty="0">
              <a:solidFill>
                <a:srgbClr val="0070C0"/>
              </a:solidFill>
              <a:cs typeface="Times New Roman"/>
            </a:endParaRPr>
          </a:p>
          <a:p>
            <a:pPr marL="754909" marR="89640" lvl="1" indent="-342900" algn="just">
              <a:lnSpc>
                <a:spcPct val="130000"/>
              </a:lnSpc>
              <a:spcBef>
                <a:spcPts val="421"/>
              </a:spcBef>
              <a:buFont typeface="Wingdings" pitchFamily="2" charset="2"/>
              <a:buChar char="Ø"/>
              <a:tabLst>
                <a:tab pos="663111" algn="l"/>
                <a:tab pos="663667" algn="l"/>
              </a:tabLst>
            </a:pPr>
            <a:r>
              <a:rPr lang="en-IN" dirty="0">
                <a:cs typeface="Times New Roman"/>
              </a:rPr>
              <a:t>Include </a:t>
            </a:r>
            <a:r>
              <a:rPr lang="en-IN" spc="-4" dirty="0">
                <a:cs typeface="Times New Roman"/>
              </a:rPr>
              <a:t>as </a:t>
            </a:r>
            <a:r>
              <a:rPr lang="en-IN" dirty="0">
                <a:cs typeface="Times New Roman"/>
              </a:rPr>
              <a:t>foreign key </a:t>
            </a:r>
            <a:r>
              <a:rPr lang="en-IN" spc="-4" dirty="0">
                <a:cs typeface="Times New Roman"/>
              </a:rPr>
              <a:t>attributes in </a:t>
            </a:r>
            <a:r>
              <a:rPr lang="en-IN" dirty="0">
                <a:cs typeface="Times New Roman"/>
              </a:rPr>
              <a:t>S the </a:t>
            </a:r>
            <a:r>
              <a:rPr lang="en-IN" spc="-4" dirty="0">
                <a:cs typeface="Times New Roman"/>
              </a:rPr>
              <a:t>primary keys </a:t>
            </a:r>
            <a:r>
              <a:rPr lang="en-IN" dirty="0">
                <a:cs typeface="Times New Roman"/>
              </a:rPr>
              <a:t>of the </a:t>
            </a:r>
            <a:r>
              <a:rPr lang="en-IN" spc="-4" dirty="0">
                <a:cs typeface="Times New Roman"/>
              </a:rPr>
              <a:t>relations that  </a:t>
            </a:r>
            <a:r>
              <a:rPr lang="en-IN" dirty="0">
                <a:cs typeface="Times New Roman"/>
              </a:rPr>
              <a:t>represent the </a:t>
            </a:r>
            <a:r>
              <a:rPr lang="en-IN" spc="-4" dirty="0">
                <a:cs typeface="Times New Roman"/>
              </a:rPr>
              <a:t>participating entity types; </a:t>
            </a:r>
            <a:r>
              <a:rPr lang="en-IN" b="1" i="1" spc="-4" dirty="0">
                <a:solidFill>
                  <a:srgbClr val="00B050"/>
                </a:solidFill>
                <a:cs typeface="Times New Roman"/>
              </a:rPr>
              <a:t>their </a:t>
            </a:r>
            <a:r>
              <a:rPr lang="en-IN" b="1" i="1" dirty="0">
                <a:solidFill>
                  <a:srgbClr val="00B050"/>
                </a:solidFill>
                <a:cs typeface="Times New Roman"/>
              </a:rPr>
              <a:t>combination </a:t>
            </a:r>
            <a:r>
              <a:rPr lang="en-IN" b="1" i="1" spc="-4" dirty="0">
                <a:solidFill>
                  <a:srgbClr val="00B050"/>
                </a:solidFill>
                <a:cs typeface="Times New Roman"/>
              </a:rPr>
              <a:t>will </a:t>
            </a:r>
            <a:r>
              <a:rPr lang="en-IN" b="1" i="1" dirty="0">
                <a:solidFill>
                  <a:srgbClr val="00B050"/>
                </a:solidFill>
                <a:cs typeface="Times New Roman"/>
              </a:rPr>
              <a:t>form the  primary </a:t>
            </a:r>
            <a:r>
              <a:rPr lang="en-IN" b="1" i="1" spc="-4" dirty="0">
                <a:solidFill>
                  <a:srgbClr val="00B050"/>
                </a:solidFill>
                <a:cs typeface="Times New Roman"/>
              </a:rPr>
              <a:t>key </a:t>
            </a:r>
            <a:r>
              <a:rPr lang="en-IN" b="1" dirty="0">
                <a:solidFill>
                  <a:srgbClr val="00B050"/>
                </a:solidFill>
                <a:cs typeface="Times New Roman"/>
              </a:rPr>
              <a:t>of</a:t>
            </a:r>
            <a:r>
              <a:rPr lang="en-IN" b="1" spc="-48" dirty="0">
                <a:solidFill>
                  <a:srgbClr val="00B050"/>
                </a:solidFill>
                <a:cs typeface="Times New Roman"/>
              </a:rPr>
              <a:t> </a:t>
            </a:r>
            <a:r>
              <a:rPr lang="en-IN" b="1" dirty="0">
                <a:solidFill>
                  <a:srgbClr val="00B050"/>
                </a:solidFill>
                <a:cs typeface="Times New Roman"/>
              </a:rPr>
              <a:t>S.</a:t>
            </a:r>
          </a:p>
          <a:p>
            <a:pPr marL="754909" marR="104116" lvl="1" indent="-342900" algn="just">
              <a:lnSpc>
                <a:spcPct val="130000"/>
              </a:lnSpc>
              <a:spcBef>
                <a:spcPts val="421"/>
              </a:spcBef>
              <a:buFont typeface="Wingdings" pitchFamily="2" charset="2"/>
              <a:buChar char="Ø"/>
              <a:tabLst>
                <a:tab pos="663111" algn="l"/>
                <a:tab pos="663667" algn="l"/>
              </a:tabLst>
            </a:pPr>
            <a:r>
              <a:rPr lang="en-IN" dirty="0">
                <a:cs typeface="Times New Roman"/>
              </a:rPr>
              <a:t>Also </a:t>
            </a:r>
            <a:r>
              <a:rPr lang="en-IN" b="1" dirty="0">
                <a:solidFill>
                  <a:schemeClr val="accent1">
                    <a:lumMod val="75000"/>
                  </a:schemeClr>
                </a:solidFill>
                <a:cs typeface="Times New Roman"/>
              </a:rPr>
              <a:t>include any </a:t>
            </a:r>
            <a:r>
              <a:rPr lang="en-IN" b="1" spc="-4" dirty="0">
                <a:solidFill>
                  <a:schemeClr val="accent1">
                    <a:lumMod val="75000"/>
                  </a:schemeClr>
                </a:solidFill>
                <a:cs typeface="Times New Roman"/>
              </a:rPr>
              <a:t>simple attributes </a:t>
            </a:r>
            <a:r>
              <a:rPr lang="en-IN" b="1" dirty="0">
                <a:solidFill>
                  <a:schemeClr val="accent1">
                    <a:lumMod val="75000"/>
                  </a:schemeClr>
                </a:solidFill>
                <a:cs typeface="Times New Roman"/>
              </a:rPr>
              <a:t>of the </a:t>
            </a:r>
            <a:r>
              <a:rPr lang="en-IN" b="1" spc="-4" dirty="0">
                <a:solidFill>
                  <a:schemeClr val="accent1">
                    <a:lumMod val="75000"/>
                  </a:schemeClr>
                </a:solidFill>
                <a:cs typeface="Times New Roman"/>
              </a:rPr>
              <a:t>M:N relationship </a:t>
            </a:r>
            <a:r>
              <a:rPr lang="en-IN" spc="-4" dirty="0">
                <a:cs typeface="Times New Roman"/>
              </a:rPr>
              <a:t>type </a:t>
            </a:r>
            <a:r>
              <a:rPr lang="en-IN" dirty="0">
                <a:cs typeface="Times New Roman"/>
              </a:rPr>
              <a:t>(or</a:t>
            </a:r>
            <a:r>
              <a:rPr lang="en-IN" spc="-162" dirty="0">
                <a:cs typeface="Times New Roman"/>
              </a:rPr>
              <a:t> </a:t>
            </a:r>
            <a:r>
              <a:rPr lang="en-IN" spc="-4" dirty="0">
                <a:cs typeface="Times New Roman"/>
              </a:rPr>
              <a:t>simple  components </a:t>
            </a:r>
            <a:r>
              <a:rPr lang="en-IN" dirty="0">
                <a:cs typeface="Times New Roman"/>
              </a:rPr>
              <a:t>of </a:t>
            </a:r>
            <a:r>
              <a:rPr lang="en-IN" spc="-4" dirty="0">
                <a:cs typeface="Times New Roman"/>
              </a:rPr>
              <a:t>composite attributes) as attributes </a:t>
            </a:r>
            <a:r>
              <a:rPr lang="en-IN" spc="4" dirty="0">
                <a:cs typeface="Times New Roman"/>
              </a:rPr>
              <a:t>of</a:t>
            </a:r>
            <a:r>
              <a:rPr lang="en-IN" spc="-145" dirty="0">
                <a:cs typeface="Times New Roman"/>
              </a:rPr>
              <a:t> </a:t>
            </a:r>
            <a:r>
              <a:rPr lang="en-IN" dirty="0">
                <a:cs typeface="Times New Roman"/>
              </a:rPr>
              <a:t>S.</a:t>
            </a:r>
          </a:p>
          <a:p>
            <a:pPr algn="just">
              <a:lnSpc>
                <a:spcPct val="130000"/>
              </a:lnSpc>
            </a:pPr>
            <a:endParaRPr lang="en-IN" sz="2100" dirty="0"/>
          </a:p>
        </p:txBody>
      </p:sp>
      <p:sp>
        <p:nvSpPr>
          <p:cNvPr id="4" name="Title 1"/>
          <p:cNvSpPr txBox="1">
            <a:spLocks/>
          </p:cNvSpPr>
          <p:nvPr/>
        </p:nvSpPr>
        <p:spPr>
          <a:xfrm>
            <a:off x="228600" y="-76200"/>
            <a:ext cx="86868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IN" sz="2700" b="1" spc="-4" dirty="0" smtClean="0">
                <a:solidFill>
                  <a:srgbClr val="575F6D"/>
                </a:solidFill>
              </a:rPr>
              <a:t>ER-to-Relational Mapping  Algorithm</a:t>
            </a:r>
            <a:r>
              <a:rPr lang="en-IN" sz="2700" b="1" dirty="0" smtClean="0">
                <a:solidFill>
                  <a:srgbClr val="575F6D"/>
                </a:solidFill>
              </a:rPr>
              <a:t> </a:t>
            </a:r>
            <a:r>
              <a:rPr lang="en-IN" sz="2700" b="1" spc="-4" dirty="0" smtClean="0">
                <a:solidFill>
                  <a:srgbClr val="575F6D"/>
                </a:solidFill>
              </a:rPr>
              <a:t>(Cont.)</a:t>
            </a:r>
            <a:endParaRPr lang="en-IN" dirty="0"/>
          </a:p>
        </p:txBody>
      </p:sp>
    </p:spTree>
    <p:extLst>
      <p:ext uri="{BB962C8B-B14F-4D97-AF65-F5344CB8AC3E}">
        <p14:creationId xmlns:p14="http://schemas.microsoft.com/office/powerpoint/2010/main" val="3321273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2800" b="1" dirty="0" smtClean="0"/>
              <a:t>Example - </a:t>
            </a:r>
            <a:r>
              <a:rPr lang="en-IN" sz="2800" b="1" dirty="0"/>
              <a:t>Mapping of Binary M:N </a:t>
            </a:r>
            <a:r>
              <a:rPr lang="en-IN" sz="2800" b="1" dirty="0" smtClean="0"/>
              <a:t>Relationship</a:t>
            </a:r>
            <a:endParaRPr lang="en-IN" sz="2800" b="1" dirty="0"/>
          </a:p>
        </p:txBody>
      </p:sp>
      <p:sp>
        <p:nvSpPr>
          <p:cNvPr id="3" name="Content Placeholder 2"/>
          <p:cNvSpPr>
            <a:spLocks noGrp="1"/>
          </p:cNvSpPr>
          <p:nvPr>
            <p:ph sz="quarter" idx="1"/>
          </p:nvPr>
        </p:nvSpPr>
        <p:spPr/>
        <p:txBody>
          <a:bodyPr>
            <a:normAutofit/>
          </a:bodyPr>
          <a:lstStyle/>
          <a:p>
            <a:pPr marL="0" indent="0" algn="just">
              <a:lnSpc>
                <a:spcPct val="130000"/>
              </a:lnSpc>
              <a:spcBef>
                <a:spcPts val="35"/>
              </a:spcBef>
              <a:buNone/>
            </a:pPr>
            <a:endParaRPr lang="en-IN" dirty="0">
              <a:cs typeface="Times New Roman"/>
            </a:endParaRPr>
          </a:p>
          <a:p>
            <a:pPr marL="0" indent="0" algn="just">
              <a:lnSpc>
                <a:spcPct val="130000"/>
              </a:lnSpc>
              <a:buNone/>
            </a:pPr>
            <a:endParaRPr lang="en-IN" dirty="0"/>
          </a:p>
        </p:txBody>
      </p:sp>
      <p:grpSp>
        <p:nvGrpSpPr>
          <p:cNvPr id="6" name="Group 5"/>
          <p:cNvGrpSpPr/>
          <p:nvPr/>
        </p:nvGrpSpPr>
        <p:grpSpPr>
          <a:xfrm>
            <a:off x="152400" y="1447800"/>
            <a:ext cx="8877957" cy="5181600"/>
            <a:chOff x="152400" y="1447800"/>
            <a:chExt cx="8877957" cy="518160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8877957"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9711" y="2667000"/>
              <a:ext cx="3405689" cy="973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5715000" y="3640054"/>
              <a:ext cx="1497555" cy="17701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54081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0999" y="1600200"/>
            <a:ext cx="8153401" cy="5029200"/>
          </a:xfrm>
        </p:spPr>
        <p:txBody>
          <a:bodyPr>
            <a:normAutofit lnSpcReduction="10000"/>
          </a:bodyPr>
          <a:lstStyle/>
          <a:p>
            <a:pPr marL="354035" indent="-342900" algn="just">
              <a:lnSpc>
                <a:spcPct val="140000"/>
              </a:lnSpc>
              <a:spcBef>
                <a:spcPts val="88"/>
              </a:spcBef>
              <a:tabLst>
                <a:tab pos="311233" algn="l"/>
                <a:tab pos="311790" algn="l"/>
              </a:tabLst>
            </a:pPr>
            <a:r>
              <a:rPr lang="en-IN" sz="2100" b="1" dirty="0">
                <a:solidFill>
                  <a:srgbClr val="FF0000"/>
                </a:solidFill>
                <a:cs typeface="Arial"/>
              </a:rPr>
              <a:t>Step 6: </a:t>
            </a:r>
            <a:r>
              <a:rPr lang="en-IN" sz="2100" b="1" spc="-4" dirty="0">
                <a:solidFill>
                  <a:srgbClr val="FF0000"/>
                </a:solidFill>
                <a:cs typeface="Arial"/>
              </a:rPr>
              <a:t>Mapping of Multivalued</a:t>
            </a:r>
            <a:r>
              <a:rPr lang="en-IN" sz="2100" b="1" spc="-61" dirty="0">
                <a:solidFill>
                  <a:srgbClr val="FF0000"/>
                </a:solidFill>
                <a:cs typeface="Arial"/>
              </a:rPr>
              <a:t> </a:t>
            </a:r>
            <a:r>
              <a:rPr lang="en-IN" sz="2100" b="1" spc="-4" dirty="0">
                <a:solidFill>
                  <a:srgbClr val="FF0000"/>
                </a:solidFill>
                <a:cs typeface="Arial"/>
              </a:rPr>
              <a:t>attributes.</a:t>
            </a:r>
            <a:endParaRPr lang="en-IN" sz="2100" b="1" dirty="0">
              <a:solidFill>
                <a:srgbClr val="FF0000"/>
              </a:solidFill>
              <a:cs typeface="Arial"/>
            </a:endParaRPr>
          </a:p>
          <a:p>
            <a:pPr marL="0" indent="0" algn="just">
              <a:lnSpc>
                <a:spcPct val="140000"/>
              </a:lnSpc>
              <a:spcBef>
                <a:spcPts val="13"/>
              </a:spcBef>
              <a:buClr>
                <a:srgbClr val="FF0000"/>
              </a:buClr>
              <a:buNone/>
            </a:pPr>
            <a:endParaRPr lang="en-IN" sz="2100" dirty="0">
              <a:cs typeface="Times New Roman"/>
            </a:endParaRPr>
          </a:p>
          <a:p>
            <a:pPr marL="412009" marR="46212" lvl="1" indent="0" algn="just">
              <a:lnSpc>
                <a:spcPct val="140000"/>
              </a:lnSpc>
              <a:buClr>
                <a:srgbClr val="FF0000"/>
              </a:buClr>
              <a:buNone/>
              <a:tabLst>
                <a:tab pos="663111" algn="l"/>
                <a:tab pos="663667" algn="l"/>
              </a:tabLst>
            </a:pPr>
            <a:r>
              <a:rPr lang="en-IN" dirty="0">
                <a:cs typeface="Times New Roman"/>
              </a:rPr>
              <a:t>For </a:t>
            </a:r>
            <a:r>
              <a:rPr lang="en-IN" spc="-4" dirty="0">
                <a:cs typeface="Times New Roman"/>
              </a:rPr>
              <a:t>each </a:t>
            </a:r>
            <a:r>
              <a:rPr lang="en-IN" b="1" spc="-4" dirty="0">
                <a:solidFill>
                  <a:srgbClr val="0070C0"/>
                </a:solidFill>
                <a:cs typeface="Times New Roman"/>
              </a:rPr>
              <a:t>multivalued attribute </a:t>
            </a:r>
            <a:r>
              <a:rPr lang="en-IN" b="1" dirty="0">
                <a:solidFill>
                  <a:srgbClr val="0070C0"/>
                </a:solidFill>
                <a:cs typeface="Times New Roman"/>
              </a:rPr>
              <a:t>A, </a:t>
            </a:r>
            <a:r>
              <a:rPr lang="en-IN" b="1" spc="-4" dirty="0">
                <a:solidFill>
                  <a:srgbClr val="0070C0"/>
                </a:solidFill>
                <a:cs typeface="Times New Roman"/>
              </a:rPr>
              <a:t>create </a:t>
            </a:r>
            <a:r>
              <a:rPr lang="en-IN" b="1" dirty="0">
                <a:solidFill>
                  <a:srgbClr val="0070C0"/>
                </a:solidFill>
                <a:cs typeface="Times New Roman"/>
              </a:rPr>
              <a:t>a new </a:t>
            </a:r>
            <a:r>
              <a:rPr lang="en-IN" b="1" spc="-4" dirty="0">
                <a:solidFill>
                  <a:srgbClr val="0070C0"/>
                </a:solidFill>
                <a:cs typeface="Times New Roman"/>
              </a:rPr>
              <a:t>relation R.</a:t>
            </a:r>
            <a:r>
              <a:rPr lang="en-IN" spc="-4" dirty="0">
                <a:cs typeface="Times New Roman"/>
              </a:rPr>
              <a:t> This relation </a:t>
            </a:r>
            <a:r>
              <a:rPr lang="en-IN" dirty="0">
                <a:cs typeface="Times New Roman"/>
              </a:rPr>
              <a:t>R  </a:t>
            </a:r>
            <a:r>
              <a:rPr lang="en-IN" spc="-4" dirty="0">
                <a:cs typeface="Times New Roman"/>
              </a:rPr>
              <a:t>will </a:t>
            </a:r>
            <a:r>
              <a:rPr lang="en-IN" dirty="0">
                <a:cs typeface="Times New Roman"/>
              </a:rPr>
              <a:t>include </a:t>
            </a:r>
            <a:r>
              <a:rPr lang="en-IN" spc="-4" dirty="0">
                <a:cs typeface="Times New Roman"/>
              </a:rPr>
              <a:t>an attribute corresponding to </a:t>
            </a:r>
            <a:r>
              <a:rPr lang="en-IN" dirty="0">
                <a:cs typeface="Times New Roman"/>
              </a:rPr>
              <a:t>A, plus the </a:t>
            </a:r>
            <a:r>
              <a:rPr lang="en-IN" spc="-4" dirty="0">
                <a:cs typeface="Times New Roman"/>
              </a:rPr>
              <a:t>primary </a:t>
            </a:r>
            <a:r>
              <a:rPr lang="en-IN" dirty="0">
                <a:cs typeface="Times New Roman"/>
              </a:rPr>
              <a:t>key </a:t>
            </a:r>
            <a:r>
              <a:rPr lang="en-IN" spc="-4" dirty="0">
                <a:cs typeface="Times New Roman"/>
              </a:rPr>
              <a:t>attribute  </a:t>
            </a:r>
            <a:r>
              <a:rPr lang="en-IN" dirty="0">
                <a:cs typeface="Times New Roman"/>
              </a:rPr>
              <a:t>K-as a foreign key </a:t>
            </a:r>
            <a:r>
              <a:rPr lang="en-IN" spc="-4" dirty="0">
                <a:cs typeface="Times New Roman"/>
              </a:rPr>
              <a:t>in </a:t>
            </a:r>
            <a:r>
              <a:rPr lang="en-IN" dirty="0">
                <a:cs typeface="Times New Roman"/>
              </a:rPr>
              <a:t>R-of the </a:t>
            </a:r>
            <a:r>
              <a:rPr lang="en-IN" spc="-4" dirty="0">
                <a:cs typeface="Times New Roman"/>
              </a:rPr>
              <a:t>relation that </a:t>
            </a:r>
            <a:r>
              <a:rPr lang="en-IN" dirty="0">
                <a:cs typeface="Times New Roman"/>
              </a:rPr>
              <a:t>represents the </a:t>
            </a:r>
            <a:r>
              <a:rPr lang="en-IN" spc="-4" dirty="0">
                <a:cs typeface="Times New Roman"/>
              </a:rPr>
              <a:t>entity type </a:t>
            </a:r>
            <a:r>
              <a:rPr lang="en-IN" dirty="0">
                <a:cs typeface="Times New Roman"/>
              </a:rPr>
              <a:t>of  </a:t>
            </a:r>
            <a:r>
              <a:rPr lang="en-IN" spc="-4" dirty="0">
                <a:cs typeface="Times New Roman"/>
              </a:rPr>
              <a:t>relationship type that </a:t>
            </a:r>
            <a:r>
              <a:rPr lang="en-IN" dirty="0">
                <a:cs typeface="Times New Roman"/>
              </a:rPr>
              <a:t>has A </a:t>
            </a:r>
            <a:r>
              <a:rPr lang="en-IN" spc="-4" dirty="0">
                <a:cs typeface="Times New Roman"/>
              </a:rPr>
              <a:t>as an</a:t>
            </a:r>
            <a:r>
              <a:rPr lang="en-IN" spc="-66" dirty="0">
                <a:cs typeface="Times New Roman"/>
              </a:rPr>
              <a:t> </a:t>
            </a:r>
            <a:r>
              <a:rPr lang="en-IN" spc="-4" dirty="0">
                <a:cs typeface="Times New Roman"/>
              </a:rPr>
              <a:t>attribute.</a:t>
            </a:r>
            <a:endParaRPr lang="en-IN" dirty="0">
              <a:cs typeface="Times New Roman"/>
            </a:endParaRPr>
          </a:p>
          <a:p>
            <a:pPr marL="412009" marR="296757" lvl="1" indent="0" algn="just">
              <a:lnSpc>
                <a:spcPct val="140000"/>
              </a:lnSpc>
              <a:spcBef>
                <a:spcPts val="421"/>
              </a:spcBef>
              <a:buClr>
                <a:srgbClr val="FF0000"/>
              </a:buClr>
              <a:buNone/>
              <a:tabLst>
                <a:tab pos="663111" algn="l"/>
                <a:tab pos="663667" algn="l"/>
              </a:tabLst>
            </a:pPr>
            <a:endParaRPr lang="en-IN" dirty="0" smtClean="0">
              <a:cs typeface="Times New Roman"/>
            </a:endParaRPr>
          </a:p>
          <a:p>
            <a:pPr marL="412009" marR="296757" lvl="1" indent="0" algn="just">
              <a:lnSpc>
                <a:spcPct val="140000"/>
              </a:lnSpc>
              <a:spcBef>
                <a:spcPts val="421"/>
              </a:spcBef>
              <a:buClr>
                <a:srgbClr val="FF0000"/>
              </a:buClr>
              <a:buNone/>
              <a:tabLst>
                <a:tab pos="663111" algn="l"/>
                <a:tab pos="663667" algn="l"/>
              </a:tabLst>
            </a:pPr>
            <a:r>
              <a:rPr lang="en-IN" b="1" dirty="0" smtClean="0">
                <a:solidFill>
                  <a:srgbClr val="00B050"/>
                </a:solidFill>
                <a:cs typeface="Times New Roman"/>
              </a:rPr>
              <a:t>The </a:t>
            </a:r>
            <a:r>
              <a:rPr lang="en-IN" b="1" spc="-4" dirty="0">
                <a:solidFill>
                  <a:srgbClr val="00B050"/>
                </a:solidFill>
                <a:cs typeface="Times New Roman"/>
              </a:rPr>
              <a:t>primary </a:t>
            </a:r>
            <a:r>
              <a:rPr lang="en-IN" b="1" dirty="0">
                <a:solidFill>
                  <a:srgbClr val="00B050"/>
                </a:solidFill>
                <a:cs typeface="Times New Roman"/>
              </a:rPr>
              <a:t>key of R </a:t>
            </a:r>
            <a:r>
              <a:rPr lang="en-IN" b="1" spc="-4" dirty="0">
                <a:solidFill>
                  <a:srgbClr val="00B050"/>
                </a:solidFill>
                <a:cs typeface="Times New Roman"/>
              </a:rPr>
              <a:t>is </a:t>
            </a:r>
            <a:r>
              <a:rPr lang="en-IN" b="1" dirty="0">
                <a:solidFill>
                  <a:srgbClr val="00B050"/>
                </a:solidFill>
                <a:cs typeface="Times New Roman"/>
              </a:rPr>
              <a:t>the </a:t>
            </a:r>
            <a:r>
              <a:rPr lang="en-IN" b="1" spc="-4" dirty="0">
                <a:solidFill>
                  <a:srgbClr val="00B050"/>
                </a:solidFill>
                <a:cs typeface="Times New Roman"/>
              </a:rPr>
              <a:t>combination </a:t>
            </a:r>
            <a:r>
              <a:rPr lang="en-IN" b="1" dirty="0">
                <a:solidFill>
                  <a:srgbClr val="00B050"/>
                </a:solidFill>
                <a:cs typeface="Times New Roman"/>
              </a:rPr>
              <a:t>of A and K. If the </a:t>
            </a:r>
            <a:r>
              <a:rPr lang="en-IN" b="1" spc="-4" dirty="0">
                <a:solidFill>
                  <a:srgbClr val="00B050"/>
                </a:solidFill>
                <a:cs typeface="Times New Roman"/>
              </a:rPr>
              <a:t>multivalued  attribute is composite, </a:t>
            </a:r>
            <a:r>
              <a:rPr lang="en-IN" b="1" dirty="0">
                <a:solidFill>
                  <a:srgbClr val="00B050"/>
                </a:solidFill>
                <a:cs typeface="Times New Roman"/>
              </a:rPr>
              <a:t>we include </a:t>
            </a:r>
            <a:r>
              <a:rPr lang="en-IN" b="1" spc="-9" dirty="0">
                <a:solidFill>
                  <a:srgbClr val="00B050"/>
                </a:solidFill>
                <a:cs typeface="Times New Roman"/>
              </a:rPr>
              <a:t>its </a:t>
            </a:r>
            <a:r>
              <a:rPr lang="en-IN" b="1" spc="-4" dirty="0">
                <a:solidFill>
                  <a:srgbClr val="00B050"/>
                </a:solidFill>
                <a:cs typeface="Times New Roman"/>
              </a:rPr>
              <a:t>simple</a:t>
            </a:r>
            <a:r>
              <a:rPr lang="en-IN" b="1" spc="-88" dirty="0">
                <a:solidFill>
                  <a:srgbClr val="00B050"/>
                </a:solidFill>
                <a:cs typeface="Times New Roman"/>
              </a:rPr>
              <a:t> </a:t>
            </a:r>
            <a:r>
              <a:rPr lang="en-IN" b="1" dirty="0">
                <a:solidFill>
                  <a:srgbClr val="00B050"/>
                </a:solidFill>
                <a:cs typeface="Times New Roman"/>
              </a:rPr>
              <a:t>components.</a:t>
            </a:r>
          </a:p>
          <a:p>
            <a:pPr marL="0" indent="0" algn="just">
              <a:lnSpc>
                <a:spcPct val="140000"/>
              </a:lnSpc>
              <a:buNone/>
            </a:pPr>
            <a:endParaRPr lang="en-IN" dirty="0"/>
          </a:p>
        </p:txBody>
      </p:sp>
      <p:sp>
        <p:nvSpPr>
          <p:cNvPr id="4" name="Title 1"/>
          <p:cNvSpPr txBox="1">
            <a:spLocks/>
          </p:cNvSpPr>
          <p:nvPr/>
        </p:nvSpPr>
        <p:spPr>
          <a:xfrm>
            <a:off x="228600" y="-76200"/>
            <a:ext cx="86868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IN" sz="2700" b="1" spc="-4" dirty="0" smtClean="0">
                <a:solidFill>
                  <a:srgbClr val="575F6D"/>
                </a:solidFill>
              </a:rPr>
              <a:t>ER-to-Relational Mapping  Algorithm</a:t>
            </a:r>
            <a:r>
              <a:rPr lang="en-IN" sz="2700" b="1" dirty="0" smtClean="0">
                <a:solidFill>
                  <a:srgbClr val="575F6D"/>
                </a:solidFill>
              </a:rPr>
              <a:t> </a:t>
            </a:r>
            <a:r>
              <a:rPr lang="en-IN" sz="2700" b="1" spc="-4" dirty="0" smtClean="0">
                <a:solidFill>
                  <a:srgbClr val="575F6D"/>
                </a:solidFill>
              </a:rPr>
              <a:t>(Cont.)</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543050"/>
            <a:ext cx="1955132"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6075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8600" y="304800"/>
            <a:ext cx="86868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t>Example </a:t>
            </a:r>
            <a:r>
              <a:rPr lang="en-US" b="1" dirty="0"/>
              <a:t>- Mapping of Multivalued attributes</a:t>
            </a:r>
            <a:endParaRPr lang="en-IN" b="1" dirty="0"/>
          </a:p>
        </p:txBody>
      </p:sp>
      <p:grpSp>
        <p:nvGrpSpPr>
          <p:cNvPr id="8" name="Group 7"/>
          <p:cNvGrpSpPr/>
          <p:nvPr/>
        </p:nvGrpSpPr>
        <p:grpSpPr>
          <a:xfrm>
            <a:off x="457200" y="1600200"/>
            <a:ext cx="8183166" cy="5105400"/>
            <a:chOff x="457200" y="1600200"/>
            <a:chExt cx="8183166" cy="51054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944891"/>
              <a:ext cx="7638525" cy="276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600200"/>
              <a:ext cx="383976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V="1">
              <a:off x="5334000" y="2743200"/>
              <a:ext cx="0" cy="12016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729767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371600"/>
            <a:ext cx="8001000" cy="5486400"/>
          </a:xfrm>
        </p:spPr>
        <p:txBody>
          <a:bodyPr>
            <a:normAutofit/>
          </a:bodyPr>
          <a:lstStyle/>
          <a:p>
            <a:pPr marL="354035" indent="-342900" algn="just">
              <a:lnSpc>
                <a:spcPct val="130000"/>
              </a:lnSpc>
              <a:spcBef>
                <a:spcPts val="1473"/>
              </a:spcBef>
              <a:tabLst>
                <a:tab pos="311790" algn="l"/>
              </a:tabLst>
            </a:pPr>
            <a:r>
              <a:rPr lang="en-IN" sz="2100" b="1" spc="-4" dirty="0">
                <a:solidFill>
                  <a:srgbClr val="FF0000"/>
                </a:solidFill>
                <a:cs typeface="Arial"/>
              </a:rPr>
              <a:t>Step 7: Mapping of N-</a:t>
            </a:r>
            <a:r>
              <a:rPr lang="en-IN" sz="2100" b="1" spc="-4" dirty="0" err="1">
                <a:solidFill>
                  <a:srgbClr val="FF0000"/>
                </a:solidFill>
                <a:cs typeface="Arial"/>
              </a:rPr>
              <a:t>ary</a:t>
            </a:r>
            <a:r>
              <a:rPr lang="en-IN" sz="2100" b="1" spc="-4" dirty="0">
                <a:solidFill>
                  <a:srgbClr val="FF0000"/>
                </a:solidFill>
                <a:cs typeface="Arial"/>
              </a:rPr>
              <a:t> Relationship</a:t>
            </a:r>
            <a:r>
              <a:rPr lang="en-IN" sz="2100" b="1" spc="-22" dirty="0">
                <a:solidFill>
                  <a:srgbClr val="FF0000"/>
                </a:solidFill>
                <a:cs typeface="Arial"/>
              </a:rPr>
              <a:t> </a:t>
            </a:r>
            <a:r>
              <a:rPr lang="en-IN" sz="2100" b="1" spc="-9" dirty="0" smtClean="0">
                <a:solidFill>
                  <a:srgbClr val="FF0000"/>
                </a:solidFill>
                <a:cs typeface="Arial"/>
              </a:rPr>
              <a:t>Types</a:t>
            </a:r>
            <a:endParaRPr lang="en-IN" sz="2100" b="1" spc="-9" dirty="0" smtClean="0">
              <a:cs typeface="Arial"/>
            </a:endParaRPr>
          </a:p>
          <a:p>
            <a:pPr marL="354035" indent="-342900" algn="just">
              <a:lnSpc>
                <a:spcPct val="130000"/>
              </a:lnSpc>
              <a:spcBef>
                <a:spcPts val="1473"/>
              </a:spcBef>
              <a:tabLst>
                <a:tab pos="311790" algn="l"/>
              </a:tabLst>
            </a:pPr>
            <a:endParaRPr lang="en-IN" sz="1000" dirty="0">
              <a:cs typeface="Arial"/>
            </a:endParaRPr>
          </a:p>
          <a:p>
            <a:pPr marL="754909" marR="84629" lvl="1" indent="-342900" algn="just">
              <a:lnSpc>
                <a:spcPct val="130000"/>
              </a:lnSpc>
              <a:spcBef>
                <a:spcPts val="1678"/>
              </a:spcBef>
              <a:buClr>
                <a:srgbClr val="FF0000"/>
              </a:buClr>
              <a:buFont typeface="Wingdings" pitchFamily="2" charset="2"/>
              <a:buChar char="Ø"/>
              <a:tabLst>
                <a:tab pos="663111" algn="l"/>
                <a:tab pos="663667" algn="l"/>
              </a:tabLst>
            </a:pPr>
            <a:r>
              <a:rPr lang="en-IN" b="1" spc="-4" dirty="0">
                <a:solidFill>
                  <a:srgbClr val="00B050"/>
                </a:solidFill>
                <a:cs typeface="Times New Roman"/>
              </a:rPr>
              <a:t>For </a:t>
            </a:r>
            <a:r>
              <a:rPr lang="en-IN" b="1" dirty="0">
                <a:solidFill>
                  <a:srgbClr val="00B050"/>
                </a:solidFill>
                <a:cs typeface="Times New Roman"/>
              </a:rPr>
              <a:t>each n-</a:t>
            </a:r>
            <a:r>
              <a:rPr lang="en-IN" b="1" dirty="0" err="1">
                <a:solidFill>
                  <a:srgbClr val="00B050"/>
                </a:solidFill>
                <a:cs typeface="Times New Roman"/>
              </a:rPr>
              <a:t>ary</a:t>
            </a:r>
            <a:r>
              <a:rPr lang="en-IN" b="1" dirty="0">
                <a:solidFill>
                  <a:srgbClr val="00B050"/>
                </a:solidFill>
                <a:cs typeface="Times New Roman"/>
              </a:rPr>
              <a:t> </a:t>
            </a:r>
            <a:r>
              <a:rPr lang="en-IN" b="1" spc="-4" dirty="0">
                <a:solidFill>
                  <a:srgbClr val="00B050"/>
                </a:solidFill>
                <a:cs typeface="Times New Roman"/>
              </a:rPr>
              <a:t>relationship </a:t>
            </a:r>
            <a:r>
              <a:rPr lang="en-IN" b="1" dirty="0">
                <a:solidFill>
                  <a:srgbClr val="00B050"/>
                </a:solidFill>
                <a:cs typeface="Times New Roman"/>
              </a:rPr>
              <a:t>type </a:t>
            </a:r>
            <a:r>
              <a:rPr lang="en-IN" b="1" spc="-4" dirty="0">
                <a:solidFill>
                  <a:srgbClr val="00B050"/>
                </a:solidFill>
                <a:cs typeface="Times New Roman"/>
              </a:rPr>
              <a:t>R, where </a:t>
            </a:r>
            <a:r>
              <a:rPr lang="en-IN" b="1" dirty="0">
                <a:solidFill>
                  <a:srgbClr val="00B050"/>
                </a:solidFill>
                <a:cs typeface="Times New Roman"/>
              </a:rPr>
              <a:t>n&gt;2, create a</a:t>
            </a:r>
            <a:r>
              <a:rPr lang="en-IN" b="1" spc="-118" dirty="0">
                <a:solidFill>
                  <a:srgbClr val="00B050"/>
                </a:solidFill>
                <a:cs typeface="Times New Roman"/>
              </a:rPr>
              <a:t> </a:t>
            </a:r>
            <a:r>
              <a:rPr lang="en-IN" b="1" dirty="0">
                <a:solidFill>
                  <a:srgbClr val="00B050"/>
                </a:solidFill>
                <a:cs typeface="Times New Roman"/>
              </a:rPr>
              <a:t>new  </a:t>
            </a:r>
            <a:r>
              <a:rPr lang="en-IN" b="1" spc="-4" dirty="0">
                <a:solidFill>
                  <a:srgbClr val="00B050"/>
                </a:solidFill>
                <a:cs typeface="Times New Roman"/>
              </a:rPr>
              <a:t>relationship </a:t>
            </a:r>
            <a:r>
              <a:rPr lang="en-IN" b="1" dirty="0">
                <a:solidFill>
                  <a:srgbClr val="00B050"/>
                </a:solidFill>
                <a:cs typeface="Times New Roman"/>
              </a:rPr>
              <a:t>S to represent</a:t>
            </a:r>
            <a:r>
              <a:rPr lang="en-IN" b="1" spc="-70" dirty="0">
                <a:solidFill>
                  <a:srgbClr val="00B050"/>
                </a:solidFill>
                <a:cs typeface="Times New Roman"/>
              </a:rPr>
              <a:t> </a:t>
            </a:r>
            <a:r>
              <a:rPr lang="en-IN" b="1" spc="-4" dirty="0">
                <a:solidFill>
                  <a:srgbClr val="00B050"/>
                </a:solidFill>
                <a:cs typeface="Times New Roman"/>
              </a:rPr>
              <a:t>R.</a:t>
            </a:r>
            <a:endParaRPr lang="en-IN" b="1" dirty="0">
              <a:solidFill>
                <a:srgbClr val="00B050"/>
              </a:solidFill>
              <a:cs typeface="Times New Roman"/>
            </a:endParaRPr>
          </a:p>
          <a:p>
            <a:pPr marL="754909" marR="4454" lvl="1" indent="-342900" algn="just">
              <a:lnSpc>
                <a:spcPct val="130000"/>
              </a:lnSpc>
              <a:spcBef>
                <a:spcPts val="509"/>
              </a:spcBef>
              <a:buClr>
                <a:srgbClr val="FF0000"/>
              </a:buClr>
              <a:buFont typeface="Wingdings" pitchFamily="2" charset="2"/>
              <a:buChar char="Ø"/>
              <a:tabLst>
                <a:tab pos="663111" algn="l"/>
                <a:tab pos="663667" algn="l"/>
              </a:tabLst>
            </a:pPr>
            <a:r>
              <a:rPr lang="en-IN" dirty="0">
                <a:cs typeface="Times New Roman"/>
              </a:rPr>
              <a:t>Include as </a:t>
            </a:r>
            <a:r>
              <a:rPr lang="en-IN" spc="-4" dirty="0">
                <a:cs typeface="Times New Roman"/>
              </a:rPr>
              <a:t>foreign </a:t>
            </a:r>
            <a:r>
              <a:rPr lang="en-IN" dirty="0">
                <a:cs typeface="Times New Roman"/>
              </a:rPr>
              <a:t>key </a:t>
            </a:r>
            <a:r>
              <a:rPr lang="en-IN" spc="-4" dirty="0">
                <a:cs typeface="Times New Roman"/>
              </a:rPr>
              <a:t>attributes </a:t>
            </a:r>
            <a:r>
              <a:rPr lang="en-IN" dirty="0">
                <a:cs typeface="Times New Roman"/>
              </a:rPr>
              <a:t>in S the </a:t>
            </a:r>
            <a:endParaRPr lang="en-IN" dirty="0" smtClean="0">
              <a:cs typeface="Times New Roman"/>
            </a:endParaRPr>
          </a:p>
          <a:p>
            <a:pPr marL="412009" marR="4454" lvl="1" indent="0" algn="just">
              <a:lnSpc>
                <a:spcPct val="130000"/>
              </a:lnSpc>
              <a:spcBef>
                <a:spcPts val="509"/>
              </a:spcBef>
              <a:buClr>
                <a:srgbClr val="FF0000"/>
              </a:buClr>
              <a:buNone/>
              <a:tabLst>
                <a:tab pos="663111" algn="l"/>
                <a:tab pos="663667" algn="l"/>
              </a:tabLst>
            </a:pPr>
            <a:r>
              <a:rPr lang="en-IN" b="1" spc="-4" dirty="0">
                <a:solidFill>
                  <a:srgbClr val="0070C0"/>
                </a:solidFill>
                <a:cs typeface="Times New Roman"/>
              </a:rPr>
              <a:t>	</a:t>
            </a:r>
            <a:r>
              <a:rPr lang="en-IN" b="1" spc="-4" dirty="0" smtClean="0">
                <a:solidFill>
                  <a:srgbClr val="0070C0"/>
                </a:solidFill>
                <a:cs typeface="Times New Roman"/>
              </a:rPr>
              <a:t>primary </a:t>
            </a:r>
            <a:r>
              <a:rPr lang="en-IN" b="1" dirty="0">
                <a:solidFill>
                  <a:srgbClr val="0070C0"/>
                </a:solidFill>
                <a:cs typeface="Times New Roman"/>
              </a:rPr>
              <a:t>keys</a:t>
            </a:r>
            <a:r>
              <a:rPr lang="en-IN" dirty="0">
                <a:cs typeface="Times New Roman"/>
              </a:rPr>
              <a:t> of</a:t>
            </a:r>
            <a:r>
              <a:rPr lang="en-IN" spc="-123" dirty="0">
                <a:cs typeface="Times New Roman"/>
              </a:rPr>
              <a:t> </a:t>
            </a:r>
            <a:r>
              <a:rPr lang="en-IN" dirty="0">
                <a:cs typeface="Times New Roman"/>
              </a:rPr>
              <a:t>the  </a:t>
            </a:r>
            <a:r>
              <a:rPr lang="en-IN" spc="-4" dirty="0">
                <a:cs typeface="Times New Roman"/>
              </a:rPr>
              <a:t>relations </a:t>
            </a:r>
            <a:r>
              <a:rPr lang="en-IN" dirty="0">
                <a:cs typeface="Times New Roman"/>
              </a:rPr>
              <a:t>that </a:t>
            </a:r>
            <a:endParaRPr lang="en-IN" dirty="0" smtClean="0">
              <a:cs typeface="Times New Roman"/>
            </a:endParaRPr>
          </a:p>
          <a:p>
            <a:pPr marL="412009" marR="4454" lvl="1" indent="0" algn="just">
              <a:lnSpc>
                <a:spcPct val="130000"/>
              </a:lnSpc>
              <a:spcBef>
                <a:spcPts val="509"/>
              </a:spcBef>
              <a:buClr>
                <a:srgbClr val="FF0000"/>
              </a:buClr>
              <a:buNone/>
              <a:tabLst>
                <a:tab pos="663111" algn="l"/>
                <a:tab pos="663667" algn="l"/>
              </a:tabLst>
            </a:pPr>
            <a:r>
              <a:rPr lang="en-IN" dirty="0">
                <a:cs typeface="Times New Roman"/>
              </a:rPr>
              <a:t>	</a:t>
            </a:r>
            <a:r>
              <a:rPr lang="en-IN" dirty="0" smtClean="0">
                <a:cs typeface="Times New Roman"/>
              </a:rPr>
              <a:t>represent </a:t>
            </a:r>
            <a:r>
              <a:rPr lang="en-IN" dirty="0">
                <a:cs typeface="Times New Roman"/>
              </a:rPr>
              <a:t>the </a:t>
            </a:r>
            <a:r>
              <a:rPr lang="en-IN" spc="-4" dirty="0">
                <a:cs typeface="Times New Roman"/>
              </a:rPr>
              <a:t>participating </a:t>
            </a:r>
            <a:r>
              <a:rPr lang="en-IN" dirty="0">
                <a:cs typeface="Times New Roman"/>
              </a:rPr>
              <a:t>entity</a:t>
            </a:r>
            <a:r>
              <a:rPr lang="en-IN" spc="-145" dirty="0">
                <a:cs typeface="Times New Roman"/>
              </a:rPr>
              <a:t> </a:t>
            </a:r>
            <a:r>
              <a:rPr lang="en-IN" dirty="0">
                <a:cs typeface="Times New Roman"/>
              </a:rPr>
              <a:t>types.</a:t>
            </a:r>
          </a:p>
          <a:p>
            <a:pPr marL="754909" marR="188187" lvl="1" indent="-342900" algn="just">
              <a:lnSpc>
                <a:spcPct val="130000"/>
              </a:lnSpc>
              <a:spcBef>
                <a:spcPts val="509"/>
              </a:spcBef>
              <a:buClr>
                <a:srgbClr val="FF0000"/>
              </a:buClr>
              <a:buFont typeface="Wingdings" pitchFamily="2" charset="2"/>
              <a:buChar char="Ø"/>
              <a:tabLst>
                <a:tab pos="663111" algn="l"/>
                <a:tab pos="663667" algn="l"/>
              </a:tabLst>
            </a:pPr>
            <a:r>
              <a:rPr lang="en-IN" spc="-4" dirty="0">
                <a:cs typeface="Times New Roman"/>
              </a:rPr>
              <a:t>Also </a:t>
            </a:r>
            <a:r>
              <a:rPr lang="en-IN" b="1" dirty="0">
                <a:solidFill>
                  <a:schemeClr val="accent1">
                    <a:lumMod val="75000"/>
                  </a:schemeClr>
                </a:solidFill>
                <a:cs typeface="Times New Roman"/>
              </a:rPr>
              <a:t>include any </a:t>
            </a:r>
            <a:r>
              <a:rPr lang="en-IN" b="1" spc="-4" dirty="0">
                <a:solidFill>
                  <a:schemeClr val="accent1">
                    <a:lumMod val="75000"/>
                  </a:schemeClr>
                </a:solidFill>
                <a:cs typeface="Times New Roman"/>
              </a:rPr>
              <a:t>simple attributes</a:t>
            </a:r>
            <a:r>
              <a:rPr lang="en-IN" spc="-4" dirty="0">
                <a:cs typeface="Times New Roman"/>
              </a:rPr>
              <a:t> </a:t>
            </a:r>
            <a:r>
              <a:rPr lang="en-IN" dirty="0">
                <a:cs typeface="Times New Roman"/>
              </a:rPr>
              <a:t>of </a:t>
            </a:r>
            <a:endParaRPr lang="en-IN" dirty="0" smtClean="0">
              <a:cs typeface="Times New Roman"/>
            </a:endParaRPr>
          </a:p>
          <a:p>
            <a:pPr marL="412009" marR="188187" lvl="1" indent="0" algn="just">
              <a:lnSpc>
                <a:spcPct val="130000"/>
              </a:lnSpc>
              <a:spcBef>
                <a:spcPts val="509"/>
              </a:spcBef>
              <a:buClr>
                <a:srgbClr val="FF0000"/>
              </a:buClr>
              <a:buNone/>
              <a:tabLst>
                <a:tab pos="663111" algn="l"/>
                <a:tab pos="663667" algn="l"/>
              </a:tabLst>
            </a:pPr>
            <a:r>
              <a:rPr lang="en-IN" dirty="0">
                <a:cs typeface="Times New Roman"/>
              </a:rPr>
              <a:t>	</a:t>
            </a:r>
            <a:r>
              <a:rPr lang="en-IN" dirty="0" smtClean="0">
                <a:cs typeface="Times New Roman"/>
              </a:rPr>
              <a:t>the </a:t>
            </a:r>
            <a:r>
              <a:rPr lang="en-IN" dirty="0">
                <a:cs typeface="Times New Roman"/>
              </a:rPr>
              <a:t>n-</a:t>
            </a:r>
            <a:r>
              <a:rPr lang="en-IN" dirty="0" err="1">
                <a:cs typeface="Times New Roman"/>
              </a:rPr>
              <a:t>ary</a:t>
            </a:r>
            <a:r>
              <a:rPr lang="en-IN" dirty="0">
                <a:cs typeface="Times New Roman"/>
              </a:rPr>
              <a:t> </a:t>
            </a:r>
            <a:r>
              <a:rPr lang="en-IN" spc="-4" dirty="0">
                <a:cs typeface="Times New Roman"/>
              </a:rPr>
              <a:t>relationship  </a:t>
            </a:r>
            <a:r>
              <a:rPr lang="en-IN" dirty="0">
                <a:cs typeface="Times New Roman"/>
              </a:rPr>
              <a:t>type (or </a:t>
            </a:r>
            <a:r>
              <a:rPr lang="en-IN" spc="-4" dirty="0">
                <a:cs typeface="Times New Roman"/>
              </a:rPr>
              <a:t>simple </a:t>
            </a:r>
            <a:endParaRPr lang="en-IN" spc="-4" dirty="0" smtClean="0">
              <a:cs typeface="Times New Roman"/>
            </a:endParaRPr>
          </a:p>
          <a:p>
            <a:pPr marL="412009" marR="188187" lvl="1" indent="0" algn="just">
              <a:lnSpc>
                <a:spcPct val="130000"/>
              </a:lnSpc>
              <a:spcBef>
                <a:spcPts val="509"/>
              </a:spcBef>
              <a:buClr>
                <a:srgbClr val="FF0000"/>
              </a:buClr>
              <a:buNone/>
              <a:tabLst>
                <a:tab pos="663111" algn="l"/>
                <a:tab pos="663667" algn="l"/>
              </a:tabLst>
            </a:pPr>
            <a:r>
              <a:rPr lang="en-IN" spc="-4" dirty="0">
                <a:cs typeface="Times New Roman"/>
              </a:rPr>
              <a:t>	</a:t>
            </a:r>
            <a:r>
              <a:rPr lang="en-IN" spc="-4" dirty="0" smtClean="0">
                <a:cs typeface="Times New Roman"/>
              </a:rPr>
              <a:t>components </a:t>
            </a:r>
            <a:r>
              <a:rPr lang="en-IN" dirty="0">
                <a:cs typeface="Times New Roman"/>
              </a:rPr>
              <a:t>of </a:t>
            </a:r>
            <a:r>
              <a:rPr lang="en-IN" spc="-4" dirty="0">
                <a:cs typeface="Times New Roman"/>
              </a:rPr>
              <a:t>composite attributes) </a:t>
            </a:r>
            <a:r>
              <a:rPr lang="en-IN" dirty="0">
                <a:cs typeface="Times New Roman"/>
              </a:rPr>
              <a:t>as  </a:t>
            </a:r>
            <a:endParaRPr lang="en-IN" dirty="0" smtClean="0">
              <a:cs typeface="Times New Roman"/>
            </a:endParaRPr>
          </a:p>
          <a:p>
            <a:pPr marL="412009" marR="188187" lvl="1" indent="0" algn="just">
              <a:lnSpc>
                <a:spcPct val="130000"/>
              </a:lnSpc>
              <a:spcBef>
                <a:spcPts val="509"/>
              </a:spcBef>
              <a:buClr>
                <a:srgbClr val="FF0000"/>
              </a:buClr>
              <a:buNone/>
              <a:tabLst>
                <a:tab pos="663111" algn="l"/>
                <a:tab pos="663667" algn="l"/>
              </a:tabLst>
            </a:pPr>
            <a:r>
              <a:rPr lang="en-IN" spc="-4" dirty="0">
                <a:cs typeface="Times New Roman"/>
              </a:rPr>
              <a:t>	</a:t>
            </a:r>
            <a:r>
              <a:rPr lang="en-IN" spc="-4" dirty="0" smtClean="0">
                <a:cs typeface="Times New Roman"/>
              </a:rPr>
              <a:t>attributes </a:t>
            </a:r>
            <a:r>
              <a:rPr lang="en-IN" dirty="0">
                <a:cs typeface="Times New Roman"/>
              </a:rPr>
              <a:t>of</a:t>
            </a:r>
            <a:r>
              <a:rPr lang="en-IN" spc="-39" dirty="0">
                <a:cs typeface="Times New Roman"/>
              </a:rPr>
              <a:t> </a:t>
            </a:r>
            <a:r>
              <a:rPr lang="en-IN" spc="-4" dirty="0">
                <a:cs typeface="Times New Roman"/>
              </a:rPr>
              <a:t>S.</a:t>
            </a:r>
            <a:endParaRPr lang="en-IN" dirty="0">
              <a:cs typeface="Times New Roman"/>
            </a:endParaRPr>
          </a:p>
          <a:p>
            <a:pPr marL="0" indent="0" algn="just">
              <a:lnSpc>
                <a:spcPct val="130000"/>
              </a:lnSpc>
              <a:buNone/>
            </a:pPr>
            <a:endParaRPr lang="en-IN" dirty="0"/>
          </a:p>
        </p:txBody>
      </p:sp>
      <p:sp>
        <p:nvSpPr>
          <p:cNvPr id="4" name="Title 1"/>
          <p:cNvSpPr txBox="1">
            <a:spLocks/>
          </p:cNvSpPr>
          <p:nvPr/>
        </p:nvSpPr>
        <p:spPr>
          <a:xfrm>
            <a:off x="228600" y="-76200"/>
            <a:ext cx="86868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IN" sz="2700" b="1" spc="-4" dirty="0" smtClean="0">
                <a:solidFill>
                  <a:srgbClr val="575F6D"/>
                </a:solidFill>
              </a:rPr>
              <a:t>ER-to-Relational Mapping  Algorithm</a:t>
            </a:r>
            <a:r>
              <a:rPr lang="en-IN" sz="2700" b="1" dirty="0" smtClean="0">
                <a:solidFill>
                  <a:srgbClr val="575F6D"/>
                </a:solidFill>
              </a:rPr>
              <a:t> </a:t>
            </a:r>
            <a:r>
              <a:rPr lang="en-IN" sz="2700" b="1" spc="-4" dirty="0" smtClean="0">
                <a:solidFill>
                  <a:srgbClr val="575F6D"/>
                </a:solidFill>
              </a:rPr>
              <a:t>(Cont.)</a:t>
            </a:r>
            <a:endParaRPr lang="en-IN"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3366000"/>
            <a:ext cx="1375618" cy="349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164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04800"/>
            <a:ext cx="2988000" cy="11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0"/>
            <a:ext cx="7467600" cy="1143000"/>
          </a:xfrm>
        </p:spPr>
        <p:txBody>
          <a:bodyPr/>
          <a:lstStyle/>
          <a:p>
            <a:r>
              <a:rPr lang="en-US" b="1" dirty="0"/>
              <a:t>Steps to Convert ER/EER </a:t>
            </a:r>
            <a:r>
              <a:rPr lang="en-US" b="1" dirty="0">
                <a:sym typeface="Wingdings" pitchFamily="2" charset="2"/>
              </a:rPr>
              <a:t> Relational</a:t>
            </a:r>
            <a:endParaRPr lang="en-IN" dirty="0"/>
          </a:p>
        </p:txBody>
      </p:sp>
      <p:sp>
        <p:nvSpPr>
          <p:cNvPr id="3" name="Content Placeholder 2"/>
          <p:cNvSpPr>
            <a:spLocks noGrp="1"/>
          </p:cNvSpPr>
          <p:nvPr>
            <p:ph sz="quarter" idx="1"/>
          </p:nvPr>
        </p:nvSpPr>
        <p:spPr>
          <a:xfrm>
            <a:off x="381000" y="1447800"/>
            <a:ext cx="8686800" cy="4873752"/>
          </a:xfrm>
        </p:spPr>
        <p:txBody>
          <a:bodyPr>
            <a:noAutofit/>
          </a:bodyPr>
          <a:lstStyle/>
          <a:p>
            <a:pPr algn="just">
              <a:lnSpc>
                <a:spcPct val="120000"/>
              </a:lnSpc>
            </a:pPr>
            <a:r>
              <a:rPr lang="en-IN" sz="2200" b="1" spc="-4" dirty="0" smtClean="0">
                <a:solidFill>
                  <a:srgbClr val="FF0000"/>
                </a:solidFill>
                <a:cs typeface="Arial"/>
              </a:rPr>
              <a:t>ER-to-Relational </a:t>
            </a:r>
            <a:r>
              <a:rPr lang="en-IN" sz="2200" b="1" spc="-4" dirty="0">
                <a:solidFill>
                  <a:srgbClr val="FF0000"/>
                </a:solidFill>
                <a:cs typeface="Arial"/>
              </a:rPr>
              <a:t>Mapping</a:t>
            </a:r>
            <a:r>
              <a:rPr lang="en-IN" sz="2200" b="1" spc="57" dirty="0">
                <a:solidFill>
                  <a:srgbClr val="FF0000"/>
                </a:solidFill>
                <a:cs typeface="Arial"/>
              </a:rPr>
              <a:t> </a:t>
            </a:r>
            <a:r>
              <a:rPr lang="en-IN" sz="2200" b="1" spc="-4" dirty="0">
                <a:solidFill>
                  <a:srgbClr val="FF0000"/>
                </a:solidFill>
                <a:cs typeface="Arial"/>
              </a:rPr>
              <a:t>Algorithm</a:t>
            </a:r>
            <a:endParaRPr lang="en-IN" sz="2200" dirty="0">
              <a:solidFill>
                <a:srgbClr val="FF0000"/>
              </a:solidFill>
              <a:cs typeface="Arial"/>
            </a:endParaRPr>
          </a:p>
          <a:p>
            <a:pPr marL="36913" marR="2925816" indent="0" algn="just">
              <a:lnSpc>
                <a:spcPct val="120000"/>
              </a:lnSpc>
              <a:spcBef>
                <a:spcPts val="1070"/>
              </a:spcBef>
              <a:buNone/>
            </a:pPr>
            <a:r>
              <a:rPr lang="en-IN" sz="2000" spc="-4" dirty="0">
                <a:cs typeface="Times New Roman"/>
              </a:rPr>
              <a:t>Step </a:t>
            </a:r>
            <a:r>
              <a:rPr lang="en-IN" sz="2000" dirty="0">
                <a:cs typeface="Times New Roman"/>
              </a:rPr>
              <a:t>1: Mapping of </a:t>
            </a:r>
            <a:r>
              <a:rPr lang="en-IN" sz="2000" spc="-4" dirty="0">
                <a:cs typeface="Times New Roman"/>
              </a:rPr>
              <a:t>Regular </a:t>
            </a:r>
            <a:r>
              <a:rPr lang="en-IN" sz="2000" spc="-4" dirty="0" smtClean="0">
                <a:cs typeface="Times New Roman"/>
              </a:rPr>
              <a:t>Entity</a:t>
            </a:r>
            <a:r>
              <a:rPr lang="en-IN" sz="2000" spc="-96" dirty="0" smtClean="0">
                <a:cs typeface="Times New Roman"/>
              </a:rPr>
              <a:t> </a:t>
            </a:r>
            <a:r>
              <a:rPr lang="en-IN" sz="2000" spc="-4" dirty="0" smtClean="0">
                <a:cs typeface="Times New Roman"/>
              </a:rPr>
              <a:t>Types  </a:t>
            </a:r>
          </a:p>
          <a:p>
            <a:pPr marL="36913" marR="2925816" indent="0" algn="just">
              <a:lnSpc>
                <a:spcPct val="120000"/>
              </a:lnSpc>
              <a:spcBef>
                <a:spcPts val="1070"/>
              </a:spcBef>
              <a:buNone/>
            </a:pPr>
            <a:r>
              <a:rPr lang="en-IN" sz="2000" spc="-4" dirty="0" smtClean="0">
                <a:cs typeface="Times New Roman"/>
              </a:rPr>
              <a:t>Step </a:t>
            </a:r>
            <a:r>
              <a:rPr lang="en-IN" sz="2000" dirty="0">
                <a:cs typeface="Times New Roman"/>
              </a:rPr>
              <a:t>2: Mapping of Weak </a:t>
            </a:r>
            <a:r>
              <a:rPr lang="en-IN" sz="2000" spc="-4" dirty="0">
                <a:cs typeface="Times New Roman"/>
              </a:rPr>
              <a:t>Entity</a:t>
            </a:r>
            <a:r>
              <a:rPr lang="en-IN" sz="2000" spc="-118" dirty="0">
                <a:cs typeface="Times New Roman"/>
              </a:rPr>
              <a:t> </a:t>
            </a:r>
            <a:r>
              <a:rPr lang="en-IN" sz="2000" spc="-4" dirty="0">
                <a:cs typeface="Times New Roman"/>
              </a:rPr>
              <a:t>Types</a:t>
            </a:r>
            <a:endParaRPr lang="en-IN" sz="2000" dirty="0">
              <a:cs typeface="Times New Roman"/>
            </a:endParaRPr>
          </a:p>
          <a:p>
            <a:pPr marL="36913" indent="0" algn="just">
              <a:lnSpc>
                <a:spcPct val="120000"/>
              </a:lnSpc>
              <a:buNone/>
            </a:pPr>
            <a:r>
              <a:rPr lang="en-IN" sz="2000" spc="-4" dirty="0">
                <a:cs typeface="Times New Roman"/>
              </a:rPr>
              <a:t>Step </a:t>
            </a:r>
            <a:r>
              <a:rPr lang="en-IN" sz="2000" dirty="0">
                <a:cs typeface="Times New Roman"/>
              </a:rPr>
              <a:t>3: Mapping of </a:t>
            </a:r>
            <a:r>
              <a:rPr lang="en-IN" sz="2000" spc="-4" dirty="0">
                <a:cs typeface="Times New Roman"/>
              </a:rPr>
              <a:t>Binary </a:t>
            </a:r>
            <a:r>
              <a:rPr lang="en-IN" sz="2000" dirty="0">
                <a:cs typeface="Times New Roman"/>
              </a:rPr>
              <a:t>1:1 </a:t>
            </a:r>
            <a:r>
              <a:rPr lang="en-IN" sz="2000" spc="-4" dirty="0">
                <a:cs typeface="Times New Roman"/>
              </a:rPr>
              <a:t>Relation</a:t>
            </a:r>
            <a:r>
              <a:rPr lang="en-IN" sz="2000" spc="-105" dirty="0">
                <a:cs typeface="Times New Roman"/>
              </a:rPr>
              <a:t> </a:t>
            </a:r>
            <a:r>
              <a:rPr lang="en-IN" sz="2000" spc="-4" dirty="0">
                <a:cs typeface="Times New Roman"/>
              </a:rPr>
              <a:t>Types</a:t>
            </a:r>
            <a:endParaRPr lang="en-IN" sz="2000" dirty="0">
              <a:cs typeface="Times New Roman"/>
            </a:endParaRPr>
          </a:p>
          <a:p>
            <a:pPr marL="36913" marR="1911941" indent="0" algn="just">
              <a:lnSpc>
                <a:spcPct val="120000"/>
              </a:lnSpc>
              <a:buNone/>
            </a:pPr>
            <a:r>
              <a:rPr lang="en-IN" sz="2000" spc="-4" dirty="0">
                <a:cs typeface="Times New Roman"/>
              </a:rPr>
              <a:t>Step </a:t>
            </a:r>
            <a:r>
              <a:rPr lang="en-IN" sz="2000" dirty="0">
                <a:cs typeface="Times New Roman"/>
              </a:rPr>
              <a:t>4: Mapping of </a:t>
            </a:r>
            <a:r>
              <a:rPr lang="en-IN" sz="2000" spc="-4" dirty="0">
                <a:cs typeface="Times New Roman"/>
              </a:rPr>
              <a:t>Binary </a:t>
            </a:r>
            <a:r>
              <a:rPr lang="en-IN" sz="2000" dirty="0">
                <a:cs typeface="Times New Roman"/>
              </a:rPr>
              <a:t>1:N </a:t>
            </a:r>
            <a:r>
              <a:rPr lang="en-IN" sz="2000" spc="-4" dirty="0" smtClean="0">
                <a:cs typeface="Times New Roman"/>
              </a:rPr>
              <a:t>Relationship Types</a:t>
            </a:r>
          </a:p>
          <a:p>
            <a:pPr marL="36913" marR="1911941" indent="0" algn="just">
              <a:lnSpc>
                <a:spcPct val="120000"/>
              </a:lnSpc>
              <a:buNone/>
            </a:pPr>
            <a:r>
              <a:rPr lang="en-IN" sz="2000" spc="-4" dirty="0" smtClean="0">
                <a:cs typeface="Times New Roman"/>
              </a:rPr>
              <a:t>Step </a:t>
            </a:r>
            <a:r>
              <a:rPr lang="en-IN" sz="2000" dirty="0">
                <a:cs typeface="Times New Roman"/>
              </a:rPr>
              <a:t>5: Mapping of </a:t>
            </a:r>
            <a:r>
              <a:rPr lang="en-IN" sz="2000" spc="-4" dirty="0">
                <a:cs typeface="Times New Roman"/>
              </a:rPr>
              <a:t>Binary M:N Relationship </a:t>
            </a:r>
            <a:r>
              <a:rPr lang="en-IN" sz="2000" spc="-4" dirty="0" smtClean="0">
                <a:cs typeface="Times New Roman"/>
              </a:rPr>
              <a:t>Types </a:t>
            </a:r>
            <a:r>
              <a:rPr lang="en-IN" sz="2000" spc="-4" dirty="0">
                <a:cs typeface="Times New Roman"/>
              </a:rPr>
              <a:t>Step </a:t>
            </a:r>
            <a:r>
              <a:rPr lang="en-IN" sz="2000" dirty="0">
                <a:cs typeface="Times New Roman"/>
              </a:rPr>
              <a:t>6: Mapping of </a:t>
            </a:r>
            <a:r>
              <a:rPr lang="en-IN" sz="2000" spc="-4" dirty="0">
                <a:cs typeface="Times New Roman"/>
              </a:rPr>
              <a:t>Multivalued</a:t>
            </a:r>
            <a:r>
              <a:rPr lang="en-IN" sz="2000" spc="-105" dirty="0">
                <a:cs typeface="Times New Roman"/>
              </a:rPr>
              <a:t> </a:t>
            </a:r>
            <a:r>
              <a:rPr lang="en-IN" sz="2000" spc="-4" dirty="0" smtClean="0">
                <a:cs typeface="Times New Roman"/>
              </a:rPr>
              <a:t>attributes</a:t>
            </a:r>
            <a:endParaRPr lang="en-IN" sz="2000" dirty="0">
              <a:cs typeface="Times New Roman"/>
            </a:endParaRPr>
          </a:p>
          <a:p>
            <a:pPr marL="36913" indent="0" algn="just">
              <a:lnSpc>
                <a:spcPct val="120000"/>
              </a:lnSpc>
              <a:buNone/>
            </a:pPr>
            <a:r>
              <a:rPr lang="en-IN" sz="2000" spc="-4" dirty="0">
                <a:cs typeface="Times New Roman"/>
              </a:rPr>
              <a:t>Step </a:t>
            </a:r>
            <a:r>
              <a:rPr lang="en-IN" sz="2000" dirty="0">
                <a:cs typeface="Times New Roman"/>
              </a:rPr>
              <a:t>7: Mapping of N-</a:t>
            </a:r>
            <a:r>
              <a:rPr lang="en-IN" sz="2000" dirty="0" err="1">
                <a:cs typeface="Times New Roman"/>
              </a:rPr>
              <a:t>ary</a:t>
            </a:r>
            <a:r>
              <a:rPr lang="en-IN" sz="2000" dirty="0">
                <a:cs typeface="Times New Roman"/>
              </a:rPr>
              <a:t> </a:t>
            </a:r>
            <a:r>
              <a:rPr lang="en-IN" sz="2000" spc="-4" dirty="0">
                <a:cs typeface="Times New Roman"/>
              </a:rPr>
              <a:t>Relationship</a:t>
            </a:r>
            <a:r>
              <a:rPr lang="en-IN" sz="2000" spc="-118" dirty="0">
                <a:cs typeface="Times New Roman"/>
              </a:rPr>
              <a:t> </a:t>
            </a:r>
            <a:r>
              <a:rPr lang="en-IN" sz="2000" spc="-4" dirty="0" smtClean="0">
                <a:cs typeface="Times New Roman"/>
              </a:rPr>
              <a:t>Types</a:t>
            </a:r>
          </a:p>
          <a:p>
            <a:pPr marL="379813" indent="-342900" algn="just">
              <a:lnSpc>
                <a:spcPct val="120000"/>
              </a:lnSpc>
            </a:pPr>
            <a:endParaRPr lang="en-IN" sz="900" b="1" spc="-4" dirty="0" smtClean="0">
              <a:cs typeface="Arial"/>
            </a:endParaRPr>
          </a:p>
          <a:p>
            <a:pPr marL="379813" indent="-342900" algn="just">
              <a:lnSpc>
                <a:spcPct val="120000"/>
              </a:lnSpc>
            </a:pPr>
            <a:r>
              <a:rPr lang="en-IN" sz="2200" b="1" spc="-4" dirty="0" smtClean="0">
                <a:solidFill>
                  <a:srgbClr val="FF0000"/>
                </a:solidFill>
                <a:cs typeface="Arial"/>
              </a:rPr>
              <a:t>Mapping </a:t>
            </a:r>
            <a:r>
              <a:rPr lang="en-IN" sz="2200" b="1" spc="-9" dirty="0">
                <a:solidFill>
                  <a:srgbClr val="FF0000"/>
                </a:solidFill>
                <a:cs typeface="Arial"/>
              </a:rPr>
              <a:t>EER </a:t>
            </a:r>
            <a:r>
              <a:rPr lang="en-IN" sz="2200" b="1" spc="-4" dirty="0">
                <a:solidFill>
                  <a:srgbClr val="FF0000"/>
                </a:solidFill>
                <a:cs typeface="Arial"/>
              </a:rPr>
              <a:t>Model Constructs to</a:t>
            </a:r>
            <a:r>
              <a:rPr lang="en-IN" sz="2200" b="1" spc="79" dirty="0">
                <a:solidFill>
                  <a:srgbClr val="FF0000"/>
                </a:solidFill>
                <a:cs typeface="Arial"/>
              </a:rPr>
              <a:t> </a:t>
            </a:r>
            <a:r>
              <a:rPr lang="en-IN" sz="2200" b="1" spc="-4" dirty="0" smtClean="0">
                <a:solidFill>
                  <a:srgbClr val="FF0000"/>
                </a:solidFill>
                <a:cs typeface="Arial"/>
              </a:rPr>
              <a:t>Relations</a:t>
            </a:r>
            <a:endParaRPr lang="en-IN" sz="2200" dirty="0">
              <a:solidFill>
                <a:srgbClr val="FF0000"/>
              </a:solidFill>
              <a:cs typeface="Times New Roman"/>
            </a:endParaRPr>
          </a:p>
          <a:p>
            <a:pPr marL="0" indent="0" algn="just">
              <a:lnSpc>
                <a:spcPct val="120000"/>
              </a:lnSpc>
              <a:buNone/>
            </a:pPr>
            <a:r>
              <a:rPr lang="en-IN" sz="2000" spc="-4" dirty="0">
                <a:cs typeface="Times New Roman"/>
              </a:rPr>
              <a:t>Step </a:t>
            </a:r>
            <a:r>
              <a:rPr lang="en-IN" sz="2000" dirty="0">
                <a:cs typeface="Times New Roman"/>
              </a:rPr>
              <a:t>8: Options for Mapping </a:t>
            </a:r>
            <a:r>
              <a:rPr lang="en-IN" sz="2000" spc="-4" dirty="0">
                <a:cs typeface="Times New Roman"/>
              </a:rPr>
              <a:t>Specialization </a:t>
            </a:r>
            <a:r>
              <a:rPr lang="en-IN" sz="2000" dirty="0">
                <a:cs typeface="Times New Roman"/>
              </a:rPr>
              <a:t>or </a:t>
            </a:r>
            <a:r>
              <a:rPr lang="en-IN" sz="2000" spc="-4" dirty="0" smtClean="0">
                <a:cs typeface="Times New Roman"/>
              </a:rPr>
              <a:t>Generalization</a:t>
            </a:r>
          </a:p>
          <a:p>
            <a:pPr marL="0" indent="0" algn="just">
              <a:lnSpc>
                <a:spcPct val="120000"/>
              </a:lnSpc>
              <a:buNone/>
            </a:pPr>
            <a:r>
              <a:rPr lang="en-IN" sz="2000" spc="-4" dirty="0" smtClean="0">
                <a:cs typeface="Times New Roman"/>
              </a:rPr>
              <a:t>Step </a:t>
            </a:r>
            <a:r>
              <a:rPr lang="en-IN" sz="2000" dirty="0">
                <a:cs typeface="Times New Roman"/>
              </a:rPr>
              <a:t>9: Mapping of Union </a:t>
            </a:r>
            <a:r>
              <a:rPr lang="en-IN" sz="2000" spc="-4" dirty="0">
                <a:cs typeface="Times New Roman"/>
              </a:rPr>
              <a:t>Types</a:t>
            </a:r>
            <a:r>
              <a:rPr lang="en-IN" sz="2000" spc="-88" dirty="0">
                <a:cs typeface="Times New Roman"/>
              </a:rPr>
              <a:t> </a:t>
            </a:r>
            <a:r>
              <a:rPr lang="en-IN" sz="2000" spc="-4" dirty="0">
                <a:cs typeface="Times New Roman"/>
              </a:rPr>
              <a:t>(Categories</a:t>
            </a:r>
            <a:r>
              <a:rPr lang="en-IN" sz="2000" spc="-4" dirty="0" smtClean="0">
                <a:cs typeface="Times New Roman"/>
              </a:rPr>
              <a:t>)</a:t>
            </a:r>
            <a:endParaRPr lang="en-IN" sz="2000" dirty="0">
              <a:cs typeface="Times New Roman"/>
            </a:endParaRPr>
          </a:p>
          <a:p>
            <a:pPr algn="just">
              <a:lnSpc>
                <a:spcPct val="120000"/>
              </a:lnSpc>
            </a:pPr>
            <a:endParaRPr lang="en-IN" sz="2000" dirty="0"/>
          </a:p>
        </p:txBody>
      </p:sp>
    </p:spTree>
    <p:extLst>
      <p:ext uri="{BB962C8B-B14F-4D97-AF65-F5344CB8AC3E}">
        <p14:creationId xmlns:p14="http://schemas.microsoft.com/office/powerpoint/2010/main" val="2407305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normAutofit/>
          </a:bodyPr>
          <a:lstStyle/>
          <a:p>
            <a:r>
              <a:rPr lang="en-US" b="1" dirty="0" smtClean="0"/>
              <a:t>Example - </a:t>
            </a:r>
            <a:r>
              <a:rPr lang="en-IN" b="1" dirty="0"/>
              <a:t>Mapping of N-</a:t>
            </a:r>
            <a:r>
              <a:rPr lang="en-IN" b="1" dirty="0" err="1"/>
              <a:t>ary</a:t>
            </a:r>
            <a:r>
              <a:rPr lang="en-IN" b="1" dirty="0"/>
              <a:t> </a:t>
            </a:r>
            <a:r>
              <a:rPr lang="en-IN" b="1" dirty="0" smtClean="0"/>
              <a:t>Relationship</a:t>
            </a:r>
            <a:endParaRPr lang="en-IN" b="1" dirty="0"/>
          </a:p>
        </p:txBody>
      </p:sp>
      <p:grpSp>
        <p:nvGrpSpPr>
          <p:cNvPr id="8" name="Group 7"/>
          <p:cNvGrpSpPr/>
          <p:nvPr/>
        </p:nvGrpSpPr>
        <p:grpSpPr>
          <a:xfrm>
            <a:off x="109645" y="1423004"/>
            <a:ext cx="8653355" cy="5411447"/>
            <a:chOff x="109645" y="1423004"/>
            <a:chExt cx="8653355" cy="5411447"/>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5" y="1423004"/>
              <a:ext cx="6138755" cy="269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200400"/>
              <a:ext cx="4343400" cy="3634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3733800" y="2895600"/>
              <a:ext cx="10668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065617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 of Mapping ER Model Constructs</a:t>
            </a:r>
            <a:endParaRPr lang="en-IN" b="1" dirty="0"/>
          </a:p>
        </p:txBody>
      </p:sp>
      <p:grpSp>
        <p:nvGrpSpPr>
          <p:cNvPr id="6" name="Group 5"/>
          <p:cNvGrpSpPr/>
          <p:nvPr/>
        </p:nvGrpSpPr>
        <p:grpSpPr>
          <a:xfrm>
            <a:off x="305751" y="1862138"/>
            <a:ext cx="8609649" cy="4614862"/>
            <a:chOff x="152400" y="1862138"/>
            <a:chExt cx="8609649" cy="4614862"/>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62138"/>
              <a:ext cx="8609649" cy="461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2971800" y="3810000"/>
              <a:ext cx="990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037847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 xmlns:a16="http://schemas.microsoft.com/office/drawing/2014/main" id="{948201B7-52B4-4315-B405-B85642BF50A3}"/>
              </a:ext>
            </a:extLst>
          </p:cNvPr>
          <p:cNvSpPr>
            <a:spLocks noGrp="1" noChangeArrowheads="1"/>
          </p:cNvSpPr>
          <p:nvPr>
            <p:ph type="title"/>
          </p:nvPr>
        </p:nvSpPr>
        <p:spPr>
          <a:xfrm>
            <a:off x="304800" y="69850"/>
            <a:ext cx="7940675" cy="76835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rtlCol="0">
            <a:noAutofit/>
          </a:bodyPr>
          <a:lstStyle/>
          <a:p>
            <a:pPr eaLnBrk="1" fontAlgn="auto" hangingPunct="1">
              <a:spcAft>
                <a:spcPts val="0"/>
              </a:spcAft>
              <a:defRPr/>
            </a:pPr>
            <a:r>
              <a:rPr lang="en-US" altLang="en-US" sz="2800" b="1" dirty="0"/>
              <a:t>ER </a:t>
            </a:r>
            <a:r>
              <a:rPr lang="en-US" altLang="en-US" sz="2800" b="1" dirty="0" smtClean="0"/>
              <a:t>Diagram </a:t>
            </a:r>
            <a:r>
              <a:rPr lang="en-US" altLang="en-US" sz="2800" b="1" dirty="0"/>
              <a:t>– </a:t>
            </a:r>
            <a:r>
              <a:rPr lang="en-US" altLang="en-US" sz="2800" b="1" dirty="0" smtClean="0"/>
              <a:t>Company database</a:t>
            </a:r>
            <a:endParaRPr lang="en-US" altLang="en-US" sz="2400" b="1" dirty="0"/>
          </a:p>
        </p:txBody>
      </p:sp>
      <p:sp>
        <p:nvSpPr>
          <p:cNvPr id="2" name="Rectangle 1">
            <a:extLst>
              <a:ext uri="{FF2B5EF4-FFF2-40B4-BE49-F238E27FC236}">
                <a16:creationId xmlns="" xmlns:a16="http://schemas.microsoft.com/office/drawing/2014/main" id="{D50247DA-8E68-4560-9CD1-423F9F7D3F61}"/>
              </a:ext>
            </a:extLst>
          </p:cNvPr>
          <p:cNvSpPr/>
          <p:nvPr/>
        </p:nvSpPr>
        <p:spPr>
          <a:xfrm>
            <a:off x="1187450" y="6165850"/>
            <a:ext cx="647700" cy="14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4000"/>
            <a:ext cx="9152278" cy="57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58363"/>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r>
              <a:rPr lang="en-US" sz="2800" b="1" dirty="0" smtClean="0"/>
              <a:t>Final Mapping of COMPANY ER Model to Relational Schema </a:t>
            </a:r>
            <a:endParaRPr lang="en-IN" sz="2800" b="1" dirty="0"/>
          </a:p>
        </p:txBody>
      </p:sp>
      <p:sp>
        <p:nvSpPr>
          <p:cNvPr id="4" name="object 3"/>
          <p:cNvSpPr/>
          <p:nvPr/>
        </p:nvSpPr>
        <p:spPr>
          <a:xfrm>
            <a:off x="228600" y="1295400"/>
            <a:ext cx="8610600" cy="54864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115705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IN" b="1" dirty="0"/>
              <a:t>Mapping EER Model Constructs to  Relations</a:t>
            </a:r>
          </a:p>
        </p:txBody>
      </p:sp>
      <p:sp>
        <p:nvSpPr>
          <p:cNvPr id="3" name="Content Placeholder 2"/>
          <p:cNvSpPr>
            <a:spLocks noGrp="1"/>
          </p:cNvSpPr>
          <p:nvPr>
            <p:ph sz="quarter" idx="1"/>
          </p:nvPr>
        </p:nvSpPr>
        <p:spPr>
          <a:xfrm>
            <a:off x="381000" y="1600200"/>
            <a:ext cx="8153400" cy="4873752"/>
          </a:xfrm>
        </p:spPr>
        <p:txBody>
          <a:bodyPr>
            <a:noAutofit/>
          </a:bodyPr>
          <a:lstStyle/>
          <a:p>
            <a:pPr marL="355600" indent="-342900" algn="just">
              <a:lnSpc>
                <a:spcPct val="150000"/>
              </a:lnSpc>
              <a:spcBef>
                <a:spcPts val="1045"/>
              </a:spcBef>
              <a:tabLst>
                <a:tab pos="354965" algn="l"/>
                <a:tab pos="355600" algn="l"/>
              </a:tabLst>
            </a:pPr>
            <a:r>
              <a:rPr lang="en-IN" sz="2000" b="1" dirty="0" smtClean="0">
                <a:solidFill>
                  <a:srgbClr val="FF0000"/>
                </a:solidFill>
              </a:rPr>
              <a:t>Step 8: </a:t>
            </a:r>
            <a:r>
              <a:rPr lang="en-IN" sz="2000" b="1" spc="-5" dirty="0">
                <a:solidFill>
                  <a:srgbClr val="FF0000"/>
                </a:solidFill>
              </a:rPr>
              <a:t>Options </a:t>
            </a:r>
            <a:r>
              <a:rPr lang="en-IN" sz="2000" b="1" dirty="0">
                <a:solidFill>
                  <a:srgbClr val="FF0000"/>
                </a:solidFill>
              </a:rPr>
              <a:t>for </a:t>
            </a:r>
            <a:r>
              <a:rPr lang="en-IN" sz="2000" b="1" spc="-5" dirty="0">
                <a:solidFill>
                  <a:srgbClr val="FF0000"/>
                </a:solidFill>
              </a:rPr>
              <a:t>Mapping Specialization or</a:t>
            </a:r>
            <a:r>
              <a:rPr lang="en-IN" sz="2000" b="1" spc="-110" dirty="0">
                <a:solidFill>
                  <a:srgbClr val="FF0000"/>
                </a:solidFill>
              </a:rPr>
              <a:t> </a:t>
            </a:r>
            <a:r>
              <a:rPr lang="en-IN" sz="2000" b="1" spc="-5" dirty="0">
                <a:solidFill>
                  <a:srgbClr val="FF0000"/>
                </a:solidFill>
              </a:rPr>
              <a:t>Generalization.</a:t>
            </a:r>
          </a:p>
          <a:p>
            <a:pPr marL="355600" marR="5080" indent="0" algn="just">
              <a:lnSpc>
                <a:spcPct val="150000"/>
              </a:lnSpc>
              <a:spcBef>
                <a:spcPts val="1430"/>
              </a:spcBef>
              <a:buNone/>
            </a:pPr>
            <a:r>
              <a:rPr lang="en-IN" sz="2000" dirty="0">
                <a:cs typeface="Times New Roman"/>
              </a:rPr>
              <a:t>Convert </a:t>
            </a:r>
            <a:r>
              <a:rPr lang="en-IN" sz="2000" spc="-5" dirty="0">
                <a:cs typeface="Times New Roman"/>
              </a:rPr>
              <a:t>each specialization with </a:t>
            </a:r>
            <a:r>
              <a:rPr lang="en-IN" sz="2000" dirty="0">
                <a:cs typeface="Times New Roman"/>
              </a:rPr>
              <a:t>m subclasses </a:t>
            </a:r>
            <a:r>
              <a:rPr lang="en-IN" sz="2000" spc="5" dirty="0">
                <a:cs typeface="Times New Roman"/>
              </a:rPr>
              <a:t>{S</a:t>
            </a:r>
            <a:r>
              <a:rPr lang="en-IN" sz="2000" spc="7" baseline="-21367" dirty="0">
                <a:cs typeface="Times New Roman"/>
              </a:rPr>
              <a:t>1</a:t>
            </a:r>
            <a:r>
              <a:rPr lang="en-IN" sz="2000" spc="5" dirty="0">
                <a:cs typeface="Times New Roman"/>
              </a:rPr>
              <a:t>, S</a:t>
            </a:r>
            <a:r>
              <a:rPr lang="en-IN" sz="2000" spc="7" baseline="-21367" dirty="0">
                <a:cs typeface="Times New Roman"/>
              </a:rPr>
              <a:t>2</a:t>
            </a:r>
            <a:r>
              <a:rPr lang="en-IN" sz="2000" spc="5" dirty="0">
                <a:cs typeface="Times New Roman"/>
              </a:rPr>
              <a:t>,….,</a:t>
            </a:r>
            <a:r>
              <a:rPr lang="en-IN" sz="2000" spc="5" dirty="0" err="1">
                <a:cs typeface="Times New Roman"/>
              </a:rPr>
              <a:t>S</a:t>
            </a:r>
            <a:r>
              <a:rPr lang="en-IN" sz="2000" spc="7" baseline="-21367" dirty="0" err="1">
                <a:cs typeface="Times New Roman"/>
              </a:rPr>
              <a:t>m</a:t>
            </a:r>
            <a:r>
              <a:rPr lang="en-IN" sz="2000" spc="5" dirty="0">
                <a:cs typeface="Times New Roman"/>
              </a:rPr>
              <a:t>} </a:t>
            </a:r>
            <a:r>
              <a:rPr lang="en-IN" sz="2000" dirty="0">
                <a:cs typeface="Times New Roman"/>
              </a:rPr>
              <a:t>and </a:t>
            </a:r>
            <a:r>
              <a:rPr lang="en-IN" sz="2000" spc="-5" dirty="0">
                <a:cs typeface="Times New Roman"/>
              </a:rPr>
              <a:t>generalized  </a:t>
            </a:r>
            <a:r>
              <a:rPr lang="en-IN" sz="2000" dirty="0">
                <a:cs typeface="Times New Roman"/>
              </a:rPr>
              <a:t>superclass </a:t>
            </a:r>
            <a:r>
              <a:rPr lang="en-IN" sz="2000" spc="-5" dirty="0">
                <a:cs typeface="Times New Roman"/>
              </a:rPr>
              <a:t>C, </a:t>
            </a:r>
            <a:r>
              <a:rPr lang="en-IN" sz="2000" dirty="0">
                <a:cs typeface="Times New Roman"/>
              </a:rPr>
              <a:t>where the </a:t>
            </a:r>
            <a:r>
              <a:rPr lang="en-IN" sz="2000" spc="-5" dirty="0">
                <a:cs typeface="Times New Roman"/>
              </a:rPr>
              <a:t>attributes </a:t>
            </a:r>
            <a:r>
              <a:rPr lang="en-IN" sz="2000" dirty="0">
                <a:cs typeface="Times New Roman"/>
              </a:rPr>
              <a:t>of C are </a:t>
            </a:r>
            <a:r>
              <a:rPr lang="en-IN" sz="2000" spc="5" dirty="0">
                <a:cs typeface="Times New Roman"/>
              </a:rPr>
              <a:t>{k,a</a:t>
            </a:r>
            <a:r>
              <a:rPr lang="en-IN" sz="2000" spc="7" baseline="-21367" dirty="0">
                <a:cs typeface="Times New Roman"/>
              </a:rPr>
              <a:t>1</a:t>
            </a:r>
            <a:r>
              <a:rPr lang="en-IN" sz="2000" spc="5" dirty="0">
                <a:cs typeface="Times New Roman"/>
              </a:rPr>
              <a:t>,…a</a:t>
            </a:r>
            <a:r>
              <a:rPr lang="en-IN" sz="2000" spc="7" baseline="-21367" dirty="0">
                <a:cs typeface="Times New Roman"/>
              </a:rPr>
              <a:t>n</a:t>
            </a:r>
            <a:r>
              <a:rPr lang="en-IN" sz="2000" spc="5" dirty="0">
                <a:cs typeface="Times New Roman"/>
              </a:rPr>
              <a:t>} </a:t>
            </a:r>
            <a:r>
              <a:rPr lang="en-IN" sz="2000" dirty="0">
                <a:cs typeface="Times New Roman"/>
              </a:rPr>
              <a:t>and k </a:t>
            </a:r>
            <a:r>
              <a:rPr lang="en-IN" sz="2000" spc="-5" dirty="0">
                <a:cs typeface="Times New Roman"/>
              </a:rPr>
              <a:t>is </a:t>
            </a:r>
            <a:r>
              <a:rPr lang="en-IN" sz="2000" dirty="0">
                <a:cs typeface="Times New Roman"/>
              </a:rPr>
              <a:t>the </a:t>
            </a:r>
            <a:r>
              <a:rPr lang="en-IN" sz="2000" spc="-5" dirty="0">
                <a:cs typeface="Times New Roman"/>
              </a:rPr>
              <a:t>(primary)  key, into relational schemas </a:t>
            </a:r>
            <a:r>
              <a:rPr lang="en-IN" sz="2000" dirty="0">
                <a:cs typeface="Times New Roman"/>
              </a:rPr>
              <a:t>using </a:t>
            </a:r>
            <a:r>
              <a:rPr lang="en-IN" sz="2000" spc="5" dirty="0">
                <a:cs typeface="Times New Roman"/>
              </a:rPr>
              <a:t>one </a:t>
            </a:r>
            <a:r>
              <a:rPr lang="en-IN" sz="2000" dirty="0">
                <a:cs typeface="Times New Roman"/>
              </a:rPr>
              <a:t>of the </a:t>
            </a:r>
            <a:r>
              <a:rPr lang="en-IN" sz="2000" b="1" dirty="0">
                <a:solidFill>
                  <a:srgbClr val="0070C0"/>
                </a:solidFill>
                <a:cs typeface="Times New Roman"/>
              </a:rPr>
              <a:t>four following</a:t>
            </a:r>
            <a:r>
              <a:rPr lang="en-IN" sz="2000" b="1" spc="-190" dirty="0">
                <a:solidFill>
                  <a:srgbClr val="0070C0"/>
                </a:solidFill>
                <a:cs typeface="Times New Roman"/>
              </a:rPr>
              <a:t> </a:t>
            </a:r>
            <a:r>
              <a:rPr lang="en-IN" sz="2000" b="1" spc="-5" dirty="0">
                <a:solidFill>
                  <a:srgbClr val="0070C0"/>
                </a:solidFill>
                <a:cs typeface="Times New Roman"/>
              </a:rPr>
              <a:t>options</a:t>
            </a:r>
            <a:r>
              <a:rPr lang="en-IN" sz="2000" spc="-5" dirty="0">
                <a:cs typeface="Times New Roman"/>
              </a:rPr>
              <a:t>:</a:t>
            </a:r>
            <a:endParaRPr lang="en-IN" sz="2000" dirty="0">
              <a:cs typeface="Times New Roman"/>
            </a:endParaRPr>
          </a:p>
          <a:p>
            <a:pPr marL="0" indent="0" algn="just">
              <a:lnSpc>
                <a:spcPct val="150000"/>
              </a:lnSpc>
              <a:spcBef>
                <a:spcPts val="30"/>
              </a:spcBef>
              <a:buNone/>
            </a:pPr>
            <a:endParaRPr lang="en-IN" sz="2000" dirty="0">
              <a:cs typeface="Times New Roman"/>
            </a:endParaRPr>
          </a:p>
          <a:p>
            <a:pPr marL="0" indent="0" algn="just">
              <a:lnSpc>
                <a:spcPct val="150000"/>
              </a:lnSpc>
              <a:spcBef>
                <a:spcPts val="30"/>
              </a:spcBef>
              <a:buNone/>
            </a:pPr>
            <a:endParaRPr lang="en-IN" sz="2000" dirty="0">
              <a:cs typeface="Times New Roman"/>
            </a:endParaRPr>
          </a:p>
        </p:txBody>
      </p:sp>
      <p:pic>
        <p:nvPicPr>
          <p:cNvPr id="717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191000"/>
            <a:ext cx="2590800" cy="258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679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8A: </a:t>
            </a:r>
            <a:r>
              <a:rPr lang="en-IN" sz="2800" b="1" dirty="0"/>
              <a:t>Options for Mapping </a:t>
            </a:r>
            <a:r>
              <a:rPr lang="en-IN" sz="2800" b="1" dirty="0" smtClean="0"/>
              <a:t>Specialization/ Generalization</a:t>
            </a:r>
            <a:endParaRPr lang="en-IN" sz="2800" b="1" dirty="0"/>
          </a:p>
        </p:txBody>
      </p:sp>
      <p:sp>
        <p:nvSpPr>
          <p:cNvPr id="3" name="Content Placeholder 2"/>
          <p:cNvSpPr>
            <a:spLocks noGrp="1"/>
          </p:cNvSpPr>
          <p:nvPr>
            <p:ph sz="quarter" idx="1"/>
          </p:nvPr>
        </p:nvSpPr>
        <p:spPr>
          <a:xfrm>
            <a:off x="457200" y="1600200"/>
            <a:ext cx="8077200" cy="4873752"/>
          </a:xfrm>
        </p:spPr>
        <p:txBody>
          <a:bodyPr>
            <a:normAutofit/>
          </a:bodyPr>
          <a:lstStyle/>
          <a:p>
            <a:pPr marL="22860" indent="0" algn="just">
              <a:lnSpc>
                <a:spcPct val="140000"/>
              </a:lnSpc>
              <a:buNone/>
            </a:pPr>
            <a:r>
              <a:rPr lang="en-IN" sz="2200" b="1" spc="-5" dirty="0" smtClean="0">
                <a:solidFill>
                  <a:srgbClr val="FF0000"/>
                </a:solidFill>
                <a:cs typeface="Times New Roman"/>
              </a:rPr>
              <a:t>8A: Multiple </a:t>
            </a:r>
            <a:r>
              <a:rPr lang="en-IN" sz="2200" b="1" spc="-5" dirty="0">
                <a:solidFill>
                  <a:srgbClr val="FF0000"/>
                </a:solidFill>
                <a:cs typeface="Times New Roman"/>
              </a:rPr>
              <a:t>relations-Superclass and</a:t>
            </a:r>
            <a:r>
              <a:rPr lang="en-IN" sz="2200" b="1" spc="15" dirty="0">
                <a:solidFill>
                  <a:srgbClr val="FF0000"/>
                </a:solidFill>
                <a:cs typeface="Times New Roman"/>
              </a:rPr>
              <a:t> </a:t>
            </a:r>
            <a:r>
              <a:rPr lang="en-IN" sz="2200" b="1" spc="-5" dirty="0">
                <a:solidFill>
                  <a:srgbClr val="FF0000"/>
                </a:solidFill>
                <a:cs typeface="Times New Roman"/>
              </a:rPr>
              <a:t>subclasses.</a:t>
            </a:r>
            <a:endParaRPr lang="en-IN" sz="2200" b="1" dirty="0">
              <a:solidFill>
                <a:srgbClr val="FF0000"/>
              </a:solidFill>
              <a:cs typeface="Times New Roman"/>
            </a:endParaRPr>
          </a:p>
          <a:p>
            <a:pPr marL="81280" marR="33655" indent="0" algn="just">
              <a:lnSpc>
                <a:spcPct val="140000"/>
              </a:lnSpc>
              <a:spcBef>
                <a:spcPts val="434"/>
              </a:spcBef>
              <a:buNone/>
            </a:pPr>
            <a:r>
              <a:rPr lang="en-IN" sz="2200" spc="-5" dirty="0">
                <a:cs typeface="Times New Roman"/>
              </a:rPr>
              <a:t>Create </a:t>
            </a:r>
            <a:r>
              <a:rPr lang="en-IN" sz="2200" dirty="0">
                <a:cs typeface="Times New Roman"/>
              </a:rPr>
              <a:t>a relation L for C </a:t>
            </a:r>
            <a:r>
              <a:rPr lang="en-IN" sz="2200" spc="-5" dirty="0">
                <a:cs typeface="Times New Roman"/>
              </a:rPr>
              <a:t>with </a:t>
            </a:r>
            <a:r>
              <a:rPr lang="en-IN" sz="2200" dirty="0">
                <a:cs typeface="Times New Roman"/>
              </a:rPr>
              <a:t>attributes </a:t>
            </a:r>
            <a:r>
              <a:rPr lang="en-IN" sz="2200" spc="-5" dirty="0" err="1">
                <a:cs typeface="Times New Roman"/>
              </a:rPr>
              <a:t>Attrs</a:t>
            </a:r>
            <a:r>
              <a:rPr lang="en-IN" sz="2200" spc="-5" dirty="0">
                <a:cs typeface="Times New Roman"/>
              </a:rPr>
              <a:t>(L) </a:t>
            </a:r>
            <a:r>
              <a:rPr lang="en-IN" sz="2200" dirty="0">
                <a:cs typeface="Times New Roman"/>
              </a:rPr>
              <a:t>= {k,a</a:t>
            </a:r>
            <a:r>
              <a:rPr lang="en-IN" sz="2200" baseline="-20833" dirty="0">
                <a:cs typeface="Times New Roman"/>
              </a:rPr>
              <a:t>1</a:t>
            </a:r>
            <a:r>
              <a:rPr lang="en-IN" sz="2200" dirty="0">
                <a:cs typeface="Times New Roman"/>
              </a:rPr>
              <a:t>,…a</a:t>
            </a:r>
            <a:r>
              <a:rPr lang="en-IN" sz="2200" baseline="-20833" dirty="0">
                <a:cs typeface="Times New Roman"/>
              </a:rPr>
              <a:t>n</a:t>
            </a:r>
            <a:r>
              <a:rPr lang="en-IN" sz="2200" dirty="0">
                <a:cs typeface="Times New Roman"/>
              </a:rPr>
              <a:t>} and </a:t>
            </a:r>
            <a:r>
              <a:rPr lang="en-IN" sz="2200" spc="-5" dirty="0">
                <a:cs typeface="Times New Roman"/>
              </a:rPr>
              <a:t>PK(L) </a:t>
            </a:r>
            <a:r>
              <a:rPr lang="en-IN" sz="2200" dirty="0">
                <a:cs typeface="Times New Roman"/>
              </a:rPr>
              <a:t>= k. </a:t>
            </a:r>
            <a:r>
              <a:rPr lang="en-IN" sz="2200" spc="-5" dirty="0">
                <a:cs typeface="Times New Roman"/>
              </a:rPr>
              <a:t>Create </a:t>
            </a:r>
            <a:r>
              <a:rPr lang="en-IN" sz="2200" dirty="0">
                <a:cs typeface="Times New Roman"/>
              </a:rPr>
              <a:t>a  relation L</a:t>
            </a:r>
            <a:r>
              <a:rPr lang="en-IN" sz="2200" baseline="-20833" dirty="0">
                <a:cs typeface="Times New Roman"/>
              </a:rPr>
              <a:t>i </a:t>
            </a:r>
            <a:r>
              <a:rPr lang="en-IN" sz="2200" dirty="0">
                <a:cs typeface="Times New Roman"/>
              </a:rPr>
              <a:t>for each </a:t>
            </a:r>
            <a:r>
              <a:rPr lang="en-IN" sz="2200" spc="-5" dirty="0">
                <a:cs typeface="Times New Roman"/>
              </a:rPr>
              <a:t>subclass S</a:t>
            </a:r>
            <a:r>
              <a:rPr lang="en-IN" sz="2200" spc="-7" baseline="-20833" dirty="0">
                <a:cs typeface="Times New Roman"/>
              </a:rPr>
              <a:t>i</a:t>
            </a:r>
            <a:r>
              <a:rPr lang="en-IN" sz="2200" spc="-5" dirty="0">
                <a:cs typeface="Times New Roman"/>
              </a:rPr>
              <a:t>, </a:t>
            </a:r>
            <a:r>
              <a:rPr lang="en-IN" sz="2200" dirty="0">
                <a:cs typeface="Times New Roman"/>
              </a:rPr>
              <a:t>1 &lt; </a:t>
            </a:r>
            <a:r>
              <a:rPr lang="en-IN" sz="2200" dirty="0" err="1">
                <a:cs typeface="Times New Roman"/>
              </a:rPr>
              <a:t>i</a:t>
            </a:r>
            <a:r>
              <a:rPr lang="en-IN" sz="2200" dirty="0">
                <a:cs typeface="Times New Roman"/>
              </a:rPr>
              <a:t> &lt; </a:t>
            </a:r>
            <a:r>
              <a:rPr lang="en-IN" sz="2200" spc="-5" dirty="0">
                <a:cs typeface="Times New Roman"/>
              </a:rPr>
              <a:t>m, with </a:t>
            </a:r>
            <a:r>
              <a:rPr lang="en-IN" sz="2200" dirty="0">
                <a:cs typeface="Times New Roman"/>
              </a:rPr>
              <a:t>the </a:t>
            </a:r>
            <a:r>
              <a:rPr lang="en-IN" sz="2200" spc="-5" dirty="0" err="1">
                <a:cs typeface="Times New Roman"/>
              </a:rPr>
              <a:t>attributesAttrs</a:t>
            </a:r>
            <a:r>
              <a:rPr lang="en-IN" sz="2200" spc="-5" dirty="0">
                <a:cs typeface="Times New Roman"/>
              </a:rPr>
              <a:t>(L</a:t>
            </a:r>
            <a:r>
              <a:rPr lang="en-IN" sz="2200" spc="-7" baseline="-20833" dirty="0">
                <a:cs typeface="Times New Roman"/>
              </a:rPr>
              <a:t>i</a:t>
            </a:r>
            <a:r>
              <a:rPr lang="en-IN" sz="2200" spc="-5" dirty="0">
                <a:cs typeface="Times New Roman"/>
              </a:rPr>
              <a:t>) </a:t>
            </a:r>
            <a:r>
              <a:rPr lang="en-IN" sz="2200" dirty="0">
                <a:cs typeface="Times New Roman"/>
              </a:rPr>
              <a:t>= {k}</a:t>
            </a:r>
            <a:r>
              <a:rPr lang="en-IN" sz="2200" spc="-204" dirty="0">
                <a:cs typeface="Times New Roman"/>
              </a:rPr>
              <a:t> </a:t>
            </a:r>
            <a:r>
              <a:rPr lang="en-IN" sz="2200" dirty="0" smtClean="0">
                <a:cs typeface="Times New Roman"/>
              </a:rPr>
              <a:t>U {attributes </a:t>
            </a:r>
            <a:r>
              <a:rPr lang="en-IN" sz="2200" dirty="0">
                <a:cs typeface="Times New Roman"/>
              </a:rPr>
              <a:t>of </a:t>
            </a:r>
            <a:r>
              <a:rPr lang="en-IN" sz="2200" spc="-5" dirty="0">
                <a:cs typeface="Times New Roman"/>
              </a:rPr>
              <a:t>S</a:t>
            </a:r>
            <a:r>
              <a:rPr lang="en-IN" sz="2200" spc="-7" baseline="-20833" dirty="0">
                <a:cs typeface="Times New Roman"/>
              </a:rPr>
              <a:t>i</a:t>
            </a:r>
            <a:r>
              <a:rPr lang="en-IN" sz="2200" spc="-5" dirty="0">
                <a:cs typeface="Times New Roman"/>
              </a:rPr>
              <a:t>} </a:t>
            </a:r>
            <a:r>
              <a:rPr lang="en-IN" sz="2200" dirty="0">
                <a:cs typeface="Times New Roman"/>
              </a:rPr>
              <a:t>and </a:t>
            </a:r>
            <a:r>
              <a:rPr lang="en-IN" sz="2200" spc="-5" dirty="0">
                <a:cs typeface="Times New Roman"/>
              </a:rPr>
              <a:t>PK(L</a:t>
            </a:r>
            <a:r>
              <a:rPr lang="en-IN" sz="2200" spc="-7" baseline="-20833" dirty="0">
                <a:cs typeface="Times New Roman"/>
              </a:rPr>
              <a:t>i</a:t>
            </a:r>
            <a:r>
              <a:rPr lang="en-IN" sz="2200" spc="-5" dirty="0">
                <a:cs typeface="Times New Roman"/>
              </a:rPr>
              <a:t>)=k. </a:t>
            </a:r>
            <a:endParaRPr lang="en-IN" sz="2200" spc="-5" dirty="0" smtClean="0">
              <a:cs typeface="Times New Roman"/>
            </a:endParaRPr>
          </a:p>
          <a:p>
            <a:pPr marL="81280" marR="33655" indent="0" algn="just">
              <a:lnSpc>
                <a:spcPct val="140000"/>
              </a:lnSpc>
              <a:spcBef>
                <a:spcPts val="434"/>
              </a:spcBef>
              <a:buNone/>
            </a:pPr>
            <a:endParaRPr lang="en-IN" sz="2200" spc="-5" dirty="0">
              <a:cs typeface="Times New Roman"/>
            </a:endParaRPr>
          </a:p>
          <a:p>
            <a:pPr marL="81280" marR="33655" indent="0" algn="just">
              <a:lnSpc>
                <a:spcPct val="140000"/>
              </a:lnSpc>
              <a:spcBef>
                <a:spcPts val="434"/>
              </a:spcBef>
              <a:buNone/>
            </a:pPr>
            <a:r>
              <a:rPr lang="en-IN" sz="2200" b="1" dirty="0" smtClean="0">
                <a:solidFill>
                  <a:srgbClr val="00B050"/>
                </a:solidFill>
                <a:cs typeface="Times New Roman"/>
              </a:rPr>
              <a:t>This </a:t>
            </a:r>
            <a:r>
              <a:rPr lang="en-IN" sz="2200" b="1" dirty="0">
                <a:solidFill>
                  <a:srgbClr val="00B050"/>
                </a:solidFill>
                <a:cs typeface="Times New Roman"/>
              </a:rPr>
              <a:t>option </a:t>
            </a:r>
            <a:r>
              <a:rPr lang="en-IN" sz="2200" b="1" spc="-5" dirty="0">
                <a:solidFill>
                  <a:srgbClr val="00B050"/>
                </a:solidFill>
                <a:cs typeface="Times New Roman"/>
              </a:rPr>
              <a:t>works </a:t>
            </a:r>
            <a:r>
              <a:rPr lang="en-IN" sz="2200" b="1" dirty="0">
                <a:solidFill>
                  <a:srgbClr val="00B050"/>
                </a:solidFill>
                <a:cs typeface="Times New Roman"/>
              </a:rPr>
              <a:t>for </a:t>
            </a:r>
            <a:r>
              <a:rPr lang="en-IN" sz="2200" b="1" spc="-5" dirty="0">
                <a:solidFill>
                  <a:srgbClr val="00B050"/>
                </a:solidFill>
                <a:cs typeface="Times New Roman"/>
              </a:rPr>
              <a:t>any specialization </a:t>
            </a:r>
            <a:r>
              <a:rPr lang="en-IN" sz="2200" b="1" dirty="0">
                <a:solidFill>
                  <a:srgbClr val="00B050"/>
                </a:solidFill>
                <a:cs typeface="Times New Roman"/>
              </a:rPr>
              <a:t>(total or  partial, </a:t>
            </a:r>
            <a:r>
              <a:rPr lang="en-IN" sz="2200" b="1" spc="-5" dirty="0">
                <a:solidFill>
                  <a:srgbClr val="00B050"/>
                </a:solidFill>
                <a:cs typeface="Times New Roman"/>
              </a:rPr>
              <a:t>disjoint </a:t>
            </a:r>
            <a:r>
              <a:rPr lang="en-IN" sz="2200" b="1" dirty="0">
                <a:solidFill>
                  <a:srgbClr val="00B050"/>
                </a:solidFill>
                <a:cs typeface="Times New Roman"/>
              </a:rPr>
              <a:t>of</a:t>
            </a:r>
            <a:r>
              <a:rPr lang="en-IN" sz="2200" b="1" spc="-40" dirty="0">
                <a:solidFill>
                  <a:srgbClr val="00B050"/>
                </a:solidFill>
                <a:cs typeface="Times New Roman"/>
              </a:rPr>
              <a:t> </a:t>
            </a:r>
            <a:r>
              <a:rPr lang="en-IN" sz="2200" b="1" dirty="0">
                <a:solidFill>
                  <a:srgbClr val="00B050"/>
                </a:solidFill>
                <a:cs typeface="Times New Roman"/>
              </a:rPr>
              <a:t>over-lapping).</a:t>
            </a:r>
          </a:p>
          <a:p>
            <a:pPr>
              <a:lnSpc>
                <a:spcPct val="140000"/>
              </a:lnSpc>
            </a:pPr>
            <a:endParaRPr lang="en-IN" sz="2200" dirty="0"/>
          </a:p>
        </p:txBody>
      </p:sp>
    </p:spTree>
    <p:extLst>
      <p:ext uri="{BB962C8B-B14F-4D97-AF65-F5344CB8AC3E}">
        <p14:creationId xmlns:p14="http://schemas.microsoft.com/office/powerpoint/2010/main" val="167503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1143000"/>
          </a:xfrm>
        </p:spPr>
        <p:txBody>
          <a:bodyPr>
            <a:normAutofit/>
          </a:bodyPr>
          <a:lstStyle/>
          <a:p>
            <a:r>
              <a:rPr lang="en-US" sz="3200" b="1" dirty="0" smtClean="0"/>
              <a:t>Example</a:t>
            </a:r>
            <a:endParaRPr lang="en-IN" sz="3200" b="1" dirty="0"/>
          </a:p>
        </p:txBody>
      </p:sp>
      <p:grpSp>
        <p:nvGrpSpPr>
          <p:cNvPr id="15" name="Group 14"/>
          <p:cNvGrpSpPr/>
          <p:nvPr/>
        </p:nvGrpSpPr>
        <p:grpSpPr>
          <a:xfrm>
            <a:off x="638184" y="304800"/>
            <a:ext cx="8124816" cy="6400800"/>
            <a:chOff x="638184" y="304800"/>
            <a:chExt cx="8124816" cy="6400800"/>
          </a:xfrm>
        </p:grpSpPr>
        <p:sp>
          <p:nvSpPr>
            <p:cNvPr id="4" name="object 3"/>
            <p:cNvSpPr/>
            <p:nvPr/>
          </p:nvSpPr>
          <p:spPr>
            <a:xfrm>
              <a:off x="2362200" y="304800"/>
              <a:ext cx="6400800" cy="4464320"/>
            </a:xfrm>
            <a:prstGeom prst="rect">
              <a:avLst/>
            </a:prstGeom>
            <a:blipFill>
              <a:blip r:embed="rId3" cstate="print"/>
              <a:stretch>
                <a:fillRect/>
              </a:stretch>
            </a:blipFill>
          </p:spPr>
          <p:txBody>
            <a:bodyPr wrap="square" lIns="0" tIns="0" rIns="0" bIns="0" rtlCol="0"/>
            <a:lstStyle/>
            <a:p>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4953000"/>
              <a:ext cx="65436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bject 2"/>
            <p:cNvSpPr txBox="1"/>
            <p:nvPr/>
          </p:nvSpPr>
          <p:spPr>
            <a:xfrm>
              <a:off x="638184" y="1562944"/>
              <a:ext cx="2714616" cy="1256456"/>
            </a:xfrm>
            <a:prstGeom prst="rect">
              <a:avLst/>
            </a:prstGeom>
          </p:spPr>
          <p:txBody>
            <a:bodyPr vert="horz" wrap="square" lIns="0" tIns="11135" rIns="0" bIns="0" rtlCol="0">
              <a:spAutoFit/>
            </a:bodyPr>
            <a:lstStyle/>
            <a:p>
              <a:pPr marL="11135" marR="4454">
                <a:lnSpc>
                  <a:spcPct val="130000"/>
                </a:lnSpc>
              </a:pPr>
              <a:r>
                <a:rPr sz="1600" b="1" spc="-4" dirty="0" smtClean="0">
                  <a:solidFill>
                    <a:srgbClr val="323299"/>
                  </a:solidFill>
                  <a:cs typeface="Arial"/>
                </a:rPr>
                <a:t>EER </a:t>
              </a:r>
              <a:r>
                <a:rPr sz="1600" b="1" spc="-4" dirty="0">
                  <a:solidFill>
                    <a:srgbClr val="323299"/>
                  </a:solidFill>
                  <a:cs typeface="Arial"/>
                </a:rPr>
                <a:t>diagram  notation for</a:t>
              </a:r>
              <a:r>
                <a:rPr sz="1600" b="1" spc="-61" dirty="0">
                  <a:solidFill>
                    <a:srgbClr val="323299"/>
                  </a:solidFill>
                  <a:cs typeface="Arial"/>
                </a:rPr>
                <a:t> </a:t>
              </a:r>
              <a:r>
                <a:rPr sz="1600" b="1" spc="-4" dirty="0">
                  <a:solidFill>
                    <a:srgbClr val="323299"/>
                  </a:solidFill>
                  <a:cs typeface="Arial"/>
                </a:rPr>
                <a:t>an  attribute-  defined  specialization  on</a:t>
              </a:r>
              <a:r>
                <a:rPr sz="1600" b="1" spc="-18" dirty="0">
                  <a:solidFill>
                    <a:srgbClr val="323299"/>
                  </a:solidFill>
                  <a:cs typeface="Arial"/>
                </a:rPr>
                <a:t> </a:t>
              </a:r>
              <a:r>
                <a:rPr sz="1600" b="1" spc="-4" dirty="0">
                  <a:solidFill>
                    <a:srgbClr val="323299"/>
                  </a:solidFill>
                  <a:cs typeface="Arial"/>
                </a:rPr>
                <a:t>JobType.</a:t>
              </a:r>
              <a:endParaRPr sz="1600" b="1" dirty="0">
                <a:cs typeface="Arial"/>
              </a:endParaRPr>
            </a:p>
          </p:txBody>
        </p:sp>
        <p:cxnSp>
          <p:nvCxnSpPr>
            <p:cNvPr id="7" name="Straight Arrow Connector 6"/>
            <p:cNvCxnSpPr/>
            <p:nvPr/>
          </p:nvCxnSpPr>
          <p:spPr>
            <a:xfrm flipH="1">
              <a:off x="1828800" y="1905000"/>
              <a:ext cx="3276600" cy="2864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1676400" y="4769120"/>
              <a:ext cx="1676400" cy="117448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H="1">
              <a:off x="4348162" y="4769120"/>
              <a:ext cx="1214438" cy="117448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flipH="1">
              <a:off x="6477000" y="4791866"/>
              <a:ext cx="909638" cy="11744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94369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8B: </a:t>
            </a:r>
            <a:r>
              <a:rPr lang="en-IN" b="1" dirty="0" smtClean="0"/>
              <a:t>Options </a:t>
            </a:r>
            <a:r>
              <a:rPr lang="en-IN" b="1" dirty="0"/>
              <a:t>for Mapping Specialization/ Generalization</a:t>
            </a:r>
            <a:r>
              <a:rPr lang="en-US" b="1" dirty="0" smtClean="0"/>
              <a:t> </a:t>
            </a:r>
            <a:endParaRPr lang="en-IN" b="1" dirty="0"/>
          </a:p>
        </p:txBody>
      </p:sp>
      <p:sp>
        <p:nvSpPr>
          <p:cNvPr id="3" name="Content Placeholder 2"/>
          <p:cNvSpPr>
            <a:spLocks noGrp="1"/>
          </p:cNvSpPr>
          <p:nvPr>
            <p:ph sz="quarter" idx="1"/>
          </p:nvPr>
        </p:nvSpPr>
        <p:spPr>
          <a:xfrm>
            <a:off x="381000" y="1752600"/>
            <a:ext cx="8153400" cy="4873752"/>
          </a:xfrm>
        </p:spPr>
        <p:txBody>
          <a:bodyPr>
            <a:normAutofit lnSpcReduction="10000"/>
          </a:bodyPr>
          <a:lstStyle/>
          <a:p>
            <a:pPr marL="81280" indent="0" algn="just">
              <a:lnSpc>
                <a:spcPct val="150000"/>
              </a:lnSpc>
              <a:buNone/>
            </a:pPr>
            <a:r>
              <a:rPr lang="en-IN" sz="2200" b="1" spc="-5" dirty="0" smtClean="0">
                <a:solidFill>
                  <a:srgbClr val="FF0000"/>
                </a:solidFill>
                <a:cs typeface="Times New Roman"/>
              </a:rPr>
              <a:t>8B</a:t>
            </a:r>
            <a:r>
              <a:rPr lang="en-IN" sz="2200" b="1" spc="-5" dirty="0">
                <a:solidFill>
                  <a:srgbClr val="FF0000"/>
                </a:solidFill>
                <a:cs typeface="Times New Roman"/>
              </a:rPr>
              <a:t>: Multiple relations-Subclass relations</a:t>
            </a:r>
            <a:r>
              <a:rPr lang="en-IN" sz="2200" b="1" spc="-20" dirty="0">
                <a:solidFill>
                  <a:srgbClr val="FF0000"/>
                </a:solidFill>
                <a:cs typeface="Times New Roman"/>
              </a:rPr>
              <a:t> </a:t>
            </a:r>
            <a:r>
              <a:rPr lang="en-IN" sz="2200" b="1" spc="-5" dirty="0">
                <a:solidFill>
                  <a:srgbClr val="FF0000"/>
                </a:solidFill>
                <a:cs typeface="Times New Roman"/>
              </a:rPr>
              <a:t>only</a:t>
            </a:r>
            <a:endParaRPr lang="en-IN" sz="2200" b="1" dirty="0">
              <a:solidFill>
                <a:srgbClr val="FF0000"/>
              </a:solidFill>
              <a:cs typeface="Times New Roman"/>
            </a:endParaRPr>
          </a:p>
          <a:p>
            <a:pPr marL="81280" indent="0" algn="just">
              <a:lnSpc>
                <a:spcPct val="150000"/>
              </a:lnSpc>
              <a:buNone/>
            </a:pPr>
            <a:r>
              <a:rPr lang="en-IN" sz="2200" spc="-5" dirty="0">
                <a:cs typeface="Times New Roman"/>
              </a:rPr>
              <a:t>Create </a:t>
            </a:r>
            <a:r>
              <a:rPr lang="en-IN" sz="2200" dirty="0">
                <a:cs typeface="Times New Roman"/>
              </a:rPr>
              <a:t>a relation L</a:t>
            </a:r>
            <a:r>
              <a:rPr lang="en-IN" sz="2200" baseline="-20833" dirty="0">
                <a:cs typeface="Times New Roman"/>
              </a:rPr>
              <a:t>i </a:t>
            </a:r>
            <a:r>
              <a:rPr lang="en-IN" sz="2200" dirty="0">
                <a:cs typeface="Times New Roman"/>
              </a:rPr>
              <a:t>for each </a:t>
            </a:r>
            <a:r>
              <a:rPr lang="en-IN" sz="2200" spc="-5" dirty="0">
                <a:cs typeface="Times New Roman"/>
              </a:rPr>
              <a:t>subclass S</a:t>
            </a:r>
            <a:r>
              <a:rPr lang="en-IN" sz="2200" spc="-7" baseline="-20833" dirty="0">
                <a:cs typeface="Times New Roman"/>
              </a:rPr>
              <a:t>i</a:t>
            </a:r>
            <a:r>
              <a:rPr lang="en-IN" sz="2200" spc="-5" dirty="0">
                <a:cs typeface="Times New Roman"/>
              </a:rPr>
              <a:t>, </a:t>
            </a:r>
            <a:r>
              <a:rPr lang="en-IN" sz="2200" dirty="0">
                <a:cs typeface="Times New Roman"/>
              </a:rPr>
              <a:t>1 &lt; </a:t>
            </a:r>
            <a:r>
              <a:rPr lang="en-IN" sz="2200" dirty="0" err="1">
                <a:cs typeface="Times New Roman"/>
              </a:rPr>
              <a:t>i</a:t>
            </a:r>
            <a:r>
              <a:rPr lang="en-IN" sz="2200" dirty="0">
                <a:cs typeface="Times New Roman"/>
              </a:rPr>
              <a:t> &lt; </a:t>
            </a:r>
            <a:r>
              <a:rPr lang="en-IN" sz="2200" spc="-5" dirty="0">
                <a:cs typeface="Times New Roman"/>
              </a:rPr>
              <a:t>m, with </a:t>
            </a:r>
            <a:r>
              <a:rPr lang="en-IN" sz="2200" dirty="0">
                <a:cs typeface="Times New Roman"/>
              </a:rPr>
              <a:t>the attributes </a:t>
            </a:r>
            <a:r>
              <a:rPr lang="en-IN" sz="2200" dirty="0" err="1">
                <a:cs typeface="Times New Roman"/>
              </a:rPr>
              <a:t>Attr</a:t>
            </a:r>
            <a:r>
              <a:rPr lang="en-IN" sz="2200" dirty="0">
                <a:cs typeface="Times New Roman"/>
              </a:rPr>
              <a:t>(L</a:t>
            </a:r>
            <a:r>
              <a:rPr lang="en-IN" sz="2200" baseline="-20833" dirty="0">
                <a:cs typeface="Times New Roman"/>
              </a:rPr>
              <a:t>i</a:t>
            </a:r>
            <a:r>
              <a:rPr lang="en-IN" sz="2200" dirty="0">
                <a:cs typeface="Times New Roman"/>
              </a:rPr>
              <a:t>)</a:t>
            </a:r>
            <a:r>
              <a:rPr lang="en-IN" sz="2200" spc="-254" dirty="0">
                <a:cs typeface="Times New Roman"/>
              </a:rPr>
              <a:t> </a:t>
            </a:r>
            <a:r>
              <a:rPr lang="en-IN" sz="2200" dirty="0" smtClean="0">
                <a:cs typeface="Times New Roman"/>
              </a:rPr>
              <a:t>= {</a:t>
            </a:r>
            <a:r>
              <a:rPr lang="en-IN" sz="2200" dirty="0">
                <a:cs typeface="Times New Roman"/>
              </a:rPr>
              <a:t>attributes of </a:t>
            </a:r>
            <a:r>
              <a:rPr lang="en-IN" sz="2200" spc="-5" dirty="0">
                <a:cs typeface="Times New Roman"/>
              </a:rPr>
              <a:t>S</a:t>
            </a:r>
            <a:r>
              <a:rPr lang="en-IN" sz="2200" spc="-7" baseline="-20833" dirty="0">
                <a:cs typeface="Times New Roman"/>
              </a:rPr>
              <a:t>i</a:t>
            </a:r>
            <a:r>
              <a:rPr lang="en-IN" sz="2200" spc="-5" dirty="0">
                <a:cs typeface="Times New Roman"/>
              </a:rPr>
              <a:t>} </a:t>
            </a:r>
            <a:r>
              <a:rPr lang="en-IN" sz="2200" dirty="0">
                <a:cs typeface="Times New Roman"/>
              </a:rPr>
              <a:t>U {k,a</a:t>
            </a:r>
            <a:r>
              <a:rPr lang="en-IN" sz="2200" baseline="-20833" dirty="0">
                <a:cs typeface="Times New Roman"/>
              </a:rPr>
              <a:t>1</a:t>
            </a:r>
            <a:r>
              <a:rPr lang="en-IN" sz="2200" dirty="0">
                <a:cs typeface="Times New Roman"/>
              </a:rPr>
              <a:t>…,a</a:t>
            </a:r>
            <a:r>
              <a:rPr lang="en-IN" sz="2200" baseline="-20833" dirty="0">
                <a:cs typeface="Times New Roman"/>
              </a:rPr>
              <a:t>n</a:t>
            </a:r>
            <a:r>
              <a:rPr lang="en-IN" sz="2200" dirty="0">
                <a:cs typeface="Times New Roman"/>
              </a:rPr>
              <a:t>} and </a:t>
            </a:r>
            <a:r>
              <a:rPr lang="en-IN" sz="2200" spc="-5" dirty="0">
                <a:cs typeface="Times New Roman"/>
              </a:rPr>
              <a:t>PK(L</a:t>
            </a:r>
            <a:r>
              <a:rPr lang="en-IN" sz="2200" spc="-7" baseline="-20833" dirty="0">
                <a:cs typeface="Times New Roman"/>
              </a:rPr>
              <a:t>i</a:t>
            </a:r>
            <a:r>
              <a:rPr lang="en-IN" sz="2200" spc="-5" dirty="0">
                <a:cs typeface="Times New Roman"/>
              </a:rPr>
              <a:t>) </a:t>
            </a:r>
            <a:r>
              <a:rPr lang="en-IN" sz="2200" dirty="0">
                <a:cs typeface="Times New Roman"/>
              </a:rPr>
              <a:t>= k. </a:t>
            </a:r>
            <a:endParaRPr lang="en-IN" sz="2200" dirty="0" smtClean="0">
              <a:cs typeface="Times New Roman"/>
            </a:endParaRPr>
          </a:p>
          <a:p>
            <a:pPr marL="81280" indent="0" algn="just">
              <a:lnSpc>
                <a:spcPct val="150000"/>
              </a:lnSpc>
              <a:buNone/>
            </a:pPr>
            <a:endParaRPr lang="en-IN" sz="2000" dirty="0" smtClean="0">
              <a:cs typeface="Times New Roman"/>
            </a:endParaRPr>
          </a:p>
          <a:p>
            <a:pPr marL="2962275" lvl="8" indent="0" algn="just">
              <a:lnSpc>
                <a:spcPct val="150000"/>
              </a:lnSpc>
              <a:buNone/>
            </a:pPr>
            <a:r>
              <a:rPr lang="en-IN" sz="2000" b="1" dirty="0" smtClean="0">
                <a:solidFill>
                  <a:srgbClr val="00B050"/>
                </a:solidFill>
                <a:cs typeface="Times New Roman"/>
              </a:rPr>
              <a:t>This </a:t>
            </a:r>
            <a:r>
              <a:rPr lang="en-IN" sz="2000" b="1" dirty="0">
                <a:solidFill>
                  <a:srgbClr val="00B050"/>
                </a:solidFill>
                <a:cs typeface="Times New Roman"/>
              </a:rPr>
              <a:t>option only </a:t>
            </a:r>
            <a:r>
              <a:rPr lang="en-IN" sz="2000" b="1" spc="-5" dirty="0">
                <a:solidFill>
                  <a:srgbClr val="00B050"/>
                </a:solidFill>
                <a:cs typeface="Times New Roman"/>
              </a:rPr>
              <a:t>works </a:t>
            </a:r>
            <a:r>
              <a:rPr lang="en-IN" sz="2000" b="1" dirty="0">
                <a:solidFill>
                  <a:srgbClr val="00B050"/>
                </a:solidFill>
                <a:cs typeface="Times New Roman"/>
              </a:rPr>
              <a:t>for a  </a:t>
            </a:r>
            <a:r>
              <a:rPr lang="en-IN" sz="2000" b="1" spc="-5" dirty="0">
                <a:solidFill>
                  <a:srgbClr val="00B050"/>
                </a:solidFill>
                <a:cs typeface="Times New Roman"/>
              </a:rPr>
              <a:t>specialization whose subclasses </a:t>
            </a:r>
            <a:r>
              <a:rPr lang="en-IN" sz="2000" b="1" dirty="0">
                <a:solidFill>
                  <a:srgbClr val="00B050"/>
                </a:solidFill>
                <a:cs typeface="Times New Roman"/>
              </a:rPr>
              <a:t>are total (every entity </a:t>
            </a:r>
            <a:r>
              <a:rPr lang="en-IN" sz="2000" b="1" dirty="0" smtClean="0">
                <a:solidFill>
                  <a:srgbClr val="00B050"/>
                </a:solidFill>
                <a:cs typeface="Times New Roman"/>
              </a:rPr>
              <a:t>in the </a:t>
            </a:r>
            <a:r>
              <a:rPr lang="en-IN" sz="2000" b="1" spc="-5" dirty="0">
                <a:solidFill>
                  <a:srgbClr val="00B050"/>
                </a:solidFill>
                <a:cs typeface="Times New Roman"/>
              </a:rPr>
              <a:t>superclass must </a:t>
            </a:r>
            <a:r>
              <a:rPr lang="en-IN" sz="2000" b="1" dirty="0">
                <a:solidFill>
                  <a:srgbClr val="00B050"/>
                </a:solidFill>
                <a:cs typeface="Times New Roman"/>
              </a:rPr>
              <a:t>belong to  (at </a:t>
            </a:r>
            <a:r>
              <a:rPr lang="en-IN" sz="2000" b="1" spc="-5" dirty="0">
                <a:solidFill>
                  <a:srgbClr val="00B050"/>
                </a:solidFill>
                <a:cs typeface="Times New Roman"/>
              </a:rPr>
              <a:t>least) </a:t>
            </a:r>
            <a:r>
              <a:rPr lang="en-IN" sz="2000" b="1" dirty="0">
                <a:solidFill>
                  <a:srgbClr val="00B050"/>
                </a:solidFill>
                <a:cs typeface="Times New Roman"/>
              </a:rPr>
              <a:t>one of the</a:t>
            </a:r>
            <a:r>
              <a:rPr lang="en-IN" sz="2000" b="1" spc="-30" dirty="0">
                <a:solidFill>
                  <a:srgbClr val="00B050"/>
                </a:solidFill>
                <a:cs typeface="Times New Roman"/>
              </a:rPr>
              <a:t> </a:t>
            </a:r>
            <a:r>
              <a:rPr lang="en-IN" sz="2000" b="1" spc="-5" dirty="0">
                <a:solidFill>
                  <a:srgbClr val="00B050"/>
                </a:solidFill>
                <a:cs typeface="Times New Roman"/>
              </a:rPr>
              <a:t>subclasses).</a:t>
            </a:r>
            <a:endParaRPr lang="en-IN" sz="2000" b="1" dirty="0">
              <a:solidFill>
                <a:srgbClr val="00B050"/>
              </a:solidFill>
            </a:endParaRPr>
          </a:p>
          <a:p>
            <a:pPr marL="2962275" indent="0" algn="just">
              <a:lnSpc>
                <a:spcPct val="150000"/>
              </a:lnSpc>
              <a:buNone/>
            </a:pPr>
            <a:endParaRPr lang="en-IN" sz="2000" dirty="0"/>
          </a:p>
        </p:txBody>
      </p:sp>
      <p:pic>
        <p:nvPicPr>
          <p:cNvPr id="921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4191000"/>
            <a:ext cx="3024000" cy="2415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378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r>
              <a:rPr lang="en-US" b="1" dirty="0" smtClean="0"/>
              <a:t>Example</a:t>
            </a:r>
            <a:endParaRPr lang="en-IN" b="1"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219200"/>
            <a:ext cx="775335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667250"/>
            <a:ext cx="743902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34858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b="1" dirty="0" smtClean="0"/>
              <a:t>8C: </a:t>
            </a:r>
            <a:r>
              <a:rPr lang="en-IN" b="1" dirty="0"/>
              <a:t>Options for Mapping Specialization/ Generalization</a:t>
            </a:r>
            <a:r>
              <a:rPr lang="en-US" b="1" dirty="0" smtClean="0"/>
              <a:t> </a:t>
            </a:r>
            <a:endParaRPr lang="en-IN" b="1" dirty="0"/>
          </a:p>
        </p:txBody>
      </p:sp>
      <p:sp>
        <p:nvSpPr>
          <p:cNvPr id="3" name="Content Placeholder 2"/>
          <p:cNvSpPr>
            <a:spLocks noGrp="1"/>
          </p:cNvSpPr>
          <p:nvPr>
            <p:ph sz="quarter" idx="1"/>
          </p:nvPr>
        </p:nvSpPr>
        <p:spPr>
          <a:xfrm>
            <a:off x="457200" y="1755648"/>
            <a:ext cx="7848600" cy="4873752"/>
          </a:xfrm>
        </p:spPr>
        <p:txBody>
          <a:bodyPr>
            <a:normAutofit/>
          </a:bodyPr>
          <a:lstStyle/>
          <a:p>
            <a:pPr marL="0" indent="0" algn="just">
              <a:lnSpc>
                <a:spcPct val="150000"/>
              </a:lnSpc>
              <a:spcBef>
                <a:spcPts val="1455"/>
              </a:spcBef>
              <a:buNone/>
            </a:pPr>
            <a:r>
              <a:rPr lang="en-IN" b="1" spc="5" dirty="0" smtClean="0">
                <a:solidFill>
                  <a:srgbClr val="FF0000"/>
                </a:solidFill>
                <a:cs typeface="Times New Roman"/>
              </a:rPr>
              <a:t>8C</a:t>
            </a:r>
            <a:r>
              <a:rPr lang="en-IN" b="1" spc="5" dirty="0">
                <a:solidFill>
                  <a:srgbClr val="FF0000"/>
                </a:solidFill>
                <a:cs typeface="Times New Roman"/>
              </a:rPr>
              <a:t>: </a:t>
            </a:r>
            <a:r>
              <a:rPr lang="en-IN" b="1" spc="-5" dirty="0">
                <a:solidFill>
                  <a:srgbClr val="FF0000"/>
                </a:solidFill>
                <a:cs typeface="Times New Roman"/>
              </a:rPr>
              <a:t>Single relation with </a:t>
            </a:r>
            <a:r>
              <a:rPr lang="en-IN" b="1" i="1" dirty="0">
                <a:solidFill>
                  <a:srgbClr val="FF0000"/>
                </a:solidFill>
                <a:cs typeface="Times New Roman"/>
              </a:rPr>
              <a:t>one type</a:t>
            </a:r>
            <a:r>
              <a:rPr lang="en-IN" b="1" i="1" spc="-160" dirty="0">
                <a:solidFill>
                  <a:srgbClr val="FF0000"/>
                </a:solidFill>
                <a:cs typeface="Times New Roman"/>
              </a:rPr>
              <a:t> </a:t>
            </a:r>
            <a:r>
              <a:rPr lang="en-IN" b="1" i="1" spc="-5" dirty="0">
                <a:solidFill>
                  <a:srgbClr val="FF0000"/>
                </a:solidFill>
                <a:cs typeface="Times New Roman"/>
              </a:rPr>
              <a:t>attribute</a:t>
            </a:r>
            <a:r>
              <a:rPr lang="en-IN" b="1" spc="-5" dirty="0">
                <a:solidFill>
                  <a:srgbClr val="FF0000"/>
                </a:solidFill>
                <a:cs typeface="Times New Roman"/>
              </a:rPr>
              <a:t>.</a:t>
            </a:r>
            <a:endParaRPr lang="en-IN" b="1" dirty="0">
              <a:solidFill>
                <a:srgbClr val="FF0000"/>
              </a:solidFill>
              <a:cs typeface="Times New Roman"/>
            </a:endParaRPr>
          </a:p>
          <a:p>
            <a:pPr marL="50165" marR="5080" indent="0" algn="just">
              <a:lnSpc>
                <a:spcPct val="150000"/>
              </a:lnSpc>
              <a:spcBef>
                <a:spcPts val="1315"/>
              </a:spcBef>
              <a:buNone/>
            </a:pPr>
            <a:r>
              <a:rPr lang="en-IN" spc="-5" dirty="0">
                <a:cs typeface="Times New Roman"/>
              </a:rPr>
              <a:t>Create </a:t>
            </a:r>
            <a:r>
              <a:rPr lang="en-IN" dirty="0">
                <a:cs typeface="Times New Roman"/>
              </a:rPr>
              <a:t>a </a:t>
            </a:r>
            <a:r>
              <a:rPr lang="en-IN" spc="-5" dirty="0">
                <a:cs typeface="Times New Roman"/>
              </a:rPr>
              <a:t>single relation </a:t>
            </a:r>
            <a:r>
              <a:rPr lang="en-IN" dirty="0">
                <a:cs typeface="Times New Roman"/>
              </a:rPr>
              <a:t>L </a:t>
            </a:r>
            <a:r>
              <a:rPr lang="en-IN" spc="-5" dirty="0">
                <a:cs typeface="Times New Roman"/>
              </a:rPr>
              <a:t>with attributes </a:t>
            </a:r>
            <a:r>
              <a:rPr lang="en-IN" spc="-5" dirty="0" err="1">
                <a:cs typeface="Times New Roman"/>
              </a:rPr>
              <a:t>Attrs</a:t>
            </a:r>
            <a:r>
              <a:rPr lang="en-IN" spc="-5" dirty="0">
                <a:cs typeface="Times New Roman"/>
              </a:rPr>
              <a:t>(L) </a:t>
            </a:r>
            <a:r>
              <a:rPr lang="en-IN" dirty="0">
                <a:cs typeface="Times New Roman"/>
              </a:rPr>
              <a:t>= {k,a</a:t>
            </a:r>
            <a:r>
              <a:rPr lang="en-IN" baseline="-21367" dirty="0">
                <a:cs typeface="Times New Roman"/>
              </a:rPr>
              <a:t>1</a:t>
            </a:r>
            <a:r>
              <a:rPr lang="en-IN" dirty="0">
                <a:cs typeface="Times New Roman"/>
              </a:rPr>
              <a:t>,…a</a:t>
            </a:r>
            <a:r>
              <a:rPr lang="en-IN" baseline="-21367" dirty="0">
                <a:cs typeface="Times New Roman"/>
              </a:rPr>
              <a:t>n</a:t>
            </a:r>
            <a:r>
              <a:rPr lang="en-IN" dirty="0">
                <a:cs typeface="Times New Roman"/>
              </a:rPr>
              <a:t>} U </a:t>
            </a:r>
            <a:r>
              <a:rPr lang="en-IN" spc="-5" dirty="0">
                <a:cs typeface="Times New Roman"/>
              </a:rPr>
              <a:t>{attributes  </a:t>
            </a:r>
            <a:r>
              <a:rPr lang="en-IN" dirty="0">
                <a:cs typeface="Times New Roman"/>
              </a:rPr>
              <a:t>of </a:t>
            </a:r>
            <a:r>
              <a:rPr lang="en-IN" spc="5" dirty="0">
                <a:cs typeface="Times New Roman"/>
              </a:rPr>
              <a:t>S</a:t>
            </a:r>
            <a:r>
              <a:rPr lang="en-IN" spc="7" baseline="-21367" dirty="0">
                <a:cs typeface="Times New Roman"/>
              </a:rPr>
              <a:t>1</a:t>
            </a:r>
            <a:r>
              <a:rPr lang="en-IN" spc="5" dirty="0">
                <a:cs typeface="Times New Roman"/>
              </a:rPr>
              <a:t>} </a:t>
            </a:r>
            <a:r>
              <a:rPr lang="en-IN" dirty="0">
                <a:cs typeface="Times New Roman"/>
              </a:rPr>
              <a:t>U…U </a:t>
            </a:r>
            <a:r>
              <a:rPr lang="en-IN" spc="-5" dirty="0">
                <a:cs typeface="Times New Roman"/>
              </a:rPr>
              <a:t>{attributes </a:t>
            </a:r>
            <a:r>
              <a:rPr lang="en-IN" dirty="0">
                <a:cs typeface="Times New Roman"/>
              </a:rPr>
              <a:t>of </a:t>
            </a:r>
            <a:r>
              <a:rPr lang="en-IN" spc="5" dirty="0" err="1">
                <a:cs typeface="Times New Roman"/>
              </a:rPr>
              <a:t>S</a:t>
            </a:r>
            <a:r>
              <a:rPr lang="en-IN" spc="7" baseline="-21367" dirty="0" err="1">
                <a:cs typeface="Times New Roman"/>
              </a:rPr>
              <a:t>m</a:t>
            </a:r>
            <a:r>
              <a:rPr lang="en-IN" spc="5" dirty="0">
                <a:cs typeface="Times New Roman"/>
              </a:rPr>
              <a:t>} </a:t>
            </a:r>
            <a:r>
              <a:rPr lang="en-IN" dirty="0">
                <a:cs typeface="Times New Roman"/>
              </a:rPr>
              <a:t>U </a:t>
            </a:r>
            <a:r>
              <a:rPr lang="en-IN" spc="-5" dirty="0">
                <a:cs typeface="Times New Roman"/>
              </a:rPr>
              <a:t>{t} </a:t>
            </a:r>
            <a:r>
              <a:rPr lang="en-IN" dirty="0">
                <a:cs typeface="Times New Roman"/>
              </a:rPr>
              <a:t>and PK(L) = k. The </a:t>
            </a:r>
            <a:r>
              <a:rPr lang="en-IN" spc="-5" dirty="0">
                <a:cs typeface="Times New Roman"/>
              </a:rPr>
              <a:t>attribute </a:t>
            </a:r>
            <a:r>
              <a:rPr lang="en-IN" dirty="0">
                <a:cs typeface="Times New Roman"/>
              </a:rPr>
              <a:t>t </a:t>
            </a:r>
            <a:r>
              <a:rPr lang="en-IN" spc="-5" dirty="0">
                <a:cs typeface="Times New Roman"/>
              </a:rPr>
              <a:t>is called  </a:t>
            </a:r>
            <a:r>
              <a:rPr lang="en-IN" dirty="0">
                <a:cs typeface="Times New Roman"/>
              </a:rPr>
              <a:t>a </a:t>
            </a:r>
            <a:r>
              <a:rPr lang="en-IN" b="1" spc="-5" dirty="0">
                <a:solidFill>
                  <a:srgbClr val="00B050"/>
                </a:solidFill>
                <a:cs typeface="Times New Roman"/>
              </a:rPr>
              <a:t>type </a:t>
            </a:r>
            <a:r>
              <a:rPr lang="en-IN" b="1" dirty="0">
                <a:solidFill>
                  <a:srgbClr val="00B050"/>
                </a:solidFill>
                <a:cs typeface="Times New Roman"/>
              </a:rPr>
              <a:t>(or </a:t>
            </a:r>
            <a:r>
              <a:rPr lang="en-IN" b="1" spc="-5" dirty="0">
                <a:solidFill>
                  <a:srgbClr val="00B050"/>
                </a:solidFill>
                <a:cs typeface="Times New Roman"/>
              </a:rPr>
              <a:t>discriminating) attribu</a:t>
            </a:r>
            <a:r>
              <a:rPr lang="en-IN" spc="-5" dirty="0">
                <a:cs typeface="Times New Roman"/>
              </a:rPr>
              <a:t>te that indicates </a:t>
            </a:r>
            <a:r>
              <a:rPr lang="en-IN" dirty="0">
                <a:cs typeface="Times New Roman"/>
              </a:rPr>
              <a:t>the subclass </a:t>
            </a:r>
            <a:r>
              <a:rPr lang="en-IN" spc="-5" dirty="0">
                <a:cs typeface="Times New Roman"/>
              </a:rPr>
              <a:t>to </a:t>
            </a:r>
            <a:r>
              <a:rPr lang="en-IN" dirty="0">
                <a:cs typeface="Times New Roman"/>
              </a:rPr>
              <a:t>which </a:t>
            </a:r>
            <a:r>
              <a:rPr lang="en-IN" spc="-5" dirty="0">
                <a:cs typeface="Times New Roman"/>
              </a:rPr>
              <a:t>each  tuple</a:t>
            </a:r>
            <a:r>
              <a:rPr lang="en-IN" spc="-30" dirty="0">
                <a:cs typeface="Times New Roman"/>
              </a:rPr>
              <a:t> </a:t>
            </a:r>
            <a:r>
              <a:rPr lang="en-IN" dirty="0">
                <a:cs typeface="Times New Roman"/>
              </a:rPr>
              <a:t>belongs</a:t>
            </a:r>
          </a:p>
          <a:p>
            <a:pPr algn="just">
              <a:lnSpc>
                <a:spcPct val="150000"/>
              </a:lnSpc>
            </a:pPr>
            <a:endParaRPr lang="en-IN" sz="2800" dirty="0">
              <a:cs typeface="Times New Roman"/>
            </a:endParaRPr>
          </a:p>
          <a:p>
            <a:pPr algn="just">
              <a:lnSpc>
                <a:spcPct val="150000"/>
              </a:lnSpc>
            </a:pPr>
            <a:endParaRPr lang="en-IN" dirty="0"/>
          </a:p>
        </p:txBody>
      </p:sp>
    </p:spTree>
    <p:extLst>
      <p:ext uri="{BB962C8B-B14F-4D97-AF65-F5344CB8AC3E}">
        <p14:creationId xmlns:p14="http://schemas.microsoft.com/office/powerpoint/2010/main" val="3063030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normAutofit/>
          </a:bodyPr>
          <a:lstStyle/>
          <a:p>
            <a:r>
              <a:rPr lang="en-US" sz="2800" b="1" dirty="0" smtClean="0"/>
              <a:t>Example COMPANY Database</a:t>
            </a:r>
            <a:endParaRPr lang="en-IN" sz="2800" dirty="0"/>
          </a:p>
        </p:txBody>
      </p:sp>
      <p:sp>
        <p:nvSpPr>
          <p:cNvPr id="3" name="Content Placeholder 2"/>
          <p:cNvSpPr>
            <a:spLocks noGrp="1"/>
          </p:cNvSpPr>
          <p:nvPr>
            <p:ph sz="quarter" idx="1"/>
          </p:nvPr>
        </p:nvSpPr>
        <p:spPr>
          <a:xfrm>
            <a:off x="457200" y="1371600"/>
            <a:ext cx="7924800" cy="4873752"/>
          </a:xfrm>
        </p:spPr>
        <p:txBody>
          <a:bodyPr>
            <a:normAutofit/>
          </a:bodyPr>
          <a:lstStyle/>
          <a:p>
            <a:pPr algn="just">
              <a:lnSpc>
                <a:spcPct val="150000"/>
              </a:lnSpc>
            </a:pPr>
            <a:r>
              <a:rPr lang="en-US" sz="2300" dirty="0" smtClean="0"/>
              <a:t>The company is organized into DEPARTMENTs. Each department has a name, number and an employee who </a:t>
            </a:r>
            <a:r>
              <a:rPr lang="en-US" sz="2300" i="1" dirty="0" smtClean="0"/>
              <a:t>manages </a:t>
            </a:r>
            <a:r>
              <a:rPr lang="en-US" sz="2300" dirty="0" smtClean="0"/>
              <a:t>the department. We keep track of the start date of the department</a:t>
            </a:r>
            <a:r>
              <a:rPr lang="en-US" sz="2300" i="1" dirty="0" smtClean="0"/>
              <a:t> </a:t>
            </a:r>
            <a:r>
              <a:rPr lang="en-US" sz="2300" dirty="0" smtClean="0"/>
              <a:t>manager.</a:t>
            </a:r>
            <a:r>
              <a:rPr lang="en-US" sz="2300" i="1" dirty="0" smtClean="0"/>
              <a:t> </a:t>
            </a:r>
          </a:p>
          <a:p>
            <a:pPr algn="just">
              <a:lnSpc>
                <a:spcPct val="150000"/>
              </a:lnSpc>
            </a:pPr>
            <a:r>
              <a:rPr lang="en-US" sz="2300" dirty="0" smtClean="0"/>
              <a:t>Each department</a:t>
            </a:r>
            <a:r>
              <a:rPr lang="en-US" sz="2300" i="1" dirty="0" smtClean="0"/>
              <a:t> controls </a:t>
            </a:r>
            <a:r>
              <a:rPr lang="en-US" sz="2300" dirty="0" smtClean="0"/>
              <a:t>a number of PROJECTs</a:t>
            </a:r>
            <a:r>
              <a:rPr lang="en-US" sz="2300" i="1" dirty="0" smtClean="0"/>
              <a:t>. </a:t>
            </a:r>
            <a:r>
              <a:rPr lang="en-US" sz="2300" dirty="0" smtClean="0"/>
              <a:t>Each project has a name, number and is</a:t>
            </a:r>
            <a:r>
              <a:rPr lang="en-US" sz="2300" i="1" dirty="0" smtClean="0"/>
              <a:t> </a:t>
            </a:r>
            <a:r>
              <a:rPr lang="en-US" sz="2300" dirty="0" smtClean="0"/>
              <a:t>located at a single location.</a:t>
            </a:r>
          </a:p>
          <a:p>
            <a:pPr>
              <a:lnSpc>
                <a:spcPct val="150000"/>
              </a:lnSpc>
            </a:pPr>
            <a:endParaRPr lang="en-IN" sz="2300" dirty="0"/>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686299"/>
            <a:ext cx="8448675"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5685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1143000"/>
          </a:xfrm>
        </p:spPr>
        <p:txBody>
          <a:bodyPr>
            <a:normAutofit/>
          </a:bodyPr>
          <a:lstStyle/>
          <a:p>
            <a:r>
              <a:rPr lang="en-US" sz="3200" b="1" dirty="0" smtClean="0"/>
              <a:t>Example</a:t>
            </a:r>
            <a:endParaRPr lang="en-IN" sz="3200" b="1" dirty="0"/>
          </a:p>
        </p:txBody>
      </p:sp>
      <p:grpSp>
        <p:nvGrpSpPr>
          <p:cNvPr id="15" name="Group 14"/>
          <p:cNvGrpSpPr/>
          <p:nvPr/>
        </p:nvGrpSpPr>
        <p:grpSpPr>
          <a:xfrm>
            <a:off x="638184" y="304800"/>
            <a:ext cx="8124816" cy="5661546"/>
            <a:chOff x="638184" y="304800"/>
            <a:chExt cx="8124816" cy="5661546"/>
          </a:xfrm>
        </p:grpSpPr>
        <p:sp>
          <p:nvSpPr>
            <p:cNvPr id="4" name="object 3"/>
            <p:cNvSpPr/>
            <p:nvPr/>
          </p:nvSpPr>
          <p:spPr>
            <a:xfrm>
              <a:off x="2362200" y="304800"/>
              <a:ext cx="6400800" cy="4464320"/>
            </a:xfrm>
            <a:prstGeom prst="rect">
              <a:avLst/>
            </a:prstGeom>
            <a:blipFill>
              <a:blip r:embed="rId3" cstate="print"/>
              <a:stretch>
                <a:fillRect/>
              </a:stretch>
            </a:blipFill>
          </p:spPr>
          <p:txBody>
            <a:bodyPr wrap="square" lIns="0" tIns="0" rIns="0" bIns="0" rtlCol="0"/>
            <a:lstStyle/>
            <a:p>
              <a:endParaRPr/>
            </a:p>
          </p:txBody>
        </p:sp>
        <p:sp>
          <p:nvSpPr>
            <p:cNvPr id="6" name="object 2"/>
            <p:cNvSpPr txBox="1"/>
            <p:nvPr/>
          </p:nvSpPr>
          <p:spPr>
            <a:xfrm>
              <a:off x="638184" y="1562944"/>
              <a:ext cx="2714616" cy="1291594"/>
            </a:xfrm>
            <a:prstGeom prst="rect">
              <a:avLst/>
            </a:prstGeom>
          </p:spPr>
          <p:txBody>
            <a:bodyPr vert="horz" wrap="square" lIns="0" tIns="11135" rIns="0" bIns="0" rtlCol="0">
              <a:spAutoFit/>
            </a:bodyPr>
            <a:lstStyle/>
            <a:p>
              <a:pPr marL="11135" marR="4454">
                <a:lnSpc>
                  <a:spcPct val="130000"/>
                </a:lnSpc>
              </a:pPr>
              <a:r>
                <a:rPr sz="1600" b="1" spc="-4" dirty="0" smtClean="0">
                  <a:solidFill>
                    <a:srgbClr val="323299"/>
                  </a:solidFill>
                  <a:cs typeface="Arial"/>
                </a:rPr>
                <a:t>EER </a:t>
              </a:r>
              <a:r>
                <a:rPr sz="1600" b="1" spc="-4" dirty="0">
                  <a:solidFill>
                    <a:srgbClr val="323299"/>
                  </a:solidFill>
                  <a:cs typeface="Arial"/>
                </a:rPr>
                <a:t>diagram  notation for</a:t>
              </a:r>
              <a:r>
                <a:rPr sz="1600" b="1" spc="-61" dirty="0">
                  <a:solidFill>
                    <a:srgbClr val="323299"/>
                  </a:solidFill>
                  <a:cs typeface="Arial"/>
                </a:rPr>
                <a:t> </a:t>
              </a:r>
              <a:r>
                <a:rPr sz="1600" b="1" spc="-4" dirty="0">
                  <a:solidFill>
                    <a:srgbClr val="323299"/>
                  </a:solidFill>
                  <a:cs typeface="Arial"/>
                </a:rPr>
                <a:t>an  </a:t>
              </a:r>
              <a:r>
                <a:rPr sz="1600" b="1" spc="-4" dirty="0" smtClean="0">
                  <a:solidFill>
                    <a:srgbClr val="323299"/>
                  </a:solidFill>
                  <a:cs typeface="Arial"/>
                </a:rPr>
                <a:t>attribute</a:t>
              </a:r>
              <a:r>
                <a:rPr lang="en-US" sz="1600" b="1" spc="-4" dirty="0" smtClean="0">
                  <a:solidFill>
                    <a:srgbClr val="323299"/>
                  </a:solidFill>
                  <a:cs typeface="Arial"/>
                </a:rPr>
                <a:t> </a:t>
              </a:r>
              <a:r>
                <a:rPr sz="1600" b="1" spc="-4" dirty="0" smtClean="0">
                  <a:solidFill>
                    <a:srgbClr val="323299"/>
                  </a:solidFill>
                  <a:cs typeface="Arial"/>
                </a:rPr>
                <a:t>-</a:t>
              </a:r>
              <a:r>
                <a:rPr lang="en-US" sz="1600" b="1" spc="-4" dirty="0" smtClean="0">
                  <a:solidFill>
                    <a:srgbClr val="323299"/>
                  </a:solidFill>
                  <a:cs typeface="Arial"/>
                </a:rPr>
                <a:t> </a:t>
              </a:r>
              <a:r>
                <a:rPr sz="1600" b="1" spc="-4" dirty="0" smtClean="0">
                  <a:solidFill>
                    <a:srgbClr val="323299"/>
                  </a:solidFill>
                  <a:cs typeface="Arial"/>
                </a:rPr>
                <a:t>defined  </a:t>
              </a:r>
              <a:r>
                <a:rPr sz="1600" b="1" spc="-4" dirty="0">
                  <a:solidFill>
                    <a:srgbClr val="323299"/>
                  </a:solidFill>
                  <a:cs typeface="Arial"/>
                </a:rPr>
                <a:t>specialization  on</a:t>
              </a:r>
              <a:r>
                <a:rPr sz="1600" b="1" spc="-18" dirty="0">
                  <a:solidFill>
                    <a:srgbClr val="323299"/>
                  </a:solidFill>
                  <a:cs typeface="Arial"/>
                </a:rPr>
                <a:t> </a:t>
              </a:r>
              <a:r>
                <a:rPr sz="1600" b="1" spc="-4" dirty="0">
                  <a:solidFill>
                    <a:srgbClr val="323299"/>
                  </a:solidFill>
                  <a:cs typeface="Arial"/>
                </a:rPr>
                <a:t>JobType.</a:t>
              </a:r>
              <a:endParaRPr sz="1600" b="1" dirty="0">
                <a:cs typeface="Arial"/>
              </a:endParaRPr>
            </a:p>
          </p:txBody>
        </p:sp>
        <p:cxnSp>
          <p:nvCxnSpPr>
            <p:cNvPr id="7" name="Straight Arrow Connector 6"/>
            <p:cNvCxnSpPr/>
            <p:nvPr/>
          </p:nvCxnSpPr>
          <p:spPr>
            <a:xfrm flipH="1">
              <a:off x="638184" y="1905000"/>
              <a:ext cx="4467216" cy="388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133600" y="4769120"/>
              <a:ext cx="1219200" cy="116188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H="1">
              <a:off x="4348162" y="4769120"/>
              <a:ext cx="1214438" cy="117448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flipH="1">
              <a:off x="6477000" y="4791866"/>
              <a:ext cx="909638" cy="11744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5931002"/>
            <a:ext cx="8820000" cy="774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0870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b="1" dirty="0" smtClean="0"/>
              <a:t>8D: </a:t>
            </a:r>
            <a:r>
              <a:rPr lang="en-IN" b="1" dirty="0"/>
              <a:t>Options for Mapping Specialization/ Generalization</a:t>
            </a:r>
            <a:r>
              <a:rPr lang="en-US" b="1" dirty="0"/>
              <a:t> </a:t>
            </a:r>
            <a:endParaRPr lang="en-IN" dirty="0"/>
          </a:p>
        </p:txBody>
      </p:sp>
      <p:sp>
        <p:nvSpPr>
          <p:cNvPr id="3" name="Content Placeholder 2"/>
          <p:cNvSpPr>
            <a:spLocks noGrp="1"/>
          </p:cNvSpPr>
          <p:nvPr>
            <p:ph sz="quarter" idx="1"/>
          </p:nvPr>
        </p:nvSpPr>
        <p:spPr>
          <a:xfrm>
            <a:off x="381000" y="1755648"/>
            <a:ext cx="8001000" cy="4873752"/>
          </a:xfrm>
        </p:spPr>
        <p:txBody>
          <a:bodyPr>
            <a:noAutofit/>
          </a:bodyPr>
          <a:lstStyle/>
          <a:p>
            <a:pPr marL="0" indent="0">
              <a:lnSpc>
                <a:spcPct val="100000"/>
              </a:lnSpc>
              <a:spcBef>
                <a:spcPts val="1550"/>
              </a:spcBef>
              <a:buNone/>
            </a:pPr>
            <a:r>
              <a:rPr lang="en-IN" sz="2200" b="1" spc="5" dirty="0" smtClean="0">
                <a:solidFill>
                  <a:srgbClr val="FF0000"/>
                </a:solidFill>
                <a:cs typeface="Times New Roman"/>
              </a:rPr>
              <a:t>8D</a:t>
            </a:r>
            <a:r>
              <a:rPr lang="en-IN" sz="2200" b="1" spc="5" dirty="0">
                <a:solidFill>
                  <a:srgbClr val="FF0000"/>
                </a:solidFill>
                <a:cs typeface="Times New Roman"/>
              </a:rPr>
              <a:t>: </a:t>
            </a:r>
            <a:r>
              <a:rPr lang="en-IN" sz="2200" b="1" spc="-5" dirty="0">
                <a:solidFill>
                  <a:srgbClr val="FF0000"/>
                </a:solidFill>
                <a:cs typeface="Times New Roman"/>
              </a:rPr>
              <a:t>Single relation with multiple </a:t>
            </a:r>
            <a:r>
              <a:rPr lang="en-IN" sz="2200" b="1" dirty="0">
                <a:solidFill>
                  <a:srgbClr val="FF0000"/>
                </a:solidFill>
                <a:cs typeface="Times New Roman"/>
              </a:rPr>
              <a:t>type</a:t>
            </a:r>
            <a:r>
              <a:rPr lang="en-IN" sz="2200" b="1" spc="-160" dirty="0">
                <a:solidFill>
                  <a:srgbClr val="FF0000"/>
                </a:solidFill>
                <a:cs typeface="Times New Roman"/>
              </a:rPr>
              <a:t> </a:t>
            </a:r>
            <a:r>
              <a:rPr lang="en-IN" sz="2200" b="1" spc="-5" dirty="0">
                <a:solidFill>
                  <a:srgbClr val="FF0000"/>
                </a:solidFill>
                <a:cs typeface="Times New Roman"/>
              </a:rPr>
              <a:t>attributes.</a:t>
            </a:r>
            <a:endParaRPr lang="en-IN" sz="2200" dirty="0">
              <a:solidFill>
                <a:srgbClr val="FF0000"/>
              </a:solidFill>
              <a:cs typeface="Times New Roman"/>
            </a:endParaRPr>
          </a:p>
          <a:p>
            <a:pPr marL="12700">
              <a:lnSpc>
                <a:spcPct val="100000"/>
              </a:lnSpc>
              <a:spcBef>
                <a:spcPts val="960"/>
              </a:spcBef>
            </a:pPr>
            <a:endParaRPr lang="en-IN" sz="2200" spc="-5" dirty="0" smtClean="0">
              <a:cs typeface="Times New Roman"/>
            </a:endParaRPr>
          </a:p>
          <a:p>
            <a:pPr marL="0" indent="0" algn="just">
              <a:lnSpc>
                <a:spcPct val="150000"/>
              </a:lnSpc>
              <a:spcBef>
                <a:spcPts val="960"/>
              </a:spcBef>
              <a:buNone/>
            </a:pPr>
            <a:r>
              <a:rPr lang="en-IN" sz="2200" spc="-5" dirty="0" smtClean="0">
                <a:cs typeface="Times New Roman"/>
              </a:rPr>
              <a:t>Create </a:t>
            </a:r>
            <a:r>
              <a:rPr lang="en-IN" sz="2200" dirty="0">
                <a:cs typeface="Times New Roman"/>
              </a:rPr>
              <a:t>a </a:t>
            </a:r>
            <a:r>
              <a:rPr lang="en-IN" sz="2200" spc="-5" dirty="0">
                <a:cs typeface="Times New Roman"/>
              </a:rPr>
              <a:t>single relation schema </a:t>
            </a:r>
            <a:r>
              <a:rPr lang="en-IN" sz="2200" dirty="0">
                <a:cs typeface="Times New Roman"/>
              </a:rPr>
              <a:t>L </a:t>
            </a:r>
            <a:r>
              <a:rPr lang="en-IN" sz="2200" spc="-5" dirty="0">
                <a:cs typeface="Times New Roman"/>
              </a:rPr>
              <a:t>with attributes </a:t>
            </a:r>
            <a:r>
              <a:rPr lang="en-IN" sz="2200" spc="-5" dirty="0" err="1">
                <a:cs typeface="Times New Roman"/>
              </a:rPr>
              <a:t>Attrs</a:t>
            </a:r>
            <a:r>
              <a:rPr lang="en-IN" sz="2200" spc="-5" dirty="0">
                <a:cs typeface="Times New Roman"/>
              </a:rPr>
              <a:t>(L) </a:t>
            </a:r>
            <a:r>
              <a:rPr lang="en-IN" sz="2200" dirty="0">
                <a:cs typeface="Times New Roman"/>
              </a:rPr>
              <a:t>= {k,a</a:t>
            </a:r>
            <a:r>
              <a:rPr lang="en-IN" sz="2200" baseline="-21367" dirty="0">
                <a:cs typeface="Times New Roman"/>
              </a:rPr>
              <a:t>1</a:t>
            </a:r>
            <a:r>
              <a:rPr lang="en-IN" sz="2200" dirty="0">
                <a:cs typeface="Times New Roman"/>
              </a:rPr>
              <a:t>,…a</a:t>
            </a:r>
            <a:r>
              <a:rPr lang="en-IN" sz="2200" baseline="-21367" dirty="0">
                <a:cs typeface="Times New Roman"/>
              </a:rPr>
              <a:t>n</a:t>
            </a:r>
            <a:r>
              <a:rPr lang="en-IN" sz="2200" dirty="0">
                <a:cs typeface="Times New Roman"/>
              </a:rPr>
              <a:t>}</a:t>
            </a:r>
            <a:r>
              <a:rPr lang="en-IN" sz="2200" spc="-120" dirty="0">
                <a:cs typeface="Times New Roman"/>
              </a:rPr>
              <a:t> </a:t>
            </a:r>
            <a:r>
              <a:rPr lang="en-IN" sz="2200" dirty="0" smtClean="0">
                <a:cs typeface="Times New Roman"/>
              </a:rPr>
              <a:t>U</a:t>
            </a:r>
            <a:r>
              <a:rPr lang="en-IN" sz="2200" spc="-5" dirty="0" smtClean="0">
                <a:cs typeface="Times New Roman"/>
              </a:rPr>
              <a:t>{attributes </a:t>
            </a:r>
            <a:r>
              <a:rPr lang="en-IN" sz="2200" dirty="0">
                <a:cs typeface="Times New Roman"/>
              </a:rPr>
              <a:t>of </a:t>
            </a:r>
            <a:r>
              <a:rPr lang="en-IN" sz="2200" spc="5" dirty="0">
                <a:cs typeface="Times New Roman"/>
              </a:rPr>
              <a:t>S</a:t>
            </a:r>
            <a:r>
              <a:rPr lang="en-IN" sz="2200" spc="7" baseline="-21367" dirty="0">
                <a:cs typeface="Times New Roman"/>
              </a:rPr>
              <a:t>1</a:t>
            </a:r>
            <a:r>
              <a:rPr lang="en-IN" sz="2200" spc="5" dirty="0">
                <a:cs typeface="Times New Roman"/>
              </a:rPr>
              <a:t>} </a:t>
            </a:r>
            <a:r>
              <a:rPr lang="en-IN" sz="2200" dirty="0">
                <a:cs typeface="Times New Roman"/>
              </a:rPr>
              <a:t>U…U </a:t>
            </a:r>
            <a:r>
              <a:rPr lang="en-IN" sz="2200" spc="-5" dirty="0">
                <a:cs typeface="Times New Roman"/>
              </a:rPr>
              <a:t>{attributes </a:t>
            </a:r>
            <a:r>
              <a:rPr lang="en-IN" sz="2200" dirty="0">
                <a:cs typeface="Times New Roman"/>
              </a:rPr>
              <a:t>of </a:t>
            </a:r>
            <a:r>
              <a:rPr lang="en-IN" sz="2200" spc="5" dirty="0" err="1">
                <a:cs typeface="Times New Roman"/>
              </a:rPr>
              <a:t>S</a:t>
            </a:r>
            <a:r>
              <a:rPr lang="en-IN" sz="2200" spc="7" baseline="-21367" dirty="0" err="1">
                <a:cs typeface="Times New Roman"/>
              </a:rPr>
              <a:t>m</a:t>
            </a:r>
            <a:r>
              <a:rPr lang="en-IN" sz="2200" spc="5" dirty="0">
                <a:cs typeface="Times New Roman"/>
              </a:rPr>
              <a:t>} </a:t>
            </a:r>
            <a:r>
              <a:rPr lang="en-IN" sz="2200" dirty="0">
                <a:cs typeface="Times New Roman"/>
              </a:rPr>
              <a:t>U {t</a:t>
            </a:r>
            <a:r>
              <a:rPr lang="en-IN" sz="2200" baseline="-21367" dirty="0">
                <a:cs typeface="Times New Roman"/>
              </a:rPr>
              <a:t>1</a:t>
            </a:r>
            <a:r>
              <a:rPr lang="en-IN" sz="2200" dirty="0">
                <a:cs typeface="Times New Roman"/>
              </a:rPr>
              <a:t>, </a:t>
            </a:r>
            <a:r>
              <a:rPr lang="en-IN" sz="2200" spc="5" dirty="0">
                <a:cs typeface="Times New Roman"/>
              </a:rPr>
              <a:t>t</a:t>
            </a:r>
            <a:r>
              <a:rPr lang="en-IN" sz="2200" spc="7" baseline="-21367" dirty="0">
                <a:cs typeface="Times New Roman"/>
              </a:rPr>
              <a:t>2</a:t>
            </a:r>
            <a:r>
              <a:rPr lang="en-IN" sz="2200" spc="5" dirty="0">
                <a:cs typeface="Times New Roman"/>
              </a:rPr>
              <a:t>,…,t</a:t>
            </a:r>
            <a:r>
              <a:rPr lang="en-IN" sz="2200" spc="7" baseline="-21367" dirty="0">
                <a:cs typeface="Times New Roman"/>
              </a:rPr>
              <a:t>m</a:t>
            </a:r>
            <a:r>
              <a:rPr lang="en-IN" sz="2200" spc="5" dirty="0">
                <a:cs typeface="Times New Roman"/>
              </a:rPr>
              <a:t>} </a:t>
            </a:r>
            <a:r>
              <a:rPr lang="en-IN" sz="2200" dirty="0">
                <a:cs typeface="Times New Roman"/>
              </a:rPr>
              <a:t>and PK(L) =</a:t>
            </a:r>
            <a:r>
              <a:rPr lang="en-IN" sz="2200" spc="-170" dirty="0">
                <a:cs typeface="Times New Roman"/>
              </a:rPr>
              <a:t> </a:t>
            </a:r>
            <a:r>
              <a:rPr lang="en-IN" sz="2200" dirty="0">
                <a:cs typeface="Times New Roman"/>
              </a:rPr>
              <a:t>k.  </a:t>
            </a:r>
            <a:endParaRPr lang="en-IN" sz="2200" dirty="0" smtClean="0">
              <a:cs typeface="Times New Roman"/>
            </a:endParaRPr>
          </a:p>
          <a:p>
            <a:pPr marL="0" indent="0" algn="just">
              <a:lnSpc>
                <a:spcPct val="150000"/>
              </a:lnSpc>
              <a:spcBef>
                <a:spcPts val="960"/>
              </a:spcBef>
              <a:buNone/>
            </a:pPr>
            <a:endParaRPr lang="en-IN" sz="2200" spc="-5" dirty="0">
              <a:cs typeface="Times New Roman"/>
            </a:endParaRPr>
          </a:p>
          <a:p>
            <a:pPr marL="0" indent="0" algn="just">
              <a:lnSpc>
                <a:spcPct val="150000"/>
              </a:lnSpc>
              <a:spcBef>
                <a:spcPts val="960"/>
              </a:spcBef>
              <a:buNone/>
            </a:pPr>
            <a:r>
              <a:rPr lang="en-IN" sz="2200" b="1" spc="-5" dirty="0" smtClean="0">
                <a:solidFill>
                  <a:srgbClr val="00B050"/>
                </a:solidFill>
                <a:cs typeface="Times New Roman"/>
              </a:rPr>
              <a:t>Each </a:t>
            </a:r>
            <a:r>
              <a:rPr lang="en-IN" sz="2200" b="1" dirty="0" err="1">
                <a:solidFill>
                  <a:srgbClr val="00B050"/>
                </a:solidFill>
                <a:cs typeface="Times New Roman"/>
              </a:rPr>
              <a:t>t</a:t>
            </a:r>
            <a:r>
              <a:rPr lang="en-IN" sz="2200" b="1" baseline="-21367" dirty="0" err="1">
                <a:solidFill>
                  <a:srgbClr val="00B050"/>
                </a:solidFill>
                <a:cs typeface="Times New Roman"/>
              </a:rPr>
              <a:t>i</a:t>
            </a:r>
            <a:r>
              <a:rPr lang="en-IN" sz="2200" b="1" dirty="0">
                <a:solidFill>
                  <a:srgbClr val="00B050"/>
                </a:solidFill>
                <a:cs typeface="Times New Roman"/>
              </a:rPr>
              <a:t>, 1 &lt; I &lt; </a:t>
            </a:r>
            <a:r>
              <a:rPr lang="en-IN" sz="2200" b="1" spc="-15" dirty="0">
                <a:solidFill>
                  <a:srgbClr val="00B050"/>
                </a:solidFill>
                <a:cs typeface="Times New Roman"/>
              </a:rPr>
              <a:t>m, </a:t>
            </a:r>
            <a:r>
              <a:rPr lang="en-IN" sz="2200" b="1" spc="-5" dirty="0">
                <a:solidFill>
                  <a:srgbClr val="00B050"/>
                </a:solidFill>
                <a:cs typeface="Times New Roman"/>
              </a:rPr>
              <a:t>is </a:t>
            </a:r>
            <a:r>
              <a:rPr lang="en-IN" sz="2200" b="1" dirty="0">
                <a:solidFill>
                  <a:srgbClr val="00B050"/>
                </a:solidFill>
                <a:cs typeface="Times New Roman"/>
              </a:rPr>
              <a:t>a </a:t>
            </a:r>
            <a:r>
              <a:rPr lang="en-IN" sz="2200" b="1" spc="-5" dirty="0">
                <a:solidFill>
                  <a:srgbClr val="00B050"/>
                </a:solidFill>
                <a:cs typeface="Times New Roman"/>
              </a:rPr>
              <a:t>Boolean type attribute indicating </a:t>
            </a:r>
            <a:r>
              <a:rPr lang="en-IN" sz="2200" b="1" dirty="0">
                <a:solidFill>
                  <a:srgbClr val="00B050"/>
                </a:solidFill>
                <a:cs typeface="Times New Roman"/>
              </a:rPr>
              <a:t>whether a </a:t>
            </a:r>
            <a:r>
              <a:rPr lang="en-IN" sz="2200" b="1" spc="-5" dirty="0">
                <a:solidFill>
                  <a:srgbClr val="00B050"/>
                </a:solidFill>
                <a:cs typeface="Times New Roman"/>
              </a:rPr>
              <a:t>tuple  </a:t>
            </a:r>
            <a:r>
              <a:rPr lang="en-IN" sz="2200" b="1" dirty="0">
                <a:solidFill>
                  <a:srgbClr val="00B050"/>
                </a:solidFill>
                <a:cs typeface="Times New Roman"/>
              </a:rPr>
              <a:t>belongs </a:t>
            </a:r>
            <a:r>
              <a:rPr lang="en-IN" sz="2200" b="1" spc="-5" dirty="0">
                <a:solidFill>
                  <a:srgbClr val="00B050"/>
                </a:solidFill>
                <a:cs typeface="Times New Roman"/>
              </a:rPr>
              <a:t>to </a:t>
            </a:r>
            <a:r>
              <a:rPr lang="en-IN" sz="2200" b="1" dirty="0">
                <a:solidFill>
                  <a:srgbClr val="00B050"/>
                </a:solidFill>
                <a:cs typeface="Times New Roman"/>
              </a:rPr>
              <a:t>the subclass</a:t>
            </a:r>
            <a:r>
              <a:rPr lang="en-IN" sz="2200" b="1" spc="-95" dirty="0">
                <a:solidFill>
                  <a:srgbClr val="00B050"/>
                </a:solidFill>
                <a:cs typeface="Times New Roman"/>
              </a:rPr>
              <a:t> </a:t>
            </a:r>
            <a:r>
              <a:rPr lang="en-IN" sz="2200" b="1" dirty="0">
                <a:solidFill>
                  <a:srgbClr val="00B050"/>
                </a:solidFill>
                <a:cs typeface="Times New Roman"/>
              </a:rPr>
              <a:t>S</a:t>
            </a:r>
            <a:r>
              <a:rPr lang="en-IN" sz="2200" b="1" baseline="-21367" dirty="0">
                <a:solidFill>
                  <a:srgbClr val="00B050"/>
                </a:solidFill>
                <a:cs typeface="Times New Roman"/>
              </a:rPr>
              <a:t>i</a:t>
            </a:r>
            <a:r>
              <a:rPr lang="en-IN" sz="2200" b="1" dirty="0">
                <a:solidFill>
                  <a:srgbClr val="00B050"/>
                </a:solidFill>
                <a:cs typeface="Times New Roman"/>
              </a:rPr>
              <a:t>.</a:t>
            </a:r>
          </a:p>
          <a:p>
            <a:pPr marL="0" indent="0" algn="just">
              <a:lnSpc>
                <a:spcPct val="150000"/>
              </a:lnSpc>
              <a:buNone/>
            </a:pPr>
            <a:endParaRPr lang="en-IN" sz="2200" dirty="0"/>
          </a:p>
        </p:txBody>
      </p:sp>
    </p:spTree>
    <p:extLst>
      <p:ext uri="{BB962C8B-B14F-4D97-AF65-F5344CB8AC3E}">
        <p14:creationId xmlns:p14="http://schemas.microsoft.com/office/powerpoint/2010/main" val="40992959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6200" y="533400"/>
            <a:ext cx="8994521" cy="6019800"/>
            <a:chOff x="76200" y="533400"/>
            <a:chExt cx="8994521" cy="6019800"/>
          </a:xfrm>
        </p:grpSpPr>
        <p:sp>
          <p:nvSpPr>
            <p:cNvPr id="5" name="object 3"/>
            <p:cNvSpPr/>
            <p:nvPr/>
          </p:nvSpPr>
          <p:spPr>
            <a:xfrm>
              <a:off x="1341814" y="533400"/>
              <a:ext cx="7344986" cy="4452441"/>
            </a:xfrm>
            <a:prstGeom prst="rect">
              <a:avLst/>
            </a:prstGeom>
            <a:blipFill>
              <a:blip r:embed="rId2" cstate="print"/>
              <a:stretch>
                <a:fillRect/>
              </a:stretch>
            </a:blipFill>
          </p:spPr>
          <p:txBody>
            <a:bodyPr wrap="square" lIns="0" tIns="0" rIns="0" bIns="0" rtlCol="0"/>
            <a:lstStyle/>
            <a:p>
              <a:endParaRPr/>
            </a:p>
          </p:txBody>
        </p:sp>
        <p:sp>
          <p:nvSpPr>
            <p:cNvPr id="6" name="object 2"/>
            <p:cNvSpPr txBox="1">
              <a:spLocks/>
            </p:cNvSpPr>
            <p:nvPr/>
          </p:nvSpPr>
          <p:spPr>
            <a:xfrm>
              <a:off x="275230" y="1981200"/>
              <a:ext cx="3687170" cy="843821"/>
            </a:xfrm>
            <a:prstGeom prst="rect">
              <a:avLst/>
            </a:prstGeom>
          </p:spPr>
          <p:txBody>
            <a:bodyPr vert="horz" wrap="square" lIns="0" tIns="12700" rIns="0" bIns="0" rtlCol="0" anchor="b">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marR="5080"/>
              <a:r>
                <a:rPr lang="en-IN" sz="1800" b="1" spc="-5" dirty="0" smtClean="0">
                  <a:solidFill>
                    <a:srgbClr val="0070C0"/>
                  </a:solidFill>
                  <a:latin typeface="+mn-lt"/>
                  <a:cs typeface="Arial"/>
                </a:rPr>
                <a:t>EER diagram notation for an overlapping (non-disjoint) specialization.</a:t>
              </a:r>
              <a:endParaRPr lang="en-IN" sz="1800" b="1" spc="-5" dirty="0">
                <a:solidFill>
                  <a:srgbClr val="0070C0"/>
                </a:solidFill>
                <a:latin typeface="+mn-lt"/>
                <a:cs typeface="Aria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410200"/>
              <a:ext cx="899452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itle 1"/>
          <p:cNvSpPr>
            <a:spLocks noGrp="1"/>
          </p:cNvSpPr>
          <p:nvPr>
            <p:ph type="title"/>
          </p:nvPr>
        </p:nvSpPr>
        <p:spPr>
          <a:xfrm>
            <a:off x="457200" y="0"/>
            <a:ext cx="7467600" cy="1143000"/>
          </a:xfrm>
        </p:spPr>
        <p:txBody>
          <a:bodyPr/>
          <a:lstStyle/>
          <a:p>
            <a:r>
              <a:rPr lang="en-US" b="1" dirty="0" smtClean="0"/>
              <a:t>Example</a:t>
            </a:r>
            <a:endParaRPr lang="en-IN" b="1" dirty="0"/>
          </a:p>
        </p:txBody>
      </p:sp>
    </p:spTree>
    <p:extLst>
      <p:ext uri="{BB962C8B-B14F-4D97-AF65-F5344CB8AC3E}">
        <p14:creationId xmlns:p14="http://schemas.microsoft.com/office/powerpoint/2010/main" val="6745861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24000"/>
            <a:ext cx="8077200" cy="4873752"/>
          </a:xfrm>
        </p:spPr>
        <p:txBody>
          <a:bodyPr>
            <a:noAutofit/>
          </a:bodyPr>
          <a:lstStyle/>
          <a:p>
            <a:pPr marL="0" indent="0" algn="ctr">
              <a:lnSpc>
                <a:spcPct val="140000"/>
              </a:lnSpc>
              <a:buNone/>
            </a:pPr>
            <a:r>
              <a:rPr lang="en-IN" sz="2200" b="1" dirty="0">
                <a:solidFill>
                  <a:srgbClr val="FF0000"/>
                </a:solidFill>
              </a:rPr>
              <a:t>Mapping of Shared Subclasses (Multiple Inheritance)</a:t>
            </a:r>
          </a:p>
          <a:p>
            <a:pPr marL="0" indent="0" algn="just">
              <a:lnSpc>
                <a:spcPct val="140000"/>
              </a:lnSpc>
              <a:buNone/>
            </a:pPr>
            <a:r>
              <a:rPr lang="en-IN" sz="2200" dirty="0"/>
              <a:t>A </a:t>
            </a:r>
            <a:r>
              <a:rPr lang="en-IN" sz="2200" b="1" dirty="0">
                <a:solidFill>
                  <a:srgbClr val="0070C0"/>
                </a:solidFill>
              </a:rPr>
              <a:t>shared subclass</a:t>
            </a:r>
            <a:r>
              <a:rPr lang="en-IN" sz="2200" dirty="0"/>
              <a:t>, such as STUDENT_ASSISTANT, is a subclass of several  classes, indicating </a:t>
            </a:r>
            <a:r>
              <a:rPr lang="en-IN" sz="2200" b="1" dirty="0">
                <a:solidFill>
                  <a:srgbClr val="0070C0"/>
                </a:solidFill>
              </a:rPr>
              <a:t>multiple inheritance</a:t>
            </a:r>
            <a:r>
              <a:rPr lang="en-IN" sz="2200" dirty="0"/>
              <a:t>. </a:t>
            </a:r>
            <a:r>
              <a:rPr lang="en-IN" sz="2200" b="1" dirty="0">
                <a:solidFill>
                  <a:srgbClr val="00B050"/>
                </a:solidFill>
              </a:rPr>
              <a:t>These classes must all have the same  key attribute; otherwise, the shared subclass would be </a:t>
            </a:r>
            <a:r>
              <a:rPr lang="en-IN" sz="2200" b="1" dirty="0" err="1">
                <a:solidFill>
                  <a:srgbClr val="00B050"/>
                </a:solidFill>
              </a:rPr>
              <a:t>modeled</a:t>
            </a:r>
            <a:r>
              <a:rPr lang="en-IN" sz="2200" b="1" dirty="0">
                <a:solidFill>
                  <a:srgbClr val="00B050"/>
                </a:solidFill>
              </a:rPr>
              <a:t> as a category.</a:t>
            </a:r>
          </a:p>
          <a:p>
            <a:pPr marL="0" indent="0" algn="just">
              <a:lnSpc>
                <a:spcPct val="140000"/>
              </a:lnSpc>
              <a:buNone/>
            </a:pPr>
            <a:endParaRPr lang="en-IN" sz="2200" dirty="0" smtClean="0"/>
          </a:p>
          <a:p>
            <a:pPr marL="0" indent="0" algn="just">
              <a:lnSpc>
                <a:spcPct val="140000"/>
              </a:lnSpc>
              <a:buNone/>
            </a:pPr>
            <a:r>
              <a:rPr lang="en-IN" sz="2200" b="1" dirty="0" smtClean="0">
                <a:solidFill>
                  <a:schemeClr val="accent1">
                    <a:lumMod val="75000"/>
                  </a:schemeClr>
                </a:solidFill>
              </a:rPr>
              <a:t>Can </a:t>
            </a:r>
            <a:r>
              <a:rPr lang="en-IN" sz="2200" b="1" dirty="0">
                <a:solidFill>
                  <a:schemeClr val="accent1">
                    <a:lumMod val="75000"/>
                  </a:schemeClr>
                </a:solidFill>
              </a:rPr>
              <a:t>apply any of the options discussed in Step 8 to a shared subclass,  subject to the restriction discussed in Step 8 of the mapping algorithm. </a:t>
            </a:r>
          </a:p>
        </p:txBody>
      </p:sp>
      <p:sp>
        <p:nvSpPr>
          <p:cNvPr id="4" name="Title 1"/>
          <p:cNvSpPr>
            <a:spLocks noGrp="1"/>
          </p:cNvSpPr>
          <p:nvPr>
            <p:ph type="title"/>
          </p:nvPr>
        </p:nvSpPr>
        <p:spPr>
          <a:xfrm>
            <a:off x="457200" y="228600"/>
            <a:ext cx="7467600" cy="1143000"/>
          </a:xfrm>
        </p:spPr>
        <p:txBody>
          <a:bodyPr/>
          <a:lstStyle/>
          <a:p>
            <a:r>
              <a:rPr lang="en-IN" b="1" dirty="0"/>
              <a:t>Mapping EER Model Constructs to  </a:t>
            </a:r>
            <a:r>
              <a:rPr lang="en-IN" b="1" dirty="0" smtClean="0"/>
              <a:t>Relations (Cont.)</a:t>
            </a:r>
            <a:endParaRPr lang="en-IN" b="1" dirty="0"/>
          </a:p>
        </p:txBody>
      </p:sp>
    </p:spTree>
    <p:extLst>
      <p:ext uri="{BB962C8B-B14F-4D97-AF65-F5344CB8AC3E}">
        <p14:creationId xmlns:p14="http://schemas.microsoft.com/office/powerpoint/2010/main" val="6698129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014662" y="2862263"/>
            <a:ext cx="6867525" cy="1143000"/>
          </a:xfrm>
        </p:spPr>
        <p:txBody>
          <a:bodyPr/>
          <a:lstStyle/>
          <a:p>
            <a:pPr algn="ctr"/>
            <a:r>
              <a:rPr lang="en-US" b="1" dirty="0" smtClean="0"/>
              <a:t>Example – Shared Subclass</a:t>
            </a:r>
            <a:endParaRPr lang="en-IN" b="1" dirty="0"/>
          </a:p>
        </p:txBody>
      </p:sp>
      <p:grpSp>
        <p:nvGrpSpPr>
          <p:cNvPr id="4" name="Group 3"/>
          <p:cNvGrpSpPr/>
          <p:nvPr/>
        </p:nvGrpSpPr>
        <p:grpSpPr>
          <a:xfrm>
            <a:off x="1066800" y="0"/>
            <a:ext cx="7810500" cy="6781800"/>
            <a:chOff x="1066800" y="0"/>
            <a:chExt cx="7810500" cy="678180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4800"/>
              <a:ext cx="78105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bject 2"/>
            <p:cNvSpPr txBox="1"/>
            <p:nvPr/>
          </p:nvSpPr>
          <p:spPr>
            <a:xfrm>
              <a:off x="6477000" y="0"/>
              <a:ext cx="2209438" cy="1519349"/>
            </a:xfrm>
            <a:prstGeom prst="rect">
              <a:avLst/>
            </a:prstGeom>
          </p:spPr>
          <p:txBody>
            <a:bodyPr vert="horz" wrap="square" lIns="0" tIns="11135" rIns="0" bIns="0" rtlCol="0">
              <a:spAutoFit/>
            </a:bodyPr>
            <a:lstStyle/>
            <a:p>
              <a:pPr marL="11135">
                <a:spcBef>
                  <a:spcPts val="88"/>
                </a:spcBef>
              </a:pPr>
              <a:endParaRPr sz="1600" b="1" dirty="0">
                <a:cs typeface="Arial"/>
              </a:endParaRPr>
            </a:p>
            <a:p>
              <a:pPr marL="11135" marR="4454"/>
              <a:r>
                <a:rPr sz="1600" b="1" dirty="0">
                  <a:solidFill>
                    <a:srgbClr val="323299"/>
                  </a:solidFill>
                  <a:cs typeface="Arial"/>
                </a:rPr>
                <a:t>A </a:t>
              </a:r>
              <a:r>
                <a:rPr sz="1600" b="1" spc="-4" dirty="0">
                  <a:solidFill>
                    <a:srgbClr val="323299"/>
                  </a:solidFill>
                  <a:cs typeface="Arial"/>
                </a:rPr>
                <a:t>specialization  lattice with multiple  inheritance for </a:t>
              </a:r>
              <a:r>
                <a:rPr sz="1600" b="1" dirty="0">
                  <a:solidFill>
                    <a:srgbClr val="323299"/>
                  </a:solidFill>
                  <a:cs typeface="Arial"/>
                </a:rPr>
                <a:t>a  </a:t>
              </a:r>
              <a:r>
                <a:rPr sz="1600" b="1" spc="-4" dirty="0">
                  <a:solidFill>
                    <a:srgbClr val="323299"/>
                  </a:solidFill>
                  <a:cs typeface="Arial"/>
                </a:rPr>
                <a:t>UNIVERSITY</a:t>
              </a:r>
              <a:endParaRPr sz="1600" b="1" dirty="0">
                <a:cs typeface="Arial"/>
              </a:endParaRPr>
            </a:p>
            <a:p>
              <a:pPr marL="11135"/>
              <a:r>
                <a:rPr sz="1600" b="1" spc="-4" dirty="0">
                  <a:solidFill>
                    <a:srgbClr val="323299"/>
                  </a:solidFill>
                  <a:cs typeface="Arial"/>
                </a:rPr>
                <a:t>database.</a:t>
              </a:r>
              <a:endParaRPr sz="1600" b="1" dirty="0">
                <a:cs typeface="Arial"/>
              </a:endParaRPr>
            </a:p>
          </p:txBody>
        </p:sp>
      </p:grpSp>
    </p:spTree>
    <p:extLst>
      <p:ext uri="{BB962C8B-B14F-4D97-AF65-F5344CB8AC3E}">
        <p14:creationId xmlns:p14="http://schemas.microsoft.com/office/powerpoint/2010/main" val="3202097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924800" cy="1143000"/>
          </a:xfrm>
        </p:spPr>
        <p:txBody>
          <a:bodyPr>
            <a:normAutofit/>
          </a:bodyPr>
          <a:lstStyle/>
          <a:p>
            <a:r>
              <a:rPr lang="en-US" b="1" dirty="0" smtClean="0"/>
              <a:t>Example – Shared Subclass Solution</a:t>
            </a:r>
            <a:endParaRPr lang="en-IN" b="1"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44" y="1676400"/>
            <a:ext cx="897645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492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077200" cy="4873752"/>
          </a:xfrm>
        </p:spPr>
        <p:txBody>
          <a:bodyPr>
            <a:normAutofit/>
          </a:bodyPr>
          <a:lstStyle/>
          <a:p>
            <a:pPr marL="0" indent="0" algn="just">
              <a:lnSpc>
                <a:spcPct val="200000"/>
              </a:lnSpc>
              <a:buNone/>
            </a:pPr>
            <a:r>
              <a:rPr lang="en-IN" sz="2200" b="1" dirty="0">
                <a:solidFill>
                  <a:srgbClr val="FF0000"/>
                </a:solidFill>
              </a:rPr>
              <a:t>Step 9: Mapping of Union Types (Categories).</a:t>
            </a:r>
          </a:p>
          <a:p>
            <a:pPr marL="0" indent="0" algn="just">
              <a:lnSpc>
                <a:spcPct val="200000"/>
              </a:lnSpc>
              <a:buNone/>
            </a:pPr>
            <a:r>
              <a:rPr lang="en-IN" sz="2200" dirty="0"/>
              <a:t>For mapping a category whose </a:t>
            </a:r>
            <a:r>
              <a:rPr lang="en-IN" sz="2200" b="1" dirty="0">
                <a:solidFill>
                  <a:srgbClr val="0070C0"/>
                </a:solidFill>
              </a:rPr>
              <a:t>defining superclass have different keys, it  is customary to specify a new key attribute, called a surrogate key</a:t>
            </a:r>
            <a:r>
              <a:rPr lang="en-IN" sz="2200" dirty="0"/>
              <a:t>, when  creating a relation to correspond to the category.</a:t>
            </a:r>
          </a:p>
          <a:p>
            <a:pPr marL="0" indent="0" algn="just">
              <a:lnSpc>
                <a:spcPct val="200000"/>
              </a:lnSpc>
              <a:buNone/>
            </a:pPr>
            <a:endParaRPr lang="en-IN" sz="2200" dirty="0"/>
          </a:p>
        </p:txBody>
      </p:sp>
      <p:sp>
        <p:nvSpPr>
          <p:cNvPr id="4" name="Title 1"/>
          <p:cNvSpPr>
            <a:spLocks noGrp="1"/>
          </p:cNvSpPr>
          <p:nvPr>
            <p:ph type="title"/>
          </p:nvPr>
        </p:nvSpPr>
        <p:spPr>
          <a:xfrm>
            <a:off x="457200" y="228600"/>
            <a:ext cx="7467600" cy="1143000"/>
          </a:xfrm>
        </p:spPr>
        <p:txBody>
          <a:bodyPr/>
          <a:lstStyle/>
          <a:p>
            <a:r>
              <a:rPr lang="en-IN" b="1" dirty="0"/>
              <a:t>Mapping EER Model Constructs to  </a:t>
            </a:r>
            <a:r>
              <a:rPr lang="en-IN" b="1" dirty="0" smtClean="0"/>
              <a:t>Relations (Cont.)</a:t>
            </a:r>
            <a:endParaRPr lang="en-IN" b="1" dirty="0"/>
          </a:p>
        </p:txBody>
      </p:sp>
      <p:pic>
        <p:nvPicPr>
          <p:cNvPr id="15362"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4390079"/>
            <a:ext cx="2520000" cy="246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6366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819399" y="2819401"/>
            <a:ext cx="6781800" cy="1143000"/>
          </a:xfrm>
        </p:spPr>
        <p:txBody>
          <a:bodyPr>
            <a:normAutofit/>
          </a:bodyPr>
          <a:lstStyle/>
          <a:p>
            <a:pPr algn="ctr"/>
            <a:r>
              <a:rPr lang="en-US" sz="3200" b="1" dirty="0" smtClean="0"/>
              <a:t>Example: Union (Category)</a:t>
            </a:r>
            <a:endParaRPr lang="en-IN" sz="3200" b="1" dirty="0"/>
          </a:p>
        </p:txBody>
      </p:sp>
      <p:grpSp>
        <p:nvGrpSpPr>
          <p:cNvPr id="4" name="Group 3"/>
          <p:cNvGrpSpPr/>
          <p:nvPr/>
        </p:nvGrpSpPr>
        <p:grpSpPr>
          <a:xfrm>
            <a:off x="1600200" y="76200"/>
            <a:ext cx="7086600" cy="6729392"/>
            <a:chOff x="1600200" y="76200"/>
            <a:chExt cx="7086600" cy="6729392"/>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6200"/>
              <a:ext cx="7086600" cy="6729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bject 2"/>
            <p:cNvSpPr txBox="1"/>
            <p:nvPr/>
          </p:nvSpPr>
          <p:spPr>
            <a:xfrm>
              <a:off x="1600200" y="2643850"/>
              <a:ext cx="2438400" cy="1242350"/>
            </a:xfrm>
            <a:prstGeom prst="rect">
              <a:avLst/>
            </a:prstGeom>
          </p:spPr>
          <p:txBody>
            <a:bodyPr vert="horz" wrap="square" lIns="0" tIns="11135" rIns="0" bIns="0" rtlCol="0">
              <a:spAutoFit/>
            </a:bodyPr>
            <a:lstStyle/>
            <a:p>
              <a:pPr marL="11135">
                <a:spcBef>
                  <a:spcPts val="88"/>
                </a:spcBef>
              </a:pPr>
              <a:endParaRPr sz="1600" b="1" dirty="0">
                <a:cs typeface="Arial"/>
              </a:endParaRPr>
            </a:p>
            <a:p>
              <a:pPr marL="11135" marR="4454"/>
              <a:r>
                <a:rPr sz="1600" b="1" spc="-4" dirty="0">
                  <a:solidFill>
                    <a:srgbClr val="323299"/>
                  </a:solidFill>
                  <a:cs typeface="Arial"/>
                </a:rPr>
                <a:t>Two categories (union  types): OWNER and  RE</a:t>
              </a:r>
              <a:r>
                <a:rPr sz="1600" b="1" dirty="0">
                  <a:solidFill>
                    <a:srgbClr val="323299"/>
                  </a:solidFill>
                  <a:cs typeface="Arial"/>
                </a:rPr>
                <a:t>GI</a:t>
              </a:r>
              <a:r>
                <a:rPr sz="1600" b="1" spc="-4" dirty="0">
                  <a:solidFill>
                    <a:srgbClr val="323299"/>
                  </a:solidFill>
                  <a:cs typeface="Arial"/>
                </a:rPr>
                <a:t>STERED_VEH</a:t>
              </a:r>
              <a:r>
                <a:rPr sz="1600" b="1" dirty="0">
                  <a:solidFill>
                    <a:srgbClr val="323299"/>
                  </a:solidFill>
                  <a:cs typeface="Arial"/>
                </a:rPr>
                <a:t>I</a:t>
              </a:r>
              <a:r>
                <a:rPr sz="1600" b="1" spc="-4" dirty="0">
                  <a:solidFill>
                    <a:srgbClr val="323299"/>
                  </a:solidFill>
                  <a:cs typeface="Arial"/>
                </a:rPr>
                <a:t>CLE</a:t>
              </a:r>
              <a:r>
                <a:rPr sz="1600" b="1" dirty="0">
                  <a:solidFill>
                    <a:srgbClr val="323299"/>
                  </a:solidFill>
                  <a:cs typeface="Arial"/>
                </a:rPr>
                <a:t>.</a:t>
              </a:r>
              <a:endParaRPr sz="1600" b="1" dirty="0">
                <a:cs typeface="Arial"/>
              </a:endParaRPr>
            </a:p>
          </p:txBody>
        </p:sp>
      </p:grpSp>
    </p:spTree>
    <p:extLst>
      <p:ext uri="{BB962C8B-B14F-4D97-AF65-F5344CB8AC3E}">
        <p14:creationId xmlns:p14="http://schemas.microsoft.com/office/powerpoint/2010/main" val="2734000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476500" y="2857500"/>
            <a:ext cx="6400800" cy="1143000"/>
          </a:xfrm>
        </p:spPr>
        <p:txBody>
          <a:bodyPr>
            <a:normAutofit/>
          </a:bodyPr>
          <a:lstStyle/>
          <a:p>
            <a:pPr algn="ctr"/>
            <a:r>
              <a:rPr lang="en-US" b="1" dirty="0"/>
              <a:t>Example: </a:t>
            </a:r>
            <a:r>
              <a:rPr lang="en-US" b="1" dirty="0" smtClean="0"/>
              <a:t>Union (Category) Solution</a:t>
            </a:r>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8884"/>
            <a:ext cx="6629400" cy="678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216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1610838"/>
            <a:ext cx="3429000" cy="1894362"/>
          </a:xfrm>
        </p:spPr>
        <p:txBody>
          <a:bodyPr>
            <a:normAutofit/>
          </a:bodyPr>
          <a:lstStyle/>
          <a:p>
            <a:r>
              <a:rPr lang="en-US" sz="4800" dirty="0" smtClean="0"/>
              <a:t>Thanks!! </a:t>
            </a:r>
            <a:endParaRPr lang="en-IN" sz="4800" dirty="0"/>
          </a:p>
        </p:txBody>
      </p:sp>
    </p:spTree>
    <p:extLst>
      <p:ext uri="{BB962C8B-B14F-4D97-AF65-F5344CB8AC3E}">
        <p14:creationId xmlns:p14="http://schemas.microsoft.com/office/powerpoint/2010/main" val="3171884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467600" cy="1143000"/>
          </a:xfrm>
        </p:spPr>
        <p:txBody>
          <a:bodyPr>
            <a:noAutofit/>
          </a:bodyPr>
          <a:lstStyle/>
          <a:p>
            <a:r>
              <a:rPr lang="en-US" sz="2800" b="1" dirty="0" smtClean="0"/>
              <a:t>Example COMPANY Database (Cont.)</a:t>
            </a:r>
            <a:endParaRPr lang="en-IN" sz="2400" dirty="0"/>
          </a:p>
        </p:txBody>
      </p:sp>
      <p:sp>
        <p:nvSpPr>
          <p:cNvPr id="3" name="Content Placeholder 2"/>
          <p:cNvSpPr>
            <a:spLocks noGrp="1"/>
          </p:cNvSpPr>
          <p:nvPr>
            <p:ph sz="quarter" idx="1"/>
          </p:nvPr>
        </p:nvSpPr>
        <p:spPr>
          <a:xfrm>
            <a:off x="381000" y="1295400"/>
            <a:ext cx="8077200" cy="4873752"/>
          </a:xfrm>
        </p:spPr>
        <p:txBody>
          <a:bodyPr>
            <a:normAutofit/>
          </a:bodyPr>
          <a:lstStyle/>
          <a:p>
            <a:pPr algn="just">
              <a:lnSpc>
                <a:spcPct val="130000"/>
              </a:lnSpc>
              <a:buSzPct val="150000"/>
              <a:buFont typeface="Arial" pitchFamily="34" charset="0"/>
              <a:buChar char="•"/>
            </a:pPr>
            <a:r>
              <a:rPr lang="en-US" sz="2000" dirty="0" smtClean="0"/>
              <a:t>We store each EMPLOYEE’s social security number, address, salary, sex, and </a:t>
            </a:r>
            <a:r>
              <a:rPr lang="en-US" sz="2000" dirty="0" err="1" smtClean="0"/>
              <a:t>birthdate</a:t>
            </a:r>
            <a:r>
              <a:rPr lang="en-US" sz="2000" dirty="0" smtClean="0"/>
              <a:t>. Each employee </a:t>
            </a:r>
            <a:r>
              <a:rPr lang="en-US" sz="2000" i="1" dirty="0" smtClean="0"/>
              <a:t>works for</a:t>
            </a:r>
            <a:r>
              <a:rPr lang="en-US" sz="2000" dirty="0" smtClean="0"/>
              <a:t> one department but may </a:t>
            </a:r>
            <a:r>
              <a:rPr lang="en-US" sz="2000" i="1" dirty="0" smtClean="0"/>
              <a:t>work on</a:t>
            </a:r>
            <a:r>
              <a:rPr lang="en-US" sz="2000" dirty="0" smtClean="0"/>
              <a:t> several projects. We keep track of the number of hours per week that an employee currently works on each project. We also keep track of the </a:t>
            </a:r>
            <a:r>
              <a:rPr lang="en-US" sz="2000" i="1" dirty="0" smtClean="0"/>
              <a:t>direct supervisor</a:t>
            </a:r>
            <a:r>
              <a:rPr lang="en-US" sz="2000" dirty="0" smtClean="0"/>
              <a:t> of each employee.</a:t>
            </a:r>
          </a:p>
          <a:p>
            <a:pPr algn="just">
              <a:lnSpc>
                <a:spcPct val="130000"/>
              </a:lnSpc>
              <a:buSzPct val="150000"/>
              <a:buFont typeface="Arial" pitchFamily="34" charset="0"/>
              <a:buChar char="•"/>
            </a:pPr>
            <a:endParaRPr lang="en-US" sz="1000" dirty="0" smtClean="0"/>
          </a:p>
          <a:p>
            <a:pPr algn="just">
              <a:lnSpc>
                <a:spcPct val="130000"/>
              </a:lnSpc>
              <a:buSzPct val="150000"/>
              <a:buFont typeface="Arial" pitchFamily="34" charset="0"/>
              <a:buChar char="•"/>
            </a:pPr>
            <a:r>
              <a:rPr lang="en-US" sz="2000" dirty="0" smtClean="0"/>
              <a:t>Each employee may </a:t>
            </a:r>
            <a:r>
              <a:rPr lang="en-US" sz="2000" i="1" dirty="0" smtClean="0"/>
              <a:t>have</a:t>
            </a:r>
            <a:r>
              <a:rPr lang="en-US" sz="2000" dirty="0" smtClean="0"/>
              <a:t> a number of DEPENDENTs. For each dependent, we keep track of their name, sex, </a:t>
            </a:r>
            <a:r>
              <a:rPr lang="en-US" sz="2000" dirty="0" err="1" smtClean="0"/>
              <a:t>birthdate</a:t>
            </a:r>
            <a:r>
              <a:rPr lang="en-US" sz="2000" dirty="0" smtClean="0"/>
              <a:t>, and relationship to employee.</a:t>
            </a:r>
          </a:p>
          <a:p>
            <a:pPr algn="just">
              <a:lnSpc>
                <a:spcPct val="130000"/>
              </a:lnSpc>
            </a:pPr>
            <a:endParaRPr lang="en-IN" sz="2000"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953000"/>
            <a:ext cx="8448675"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974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 xmlns:a16="http://schemas.microsoft.com/office/drawing/2014/main" id="{948201B7-52B4-4315-B405-B85642BF50A3}"/>
              </a:ext>
            </a:extLst>
          </p:cNvPr>
          <p:cNvSpPr>
            <a:spLocks noGrp="1" noChangeArrowheads="1"/>
          </p:cNvSpPr>
          <p:nvPr>
            <p:ph type="title"/>
          </p:nvPr>
        </p:nvSpPr>
        <p:spPr>
          <a:xfrm>
            <a:off x="304800" y="69850"/>
            <a:ext cx="7940675" cy="76835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rtlCol="0">
            <a:noAutofit/>
          </a:bodyPr>
          <a:lstStyle/>
          <a:p>
            <a:pPr eaLnBrk="1" fontAlgn="auto" hangingPunct="1">
              <a:spcAft>
                <a:spcPts val="0"/>
              </a:spcAft>
              <a:defRPr/>
            </a:pPr>
            <a:r>
              <a:rPr lang="en-US" altLang="en-US" sz="2800" b="1" dirty="0"/>
              <a:t>ER </a:t>
            </a:r>
            <a:r>
              <a:rPr lang="en-US" altLang="en-US" sz="2800" b="1" dirty="0" smtClean="0"/>
              <a:t>Diagram </a:t>
            </a:r>
            <a:r>
              <a:rPr lang="en-US" altLang="en-US" sz="2800" b="1" dirty="0"/>
              <a:t>– </a:t>
            </a:r>
            <a:r>
              <a:rPr lang="en-US" altLang="en-US" sz="2800" b="1" dirty="0" smtClean="0"/>
              <a:t>Company database</a:t>
            </a:r>
            <a:endParaRPr lang="en-US" altLang="en-US" sz="2400" b="1" dirty="0"/>
          </a:p>
        </p:txBody>
      </p:sp>
      <p:sp>
        <p:nvSpPr>
          <p:cNvPr id="2" name="Rectangle 1">
            <a:extLst>
              <a:ext uri="{FF2B5EF4-FFF2-40B4-BE49-F238E27FC236}">
                <a16:creationId xmlns="" xmlns:a16="http://schemas.microsoft.com/office/drawing/2014/main" id="{D50247DA-8E68-4560-9CD1-423F9F7D3F61}"/>
              </a:ext>
            </a:extLst>
          </p:cNvPr>
          <p:cNvSpPr/>
          <p:nvPr/>
        </p:nvSpPr>
        <p:spPr>
          <a:xfrm>
            <a:off x="1187450" y="6165850"/>
            <a:ext cx="647700" cy="14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4000"/>
            <a:ext cx="9152278" cy="57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238006"/>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a:bodyPr>
          <a:lstStyle/>
          <a:p>
            <a:r>
              <a:rPr lang="en-IN" sz="2800" b="1" spc="-4" dirty="0" smtClean="0"/>
              <a:t>ER-to-Relational Mapping Algorithm</a:t>
            </a:r>
            <a:endParaRPr lang="en-IN" sz="2800" dirty="0"/>
          </a:p>
        </p:txBody>
      </p:sp>
      <p:sp>
        <p:nvSpPr>
          <p:cNvPr id="3" name="Content Placeholder 2"/>
          <p:cNvSpPr>
            <a:spLocks noGrp="1"/>
          </p:cNvSpPr>
          <p:nvPr>
            <p:ph sz="quarter" idx="1"/>
          </p:nvPr>
        </p:nvSpPr>
        <p:spPr>
          <a:xfrm>
            <a:off x="228600" y="1447800"/>
            <a:ext cx="8153400" cy="5181600"/>
          </a:xfrm>
        </p:spPr>
        <p:txBody>
          <a:bodyPr>
            <a:normAutofit fontScale="92500"/>
          </a:bodyPr>
          <a:lstStyle/>
          <a:p>
            <a:pPr marL="354035" indent="-342900" algn="just">
              <a:lnSpc>
                <a:spcPct val="120000"/>
              </a:lnSpc>
              <a:spcBef>
                <a:spcPts val="88"/>
              </a:spcBef>
              <a:tabLst>
                <a:tab pos="311233" algn="l"/>
                <a:tab pos="311790" algn="l"/>
              </a:tabLst>
            </a:pPr>
            <a:r>
              <a:rPr lang="en-IN" sz="2100" b="1" dirty="0">
                <a:solidFill>
                  <a:srgbClr val="FF0000"/>
                </a:solidFill>
                <a:cs typeface="Arial"/>
              </a:rPr>
              <a:t>Step 1: </a:t>
            </a:r>
            <a:r>
              <a:rPr lang="en-IN" sz="2100" b="1" spc="-4" dirty="0">
                <a:solidFill>
                  <a:srgbClr val="FF0000"/>
                </a:solidFill>
                <a:cs typeface="Arial"/>
              </a:rPr>
              <a:t>Mapping of </a:t>
            </a:r>
            <a:r>
              <a:rPr lang="en-IN" sz="2100" b="1" dirty="0">
                <a:solidFill>
                  <a:srgbClr val="FF0000"/>
                </a:solidFill>
                <a:cs typeface="Arial"/>
              </a:rPr>
              <a:t>Regular </a:t>
            </a:r>
            <a:r>
              <a:rPr lang="en-IN" sz="2100" b="1" spc="-4" dirty="0">
                <a:solidFill>
                  <a:srgbClr val="FF0000"/>
                </a:solidFill>
                <a:cs typeface="Arial"/>
              </a:rPr>
              <a:t>Entity</a:t>
            </a:r>
            <a:r>
              <a:rPr lang="en-IN" sz="2100" b="1" spc="-100" dirty="0">
                <a:solidFill>
                  <a:srgbClr val="FF0000"/>
                </a:solidFill>
                <a:cs typeface="Arial"/>
              </a:rPr>
              <a:t> </a:t>
            </a:r>
            <a:r>
              <a:rPr lang="en-IN" sz="2100" b="1" spc="-9" dirty="0">
                <a:solidFill>
                  <a:srgbClr val="FF0000"/>
                </a:solidFill>
                <a:cs typeface="Arial"/>
              </a:rPr>
              <a:t>Types.</a:t>
            </a:r>
            <a:endParaRPr lang="en-IN" sz="2100" b="1" dirty="0">
              <a:solidFill>
                <a:srgbClr val="FF0000"/>
              </a:solidFill>
              <a:cs typeface="Arial"/>
            </a:endParaRPr>
          </a:p>
          <a:p>
            <a:pPr marL="0" indent="0" algn="just">
              <a:lnSpc>
                <a:spcPct val="120000"/>
              </a:lnSpc>
              <a:spcBef>
                <a:spcPts val="44"/>
              </a:spcBef>
              <a:buClr>
                <a:srgbClr val="FF0000"/>
              </a:buClr>
              <a:buNone/>
            </a:pPr>
            <a:endParaRPr lang="en-IN" sz="2100" dirty="0">
              <a:cs typeface="Times New Roman"/>
            </a:endParaRPr>
          </a:p>
          <a:p>
            <a:pPr marL="412009" marR="581266" lvl="1" indent="0" algn="just">
              <a:lnSpc>
                <a:spcPct val="120000"/>
              </a:lnSpc>
              <a:spcBef>
                <a:spcPts val="4"/>
              </a:spcBef>
              <a:buClr>
                <a:srgbClr val="FF0000"/>
              </a:buClr>
              <a:buNone/>
              <a:tabLst>
                <a:tab pos="663111" algn="l"/>
                <a:tab pos="663667" algn="l"/>
              </a:tabLst>
            </a:pPr>
            <a:r>
              <a:rPr lang="en-IN" dirty="0">
                <a:cs typeface="Times New Roman"/>
              </a:rPr>
              <a:t>For </a:t>
            </a:r>
            <a:r>
              <a:rPr lang="en-IN" spc="-4" dirty="0">
                <a:cs typeface="Times New Roman"/>
              </a:rPr>
              <a:t>each </a:t>
            </a:r>
            <a:r>
              <a:rPr lang="en-IN" b="1" dirty="0">
                <a:solidFill>
                  <a:srgbClr val="00B050"/>
                </a:solidFill>
                <a:cs typeface="Times New Roman"/>
              </a:rPr>
              <a:t>regular (strong) </a:t>
            </a:r>
            <a:r>
              <a:rPr lang="en-IN" b="1" spc="-4" dirty="0">
                <a:solidFill>
                  <a:srgbClr val="00B050"/>
                </a:solidFill>
                <a:cs typeface="Times New Roman"/>
              </a:rPr>
              <a:t>entity type </a:t>
            </a:r>
            <a:r>
              <a:rPr lang="en-IN" b="1" dirty="0">
                <a:solidFill>
                  <a:srgbClr val="00B050"/>
                </a:solidFill>
                <a:cs typeface="Times New Roman"/>
              </a:rPr>
              <a:t>E</a:t>
            </a:r>
            <a:r>
              <a:rPr lang="en-IN" dirty="0">
                <a:cs typeface="Times New Roman"/>
              </a:rPr>
              <a:t> </a:t>
            </a:r>
            <a:r>
              <a:rPr lang="en-IN" spc="-4" dirty="0">
                <a:cs typeface="Times New Roman"/>
              </a:rPr>
              <a:t>in </a:t>
            </a:r>
            <a:r>
              <a:rPr lang="en-IN" dirty="0">
                <a:cs typeface="Times New Roman"/>
              </a:rPr>
              <a:t>the ER </a:t>
            </a:r>
            <a:r>
              <a:rPr lang="en-IN" spc="-4" dirty="0" smtClean="0">
                <a:cs typeface="Times New Roman"/>
              </a:rPr>
              <a:t>schema, create</a:t>
            </a:r>
            <a:r>
              <a:rPr lang="en-IN" spc="-149" dirty="0" smtClean="0">
                <a:cs typeface="Times New Roman"/>
              </a:rPr>
              <a:t> </a:t>
            </a:r>
            <a:r>
              <a:rPr lang="en-IN" b="1" dirty="0">
                <a:solidFill>
                  <a:srgbClr val="00B050"/>
                </a:solidFill>
                <a:cs typeface="Times New Roman"/>
              </a:rPr>
              <a:t>a  </a:t>
            </a:r>
            <a:r>
              <a:rPr lang="en-IN" b="1" spc="-4" dirty="0">
                <a:solidFill>
                  <a:srgbClr val="00B050"/>
                </a:solidFill>
                <a:cs typeface="Times New Roman"/>
              </a:rPr>
              <a:t>relation </a:t>
            </a:r>
            <a:r>
              <a:rPr lang="en-IN" b="1" dirty="0">
                <a:solidFill>
                  <a:srgbClr val="00B050"/>
                </a:solidFill>
                <a:cs typeface="Times New Roman"/>
              </a:rPr>
              <a:t>R</a:t>
            </a:r>
            <a:r>
              <a:rPr lang="en-IN" dirty="0">
                <a:cs typeface="Times New Roman"/>
              </a:rPr>
              <a:t> </a:t>
            </a:r>
            <a:r>
              <a:rPr lang="en-IN" spc="-4" dirty="0">
                <a:cs typeface="Times New Roman"/>
              </a:rPr>
              <a:t>that includes all </a:t>
            </a:r>
            <a:r>
              <a:rPr lang="en-IN" dirty="0">
                <a:cs typeface="Times New Roman"/>
              </a:rPr>
              <a:t>the </a:t>
            </a:r>
            <a:r>
              <a:rPr lang="en-IN" spc="-4" dirty="0">
                <a:cs typeface="Times New Roman"/>
              </a:rPr>
              <a:t>simple attributes </a:t>
            </a:r>
            <a:r>
              <a:rPr lang="en-IN" dirty="0">
                <a:cs typeface="Times New Roman"/>
              </a:rPr>
              <a:t>of</a:t>
            </a:r>
            <a:r>
              <a:rPr lang="en-IN" spc="-114" dirty="0">
                <a:cs typeface="Times New Roman"/>
              </a:rPr>
              <a:t> </a:t>
            </a:r>
            <a:r>
              <a:rPr lang="en-IN" spc="-4" dirty="0" smtClean="0">
                <a:cs typeface="Times New Roman"/>
              </a:rPr>
              <a:t>E.</a:t>
            </a:r>
            <a:r>
              <a:rPr lang="en-IN" dirty="0">
                <a:cs typeface="Times New Roman"/>
              </a:rPr>
              <a:t> </a:t>
            </a:r>
            <a:r>
              <a:rPr lang="en-IN" b="1" dirty="0" smtClean="0">
                <a:solidFill>
                  <a:srgbClr val="0070C0"/>
                </a:solidFill>
                <a:cs typeface="Times New Roman"/>
              </a:rPr>
              <a:t>Choose </a:t>
            </a:r>
            <a:r>
              <a:rPr lang="en-IN" b="1" spc="4" dirty="0">
                <a:solidFill>
                  <a:srgbClr val="0070C0"/>
                </a:solidFill>
                <a:cs typeface="Times New Roman"/>
              </a:rPr>
              <a:t>one </a:t>
            </a:r>
            <a:r>
              <a:rPr lang="en-IN" b="1" dirty="0">
                <a:solidFill>
                  <a:srgbClr val="0070C0"/>
                </a:solidFill>
                <a:cs typeface="Times New Roman"/>
              </a:rPr>
              <a:t>of the key </a:t>
            </a:r>
            <a:r>
              <a:rPr lang="en-IN" b="1" spc="-4" dirty="0">
                <a:solidFill>
                  <a:srgbClr val="0070C0"/>
                </a:solidFill>
                <a:cs typeface="Times New Roman"/>
              </a:rPr>
              <a:t>attributes </a:t>
            </a:r>
            <a:r>
              <a:rPr lang="en-IN" b="1" dirty="0">
                <a:solidFill>
                  <a:srgbClr val="0070C0"/>
                </a:solidFill>
                <a:cs typeface="Times New Roman"/>
              </a:rPr>
              <a:t>of E </a:t>
            </a:r>
            <a:r>
              <a:rPr lang="en-IN" b="1" spc="-4" dirty="0">
                <a:solidFill>
                  <a:srgbClr val="0070C0"/>
                </a:solidFill>
                <a:cs typeface="Times New Roman"/>
              </a:rPr>
              <a:t>as </a:t>
            </a:r>
            <a:r>
              <a:rPr lang="en-IN" b="1" dirty="0">
                <a:solidFill>
                  <a:srgbClr val="0070C0"/>
                </a:solidFill>
                <a:cs typeface="Times New Roman"/>
              </a:rPr>
              <a:t>the </a:t>
            </a:r>
            <a:r>
              <a:rPr lang="en-IN" b="1" spc="-4" dirty="0">
                <a:solidFill>
                  <a:srgbClr val="0070C0"/>
                </a:solidFill>
                <a:cs typeface="Times New Roman"/>
              </a:rPr>
              <a:t>primary </a:t>
            </a:r>
            <a:r>
              <a:rPr lang="en-IN" b="1" dirty="0">
                <a:solidFill>
                  <a:srgbClr val="0070C0"/>
                </a:solidFill>
                <a:cs typeface="Times New Roman"/>
              </a:rPr>
              <a:t>key </a:t>
            </a:r>
            <a:r>
              <a:rPr lang="en-IN" dirty="0">
                <a:cs typeface="Times New Roman"/>
              </a:rPr>
              <a:t>for </a:t>
            </a:r>
            <a:r>
              <a:rPr lang="en-IN" spc="-4" dirty="0" smtClean="0">
                <a:cs typeface="Times New Roman"/>
              </a:rPr>
              <a:t>R. </a:t>
            </a:r>
            <a:r>
              <a:rPr lang="en-IN" dirty="0" smtClean="0">
                <a:cs typeface="Times New Roman"/>
              </a:rPr>
              <a:t>If</a:t>
            </a:r>
            <a:r>
              <a:rPr lang="en-IN" spc="-189" dirty="0" smtClean="0">
                <a:cs typeface="Times New Roman"/>
              </a:rPr>
              <a:t> </a:t>
            </a:r>
            <a:r>
              <a:rPr lang="en-IN" dirty="0">
                <a:cs typeface="Times New Roman"/>
              </a:rPr>
              <a:t>the  chosen key of E </a:t>
            </a:r>
            <a:r>
              <a:rPr lang="en-IN" spc="-4" dirty="0">
                <a:cs typeface="Times New Roman"/>
              </a:rPr>
              <a:t>is composite, </a:t>
            </a:r>
            <a:r>
              <a:rPr lang="en-IN" dirty="0">
                <a:cs typeface="Times New Roman"/>
              </a:rPr>
              <a:t>the </a:t>
            </a:r>
            <a:r>
              <a:rPr lang="en-IN" spc="-4" dirty="0">
                <a:cs typeface="Times New Roman"/>
              </a:rPr>
              <a:t>set </a:t>
            </a:r>
            <a:r>
              <a:rPr lang="en-IN" dirty="0">
                <a:cs typeface="Times New Roman"/>
              </a:rPr>
              <a:t>of </a:t>
            </a:r>
            <a:r>
              <a:rPr lang="en-IN" spc="-4" dirty="0" smtClean="0">
                <a:cs typeface="Times New Roman"/>
              </a:rPr>
              <a:t>simple attributes </a:t>
            </a:r>
            <a:r>
              <a:rPr lang="en-IN" spc="-4" dirty="0">
                <a:cs typeface="Times New Roman"/>
              </a:rPr>
              <a:t>that </a:t>
            </a:r>
            <a:r>
              <a:rPr lang="en-IN" dirty="0">
                <a:cs typeface="Times New Roman"/>
              </a:rPr>
              <a:t>form </a:t>
            </a:r>
            <a:r>
              <a:rPr lang="en-IN" spc="-4" dirty="0">
                <a:cs typeface="Times New Roman"/>
              </a:rPr>
              <a:t>it  will together </a:t>
            </a:r>
            <a:r>
              <a:rPr lang="en-IN" dirty="0">
                <a:cs typeface="Times New Roman"/>
              </a:rPr>
              <a:t>form the </a:t>
            </a:r>
            <a:r>
              <a:rPr lang="en-IN" spc="-4" dirty="0">
                <a:cs typeface="Times New Roman"/>
              </a:rPr>
              <a:t>primary </a:t>
            </a:r>
            <a:r>
              <a:rPr lang="en-IN" dirty="0">
                <a:cs typeface="Times New Roman"/>
              </a:rPr>
              <a:t>key </a:t>
            </a:r>
            <a:r>
              <a:rPr lang="en-IN" dirty="0" smtClean="0">
                <a:cs typeface="Times New Roman"/>
              </a:rPr>
              <a:t>of</a:t>
            </a:r>
            <a:r>
              <a:rPr lang="en-IN" spc="-123" dirty="0">
                <a:cs typeface="Times New Roman"/>
              </a:rPr>
              <a:t> </a:t>
            </a:r>
            <a:r>
              <a:rPr lang="en-IN" spc="-4" dirty="0" smtClean="0">
                <a:cs typeface="Times New Roman"/>
              </a:rPr>
              <a:t>R</a:t>
            </a:r>
            <a:r>
              <a:rPr lang="en-IN" spc="-4" dirty="0">
                <a:cs typeface="Times New Roman"/>
              </a:rPr>
              <a:t>.</a:t>
            </a:r>
            <a:endParaRPr lang="en-IN" dirty="0">
              <a:cs typeface="Times New Roman"/>
            </a:endParaRPr>
          </a:p>
          <a:p>
            <a:pPr marL="0" indent="0" algn="just">
              <a:lnSpc>
                <a:spcPct val="120000"/>
              </a:lnSpc>
              <a:spcBef>
                <a:spcPts val="9"/>
              </a:spcBef>
              <a:buNone/>
            </a:pPr>
            <a:endParaRPr lang="en-IN" sz="2100" dirty="0">
              <a:cs typeface="Times New Roman"/>
            </a:endParaRPr>
          </a:p>
          <a:p>
            <a:pPr marL="388791" marR="4454" indent="0" algn="just">
              <a:lnSpc>
                <a:spcPct val="120000"/>
              </a:lnSpc>
              <a:buNone/>
            </a:pPr>
            <a:r>
              <a:rPr lang="en-IN" sz="2100" b="1" dirty="0">
                <a:solidFill>
                  <a:srgbClr val="FF0000"/>
                </a:solidFill>
                <a:cs typeface="Times New Roman"/>
              </a:rPr>
              <a:t>Example: </a:t>
            </a:r>
            <a:r>
              <a:rPr lang="en-IN" sz="2100" b="1" spc="-4" dirty="0">
                <a:solidFill>
                  <a:srgbClr val="FF0000"/>
                </a:solidFill>
                <a:cs typeface="Times New Roman"/>
              </a:rPr>
              <a:t>C</a:t>
            </a:r>
            <a:r>
              <a:rPr lang="en-IN" sz="2100" b="1" spc="-4" dirty="0" smtClean="0">
                <a:solidFill>
                  <a:srgbClr val="FF0000"/>
                </a:solidFill>
                <a:cs typeface="Times New Roman"/>
              </a:rPr>
              <a:t>reate </a:t>
            </a:r>
            <a:r>
              <a:rPr lang="en-IN" sz="2100" b="1" dirty="0">
                <a:solidFill>
                  <a:srgbClr val="FF0000"/>
                </a:solidFill>
                <a:cs typeface="Times New Roman"/>
              </a:rPr>
              <a:t>the </a:t>
            </a:r>
            <a:r>
              <a:rPr lang="en-IN" sz="2100" b="1" spc="-4" dirty="0">
                <a:solidFill>
                  <a:srgbClr val="FF0000"/>
                </a:solidFill>
                <a:cs typeface="Times New Roman"/>
              </a:rPr>
              <a:t>relations </a:t>
            </a:r>
            <a:r>
              <a:rPr lang="en-IN" sz="2100" b="1" dirty="0">
                <a:solidFill>
                  <a:srgbClr val="FF0000"/>
                </a:solidFill>
                <a:cs typeface="Times New Roman"/>
              </a:rPr>
              <a:t>EMPLOYEE, DEPARTMENT, and  PROJECT </a:t>
            </a:r>
            <a:r>
              <a:rPr lang="en-IN" sz="2100" b="1" spc="-4" dirty="0">
                <a:solidFill>
                  <a:srgbClr val="FF0000"/>
                </a:solidFill>
                <a:cs typeface="Times New Roman"/>
              </a:rPr>
              <a:t>in </a:t>
            </a:r>
            <a:r>
              <a:rPr lang="en-IN" sz="2100" b="1" dirty="0">
                <a:solidFill>
                  <a:srgbClr val="FF0000"/>
                </a:solidFill>
                <a:cs typeface="Times New Roman"/>
              </a:rPr>
              <a:t>the </a:t>
            </a:r>
            <a:r>
              <a:rPr lang="en-IN" sz="2100" b="1" spc="-4" dirty="0">
                <a:solidFill>
                  <a:srgbClr val="FF0000"/>
                </a:solidFill>
                <a:cs typeface="Times New Roman"/>
              </a:rPr>
              <a:t>relational schema corresponding to </a:t>
            </a:r>
            <a:r>
              <a:rPr lang="en-IN" sz="2100" b="1" dirty="0">
                <a:solidFill>
                  <a:srgbClr val="FF0000"/>
                </a:solidFill>
                <a:cs typeface="Times New Roman"/>
              </a:rPr>
              <a:t>the regular </a:t>
            </a:r>
            <a:r>
              <a:rPr lang="en-IN" sz="2100" b="1" spc="-4" dirty="0">
                <a:solidFill>
                  <a:srgbClr val="FF0000"/>
                </a:solidFill>
                <a:cs typeface="Times New Roman"/>
              </a:rPr>
              <a:t>entities  in </a:t>
            </a:r>
            <a:r>
              <a:rPr lang="en-IN" sz="2100" b="1" dirty="0">
                <a:solidFill>
                  <a:srgbClr val="FF0000"/>
                </a:solidFill>
                <a:cs typeface="Times New Roman"/>
              </a:rPr>
              <a:t>the ER </a:t>
            </a:r>
            <a:r>
              <a:rPr lang="en-IN" sz="2100" b="1" spc="-4" dirty="0">
                <a:solidFill>
                  <a:srgbClr val="FF0000"/>
                </a:solidFill>
                <a:cs typeface="Times New Roman"/>
              </a:rPr>
              <a:t>diagram. </a:t>
            </a:r>
            <a:r>
              <a:rPr lang="en-IN" sz="2100" b="1" dirty="0">
                <a:solidFill>
                  <a:srgbClr val="FF0000"/>
                </a:solidFill>
                <a:cs typeface="Times New Roman"/>
              </a:rPr>
              <a:t>SSN, DNUMBER, and PNUMBER are the </a:t>
            </a:r>
            <a:r>
              <a:rPr lang="en-IN" sz="2100" b="1" spc="-4" dirty="0">
                <a:solidFill>
                  <a:srgbClr val="FF0000"/>
                </a:solidFill>
                <a:cs typeface="Times New Roman"/>
              </a:rPr>
              <a:t>primary  keys </a:t>
            </a:r>
            <a:r>
              <a:rPr lang="en-IN" sz="2100" b="1" dirty="0">
                <a:solidFill>
                  <a:srgbClr val="FF0000"/>
                </a:solidFill>
                <a:cs typeface="Times New Roman"/>
              </a:rPr>
              <a:t>for the </a:t>
            </a:r>
            <a:r>
              <a:rPr lang="en-IN" sz="2100" b="1" spc="-4" dirty="0">
                <a:solidFill>
                  <a:srgbClr val="FF0000"/>
                </a:solidFill>
                <a:cs typeface="Times New Roman"/>
              </a:rPr>
              <a:t>relations </a:t>
            </a:r>
            <a:r>
              <a:rPr lang="en-IN" sz="2100" b="1" dirty="0">
                <a:solidFill>
                  <a:srgbClr val="FF0000"/>
                </a:solidFill>
                <a:cs typeface="Times New Roman"/>
              </a:rPr>
              <a:t>EMPLOYEE, DEPARTMENT, and </a:t>
            </a:r>
            <a:r>
              <a:rPr lang="en-IN" sz="2100" b="1" dirty="0" smtClean="0">
                <a:solidFill>
                  <a:srgbClr val="FF0000"/>
                </a:solidFill>
                <a:cs typeface="Times New Roman"/>
              </a:rPr>
              <a:t>PROJECT</a:t>
            </a:r>
            <a:r>
              <a:rPr lang="en-IN" sz="2100" b="1" spc="4" dirty="0" smtClean="0">
                <a:solidFill>
                  <a:srgbClr val="FF0000"/>
                </a:solidFill>
                <a:cs typeface="Times New Roman"/>
              </a:rPr>
              <a:t>.</a:t>
            </a:r>
            <a:endParaRPr lang="en-IN" sz="2100" b="1" dirty="0">
              <a:solidFill>
                <a:srgbClr val="FF0000"/>
              </a:solidFill>
              <a:cs typeface="Times New Roman"/>
            </a:endParaRPr>
          </a:p>
          <a:p>
            <a:pPr marL="0" indent="0" algn="just">
              <a:lnSpc>
                <a:spcPct val="120000"/>
              </a:lnSpc>
              <a:buNone/>
            </a:pPr>
            <a:endParaRPr lang="en-IN" sz="2100" dirty="0"/>
          </a:p>
        </p:txBody>
      </p:sp>
      <p:pic>
        <p:nvPicPr>
          <p:cNvPr id="2050" name="Picture 2" descr="Image result for thumbs u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325" r="10547"/>
          <a:stretch/>
        </p:blipFill>
        <p:spPr bwMode="auto">
          <a:xfrm>
            <a:off x="7876309" y="919275"/>
            <a:ext cx="1343891" cy="19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13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b="1" dirty="0" smtClean="0"/>
              <a:t>Output</a:t>
            </a:r>
            <a:endParaRPr lang="en-IN" b="1" dirty="0"/>
          </a:p>
        </p:txBody>
      </p:sp>
      <p:sp>
        <p:nvSpPr>
          <p:cNvPr id="3" name="Content Placeholder 2"/>
          <p:cNvSpPr>
            <a:spLocks noGrp="1"/>
          </p:cNvSpPr>
          <p:nvPr>
            <p:ph sz="quarter" idx="1"/>
          </p:nvPr>
        </p:nvSpPr>
        <p:spPr>
          <a:xfrm>
            <a:off x="457200" y="1600200"/>
            <a:ext cx="7848600" cy="4873752"/>
          </a:xfrm>
        </p:spPr>
        <p:txBody>
          <a:bodyPr>
            <a:normAutofit/>
          </a:bodyPr>
          <a:lstStyle/>
          <a:p>
            <a:pPr marL="0" indent="0">
              <a:buNone/>
            </a:pPr>
            <a:r>
              <a:rPr lang="en-US" sz="2200" b="1" dirty="0" smtClean="0"/>
              <a:t>Result after </a:t>
            </a:r>
            <a:r>
              <a:rPr lang="en-US" sz="2200" b="1" dirty="0" smtClean="0">
                <a:solidFill>
                  <a:srgbClr val="FF0000"/>
                </a:solidFill>
              </a:rPr>
              <a:t>Step1: </a:t>
            </a:r>
            <a:r>
              <a:rPr lang="en-IN" sz="2200" b="1" spc="-4" dirty="0">
                <a:solidFill>
                  <a:srgbClr val="FF0000"/>
                </a:solidFill>
                <a:cs typeface="Arial"/>
              </a:rPr>
              <a:t>Mapping of </a:t>
            </a:r>
            <a:r>
              <a:rPr lang="en-IN" sz="2200" b="1" dirty="0">
                <a:solidFill>
                  <a:srgbClr val="FF0000"/>
                </a:solidFill>
                <a:cs typeface="Arial"/>
              </a:rPr>
              <a:t>Regular </a:t>
            </a:r>
            <a:r>
              <a:rPr lang="en-IN" sz="2200" b="1" spc="-4" dirty="0">
                <a:solidFill>
                  <a:srgbClr val="FF0000"/>
                </a:solidFill>
                <a:cs typeface="Arial"/>
              </a:rPr>
              <a:t>Entity</a:t>
            </a:r>
            <a:r>
              <a:rPr lang="en-IN" sz="2200" b="1" spc="-100" dirty="0">
                <a:solidFill>
                  <a:srgbClr val="FF0000"/>
                </a:solidFill>
                <a:cs typeface="Arial"/>
              </a:rPr>
              <a:t> </a:t>
            </a:r>
            <a:r>
              <a:rPr lang="en-IN" sz="2200" b="1" spc="-9" dirty="0">
                <a:solidFill>
                  <a:srgbClr val="FF0000"/>
                </a:solidFill>
                <a:cs typeface="Arial"/>
              </a:rPr>
              <a:t>Types.</a:t>
            </a:r>
            <a:endParaRPr lang="en-IN" sz="2200" b="1" dirty="0">
              <a:solidFill>
                <a:srgbClr val="FF0000"/>
              </a:solidFill>
              <a:cs typeface="Arial"/>
            </a:endParaRPr>
          </a:p>
          <a:p>
            <a:pPr marL="0" indent="0">
              <a:buNone/>
            </a:pPr>
            <a:endParaRPr lang="en-IN" sz="2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88" y="2590800"/>
            <a:ext cx="7559312"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4821818"/>
            <a:ext cx="2590800" cy="180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1788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1143000"/>
          </a:xfrm>
        </p:spPr>
        <p:txBody>
          <a:bodyPr>
            <a:normAutofit/>
          </a:bodyPr>
          <a:lstStyle/>
          <a:p>
            <a:r>
              <a:rPr lang="en-IN" sz="2700" b="1" spc="-4" dirty="0"/>
              <a:t>ER-to-Relational Mapping  Algorithm</a:t>
            </a:r>
            <a:r>
              <a:rPr lang="en-IN" sz="2700" b="1" dirty="0"/>
              <a:t> </a:t>
            </a:r>
            <a:r>
              <a:rPr lang="en-IN" sz="2700" b="1" spc="-4" dirty="0" smtClean="0"/>
              <a:t>(Cont.)</a:t>
            </a:r>
            <a:endParaRPr lang="en-IN" sz="2700" dirty="0"/>
          </a:p>
        </p:txBody>
      </p:sp>
      <p:sp>
        <p:nvSpPr>
          <p:cNvPr id="3" name="Content Placeholder 2"/>
          <p:cNvSpPr>
            <a:spLocks noGrp="1"/>
          </p:cNvSpPr>
          <p:nvPr>
            <p:ph sz="quarter" idx="1"/>
          </p:nvPr>
        </p:nvSpPr>
        <p:spPr>
          <a:xfrm>
            <a:off x="228600" y="1219200"/>
            <a:ext cx="7924800" cy="4873752"/>
          </a:xfrm>
        </p:spPr>
        <p:txBody>
          <a:bodyPr>
            <a:noAutofit/>
          </a:bodyPr>
          <a:lstStyle/>
          <a:p>
            <a:pPr marL="296885" indent="-285750" algn="just">
              <a:lnSpc>
                <a:spcPct val="130000"/>
              </a:lnSpc>
              <a:spcBef>
                <a:spcPts val="88"/>
              </a:spcBef>
              <a:tabLst>
                <a:tab pos="311233" algn="l"/>
                <a:tab pos="311790" algn="l"/>
              </a:tabLst>
            </a:pPr>
            <a:r>
              <a:rPr lang="en-IN" sz="2000" b="1" dirty="0">
                <a:solidFill>
                  <a:srgbClr val="FF0000"/>
                </a:solidFill>
                <a:cs typeface="Arial"/>
              </a:rPr>
              <a:t>Step 2: </a:t>
            </a:r>
            <a:r>
              <a:rPr lang="en-IN" sz="2000" b="1" spc="-4" dirty="0">
                <a:solidFill>
                  <a:srgbClr val="FF0000"/>
                </a:solidFill>
                <a:cs typeface="Arial"/>
              </a:rPr>
              <a:t>Mapping of </a:t>
            </a:r>
            <a:r>
              <a:rPr lang="en-IN" sz="2000" b="1" dirty="0">
                <a:solidFill>
                  <a:srgbClr val="FF0000"/>
                </a:solidFill>
                <a:cs typeface="Arial"/>
              </a:rPr>
              <a:t>Weak </a:t>
            </a:r>
            <a:r>
              <a:rPr lang="en-IN" sz="2000" b="1" spc="-4" dirty="0">
                <a:solidFill>
                  <a:srgbClr val="FF0000"/>
                </a:solidFill>
                <a:cs typeface="Arial"/>
              </a:rPr>
              <a:t>Entity</a:t>
            </a:r>
            <a:r>
              <a:rPr lang="en-IN" sz="2000" b="1" spc="-96" dirty="0">
                <a:solidFill>
                  <a:srgbClr val="FF0000"/>
                </a:solidFill>
                <a:cs typeface="Arial"/>
              </a:rPr>
              <a:t> </a:t>
            </a:r>
            <a:r>
              <a:rPr lang="en-IN" sz="2000" b="1" spc="-9" dirty="0">
                <a:solidFill>
                  <a:srgbClr val="FF0000"/>
                </a:solidFill>
                <a:cs typeface="Arial"/>
              </a:rPr>
              <a:t>Types</a:t>
            </a:r>
            <a:endParaRPr lang="en-IN" sz="2000" b="1" dirty="0">
              <a:solidFill>
                <a:srgbClr val="FF0000"/>
              </a:solidFill>
              <a:cs typeface="Arial"/>
            </a:endParaRPr>
          </a:p>
          <a:p>
            <a:pPr marL="0" indent="0" algn="just">
              <a:lnSpc>
                <a:spcPct val="130000"/>
              </a:lnSpc>
              <a:spcBef>
                <a:spcPts val="44"/>
              </a:spcBef>
              <a:buClr>
                <a:srgbClr val="FF0000"/>
              </a:buClr>
              <a:buNone/>
            </a:pPr>
            <a:endParaRPr lang="en-IN" sz="2000" dirty="0">
              <a:cs typeface="Times New Roman"/>
            </a:endParaRPr>
          </a:p>
          <a:p>
            <a:pPr marL="412009" marR="157009" lvl="1" indent="0" algn="just">
              <a:lnSpc>
                <a:spcPct val="130000"/>
              </a:lnSpc>
              <a:spcBef>
                <a:spcPts val="4"/>
              </a:spcBef>
              <a:buClr>
                <a:srgbClr val="FF0000"/>
              </a:buClr>
              <a:buNone/>
              <a:tabLst>
                <a:tab pos="663111" algn="l"/>
                <a:tab pos="663667" algn="l"/>
              </a:tabLst>
            </a:pPr>
            <a:r>
              <a:rPr lang="en-IN" sz="2000" dirty="0">
                <a:cs typeface="Times New Roman"/>
              </a:rPr>
              <a:t>For </a:t>
            </a:r>
            <a:r>
              <a:rPr lang="en-IN" sz="2000" spc="-4" dirty="0">
                <a:cs typeface="Times New Roman"/>
              </a:rPr>
              <a:t>each </a:t>
            </a:r>
            <a:r>
              <a:rPr lang="en-IN" sz="2000" b="1" dirty="0">
                <a:solidFill>
                  <a:srgbClr val="00B050"/>
                </a:solidFill>
                <a:cs typeface="Times New Roman"/>
              </a:rPr>
              <a:t>weak </a:t>
            </a:r>
            <a:r>
              <a:rPr lang="en-IN" sz="2000" b="1" spc="-4" dirty="0">
                <a:solidFill>
                  <a:srgbClr val="00B050"/>
                </a:solidFill>
                <a:cs typeface="Times New Roman"/>
              </a:rPr>
              <a:t>entity type </a:t>
            </a:r>
            <a:r>
              <a:rPr lang="en-IN" sz="2000" b="1" dirty="0">
                <a:solidFill>
                  <a:srgbClr val="00B050"/>
                </a:solidFill>
                <a:cs typeface="Times New Roman"/>
              </a:rPr>
              <a:t>W </a:t>
            </a:r>
            <a:r>
              <a:rPr lang="en-IN" sz="2000" spc="-4" dirty="0">
                <a:cs typeface="Times New Roman"/>
              </a:rPr>
              <a:t>in </a:t>
            </a:r>
            <a:r>
              <a:rPr lang="en-IN" sz="2000" dirty="0">
                <a:cs typeface="Times New Roman"/>
              </a:rPr>
              <a:t>the ER </a:t>
            </a:r>
            <a:r>
              <a:rPr lang="en-IN" sz="2000" spc="-4" dirty="0">
                <a:cs typeface="Times New Roman"/>
              </a:rPr>
              <a:t>schema with </a:t>
            </a:r>
            <a:r>
              <a:rPr lang="en-IN" sz="2000" spc="4" dirty="0">
                <a:cs typeface="Times New Roman"/>
              </a:rPr>
              <a:t>owner </a:t>
            </a:r>
            <a:r>
              <a:rPr lang="en-IN" sz="2000" spc="-4" dirty="0">
                <a:cs typeface="Times New Roman"/>
              </a:rPr>
              <a:t>entity type  E, </a:t>
            </a:r>
            <a:r>
              <a:rPr lang="en-IN" sz="2000" b="1" spc="-4" dirty="0">
                <a:solidFill>
                  <a:srgbClr val="00B050"/>
                </a:solidFill>
                <a:cs typeface="Times New Roman"/>
              </a:rPr>
              <a:t>create </a:t>
            </a:r>
            <a:r>
              <a:rPr lang="en-IN" sz="2000" b="1" dirty="0">
                <a:solidFill>
                  <a:srgbClr val="00B050"/>
                </a:solidFill>
                <a:cs typeface="Times New Roman"/>
              </a:rPr>
              <a:t>a </a:t>
            </a:r>
            <a:r>
              <a:rPr lang="en-IN" sz="2000" b="1" spc="-4" dirty="0">
                <a:solidFill>
                  <a:srgbClr val="00B050"/>
                </a:solidFill>
                <a:cs typeface="Times New Roman"/>
              </a:rPr>
              <a:t>relation </a:t>
            </a:r>
            <a:r>
              <a:rPr lang="en-IN" sz="2000" b="1" dirty="0">
                <a:solidFill>
                  <a:srgbClr val="00B050"/>
                </a:solidFill>
                <a:cs typeface="Times New Roman"/>
              </a:rPr>
              <a:t>R and include </a:t>
            </a:r>
            <a:r>
              <a:rPr lang="en-IN" sz="2000" b="1" spc="-4" dirty="0">
                <a:solidFill>
                  <a:srgbClr val="00B050"/>
                </a:solidFill>
                <a:cs typeface="Times New Roman"/>
              </a:rPr>
              <a:t>all simple attributes</a:t>
            </a:r>
            <a:r>
              <a:rPr lang="en-IN" sz="2000" spc="-4" dirty="0">
                <a:cs typeface="Times New Roman"/>
              </a:rPr>
              <a:t> </a:t>
            </a:r>
            <a:r>
              <a:rPr lang="en-IN" sz="2000" dirty="0">
                <a:cs typeface="Times New Roman"/>
              </a:rPr>
              <a:t>(or </a:t>
            </a:r>
            <a:r>
              <a:rPr lang="en-IN" sz="2000" spc="-4" dirty="0">
                <a:cs typeface="Times New Roman"/>
              </a:rPr>
              <a:t>simple  components </a:t>
            </a:r>
            <a:r>
              <a:rPr lang="en-IN" sz="2000" dirty="0">
                <a:cs typeface="Times New Roman"/>
              </a:rPr>
              <a:t>of </a:t>
            </a:r>
            <a:r>
              <a:rPr lang="en-IN" sz="2000" spc="-4" dirty="0">
                <a:cs typeface="Times New Roman"/>
              </a:rPr>
              <a:t>composite attributes) </a:t>
            </a:r>
            <a:r>
              <a:rPr lang="en-IN" sz="2000" dirty="0">
                <a:cs typeface="Times New Roman"/>
              </a:rPr>
              <a:t>of W </a:t>
            </a:r>
            <a:r>
              <a:rPr lang="en-IN" sz="2000" spc="-4" dirty="0">
                <a:cs typeface="Times New Roman"/>
              </a:rPr>
              <a:t>as attributes </a:t>
            </a:r>
            <a:r>
              <a:rPr lang="en-IN" sz="2000" dirty="0">
                <a:cs typeface="Times New Roman"/>
              </a:rPr>
              <a:t>of</a:t>
            </a:r>
            <a:r>
              <a:rPr lang="en-IN" sz="2000" spc="-136" dirty="0">
                <a:cs typeface="Times New Roman"/>
              </a:rPr>
              <a:t> </a:t>
            </a:r>
            <a:r>
              <a:rPr lang="en-IN" sz="2000" spc="-4" dirty="0">
                <a:cs typeface="Times New Roman"/>
              </a:rPr>
              <a:t>R.</a:t>
            </a:r>
            <a:endParaRPr lang="en-IN" sz="2000" dirty="0">
              <a:cs typeface="Times New Roman"/>
            </a:endParaRPr>
          </a:p>
          <a:p>
            <a:pPr marL="412009" marR="4454" lvl="1" indent="0" algn="just">
              <a:lnSpc>
                <a:spcPct val="130000"/>
              </a:lnSpc>
              <a:spcBef>
                <a:spcPts val="402"/>
              </a:spcBef>
              <a:buClr>
                <a:srgbClr val="FF0000"/>
              </a:buClr>
              <a:buNone/>
              <a:tabLst>
                <a:tab pos="663111" algn="l"/>
                <a:tab pos="663667" algn="l"/>
              </a:tabLst>
            </a:pPr>
            <a:r>
              <a:rPr lang="en-IN" sz="2000" b="1" dirty="0">
                <a:solidFill>
                  <a:srgbClr val="0070C0"/>
                </a:solidFill>
                <a:cs typeface="Times New Roman"/>
              </a:rPr>
              <a:t>In </a:t>
            </a:r>
            <a:r>
              <a:rPr lang="en-IN" sz="2000" b="1" spc="-4" dirty="0">
                <a:solidFill>
                  <a:srgbClr val="0070C0"/>
                </a:solidFill>
                <a:cs typeface="Times New Roman"/>
              </a:rPr>
              <a:t>addition, </a:t>
            </a:r>
            <a:r>
              <a:rPr lang="en-IN" sz="2000" b="1" dirty="0">
                <a:solidFill>
                  <a:srgbClr val="0070C0"/>
                </a:solidFill>
                <a:cs typeface="Times New Roman"/>
              </a:rPr>
              <a:t>include </a:t>
            </a:r>
            <a:r>
              <a:rPr lang="en-IN" sz="2000" b="1" spc="-4" dirty="0">
                <a:solidFill>
                  <a:srgbClr val="0070C0"/>
                </a:solidFill>
                <a:cs typeface="Times New Roman"/>
              </a:rPr>
              <a:t>as </a:t>
            </a:r>
            <a:r>
              <a:rPr lang="en-IN" sz="2000" b="1" dirty="0">
                <a:solidFill>
                  <a:srgbClr val="0070C0"/>
                </a:solidFill>
                <a:cs typeface="Times New Roman"/>
              </a:rPr>
              <a:t>foreign key </a:t>
            </a:r>
            <a:r>
              <a:rPr lang="en-IN" sz="2000" b="1" spc="-4" dirty="0">
                <a:solidFill>
                  <a:srgbClr val="0070C0"/>
                </a:solidFill>
                <a:cs typeface="Times New Roman"/>
              </a:rPr>
              <a:t>attributes </a:t>
            </a:r>
            <a:r>
              <a:rPr lang="en-IN" sz="2000" b="1" dirty="0">
                <a:solidFill>
                  <a:srgbClr val="0070C0"/>
                </a:solidFill>
                <a:cs typeface="Times New Roman"/>
              </a:rPr>
              <a:t>of R the </a:t>
            </a:r>
            <a:r>
              <a:rPr lang="en-IN" sz="2000" b="1" spc="-4" dirty="0">
                <a:solidFill>
                  <a:srgbClr val="0070C0"/>
                </a:solidFill>
                <a:cs typeface="Times New Roman"/>
              </a:rPr>
              <a:t>primary </a:t>
            </a:r>
            <a:r>
              <a:rPr lang="en-IN" sz="2000" b="1" dirty="0">
                <a:solidFill>
                  <a:srgbClr val="0070C0"/>
                </a:solidFill>
                <a:cs typeface="Times New Roman"/>
              </a:rPr>
              <a:t>key  </a:t>
            </a:r>
            <a:r>
              <a:rPr lang="en-IN" sz="2000" b="1" spc="-4" dirty="0">
                <a:solidFill>
                  <a:srgbClr val="0070C0"/>
                </a:solidFill>
                <a:cs typeface="Times New Roman"/>
              </a:rPr>
              <a:t>attribute(s) </a:t>
            </a:r>
            <a:r>
              <a:rPr lang="en-IN" sz="2000" b="1" dirty="0">
                <a:solidFill>
                  <a:srgbClr val="0070C0"/>
                </a:solidFill>
                <a:cs typeface="Times New Roman"/>
              </a:rPr>
              <a:t>of the </a:t>
            </a:r>
            <a:r>
              <a:rPr lang="en-IN" sz="2000" b="1" spc="-4" dirty="0">
                <a:solidFill>
                  <a:srgbClr val="0070C0"/>
                </a:solidFill>
                <a:cs typeface="Times New Roman"/>
              </a:rPr>
              <a:t>relation(s) that </a:t>
            </a:r>
            <a:r>
              <a:rPr lang="en-IN" sz="2000" b="1" dirty="0">
                <a:solidFill>
                  <a:srgbClr val="0070C0"/>
                </a:solidFill>
                <a:cs typeface="Times New Roman"/>
              </a:rPr>
              <a:t>correspond </a:t>
            </a:r>
            <a:r>
              <a:rPr lang="en-IN" sz="2000" b="1" spc="-4" dirty="0">
                <a:solidFill>
                  <a:srgbClr val="0070C0"/>
                </a:solidFill>
                <a:cs typeface="Times New Roman"/>
              </a:rPr>
              <a:t>to </a:t>
            </a:r>
            <a:r>
              <a:rPr lang="en-IN" sz="2000" b="1" dirty="0">
                <a:solidFill>
                  <a:srgbClr val="0070C0"/>
                </a:solidFill>
                <a:cs typeface="Times New Roman"/>
              </a:rPr>
              <a:t>the owner </a:t>
            </a:r>
            <a:r>
              <a:rPr lang="en-IN" sz="2000" b="1" spc="-4" dirty="0">
                <a:solidFill>
                  <a:srgbClr val="0070C0"/>
                </a:solidFill>
                <a:cs typeface="Times New Roman"/>
              </a:rPr>
              <a:t>entity</a:t>
            </a:r>
            <a:r>
              <a:rPr lang="en-IN" sz="2000" b="1" spc="-153" dirty="0">
                <a:solidFill>
                  <a:srgbClr val="0070C0"/>
                </a:solidFill>
                <a:cs typeface="Times New Roman"/>
              </a:rPr>
              <a:t> </a:t>
            </a:r>
            <a:r>
              <a:rPr lang="en-IN" sz="2000" b="1" spc="-4" dirty="0">
                <a:solidFill>
                  <a:srgbClr val="0070C0"/>
                </a:solidFill>
                <a:cs typeface="Times New Roman"/>
              </a:rPr>
              <a:t>type(s).</a:t>
            </a:r>
            <a:endParaRPr lang="en-IN" sz="2000" b="1" dirty="0">
              <a:solidFill>
                <a:srgbClr val="0070C0"/>
              </a:solidFill>
              <a:cs typeface="Times New Roman"/>
            </a:endParaRPr>
          </a:p>
          <a:p>
            <a:pPr marL="412009" marR="284508" lvl="1" indent="0" algn="just">
              <a:lnSpc>
                <a:spcPct val="130000"/>
              </a:lnSpc>
              <a:spcBef>
                <a:spcPts val="438"/>
              </a:spcBef>
              <a:buClr>
                <a:srgbClr val="FF0000"/>
              </a:buClr>
              <a:buNone/>
              <a:tabLst>
                <a:tab pos="663111" algn="l"/>
                <a:tab pos="663667" algn="l"/>
              </a:tabLst>
            </a:pPr>
            <a:endParaRPr lang="en-IN" sz="800" dirty="0" smtClean="0">
              <a:cs typeface="Times New Roman"/>
            </a:endParaRPr>
          </a:p>
          <a:p>
            <a:pPr marL="412009" marR="284508" lvl="1" indent="0" algn="just">
              <a:lnSpc>
                <a:spcPct val="130000"/>
              </a:lnSpc>
              <a:spcBef>
                <a:spcPts val="438"/>
              </a:spcBef>
              <a:buClr>
                <a:srgbClr val="FF0000"/>
              </a:buClr>
              <a:buNone/>
              <a:tabLst>
                <a:tab pos="663111" algn="l"/>
                <a:tab pos="663667" algn="l"/>
              </a:tabLst>
            </a:pPr>
            <a:r>
              <a:rPr lang="en-IN" sz="2000" dirty="0" smtClean="0">
                <a:cs typeface="Times New Roman"/>
              </a:rPr>
              <a:t>The </a:t>
            </a:r>
            <a:r>
              <a:rPr lang="en-IN" sz="2000" b="1" spc="-4" dirty="0">
                <a:solidFill>
                  <a:schemeClr val="accent1"/>
                </a:solidFill>
                <a:cs typeface="Times New Roman"/>
              </a:rPr>
              <a:t>primary </a:t>
            </a:r>
            <a:r>
              <a:rPr lang="en-IN" sz="2000" b="1" dirty="0">
                <a:solidFill>
                  <a:schemeClr val="accent1"/>
                </a:solidFill>
                <a:cs typeface="Times New Roman"/>
              </a:rPr>
              <a:t>key of R </a:t>
            </a:r>
            <a:r>
              <a:rPr lang="en-IN" sz="2000" spc="-4" dirty="0">
                <a:cs typeface="Times New Roman"/>
              </a:rPr>
              <a:t>is </a:t>
            </a:r>
            <a:r>
              <a:rPr lang="en-IN" sz="2000" dirty="0">
                <a:cs typeface="Times New Roman"/>
              </a:rPr>
              <a:t>the </a:t>
            </a:r>
            <a:r>
              <a:rPr lang="en-IN" sz="2000" i="1" dirty="0">
                <a:cs typeface="Times New Roman"/>
              </a:rPr>
              <a:t>combination </a:t>
            </a:r>
            <a:r>
              <a:rPr lang="en-IN" sz="2000" i="1" dirty="0" smtClean="0">
                <a:cs typeface="Times New Roman"/>
              </a:rPr>
              <a:t>of </a:t>
            </a:r>
          </a:p>
          <a:p>
            <a:pPr marL="412009" marR="284508" lvl="1" indent="0" algn="just">
              <a:lnSpc>
                <a:spcPct val="130000"/>
              </a:lnSpc>
              <a:spcBef>
                <a:spcPts val="438"/>
              </a:spcBef>
              <a:buClr>
                <a:srgbClr val="FF0000"/>
              </a:buClr>
              <a:buNone/>
              <a:tabLst>
                <a:tab pos="663111" algn="l"/>
                <a:tab pos="663667" algn="l"/>
              </a:tabLst>
            </a:pPr>
            <a:r>
              <a:rPr lang="en-IN" sz="2000" dirty="0" smtClean="0">
                <a:cs typeface="Times New Roman"/>
              </a:rPr>
              <a:t>the </a:t>
            </a:r>
            <a:r>
              <a:rPr lang="en-IN" sz="2000" spc="-4" dirty="0">
                <a:cs typeface="Times New Roman"/>
              </a:rPr>
              <a:t>primary </a:t>
            </a:r>
            <a:r>
              <a:rPr lang="en-IN" sz="2000" dirty="0">
                <a:cs typeface="Times New Roman"/>
              </a:rPr>
              <a:t>key(s) of</a:t>
            </a:r>
            <a:r>
              <a:rPr lang="en-IN" sz="2000" spc="-206" dirty="0">
                <a:cs typeface="Times New Roman"/>
              </a:rPr>
              <a:t> </a:t>
            </a:r>
            <a:r>
              <a:rPr lang="en-IN" sz="2000" dirty="0">
                <a:cs typeface="Times New Roman"/>
              </a:rPr>
              <a:t>the  owner(s) and </a:t>
            </a:r>
            <a:r>
              <a:rPr lang="en-IN" sz="2000" dirty="0" smtClean="0">
                <a:cs typeface="Times New Roman"/>
              </a:rPr>
              <a:t>the </a:t>
            </a:r>
          </a:p>
          <a:p>
            <a:pPr marL="412009" marR="284508" lvl="1" indent="0" algn="just">
              <a:lnSpc>
                <a:spcPct val="130000"/>
              </a:lnSpc>
              <a:spcBef>
                <a:spcPts val="438"/>
              </a:spcBef>
              <a:buClr>
                <a:srgbClr val="FF0000"/>
              </a:buClr>
              <a:buNone/>
              <a:tabLst>
                <a:tab pos="663111" algn="l"/>
                <a:tab pos="663667" algn="l"/>
              </a:tabLst>
            </a:pPr>
            <a:r>
              <a:rPr lang="en-IN" sz="2000" spc="-4" dirty="0" smtClean="0">
                <a:cs typeface="Times New Roman"/>
              </a:rPr>
              <a:t>partial </a:t>
            </a:r>
            <a:r>
              <a:rPr lang="en-IN" sz="2000" dirty="0">
                <a:cs typeface="Times New Roman"/>
              </a:rPr>
              <a:t>key of the weak </a:t>
            </a:r>
            <a:r>
              <a:rPr lang="en-IN" sz="2000" spc="-4" dirty="0">
                <a:cs typeface="Times New Roman"/>
              </a:rPr>
              <a:t>entity type </a:t>
            </a:r>
            <a:r>
              <a:rPr lang="en-IN" sz="2000" spc="4" dirty="0">
                <a:cs typeface="Times New Roman"/>
              </a:rPr>
              <a:t>W, </a:t>
            </a:r>
            <a:r>
              <a:rPr lang="en-IN" sz="2000" spc="-4" dirty="0" smtClean="0">
                <a:cs typeface="Times New Roman"/>
              </a:rPr>
              <a:t>if</a:t>
            </a:r>
            <a:r>
              <a:rPr lang="en-IN" sz="2000" spc="-179" dirty="0" smtClean="0">
                <a:cs typeface="Times New Roman"/>
              </a:rPr>
              <a:t> </a:t>
            </a:r>
            <a:r>
              <a:rPr lang="en-IN" sz="2000" spc="-4" dirty="0">
                <a:cs typeface="Times New Roman"/>
              </a:rPr>
              <a:t>any.</a:t>
            </a:r>
            <a:endParaRPr lang="en-IN" sz="2000" dirty="0">
              <a:cs typeface="Times New Roman"/>
            </a:endParaRPr>
          </a:p>
          <a:p>
            <a:pPr marL="0" indent="0" algn="just">
              <a:lnSpc>
                <a:spcPct val="130000"/>
              </a:lnSpc>
              <a:spcBef>
                <a:spcPts val="4"/>
              </a:spcBef>
              <a:buNone/>
            </a:pPr>
            <a:endParaRPr lang="en-IN" sz="2000" dirty="0">
              <a:cs typeface="Times New Roman"/>
            </a:endParaRPr>
          </a:p>
        </p:txBody>
      </p:sp>
      <p:pic>
        <p:nvPicPr>
          <p:cNvPr id="4098" name="Picture 2" descr="Image result for important"/>
          <p:cNvPicPr>
            <a:picLocks noChangeAspect="1" noChangeArrowheads="1"/>
          </p:cNvPicPr>
          <p:nvPr/>
        </p:nvPicPr>
        <p:blipFill rotWithShape="1">
          <a:blip r:embed="rId2">
            <a:extLst>
              <a:ext uri="{28A0092B-C50C-407E-A947-70E740481C1C}">
                <a14:useLocalDpi xmlns:a14="http://schemas.microsoft.com/office/drawing/2010/main" val="0"/>
              </a:ext>
            </a:extLst>
          </a:blip>
          <a:srcRect r="4347"/>
          <a:stretch/>
        </p:blipFill>
        <p:spPr bwMode="auto">
          <a:xfrm>
            <a:off x="6400800" y="4876748"/>
            <a:ext cx="2304000" cy="1919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736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b="1" dirty="0" smtClean="0"/>
              <a:t>Example – Mapping Weak Entities</a:t>
            </a:r>
            <a:endParaRPr lang="en-IN" b="1" dirty="0"/>
          </a:p>
        </p:txBody>
      </p:sp>
      <p:sp>
        <p:nvSpPr>
          <p:cNvPr id="3" name="Content Placeholder 2"/>
          <p:cNvSpPr>
            <a:spLocks noGrp="1"/>
          </p:cNvSpPr>
          <p:nvPr>
            <p:ph sz="quarter" idx="1"/>
          </p:nvPr>
        </p:nvSpPr>
        <p:spPr>
          <a:xfrm>
            <a:off x="152400" y="1524000"/>
            <a:ext cx="8382000" cy="4873752"/>
          </a:xfrm>
        </p:spPr>
        <p:txBody>
          <a:bodyPr>
            <a:normAutofit/>
          </a:bodyPr>
          <a:lstStyle/>
          <a:p>
            <a:pPr marL="263525" marR="60131" indent="0" algn="just">
              <a:lnSpc>
                <a:spcPct val="140000"/>
              </a:lnSpc>
              <a:buNone/>
            </a:pPr>
            <a:r>
              <a:rPr lang="en-IN" sz="2000" spc="-4" dirty="0" smtClean="0">
                <a:cs typeface="Times New Roman"/>
              </a:rPr>
              <a:t>Create </a:t>
            </a:r>
            <a:r>
              <a:rPr lang="en-IN" sz="2000" dirty="0">
                <a:cs typeface="Times New Roman"/>
              </a:rPr>
              <a:t>the </a:t>
            </a:r>
            <a:r>
              <a:rPr lang="en-IN" sz="2000" spc="-4" dirty="0">
                <a:cs typeface="Times New Roman"/>
              </a:rPr>
              <a:t>relation </a:t>
            </a:r>
            <a:r>
              <a:rPr lang="en-IN" sz="2000" dirty="0" smtClean="0">
                <a:cs typeface="Times New Roman"/>
              </a:rPr>
              <a:t>DEPENDENT</a:t>
            </a:r>
            <a:r>
              <a:rPr lang="en-IN" sz="2000" spc="-4" dirty="0" smtClean="0">
                <a:cs typeface="Times New Roman"/>
              </a:rPr>
              <a:t> </a:t>
            </a:r>
            <a:r>
              <a:rPr lang="en-IN" sz="2000" spc="-4" dirty="0">
                <a:cs typeface="Times New Roman"/>
              </a:rPr>
              <a:t>to </a:t>
            </a:r>
            <a:r>
              <a:rPr lang="en-IN" sz="2000" dirty="0">
                <a:cs typeface="Times New Roman"/>
              </a:rPr>
              <a:t>correspond  </a:t>
            </a:r>
            <a:r>
              <a:rPr lang="en-IN" sz="2000" spc="-4" dirty="0">
                <a:cs typeface="Times New Roman"/>
              </a:rPr>
              <a:t>to </a:t>
            </a:r>
            <a:r>
              <a:rPr lang="en-IN" sz="2000" dirty="0">
                <a:cs typeface="Times New Roman"/>
              </a:rPr>
              <a:t>the weak </a:t>
            </a:r>
            <a:r>
              <a:rPr lang="en-IN" sz="2000" spc="-4" dirty="0">
                <a:cs typeface="Times New Roman"/>
              </a:rPr>
              <a:t>entity type </a:t>
            </a:r>
            <a:r>
              <a:rPr lang="en-IN" sz="2000" dirty="0">
                <a:cs typeface="Times New Roman"/>
              </a:rPr>
              <a:t>DEPENDENT. Include the </a:t>
            </a:r>
            <a:r>
              <a:rPr lang="en-IN" sz="2000" spc="-4" dirty="0">
                <a:cs typeface="Times New Roman"/>
              </a:rPr>
              <a:t>primary </a:t>
            </a:r>
            <a:r>
              <a:rPr lang="en-IN" sz="2000" dirty="0">
                <a:cs typeface="Times New Roman"/>
              </a:rPr>
              <a:t>key SSN of  the EMPLOYEE </a:t>
            </a:r>
            <a:r>
              <a:rPr lang="en-IN" sz="2000" spc="-4" dirty="0">
                <a:cs typeface="Times New Roman"/>
              </a:rPr>
              <a:t>relation as </a:t>
            </a:r>
            <a:r>
              <a:rPr lang="en-IN" sz="2000" dirty="0">
                <a:cs typeface="Times New Roman"/>
              </a:rPr>
              <a:t>a foreign key </a:t>
            </a:r>
            <a:r>
              <a:rPr lang="en-IN" sz="2000" spc="-4" dirty="0">
                <a:cs typeface="Times New Roman"/>
              </a:rPr>
              <a:t>attribute </a:t>
            </a:r>
            <a:r>
              <a:rPr lang="en-IN" sz="2000" dirty="0">
                <a:cs typeface="Times New Roman"/>
              </a:rPr>
              <a:t>of DEPENDENT  </a:t>
            </a:r>
            <a:r>
              <a:rPr lang="en-IN" sz="2000" spc="-4" dirty="0">
                <a:cs typeface="Times New Roman"/>
              </a:rPr>
              <a:t>(renamed to</a:t>
            </a:r>
            <a:r>
              <a:rPr lang="en-IN" sz="2000" spc="-18" dirty="0">
                <a:cs typeface="Times New Roman"/>
              </a:rPr>
              <a:t> </a:t>
            </a:r>
            <a:r>
              <a:rPr lang="en-IN" sz="2000" dirty="0">
                <a:cs typeface="Times New Roman"/>
              </a:rPr>
              <a:t>ESSN).</a:t>
            </a:r>
          </a:p>
          <a:p>
            <a:pPr marL="263525" indent="0" algn="just">
              <a:lnSpc>
                <a:spcPct val="140000"/>
              </a:lnSpc>
              <a:buNone/>
            </a:pPr>
            <a:endParaRPr lang="en-IN" sz="900" dirty="0" smtClean="0">
              <a:cs typeface="Times New Roman"/>
            </a:endParaRPr>
          </a:p>
          <a:p>
            <a:pPr marL="263525" indent="0" algn="just">
              <a:lnSpc>
                <a:spcPct val="140000"/>
              </a:lnSpc>
              <a:buNone/>
            </a:pPr>
            <a:r>
              <a:rPr lang="en-IN" sz="2000" b="1" dirty="0" smtClean="0">
                <a:cs typeface="Times New Roman"/>
              </a:rPr>
              <a:t>The </a:t>
            </a:r>
            <a:r>
              <a:rPr lang="en-IN" sz="2000" b="1" spc="-4" dirty="0">
                <a:cs typeface="Times New Roman"/>
              </a:rPr>
              <a:t>primary </a:t>
            </a:r>
            <a:r>
              <a:rPr lang="en-IN" sz="2000" b="1" dirty="0">
                <a:cs typeface="Times New Roman"/>
              </a:rPr>
              <a:t>key of the DEPENDENT </a:t>
            </a:r>
            <a:r>
              <a:rPr lang="en-IN" sz="2000" b="1" spc="-4" dirty="0">
                <a:cs typeface="Times New Roman"/>
              </a:rPr>
              <a:t>relation is </a:t>
            </a:r>
            <a:r>
              <a:rPr lang="en-IN" sz="2000" b="1" dirty="0">
                <a:cs typeface="Times New Roman"/>
              </a:rPr>
              <a:t>the</a:t>
            </a:r>
            <a:r>
              <a:rPr lang="en-IN" sz="2000" b="1" spc="-100" dirty="0">
                <a:cs typeface="Times New Roman"/>
              </a:rPr>
              <a:t> </a:t>
            </a:r>
            <a:r>
              <a:rPr lang="en-IN" sz="2000" b="1" spc="-4" dirty="0">
                <a:cs typeface="Times New Roman"/>
              </a:rPr>
              <a:t>combination</a:t>
            </a:r>
            <a:endParaRPr lang="en-IN" sz="2000" b="1" dirty="0">
              <a:cs typeface="Times New Roman"/>
            </a:endParaRPr>
          </a:p>
          <a:p>
            <a:pPr marL="263525" indent="0">
              <a:lnSpc>
                <a:spcPct val="140000"/>
              </a:lnSpc>
              <a:buNone/>
            </a:pPr>
            <a:r>
              <a:rPr lang="en-IN" sz="2000" b="1" dirty="0">
                <a:solidFill>
                  <a:srgbClr val="FF0000"/>
                </a:solidFill>
                <a:cs typeface="Times New Roman"/>
              </a:rPr>
              <a:t>{ESSN, DEPENDENT_NAME} </a:t>
            </a:r>
            <a:r>
              <a:rPr lang="en-IN" sz="2000" b="1" dirty="0" smtClean="0">
                <a:solidFill>
                  <a:srgbClr val="FF0000"/>
                </a:solidFill>
                <a:cs typeface="Times New Roman"/>
              </a:rPr>
              <a:t>because DEPENDENT_NAME </a:t>
            </a:r>
            <a:r>
              <a:rPr lang="en-IN" sz="2000" b="1" spc="-4" dirty="0">
                <a:solidFill>
                  <a:srgbClr val="FF0000"/>
                </a:solidFill>
                <a:cs typeface="Times New Roman"/>
              </a:rPr>
              <a:t>is</a:t>
            </a:r>
            <a:r>
              <a:rPr lang="en-IN" sz="2000" b="1" spc="-75" dirty="0">
                <a:solidFill>
                  <a:srgbClr val="FF0000"/>
                </a:solidFill>
                <a:cs typeface="Times New Roman"/>
              </a:rPr>
              <a:t> </a:t>
            </a:r>
            <a:r>
              <a:rPr lang="en-IN" sz="2000" b="1" spc="-4" dirty="0" smtClean="0">
                <a:solidFill>
                  <a:srgbClr val="FF0000"/>
                </a:solidFill>
                <a:cs typeface="Times New Roman"/>
              </a:rPr>
              <a:t>the</a:t>
            </a:r>
            <a:r>
              <a:rPr lang="en-IN" sz="2000" b="1" dirty="0" smtClean="0">
                <a:solidFill>
                  <a:srgbClr val="FF0000"/>
                </a:solidFill>
                <a:cs typeface="Times New Roman"/>
              </a:rPr>
              <a:t> </a:t>
            </a:r>
            <a:r>
              <a:rPr lang="en-IN" sz="2000" b="1" spc="-4" dirty="0" smtClean="0">
                <a:solidFill>
                  <a:srgbClr val="FF0000"/>
                </a:solidFill>
                <a:cs typeface="Times New Roman"/>
              </a:rPr>
              <a:t>partial </a:t>
            </a:r>
            <a:r>
              <a:rPr lang="en-IN" sz="2000" b="1" dirty="0">
                <a:solidFill>
                  <a:srgbClr val="FF0000"/>
                </a:solidFill>
                <a:cs typeface="Times New Roman"/>
              </a:rPr>
              <a:t>key of</a:t>
            </a:r>
            <a:r>
              <a:rPr lang="en-IN" sz="2000" b="1" spc="-57" dirty="0">
                <a:solidFill>
                  <a:srgbClr val="FF0000"/>
                </a:solidFill>
                <a:cs typeface="Times New Roman"/>
              </a:rPr>
              <a:t> </a:t>
            </a:r>
            <a:r>
              <a:rPr lang="en-IN" sz="2000" b="1" dirty="0">
                <a:solidFill>
                  <a:srgbClr val="FF0000"/>
                </a:solidFill>
                <a:cs typeface="Times New Roman"/>
              </a:rPr>
              <a:t>DEPENDENT</a:t>
            </a:r>
            <a:endParaRPr lang="en-IN" sz="2000" b="1" dirty="0">
              <a:solidFill>
                <a:srgbClr val="FF0000"/>
              </a:solidFill>
            </a:endParaRPr>
          </a:p>
          <a:p>
            <a:pPr>
              <a:lnSpc>
                <a:spcPct val="140000"/>
              </a:lnSpc>
            </a:pPr>
            <a:endParaRPr lang="en-IN"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155" y="5619750"/>
            <a:ext cx="695844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10044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327</TotalTime>
  <Words>2050</Words>
  <Application>Microsoft Office PowerPoint</Application>
  <PresentationFormat>On-screen Show (4:3)</PresentationFormat>
  <Paragraphs>164</Paragraphs>
  <Slides>39</Slides>
  <Notes>12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Oriel</vt:lpstr>
      <vt:lpstr>Mapping a Conceptual Design  into a Logical Design</vt:lpstr>
      <vt:lpstr>Steps to Convert ER/EER  Relational</vt:lpstr>
      <vt:lpstr>Example COMPANY Database</vt:lpstr>
      <vt:lpstr>Example COMPANY Database (Cont.)</vt:lpstr>
      <vt:lpstr>ER Diagram – Company database</vt:lpstr>
      <vt:lpstr>ER-to-Relational Mapping Algorithm</vt:lpstr>
      <vt:lpstr>Output</vt:lpstr>
      <vt:lpstr>ER-to-Relational Mapping  Algorithm (Cont.)</vt:lpstr>
      <vt:lpstr>Example – Mapping Weak Entities</vt:lpstr>
      <vt:lpstr>ER-to-Relational Mapping  Algorithm (Cont.)</vt:lpstr>
      <vt:lpstr>Example - Mapping of Binary 1:1 Relationship</vt:lpstr>
      <vt:lpstr>ER-to-Relational Mapping  Algorithm (Cont.)</vt:lpstr>
      <vt:lpstr>PowerPoint Presentation</vt:lpstr>
      <vt:lpstr>Example - Mapping of Binary 1:N Relationship –  WORKS_FOR, CONTROLS, and  SUPERVISION.</vt:lpstr>
      <vt:lpstr>PowerPoint Presentation</vt:lpstr>
      <vt:lpstr>Example - Mapping of Binary M:N Relationship</vt:lpstr>
      <vt:lpstr>PowerPoint Presentation</vt:lpstr>
      <vt:lpstr>PowerPoint Presentation</vt:lpstr>
      <vt:lpstr>PowerPoint Presentation</vt:lpstr>
      <vt:lpstr>Example - Mapping of N-ary Relationship</vt:lpstr>
      <vt:lpstr>Summary of Mapping ER Model Constructs</vt:lpstr>
      <vt:lpstr>ER Diagram – Company database</vt:lpstr>
      <vt:lpstr>Final Mapping of COMPANY ER Model to Relational Schema </vt:lpstr>
      <vt:lpstr>Mapping EER Model Constructs to  Relations</vt:lpstr>
      <vt:lpstr>8A: Options for Mapping Specialization/ Generalization</vt:lpstr>
      <vt:lpstr>Example</vt:lpstr>
      <vt:lpstr>8B: Options for Mapping Specialization/ Generalization </vt:lpstr>
      <vt:lpstr>Example</vt:lpstr>
      <vt:lpstr>8C: Options for Mapping Specialization/ Generalization </vt:lpstr>
      <vt:lpstr>Example</vt:lpstr>
      <vt:lpstr>8D: Options for Mapping Specialization/ Generalization </vt:lpstr>
      <vt:lpstr>Example</vt:lpstr>
      <vt:lpstr>Mapping EER Model Constructs to  Relations (Cont.)</vt:lpstr>
      <vt:lpstr>Example – Shared Subclass</vt:lpstr>
      <vt:lpstr>Example – Shared Subclass Solution</vt:lpstr>
      <vt:lpstr>Mapping EER Model Constructs to  Relations (Cont.)</vt:lpstr>
      <vt:lpstr>Example: Union (Category)</vt:lpstr>
      <vt:lpstr>Example: Union (Category) Solution</vt:lpstr>
      <vt:lpstr>Thanks!!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a Conceptual Design  into a Logical Design</dc:title>
  <dc:creator>Kanika</dc:creator>
  <cp:lastModifiedBy>Kanika</cp:lastModifiedBy>
  <cp:revision>4</cp:revision>
  <dcterms:created xsi:type="dcterms:W3CDTF">2006-08-16T00:00:00Z</dcterms:created>
  <dcterms:modified xsi:type="dcterms:W3CDTF">2019-04-05T02:19:49Z</dcterms:modified>
</cp:coreProperties>
</file>