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7"/>
  </p:notesMasterIdLst>
  <p:sldIdLst>
    <p:sldId id="313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3" r:id="rId14"/>
    <p:sldId id="334" r:id="rId15"/>
    <p:sldId id="336" r:id="rId16"/>
    <p:sldId id="337" r:id="rId17"/>
    <p:sldId id="338" r:id="rId18"/>
    <p:sldId id="339" r:id="rId19"/>
    <p:sldId id="340" r:id="rId20"/>
    <p:sldId id="341" r:id="rId21"/>
    <p:sldId id="343" r:id="rId22"/>
    <p:sldId id="345" r:id="rId23"/>
    <p:sldId id="344" r:id="rId24"/>
    <p:sldId id="346" r:id="rId25"/>
    <p:sldId id="349" r:id="rId26"/>
    <p:sldId id="355" r:id="rId27"/>
    <p:sldId id="354" r:id="rId28"/>
    <p:sldId id="356" r:id="rId29"/>
    <p:sldId id="360" r:id="rId30"/>
    <p:sldId id="361" r:id="rId31"/>
    <p:sldId id="357" r:id="rId32"/>
    <p:sldId id="358" r:id="rId33"/>
    <p:sldId id="359" r:id="rId34"/>
    <p:sldId id="362" r:id="rId35"/>
    <p:sldId id="363" r:id="rId36"/>
    <p:sldId id="364" r:id="rId37"/>
    <p:sldId id="365" r:id="rId38"/>
    <p:sldId id="371" r:id="rId39"/>
    <p:sldId id="372" r:id="rId40"/>
    <p:sldId id="374" r:id="rId41"/>
    <p:sldId id="375" r:id="rId42"/>
    <p:sldId id="376" r:id="rId43"/>
    <p:sldId id="377" r:id="rId44"/>
    <p:sldId id="378" r:id="rId45"/>
    <p:sldId id="32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E00F-530F-48F3-B902-847A73D2F7C5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4E51430-6B79-46DE-B7F2-10F42FF67BEE}">
      <dgm:prSet phldrT="[Text]" custT="1"/>
      <dgm:spPr/>
      <dgm:t>
        <a:bodyPr/>
        <a:lstStyle/>
        <a:p>
          <a:pPr algn="just">
            <a:lnSpc>
              <a:spcPct val="120000"/>
            </a:lnSpc>
          </a:pPr>
          <a:r>
            <a:rPr lang="en-US" sz="1700" b="0" i="1" dirty="0" smtClean="0">
              <a:solidFill>
                <a:schemeClr val="tx1"/>
              </a:solidFill>
              <a:cs typeface="Times New Roman" pitchFamily="18" charset="0"/>
            </a:rPr>
            <a:t>Attributes of different entities should not be mixed in the same relation and only foreign keys should be used to refer to other entities.</a:t>
          </a:r>
          <a:endParaRPr lang="en-IN" sz="1700" b="0" i="1" dirty="0">
            <a:solidFill>
              <a:schemeClr val="tx1"/>
            </a:solidFill>
          </a:endParaRPr>
        </a:p>
      </dgm:t>
    </dgm:pt>
    <dgm:pt modelId="{32D95240-0E35-4D76-A884-EAFFA7FDC9C3}" type="parTrans" cxnId="{19C2BC10-5FA2-4066-8573-9ACC6A78662F}">
      <dgm:prSet/>
      <dgm:spPr/>
      <dgm:t>
        <a:bodyPr/>
        <a:lstStyle/>
        <a:p>
          <a:pPr algn="just">
            <a:lnSpc>
              <a:spcPct val="120000"/>
            </a:lnSpc>
          </a:pPr>
          <a:endParaRPr lang="en-IN" sz="1700" b="0" i="1">
            <a:solidFill>
              <a:schemeClr val="tx1"/>
            </a:solidFill>
          </a:endParaRPr>
        </a:p>
      </dgm:t>
    </dgm:pt>
    <dgm:pt modelId="{1531DAC6-B80D-4416-AFE7-3E8C19AC2FBE}" type="sibTrans" cxnId="{19C2BC10-5FA2-4066-8573-9ACC6A78662F}">
      <dgm:prSet/>
      <dgm:spPr/>
      <dgm:t>
        <a:bodyPr/>
        <a:lstStyle/>
        <a:p>
          <a:pPr algn="just">
            <a:lnSpc>
              <a:spcPct val="120000"/>
            </a:lnSpc>
          </a:pPr>
          <a:endParaRPr lang="en-IN" sz="1700" b="0" i="1">
            <a:solidFill>
              <a:schemeClr val="tx1"/>
            </a:solidFill>
          </a:endParaRPr>
        </a:p>
      </dgm:t>
    </dgm:pt>
    <dgm:pt modelId="{86BBEB20-B462-4619-814C-E416173C639A}">
      <dgm:prSet phldrT="[Text]" custT="1"/>
      <dgm:spPr/>
      <dgm:t>
        <a:bodyPr/>
        <a:lstStyle/>
        <a:p>
          <a:pPr algn="just">
            <a:lnSpc>
              <a:spcPct val="120000"/>
            </a:lnSpc>
          </a:pPr>
          <a:r>
            <a:rPr lang="en-US" sz="1700" b="0" i="1" dirty="0" smtClean="0">
              <a:solidFill>
                <a:schemeClr val="tx1"/>
              </a:solidFill>
              <a:cs typeface="Times New Roman" pitchFamily="18" charset="0"/>
            </a:rPr>
            <a:t>Design a schema that does not suffer from the insertion, deletion and update anomalies. </a:t>
          </a:r>
          <a:endParaRPr lang="en-IN" sz="1700" b="0" i="1" dirty="0">
            <a:solidFill>
              <a:schemeClr val="tx1"/>
            </a:solidFill>
          </a:endParaRPr>
        </a:p>
      </dgm:t>
    </dgm:pt>
    <dgm:pt modelId="{63270F27-03D2-4EC6-9735-E42E25C99DEA}" type="parTrans" cxnId="{D9740FCD-FE69-4868-A74C-EF361DF2BF53}">
      <dgm:prSet/>
      <dgm:spPr/>
      <dgm:t>
        <a:bodyPr/>
        <a:lstStyle/>
        <a:p>
          <a:pPr algn="just">
            <a:lnSpc>
              <a:spcPct val="120000"/>
            </a:lnSpc>
          </a:pPr>
          <a:endParaRPr lang="en-IN" sz="1700" b="0" i="1">
            <a:solidFill>
              <a:schemeClr val="tx1"/>
            </a:solidFill>
          </a:endParaRPr>
        </a:p>
      </dgm:t>
    </dgm:pt>
    <dgm:pt modelId="{4F54AF6B-9C10-4DD3-B5D0-6ED1AE300BA7}" type="sibTrans" cxnId="{D9740FCD-FE69-4868-A74C-EF361DF2BF53}">
      <dgm:prSet/>
      <dgm:spPr/>
      <dgm:t>
        <a:bodyPr/>
        <a:lstStyle/>
        <a:p>
          <a:pPr algn="just">
            <a:lnSpc>
              <a:spcPct val="120000"/>
            </a:lnSpc>
          </a:pPr>
          <a:endParaRPr lang="en-IN" sz="1700" b="0" i="1">
            <a:solidFill>
              <a:schemeClr val="tx1"/>
            </a:solidFill>
          </a:endParaRPr>
        </a:p>
      </dgm:t>
    </dgm:pt>
    <dgm:pt modelId="{B9F71744-521C-4595-92F7-FB55A21D7684}">
      <dgm:prSet custT="1"/>
      <dgm:spPr/>
      <dgm:t>
        <a:bodyPr/>
        <a:lstStyle/>
        <a:p>
          <a:pPr algn="just">
            <a:lnSpc>
              <a:spcPct val="120000"/>
            </a:lnSpc>
          </a:pPr>
          <a:r>
            <a:rPr lang="en-US" sz="1700" b="0" i="1" dirty="0" smtClean="0">
              <a:solidFill>
                <a:schemeClr val="tx1"/>
              </a:solidFill>
              <a:cs typeface="Times New Roman" pitchFamily="18" charset="0"/>
            </a:rPr>
            <a:t>The relations should be designed to satisfy the lossless join condition. No spurious tuples should be generated by doing a natural-join of any relations.</a:t>
          </a:r>
          <a:endParaRPr lang="en-IN" sz="1700" b="0" i="1" dirty="0">
            <a:solidFill>
              <a:schemeClr val="tx1"/>
            </a:solidFill>
          </a:endParaRPr>
        </a:p>
      </dgm:t>
    </dgm:pt>
    <dgm:pt modelId="{4EA3DD81-7CD9-49D1-86DC-07476A64D6F3}" type="parTrans" cxnId="{463B519A-8273-4C23-AE45-F3D66EE14140}">
      <dgm:prSet/>
      <dgm:spPr/>
      <dgm:t>
        <a:bodyPr/>
        <a:lstStyle/>
        <a:p>
          <a:pPr algn="just">
            <a:lnSpc>
              <a:spcPct val="120000"/>
            </a:lnSpc>
          </a:pPr>
          <a:endParaRPr lang="en-IN" sz="1700" b="0" i="1">
            <a:solidFill>
              <a:schemeClr val="tx1"/>
            </a:solidFill>
          </a:endParaRPr>
        </a:p>
      </dgm:t>
    </dgm:pt>
    <dgm:pt modelId="{12472E44-465C-4B2B-82FF-B218BA64FF13}" type="sibTrans" cxnId="{463B519A-8273-4C23-AE45-F3D66EE14140}">
      <dgm:prSet/>
      <dgm:spPr/>
      <dgm:t>
        <a:bodyPr/>
        <a:lstStyle/>
        <a:p>
          <a:pPr algn="just">
            <a:lnSpc>
              <a:spcPct val="120000"/>
            </a:lnSpc>
          </a:pPr>
          <a:endParaRPr lang="en-IN" sz="1700" b="0" i="1">
            <a:solidFill>
              <a:schemeClr val="tx1"/>
            </a:solidFill>
          </a:endParaRPr>
        </a:p>
      </dgm:t>
    </dgm:pt>
    <dgm:pt modelId="{EAD587D7-BB18-40F9-AD08-AC3D090D8528}">
      <dgm:prSet custT="1"/>
      <dgm:spPr/>
      <dgm:t>
        <a:bodyPr/>
        <a:lstStyle/>
        <a:p>
          <a:pPr algn="just">
            <a:lnSpc>
              <a:spcPct val="120000"/>
            </a:lnSpc>
          </a:pPr>
          <a:r>
            <a:rPr lang="en-US" sz="1700" b="0" i="1" dirty="0" smtClean="0">
              <a:solidFill>
                <a:schemeClr val="tx1"/>
              </a:solidFill>
              <a:cs typeface="Times New Roman" pitchFamily="18" charset="0"/>
            </a:rPr>
            <a:t>Relations should be designed such that their tuples will have as few NULL values as possible Attributes that are NULL frequently could be placed in separate relations.</a:t>
          </a:r>
        </a:p>
      </dgm:t>
    </dgm:pt>
    <dgm:pt modelId="{A5EA98A3-03CF-4608-8C6D-C2AA987A5F34}" type="parTrans" cxnId="{50828E45-9EC2-4F92-B37B-8933139C60CC}">
      <dgm:prSet/>
      <dgm:spPr/>
      <dgm:t>
        <a:bodyPr/>
        <a:lstStyle/>
        <a:p>
          <a:pPr algn="just">
            <a:lnSpc>
              <a:spcPct val="120000"/>
            </a:lnSpc>
          </a:pPr>
          <a:endParaRPr lang="en-IN" sz="1700" b="0" i="1"/>
        </a:p>
      </dgm:t>
    </dgm:pt>
    <dgm:pt modelId="{ABEC4A10-E393-4C94-96EF-2EA95D34814E}" type="sibTrans" cxnId="{50828E45-9EC2-4F92-B37B-8933139C60CC}">
      <dgm:prSet/>
      <dgm:spPr/>
      <dgm:t>
        <a:bodyPr/>
        <a:lstStyle/>
        <a:p>
          <a:pPr algn="just">
            <a:lnSpc>
              <a:spcPct val="120000"/>
            </a:lnSpc>
          </a:pPr>
          <a:endParaRPr lang="en-IN" sz="1700" b="0" i="1"/>
        </a:p>
      </dgm:t>
    </dgm:pt>
    <dgm:pt modelId="{2005F8A7-484A-4FFA-A92E-976A82ED13AF}" type="pres">
      <dgm:prSet presAssocID="{4AEAE00F-530F-48F3-B902-847A73D2F7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5E18E304-F787-403D-A3C7-7285864844A6}" type="pres">
      <dgm:prSet presAssocID="{4AEAE00F-530F-48F3-B902-847A73D2F7C5}" presName="Name1" presStyleCnt="0"/>
      <dgm:spPr/>
    </dgm:pt>
    <dgm:pt modelId="{42E38B1C-61CD-4721-8638-D70CF0B70A1A}" type="pres">
      <dgm:prSet presAssocID="{4AEAE00F-530F-48F3-B902-847A73D2F7C5}" presName="cycle" presStyleCnt="0"/>
      <dgm:spPr/>
    </dgm:pt>
    <dgm:pt modelId="{4529FB09-CB7E-4783-9549-B2BA040C069E}" type="pres">
      <dgm:prSet presAssocID="{4AEAE00F-530F-48F3-B902-847A73D2F7C5}" presName="srcNode" presStyleLbl="node1" presStyleIdx="0" presStyleCnt="4"/>
      <dgm:spPr/>
    </dgm:pt>
    <dgm:pt modelId="{CB2D8FCA-A5BB-4D1C-A02F-11E2A9732E23}" type="pres">
      <dgm:prSet presAssocID="{4AEAE00F-530F-48F3-B902-847A73D2F7C5}" presName="conn" presStyleLbl="parChTrans1D2" presStyleIdx="0" presStyleCnt="1"/>
      <dgm:spPr/>
      <dgm:t>
        <a:bodyPr/>
        <a:lstStyle/>
        <a:p>
          <a:endParaRPr lang="en-IN"/>
        </a:p>
      </dgm:t>
    </dgm:pt>
    <dgm:pt modelId="{0AC14D8D-D0D0-4411-B8E0-EE2E0D9D2534}" type="pres">
      <dgm:prSet presAssocID="{4AEAE00F-530F-48F3-B902-847A73D2F7C5}" presName="extraNode" presStyleLbl="node1" presStyleIdx="0" presStyleCnt="4"/>
      <dgm:spPr/>
    </dgm:pt>
    <dgm:pt modelId="{0F221D62-7601-47BF-9F3C-FB07E2C5FCD1}" type="pres">
      <dgm:prSet presAssocID="{4AEAE00F-530F-48F3-B902-847A73D2F7C5}" presName="dstNode" presStyleLbl="node1" presStyleIdx="0" presStyleCnt="4"/>
      <dgm:spPr/>
    </dgm:pt>
    <dgm:pt modelId="{7FC5D5B5-3AFF-4FCF-B92B-4A8DB787F3F6}" type="pres">
      <dgm:prSet presAssocID="{A4E51430-6B79-46DE-B7F2-10F42FF67BE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C5C072-7172-41CE-8DD0-224B29544242}" type="pres">
      <dgm:prSet presAssocID="{A4E51430-6B79-46DE-B7F2-10F42FF67BEE}" presName="accent_1" presStyleCnt="0"/>
      <dgm:spPr/>
    </dgm:pt>
    <dgm:pt modelId="{21112D8D-E43F-47C0-9B35-DFD6784648BA}" type="pres">
      <dgm:prSet presAssocID="{A4E51430-6B79-46DE-B7F2-10F42FF67BEE}" presName="accentRepeatNode" presStyleLbl="solidFgAcc1" presStyleIdx="0" presStyleCnt="4"/>
      <dgm:spPr/>
    </dgm:pt>
    <dgm:pt modelId="{E16167B2-CD57-4863-9EBD-C951702AED5A}" type="pres">
      <dgm:prSet presAssocID="{86BBEB20-B462-4619-814C-E416173C639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EB9D98-1F48-46BC-903E-291047A4DAF5}" type="pres">
      <dgm:prSet presAssocID="{86BBEB20-B462-4619-814C-E416173C639A}" presName="accent_2" presStyleCnt="0"/>
      <dgm:spPr/>
    </dgm:pt>
    <dgm:pt modelId="{89368EBC-75F6-4096-9A3C-6DB9FF7E635B}" type="pres">
      <dgm:prSet presAssocID="{86BBEB20-B462-4619-814C-E416173C639A}" presName="accentRepeatNode" presStyleLbl="solidFgAcc1" presStyleIdx="1" presStyleCnt="4"/>
      <dgm:spPr/>
    </dgm:pt>
    <dgm:pt modelId="{3E71796D-636C-4020-8B35-934E2AB47753}" type="pres">
      <dgm:prSet presAssocID="{EAD587D7-BB18-40F9-AD08-AC3D090D852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FE96AC-1D8A-4523-8A42-3DE7F439B183}" type="pres">
      <dgm:prSet presAssocID="{EAD587D7-BB18-40F9-AD08-AC3D090D8528}" presName="accent_3" presStyleCnt="0"/>
      <dgm:spPr/>
    </dgm:pt>
    <dgm:pt modelId="{BAB7362F-9E04-47B7-9CA4-1BD65E268933}" type="pres">
      <dgm:prSet presAssocID="{EAD587D7-BB18-40F9-AD08-AC3D090D8528}" presName="accentRepeatNode" presStyleLbl="solidFgAcc1" presStyleIdx="2" presStyleCnt="4"/>
      <dgm:spPr/>
    </dgm:pt>
    <dgm:pt modelId="{EE7D36BD-C15A-426E-B334-17B9FC00B265}" type="pres">
      <dgm:prSet presAssocID="{B9F71744-521C-4595-92F7-FB55A21D768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2DB5F0-BD79-44C5-9CC7-FC3DFFF3AC7A}" type="pres">
      <dgm:prSet presAssocID="{B9F71744-521C-4595-92F7-FB55A21D7684}" presName="accent_4" presStyleCnt="0"/>
      <dgm:spPr/>
    </dgm:pt>
    <dgm:pt modelId="{7D005BAF-E3A0-4B49-BFE0-891C0C87B464}" type="pres">
      <dgm:prSet presAssocID="{B9F71744-521C-4595-92F7-FB55A21D7684}" presName="accentRepeatNode" presStyleLbl="solidFgAcc1" presStyleIdx="3" presStyleCnt="4"/>
      <dgm:spPr/>
    </dgm:pt>
  </dgm:ptLst>
  <dgm:cxnLst>
    <dgm:cxn modelId="{DEEADBF6-A276-4D25-81CF-3AA75C409179}" type="presOf" srcId="{B9F71744-521C-4595-92F7-FB55A21D7684}" destId="{EE7D36BD-C15A-426E-B334-17B9FC00B265}" srcOrd="0" destOrd="0" presId="urn:microsoft.com/office/officeart/2008/layout/VerticalCurvedList"/>
    <dgm:cxn modelId="{19C2BC10-5FA2-4066-8573-9ACC6A78662F}" srcId="{4AEAE00F-530F-48F3-B902-847A73D2F7C5}" destId="{A4E51430-6B79-46DE-B7F2-10F42FF67BEE}" srcOrd="0" destOrd="0" parTransId="{32D95240-0E35-4D76-A884-EAFFA7FDC9C3}" sibTransId="{1531DAC6-B80D-4416-AFE7-3E8C19AC2FBE}"/>
    <dgm:cxn modelId="{F1F92615-18CA-41EB-8723-F39AD21ECB92}" type="presOf" srcId="{EAD587D7-BB18-40F9-AD08-AC3D090D8528}" destId="{3E71796D-636C-4020-8B35-934E2AB47753}" srcOrd="0" destOrd="0" presId="urn:microsoft.com/office/officeart/2008/layout/VerticalCurvedList"/>
    <dgm:cxn modelId="{50828E45-9EC2-4F92-B37B-8933139C60CC}" srcId="{4AEAE00F-530F-48F3-B902-847A73D2F7C5}" destId="{EAD587D7-BB18-40F9-AD08-AC3D090D8528}" srcOrd="2" destOrd="0" parTransId="{A5EA98A3-03CF-4608-8C6D-C2AA987A5F34}" sibTransId="{ABEC4A10-E393-4C94-96EF-2EA95D34814E}"/>
    <dgm:cxn modelId="{BA721A13-BDF1-4404-AFCE-783BDC854A4B}" type="presOf" srcId="{A4E51430-6B79-46DE-B7F2-10F42FF67BEE}" destId="{7FC5D5B5-3AFF-4FCF-B92B-4A8DB787F3F6}" srcOrd="0" destOrd="0" presId="urn:microsoft.com/office/officeart/2008/layout/VerticalCurvedList"/>
    <dgm:cxn modelId="{463B519A-8273-4C23-AE45-F3D66EE14140}" srcId="{4AEAE00F-530F-48F3-B902-847A73D2F7C5}" destId="{B9F71744-521C-4595-92F7-FB55A21D7684}" srcOrd="3" destOrd="0" parTransId="{4EA3DD81-7CD9-49D1-86DC-07476A64D6F3}" sibTransId="{12472E44-465C-4B2B-82FF-B218BA64FF13}"/>
    <dgm:cxn modelId="{66C5BB77-DB2B-4615-9848-FCCA0B6AAF8A}" type="presOf" srcId="{86BBEB20-B462-4619-814C-E416173C639A}" destId="{E16167B2-CD57-4863-9EBD-C951702AED5A}" srcOrd="0" destOrd="0" presId="urn:microsoft.com/office/officeart/2008/layout/VerticalCurvedList"/>
    <dgm:cxn modelId="{D9740FCD-FE69-4868-A74C-EF361DF2BF53}" srcId="{4AEAE00F-530F-48F3-B902-847A73D2F7C5}" destId="{86BBEB20-B462-4619-814C-E416173C639A}" srcOrd="1" destOrd="0" parTransId="{63270F27-03D2-4EC6-9735-E42E25C99DEA}" sibTransId="{4F54AF6B-9C10-4DD3-B5D0-6ED1AE300BA7}"/>
    <dgm:cxn modelId="{9759BE0A-900E-4E38-8ACD-F6452B4B8821}" type="presOf" srcId="{4AEAE00F-530F-48F3-B902-847A73D2F7C5}" destId="{2005F8A7-484A-4FFA-A92E-976A82ED13AF}" srcOrd="0" destOrd="0" presId="urn:microsoft.com/office/officeart/2008/layout/VerticalCurvedList"/>
    <dgm:cxn modelId="{59817876-58CC-4065-9554-B146AF6DDE1F}" type="presOf" srcId="{1531DAC6-B80D-4416-AFE7-3E8C19AC2FBE}" destId="{CB2D8FCA-A5BB-4D1C-A02F-11E2A9732E23}" srcOrd="0" destOrd="0" presId="urn:microsoft.com/office/officeart/2008/layout/VerticalCurvedList"/>
    <dgm:cxn modelId="{4D168980-3AE1-4379-8CCD-908793604EC4}" type="presParOf" srcId="{2005F8A7-484A-4FFA-A92E-976A82ED13AF}" destId="{5E18E304-F787-403D-A3C7-7285864844A6}" srcOrd="0" destOrd="0" presId="urn:microsoft.com/office/officeart/2008/layout/VerticalCurvedList"/>
    <dgm:cxn modelId="{6FA2F9C0-2FE3-45C1-8896-DAD0FE6C6E69}" type="presParOf" srcId="{5E18E304-F787-403D-A3C7-7285864844A6}" destId="{42E38B1C-61CD-4721-8638-D70CF0B70A1A}" srcOrd="0" destOrd="0" presId="urn:microsoft.com/office/officeart/2008/layout/VerticalCurvedList"/>
    <dgm:cxn modelId="{948AA483-7515-4A34-A7C3-FF1986D33A59}" type="presParOf" srcId="{42E38B1C-61CD-4721-8638-D70CF0B70A1A}" destId="{4529FB09-CB7E-4783-9549-B2BA040C069E}" srcOrd="0" destOrd="0" presId="urn:microsoft.com/office/officeart/2008/layout/VerticalCurvedList"/>
    <dgm:cxn modelId="{FC9071DB-28DB-49AC-B025-78D0C9BE77CC}" type="presParOf" srcId="{42E38B1C-61CD-4721-8638-D70CF0B70A1A}" destId="{CB2D8FCA-A5BB-4D1C-A02F-11E2A9732E23}" srcOrd="1" destOrd="0" presId="urn:microsoft.com/office/officeart/2008/layout/VerticalCurvedList"/>
    <dgm:cxn modelId="{E0CC0809-41FB-4D3F-AD93-F913679F432B}" type="presParOf" srcId="{42E38B1C-61CD-4721-8638-D70CF0B70A1A}" destId="{0AC14D8D-D0D0-4411-B8E0-EE2E0D9D2534}" srcOrd="2" destOrd="0" presId="urn:microsoft.com/office/officeart/2008/layout/VerticalCurvedList"/>
    <dgm:cxn modelId="{6E0BDFD1-B8AC-42EB-B3A7-A64A0B72BE4D}" type="presParOf" srcId="{42E38B1C-61CD-4721-8638-D70CF0B70A1A}" destId="{0F221D62-7601-47BF-9F3C-FB07E2C5FCD1}" srcOrd="3" destOrd="0" presId="urn:microsoft.com/office/officeart/2008/layout/VerticalCurvedList"/>
    <dgm:cxn modelId="{E13A45F8-D5D5-4BCC-AB28-550E941628D2}" type="presParOf" srcId="{5E18E304-F787-403D-A3C7-7285864844A6}" destId="{7FC5D5B5-3AFF-4FCF-B92B-4A8DB787F3F6}" srcOrd="1" destOrd="0" presId="urn:microsoft.com/office/officeart/2008/layout/VerticalCurvedList"/>
    <dgm:cxn modelId="{979BC6C9-8CA5-482A-A7F4-19F4C3B1F125}" type="presParOf" srcId="{5E18E304-F787-403D-A3C7-7285864844A6}" destId="{D4C5C072-7172-41CE-8DD0-224B29544242}" srcOrd="2" destOrd="0" presId="urn:microsoft.com/office/officeart/2008/layout/VerticalCurvedList"/>
    <dgm:cxn modelId="{3EB3D1CE-0C75-4784-8965-811285B58C6B}" type="presParOf" srcId="{D4C5C072-7172-41CE-8DD0-224B29544242}" destId="{21112D8D-E43F-47C0-9B35-DFD6784648BA}" srcOrd="0" destOrd="0" presId="urn:microsoft.com/office/officeart/2008/layout/VerticalCurvedList"/>
    <dgm:cxn modelId="{0F7C02F2-C34E-423C-8F13-69014573321D}" type="presParOf" srcId="{5E18E304-F787-403D-A3C7-7285864844A6}" destId="{E16167B2-CD57-4863-9EBD-C951702AED5A}" srcOrd="3" destOrd="0" presId="urn:microsoft.com/office/officeart/2008/layout/VerticalCurvedList"/>
    <dgm:cxn modelId="{28C1AE6B-1D2A-412B-A6EF-E0AD2EEACFFC}" type="presParOf" srcId="{5E18E304-F787-403D-A3C7-7285864844A6}" destId="{85EB9D98-1F48-46BC-903E-291047A4DAF5}" srcOrd="4" destOrd="0" presId="urn:microsoft.com/office/officeart/2008/layout/VerticalCurvedList"/>
    <dgm:cxn modelId="{05A840F1-7EB7-48EA-8729-0FF40BE1609D}" type="presParOf" srcId="{85EB9D98-1F48-46BC-903E-291047A4DAF5}" destId="{89368EBC-75F6-4096-9A3C-6DB9FF7E635B}" srcOrd="0" destOrd="0" presId="urn:microsoft.com/office/officeart/2008/layout/VerticalCurvedList"/>
    <dgm:cxn modelId="{60F8FC0A-17AF-43F5-B967-8A20A550F07B}" type="presParOf" srcId="{5E18E304-F787-403D-A3C7-7285864844A6}" destId="{3E71796D-636C-4020-8B35-934E2AB47753}" srcOrd="5" destOrd="0" presId="urn:microsoft.com/office/officeart/2008/layout/VerticalCurvedList"/>
    <dgm:cxn modelId="{8F55A9D2-5E82-4EA5-8D5A-6D8C045413C8}" type="presParOf" srcId="{5E18E304-F787-403D-A3C7-7285864844A6}" destId="{C4FE96AC-1D8A-4523-8A42-3DE7F439B183}" srcOrd="6" destOrd="0" presId="urn:microsoft.com/office/officeart/2008/layout/VerticalCurvedList"/>
    <dgm:cxn modelId="{9F309DBA-DFCF-483D-8E8F-EEEB4EC5A9B2}" type="presParOf" srcId="{C4FE96AC-1D8A-4523-8A42-3DE7F439B183}" destId="{BAB7362F-9E04-47B7-9CA4-1BD65E268933}" srcOrd="0" destOrd="0" presId="urn:microsoft.com/office/officeart/2008/layout/VerticalCurvedList"/>
    <dgm:cxn modelId="{065880DF-DF3B-477D-B07B-ECCE3F4EF8B9}" type="presParOf" srcId="{5E18E304-F787-403D-A3C7-7285864844A6}" destId="{EE7D36BD-C15A-426E-B334-17B9FC00B265}" srcOrd="7" destOrd="0" presId="urn:microsoft.com/office/officeart/2008/layout/VerticalCurvedList"/>
    <dgm:cxn modelId="{3BCC60DE-A276-4B67-A07B-88923EEB37D4}" type="presParOf" srcId="{5E18E304-F787-403D-A3C7-7285864844A6}" destId="{CB2DB5F0-BD79-44C5-9CC7-FC3DFFF3AC7A}" srcOrd="8" destOrd="0" presId="urn:microsoft.com/office/officeart/2008/layout/VerticalCurvedList"/>
    <dgm:cxn modelId="{A4F6A1C2-359A-4819-8C5B-BA1D183E8D06}" type="presParOf" srcId="{CB2DB5F0-BD79-44C5-9CC7-FC3DFFF3AC7A}" destId="{7D005BAF-E3A0-4B49-BFE0-891C0C87B4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72C32B-9D52-44A0-A784-5214BF7D39AE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48357C5-FF4A-4EEC-ADBD-55DF625B3532}">
      <dgm:prSet phldrT="[Text]" custT="1"/>
      <dgm:spPr/>
      <dgm:t>
        <a:bodyPr/>
        <a:lstStyle/>
        <a:p>
          <a:r>
            <a:rPr lang="en-US" sz="2800" b="1" dirty="0" smtClean="0"/>
            <a:t>Functional Dependency</a:t>
          </a:r>
          <a:endParaRPr lang="en-IN" sz="2800" b="1" dirty="0"/>
        </a:p>
      </dgm:t>
    </dgm:pt>
    <dgm:pt modelId="{F8378216-6AA6-4367-AF9B-D5F069E2B401}" type="parTrans" cxnId="{F535BDEE-BB5A-4B3D-82D9-3FF53E07F756}">
      <dgm:prSet/>
      <dgm:spPr/>
      <dgm:t>
        <a:bodyPr/>
        <a:lstStyle/>
        <a:p>
          <a:endParaRPr lang="en-IN" sz="1200"/>
        </a:p>
      </dgm:t>
    </dgm:pt>
    <dgm:pt modelId="{6FAE72B0-55AB-480E-BE92-5051141E8E0D}" type="sibTrans" cxnId="{F535BDEE-BB5A-4B3D-82D9-3FF53E07F756}">
      <dgm:prSet/>
      <dgm:spPr/>
      <dgm:t>
        <a:bodyPr/>
        <a:lstStyle/>
        <a:p>
          <a:endParaRPr lang="en-IN" sz="1200"/>
        </a:p>
      </dgm:t>
    </dgm:pt>
    <dgm:pt modelId="{AC577F1E-E262-44C0-9789-6CCD578C2A9F}">
      <dgm:prSet phldrT="[Text]" custT="1"/>
      <dgm:spPr/>
      <dgm:t>
        <a:bodyPr/>
        <a:lstStyle/>
        <a:p>
          <a:r>
            <a:rPr lang="en-US" sz="2800" b="1" dirty="0" smtClean="0"/>
            <a:t>Trivial FD</a:t>
          </a:r>
          <a:endParaRPr lang="en-IN" sz="2800" b="1" dirty="0"/>
        </a:p>
      </dgm:t>
    </dgm:pt>
    <dgm:pt modelId="{919EE17E-9462-4D0B-ADAA-6A4131E9F37B}" type="parTrans" cxnId="{BD7DDCAE-1C2F-4DC3-BA23-971B5007AB4B}">
      <dgm:prSet custT="1"/>
      <dgm:spPr/>
      <dgm:t>
        <a:bodyPr/>
        <a:lstStyle/>
        <a:p>
          <a:endParaRPr lang="en-IN" sz="1200"/>
        </a:p>
      </dgm:t>
    </dgm:pt>
    <dgm:pt modelId="{6A7362C6-3D94-4CDD-91BC-C96CF0DF9257}" type="sibTrans" cxnId="{BD7DDCAE-1C2F-4DC3-BA23-971B5007AB4B}">
      <dgm:prSet/>
      <dgm:spPr/>
      <dgm:t>
        <a:bodyPr/>
        <a:lstStyle/>
        <a:p>
          <a:endParaRPr lang="en-IN" sz="1200"/>
        </a:p>
      </dgm:t>
    </dgm:pt>
    <dgm:pt modelId="{FF2E1B31-E887-420A-8BA2-D97CBBB7CBB7}">
      <dgm:prSet phldrT="[Text]" custT="1"/>
      <dgm:spPr/>
      <dgm:t>
        <a:bodyPr/>
        <a:lstStyle/>
        <a:p>
          <a:r>
            <a:rPr lang="en-US" sz="2200" b="1" dirty="0" smtClean="0"/>
            <a:t>Semi Non-trivial FD</a:t>
          </a:r>
          <a:endParaRPr lang="en-IN" sz="2200" b="1" dirty="0"/>
        </a:p>
      </dgm:t>
    </dgm:pt>
    <dgm:pt modelId="{5F70F23B-640D-48DD-AFA2-3491164EF73E}" type="parTrans" cxnId="{CA5B5020-DFC7-4505-BCBE-7AD77B2D9A06}">
      <dgm:prSet custT="1"/>
      <dgm:spPr/>
      <dgm:t>
        <a:bodyPr/>
        <a:lstStyle/>
        <a:p>
          <a:endParaRPr lang="en-IN" sz="1200"/>
        </a:p>
      </dgm:t>
    </dgm:pt>
    <dgm:pt modelId="{9F516F5B-D110-48C0-ADA0-5DF181E3CFAB}" type="sibTrans" cxnId="{CA5B5020-DFC7-4505-BCBE-7AD77B2D9A06}">
      <dgm:prSet/>
      <dgm:spPr/>
      <dgm:t>
        <a:bodyPr/>
        <a:lstStyle/>
        <a:p>
          <a:endParaRPr lang="en-IN" sz="1200"/>
        </a:p>
      </dgm:t>
    </dgm:pt>
    <dgm:pt modelId="{841C3650-4054-4288-BDA3-DD5E19BF5580}">
      <dgm:prSet custT="1"/>
      <dgm:spPr/>
      <dgm:t>
        <a:bodyPr/>
        <a:lstStyle/>
        <a:p>
          <a:pPr algn="l">
            <a:lnSpc>
              <a:spcPct val="110000"/>
            </a:lnSpc>
          </a:pPr>
          <a:r>
            <a:rPr lang="en-IN" sz="1600" b="0" i="0" dirty="0" smtClean="0">
              <a:solidFill>
                <a:schemeClr val="tx1"/>
              </a:solidFill>
            </a:rPr>
            <a:t>- If a functional dependency (FD) X → Y holds, where Y is a subset of X, then it is called a trivial FD. </a:t>
          </a:r>
        </a:p>
        <a:p>
          <a:pPr algn="l">
            <a:lnSpc>
              <a:spcPct val="110000"/>
            </a:lnSpc>
          </a:pPr>
          <a:r>
            <a:rPr lang="en-IN" sz="1600" b="0" i="0" dirty="0" smtClean="0">
              <a:solidFill>
                <a:schemeClr val="tx1"/>
              </a:solidFill>
            </a:rPr>
            <a:t>- Trivial FDs always hold. </a:t>
          </a:r>
        </a:p>
        <a:p>
          <a:pPr algn="l">
            <a:lnSpc>
              <a:spcPct val="110000"/>
            </a:lnSpc>
          </a:pPr>
          <a:r>
            <a:rPr lang="en-IN" sz="1600" b="0" i="0" dirty="0" smtClean="0">
              <a:solidFill>
                <a:schemeClr val="tx1"/>
              </a:solidFill>
            </a:rPr>
            <a:t>- </a:t>
          </a:r>
          <a:r>
            <a:rPr lang="en-IN" sz="1600" b="0" i="0" dirty="0" err="1" smtClean="0">
              <a:solidFill>
                <a:schemeClr val="tx1"/>
              </a:solidFill>
            </a:rPr>
            <a:t>Eg</a:t>
          </a:r>
          <a:r>
            <a:rPr lang="en-IN" sz="1600" b="0" i="0" dirty="0" smtClean="0">
              <a:solidFill>
                <a:schemeClr val="tx1"/>
              </a:solidFill>
            </a:rPr>
            <a:t>. </a:t>
          </a:r>
          <a:r>
            <a:rPr lang="en-IN" sz="1600" b="0" i="0" dirty="0" err="1" smtClean="0">
              <a:solidFill>
                <a:schemeClr val="tx1"/>
              </a:solidFill>
            </a:rPr>
            <a:t>Ssn</a:t>
          </a:r>
          <a:r>
            <a:rPr lang="en-IN" sz="1600" b="0" i="0" dirty="0" smtClean="0">
              <a:solidFill>
                <a:schemeClr val="tx1"/>
              </a:solidFill>
            </a:rPr>
            <a:t> </a:t>
          </a:r>
          <a:r>
            <a:rPr lang="en-IN" sz="1600" b="0" i="0" dirty="0" err="1" smtClean="0">
              <a:solidFill>
                <a:schemeClr val="tx1"/>
              </a:solidFill>
            </a:rPr>
            <a:t>Ename</a:t>
          </a:r>
          <a:r>
            <a:rPr lang="en-IN" sz="1600" b="0" i="0" dirty="0" smtClean="0">
              <a:solidFill>
                <a:schemeClr val="tx1"/>
              </a:solidFill>
            </a:rPr>
            <a:t> </a:t>
          </a:r>
          <a:r>
            <a:rPr lang="en-IN" sz="1600" b="0" i="0" dirty="0" smtClean="0">
              <a:solidFill>
                <a:schemeClr val="tx1"/>
              </a:solidFill>
              <a:sym typeface="Wingdings" pitchFamily="2" charset="2"/>
            </a:rPr>
            <a:t> </a:t>
          </a:r>
          <a:r>
            <a:rPr lang="en-IN" sz="1600" b="0" i="0" dirty="0" err="1" smtClean="0">
              <a:solidFill>
                <a:schemeClr val="tx1"/>
              </a:solidFill>
              <a:sym typeface="Wingdings" pitchFamily="2" charset="2"/>
            </a:rPr>
            <a:t>Ename</a:t>
          </a:r>
          <a:r>
            <a:rPr lang="en-IN" sz="1600" b="0" i="0" dirty="0" smtClean="0">
              <a:solidFill>
                <a:schemeClr val="tx1"/>
              </a:solidFill>
              <a:sym typeface="Wingdings" pitchFamily="2" charset="2"/>
            </a:rPr>
            <a:t> </a:t>
          </a:r>
          <a:endParaRPr lang="en-IN" sz="1600" dirty="0">
            <a:solidFill>
              <a:schemeClr val="tx1"/>
            </a:solidFill>
          </a:endParaRPr>
        </a:p>
      </dgm:t>
    </dgm:pt>
    <dgm:pt modelId="{9FF32B88-CDA2-48A9-9BDF-C732BA03B7F0}" type="parTrans" cxnId="{603FFEFF-B028-4AEA-B29F-75E043CB2AAC}">
      <dgm:prSet custT="1"/>
      <dgm:spPr/>
      <dgm:t>
        <a:bodyPr/>
        <a:lstStyle/>
        <a:p>
          <a:endParaRPr lang="en-IN" sz="1200"/>
        </a:p>
      </dgm:t>
    </dgm:pt>
    <dgm:pt modelId="{FE209D0C-7F80-4D20-94AD-E3EE0BFF6E70}" type="sibTrans" cxnId="{603FFEFF-B028-4AEA-B29F-75E043CB2AAC}">
      <dgm:prSet/>
      <dgm:spPr/>
      <dgm:t>
        <a:bodyPr/>
        <a:lstStyle/>
        <a:p>
          <a:endParaRPr lang="en-IN" sz="1200"/>
        </a:p>
      </dgm:t>
    </dgm:pt>
    <dgm:pt modelId="{91164160-F5C1-4FA4-8B75-55814AE3DF79}">
      <dgm:prSet custT="1"/>
      <dgm:spPr/>
      <dgm:t>
        <a:bodyPr/>
        <a:lstStyle/>
        <a:p>
          <a:pPr algn="l">
            <a:lnSpc>
              <a:spcPct val="110000"/>
            </a:lnSpc>
          </a:pPr>
          <a:r>
            <a:rPr lang="en-US" sz="1600" dirty="0" smtClean="0">
              <a:solidFill>
                <a:schemeClr val="tx1"/>
              </a:solidFill>
            </a:rPr>
            <a:t>- Combination of trivial and non-trivial FD.</a:t>
          </a:r>
        </a:p>
        <a:p>
          <a:pPr algn="l">
            <a:lnSpc>
              <a:spcPct val="110000"/>
            </a:lnSpc>
          </a:pPr>
          <a:r>
            <a:rPr lang="en-US" sz="1600" dirty="0" smtClean="0">
              <a:solidFill>
                <a:schemeClr val="tx1"/>
              </a:solidFill>
            </a:rPr>
            <a:t>- </a:t>
          </a:r>
          <a:r>
            <a:rPr lang="en-US" sz="1600" dirty="0" err="1" smtClean="0">
              <a:solidFill>
                <a:schemeClr val="tx1"/>
              </a:solidFill>
            </a:rPr>
            <a:t>Eg</a:t>
          </a:r>
          <a:r>
            <a:rPr lang="en-US" sz="1600" dirty="0" smtClean="0">
              <a:solidFill>
                <a:schemeClr val="tx1"/>
              </a:solidFill>
            </a:rPr>
            <a:t>. </a:t>
          </a:r>
          <a:r>
            <a:rPr lang="en-US" sz="1600" dirty="0" err="1" smtClean="0">
              <a:solidFill>
                <a:schemeClr val="tx1"/>
              </a:solidFill>
            </a:rPr>
            <a:t>Ssn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smtClean="0">
              <a:solidFill>
                <a:schemeClr val="tx1"/>
              </a:solidFill>
              <a:sym typeface="Wingdings" pitchFamily="2" charset="2"/>
            </a:rPr>
            <a:t> </a:t>
          </a:r>
          <a:r>
            <a:rPr lang="en-US" sz="1600" dirty="0" err="1" smtClean="0">
              <a:solidFill>
                <a:schemeClr val="tx1"/>
              </a:solidFill>
              <a:sym typeface="Wingdings" pitchFamily="2" charset="2"/>
            </a:rPr>
            <a:t>Ssn</a:t>
          </a:r>
          <a:r>
            <a:rPr lang="en-US" sz="1600" dirty="0" smtClean="0">
              <a:solidFill>
                <a:schemeClr val="tx1"/>
              </a:solidFill>
              <a:sym typeface="Wingdings" pitchFamily="2" charset="2"/>
            </a:rPr>
            <a:t> </a:t>
          </a:r>
          <a:r>
            <a:rPr lang="en-US" sz="1600" dirty="0" err="1" smtClean="0">
              <a:solidFill>
                <a:schemeClr val="tx1"/>
              </a:solidFill>
              <a:sym typeface="Wingdings" pitchFamily="2" charset="2"/>
            </a:rPr>
            <a:t>Sname</a:t>
          </a:r>
          <a:r>
            <a:rPr lang="en-US" sz="1600" dirty="0" smtClean="0">
              <a:solidFill>
                <a:schemeClr val="tx1"/>
              </a:solidFill>
              <a:sym typeface="Wingdings" pitchFamily="2" charset="2"/>
            </a:rPr>
            <a:t> </a:t>
          </a:r>
        </a:p>
        <a:p>
          <a:pPr algn="l">
            <a:lnSpc>
              <a:spcPct val="110000"/>
            </a:lnSpc>
          </a:pPr>
          <a:r>
            <a:rPr lang="en-US" sz="1600" dirty="0" smtClean="0">
              <a:solidFill>
                <a:schemeClr val="tx1"/>
              </a:solidFill>
            </a:rPr>
            <a:t>         </a:t>
          </a:r>
          <a:r>
            <a:rPr lang="en-US" sz="1600" dirty="0" err="1" smtClean="0">
              <a:solidFill>
                <a:schemeClr val="tx1"/>
              </a:solidFill>
            </a:rPr>
            <a:t>ie</a:t>
          </a:r>
          <a:r>
            <a:rPr lang="en-US" sz="1600" dirty="0" smtClean="0">
              <a:solidFill>
                <a:schemeClr val="tx1"/>
              </a:solidFill>
            </a:rPr>
            <a:t>. </a:t>
          </a:r>
          <a:r>
            <a:rPr lang="en-US" sz="1600" dirty="0" err="1" smtClean="0">
              <a:solidFill>
                <a:schemeClr val="tx1"/>
              </a:solidFill>
            </a:rPr>
            <a:t>Ssn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smtClean="0">
              <a:solidFill>
                <a:schemeClr val="tx1"/>
              </a:solidFill>
              <a:sym typeface="Wingdings" pitchFamily="2" charset="2"/>
            </a:rPr>
            <a:t> </a:t>
          </a:r>
          <a:r>
            <a:rPr lang="en-US" sz="1600" dirty="0" err="1" smtClean="0">
              <a:solidFill>
                <a:schemeClr val="tx1"/>
              </a:solidFill>
              <a:sym typeface="Wingdings" pitchFamily="2" charset="2"/>
            </a:rPr>
            <a:t>Ssn</a:t>
          </a:r>
          <a:endParaRPr lang="en-US" sz="1600" dirty="0" smtClean="0">
            <a:solidFill>
              <a:schemeClr val="tx1"/>
            </a:solidFill>
            <a:sym typeface="Wingdings" pitchFamily="2" charset="2"/>
          </a:endParaRPr>
        </a:p>
        <a:p>
          <a:pPr algn="l">
            <a:lnSpc>
              <a:spcPct val="110000"/>
            </a:lnSpc>
          </a:pPr>
          <a:r>
            <a:rPr lang="en-US" sz="1600" dirty="0" smtClean="0">
              <a:solidFill>
                <a:schemeClr val="tx1"/>
              </a:solidFill>
              <a:sym typeface="Wingdings" pitchFamily="2" charset="2"/>
            </a:rPr>
            <a:t>              </a:t>
          </a:r>
          <a:r>
            <a:rPr lang="en-US" sz="1600" dirty="0" err="1" smtClean="0">
              <a:solidFill>
                <a:schemeClr val="tx1"/>
              </a:solidFill>
              <a:sym typeface="Wingdings" pitchFamily="2" charset="2"/>
            </a:rPr>
            <a:t>Ssn</a:t>
          </a:r>
          <a:r>
            <a:rPr lang="en-US" sz="1600" dirty="0" smtClean="0">
              <a:solidFill>
                <a:schemeClr val="tx1"/>
              </a:solidFill>
              <a:sym typeface="Wingdings" pitchFamily="2" charset="2"/>
            </a:rPr>
            <a:t>  </a:t>
          </a:r>
          <a:r>
            <a:rPr lang="en-US" sz="1600" dirty="0" err="1" smtClean="0">
              <a:solidFill>
                <a:schemeClr val="tx1"/>
              </a:solidFill>
              <a:sym typeface="Wingdings" pitchFamily="2" charset="2"/>
            </a:rPr>
            <a:t>Sname</a:t>
          </a:r>
          <a:r>
            <a:rPr lang="en-US" sz="1600" dirty="0" smtClean="0">
              <a:solidFill>
                <a:schemeClr val="tx1"/>
              </a:solidFill>
              <a:sym typeface="Wingdings" pitchFamily="2" charset="2"/>
            </a:rPr>
            <a:t> </a:t>
          </a:r>
          <a:endParaRPr lang="en-IN" sz="1600" dirty="0">
            <a:solidFill>
              <a:schemeClr val="tx1"/>
            </a:solidFill>
          </a:endParaRPr>
        </a:p>
      </dgm:t>
    </dgm:pt>
    <dgm:pt modelId="{25D4E366-625F-4148-9E10-A753D68023C9}" type="parTrans" cxnId="{88E5167D-8A3B-4F3F-8A26-99A504B32FE1}">
      <dgm:prSet custT="1"/>
      <dgm:spPr/>
      <dgm:t>
        <a:bodyPr/>
        <a:lstStyle/>
        <a:p>
          <a:endParaRPr lang="en-IN" sz="1200"/>
        </a:p>
      </dgm:t>
    </dgm:pt>
    <dgm:pt modelId="{BF760CB9-B361-44D7-A24C-17903CB412E2}" type="sibTrans" cxnId="{88E5167D-8A3B-4F3F-8A26-99A504B32FE1}">
      <dgm:prSet/>
      <dgm:spPr/>
      <dgm:t>
        <a:bodyPr/>
        <a:lstStyle/>
        <a:p>
          <a:endParaRPr lang="en-IN" sz="1200"/>
        </a:p>
      </dgm:t>
    </dgm:pt>
    <dgm:pt modelId="{D47D46BB-6624-45C4-9D34-642CA937E34A}">
      <dgm:prSet custT="1"/>
      <dgm:spPr/>
      <dgm:t>
        <a:bodyPr/>
        <a:lstStyle/>
        <a:p>
          <a:r>
            <a:rPr lang="en-US" sz="2800" b="1" dirty="0" smtClean="0"/>
            <a:t>Non-trivial FD</a:t>
          </a:r>
          <a:endParaRPr lang="en-IN" sz="2800" b="1" dirty="0"/>
        </a:p>
      </dgm:t>
    </dgm:pt>
    <dgm:pt modelId="{C66451D9-816B-43A2-8D75-2C7D9BAE4A4D}" type="parTrans" cxnId="{7353CDEA-C54F-462A-8A4A-BA37DDE8D8F8}">
      <dgm:prSet custT="1"/>
      <dgm:spPr/>
      <dgm:t>
        <a:bodyPr/>
        <a:lstStyle/>
        <a:p>
          <a:endParaRPr lang="en-IN" sz="1200"/>
        </a:p>
      </dgm:t>
    </dgm:pt>
    <dgm:pt modelId="{73EC2B80-2A5B-4171-A320-F18AF5D9C942}" type="sibTrans" cxnId="{7353CDEA-C54F-462A-8A4A-BA37DDE8D8F8}">
      <dgm:prSet/>
      <dgm:spPr/>
      <dgm:t>
        <a:bodyPr/>
        <a:lstStyle/>
        <a:p>
          <a:endParaRPr lang="en-IN" sz="1200"/>
        </a:p>
      </dgm:t>
    </dgm:pt>
    <dgm:pt modelId="{6F325172-B66D-4E0A-A69F-E815A3D44EC4}">
      <dgm:prSet custT="1"/>
      <dgm:spPr/>
      <dgm:t>
        <a:bodyPr/>
        <a:lstStyle/>
        <a:p>
          <a:pPr algn="l">
            <a:lnSpc>
              <a:spcPct val="110000"/>
            </a:lnSpc>
          </a:pPr>
          <a:r>
            <a:rPr lang="en-IN" sz="1600" b="0" i="0" dirty="0" smtClean="0">
              <a:solidFill>
                <a:schemeClr val="tx1"/>
              </a:solidFill>
            </a:rPr>
            <a:t>- If an FD X → Y holds, where  Y is not a subset of X, then it is called a non-trivial FD.</a:t>
          </a:r>
        </a:p>
        <a:p>
          <a:pPr algn="l">
            <a:lnSpc>
              <a:spcPct val="110000"/>
            </a:lnSpc>
          </a:pPr>
          <a:r>
            <a:rPr lang="en-US" sz="1600" b="0" i="0" dirty="0" smtClean="0">
              <a:solidFill>
                <a:schemeClr val="tx1"/>
              </a:solidFill>
            </a:rPr>
            <a:t>- </a:t>
          </a:r>
          <a:r>
            <a:rPr lang="en-US" sz="1600" b="0" i="0" dirty="0" err="1" smtClean="0">
              <a:solidFill>
                <a:schemeClr val="tx1"/>
              </a:solidFill>
            </a:rPr>
            <a:t>Eg</a:t>
          </a:r>
          <a:r>
            <a:rPr lang="en-US" sz="1600" b="0" i="0" dirty="0" smtClean="0">
              <a:solidFill>
                <a:schemeClr val="tx1"/>
              </a:solidFill>
            </a:rPr>
            <a:t>. </a:t>
          </a:r>
          <a:r>
            <a:rPr lang="en-US" sz="1600" b="0" i="0" dirty="0" err="1" smtClean="0">
              <a:solidFill>
                <a:schemeClr val="tx1"/>
              </a:solidFill>
            </a:rPr>
            <a:t>Ssn</a:t>
          </a:r>
          <a:r>
            <a:rPr lang="en-US" sz="1600" b="0" i="0" dirty="0" smtClean="0">
              <a:solidFill>
                <a:schemeClr val="tx1"/>
              </a:solidFill>
            </a:rPr>
            <a:t> </a:t>
          </a:r>
          <a:r>
            <a:rPr lang="en-US" sz="1600" b="0" i="0" dirty="0" smtClean="0">
              <a:solidFill>
                <a:schemeClr val="tx1"/>
              </a:solidFill>
              <a:sym typeface="Wingdings" pitchFamily="2" charset="2"/>
            </a:rPr>
            <a:t></a:t>
          </a:r>
          <a:r>
            <a:rPr lang="en-US" sz="1600" b="0" i="0" dirty="0" smtClean="0">
              <a:solidFill>
                <a:schemeClr val="tx1"/>
              </a:solidFill>
            </a:rPr>
            <a:t> </a:t>
          </a:r>
          <a:r>
            <a:rPr lang="en-US" sz="1600" b="0" i="0" dirty="0" err="1" smtClean="0">
              <a:solidFill>
                <a:schemeClr val="tx1"/>
              </a:solidFill>
            </a:rPr>
            <a:t>Ename</a:t>
          </a:r>
          <a:endParaRPr lang="en-IN" sz="1600" dirty="0">
            <a:solidFill>
              <a:schemeClr val="tx1"/>
            </a:solidFill>
          </a:endParaRPr>
        </a:p>
      </dgm:t>
    </dgm:pt>
    <dgm:pt modelId="{6CC4E690-6792-48BD-8914-42F0E1E05B7F}" type="parTrans" cxnId="{D6F50709-735B-468D-8CBB-C21D6393F9D6}">
      <dgm:prSet custT="1"/>
      <dgm:spPr/>
      <dgm:t>
        <a:bodyPr/>
        <a:lstStyle/>
        <a:p>
          <a:endParaRPr lang="en-IN" sz="1200"/>
        </a:p>
      </dgm:t>
    </dgm:pt>
    <dgm:pt modelId="{123ACE51-0F87-4DF1-84F1-040014E2C299}" type="sibTrans" cxnId="{D6F50709-735B-468D-8CBB-C21D6393F9D6}">
      <dgm:prSet/>
      <dgm:spPr/>
      <dgm:t>
        <a:bodyPr/>
        <a:lstStyle/>
        <a:p>
          <a:endParaRPr lang="en-IN" sz="1200"/>
        </a:p>
      </dgm:t>
    </dgm:pt>
    <dgm:pt modelId="{5AC7B080-92FC-407B-97B2-F6CC3EC90823}" type="pres">
      <dgm:prSet presAssocID="{9172C32B-9D52-44A0-A784-5214BF7D39A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707ED02-9366-4796-87ED-E78E1828F36C}" type="pres">
      <dgm:prSet presAssocID="{948357C5-FF4A-4EEC-ADBD-55DF625B3532}" presName="root1" presStyleCnt="0"/>
      <dgm:spPr/>
    </dgm:pt>
    <dgm:pt modelId="{B5CCACD7-2EDB-4396-A2FB-1084087C9E25}" type="pres">
      <dgm:prSet presAssocID="{948357C5-FF4A-4EEC-ADBD-55DF625B3532}" presName="LevelOneTextNode" presStyleLbl="node0" presStyleIdx="0" presStyleCnt="1" custScaleX="76039" custLinFactNeighborX="-545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420998-2CC1-47A2-A454-8DF8F3ECB272}" type="pres">
      <dgm:prSet presAssocID="{948357C5-FF4A-4EEC-ADBD-55DF625B3532}" presName="level2hierChild" presStyleCnt="0"/>
      <dgm:spPr/>
    </dgm:pt>
    <dgm:pt modelId="{57F261EB-374C-4832-901D-60892DBA26B7}" type="pres">
      <dgm:prSet presAssocID="{919EE17E-9462-4D0B-ADAA-6A4131E9F37B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1E22ADB4-D421-45D5-A941-3A700ABDC8A9}" type="pres">
      <dgm:prSet presAssocID="{919EE17E-9462-4D0B-ADAA-6A4131E9F37B}" presName="connTx" presStyleLbl="parChTrans1D2" presStyleIdx="0" presStyleCnt="3"/>
      <dgm:spPr/>
      <dgm:t>
        <a:bodyPr/>
        <a:lstStyle/>
        <a:p>
          <a:endParaRPr lang="en-IN"/>
        </a:p>
      </dgm:t>
    </dgm:pt>
    <dgm:pt modelId="{FC0160A6-4C17-444C-9EA3-5D220D53DD38}" type="pres">
      <dgm:prSet presAssocID="{AC577F1E-E262-44C0-9789-6CCD578C2A9F}" presName="root2" presStyleCnt="0"/>
      <dgm:spPr/>
    </dgm:pt>
    <dgm:pt modelId="{65A7CCF7-6E3A-4EA2-B0E3-88B857042DE5}" type="pres">
      <dgm:prSet presAssocID="{AC577F1E-E262-44C0-9789-6CCD578C2A9F}" presName="LevelTwoTextNode" presStyleLbl="node2" presStyleIdx="0" presStyleCnt="3" custLinFactNeighborX="-3298" custLinFactNeighborY="-3483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100B1F7-9683-4BA2-990F-B58D304F1F28}" type="pres">
      <dgm:prSet presAssocID="{AC577F1E-E262-44C0-9789-6CCD578C2A9F}" presName="level3hierChild" presStyleCnt="0"/>
      <dgm:spPr/>
    </dgm:pt>
    <dgm:pt modelId="{411346E8-5EE5-4B9B-AB68-546BA3B29E05}" type="pres">
      <dgm:prSet presAssocID="{9FF32B88-CDA2-48A9-9BDF-C732BA03B7F0}" presName="conn2-1" presStyleLbl="parChTrans1D3" presStyleIdx="0" presStyleCnt="3"/>
      <dgm:spPr/>
      <dgm:t>
        <a:bodyPr/>
        <a:lstStyle/>
        <a:p>
          <a:endParaRPr lang="en-IN"/>
        </a:p>
      </dgm:t>
    </dgm:pt>
    <dgm:pt modelId="{6EE44182-0413-407D-AB18-39A102FE1D7D}" type="pres">
      <dgm:prSet presAssocID="{9FF32B88-CDA2-48A9-9BDF-C732BA03B7F0}" presName="connTx" presStyleLbl="parChTrans1D3" presStyleIdx="0" presStyleCnt="3"/>
      <dgm:spPr/>
      <dgm:t>
        <a:bodyPr/>
        <a:lstStyle/>
        <a:p>
          <a:endParaRPr lang="en-IN"/>
        </a:p>
      </dgm:t>
    </dgm:pt>
    <dgm:pt modelId="{7D8595B7-9649-47E8-9B3C-BF3B00FA072C}" type="pres">
      <dgm:prSet presAssocID="{841C3650-4054-4288-BDA3-DD5E19BF5580}" presName="root2" presStyleCnt="0"/>
      <dgm:spPr/>
    </dgm:pt>
    <dgm:pt modelId="{C2F1A3E3-53EC-4ACD-8C2F-3491A755F080}" type="pres">
      <dgm:prSet presAssocID="{841C3650-4054-4288-BDA3-DD5E19BF5580}" presName="LevelTwoTextNode" presStyleLbl="node3" presStyleIdx="0" presStyleCnt="3" custScaleX="97201" custScaleY="168732" custLinFactNeighborX="11855" custLinFactNeighborY="-51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B2BB5F-6E6A-4E74-ABF0-359FAE1B02B8}" type="pres">
      <dgm:prSet presAssocID="{841C3650-4054-4288-BDA3-DD5E19BF5580}" presName="level3hierChild" presStyleCnt="0"/>
      <dgm:spPr/>
    </dgm:pt>
    <dgm:pt modelId="{131BC241-DE3E-45E1-8CB8-A2FA13414150}" type="pres">
      <dgm:prSet presAssocID="{C66451D9-816B-43A2-8D75-2C7D9BAE4A4D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7A8674D8-A915-4C5F-A59C-63DBEE759FF3}" type="pres">
      <dgm:prSet presAssocID="{C66451D9-816B-43A2-8D75-2C7D9BAE4A4D}" presName="connTx" presStyleLbl="parChTrans1D2" presStyleIdx="1" presStyleCnt="3"/>
      <dgm:spPr/>
      <dgm:t>
        <a:bodyPr/>
        <a:lstStyle/>
        <a:p>
          <a:endParaRPr lang="en-IN"/>
        </a:p>
      </dgm:t>
    </dgm:pt>
    <dgm:pt modelId="{EC2F3D85-D28D-4026-B644-AB5AC3B11803}" type="pres">
      <dgm:prSet presAssocID="{D47D46BB-6624-45C4-9D34-642CA937E34A}" presName="root2" presStyleCnt="0"/>
      <dgm:spPr/>
    </dgm:pt>
    <dgm:pt modelId="{B7BAC937-1785-4E56-985F-78662760E3C3}" type="pres">
      <dgm:prSet presAssocID="{D47D46BB-6624-45C4-9D34-642CA937E34A}" presName="LevelTwoTextNode" presStyleLbl="node2" presStyleIdx="1" presStyleCnt="3" custLinFactNeighborX="-1146" custLinFactNeighborY="-1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CBE941A-6CB9-48B0-84BA-94E0798187D5}" type="pres">
      <dgm:prSet presAssocID="{D47D46BB-6624-45C4-9D34-642CA937E34A}" presName="level3hierChild" presStyleCnt="0"/>
      <dgm:spPr/>
    </dgm:pt>
    <dgm:pt modelId="{3755551D-A27B-4835-8A16-6EAEF657FD26}" type="pres">
      <dgm:prSet presAssocID="{6CC4E690-6792-48BD-8914-42F0E1E05B7F}" presName="conn2-1" presStyleLbl="parChTrans1D3" presStyleIdx="1" presStyleCnt="3"/>
      <dgm:spPr/>
      <dgm:t>
        <a:bodyPr/>
        <a:lstStyle/>
        <a:p>
          <a:endParaRPr lang="en-IN"/>
        </a:p>
      </dgm:t>
    </dgm:pt>
    <dgm:pt modelId="{792302F6-0606-417B-A35F-EF75A48428DB}" type="pres">
      <dgm:prSet presAssocID="{6CC4E690-6792-48BD-8914-42F0E1E05B7F}" presName="connTx" presStyleLbl="parChTrans1D3" presStyleIdx="1" presStyleCnt="3"/>
      <dgm:spPr/>
      <dgm:t>
        <a:bodyPr/>
        <a:lstStyle/>
        <a:p>
          <a:endParaRPr lang="en-IN"/>
        </a:p>
      </dgm:t>
    </dgm:pt>
    <dgm:pt modelId="{2FB122EA-3B8E-4314-850B-E326464D1A8D}" type="pres">
      <dgm:prSet presAssocID="{6F325172-B66D-4E0A-A69F-E815A3D44EC4}" presName="root2" presStyleCnt="0"/>
      <dgm:spPr/>
    </dgm:pt>
    <dgm:pt modelId="{2F00C318-2F1F-4285-846A-0FEA1D5C1655}" type="pres">
      <dgm:prSet presAssocID="{6F325172-B66D-4E0A-A69F-E815A3D44EC4}" presName="LevelTwoTextNode" presStyleLbl="node3" presStyleIdx="1" presStyleCnt="3" custScaleX="97218" custScaleY="141023" custLinFactNeighborX="12896" custLinFactNeighborY="642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7AAC855-C772-42C1-A5D4-0841D8A20B34}" type="pres">
      <dgm:prSet presAssocID="{6F325172-B66D-4E0A-A69F-E815A3D44EC4}" presName="level3hierChild" presStyleCnt="0"/>
      <dgm:spPr/>
    </dgm:pt>
    <dgm:pt modelId="{56422738-68B0-477F-B16C-2E78B9C0DBF6}" type="pres">
      <dgm:prSet presAssocID="{5F70F23B-640D-48DD-AFA2-3491164EF73E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BD868D91-76CF-49D7-8642-6545BA90773A}" type="pres">
      <dgm:prSet presAssocID="{5F70F23B-640D-48DD-AFA2-3491164EF73E}" presName="connTx" presStyleLbl="parChTrans1D2" presStyleIdx="2" presStyleCnt="3"/>
      <dgm:spPr/>
      <dgm:t>
        <a:bodyPr/>
        <a:lstStyle/>
        <a:p>
          <a:endParaRPr lang="en-IN"/>
        </a:p>
      </dgm:t>
    </dgm:pt>
    <dgm:pt modelId="{F5D3DB98-D966-4C20-94FF-568494A4FEDF}" type="pres">
      <dgm:prSet presAssocID="{FF2E1B31-E887-420A-8BA2-D97CBBB7CBB7}" presName="root2" presStyleCnt="0"/>
      <dgm:spPr/>
    </dgm:pt>
    <dgm:pt modelId="{A44CCEEE-47DB-4E0C-A34C-DD3EF89E1099}" type="pres">
      <dgm:prSet presAssocID="{FF2E1B31-E887-420A-8BA2-D97CBBB7CBB7}" presName="LevelTwoTextNode" presStyleLbl="node2" presStyleIdx="2" presStyleCnt="3" custLinFactNeighborX="-3298" custLinFactNeighborY="2894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8A6246-2193-418F-8FF2-EDB26A1A8BAF}" type="pres">
      <dgm:prSet presAssocID="{FF2E1B31-E887-420A-8BA2-D97CBBB7CBB7}" presName="level3hierChild" presStyleCnt="0"/>
      <dgm:spPr/>
    </dgm:pt>
    <dgm:pt modelId="{04E4CF7B-20E3-41CB-BE99-D2E5CB8A7845}" type="pres">
      <dgm:prSet presAssocID="{25D4E366-625F-4148-9E10-A753D68023C9}" presName="conn2-1" presStyleLbl="parChTrans1D3" presStyleIdx="2" presStyleCnt="3"/>
      <dgm:spPr/>
      <dgm:t>
        <a:bodyPr/>
        <a:lstStyle/>
        <a:p>
          <a:endParaRPr lang="en-IN"/>
        </a:p>
      </dgm:t>
    </dgm:pt>
    <dgm:pt modelId="{6182D3E9-B28E-411A-93BD-139CA449113D}" type="pres">
      <dgm:prSet presAssocID="{25D4E366-625F-4148-9E10-A753D68023C9}" presName="connTx" presStyleLbl="parChTrans1D3" presStyleIdx="2" presStyleCnt="3"/>
      <dgm:spPr/>
      <dgm:t>
        <a:bodyPr/>
        <a:lstStyle/>
        <a:p>
          <a:endParaRPr lang="en-IN"/>
        </a:p>
      </dgm:t>
    </dgm:pt>
    <dgm:pt modelId="{A0C5DFA3-1BF9-410F-BFDA-56EAA926D292}" type="pres">
      <dgm:prSet presAssocID="{91164160-F5C1-4FA4-8B75-55814AE3DF79}" presName="root2" presStyleCnt="0"/>
      <dgm:spPr/>
    </dgm:pt>
    <dgm:pt modelId="{4C0A0B93-9A86-47AF-94A0-87950F4A6237}" type="pres">
      <dgm:prSet presAssocID="{91164160-F5C1-4FA4-8B75-55814AE3DF79}" presName="LevelTwoTextNode" presStyleLbl="node3" presStyleIdx="2" presStyleCnt="3" custScaleX="97218" custScaleY="168732" custLinFactNeighborX="13290" custLinFactNeighborY="241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6AB7AA6-07E4-4F3A-AB2E-637DBF21639A}" type="pres">
      <dgm:prSet presAssocID="{91164160-F5C1-4FA4-8B75-55814AE3DF79}" presName="level3hierChild" presStyleCnt="0"/>
      <dgm:spPr/>
    </dgm:pt>
  </dgm:ptLst>
  <dgm:cxnLst>
    <dgm:cxn modelId="{BEF80B7D-B0F7-4B42-A9A4-C9B60CFB4CB5}" type="presOf" srcId="{6CC4E690-6792-48BD-8914-42F0E1E05B7F}" destId="{792302F6-0606-417B-A35F-EF75A48428DB}" srcOrd="1" destOrd="0" presId="urn:microsoft.com/office/officeart/2008/layout/HorizontalMultiLevelHierarchy"/>
    <dgm:cxn modelId="{56969ECA-D02C-4618-B938-D357AE844509}" type="presOf" srcId="{919EE17E-9462-4D0B-ADAA-6A4131E9F37B}" destId="{57F261EB-374C-4832-901D-60892DBA26B7}" srcOrd="0" destOrd="0" presId="urn:microsoft.com/office/officeart/2008/layout/HorizontalMultiLevelHierarchy"/>
    <dgm:cxn modelId="{D1B146B5-DE6C-4FBA-AB3E-EADDD3EBA2FE}" type="presOf" srcId="{25D4E366-625F-4148-9E10-A753D68023C9}" destId="{6182D3E9-B28E-411A-93BD-139CA449113D}" srcOrd="1" destOrd="0" presId="urn:microsoft.com/office/officeart/2008/layout/HorizontalMultiLevelHierarchy"/>
    <dgm:cxn modelId="{2FF3DCE9-3017-43DE-BD40-845F8AF9D651}" type="presOf" srcId="{C66451D9-816B-43A2-8D75-2C7D9BAE4A4D}" destId="{131BC241-DE3E-45E1-8CB8-A2FA13414150}" srcOrd="0" destOrd="0" presId="urn:microsoft.com/office/officeart/2008/layout/HorizontalMultiLevelHierarchy"/>
    <dgm:cxn modelId="{9B078E5A-0278-4E9A-A713-41109F58F661}" type="presOf" srcId="{5F70F23B-640D-48DD-AFA2-3491164EF73E}" destId="{BD868D91-76CF-49D7-8642-6545BA90773A}" srcOrd="1" destOrd="0" presId="urn:microsoft.com/office/officeart/2008/layout/HorizontalMultiLevelHierarchy"/>
    <dgm:cxn modelId="{F535BDEE-BB5A-4B3D-82D9-3FF53E07F756}" srcId="{9172C32B-9D52-44A0-A784-5214BF7D39AE}" destId="{948357C5-FF4A-4EEC-ADBD-55DF625B3532}" srcOrd="0" destOrd="0" parTransId="{F8378216-6AA6-4367-AF9B-D5F069E2B401}" sibTransId="{6FAE72B0-55AB-480E-BE92-5051141E8E0D}"/>
    <dgm:cxn modelId="{4D8152E5-870F-4183-9781-8436A5DA92AE}" type="presOf" srcId="{6CC4E690-6792-48BD-8914-42F0E1E05B7F}" destId="{3755551D-A27B-4835-8A16-6EAEF657FD26}" srcOrd="0" destOrd="0" presId="urn:microsoft.com/office/officeart/2008/layout/HorizontalMultiLevelHierarchy"/>
    <dgm:cxn modelId="{4CC6805B-0198-4107-9754-12BF81BE3822}" type="presOf" srcId="{948357C5-FF4A-4EEC-ADBD-55DF625B3532}" destId="{B5CCACD7-2EDB-4396-A2FB-1084087C9E25}" srcOrd="0" destOrd="0" presId="urn:microsoft.com/office/officeart/2008/layout/HorizontalMultiLevelHierarchy"/>
    <dgm:cxn modelId="{FBF16731-D508-46D2-BE00-7EA7F6ED75E2}" type="presOf" srcId="{841C3650-4054-4288-BDA3-DD5E19BF5580}" destId="{C2F1A3E3-53EC-4ACD-8C2F-3491A755F080}" srcOrd="0" destOrd="0" presId="urn:microsoft.com/office/officeart/2008/layout/HorizontalMultiLevelHierarchy"/>
    <dgm:cxn modelId="{A71236F2-6F13-4D1A-AC67-95A0F08E43B0}" type="presOf" srcId="{6F325172-B66D-4E0A-A69F-E815A3D44EC4}" destId="{2F00C318-2F1F-4285-846A-0FEA1D5C1655}" srcOrd="0" destOrd="0" presId="urn:microsoft.com/office/officeart/2008/layout/HorizontalMultiLevelHierarchy"/>
    <dgm:cxn modelId="{BD7DDCAE-1C2F-4DC3-BA23-971B5007AB4B}" srcId="{948357C5-FF4A-4EEC-ADBD-55DF625B3532}" destId="{AC577F1E-E262-44C0-9789-6CCD578C2A9F}" srcOrd="0" destOrd="0" parTransId="{919EE17E-9462-4D0B-ADAA-6A4131E9F37B}" sibTransId="{6A7362C6-3D94-4CDD-91BC-C96CF0DF9257}"/>
    <dgm:cxn modelId="{4B183549-28C2-4121-9FBA-125C2FE726DF}" type="presOf" srcId="{D47D46BB-6624-45C4-9D34-642CA937E34A}" destId="{B7BAC937-1785-4E56-985F-78662760E3C3}" srcOrd="0" destOrd="0" presId="urn:microsoft.com/office/officeart/2008/layout/HorizontalMultiLevelHierarchy"/>
    <dgm:cxn modelId="{60A7C33D-62F8-46D6-95FE-3E256378D985}" type="presOf" srcId="{FF2E1B31-E887-420A-8BA2-D97CBBB7CBB7}" destId="{A44CCEEE-47DB-4E0C-A34C-DD3EF89E1099}" srcOrd="0" destOrd="0" presId="urn:microsoft.com/office/officeart/2008/layout/HorizontalMultiLevelHierarchy"/>
    <dgm:cxn modelId="{F611F4D5-CB33-4602-8BE7-980112DD76FF}" type="presOf" srcId="{91164160-F5C1-4FA4-8B75-55814AE3DF79}" destId="{4C0A0B93-9A86-47AF-94A0-87950F4A6237}" srcOrd="0" destOrd="0" presId="urn:microsoft.com/office/officeart/2008/layout/HorizontalMultiLevelHierarchy"/>
    <dgm:cxn modelId="{1FB0CE8B-E42B-4A42-B763-CC0E466D857E}" type="presOf" srcId="{C66451D9-816B-43A2-8D75-2C7D9BAE4A4D}" destId="{7A8674D8-A915-4C5F-A59C-63DBEE759FF3}" srcOrd="1" destOrd="0" presId="urn:microsoft.com/office/officeart/2008/layout/HorizontalMultiLevelHierarchy"/>
    <dgm:cxn modelId="{603FFEFF-B028-4AEA-B29F-75E043CB2AAC}" srcId="{AC577F1E-E262-44C0-9789-6CCD578C2A9F}" destId="{841C3650-4054-4288-BDA3-DD5E19BF5580}" srcOrd="0" destOrd="0" parTransId="{9FF32B88-CDA2-48A9-9BDF-C732BA03B7F0}" sibTransId="{FE209D0C-7F80-4D20-94AD-E3EE0BFF6E70}"/>
    <dgm:cxn modelId="{D6F50709-735B-468D-8CBB-C21D6393F9D6}" srcId="{D47D46BB-6624-45C4-9D34-642CA937E34A}" destId="{6F325172-B66D-4E0A-A69F-E815A3D44EC4}" srcOrd="0" destOrd="0" parTransId="{6CC4E690-6792-48BD-8914-42F0E1E05B7F}" sibTransId="{123ACE51-0F87-4DF1-84F1-040014E2C299}"/>
    <dgm:cxn modelId="{BB63390B-C094-4FE0-8BE7-B3B0232E53F4}" type="presOf" srcId="{AC577F1E-E262-44C0-9789-6CCD578C2A9F}" destId="{65A7CCF7-6E3A-4EA2-B0E3-88B857042DE5}" srcOrd="0" destOrd="0" presId="urn:microsoft.com/office/officeart/2008/layout/HorizontalMultiLevelHierarchy"/>
    <dgm:cxn modelId="{CA5B5020-DFC7-4505-BCBE-7AD77B2D9A06}" srcId="{948357C5-FF4A-4EEC-ADBD-55DF625B3532}" destId="{FF2E1B31-E887-420A-8BA2-D97CBBB7CBB7}" srcOrd="2" destOrd="0" parTransId="{5F70F23B-640D-48DD-AFA2-3491164EF73E}" sibTransId="{9F516F5B-D110-48C0-ADA0-5DF181E3CFAB}"/>
    <dgm:cxn modelId="{A45D2521-9912-4ED7-9431-37A5D794E039}" type="presOf" srcId="{9FF32B88-CDA2-48A9-9BDF-C732BA03B7F0}" destId="{411346E8-5EE5-4B9B-AB68-546BA3B29E05}" srcOrd="0" destOrd="0" presId="urn:microsoft.com/office/officeart/2008/layout/HorizontalMultiLevelHierarchy"/>
    <dgm:cxn modelId="{8912E680-B5E9-4189-B10D-CBC7E7DB83E0}" type="presOf" srcId="{5F70F23B-640D-48DD-AFA2-3491164EF73E}" destId="{56422738-68B0-477F-B16C-2E78B9C0DBF6}" srcOrd="0" destOrd="0" presId="urn:microsoft.com/office/officeart/2008/layout/HorizontalMultiLevelHierarchy"/>
    <dgm:cxn modelId="{91E819AA-2CDE-4D68-815B-D42715FCAF7D}" type="presOf" srcId="{9FF32B88-CDA2-48A9-9BDF-C732BA03B7F0}" destId="{6EE44182-0413-407D-AB18-39A102FE1D7D}" srcOrd="1" destOrd="0" presId="urn:microsoft.com/office/officeart/2008/layout/HorizontalMultiLevelHierarchy"/>
    <dgm:cxn modelId="{6466D467-5866-475F-AB96-DE3133340FAC}" type="presOf" srcId="{25D4E366-625F-4148-9E10-A753D68023C9}" destId="{04E4CF7B-20E3-41CB-BE99-D2E5CB8A7845}" srcOrd="0" destOrd="0" presId="urn:microsoft.com/office/officeart/2008/layout/HorizontalMultiLevelHierarchy"/>
    <dgm:cxn modelId="{88E5167D-8A3B-4F3F-8A26-99A504B32FE1}" srcId="{FF2E1B31-E887-420A-8BA2-D97CBBB7CBB7}" destId="{91164160-F5C1-4FA4-8B75-55814AE3DF79}" srcOrd="0" destOrd="0" parTransId="{25D4E366-625F-4148-9E10-A753D68023C9}" sibTransId="{BF760CB9-B361-44D7-A24C-17903CB412E2}"/>
    <dgm:cxn modelId="{7353CDEA-C54F-462A-8A4A-BA37DDE8D8F8}" srcId="{948357C5-FF4A-4EEC-ADBD-55DF625B3532}" destId="{D47D46BB-6624-45C4-9D34-642CA937E34A}" srcOrd="1" destOrd="0" parTransId="{C66451D9-816B-43A2-8D75-2C7D9BAE4A4D}" sibTransId="{73EC2B80-2A5B-4171-A320-F18AF5D9C942}"/>
    <dgm:cxn modelId="{9535B3B5-7824-4D10-BCFE-EABE1C49EEE5}" type="presOf" srcId="{919EE17E-9462-4D0B-ADAA-6A4131E9F37B}" destId="{1E22ADB4-D421-45D5-A941-3A700ABDC8A9}" srcOrd="1" destOrd="0" presId="urn:microsoft.com/office/officeart/2008/layout/HorizontalMultiLevelHierarchy"/>
    <dgm:cxn modelId="{1673F841-ECD2-4542-9FD5-1B022B5F49F1}" type="presOf" srcId="{9172C32B-9D52-44A0-A784-5214BF7D39AE}" destId="{5AC7B080-92FC-407B-97B2-F6CC3EC90823}" srcOrd="0" destOrd="0" presId="urn:microsoft.com/office/officeart/2008/layout/HorizontalMultiLevelHierarchy"/>
    <dgm:cxn modelId="{128241D1-0143-40C9-B1E7-CCFEE340F47C}" type="presParOf" srcId="{5AC7B080-92FC-407B-97B2-F6CC3EC90823}" destId="{2707ED02-9366-4796-87ED-E78E1828F36C}" srcOrd="0" destOrd="0" presId="urn:microsoft.com/office/officeart/2008/layout/HorizontalMultiLevelHierarchy"/>
    <dgm:cxn modelId="{CC2205C3-AB5D-4A8B-973A-D9953824D1F5}" type="presParOf" srcId="{2707ED02-9366-4796-87ED-E78E1828F36C}" destId="{B5CCACD7-2EDB-4396-A2FB-1084087C9E25}" srcOrd="0" destOrd="0" presId="urn:microsoft.com/office/officeart/2008/layout/HorizontalMultiLevelHierarchy"/>
    <dgm:cxn modelId="{B905A2EA-628B-4857-AFEC-F2C047E421D9}" type="presParOf" srcId="{2707ED02-9366-4796-87ED-E78E1828F36C}" destId="{42420998-2CC1-47A2-A454-8DF8F3ECB272}" srcOrd="1" destOrd="0" presId="urn:microsoft.com/office/officeart/2008/layout/HorizontalMultiLevelHierarchy"/>
    <dgm:cxn modelId="{4790679E-0F78-4403-89EB-B3C383ECBDAB}" type="presParOf" srcId="{42420998-2CC1-47A2-A454-8DF8F3ECB272}" destId="{57F261EB-374C-4832-901D-60892DBA26B7}" srcOrd="0" destOrd="0" presId="urn:microsoft.com/office/officeart/2008/layout/HorizontalMultiLevelHierarchy"/>
    <dgm:cxn modelId="{8B5D1776-3F52-42A9-BEC9-CD59E38E2049}" type="presParOf" srcId="{57F261EB-374C-4832-901D-60892DBA26B7}" destId="{1E22ADB4-D421-45D5-A941-3A700ABDC8A9}" srcOrd="0" destOrd="0" presId="urn:microsoft.com/office/officeart/2008/layout/HorizontalMultiLevelHierarchy"/>
    <dgm:cxn modelId="{C4BEC942-78A8-4BC0-8E69-5ECA795A3FA7}" type="presParOf" srcId="{42420998-2CC1-47A2-A454-8DF8F3ECB272}" destId="{FC0160A6-4C17-444C-9EA3-5D220D53DD38}" srcOrd="1" destOrd="0" presId="urn:microsoft.com/office/officeart/2008/layout/HorizontalMultiLevelHierarchy"/>
    <dgm:cxn modelId="{4B67F1E5-CD08-4CB7-86AB-A87587581100}" type="presParOf" srcId="{FC0160A6-4C17-444C-9EA3-5D220D53DD38}" destId="{65A7CCF7-6E3A-4EA2-B0E3-88B857042DE5}" srcOrd="0" destOrd="0" presId="urn:microsoft.com/office/officeart/2008/layout/HorizontalMultiLevelHierarchy"/>
    <dgm:cxn modelId="{1A5123E8-1245-44CE-9AF4-7D7321E12F91}" type="presParOf" srcId="{FC0160A6-4C17-444C-9EA3-5D220D53DD38}" destId="{A100B1F7-9683-4BA2-990F-B58D304F1F28}" srcOrd="1" destOrd="0" presId="urn:microsoft.com/office/officeart/2008/layout/HorizontalMultiLevelHierarchy"/>
    <dgm:cxn modelId="{14ACD405-0113-42D0-B2D8-DB91EE08A3BE}" type="presParOf" srcId="{A100B1F7-9683-4BA2-990F-B58D304F1F28}" destId="{411346E8-5EE5-4B9B-AB68-546BA3B29E05}" srcOrd="0" destOrd="0" presId="urn:microsoft.com/office/officeart/2008/layout/HorizontalMultiLevelHierarchy"/>
    <dgm:cxn modelId="{D011D013-894C-4E03-9A2D-AA242647C289}" type="presParOf" srcId="{411346E8-5EE5-4B9B-AB68-546BA3B29E05}" destId="{6EE44182-0413-407D-AB18-39A102FE1D7D}" srcOrd="0" destOrd="0" presId="urn:microsoft.com/office/officeart/2008/layout/HorizontalMultiLevelHierarchy"/>
    <dgm:cxn modelId="{307DAE05-A2DE-4EC0-8624-FA6D2E0202EB}" type="presParOf" srcId="{A100B1F7-9683-4BA2-990F-B58D304F1F28}" destId="{7D8595B7-9649-47E8-9B3C-BF3B00FA072C}" srcOrd="1" destOrd="0" presId="urn:microsoft.com/office/officeart/2008/layout/HorizontalMultiLevelHierarchy"/>
    <dgm:cxn modelId="{1A9688BD-2639-450F-A70C-34DD80B84F1D}" type="presParOf" srcId="{7D8595B7-9649-47E8-9B3C-BF3B00FA072C}" destId="{C2F1A3E3-53EC-4ACD-8C2F-3491A755F080}" srcOrd="0" destOrd="0" presId="urn:microsoft.com/office/officeart/2008/layout/HorizontalMultiLevelHierarchy"/>
    <dgm:cxn modelId="{05FB1F38-7D47-46F6-970A-55461E865586}" type="presParOf" srcId="{7D8595B7-9649-47E8-9B3C-BF3B00FA072C}" destId="{D0B2BB5F-6E6A-4E74-ABF0-359FAE1B02B8}" srcOrd="1" destOrd="0" presId="urn:microsoft.com/office/officeart/2008/layout/HorizontalMultiLevelHierarchy"/>
    <dgm:cxn modelId="{948404CB-7DAD-4E99-8AA9-651D22F5D3D6}" type="presParOf" srcId="{42420998-2CC1-47A2-A454-8DF8F3ECB272}" destId="{131BC241-DE3E-45E1-8CB8-A2FA13414150}" srcOrd="2" destOrd="0" presId="urn:microsoft.com/office/officeart/2008/layout/HorizontalMultiLevelHierarchy"/>
    <dgm:cxn modelId="{9607791D-DB6F-41FE-87A2-692FC87EB172}" type="presParOf" srcId="{131BC241-DE3E-45E1-8CB8-A2FA13414150}" destId="{7A8674D8-A915-4C5F-A59C-63DBEE759FF3}" srcOrd="0" destOrd="0" presId="urn:microsoft.com/office/officeart/2008/layout/HorizontalMultiLevelHierarchy"/>
    <dgm:cxn modelId="{CBA8A1A1-BB24-4C78-86D4-49E550234FD1}" type="presParOf" srcId="{42420998-2CC1-47A2-A454-8DF8F3ECB272}" destId="{EC2F3D85-D28D-4026-B644-AB5AC3B11803}" srcOrd="3" destOrd="0" presId="urn:microsoft.com/office/officeart/2008/layout/HorizontalMultiLevelHierarchy"/>
    <dgm:cxn modelId="{68FDF925-F260-46AE-827F-03FCF8BBC9E2}" type="presParOf" srcId="{EC2F3D85-D28D-4026-B644-AB5AC3B11803}" destId="{B7BAC937-1785-4E56-985F-78662760E3C3}" srcOrd="0" destOrd="0" presId="urn:microsoft.com/office/officeart/2008/layout/HorizontalMultiLevelHierarchy"/>
    <dgm:cxn modelId="{F849AA7C-3D11-45B3-B52F-6EA3262BFC75}" type="presParOf" srcId="{EC2F3D85-D28D-4026-B644-AB5AC3B11803}" destId="{CCBE941A-6CB9-48B0-84BA-94E0798187D5}" srcOrd="1" destOrd="0" presId="urn:microsoft.com/office/officeart/2008/layout/HorizontalMultiLevelHierarchy"/>
    <dgm:cxn modelId="{7398B1F6-8B0D-47C6-A4C3-13627B48AD01}" type="presParOf" srcId="{CCBE941A-6CB9-48B0-84BA-94E0798187D5}" destId="{3755551D-A27B-4835-8A16-6EAEF657FD26}" srcOrd="0" destOrd="0" presId="urn:microsoft.com/office/officeart/2008/layout/HorizontalMultiLevelHierarchy"/>
    <dgm:cxn modelId="{112A6929-2B14-46B3-ABFB-685481605CAD}" type="presParOf" srcId="{3755551D-A27B-4835-8A16-6EAEF657FD26}" destId="{792302F6-0606-417B-A35F-EF75A48428DB}" srcOrd="0" destOrd="0" presId="urn:microsoft.com/office/officeart/2008/layout/HorizontalMultiLevelHierarchy"/>
    <dgm:cxn modelId="{51C31F0F-BEDD-438E-89FB-47D2811A90F8}" type="presParOf" srcId="{CCBE941A-6CB9-48B0-84BA-94E0798187D5}" destId="{2FB122EA-3B8E-4314-850B-E326464D1A8D}" srcOrd="1" destOrd="0" presId="urn:microsoft.com/office/officeart/2008/layout/HorizontalMultiLevelHierarchy"/>
    <dgm:cxn modelId="{AACE0ECE-DD31-4B82-B989-F26AC81805FA}" type="presParOf" srcId="{2FB122EA-3B8E-4314-850B-E326464D1A8D}" destId="{2F00C318-2F1F-4285-846A-0FEA1D5C1655}" srcOrd="0" destOrd="0" presId="urn:microsoft.com/office/officeart/2008/layout/HorizontalMultiLevelHierarchy"/>
    <dgm:cxn modelId="{7CBA5E50-1F54-4624-9184-494422AB5E4C}" type="presParOf" srcId="{2FB122EA-3B8E-4314-850B-E326464D1A8D}" destId="{37AAC855-C772-42C1-A5D4-0841D8A20B34}" srcOrd="1" destOrd="0" presId="urn:microsoft.com/office/officeart/2008/layout/HorizontalMultiLevelHierarchy"/>
    <dgm:cxn modelId="{7975CBA0-FEB8-4862-A5C6-80AEDA8C500B}" type="presParOf" srcId="{42420998-2CC1-47A2-A454-8DF8F3ECB272}" destId="{56422738-68B0-477F-B16C-2E78B9C0DBF6}" srcOrd="4" destOrd="0" presId="urn:microsoft.com/office/officeart/2008/layout/HorizontalMultiLevelHierarchy"/>
    <dgm:cxn modelId="{CDA6448E-A9AF-4FD1-BC25-3D18E95EE22F}" type="presParOf" srcId="{56422738-68B0-477F-B16C-2E78B9C0DBF6}" destId="{BD868D91-76CF-49D7-8642-6545BA90773A}" srcOrd="0" destOrd="0" presId="urn:microsoft.com/office/officeart/2008/layout/HorizontalMultiLevelHierarchy"/>
    <dgm:cxn modelId="{463E546E-4253-4684-BAF5-CE810DCB2726}" type="presParOf" srcId="{42420998-2CC1-47A2-A454-8DF8F3ECB272}" destId="{F5D3DB98-D966-4C20-94FF-568494A4FEDF}" srcOrd="5" destOrd="0" presId="urn:microsoft.com/office/officeart/2008/layout/HorizontalMultiLevelHierarchy"/>
    <dgm:cxn modelId="{FBAC3E65-BD4E-4F54-961F-62066D4507DA}" type="presParOf" srcId="{F5D3DB98-D966-4C20-94FF-568494A4FEDF}" destId="{A44CCEEE-47DB-4E0C-A34C-DD3EF89E1099}" srcOrd="0" destOrd="0" presId="urn:microsoft.com/office/officeart/2008/layout/HorizontalMultiLevelHierarchy"/>
    <dgm:cxn modelId="{E5F44260-EC21-428B-99FE-22D55FBEFC3B}" type="presParOf" srcId="{F5D3DB98-D966-4C20-94FF-568494A4FEDF}" destId="{6C8A6246-2193-418F-8FF2-EDB26A1A8BAF}" srcOrd="1" destOrd="0" presId="urn:microsoft.com/office/officeart/2008/layout/HorizontalMultiLevelHierarchy"/>
    <dgm:cxn modelId="{A5C13294-ECCF-4EAD-AE63-38CC7D7FE178}" type="presParOf" srcId="{6C8A6246-2193-418F-8FF2-EDB26A1A8BAF}" destId="{04E4CF7B-20E3-41CB-BE99-D2E5CB8A7845}" srcOrd="0" destOrd="0" presId="urn:microsoft.com/office/officeart/2008/layout/HorizontalMultiLevelHierarchy"/>
    <dgm:cxn modelId="{C405C5E5-BAF8-47DA-B175-0B0D229E8CB0}" type="presParOf" srcId="{04E4CF7B-20E3-41CB-BE99-D2E5CB8A7845}" destId="{6182D3E9-B28E-411A-93BD-139CA449113D}" srcOrd="0" destOrd="0" presId="urn:microsoft.com/office/officeart/2008/layout/HorizontalMultiLevelHierarchy"/>
    <dgm:cxn modelId="{AA433DFE-BD66-4E80-B8AE-FB4DF78A1E9C}" type="presParOf" srcId="{6C8A6246-2193-418F-8FF2-EDB26A1A8BAF}" destId="{A0C5DFA3-1BF9-410F-BFDA-56EAA926D292}" srcOrd="1" destOrd="0" presId="urn:microsoft.com/office/officeart/2008/layout/HorizontalMultiLevelHierarchy"/>
    <dgm:cxn modelId="{E718E58A-87C8-4377-ADE4-4BEE7D19D951}" type="presParOf" srcId="{A0C5DFA3-1BF9-410F-BFDA-56EAA926D292}" destId="{4C0A0B93-9A86-47AF-94A0-87950F4A6237}" srcOrd="0" destOrd="0" presId="urn:microsoft.com/office/officeart/2008/layout/HorizontalMultiLevelHierarchy"/>
    <dgm:cxn modelId="{5DE93A3D-FA52-4599-AB01-A3B11B455832}" type="presParOf" srcId="{A0C5DFA3-1BF9-410F-BFDA-56EAA926D292}" destId="{36AB7AA6-07E4-4F3A-AB2E-637DBF21639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549E-BE08-4489-9594-3072DB8D1B8F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B-2FF8-46D8-95D9-4FBF6CC50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4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470742"/>
            <a:ext cx="6172200" cy="189436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4400" dirty="0"/>
              <a:t>R</a:t>
            </a:r>
            <a:r>
              <a:rPr lang="en-IN" sz="4400" dirty="0" smtClean="0"/>
              <a:t>elational </a:t>
            </a:r>
            <a:r>
              <a:rPr lang="en-IN" sz="4400" dirty="0"/>
              <a:t>D</a:t>
            </a:r>
            <a:r>
              <a:rPr lang="en-IN" sz="4400" dirty="0" smtClean="0"/>
              <a:t>atabase </a:t>
            </a:r>
            <a:r>
              <a:rPr lang="en-IN" sz="4400" dirty="0"/>
              <a:t>D</a:t>
            </a:r>
            <a:r>
              <a:rPr lang="en-IN" sz="4400" dirty="0" smtClean="0"/>
              <a:t>esign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188640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Lecture </a:t>
            </a:r>
            <a:r>
              <a:rPr lang="en-US" sz="2400" dirty="0" smtClean="0"/>
              <a:t>7</a:t>
            </a:r>
          </a:p>
          <a:p>
            <a:pPr algn="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906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Solution of Redundancy</a:t>
            </a:r>
            <a:endParaRPr lang="en-IN" sz="3600" b="1" dirty="0">
              <a:solidFill>
                <a:srgbClr val="00B050"/>
              </a:solidFill>
            </a:endParaRPr>
          </a:p>
        </p:txBody>
      </p:sp>
      <p:pic>
        <p:nvPicPr>
          <p:cNvPr id="10242" name="Picture 2" descr="Image result for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13176"/>
            <a:ext cx="210661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9" y="1897013"/>
            <a:ext cx="8215239" cy="81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1160"/>
            <a:ext cx="3835815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1160"/>
            <a:ext cx="3138773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0244" idx="2"/>
          </p:cNvCxnSpPr>
          <p:nvPr/>
        </p:nvCxnSpPr>
        <p:spPr>
          <a:xfrm flipH="1">
            <a:off x="1331640" y="2708920"/>
            <a:ext cx="3165189" cy="13322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44" idx="2"/>
          </p:cNvCxnSpPr>
          <p:nvPr/>
        </p:nvCxnSpPr>
        <p:spPr>
          <a:xfrm>
            <a:off x="4496829" y="2708920"/>
            <a:ext cx="2667459" cy="14401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 smtClean="0"/>
              <a:t>Functional Dependency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50691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200" dirty="0">
                <a:ea typeface="Arial Unicode MS" pitchFamily="34" charset="-128"/>
                <a:cs typeface="Arial Unicode MS" pitchFamily="34" charset="-128"/>
              </a:rPr>
              <a:t>If one set of attributes in a table determines another set of attributes in the table, then the second set of attributes is said to be functionally dependent on the first set of attributes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200" dirty="0"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20000"/>
              </a:lnSpc>
            </a:pPr>
            <a:endParaRPr lang="en-US" sz="2200" dirty="0" smtClean="0"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20000"/>
              </a:lnSpc>
            </a:pPr>
            <a:endParaRPr lang="en-US" sz="2200" dirty="0"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20000"/>
              </a:lnSpc>
            </a:pPr>
            <a:endParaRPr lang="en-US" sz="2200" dirty="0" smtClean="0"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20000"/>
              </a:lnSpc>
            </a:pPr>
            <a:endParaRPr lang="en-US" sz="2200" dirty="0" smtClean="0"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cs typeface="Times New Roman" pitchFamily="18" charset="0"/>
              </a:rPr>
              <a:t>FDs </a:t>
            </a:r>
            <a:r>
              <a:rPr lang="en-US" sz="2200" dirty="0">
                <a:cs typeface="Times New Roman" pitchFamily="18" charset="0"/>
              </a:rPr>
              <a:t>are </a:t>
            </a:r>
            <a:r>
              <a:rPr lang="en-US" sz="2200" b="1" dirty="0">
                <a:solidFill>
                  <a:srgbClr val="00B050"/>
                </a:solidFill>
                <a:cs typeface="Times New Roman" pitchFamily="18" charset="0"/>
              </a:rPr>
              <a:t>constraints</a:t>
            </a:r>
            <a:r>
              <a:rPr lang="en-US" sz="2200" dirty="0">
                <a:cs typeface="Times New Roman" pitchFamily="18" charset="0"/>
              </a:rPr>
              <a:t> that are derived from </a:t>
            </a:r>
            <a:r>
              <a:rPr lang="en-US" sz="2200" dirty="0" smtClean="0">
                <a:cs typeface="Times New Roman" pitchFamily="18" charset="0"/>
              </a:rPr>
              <a:t>the </a:t>
            </a:r>
            <a:r>
              <a:rPr lang="en-US" sz="2200" i="1" dirty="0" smtClean="0">
                <a:cs typeface="Times New Roman" pitchFamily="18" charset="0"/>
              </a:rPr>
              <a:t>meaning</a:t>
            </a:r>
            <a:r>
              <a:rPr lang="en-US" sz="2200" dirty="0" smtClean="0">
                <a:cs typeface="Times New Roman" pitchFamily="18" charset="0"/>
              </a:rPr>
              <a:t>  </a:t>
            </a:r>
            <a:r>
              <a:rPr lang="en-US" sz="2200" dirty="0">
                <a:cs typeface="Times New Roman" pitchFamily="18" charset="0"/>
              </a:rPr>
              <a:t>and </a:t>
            </a:r>
            <a:r>
              <a:rPr lang="en-US" sz="2200" i="1" dirty="0">
                <a:cs typeface="Times New Roman" pitchFamily="18" charset="0"/>
              </a:rPr>
              <a:t>interrelationships</a:t>
            </a:r>
            <a:r>
              <a:rPr lang="en-US" sz="2200" dirty="0">
                <a:cs typeface="Times New Roman" pitchFamily="18" charset="0"/>
              </a:rPr>
              <a:t>  of the </a:t>
            </a:r>
            <a:r>
              <a:rPr lang="en-US" sz="2200" dirty="0" smtClean="0">
                <a:cs typeface="Times New Roman" pitchFamily="18" charset="0"/>
              </a:rPr>
              <a:t>data attributes</a:t>
            </a:r>
            <a:endParaRPr lang="en-US" sz="2200" dirty="0"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IN" sz="2200" dirty="0"/>
          </a:p>
        </p:txBody>
      </p:sp>
      <p:pic>
        <p:nvPicPr>
          <p:cNvPr id="11266" name="Picture 2" descr="Image result for functional depend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7" y="3645024"/>
            <a:ext cx="630790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76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cs typeface="Times New Roman" pitchFamily="18" charset="0"/>
              </a:rPr>
              <a:t>Functional Dependencies (Cont.)</a:t>
            </a:r>
            <a:r>
              <a:rPr lang="en-US" dirty="0" smtClean="0"/>
              <a:t>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28800"/>
            <a:ext cx="8206680" cy="504056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000" dirty="0" smtClean="0">
                <a:cs typeface="Times New Roman" pitchFamily="18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set of attributes X 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functionally determines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  a set of attributes Y</a:t>
            </a:r>
            <a:r>
              <a:rPr lang="en-US" sz="2000" dirty="0" smtClean="0">
                <a:cs typeface="Times New Roman" pitchFamily="18" charset="0"/>
              </a:rPr>
              <a:t> if the value of X determines a unique value for 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0" dirty="0" smtClean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cs typeface="Times New Roman" pitchFamily="18" charset="0"/>
              </a:rPr>
              <a:t>X </a:t>
            </a:r>
            <a:r>
              <a:rPr lang="en-US" sz="20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Y holds if whenever two tuples have the same value for X, they </a:t>
            </a:r>
            <a:r>
              <a:rPr lang="en-US" sz="2000" i="1" dirty="0">
                <a:cs typeface="Times New Roman" pitchFamily="18" charset="0"/>
              </a:rPr>
              <a:t>must have</a:t>
            </a:r>
            <a:r>
              <a:rPr lang="en-US" sz="2000" dirty="0">
                <a:cs typeface="Times New Roman" pitchFamily="18" charset="0"/>
              </a:rPr>
              <a:t>  the same value for </a:t>
            </a:r>
            <a:r>
              <a:rPr lang="en-US" sz="2000" dirty="0" smtClean="0">
                <a:cs typeface="Times New Roman" pitchFamily="18" charset="0"/>
              </a:rPr>
              <a:t>Y.</a:t>
            </a:r>
            <a:endParaRPr lang="en-US" sz="2000" dirty="0"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000" dirty="0" smtClean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cs typeface="Times New Roman" pitchFamily="18" charset="0"/>
              </a:rPr>
              <a:t>For </a:t>
            </a:r>
            <a:r>
              <a:rPr lang="en-US" sz="2000" dirty="0">
                <a:cs typeface="Times New Roman" pitchFamily="18" charset="0"/>
              </a:rPr>
              <a:t>any two tuples t1 and t2 in any </a:t>
            </a:r>
            <a:r>
              <a:rPr lang="en-US" sz="2000" dirty="0" smtClean="0">
                <a:cs typeface="Times New Roman" pitchFamily="18" charset="0"/>
              </a:rPr>
              <a:t>relation: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i="1" dirty="0" smtClean="0">
                <a:solidFill>
                  <a:srgbClr val="FF0000"/>
                </a:solidFill>
                <a:cs typeface="Times New Roman" pitchFamily="18" charset="0"/>
              </a:rPr>
              <a:t>If</a:t>
            </a:r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t1[X</a:t>
            </a:r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] = t2[X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], </a:t>
            </a:r>
            <a:r>
              <a:rPr lang="en-US" sz="2000" b="1" i="1" dirty="0">
                <a:solidFill>
                  <a:srgbClr val="FF0000"/>
                </a:solidFill>
                <a:cs typeface="Times New Roman" pitchFamily="18" charset="0"/>
              </a:rPr>
              <a:t>then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  t1[Y</a:t>
            </a:r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] = t2[Y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0" dirty="0" smtClean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cs typeface="Times New Roman" pitchFamily="18" charset="0"/>
              </a:rPr>
              <a:t>X </a:t>
            </a:r>
            <a:r>
              <a:rPr lang="en-US" sz="2000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smtClean="0">
                <a:cs typeface="Times New Roman" pitchFamily="18" charset="0"/>
              </a:rPr>
              <a:t>Y </a:t>
            </a:r>
            <a:r>
              <a:rPr lang="en-US" sz="2000" dirty="0">
                <a:cs typeface="Times New Roman" pitchFamily="18" charset="0"/>
              </a:rPr>
              <a:t>in R specifies a </a:t>
            </a:r>
            <a:r>
              <a:rPr lang="en-US" sz="2000" i="1" dirty="0">
                <a:cs typeface="Times New Roman" pitchFamily="18" charset="0"/>
              </a:rPr>
              <a:t>constraint</a:t>
            </a:r>
            <a:r>
              <a:rPr lang="en-US" sz="2000" dirty="0">
                <a:cs typeface="Times New Roman" pitchFamily="18" charset="0"/>
              </a:rPr>
              <a:t>  on all relation instances r(R)</a:t>
            </a:r>
          </a:p>
          <a:p>
            <a:pPr algn="just" eaLnBrk="1" hangingPunct="1">
              <a:lnSpc>
                <a:spcPct val="150000"/>
              </a:lnSpc>
            </a:pPr>
            <a:endParaRPr lang="en-US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6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cs typeface="Times New Roman" pitchFamily="18" charset="0"/>
              </a:rPr>
              <a:t>Examples of FD</a:t>
            </a:r>
            <a:r>
              <a:rPr lang="en-US" sz="3200" dirty="0" smtClean="0"/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social security number determines employee name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SSN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 ENAME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project number determines project name and location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PNUMBER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 {PNAME, PLOCATION}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employee </a:t>
            </a:r>
            <a:r>
              <a:rPr lang="en-US" dirty="0" err="1" smtClean="0">
                <a:cs typeface="Times New Roman" pitchFamily="18" charset="0"/>
              </a:rPr>
              <a:t>ssn</a:t>
            </a:r>
            <a:r>
              <a:rPr lang="en-US" dirty="0" smtClean="0">
                <a:cs typeface="Times New Roman" pitchFamily="18" charset="0"/>
              </a:rPr>
              <a:t> and project number determines the hours per week that the employee works on the project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{SSN, PNUMBER}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 HOURS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2290" name="Picture 2" descr="Image result for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88" y="5831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sz="3200" b="1" dirty="0">
                <a:cs typeface="Times New Roman" pitchFamily="18" charset="0"/>
              </a:rPr>
              <a:t>Functional Dependencies (Cont.)</a:t>
            </a:r>
            <a:r>
              <a:rPr lang="en-US" sz="3200" dirty="0"/>
              <a:t> </a:t>
            </a:r>
            <a:endParaRPr lang="en-US" sz="3200" b="1" dirty="0" smtClean="0">
              <a:cs typeface="Times New Roman" pitchFamily="18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760"/>
            <a:ext cx="8075240" cy="487375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  <a:cs typeface="Times New Roman" pitchFamily="18" charset="0"/>
              </a:rPr>
              <a:t>If K is a key of R</a:t>
            </a:r>
            <a:r>
              <a:rPr lang="en-US" sz="2200" dirty="0" smtClean="0">
                <a:cs typeface="Times New Roman" pitchFamily="18" charset="0"/>
              </a:rPr>
              <a:t>, </a:t>
            </a:r>
          </a:p>
          <a:p>
            <a:pPr marL="640080" lvl="2" indent="0" algn="just">
              <a:lnSpc>
                <a:spcPct val="150000"/>
              </a:lnSpc>
              <a:buNone/>
            </a:pPr>
            <a:r>
              <a:rPr lang="en-US" sz="2200" dirty="0" smtClean="0">
                <a:cs typeface="Times New Roman" pitchFamily="18" charset="0"/>
              </a:rPr>
              <a:t>then K functionally determines all attributes in R </a:t>
            </a:r>
          </a:p>
          <a:p>
            <a:pPr marL="640080" lvl="2" indent="0" algn="just">
              <a:lnSpc>
                <a:spcPct val="150000"/>
              </a:lnSpc>
              <a:buNone/>
            </a:pPr>
            <a:r>
              <a:rPr lang="en-US" sz="2200" dirty="0" smtClean="0">
                <a:cs typeface="Times New Roman" pitchFamily="18" charset="0"/>
              </a:rPr>
              <a:t>since, two distinct tuples with t1[K]=t2[K] not possible</a:t>
            </a:r>
          </a:p>
          <a:p>
            <a:pPr marL="640080" lvl="2" indent="0" algn="just">
              <a:lnSpc>
                <a:spcPct val="150000"/>
              </a:lnSpc>
              <a:buNone/>
            </a:pPr>
            <a:endParaRPr lang="en-US" sz="2200" dirty="0">
              <a:cs typeface="Times New Roman" pitchFamily="18" charset="0"/>
            </a:endParaRPr>
          </a:p>
          <a:p>
            <a:pPr marL="640080" lvl="2" indent="0" algn="just">
              <a:lnSpc>
                <a:spcPct val="150000"/>
              </a:lnSpc>
              <a:buNone/>
            </a:pPr>
            <a:endParaRPr lang="en-US" sz="2200" dirty="0" smtClean="0">
              <a:cs typeface="Times New Roman" pitchFamily="18" charset="0"/>
            </a:endParaRPr>
          </a:p>
          <a:p>
            <a:pPr marL="640080" lvl="2" indent="0" algn="just">
              <a:lnSpc>
                <a:spcPct val="150000"/>
              </a:lnSpc>
              <a:buNone/>
            </a:pPr>
            <a:endParaRPr lang="en-US" sz="1600" dirty="0">
              <a:cs typeface="Times New Roman" pitchFamily="18" charset="0"/>
            </a:endParaRPr>
          </a:p>
          <a:p>
            <a:pPr marL="2286000" lvl="8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SSN </a:t>
            </a:r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 ENAME</a:t>
            </a:r>
          </a:p>
          <a:p>
            <a:pPr marL="2286000" lvl="8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cs typeface="Times New Roman" pitchFamily="18" charset="0"/>
              </a:rPr>
              <a:t>SSN 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 BDATE</a:t>
            </a:r>
          </a:p>
          <a:p>
            <a:pPr marL="2286000" lvl="8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cs typeface="Times New Roman" pitchFamily="18" charset="0"/>
              </a:rPr>
              <a:t>SSN </a:t>
            </a:r>
            <a:r>
              <a:rPr lang="en-US" sz="2000" b="1" dirty="0" smtClean="0">
                <a:solidFill>
                  <a:srgbClr val="00B05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00B050"/>
                </a:solidFill>
                <a:cs typeface="Times New Roman" pitchFamily="18" charset="0"/>
              </a:rPr>
              <a:t> ADDRESS</a:t>
            </a:r>
          </a:p>
          <a:p>
            <a:pPr marL="2286000" lvl="8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SSN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DNUMBER</a:t>
            </a:r>
          </a:p>
          <a:p>
            <a:pPr marL="640080" lvl="2" indent="0" algn="just">
              <a:lnSpc>
                <a:spcPct val="150000"/>
              </a:lnSpc>
              <a:buNone/>
            </a:pPr>
            <a:endParaRPr lang="en-US" sz="2200" dirty="0">
              <a:cs typeface="Times New Roman" pitchFamily="18" charset="0"/>
            </a:endParaRPr>
          </a:p>
          <a:p>
            <a:pPr marL="640080" lvl="2" indent="0" algn="just">
              <a:lnSpc>
                <a:spcPct val="150000"/>
              </a:lnSpc>
              <a:buNone/>
            </a:pPr>
            <a:endParaRPr lang="en-US" sz="2200" dirty="0" smtClean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3835815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7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r>
              <a:rPr lang="en-US" b="1" dirty="0" smtClean="0"/>
              <a:t>Examples of FD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3496" y="1052736"/>
            <a:ext cx="5297016" cy="4873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700" b="1" dirty="0">
                <a:solidFill>
                  <a:srgbClr val="FF0000"/>
                </a:solidFill>
                <a:cs typeface="Times New Roman" pitchFamily="18" charset="0"/>
              </a:rPr>
              <a:t>Table Scheme</a:t>
            </a:r>
            <a:r>
              <a:rPr lang="en-US" sz="1700" b="1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1700" b="1" smtClean="0">
                <a:solidFill>
                  <a:srgbClr val="FF0000"/>
                </a:solidFill>
                <a:cs typeface="Times New Roman" pitchFamily="18" charset="0"/>
              </a:rPr>
              <a:t>{PubID</a:t>
            </a:r>
            <a:r>
              <a:rPr lang="en-US" sz="1700" b="1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sz="1700" b="1" smtClean="0">
                <a:solidFill>
                  <a:srgbClr val="FF0000"/>
                </a:solidFill>
                <a:cs typeface="Times New Roman" pitchFamily="18" charset="0"/>
              </a:rPr>
              <a:t>PubName</a:t>
            </a:r>
            <a:r>
              <a:rPr lang="en-US" sz="1700" b="1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sz="1700" b="1" smtClean="0">
                <a:solidFill>
                  <a:srgbClr val="FF0000"/>
                </a:solidFill>
                <a:cs typeface="Times New Roman" pitchFamily="18" charset="0"/>
              </a:rPr>
              <a:t>PubPhone</a:t>
            </a:r>
            <a:r>
              <a:rPr lang="en-US" sz="1700" b="1" dirty="0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700" b="1" dirty="0">
                <a:cs typeface="Times New Roman" pitchFamily="18" charset="0"/>
              </a:rPr>
              <a:t>Functional Dependencies: </a:t>
            </a:r>
            <a:endParaRPr lang="en-US" sz="1700" b="1" dirty="0" smtClean="0">
              <a:cs typeface="Times New Roman" pitchFamily="18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1700" smtClean="0">
                <a:cs typeface="Times New Roman" pitchFamily="18" charset="0"/>
              </a:rPr>
              <a:t>{PubId</a:t>
            </a:r>
            <a:r>
              <a:rPr lang="en-US" sz="1700" dirty="0">
                <a:cs typeface="Times New Roman" pitchFamily="18" charset="0"/>
              </a:rPr>
              <a:t>} </a:t>
            </a:r>
            <a:r>
              <a:rPr lang="en-US" sz="170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700" smtClean="0">
                <a:cs typeface="Times New Roman" pitchFamily="18" charset="0"/>
                <a:sym typeface="Wingdings" pitchFamily="2" charset="2"/>
              </a:rPr>
              <a:t>{PubPhone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1700" smtClean="0">
                <a:cs typeface="Times New Roman" pitchFamily="18" charset="0"/>
                <a:sym typeface="Wingdings" pitchFamily="2" charset="2"/>
              </a:rPr>
              <a:t>{PubId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} </a:t>
            </a:r>
            <a:r>
              <a:rPr lang="en-US" sz="170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700" smtClean="0">
                <a:cs typeface="Times New Roman" pitchFamily="18" charset="0"/>
                <a:sym typeface="Wingdings" pitchFamily="2" charset="2"/>
              </a:rPr>
              <a:t>{PubName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1700" smtClean="0">
                <a:cs typeface="Times New Roman" pitchFamily="18" charset="0"/>
                <a:sym typeface="Wingdings" pitchFamily="2" charset="2"/>
              </a:rPr>
              <a:t>{PubName</a:t>
            </a:r>
            <a:r>
              <a:rPr lang="en-US" sz="1700"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1700" smtClean="0">
                <a:cs typeface="Times New Roman" pitchFamily="18" charset="0"/>
                <a:sym typeface="Wingdings" pitchFamily="2" charset="2"/>
              </a:rPr>
              <a:t>PubPhone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} </a:t>
            </a:r>
            <a:r>
              <a:rPr lang="en-US" sz="170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700" smtClean="0">
                <a:cs typeface="Times New Roman" pitchFamily="18" charset="0"/>
                <a:sym typeface="Wingdings" pitchFamily="2" charset="2"/>
              </a:rPr>
              <a:t>{PubID</a:t>
            </a:r>
            <a:r>
              <a:rPr lang="en-US" sz="1700" dirty="0" smtClean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1700" dirty="0">
              <a:cs typeface="Times New Roman" pitchFamily="18" charset="0"/>
              <a:sym typeface="Wingdings" pitchFamily="2" charset="2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700" b="1" dirty="0">
                <a:solidFill>
                  <a:srgbClr val="FF0000"/>
                </a:solidFill>
                <a:cs typeface="Times New Roman" pitchFamily="18" charset="0"/>
              </a:rPr>
              <a:t>Table Scheme: {</a:t>
            </a:r>
            <a:r>
              <a:rPr lang="en-US" sz="1700" b="1" dirty="0" err="1">
                <a:solidFill>
                  <a:srgbClr val="FF0000"/>
                </a:solidFill>
                <a:cs typeface="Times New Roman" pitchFamily="18" charset="0"/>
              </a:rPr>
              <a:t>AuID</a:t>
            </a:r>
            <a:r>
              <a:rPr lang="en-US" sz="1700" b="1" dirty="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sz="1700" b="1" dirty="0" err="1">
                <a:solidFill>
                  <a:srgbClr val="FF0000"/>
                </a:solidFill>
                <a:cs typeface="Times New Roman" pitchFamily="18" charset="0"/>
              </a:rPr>
              <a:t>AuName</a:t>
            </a:r>
            <a:r>
              <a:rPr lang="en-US" sz="1700" b="1" dirty="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sz="1700" b="1" dirty="0" err="1">
                <a:solidFill>
                  <a:srgbClr val="FF0000"/>
                </a:solidFill>
                <a:cs typeface="Times New Roman" pitchFamily="18" charset="0"/>
              </a:rPr>
              <a:t>AuPhone</a:t>
            </a:r>
            <a:r>
              <a:rPr lang="en-US" sz="1700" b="1" dirty="0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700" b="1" dirty="0">
                <a:cs typeface="Times New Roman" pitchFamily="18" charset="0"/>
              </a:rPr>
              <a:t>Functional Dependencies: </a:t>
            </a:r>
            <a:endParaRPr lang="en-US" sz="1700" b="1" dirty="0" smtClean="0">
              <a:cs typeface="Times New Roman" pitchFamily="18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1700" dirty="0" smtClean="0">
                <a:cs typeface="Times New Roman" pitchFamily="18" charset="0"/>
              </a:rPr>
              <a:t>{</a:t>
            </a:r>
            <a:r>
              <a:rPr lang="en-US" sz="1700" dirty="0" err="1">
                <a:cs typeface="Times New Roman" pitchFamily="18" charset="0"/>
              </a:rPr>
              <a:t>AuId</a:t>
            </a:r>
            <a:r>
              <a:rPr lang="en-US" sz="1700" dirty="0">
                <a:cs typeface="Times New Roman" pitchFamily="18" charset="0"/>
              </a:rPr>
              <a:t>} 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 {</a:t>
            </a:r>
            <a:r>
              <a:rPr lang="en-US" sz="1700" dirty="0" err="1">
                <a:cs typeface="Times New Roman" pitchFamily="18" charset="0"/>
                <a:sym typeface="Wingdings" pitchFamily="2" charset="2"/>
              </a:rPr>
              <a:t>AuPhone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1700" dirty="0" smtClean="0">
                <a:cs typeface="Times New Roman" pitchFamily="18" charset="0"/>
                <a:sym typeface="Wingdings" pitchFamily="2" charset="2"/>
              </a:rPr>
              <a:t>{</a:t>
            </a:r>
            <a:r>
              <a:rPr lang="en-US" sz="1700" dirty="0" err="1">
                <a:cs typeface="Times New Roman" pitchFamily="18" charset="0"/>
                <a:sym typeface="Wingdings" pitchFamily="2" charset="2"/>
              </a:rPr>
              <a:t>AuId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}  {</a:t>
            </a:r>
            <a:r>
              <a:rPr lang="en-US" sz="1700" dirty="0" err="1">
                <a:cs typeface="Times New Roman" pitchFamily="18" charset="0"/>
                <a:sym typeface="Wingdings" pitchFamily="2" charset="2"/>
              </a:rPr>
              <a:t>AuName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1700" dirty="0" smtClean="0">
                <a:cs typeface="Times New Roman" pitchFamily="18" charset="0"/>
                <a:sym typeface="Wingdings" pitchFamily="2" charset="2"/>
              </a:rPr>
              <a:t>{</a:t>
            </a:r>
            <a:r>
              <a:rPr lang="en-US" sz="1700" dirty="0" err="1">
                <a:cs typeface="Times New Roman" pitchFamily="18" charset="0"/>
                <a:sym typeface="Wingdings" pitchFamily="2" charset="2"/>
              </a:rPr>
              <a:t>AuName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1700" dirty="0" err="1">
                <a:cs typeface="Times New Roman" pitchFamily="18" charset="0"/>
                <a:sym typeface="Wingdings" pitchFamily="2" charset="2"/>
              </a:rPr>
              <a:t>AuPhone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}  {</a:t>
            </a:r>
            <a:r>
              <a:rPr lang="en-US" sz="1700" dirty="0" err="1">
                <a:cs typeface="Times New Roman" pitchFamily="18" charset="0"/>
                <a:sym typeface="Wingdings" pitchFamily="2" charset="2"/>
              </a:rPr>
              <a:t>AuID</a:t>
            </a:r>
            <a:r>
              <a:rPr lang="en-US" sz="1700" dirty="0">
                <a:cs typeface="Times New Roman" pitchFamily="18" charset="0"/>
                <a:sym typeface="Wingdings" pitchFamily="2" charset="2"/>
              </a:rPr>
              <a:t>}</a:t>
            </a:r>
            <a:endParaRPr lang="en-US" sz="1700" dirty="0"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700" dirty="0" smtClean="0">
              <a:cs typeface="Times New Roman" pitchFamily="18" charset="0"/>
              <a:sym typeface="Wingdings" pitchFamily="2" charset="2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700" dirty="0">
              <a:cs typeface="Times New Roman" pitchFamily="18" charset="0"/>
              <a:sym typeface="Wingdings" pitchFamily="2" charset="2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700" dirty="0"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IN" sz="17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02719"/>
              </p:ext>
            </p:extLst>
          </p:nvPr>
        </p:nvGraphicFramePr>
        <p:xfrm>
          <a:off x="323528" y="1342648"/>
          <a:ext cx="3420096" cy="1798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4096"/>
                <a:gridCol w="1260000"/>
                <a:gridCol w="1296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PubId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n-lt"/>
                        </a:rPr>
                        <a:t>PubName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n-lt"/>
                        </a:rPr>
                        <a:t>PubPhone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+mn-lt"/>
                        </a:rPr>
                        <a:t>1</a:t>
                      </a:r>
                      <a:endParaRPr lang="en-IN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+mn-lt"/>
                        </a:rPr>
                        <a:t>Big House </a:t>
                      </a:r>
                      <a:endParaRPr lang="en-IN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123-456-7890</a:t>
                      </a:r>
                    </a:p>
                    <a:p>
                      <a:endParaRPr lang="en-IN" sz="1300" dirty="0">
                        <a:latin typeface="+mn-lt"/>
                      </a:endParaRPr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+mn-lt"/>
                        </a:rPr>
                        <a:t>2</a:t>
                      </a:r>
                      <a:endParaRPr lang="en-IN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+mn-lt"/>
                        </a:rPr>
                        <a:t>Small House</a:t>
                      </a:r>
                      <a:endParaRPr lang="en-IN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999-456-7890</a:t>
                      </a:r>
                    </a:p>
                    <a:p>
                      <a:endParaRPr lang="en-IN" sz="1300" dirty="0">
                        <a:latin typeface="+mn-lt"/>
                      </a:endParaRPr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+mn-lt"/>
                        </a:rPr>
                        <a:t>3</a:t>
                      </a:r>
                      <a:endParaRPr lang="en-IN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+mn-lt"/>
                        </a:rPr>
                        <a:t>Alpha</a:t>
                      </a:r>
                      <a:r>
                        <a:rPr lang="en-US" sz="1300" baseline="0" dirty="0" smtClean="0">
                          <a:latin typeface="+mn-lt"/>
                        </a:rPr>
                        <a:t> Press</a:t>
                      </a:r>
                      <a:endParaRPr lang="en-IN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111-111-7890</a:t>
                      </a:r>
                    </a:p>
                    <a:p>
                      <a:endParaRPr lang="en-IN" sz="13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96453"/>
              </p:ext>
            </p:extLst>
          </p:nvPr>
        </p:nvGraphicFramePr>
        <p:xfrm>
          <a:off x="359912" y="3514680"/>
          <a:ext cx="3420000" cy="3154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4000"/>
                <a:gridCol w="1260000"/>
                <a:gridCol w="1296000"/>
              </a:tblGrid>
              <a:tr h="33423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AuId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AuName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AuPhone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Sleepy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999-456-9999</a:t>
                      </a:r>
                    </a:p>
                    <a:p>
                      <a:endParaRPr lang="en-IN" sz="1300" dirty="0"/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Snoopy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999-456-1111</a:t>
                      </a:r>
                    </a:p>
                    <a:p>
                      <a:endParaRPr lang="en-IN" sz="1300" dirty="0"/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Grumpy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111-111-7890</a:t>
                      </a:r>
                    </a:p>
                    <a:p>
                      <a:endParaRPr lang="en-IN" sz="1300" dirty="0"/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Jones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222-222-2222</a:t>
                      </a:r>
                    </a:p>
                    <a:p>
                      <a:endParaRPr lang="en-IN" sz="1300" dirty="0"/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Smith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333-333-3333</a:t>
                      </a:r>
                      <a:endParaRPr lang="en-IN" sz="1300" dirty="0"/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Joyce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444-444-4444</a:t>
                      </a:r>
                      <a:endParaRPr lang="en-IN" sz="1300" dirty="0"/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Snoopy</a:t>
                      </a:r>
                      <a:endParaRPr lang="en-IN" sz="13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555-555-5555</a:t>
                      </a:r>
                      <a:endParaRPr lang="en-IN" sz="13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60" y="-27384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FD Categorization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1751147"/>
              </p:ext>
            </p:extLst>
          </p:nvPr>
        </p:nvGraphicFramePr>
        <p:xfrm>
          <a:off x="35496" y="1340768"/>
          <a:ext cx="90010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5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FD Important Note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19256" cy="48737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200" dirty="0" smtClean="0"/>
              <a:t>Trivial FD are always implied but non-trivial FD can be implied/not implied.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/>
              <a:t>A relation with no non-trivial FD is also possible.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 dirty="0"/>
              <a:t>	</a:t>
            </a:r>
            <a:r>
              <a:rPr lang="en-US" sz="2200" b="1" dirty="0" smtClean="0"/>
              <a:t>Example:</a:t>
            </a:r>
            <a:r>
              <a:rPr lang="en-US" sz="22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2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2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n-US" sz="2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n-US" sz="1100" dirty="0" smtClean="0"/>
          </a:p>
          <a:p>
            <a:pPr algn="just">
              <a:lnSpc>
                <a:spcPct val="120000"/>
              </a:lnSpc>
            </a:pPr>
            <a:r>
              <a:rPr lang="en-US" sz="2200" dirty="0" smtClean="0"/>
              <a:t>A FD is implied/not implied is decided on the basis on data.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/>
              <a:t>Trivial/non-trivial FD is decided on the basis of attributes.</a:t>
            </a:r>
            <a:endParaRPr lang="en-IN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35741"/>
              </p:ext>
            </p:extLst>
          </p:nvPr>
        </p:nvGraphicFramePr>
        <p:xfrm>
          <a:off x="1475656" y="3253968"/>
          <a:ext cx="2052000" cy="2047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4000"/>
                <a:gridCol w="684000"/>
                <a:gridCol w="68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016" y="2882084"/>
            <a:ext cx="424847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A </a:t>
            </a:r>
            <a:r>
              <a:rPr lang="en-US" b="1" dirty="0" smtClean="0">
                <a:sym typeface="Wingdings" pitchFamily="2" charset="2"/>
              </a:rPr>
              <a:t> B	B  A	  AB  C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ym typeface="Wingdings" pitchFamily="2" charset="2"/>
              </a:rPr>
              <a:t>A  C	B  C	  BC  A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ym typeface="Wingdings" pitchFamily="2" charset="2"/>
              </a:rPr>
              <a:t>A BC	B  AC	  AC  B</a:t>
            </a:r>
          </a:p>
          <a:p>
            <a:pPr>
              <a:lnSpc>
                <a:spcPct val="120000"/>
              </a:lnSpc>
            </a:pPr>
            <a:endParaRPr lang="en-US" b="1" dirty="0"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None of the above non-trivial FDs are implied. Thus, the candidate key for this relation is </a:t>
            </a:r>
            <a:r>
              <a:rPr lang="en-US" b="1" u="sng" dirty="0" smtClean="0">
                <a:solidFill>
                  <a:srgbClr val="FF0000"/>
                </a:solidFill>
                <a:sym typeface="Wingdings" pitchFamily="2" charset="2"/>
              </a:rPr>
              <a:t>ABC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cs typeface="Times New Roman" pitchFamily="18" charset="0"/>
              </a:rPr>
              <a:t>Inference Rules for FDs</a:t>
            </a:r>
            <a:r>
              <a:rPr lang="en-US" dirty="0" smtClean="0"/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5240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cs typeface="Times New Roman" pitchFamily="18" charset="0"/>
              </a:rPr>
              <a:t> </a:t>
            </a:r>
            <a:r>
              <a:rPr lang="en-US" b="1" u="sng" dirty="0" smtClean="0">
                <a:solidFill>
                  <a:srgbClr val="FF0000"/>
                </a:solidFill>
                <a:cs typeface="Times New Roman" pitchFamily="18" charset="0"/>
              </a:rPr>
              <a:t>Armstrong's inference rules: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IR1. Reflexive</a:t>
            </a:r>
            <a:r>
              <a:rPr lang="en-US" sz="2200" b="1" dirty="0">
                <a:solidFill>
                  <a:srgbClr val="0070C0"/>
                </a:solidFill>
                <a:cs typeface="Times New Roman" pitchFamily="18" charset="0"/>
              </a:rPr>
              <a:t>:</a:t>
            </a:r>
            <a:r>
              <a:rPr lang="en-US" sz="2200" dirty="0" smtClean="0">
                <a:cs typeface="Times New Roman" pitchFamily="18" charset="0"/>
              </a:rPr>
              <a:t> If Y </a:t>
            </a:r>
            <a:r>
              <a:rPr lang="en-US" sz="2200" i="1" u="sng" dirty="0" smtClean="0">
                <a:cs typeface="Times New Roman" pitchFamily="18" charset="0"/>
              </a:rPr>
              <a:t>subset-of</a:t>
            </a:r>
            <a:r>
              <a:rPr lang="en-US" sz="2200" dirty="0" smtClean="0">
                <a:cs typeface="Times New Roman" pitchFamily="18" charset="0"/>
              </a:rPr>
              <a:t> X, then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X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Y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IR2. Augmentation:</a:t>
            </a:r>
            <a:r>
              <a:rPr lang="en-US" sz="2200" dirty="0" smtClean="0">
                <a:cs typeface="Times New Roman" pitchFamily="18" charset="0"/>
              </a:rPr>
              <a:t> If X </a:t>
            </a:r>
            <a:r>
              <a:rPr lang="en-US" sz="22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cs typeface="Times New Roman" pitchFamily="18" charset="0"/>
              </a:rPr>
              <a:t> Y, then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XZ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YZ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1200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IR3. Transitive:</a:t>
            </a:r>
            <a:r>
              <a:rPr lang="en-US" sz="2200" dirty="0" smtClean="0">
                <a:cs typeface="Times New Roman" pitchFamily="18" charset="0"/>
              </a:rPr>
              <a:t> If X </a:t>
            </a:r>
            <a:r>
              <a:rPr lang="en-US" sz="22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cs typeface="Times New Roman" pitchFamily="18" charset="0"/>
              </a:rPr>
              <a:t> Y and Y </a:t>
            </a:r>
            <a:r>
              <a:rPr lang="en-US" sz="22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cs typeface="Times New Roman" pitchFamily="18" charset="0"/>
              </a:rPr>
              <a:t> Z, then </a:t>
            </a:r>
            <a:r>
              <a:rPr lang="en-US" sz="2200" dirty="0" smtClean="0">
                <a:solidFill>
                  <a:srgbClr val="7030A0"/>
                </a:solidFill>
                <a:cs typeface="Times New Roman" pitchFamily="18" charset="0"/>
              </a:rPr>
              <a:t>X </a:t>
            </a:r>
            <a:r>
              <a:rPr lang="en-US" sz="2200" dirty="0" smtClean="0">
                <a:solidFill>
                  <a:srgbClr val="7030A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solidFill>
                  <a:srgbClr val="7030A0"/>
                </a:solidFill>
                <a:cs typeface="Times New Roman" pitchFamily="18" charset="0"/>
              </a:rPr>
              <a:t> Z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200" dirty="0" smtClean="0"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sz="2200" dirty="0" smtClean="0"/>
          </a:p>
        </p:txBody>
      </p:sp>
      <p:pic>
        <p:nvPicPr>
          <p:cNvPr id="1026" name="Picture 2" descr="Image result for ru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96583"/>
            <a:ext cx="2880320" cy="17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cs typeface="Times New Roman" pitchFamily="18" charset="0"/>
              </a:rPr>
              <a:t>Inference Rules for FDs (Cont.)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="1" u="sng" dirty="0" smtClean="0">
                <a:solidFill>
                  <a:srgbClr val="FF0000"/>
                </a:solidFill>
                <a:cs typeface="Times New Roman" pitchFamily="18" charset="0"/>
              </a:rPr>
              <a:t>dditional </a:t>
            </a:r>
            <a:r>
              <a:rPr lang="en-US" b="1" u="sng" dirty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b="1" u="sng" dirty="0" smtClean="0">
                <a:solidFill>
                  <a:srgbClr val="FF0000"/>
                </a:solidFill>
                <a:cs typeface="Times New Roman" pitchFamily="18" charset="0"/>
              </a:rPr>
              <a:t>nference Rules:</a:t>
            </a:r>
            <a:endParaRPr lang="en-US" sz="2200" b="1" u="sng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IR4. Decomposition</a:t>
            </a:r>
            <a:r>
              <a:rPr lang="en-US" sz="2200" dirty="0" smtClean="0">
                <a:cs typeface="Times New Roman" pitchFamily="18" charset="0"/>
              </a:rPr>
              <a:t> If X </a:t>
            </a:r>
            <a:r>
              <a:rPr lang="en-US" sz="22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cs typeface="Times New Roman" pitchFamily="18" charset="0"/>
              </a:rPr>
              <a:t> YZ, then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X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Y and X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Z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1200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IR5. Union:</a:t>
            </a:r>
            <a:r>
              <a:rPr lang="en-US" sz="2200" dirty="0" smtClean="0">
                <a:cs typeface="Times New Roman" pitchFamily="18" charset="0"/>
              </a:rPr>
              <a:t> If X </a:t>
            </a:r>
            <a:r>
              <a:rPr lang="en-US" sz="22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cs typeface="Times New Roman" pitchFamily="18" charset="0"/>
              </a:rPr>
              <a:t> Y and X </a:t>
            </a:r>
            <a:r>
              <a:rPr lang="en-US" sz="22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cs typeface="Times New Roman" pitchFamily="18" charset="0"/>
              </a:rPr>
              <a:t> Z, then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X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YZ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1200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IR6. </a:t>
            </a:r>
            <a:r>
              <a:rPr lang="en-US" sz="2200" b="1" dirty="0" err="1" smtClean="0">
                <a:solidFill>
                  <a:srgbClr val="7030A0"/>
                </a:solidFill>
                <a:cs typeface="Times New Roman" pitchFamily="18" charset="0"/>
              </a:rPr>
              <a:t>Psuedotransitivity</a:t>
            </a:r>
            <a:r>
              <a:rPr lang="en-US" sz="2200" b="1" dirty="0">
                <a:solidFill>
                  <a:srgbClr val="7030A0"/>
                </a:solidFill>
                <a:cs typeface="Times New Roman" pitchFamily="18" charset="0"/>
              </a:rPr>
              <a:t>:</a:t>
            </a:r>
            <a:r>
              <a:rPr lang="en-US" sz="2200" dirty="0" smtClean="0">
                <a:cs typeface="Times New Roman" pitchFamily="18" charset="0"/>
              </a:rPr>
              <a:t> If X </a:t>
            </a:r>
            <a:r>
              <a:rPr lang="en-US" sz="22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cs typeface="Times New Roman" pitchFamily="18" charset="0"/>
              </a:rPr>
              <a:t> Y and WY </a:t>
            </a:r>
            <a:r>
              <a:rPr lang="en-US" sz="22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cs typeface="Times New Roman" pitchFamily="18" charset="0"/>
              </a:rPr>
              <a:t> Z,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 dirty="0">
                <a:cs typeface="Times New Roman" pitchFamily="18" charset="0"/>
              </a:rPr>
              <a:t>	 </a:t>
            </a:r>
            <a:r>
              <a:rPr lang="en-US" sz="2200" dirty="0" smtClean="0">
                <a:cs typeface="Times New Roman" pitchFamily="18" charset="0"/>
              </a:rPr>
              <a:t>     then </a:t>
            </a:r>
            <a:r>
              <a:rPr lang="en-US" sz="2200" dirty="0" smtClean="0">
                <a:solidFill>
                  <a:srgbClr val="7030A0"/>
                </a:solidFill>
                <a:cs typeface="Times New Roman" pitchFamily="18" charset="0"/>
              </a:rPr>
              <a:t>WX </a:t>
            </a:r>
            <a:r>
              <a:rPr lang="en-US" sz="2200" dirty="0" smtClean="0">
                <a:solidFill>
                  <a:srgbClr val="7030A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solidFill>
                  <a:srgbClr val="7030A0"/>
                </a:solidFill>
                <a:cs typeface="Times New Roman" pitchFamily="18" charset="0"/>
              </a:rPr>
              <a:t> Z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200" dirty="0" smtClean="0">
              <a:cs typeface="Times New Roman" pitchFamily="18" charset="0"/>
            </a:endParaRPr>
          </a:p>
        </p:txBody>
      </p:sp>
      <p:pic>
        <p:nvPicPr>
          <p:cNvPr id="4" name="Picture 2" descr="Image result for ru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96583"/>
            <a:ext cx="2880320" cy="17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9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 smtClean="0"/>
              <a:t>What is Normalization?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9624"/>
            <a:ext cx="7467600" cy="4873752"/>
          </a:xfrm>
        </p:spPr>
        <p:txBody>
          <a:bodyPr/>
          <a:lstStyle/>
          <a:p>
            <a:r>
              <a:rPr lang="en-US" dirty="0" smtClean="0"/>
              <a:t>Eliminating or reducing redundancy in relations.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Why is redundancy created in DB?</a:t>
            </a:r>
          </a:p>
          <a:p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When 2 or more independent relations are stored in a single relation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Eg</a:t>
            </a:r>
            <a:r>
              <a:rPr lang="en-US" b="1" dirty="0" smtClean="0"/>
              <a:t>. if EMPLOYEE and DEPARTMENT </a:t>
            </a:r>
          </a:p>
          <a:p>
            <a:pPr marL="365760" lvl="1" indent="0">
              <a:buNone/>
            </a:pPr>
            <a:r>
              <a:rPr lang="en-US" b="1" dirty="0" smtClean="0"/>
              <a:t>    relations are stored as a single relation</a:t>
            </a:r>
            <a:endParaRPr lang="en-IN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834491" cy="22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1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7467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cs typeface="Times New Roman" pitchFamily="18" charset="0"/>
              </a:rPr>
              <a:t>Attribute Closure [X</a:t>
            </a:r>
            <a:r>
              <a:rPr lang="en-US" sz="3200" b="1" baseline="30000" dirty="0" smtClean="0">
                <a:cs typeface="Times New Roman" pitchFamily="18" charset="0"/>
              </a:rPr>
              <a:t>+</a:t>
            </a:r>
            <a:r>
              <a:rPr lang="en-US" sz="3200" b="1" dirty="0" smtClean="0">
                <a:cs typeface="Times New Roman" pitchFamily="18" charset="0"/>
              </a:rPr>
              <a:t>]</a:t>
            </a:r>
            <a:endParaRPr lang="en-US" sz="3200" b="1" baseline="30000" dirty="0" smtClean="0">
              <a:cs typeface="Times New Roman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12776"/>
            <a:ext cx="8064896" cy="52565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cs typeface="Times New Roman" pitchFamily="18" charset="0"/>
              </a:rPr>
              <a:t>[X</a:t>
            </a:r>
            <a:r>
              <a:rPr lang="en-US" sz="2000" b="1" baseline="30000" dirty="0">
                <a:cs typeface="Times New Roman" pitchFamily="18" charset="0"/>
              </a:rPr>
              <a:t>+</a:t>
            </a:r>
            <a:r>
              <a:rPr lang="en-US" sz="2000" b="1" dirty="0">
                <a:cs typeface="Times New Roman" pitchFamily="18" charset="0"/>
              </a:rPr>
              <a:t>] </a:t>
            </a:r>
            <a:r>
              <a:rPr lang="en-US" sz="2000" b="1" dirty="0" smtClean="0">
                <a:cs typeface="Times New Roman" pitchFamily="18" charset="0"/>
              </a:rPr>
              <a:t>= </a:t>
            </a:r>
            <a:r>
              <a:rPr lang="en-US" sz="2200" dirty="0">
                <a:cs typeface="Times New Roman" pitchFamily="18" charset="0"/>
              </a:rPr>
              <a:t>set of all attributes that are functionally determined by </a:t>
            </a:r>
            <a:r>
              <a:rPr lang="en-US" sz="2200" dirty="0" smtClean="0">
                <a:cs typeface="Times New Roman" pitchFamily="18" charset="0"/>
              </a:rPr>
              <a:t>X</a:t>
            </a:r>
          </a:p>
          <a:p>
            <a:pPr algn="just">
              <a:lnSpc>
                <a:spcPct val="150000"/>
              </a:lnSpc>
            </a:pPr>
            <a:endParaRPr lang="en-US" sz="14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/>
              <a:t>Relation F </a:t>
            </a:r>
            <a:r>
              <a:rPr lang="en-IN" sz="2000" b="1" dirty="0"/>
              <a:t>= {</a:t>
            </a:r>
            <a:r>
              <a:rPr lang="en-IN" sz="2000" b="1" dirty="0" err="1"/>
              <a:t>Ssn</a:t>
            </a:r>
            <a:r>
              <a:rPr lang="en-IN" sz="2000" b="1" dirty="0"/>
              <a:t> → </a:t>
            </a:r>
            <a:r>
              <a:rPr lang="en-IN" sz="2000" b="1" dirty="0" err="1" smtClean="0"/>
              <a:t>Ename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Pnumber</a:t>
            </a:r>
            <a:r>
              <a:rPr lang="en-IN" sz="2000" b="1" dirty="0" smtClean="0"/>
              <a:t> </a:t>
            </a:r>
            <a:r>
              <a:rPr lang="en-IN" sz="2000" b="1" dirty="0"/>
              <a:t>→ {</a:t>
            </a:r>
            <a:r>
              <a:rPr lang="en-IN" sz="2000" b="1" dirty="0" err="1"/>
              <a:t>Pname</a:t>
            </a:r>
            <a:r>
              <a:rPr lang="en-IN" sz="2000" b="1" dirty="0"/>
              <a:t>, </a:t>
            </a:r>
            <a:r>
              <a:rPr lang="en-IN" sz="2000" b="1" dirty="0" err="1"/>
              <a:t>Plocation</a:t>
            </a:r>
            <a:r>
              <a:rPr lang="en-IN" sz="2000" b="1" dirty="0" smtClean="0"/>
              <a:t>}, {</a:t>
            </a:r>
            <a:r>
              <a:rPr lang="en-IN" sz="2000" b="1" dirty="0" err="1"/>
              <a:t>Ssn</a:t>
            </a:r>
            <a:r>
              <a:rPr lang="en-IN" sz="2000" b="1" dirty="0"/>
              <a:t>, </a:t>
            </a:r>
            <a:r>
              <a:rPr lang="en-IN" sz="2000" b="1" dirty="0" err="1"/>
              <a:t>Pnumber</a:t>
            </a:r>
            <a:r>
              <a:rPr lang="en-IN" sz="2000" b="1" dirty="0"/>
              <a:t>} → Hours</a:t>
            </a:r>
            <a:r>
              <a:rPr lang="en-IN" sz="2000" b="1" dirty="0" smtClean="0"/>
              <a:t>}</a:t>
            </a:r>
          </a:p>
          <a:p>
            <a:pPr algn="just">
              <a:lnSpc>
                <a:spcPct val="150000"/>
              </a:lnSpc>
            </a:pPr>
            <a:endParaRPr lang="en-US" sz="20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/>
              <a:t>{</a:t>
            </a:r>
            <a:r>
              <a:rPr lang="en-IN" sz="2000" dirty="0" err="1"/>
              <a:t>Ssn</a:t>
            </a:r>
            <a:r>
              <a:rPr lang="en-IN" sz="2000" dirty="0"/>
              <a:t>} + = {</a:t>
            </a:r>
            <a:r>
              <a:rPr lang="en-IN" sz="2000" dirty="0" err="1"/>
              <a:t>Ssn</a:t>
            </a:r>
            <a:r>
              <a:rPr lang="en-IN" sz="2000" dirty="0"/>
              <a:t>, </a:t>
            </a:r>
            <a:r>
              <a:rPr lang="en-IN" sz="2000" dirty="0" err="1"/>
              <a:t>Ename</a:t>
            </a:r>
            <a:r>
              <a:rPr lang="en-IN" sz="2000" dirty="0"/>
              <a:t>}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sz="2000" dirty="0" smtClean="0"/>
              <a:t>{</a:t>
            </a:r>
            <a:r>
              <a:rPr lang="en-IN" sz="2000" dirty="0" err="1"/>
              <a:t>Pnumber</a:t>
            </a:r>
            <a:r>
              <a:rPr lang="en-IN" sz="2000" dirty="0"/>
              <a:t>} + = {</a:t>
            </a:r>
            <a:r>
              <a:rPr lang="en-IN" sz="2000" dirty="0" err="1"/>
              <a:t>Pnumber</a:t>
            </a:r>
            <a:r>
              <a:rPr lang="en-IN" sz="2000" dirty="0"/>
              <a:t>, </a:t>
            </a:r>
            <a:r>
              <a:rPr lang="en-IN" sz="2000" dirty="0" err="1"/>
              <a:t>Pname</a:t>
            </a:r>
            <a:r>
              <a:rPr lang="en-IN" sz="2000" dirty="0"/>
              <a:t>, </a:t>
            </a:r>
            <a:r>
              <a:rPr lang="en-IN" sz="2000" dirty="0" err="1"/>
              <a:t>Plocation</a:t>
            </a:r>
            <a:r>
              <a:rPr lang="en-IN" sz="2000" dirty="0"/>
              <a:t>}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sz="2000" dirty="0"/>
              <a:t>{</a:t>
            </a:r>
            <a:r>
              <a:rPr lang="en-IN" sz="2000" dirty="0" err="1"/>
              <a:t>Ssn</a:t>
            </a:r>
            <a:r>
              <a:rPr lang="en-IN" sz="2000" dirty="0"/>
              <a:t>, </a:t>
            </a:r>
            <a:r>
              <a:rPr lang="en-IN" sz="2000" dirty="0" err="1"/>
              <a:t>Pnumber</a:t>
            </a:r>
            <a:r>
              <a:rPr lang="en-IN" sz="2000" dirty="0"/>
              <a:t>} + = {</a:t>
            </a:r>
            <a:r>
              <a:rPr lang="en-IN" sz="2000" dirty="0" err="1"/>
              <a:t>Ssn</a:t>
            </a:r>
            <a:r>
              <a:rPr lang="en-IN" sz="2000" dirty="0"/>
              <a:t>, </a:t>
            </a:r>
            <a:r>
              <a:rPr lang="en-IN" sz="2000" dirty="0" err="1"/>
              <a:t>Pnumber</a:t>
            </a:r>
            <a:r>
              <a:rPr lang="en-IN" sz="2000" dirty="0"/>
              <a:t>, </a:t>
            </a:r>
            <a:r>
              <a:rPr lang="en-IN" sz="2000" dirty="0" err="1"/>
              <a:t>Ename</a:t>
            </a:r>
            <a:r>
              <a:rPr lang="en-IN" sz="2000" dirty="0"/>
              <a:t>, </a:t>
            </a:r>
            <a:r>
              <a:rPr lang="en-IN" sz="2000" dirty="0" err="1"/>
              <a:t>Pname</a:t>
            </a:r>
            <a:r>
              <a:rPr lang="en-IN" sz="2000" dirty="0"/>
              <a:t>, </a:t>
            </a:r>
            <a:r>
              <a:rPr lang="en-IN" sz="2000" dirty="0" err="1"/>
              <a:t>Plocation</a:t>
            </a:r>
            <a:r>
              <a:rPr lang="en-IN" sz="2000" dirty="0"/>
              <a:t>, </a:t>
            </a:r>
            <a:r>
              <a:rPr lang="en-IN" sz="2000" dirty="0" smtClean="0"/>
              <a:t>							         Hours</a:t>
            </a:r>
            <a:r>
              <a:rPr lang="en-IN" sz="2000" dirty="0"/>
              <a:t>}</a:t>
            </a: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Attribute Closure Drill 1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Relation R(name, color, category, department, price)</a:t>
            </a:r>
            <a:endParaRPr lang="en-IN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b="1" dirty="0" smtClean="0"/>
              <a:t>name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b="1" dirty="0" err="1"/>
              <a:t>color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b="1" dirty="0" smtClean="0"/>
              <a:t>category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b="1" dirty="0"/>
              <a:t>department </a:t>
            </a:r>
            <a:r>
              <a:rPr lang="en-IN" b="1" dirty="0" err="1" smtClean="0"/>
              <a:t>color</a:t>
            </a:r>
            <a:r>
              <a:rPr lang="en-IN" b="1" dirty="0" smtClean="0"/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b="1" dirty="0" smtClean="0"/>
              <a:t>category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price</a:t>
            </a:r>
            <a:endParaRPr lang="en-US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6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FF0000"/>
                </a:solidFill>
              </a:rPr>
              <a:t>Compute name</a:t>
            </a:r>
            <a:r>
              <a:rPr lang="en-IN" dirty="0">
                <a:solidFill>
                  <a:srgbClr val="FF0000"/>
                </a:solidFill>
              </a:rPr>
              <a:t>+ ,</a:t>
            </a:r>
            <a:r>
              <a:rPr lang="en-IN" dirty="0" smtClean="0">
                <a:solidFill>
                  <a:srgbClr val="FF0000"/>
                </a:solidFill>
              </a:rPr>
              <a:t> {name</a:t>
            </a:r>
            <a:r>
              <a:rPr lang="en-IN" dirty="0">
                <a:solidFill>
                  <a:srgbClr val="FF0000"/>
                </a:solidFill>
              </a:rPr>
              <a:t>, category</a:t>
            </a:r>
            <a:r>
              <a:rPr lang="en-IN" dirty="0" smtClean="0">
                <a:solidFill>
                  <a:srgbClr val="FF0000"/>
                </a:solidFill>
              </a:rPr>
              <a:t>}+ , {</a:t>
            </a:r>
            <a:r>
              <a:rPr lang="en-IN" dirty="0" err="1" smtClean="0">
                <a:solidFill>
                  <a:srgbClr val="FF0000"/>
                </a:solidFill>
              </a:rPr>
              <a:t>color</a:t>
            </a:r>
            <a:r>
              <a:rPr lang="en-IN" dirty="0" smtClean="0">
                <a:solidFill>
                  <a:srgbClr val="FF0000"/>
                </a:solidFill>
              </a:rPr>
              <a:t>}+ </a:t>
            </a:r>
            <a:endParaRPr lang="en-IN" b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practice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59774"/>
            <a:ext cx="2862064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Solution Drill 1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8737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IN" sz="2600" b="1" dirty="0">
                <a:solidFill>
                  <a:srgbClr val="FF0000"/>
                </a:solidFill>
              </a:rPr>
              <a:t>Closures: </a:t>
            </a:r>
            <a:endParaRPr lang="en-IN" sz="2600" dirty="0"/>
          </a:p>
          <a:p>
            <a:pPr marL="0" indent="0">
              <a:lnSpc>
                <a:spcPct val="200000"/>
              </a:lnSpc>
              <a:buNone/>
            </a:pPr>
            <a:r>
              <a:rPr lang="en-IN" sz="2600" dirty="0" smtClean="0"/>
              <a:t>name</a:t>
            </a:r>
            <a:r>
              <a:rPr lang="en-IN" sz="2600" dirty="0"/>
              <a:t>+ = {name, </a:t>
            </a:r>
            <a:r>
              <a:rPr lang="en-IN" sz="2600" dirty="0" err="1"/>
              <a:t>color</a:t>
            </a:r>
            <a:r>
              <a:rPr lang="en-IN" sz="2600" dirty="0"/>
              <a:t>} </a:t>
            </a:r>
            <a:endParaRPr lang="en-IN" sz="2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IN" sz="2600" dirty="0" smtClean="0"/>
              <a:t>{</a:t>
            </a:r>
            <a:r>
              <a:rPr lang="en-IN" sz="2600" dirty="0"/>
              <a:t>name, category}+ = {name, category, </a:t>
            </a:r>
            <a:r>
              <a:rPr lang="en-IN" sz="2600" dirty="0" err="1" smtClean="0"/>
              <a:t>color</a:t>
            </a:r>
            <a:r>
              <a:rPr lang="en-IN" sz="2600" dirty="0" smtClean="0"/>
              <a:t>, 							      department</a:t>
            </a:r>
            <a:r>
              <a:rPr lang="en-IN" sz="2600" dirty="0"/>
              <a:t>, </a:t>
            </a:r>
            <a:r>
              <a:rPr lang="en-IN" sz="2600" dirty="0" smtClean="0"/>
              <a:t>price}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2600" dirty="0" err="1" smtClean="0"/>
              <a:t>color</a:t>
            </a:r>
            <a:r>
              <a:rPr lang="en-IN" sz="2600" dirty="0"/>
              <a:t>+ = {</a:t>
            </a:r>
            <a:r>
              <a:rPr lang="en-IN" sz="2600" dirty="0" err="1"/>
              <a:t>color</a:t>
            </a:r>
            <a:r>
              <a:rPr lang="en-IN" sz="2600" dirty="0"/>
              <a:t>}</a:t>
            </a:r>
          </a:p>
        </p:txBody>
      </p:sp>
      <p:pic>
        <p:nvPicPr>
          <p:cNvPr id="4098" name="Picture 2" descr="Image result for answ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8856"/>
            <a:ext cx="3773407" cy="21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r>
              <a:rPr lang="en-US" sz="2800" b="1" dirty="0"/>
              <a:t>Attribute Closure Drill </a:t>
            </a:r>
            <a:r>
              <a:rPr lang="en-US" sz="2800" b="1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R(A,B,C,D,E,F,G)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IN" b="1" dirty="0"/>
              <a:t>A → BC</a:t>
            </a:r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IN" b="1" dirty="0"/>
              <a:t>BC → DE</a:t>
            </a:r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IN" b="1" dirty="0"/>
              <a:t>D → F</a:t>
            </a:r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IN" b="1" dirty="0"/>
              <a:t>CF → </a:t>
            </a:r>
            <a:r>
              <a:rPr lang="en-IN" b="1" dirty="0" smtClean="0"/>
              <a:t>G</a:t>
            </a:r>
          </a:p>
          <a:p>
            <a:pPr marL="0" indent="0" algn="ctr" fontAlgn="base">
              <a:lnSpc>
                <a:spcPct val="150000"/>
              </a:lnSpc>
              <a:buNone/>
            </a:pPr>
            <a:endParaRPr lang="en-IN" sz="1050" b="1" dirty="0" smtClean="0"/>
          </a:p>
          <a:p>
            <a:pPr fontAlgn="base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Compute A+, D+, BC+</a:t>
            </a:r>
            <a:endParaRPr lang="en-IN" b="1" dirty="0" smtClean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5122" name="Picture 2" descr="Image result for practice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61048"/>
            <a:ext cx="2597771" cy="30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467600" cy="1143000"/>
          </a:xfrm>
        </p:spPr>
        <p:txBody>
          <a:bodyPr/>
          <a:lstStyle/>
          <a:p>
            <a:r>
              <a:rPr lang="en-US" sz="2800" b="1" dirty="0"/>
              <a:t>Solution Drill </a:t>
            </a:r>
            <a:r>
              <a:rPr lang="en-US" sz="2800" b="1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075240" cy="558924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1700" b="1" dirty="0"/>
              <a:t>A</a:t>
            </a:r>
            <a:r>
              <a:rPr lang="en-IN" sz="1700" b="1" baseline="30000" dirty="0"/>
              <a:t>+</a:t>
            </a:r>
            <a:r>
              <a:rPr lang="en-IN" sz="1700" dirty="0"/>
              <a:t>   = { A </a:t>
            </a:r>
            <a:r>
              <a:rPr lang="en-IN" sz="1700" dirty="0" smtClean="0"/>
              <a:t>}</a:t>
            </a:r>
          </a:p>
          <a:p>
            <a:pPr marL="365760" lvl="1" indent="0" fontAlgn="base">
              <a:buNone/>
            </a:pPr>
            <a:r>
              <a:rPr lang="en-IN" sz="1700" dirty="0" smtClean="0"/>
              <a:t>= </a:t>
            </a:r>
            <a:r>
              <a:rPr lang="en-IN" sz="1700" dirty="0"/>
              <a:t>{ A , B , C }                          ( Using A → BC )</a:t>
            </a:r>
          </a:p>
          <a:p>
            <a:pPr marL="365760" lvl="1" indent="0" fontAlgn="base">
              <a:buNone/>
            </a:pPr>
            <a:r>
              <a:rPr lang="en-IN" sz="1700" dirty="0" smtClean="0"/>
              <a:t>= </a:t>
            </a:r>
            <a:r>
              <a:rPr lang="en-IN" sz="1700" dirty="0"/>
              <a:t>{ A , B , C , D , E }               ( Using BC → DE )</a:t>
            </a:r>
          </a:p>
          <a:p>
            <a:pPr marL="365760" lvl="1" indent="0" fontAlgn="base">
              <a:buNone/>
            </a:pPr>
            <a:r>
              <a:rPr lang="en-IN" sz="1700" dirty="0"/>
              <a:t>= { A , B , C , D , E , F }          ( Using D → F )</a:t>
            </a:r>
          </a:p>
          <a:p>
            <a:pPr marL="365760" lvl="1" indent="0" fontAlgn="base">
              <a:buNone/>
            </a:pPr>
            <a:r>
              <a:rPr lang="en-IN" sz="1700" dirty="0"/>
              <a:t>= { A , B , C , D , E , F , G }    ( Using CF → G )</a:t>
            </a:r>
          </a:p>
          <a:p>
            <a:pPr marL="0" indent="0" fontAlgn="base">
              <a:buNone/>
            </a:pPr>
            <a:r>
              <a:rPr lang="en-IN" sz="1700" dirty="0"/>
              <a:t>Thus,</a:t>
            </a:r>
          </a:p>
          <a:p>
            <a:pPr marL="0" indent="0" algn="ctr" fontAlgn="base">
              <a:buNone/>
            </a:pPr>
            <a:r>
              <a:rPr lang="en-IN" sz="1700" b="1" dirty="0"/>
              <a:t>A</a:t>
            </a:r>
            <a:r>
              <a:rPr lang="en-IN" sz="1700" b="1" baseline="30000" dirty="0"/>
              <a:t>+</a:t>
            </a:r>
            <a:r>
              <a:rPr lang="en-IN" sz="1700" b="1" dirty="0"/>
              <a:t> = { A , B , C , D , E , F , G }</a:t>
            </a:r>
            <a:endParaRPr lang="en-IN" sz="1700" dirty="0"/>
          </a:p>
          <a:p>
            <a:pPr marL="0" indent="0" fontAlgn="base">
              <a:buNone/>
            </a:pPr>
            <a:r>
              <a:rPr lang="en-IN" sz="1700" b="1" dirty="0"/>
              <a:t>D</a:t>
            </a:r>
            <a:r>
              <a:rPr lang="en-IN" sz="1700" b="1" baseline="30000" dirty="0"/>
              <a:t>+</a:t>
            </a:r>
            <a:r>
              <a:rPr lang="en-IN" sz="1700" dirty="0"/>
              <a:t>   = { D }</a:t>
            </a:r>
          </a:p>
          <a:p>
            <a:pPr marL="365760" lvl="1" indent="0" fontAlgn="base">
              <a:buNone/>
            </a:pPr>
            <a:r>
              <a:rPr lang="en-IN" sz="1700" dirty="0"/>
              <a:t>= { D , F }   ( Using D → F )</a:t>
            </a:r>
          </a:p>
          <a:p>
            <a:pPr marL="0" indent="0" fontAlgn="base">
              <a:buNone/>
            </a:pPr>
            <a:r>
              <a:rPr lang="en-IN" sz="1700" dirty="0" smtClean="0"/>
              <a:t>Thus</a:t>
            </a:r>
            <a:r>
              <a:rPr lang="en-IN" sz="1700" dirty="0"/>
              <a:t>,</a:t>
            </a:r>
          </a:p>
          <a:p>
            <a:pPr marL="0" indent="0" algn="ctr" fontAlgn="base">
              <a:buNone/>
            </a:pPr>
            <a:r>
              <a:rPr lang="en-IN" sz="1700" b="1" dirty="0"/>
              <a:t>D</a:t>
            </a:r>
            <a:r>
              <a:rPr lang="en-IN" sz="1700" b="1" baseline="30000" dirty="0"/>
              <a:t>+</a:t>
            </a:r>
            <a:r>
              <a:rPr lang="en-IN" sz="1700" b="1" dirty="0"/>
              <a:t> = { D , F }</a:t>
            </a:r>
            <a:endParaRPr lang="en-IN" sz="1700" dirty="0"/>
          </a:p>
          <a:p>
            <a:pPr marL="0" indent="0" fontAlgn="base">
              <a:buNone/>
            </a:pPr>
            <a:r>
              <a:rPr lang="en-IN" sz="1700" b="1" dirty="0"/>
              <a:t>{ B , C }</a:t>
            </a:r>
            <a:r>
              <a:rPr lang="en-IN" sz="1700" baseline="30000" dirty="0"/>
              <a:t>+</a:t>
            </a:r>
            <a:r>
              <a:rPr lang="en-IN" sz="1700" dirty="0"/>
              <a:t>= { B , C }</a:t>
            </a:r>
          </a:p>
          <a:p>
            <a:pPr marL="914400" lvl="3" indent="0" fontAlgn="base">
              <a:buNone/>
            </a:pPr>
            <a:r>
              <a:rPr lang="en-IN" sz="1700" dirty="0"/>
              <a:t>= { B , C , D , E }               ( Using BC → DE )</a:t>
            </a:r>
          </a:p>
          <a:p>
            <a:pPr marL="914400" lvl="3" indent="0" fontAlgn="base">
              <a:buNone/>
            </a:pPr>
            <a:r>
              <a:rPr lang="en-IN" sz="1700" dirty="0"/>
              <a:t>= { B , C , D , E , F }          ( Using D → F )</a:t>
            </a:r>
          </a:p>
          <a:p>
            <a:pPr marL="914400" lvl="3" indent="0" fontAlgn="base">
              <a:buNone/>
            </a:pPr>
            <a:r>
              <a:rPr lang="en-IN" sz="1700" dirty="0"/>
              <a:t>= { B , C , D , E , F , G }    ( Using CF → G )</a:t>
            </a:r>
          </a:p>
          <a:p>
            <a:pPr marL="0" indent="0" fontAlgn="base">
              <a:buNone/>
            </a:pPr>
            <a:r>
              <a:rPr lang="en-IN" sz="1700" dirty="0"/>
              <a:t>Thus,</a:t>
            </a:r>
          </a:p>
          <a:p>
            <a:pPr marL="0" indent="0" algn="ctr" fontAlgn="base">
              <a:buNone/>
            </a:pPr>
            <a:r>
              <a:rPr lang="en-IN" sz="1700" b="1" dirty="0"/>
              <a:t>{ B , C }</a:t>
            </a:r>
            <a:r>
              <a:rPr lang="en-IN" sz="1700" b="1" baseline="30000" dirty="0"/>
              <a:t>+</a:t>
            </a:r>
            <a:r>
              <a:rPr lang="en-IN" sz="1700" b="1" dirty="0"/>
              <a:t> = { B , C , D , E , F , G }</a:t>
            </a:r>
            <a:endParaRPr lang="en-IN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8797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7768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cs typeface="Times New Roman" pitchFamily="18" charset="0"/>
              </a:rPr>
              <a:t>Superkey</a:t>
            </a:r>
            <a:endParaRPr lang="en-US" sz="3600" b="1" dirty="0" smtClean="0">
              <a:cs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9934" y="1723600"/>
            <a:ext cx="7859216" cy="487375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Let R be the relational schema and X be the some attribute set over R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X is </a:t>
            </a:r>
            <a:r>
              <a:rPr lang="en-US" dirty="0" err="1" smtClean="0"/>
              <a:t>superkey</a:t>
            </a:r>
            <a:r>
              <a:rPr lang="en-US" dirty="0" smtClean="0"/>
              <a:t> of R </a:t>
            </a:r>
            <a:r>
              <a:rPr lang="en-US" dirty="0" err="1" smtClean="0"/>
              <a:t>iff</a:t>
            </a:r>
            <a:r>
              <a:rPr lang="en-US" dirty="0" smtClean="0"/>
              <a:t> X+ determines all attributes of R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i.e. X+ = {all attributes of R}</a:t>
            </a:r>
          </a:p>
          <a:p>
            <a:pPr algn="just" eaLnBrk="1" hangingPunct="1">
              <a:lnSpc>
                <a:spcPct val="200000"/>
              </a:lnSpc>
            </a:pPr>
            <a:endParaRPr lang="en-US" dirty="0" smtClean="0"/>
          </a:p>
          <a:p>
            <a:pPr algn="just" eaLnBrk="1" hangingPunct="1">
              <a:lnSpc>
                <a:spcPct val="20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AutoShape 2" descr="Image result for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ke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mage result for ke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Image result for ke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8" name="Picture 10" descr="Image result for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31061" y="-46866"/>
            <a:ext cx="1730676" cy="18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Superkey</a:t>
            </a:r>
            <a:r>
              <a:rPr lang="en-US" sz="3200" b="1" dirty="0" smtClean="0"/>
              <a:t> 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Relation R(A,B,C,D,E)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FD = { AB 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 C, C  D, B  E}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(AB+) = { A, B, C, D, E }  Thus, AB is </a:t>
            </a:r>
            <a:r>
              <a:rPr lang="en-US" dirty="0" err="1" smtClean="0">
                <a:sym typeface="Wingdings" pitchFamily="2" charset="2"/>
              </a:rPr>
              <a:t>superkey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(ABC+) = { A, B, C, D, E } Thus, ABC is </a:t>
            </a:r>
            <a:r>
              <a:rPr lang="en-US" dirty="0" err="1" smtClean="0">
                <a:sym typeface="Wingdings" pitchFamily="2" charset="2"/>
              </a:rPr>
              <a:t>superkey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(ABCDE+) = </a:t>
            </a:r>
            <a:r>
              <a:rPr lang="en-US" dirty="0">
                <a:sym typeface="Wingdings" pitchFamily="2" charset="2"/>
              </a:rPr>
              <a:t>{ A, B, C, D,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} Thus, </a:t>
            </a:r>
            <a:r>
              <a:rPr lang="en-US" dirty="0" smtClean="0">
                <a:sym typeface="Wingdings" pitchFamily="2" charset="2"/>
              </a:rPr>
              <a:t>ABCDE is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(BC+) = { B, C, D, E } Thus, BC is not </a:t>
            </a:r>
            <a:r>
              <a:rPr lang="en-US" dirty="0" err="1" smtClean="0">
                <a:sym typeface="Wingdings" pitchFamily="2" charset="2"/>
              </a:rPr>
              <a:t>superkey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14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7931224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Candidate Key: Minimal </a:t>
            </a:r>
            <a:r>
              <a:rPr lang="en-US" sz="3200" b="1" dirty="0" err="1" smtClean="0"/>
              <a:t>Superkey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X is candidate key of R if and only if</a:t>
            </a:r>
          </a:p>
          <a:p>
            <a:pPr marL="82296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X is </a:t>
            </a:r>
            <a:r>
              <a:rPr lang="en-US" sz="2200" dirty="0" err="1" smtClean="0"/>
              <a:t>superkey</a:t>
            </a:r>
            <a:r>
              <a:rPr lang="en-US" sz="2200" dirty="0" smtClean="0"/>
              <a:t> of R and </a:t>
            </a:r>
          </a:p>
          <a:p>
            <a:pPr marL="82296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No proper subset of X is </a:t>
            </a:r>
            <a:r>
              <a:rPr lang="en-US" sz="2200" dirty="0" err="1" smtClean="0"/>
              <a:t>superkey</a:t>
            </a:r>
            <a:endParaRPr lang="en-IN" sz="2200" dirty="0" smtClean="0"/>
          </a:p>
        </p:txBody>
      </p:sp>
      <p:pic>
        <p:nvPicPr>
          <p:cNvPr id="8194" name="Picture 2" descr="Image result for candidate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89040"/>
            <a:ext cx="4752528" cy="30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 smtClean="0"/>
              <a:t>Candidate Key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9208" y="1723600"/>
            <a:ext cx="8075240" cy="48737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2200" dirty="0" smtClean="0"/>
              <a:t>Relation R </a:t>
            </a:r>
            <a:r>
              <a:rPr lang="pt-BR" sz="2200" dirty="0"/>
              <a:t>= (ABCDE), </a:t>
            </a:r>
            <a:endParaRPr lang="pt-BR" sz="2200" dirty="0" smtClean="0"/>
          </a:p>
          <a:p>
            <a:pPr marL="0" indent="0">
              <a:lnSpc>
                <a:spcPct val="120000"/>
              </a:lnSpc>
              <a:buNone/>
            </a:pPr>
            <a:endParaRPr lang="pt-BR" sz="1200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pt-BR" sz="2200" dirty="0"/>
              <a:t>	</a:t>
            </a:r>
            <a:r>
              <a:rPr lang="pt-BR" sz="2200" b="1" dirty="0" smtClean="0"/>
              <a:t>F </a:t>
            </a:r>
            <a:r>
              <a:rPr lang="pt-BR" sz="2200" b="1" dirty="0"/>
              <a:t>= {A </a:t>
            </a:r>
            <a:r>
              <a:rPr lang="pt-BR" sz="2200" b="1" dirty="0" smtClean="0">
                <a:sym typeface="Wingdings" pitchFamily="2" charset="2"/>
              </a:rPr>
              <a:t></a:t>
            </a:r>
            <a:r>
              <a:rPr lang="pt-BR" sz="2200" b="1" dirty="0" smtClean="0"/>
              <a:t> </a:t>
            </a:r>
            <a:r>
              <a:rPr lang="pt-BR" sz="2200" b="1" dirty="0"/>
              <a:t>C, E </a:t>
            </a:r>
            <a:r>
              <a:rPr lang="pt-BR" sz="2200" b="1" dirty="0" smtClean="0">
                <a:sym typeface="Wingdings" pitchFamily="2" charset="2"/>
              </a:rPr>
              <a:t></a:t>
            </a:r>
            <a:r>
              <a:rPr lang="pt-BR" sz="2200" b="1" dirty="0" smtClean="0"/>
              <a:t> </a:t>
            </a:r>
            <a:r>
              <a:rPr lang="pt-BR" sz="2200" b="1" dirty="0"/>
              <a:t>D, B </a:t>
            </a:r>
            <a:r>
              <a:rPr lang="pt-BR" sz="2200" b="1" dirty="0" smtClean="0">
                <a:sym typeface="Wingdings" pitchFamily="2" charset="2"/>
              </a:rPr>
              <a:t></a:t>
            </a:r>
            <a:r>
              <a:rPr lang="pt-BR" sz="2200" b="1" dirty="0" smtClean="0"/>
              <a:t> </a:t>
            </a:r>
            <a:r>
              <a:rPr lang="pt-BR" sz="2200" b="1" dirty="0"/>
              <a:t>C} </a:t>
            </a:r>
            <a:endParaRPr lang="pt-BR" sz="2200" b="1" dirty="0" smtClean="0"/>
          </a:p>
          <a:p>
            <a:pPr marL="0" indent="0" algn="ctr">
              <a:lnSpc>
                <a:spcPct val="120000"/>
              </a:lnSpc>
              <a:buNone/>
            </a:pPr>
            <a:endParaRPr lang="en-IN" sz="1200" b="1" dirty="0"/>
          </a:p>
          <a:p>
            <a:pPr>
              <a:lnSpc>
                <a:spcPct val="120000"/>
              </a:lnSpc>
            </a:pPr>
            <a:r>
              <a:rPr lang="pt-BR" sz="2200" dirty="0"/>
              <a:t>A+ = AC </a:t>
            </a:r>
            <a:endParaRPr lang="pt-BR" sz="2200" dirty="0" smtClean="0"/>
          </a:p>
          <a:p>
            <a:pPr>
              <a:lnSpc>
                <a:spcPct val="120000"/>
              </a:lnSpc>
            </a:pPr>
            <a:r>
              <a:rPr lang="pt-BR" sz="2200" dirty="0" smtClean="0"/>
              <a:t>B</a:t>
            </a:r>
            <a:r>
              <a:rPr lang="pt-BR" sz="2200" dirty="0"/>
              <a:t>+ = BC </a:t>
            </a:r>
            <a:endParaRPr lang="pt-BR" sz="2200" dirty="0" smtClean="0"/>
          </a:p>
          <a:p>
            <a:pPr>
              <a:lnSpc>
                <a:spcPct val="120000"/>
              </a:lnSpc>
            </a:pPr>
            <a:r>
              <a:rPr lang="pt-BR" sz="2200" dirty="0" smtClean="0"/>
              <a:t>C</a:t>
            </a:r>
            <a:r>
              <a:rPr lang="pt-BR" sz="2200" dirty="0"/>
              <a:t>+ = C </a:t>
            </a:r>
            <a:endParaRPr lang="pt-BR" sz="2200" dirty="0" smtClean="0"/>
          </a:p>
          <a:p>
            <a:pPr>
              <a:lnSpc>
                <a:spcPct val="120000"/>
              </a:lnSpc>
            </a:pPr>
            <a:r>
              <a:rPr lang="pt-BR" sz="2200" dirty="0" smtClean="0"/>
              <a:t>D</a:t>
            </a:r>
            <a:r>
              <a:rPr lang="pt-BR" sz="2200" dirty="0"/>
              <a:t>+ = D </a:t>
            </a:r>
            <a:endParaRPr lang="pt-BR" sz="2200" dirty="0" smtClean="0"/>
          </a:p>
          <a:p>
            <a:pPr>
              <a:lnSpc>
                <a:spcPct val="120000"/>
              </a:lnSpc>
            </a:pPr>
            <a:r>
              <a:rPr lang="pt-BR" sz="2200" dirty="0" smtClean="0"/>
              <a:t>E</a:t>
            </a:r>
            <a:r>
              <a:rPr lang="pt-BR" sz="2200" dirty="0"/>
              <a:t>+ = </a:t>
            </a:r>
            <a:r>
              <a:rPr lang="pt-BR" sz="2200" dirty="0" smtClean="0"/>
              <a:t>DE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200" dirty="0"/>
          </a:p>
          <a:p>
            <a:pPr>
              <a:lnSpc>
                <a:spcPct val="120000"/>
              </a:lnSpc>
            </a:pPr>
            <a:r>
              <a:rPr lang="en-IN" sz="2200" dirty="0"/>
              <a:t> ABE+ = ABCDE  </a:t>
            </a:r>
            <a:r>
              <a:rPr lang="en-IN" sz="2200" dirty="0" smtClean="0"/>
              <a:t> </a:t>
            </a:r>
            <a:r>
              <a:rPr lang="en-IN" sz="2200" b="1" dirty="0" smtClean="0">
                <a:solidFill>
                  <a:srgbClr val="FF0000"/>
                </a:solidFill>
              </a:rPr>
              <a:t>Thus,  </a:t>
            </a:r>
            <a:r>
              <a:rPr lang="en-IN" sz="2200" b="1" dirty="0">
                <a:solidFill>
                  <a:srgbClr val="FF0000"/>
                </a:solidFill>
              </a:rPr>
              <a:t>candidate key is ABE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860032" y="3284984"/>
            <a:ext cx="3888432" cy="2016224"/>
          </a:xfrm>
          <a:prstGeom prst="wedgeRoundRectCallout">
            <a:avLst>
              <a:gd name="adj1" fmla="val -105653"/>
              <a:gd name="adj2" fmla="val 136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IN" b="1" i="1" dirty="0"/>
              <a:t>Any attribute that </a:t>
            </a:r>
            <a:r>
              <a:rPr lang="en-IN" b="1" i="1" dirty="0" smtClean="0"/>
              <a:t>only appears </a:t>
            </a:r>
            <a:r>
              <a:rPr lang="en-IN" b="1" i="1" dirty="0"/>
              <a:t>on the right side in </a:t>
            </a:r>
            <a:r>
              <a:rPr lang="en-IN" b="1" i="1" dirty="0" smtClean="0"/>
              <a:t>a trivial </a:t>
            </a:r>
            <a:r>
              <a:rPr lang="en-IN" b="1" i="1" dirty="0"/>
              <a:t>dependency must be in the candidate key. For </a:t>
            </a:r>
            <a:r>
              <a:rPr lang="en-IN" b="1" i="1" dirty="0" smtClean="0"/>
              <a:t>this, that </a:t>
            </a:r>
            <a:r>
              <a:rPr lang="en-IN" b="1" i="1" dirty="0"/>
              <a:t>includes ABE.</a:t>
            </a:r>
          </a:p>
        </p:txBody>
      </p:sp>
    </p:spTree>
    <p:extLst>
      <p:ext uri="{BB962C8B-B14F-4D97-AF65-F5344CB8AC3E}">
        <p14:creationId xmlns:p14="http://schemas.microsoft.com/office/powerpoint/2010/main" val="40607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cs typeface="Times New Roman" pitchFamily="18" charset="0"/>
              </a:rPr>
              <a:t>Candidate Key (Cont.)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00200"/>
            <a:ext cx="8219256" cy="48737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If a relation schema has more than one key, each is called a </a:t>
            </a: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candidate key</a:t>
            </a:r>
            <a:r>
              <a:rPr lang="en-US" dirty="0" smtClean="0">
                <a:cs typeface="Times New Roman" pitchFamily="18" charset="0"/>
              </a:rPr>
              <a:t>. One of the candidate keys is arbitrarily designated to be the </a:t>
            </a: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primary key</a:t>
            </a:r>
            <a:r>
              <a:rPr lang="en-US" dirty="0" smtClean="0">
                <a:cs typeface="Times New Roman" pitchFamily="18" charset="0"/>
              </a:rPr>
              <a:t>, and the others are called </a:t>
            </a: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secondary keys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endParaRPr lang="en-US" sz="12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Prime Attribute:</a:t>
            </a:r>
            <a:r>
              <a:rPr lang="en-US" dirty="0" smtClean="0">
                <a:cs typeface="Times New Roman" pitchFamily="18" charset="0"/>
              </a:rPr>
              <a:t> member of some candidate key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sz="12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Non-prime Attribute:</a:t>
            </a:r>
            <a:r>
              <a:rPr lang="en-US" dirty="0" smtClean="0">
                <a:cs typeface="Times New Roman" pitchFamily="18" charset="0"/>
              </a:rPr>
              <a:t> not a member of any candidate key. </a:t>
            </a:r>
          </a:p>
        </p:txBody>
      </p:sp>
    </p:spTree>
    <p:extLst>
      <p:ext uri="{BB962C8B-B14F-4D97-AF65-F5344CB8AC3E}">
        <p14:creationId xmlns:p14="http://schemas.microsoft.com/office/powerpoint/2010/main" val="7159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643192" cy="1143000"/>
          </a:xfrm>
        </p:spPr>
        <p:txBody>
          <a:bodyPr/>
          <a:lstStyle/>
          <a:p>
            <a:r>
              <a:rPr lang="en-US" b="1" dirty="0" smtClean="0"/>
              <a:t>COMPANY Database</a:t>
            </a:r>
            <a:endParaRPr lang="en-IN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61258"/>
            <a:ext cx="5688632" cy="575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9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Check for Multiple Candidate keys?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3600"/>
            <a:ext cx="8003232" cy="5089776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2000" dirty="0" smtClean="0"/>
              <a:t>If X </a:t>
            </a:r>
            <a:r>
              <a:rPr lang="en-US" sz="2000" dirty="0" smtClean="0">
                <a:sym typeface="Wingdings" pitchFamily="2" charset="2"/>
              </a:rPr>
              <a:t> Y is a non-trivial FD in relation R with Y as a prime attribute, then R has </a:t>
            </a:r>
            <a:r>
              <a:rPr lang="en-US" sz="2000" dirty="0" err="1" smtClean="0">
                <a:sym typeface="Wingdings" pitchFamily="2" charset="2"/>
              </a:rPr>
              <a:t>atleast</a:t>
            </a:r>
            <a:r>
              <a:rPr lang="en-US" sz="2000" dirty="0" smtClean="0">
                <a:sym typeface="Wingdings" pitchFamily="2" charset="2"/>
              </a:rPr>
              <a:t> 2 candidate keys</a:t>
            </a:r>
          </a:p>
          <a:p>
            <a:pPr algn="just">
              <a:lnSpc>
                <a:spcPct val="130000"/>
              </a:lnSpc>
            </a:pPr>
            <a:endParaRPr lang="en-US" sz="2000" dirty="0" smtClean="0">
              <a:sym typeface="Wingdings" pitchFamily="2" charset="2"/>
            </a:endParaRPr>
          </a:p>
          <a:p>
            <a:pPr algn="just">
              <a:lnSpc>
                <a:spcPct val="130000"/>
              </a:lnSpc>
            </a:pPr>
            <a:endParaRPr lang="en-US" sz="2000" dirty="0">
              <a:sym typeface="Wingdings" pitchFamily="2" charset="2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US" sz="2000" dirty="0" smtClean="0">
              <a:sym typeface="Wingdings" pitchFamily="2" charset="2"/>
            </a:endParaRPr>
          </a:p>
          <a:p>
            <a:pPr algn="just">
              <a:lnSpc>
                <a:spcPct val="130000"/>
              </a:lnSpc>
            </a:pPr>
            <a:endParaRPr lang="en-US" sz="2000" b="1" dirty="0" smtClean="0">
              <a:sym typeface="Wingdings" pitchFamily="2" charset="2"/>
            </a:endParaRPr>
          </a:p>
          <a:p>
            <a:pPr algn="just">
              <a:lnSpc>
                <a:spcPct val="130000"/>
              </a:lnSpc>
            </a:pPr>
            <a:r>
              <a:rPr lang="en-US" sz="2000" b="1" dirty="0" smtClean="0">
                <a:sym typeface="Wingdings" pitchFamily="2" charset="2"/>
              </a:rPr>
              <a:t>Example: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R ( X, Y, P…..) &amp; X  Y is one of the FD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 b="1" dirty="0" smtClean="0">
                <a:sym typeface="Wingdings" pitchFamily="2" charset="2"/>
              </a:rPr>
              <a:t>(YP)+ = {all attributes} 	</a:t>
            </a:r>
            <a:r>
              <a:rPr lang="en-US" sz="2000" dirty="0" smtClean="0">
                <a:sym typeface="Wingdings" pitchFamily="2" charset="2"/>
              </a:rPr>
              <a:t>Thus,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YP is candidate key and  Y  						   is prime attribute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b="1" dirty="0" smtClean="0"/>
              <a:t>(XP)+ = {X, P, Y, remaining all attributes because of YP}</a:t>
            </a:r>
            <a:r>
              <a:rPr lang="en-IN" sz="2000" dirty="0" smtClean="0"/>
              <a:t>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∴</a:t>
            </a:r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XP is another candidate key</a:t>
            </a:r>
            <a:r>
              <a:rPr lang="en-IN" sz="2000" b="1" dirty="0" smtClean="0"/>
              <a:t> </a:t>
            </a:r>
            <a:endParaRPr lang="en-US" sz="2000" b="1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</a:pPr>
            <a:endParaRPr lang="en-IN" sz="2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257" y="0"/>
            <a:ext cx="1791255" cy="17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691680" y="2852936"/>
            <a:ext cx="3960440" cy="1296144"/>
            <a:chOff x="1691680" y="2852936"/>
            <a:chExt cx="3960440" cy="1296144"/>
          </a:xfrm>
        </p:grpSpPr>
        <p:sp>
          <p:nvSpPr>
            <p:cNvPr id="4" name="Oval 3"/>
            <p:cNvSpPr/>
            <p:nvPr/>
          </p:nvSpPr>
          <p:spPr>
            <a:xfrm>
              <a:off x="1691680" y="2852936"/>
              <a:ext cx="936104" cy="12961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X</a:t>
              </a:r>
              <a:endParaRPr lang="en-IN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716016" y="2852936"/>
              <a:ext cx="936104" cy="12961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Y</a:t>
              </a:r>
              <a:endParaRPr lang="en-IN" sz="3200" b="1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987824" y="3413122"/>
              <a:ext cx="1440160" cy="2319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Line Callout 1 5"/>
          <p:cNvSpPr/>
          <p:nvPr/>
        </p:nvSpPr>
        <p:spPr>
          <a:xfrm>
            <a:off x="6804248" y="2961008"/>
            <a:ext cx="2016224" cy="540000"/>
          </a:xfrm>
          <a:prstGeom prst="borderCallout1">
            <a:avLst>
              <a:gd name="adj1" fmla="val 53993"/>
              <a:gd name="adj2" fmla="val -3784"/>
              <a:gd name="adj3" fmla="val 108849"/>
              <a:gd name="adj4" fmla="val -563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Prime attribute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114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 smtClean="0"/>
              <a:t>Candidate Key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Find candidate key 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IN" sz="2600" dirty="0" smtClean="0"/>
              <a:t>R = ABCDE, F = {A </a:t>
            </a:r>
            <a:r>
              <a:rPr lang="en-IN" sz="2600" dirty="0" smtClean="0">
                <a:sym typeface="Wingdings" pitchFamily="2" charset="2"/>
              </a:rPr>
              <a:t></a:t>
            </a:r>
            <a:r>
              <a:rPr lang="en-IN" sz="2600" dirty="0" smtClean="0"/>
              <a:t> BE, C </a:t>
            </a:r>
            <a:r>
              <a:rPr lang="en-IN" sz="2600" dirty="0" smtClean="0">
                <a:sym typeface="Wingdings" pitchFamily="2" charset="2"/>
              </a:rPr>
              <a:t></a:t>
            </a:r>
            <a:r>
              <a:rPr lang="en-IN" sz="2600" dirty="0" smtClean="0"/>
              <a:t> BE, B </a:t>
            </a:r>
            <a:r>
              <a:rPr lang="en-IN" sz="2600" dirty="0" smtClean="0">
                <a:sym typeface="Wingdings" pitchFamily="2" charset="2"/>
              </a:rPr>
              <a:t></a:t>
            </a:r>
            <a:r>
              <a:rPr lang="en-IN" sz="2600" dirty="0" smtClean="0"/>
              <a:t> D}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pt-BR" sz="2600" dirty="0" smtClean="0"/>
              <a:t>R </a:t>
            </a:r>
            <a:r>
              <a:rPr lang="pt-BR" sz="2600" dirty="0"/>
              <a:t>= ABCDEF, F = {A </a:t>
            </a:r>
            <a:r>
              <a:rPr lang="pt-BR" sz="2600" dirty="0" smtClean="0">
                <a:sym typeface="Wingdings" pitchFamily="2" charset="2"/>
              </a:rPr>
              <a:t></a:t>
            </a:r>
            <a:r>
              <a:rPr lang="pt-BR" sz="2600" dirty="0" smtClean="0"/>
              <a:t> </a:t>
            </a:r>
            <a:r>
              <a:rPr lang="pt-BR" sz="2600" dirty="0"/>
              <a:t>B, B </a:t>
            </a:r>
            <a:r>
              <a:rPr lang="pt-BR" sz="2600" dirty="0" smtClean="0">
                <a:sym typeface="Wingdings" pitchFamily="2" charset="2"/>
              </a:rPr>
              <a:t></a:t>
            </a:r>
            <a:r>
              <a:rPr lang="pt-BR" sz="2600" dirty="0" smtClean="0"/>
              <a:t> </a:t>
            </a:r>
            <a:r>
              <a:rPr lang="pt-BR" sz="2600" dirty="0"/>
              <a:t>D, C </a:t>
            </a:r>
            <a:r>
              <a:rPr lang="pt-BR" sz="2600" dirty="0" smtClean="0">
                <a:sym typeface="Wingdings" pitchFamily="2" charset="2"/>
              </a:rPr>
              <a:t></a:t>
            </a:r>
            <a:r>
              <a:rPr lang="pt-BR" sz="2600" dirty="0" smtClean="0"/>
              <a:t> </a:t>
            </a:r>
            <a:r>
              <a:rPr lang="pt-BR" sz="2600" dirty="0"/>
              <a:t>D, E </a:t>
            </a:r>
            <a:r>
              <a:rPr lang="pt-BR" sz="2600" dirty="0" smtClean="0">
                <a:sym typeface="Wingdings" pitchFamily="2" charset="2"/>
              </a:rPr>
              <a:t></a:t>
            </a:r>
            <a:r>
              <a:rPr lang="pt-BR" sz="2600" dirty="0" smtClean="0"/>
              <a:t> F}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IN" sz="2600" dirty="0" smtClean="0"/>
              <a:t>R </a:t>
            </a:r>
            <a:r>
              <a:rPr lang="en-IN" sz="2600" dirty="0"/>
              <a:t>= ABCD, F={AB </a:t>
            </a:r>
            <a:r>
              <a:rPr lang="en-IN" sz="2600" dirty="0" smtClean="0">
                <a:sym typeface="Wingdings" pitchFamily="2" charset="2"/>
              </a:rPr>
              <a:t></a:t>
            </a:r>
            <a:r>
              <a:rPr lang="en-IN" sz="2600" dirty="0" smtClean="0"/>
              <a:t> </a:t>
            </a:r>
            <a:r>
              <a:rPr lang="en-IN" sz="2600" dirty="0"/>
              <a:t>C, BC </a:t>
            </a:r>
            <a:r>
              <a:rPr lang="en-IN" sz="2600" dirty="0" smtClean="0">
                <a:sym typeface="Wingdings" pitchFamily="2" charset="2"/>
              </a:rPr>
              <a:t></a:t>
            </a:r>
            <a:r>
              <a:rPr lang="en-IN" sz="2600" dirty="0" smtClean="0"/>
              <a:t> </a:t>
            </a:r>
            <a:r>
              <a:rPr lang="en-IN" sz="2600" dirty="0"/>
              <a:t>D, CD </a:t>
            </a:r>
            <a:r>
              <a:rPr lang="en-IN" sz="2600" dirty="0" smtClean="0">
                <a:sym typeface="Wingdings" pitchFamily="2" charset="2"/>
              </a:rPr>
              <a:t></a:t>
            </a:r>
            <a:r>
              <a:rPr lang="en-IN" sz="2600" dirty="0" smtClean="0"/>
              <a:t> </a:t>
            </a:r>
            <a:r>
              <a:rPr lang="en-IN" sz="2600" dirty="0"/>
              <a:t>A} </a:t>
            </a:r>
            <a:endParaRPr lang="en-IN" sz="2600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600" dirty="0"/>
              <a:t>R = {A, B, C, D, </a:t>
            </a:r>
            <a:r>
              <a:rPr lang="en-US" sz="2600" dirty="0" smtClean="0"/>
              <a:t>E} F = {A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BC, </a:t>
            </a:r>
            <a:r>
              <a:rPr lang="en-US" sz="2600" dirty="0"/>
              <a:t>CD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E, </a:t>
            </a:r>
            <a:r>
              <a:rPr lang="en-US" sz="2600" dirty="0"/>
              <a:t>B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D, 							E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A}</a:t>
            </a:r>
          </a:p>
          <a:p>
            <a:pPr marL="822960" lvl="1" indent="-457200">
              <a:lnSpc>
                <a:spcPct val="200000"/>
              </a:lnSpc>
              <a:buFont typeface="+mj-lt"/>
              <a:buAutoNum type="arabicParenR"/>
            </a:pPr>
            <a:endParaRPr lang="en-IN" sz="2400" dirty="0"/>
          </a:p>
        </p:txBody>
      </p:sp>
      <p:pic>
        <p:nvPicPr>
          <p:cNvPr id="9218" name="Picture 2" descr="Image result for ans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31866"/>
            <a:ext cx="3528391" cy="238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b="1" dirty="0" smtClean="0"/>
              <a:t>Solution Candidate </a:t>
            </a:r>
            <a:r>
              <a:rPr lang="en-US" b="1" dirty="0"/>
              <a:t>Key Drill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328592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en-IN" sz="1800" b="1" dirty="0" smtClean="0"/>
              <a:t>R </a:t>
            </a:r>
            <a:r>
              <a:rPr lang="en-IN" sz="1800" b="1" dirty="0"/>
              <a:t>= ABCDE, F = {A </a:t>
            </a:r>
            <a:r>
              <a:rPr lang="en-IN" sz="1800" b="1" dirty="0" smtClean="0">
                <a:sym typeface="Wingdings" pitchFamily="2" charset="2"/>
              </a:rPr>
              <a:t></a:t>
            </a:r>
            <a:r>
              <a:rPr lang="en-IN" sz="1800" b="1" dirty="0" smtClean="0"/>
              <a:t> </a:t>
            </a:r>
            <a:r>
              <a:rPr lang="en-IN" sz="1800" b="1" dirty="0"/>
              <a:t>BE, C </a:t>
            </a:r>
            <a:r>
              <a:rPr lang="en-IN" sz="1800" b="1" dirty="0" smtClean="0">
                <a:sym typeface="Wingdings" pitchFamily="2" charset="2"/>
              </a:rPr>
              <a:t></a:t>
            </a:r>
            <a:r>
              <a:rPr lang="en-IN" sz="1800" b="1" dirty="0" smtClean="0"/>
              <a:t> </a:t>
            </a:r>
            <a:r>
              <a:rPr lang="en-IN" sz="1800" b="1" dirty="0"/>
              <a:t>BE, B </a:t>
            </a:r>
            <a:r>
              <a:rPr lang="en-IN" sz="1800" b="1" dirty="0" smtClean="0">
                <a:sym typeface="Wingdings" pitchFamily="2" charset="2"/>
              </a:rPr>
              <a:t></a:t>
            </a:r>
            <a:r>
              <a:rPr lang="en-IN" sz="1800" b="1" dirty="0" smtClean="0"/>
              <a:t> </a:t>
            </a:r>
            <a:r>
              <a:rPr lang="en-IN" sz="1800" b="1" dirty="0"/>
              <a:t>D} </a:t>
            </a:r>
            <a:endParaRPr lang="en-IN" sz="1800" b="1" dirty="0" smtClean="0"/>
          </a:p>
          <a:p>
            <a:pPr marL="640080" lvl="2" indent="0">
              <a:lnSpc>
                <a:spcPct val="110000"/>
              </a:lnSpc>
              <a:buNone/>
            </a:pPr>
            <a:r>
              <a:rPr lang="pt-BR" dirty="0"/>
              <a:t>A+ = ABDE </a:t>
            </a:r>
          </a:p>
          <a:p>
            <a:pPr marL="640080" lvl="2" indent="0">
              <a:lnSpc>
                <a:spcPct val="110000"/>
              </a:lnSpc>
              <a:buNone/>
            </a:pPr>
            <a:r>
              <a:rPr lang="pt-BR" dirty="0"/>
              <a:t>B+ = BD </a:t>
            </a:r>
          </a:p>
          <a:p>
            <a:pPr marL="640080" lvl="2" indent="0">
              <a:lnSpc>
                <a:spcPct val="110000"/>
              </a:lnSpc>
              <a:buNone/>
            </a:pPr>
            <a:r>
              <a:rPr lang="pt-BR" dirty="0"/>
              <a:t>C+ = CBDE </a:t>
            </a:r>
          </a:p>
          <a:p>
            <a:pPr marL="640080" lvl="2" indent="0">
              <a:lnSpc>
                <a:spcPct val="110000"/>
              </a:lnSpc>
              <a:buNone/>
            </a:pPr>
            <a:r>
              <a:rPr lang="pt-BR" dirty="0"/>
              <a:t>D+ = D </a:t>
            </a:r>
          </a:p>
          <a:p>
            <a:pPr marL="640080" lvl="2" indent="0">
              <a:lnSpc>
                <a:spcPct val="110000"/>
              </a:lnSpc>
              <a:buNone/>
            </a:pPr>
            <a:r>
              <a:rPr lang="pt-BR" dirty="0"/>
              <a:t>E+ = E </a:t>
            </a:r>
            <a:endParaRPr lang="en-IN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pt-BR" sz="1800" b="1" dirty="0"/>
              <a:t>R = ABCDEF, F = {A </a:t>
            </a:r>
            <a:r>
              <a:rPr lang="pt-BR" sz="1800" b="1" dirty="0" smtClean="0">
                <a:sym typeface="Wingdings" pitchFamily="2" charset="2"/>
              </a:rPr>
              <a:t></a:t>
            </a:r>
            <a:r>
              <a:rPr lang="pt-BR" sz="1800" b="1" dirty="0" smtClean="0"/>
              <a:t> </a:t>
            </a:r>
            <a:r>
              <a:rPr lang="pt-BR" sz="1800" b="1" dirty="0"/>
              <a:t>B, B </a:t>
            </a:r>
            <a:r>
              <a:rPr lang="pt-BR" sz="1800" b="1" dirty="0" smtClean="0">
                <a:sym typeface="Wingdings" pitchFamily="2" charset="2"/>
              </a:rPr>
              <a:t></a:t>
            </a:r>
            <a:r>
              <a:rPr lang="pt-BR" sz="1800" b="1" dirty="0" smtClean="0"/>
              <a:t> </a:t>
            </a:r>
            <a:r>
              <a:rPr lang="pt-BR" sz="1800" b="1" dirty="0"/>
              <a:t>D, C </a:t>
            </a:r>
            <a:r>
              <a:rPr lang="pt-BR" sz="1800" b="1" dirty="0" smtClean="0">
                <a:sym typeface="Wingdings" pitchFamily="2" charset="2"/>
              </a:rPr>
              <a:t></a:t>
            </a:r>
            <a:r>
              <a:rPr lang="pt-BR" sz="1800" b="1" dirty="0" smtClean="0"/>
              <a:t> </a:t>
            </a:r>
            <a:r>
              <a:rPr lang="pt-BR" sz="1800" b="1" dirty="0"/>
              <a:t>D, E </a:t>
            </a:r>
            <a:r>
              <a:rPr lang="pt-BR" sz="1800" b="1" dirty="0" smtClean="0">
                <a:sym typeface="Wingdings" pitchFamily="2" charset="2"/>
              </a:rPr>
              <a:t></a:t>
            </a:r>
            <a:r>
              <a:rPr lang="pt-BR" sz="1800" b="1" dirty="0" smtClean="0"/>
              <a:t> </a:t>
            </a:r>
            <a:r>
              <a:rPr lang="pt-BR" sz="1800" b="1" dirty="0"/>
              <a:t>F} </a:t>
            </a:r>
            <a:endParaRPr lang="pt-BR" sz="1800" dirty="0" smtClean="0"/>
          </a:p>
          <a:p>
            <a:pPr marL="640080" lvl="2" indent="0">
              <a:lnSpc>
                <a:spcPct val="110000"/>
              </a:lnSpc>
              <a:buNone/>
            </a:pPr>
            <a:r>
              <a:rPr lang="pt-BR" sz="2000" dirty="0" smtClean="0"/>
              <a:t>A</a:t>
            </a:r>
            <a:r>
              <a:rPr lang="pt-BR" sz="2000" dirty="0"/>
              <a:t>+ = ABD </a:t>
            </a:r>
            <a:endParaRPr lang="pt-BR" sz="2000" dirty="0" smtClean="0"/>
          </a:p>
          <a:p>
            <a:pPr marL="640080" lvl="2" indent="0">
              <a:lnSpc>
                <a:spcPct val="110000"/>
              </a:lnSpc>
              <a:buNone/>
            </a:pPr>
            <a:r>
              <a:rPr lang="pt-BR" sz="2000" dirty="0" smtClean="0"/>
              <a:t>B</a:t>
            </a:r>
            <a:r>
              <a:rPr lang="pt-BR" sz="2000" dirty="0"/>
              <a:t>+ = BD </a:t>
            </a:r>
            <a:endParaRPr lang="pt-BR" sz="2000" dirty="0" smtClean="0"/>
          </a:p>
          <a:p>
            <a:pPr marL="640080" lvl="2" indent="0">
              <a:lnSpc>
                <a:spcPct val="110000"/>
              </a:lnSpc>
              <a:buNone/>
            </a:pPr>
            <a:r>
              <a:rPr lang="pt-BR" sz="2000" dirty="0" smtClean="0"/>
              <a:t>C</a:t>
            </a:r>
            <a:r>
              <a:rPr lang="pt-BR" sz="2000" dirty="0"/>
              <a:t>+ = CD </a:t>
            </a:r>
            <a:endParaRPr lang="pt-BR" sz="2000" dirty="0" smtClean="0"/>
          </a:p>
          <a:p>
            <a:pPr marL="640080" lvl="2" indent="0">
              <a:lnSpc>
                <a:spcPct val="110000"/>
              </a:lnSpc>
              <a:buNone/>
            </a:pPr>
            <a:r>
              <a:rPr lang="pt-BR" sz="2000" dirty="0" smtClean="0"/>
              <a:t>D</a:t>
            </a:r>
            <a:r>
              <a:rPr lang="pt-BR" sz="2000" dirty="0"/>
              <a:t>+ = D </a:t>
            </a:r>
            <a:endParaRPr lang="pt-BR" sz="2000" dirty="0" smtClean="0"/>
          </a:p>
          <a:p>
            <a:pPr marL="640080" lvl="2" indent="0">
              <a:lnSpc>
                <a:spcPct val="110000"/>
              </a:lnSpc>
              <a:buNone/>
            </a:pPr>
            <a:r>
              <a:rPr lang="pt-BR" sz="2000" dirty="0" smtClean="0"/>
              <a:t>E</a:t>
            </a:r>
            <a:r>
              <a:rPr lang="pt-BR" sz="2000" dirty="0"/>
              <a:t>+ = EF </a:t>
            </a:r>
            <a:endParaRPr lang="pt-BR" sz="2000" dirty="0" smtClean="0"/>
          </a:p>
          <a:p>
            <a:pPr marL="640080" lvl="2" indent="0">
              <a:lnSpc>
                <a:spcPct val="110000"/>
              </a:lnSpc>
              <a:buNone/>
            </a:pPr>
            <a:r>
              <a:rPr lang="en-IN" sz="2000" dirty="0"/>
              <a:t>ACE+ = ABCDEF</a:t>
            </a:r>
            <a:endParaRPr lang="pt-BR" sz="2000" dirty="0"/>
          </a:p>
          <a:p>
            <a:pPr>
              <a:lnSpc>
                <a:spcPct val="110000"/>
              </a:lnSpc>
            </a:pPr>
            <a:endParaRPr lang="en-IN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endParaRPr lang="en-IN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 smtClean="0"/>
              <a:t> </a:t>
            </a:r>
            <a:endParaRPr lang="en-IN" sz="1800" dirty="0"/>
          </a:p>
          <a:p>
            <a:pPr marL="640080" lvl="2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endParaRPr lang="pt-BR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endParaRPr lang="pt-BR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148064" y="2175018"/>
            <a:ext cx="3744416" cy="1037957"/>
          </a:xfrm>
          <a:prstGeom prst="wedgeRoundRectCallout">
            <a:avLst>
              <a:gd name="adj1" fmla="val -105247"/>
              <a:gd name="adj2" fmla="val -147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Thus, AC is candidate key</a:t>
            </a:r>
            <a:endParaRPr lang="en-IN" sz="2000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16016" y="4941272"/>
            <a:ext cx="4248000" cy="936000"/>
          </a:xfrm>
          <a:prstGeom prst="wedgeRoundRectCallout">
            <a:avLst>
              <a:gd name="adj1" fmla="val -97286"/>
              <a:gd name="adj2" fmla="val 170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Thus, </a:t>
            </a:r>
            <a:r>
              <a:rPr lang="en-IN" sz="2000" b="1" dirty="0"/>
              <a:t>ACE is a </a:t>
            </a:r>
            <a:r>
              <a:rPr lang="en-IN" sz="2000" b="1" dirty="0" smtClean="0"/>
              <a:t>candidate key</a:t>
            </a:r>
            <a:r>
              <a:rPr lang="en-IN" sz="2000" b="1" dirty="0"/>
              <a:t>.</a:t>
            </a:r>
            <a:endParaRPr lang="en-US" sz="2000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5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Solution Candidate Key Drill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291264" cy="534920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10000"/>
              </a:lnSpc>
              <a:buFont typeface="+mj-lt"/>
              <a:buAutoNum type="arabicParenR" startAt="3"/>
            </a:pPr>
            <a:r>
              <a:rPr lang="en-IN" sz="1600" b="1" dirty="0"/>
              <a:t>R = ABCD, F={AB </a:t>
            </a:r>
            <a:r>
              <a:rPr lang="en-IN" sz="1600" b="1" dirty="0" smtClean="0">
                <a:sym typeface="Wingdings" pitchFamily="2" charset="2"/>
              </a:rPr>
              <a:t></a:t>
            </a:r>
            <a:r>
              <a:rPr lang="en-IN" sz="1600" b="1" dirty="0" smtClean="0"/>
              <a:t> </a:t>
            </a:r>
            <a:r>
              <a:rPr lang="en-IN" sz="1600" b="1" dirty="0"/>
              <a:t>C, BC </a:t>
            </a:r>
            <a:r>
              <a:rPr lang="en-IN" sz="1600" b="1" dirty="0" smtClean="0">
                <a:sym typeface="Wingdings" pitchFamily="2" charset="2"/>
              </a:rPr>
              <a:t></a:t>
            </a:r>
            <a:r>
              <a:rPr lang="en-IN" sz="1600" b="1" dirty="0" smtClean="0"/>
              <a:t> </a:t>
            </a:r>
            <a:r>
              <a:rPr lang="en-IN" sz="1600" b="1" dirty="0"/>
              <a:t>D, CD </a:t>
            </a:r>
            <a:r>
              <a:rPr lang="en-IN" sz="1600" b="1" dirty="0" smtClean="0">
                <a:sym typeface="Wingdings" pitchFamily="2" charset="2"/>
              </a:rPr>
              <a:t></a:t>
            </a:r>
            <a:r>
              <a:rPr lang="en-IN" sz="1600" b="1" dirty="0" smtClean="0"/>
              <a:t> </a:t>
            </a:r>
            <a:r>
              <a:rPr lang="en-IN" sz="1600" b="1" dirty="0"/>
              <a:t>A} </a:t>
            </a:r>
            <a:endParaRPr lang="en-IN" sz="1600" b="1" dirty="0" smtClean="0"/>
          </a:p>
          <a:p>
            <a:pPr marL="640080" lvl="2" indent="0" algn="just">
              <a:lnSpc>
                <a:spcPct val="110000"/>
              </a:lnSpc>
              <a:buNone/>
            </a:pPr>
            <a:r>
              <a:rPr lang="en-IN" sz="1600" dirty="0"/>
              <a:t>AB+ = ABCD </a:t>
            </a:r>
          </a:p>
          <a:p>
            <a:pPr marL="640080" lvl="2" indent="0" algn="just">
              <a:lnSpc>
                <a:spcPct val="110000"/>
              </a:lnSpc>
              <a:buNone/>
            </a:pPr>
            <a:r>
              <a:rPr lang="en-IN" sz="1600" dirty="0"/>
              <a:t>BC+=ABCD </a:t>
            </a:r>
          </a:p>
          <a:p>
            <a:pPr marL="640080" lvl="2" indent="0" algn="just">
              <a:lnSpc>
                <a:spcPct val="110000"/>
              </a:lnSpc>
              <a:buNone/>
            </a:pPr>
            <a:r>
              <a:rPr lang="en-IN" sz="1600" dirty="0"/>
              <a:t>CD+=ACD</a:t>
            </a:r>
          </a:p>
          <a:p>
            <a:pPr marL="640080" lvl="2" indent="0" algn="just">
              <a:lnSpc>
                <a:spcPct val="110000"/>
              </a:lnSpc>
              <a:buNone/>
            </a:pPr>
            <a:r>
              <a:rPr lang="en-IN" sz="1600" dirty="0"/>
              <a:t>BCD+ = ABCD 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arenR" startAt="3"/>
            </a:pPr>
            <a:endParaRPr lang="en-US" sz="1600" dirty="0"/>
          </a:p>
          <a:p>
            <a:pPr marL="457200" indent="-457200" algn="just">
              <a:lnSpc>
                <a:spcPct val="110000"/>
              </a:lnSpc>
              <a:buFont typeface="+mj-lt"/>
              <a:buAutoNum type="arabicParenR" startAt="4"/>
            </a:pPr>
            <a:r>
              <a:rPr lang="en-US" sz="1600" b="1" dirty="0"/>
              <a:t>R = {A, B, C, D, E} F = {A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b="1" dirty="0" smtClean="0"/>
              <a:t> </a:t>
            </a:r>
            <a:r>
              <a:rPr lang="en-US" sz="1600" b="1" dirty="0"/>
              <a:t>BC, CD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b="1" dirty="0" smtClean="0"/>
              <a:t> </a:t>
            </a:r>
            <a:r>
              <a:rPr lang="en-US" sz="1600" b="1" dirty="0"/>
              <a:t>E, B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b="1" dirty="0" smtClean="0"/>
              <a:t> D, E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b="1" dirty="0" smtClean="0"/>
              <a:t> </a:t>
            </a:r>
            <a:r>
              <a:rPr lang="en-US" sz="1600" b="1" dirty="0"/>
              <a:t>A</a:t>
            </a:r>
            <a:r>
              <a:rPr lang="en-US" sz="1600" b="1" dirty="0" smtClean="0"/>
              <a:t>}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US" sz="1600" dirty="0" smtClean="0"/>
              <a:t>A+ =  ABCDE 		B+ =  BD		C+ =  C 		D+ = D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US" sz="1600" dirty="0" smtClean="0"/>
              <a:t>E+ = ABCDE 		AB+ = ABCDE 	AC+ = ABCDE	AD+ = ABCDE  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US" sz="1600" dirty="0" smtClean="0"/>
              <a:t>AE+ = ABCDE 		BC+ = ABCDE	BD+ = BD 	</a:t>
            </a:r>
            <a:r>
              <a:rPr lang="en-IN" sz="1600" dirty="0" smtClean="0"/>
              <a:t>BE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 smtClean="0"/>
              <a:t>CD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		CE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	DE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	ABC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</a:t>
            </a:r>
            <a:r>
              <a:rPr lang="en-IN" sz="1600" dirty="0"/>
              <a:t>ABCDE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ABD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 	ABE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	ACD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	ACE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 smtClean="0"/>
              <a:t>ADE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	BCD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	BDE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	CDE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ABCD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	ABCE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	ABDE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ABCDE 	ACDE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</a:t>
            </a:r>
            <a:r>
              <a:rPr lang="en-IN" sz="1600" dirty="0"/>
              <a:t>ABCDE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BCDE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</a:t>
            </a:r>
            <a:r>
              <a:rPr lang="en-IN" sz="1600" dirty="0"/>
              <a:t>ABCDE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IN" sz="1600" dirty="0"/>
          </a:p>
          <a:p>
            <a:pPr marL="0" indent="0" algn="just">
              <a:lnSpc>
                <a:spcPct val="110000"/>
              </a:lnSpc>
              <a:buNone/>
            </a:pPr>
            <a:endParaRPr lang="en-US" sz="1600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en-US" sz="1600" dirty="0" smtClean="0"/>
          </a:p>
          <a:p>
            <a:pPr marL="457200" indent="-457200" algn="just">
              <a:lnSpc>
                <a:spcPct val="110000"/>
              </a:lnSpc>
              <a:buFont typeface="+mj-lt"/>
              <a:buAutoNum type="arabicParenR" startAt="4"/>
            </a:pPr>
            <a:endParaRPr lang="en-IN" sz="1600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en-IN" sz="1600" dirty="0"/>
          </a:p>
          <a:p>
            <a:pPr marL="0" indent="0" algn="just">
              <a:lnSpc>
                <a:spcPct val="110000"/>
              </a:lnSpc>
              <a:buNone/>
            </a:pPr>
            <a:endParaRPr lang="en-IN" sz="16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148064" y="1484784"/>
            <a:ext cx="3600400" cy="1152128"/>
          </a:xfrm>
          <a:prstGeom prst="wedgeRoundRectCallout">
            <a:avLst>
              <a:gd name="adj1" fmla="val -87169"/>
              <a:gd name="adj2" fmla="val -222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i="1" dirty="0" smtClean="0"/>
              <a:t>Thus, </a:t>
            </a:r>
            <a:r>
              <a:rPr lang="en-US" b="1" i="1" dirty="0" smtClean="0">
                <a:solidFill>
                  <a:srgbClr val="FF0000"/>
                </a:solidFill>
              </a:rPr>
              <a:t>AB and BC</a:t>
            </a:r>
            <a:r>
              <a:rPr lang="en-US" i="1" dirty="0" smtClean="0"/>
              <a:t> are candidate key. BCD is not candidate key as it is not minimal</a:t>
            </a:r>
            <a:endParaRPr lang="en-IN" i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08104" y="6021288"/>
            <a:ext cx="3240360" cy="720080"/>
          </a:xfrm>
          <a:prstGeom prst="wedgeRoundRectCallout">
            <a:avLst>
              <a:gd name="adj1" fmla="val -87291"/>
              <a:gd name="adj2" fmla="val -8606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Thus, </a:t>
            </a:r>
            <a:r>
              <a:rPr lang="en-US" b="1" i="1" dirty="0" smtClean="0">
                <a:solidFill>
                  <a:srgbClr val="FF0000"/>
                </a:solidFill>
              </a:rPr>
              <a:t>A, E, CD, BC</a:t>
            </a:r>
            <a:r>
              <a:rPr lang="en-US" i="1" dirty="0" smtClean="0"/>
              <a:t> are candidate key.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886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FD Membership Test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Let F be the FD set with FD X </a:t>
            </a:r>
            <a:r>
              <a:rPr lang="en-US" sz="2200" dirty="0" smtClean="0">
                <a:sym typeface="Wingdings" pitchFamily="2" charset="2"/>
              </a:rPr>
              <a:t> 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0" dirty="0" smtClean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ym typeface="Wingdings" pitchFamily="2" charset="2"/>
              </a:rPr>
              <a:t>FD X  Y is implied in F </a:t>
            </a:r>
            <a:r>
              <a:rPr lang="en-US" sz="2200" dirty="0" err="1" smtClean="0">
                <a:sym typeface="Wingdings" pitchFamily="2" charset="2"/>
              </a:rPr>
              <a:t>iff</a:t>
            </a:r>
            <a:r>
              <a:rPr lang="en-US" sz="2200" dirty="0" smtClean="0">
                <a:sym typeface="Wingdings" pitchFamily="2" charset="2"/>
              </a:rPr>
              <a:t> </a:t>
            </a:r>
          </a:p>
          <a:p>
            <a:pPr marL="365760" lvl="1" indent="0" algn="ctr">
              <a:lnSpc>
                <a:spcPct val="150000"/>
              </a:lnSpc>
              <a:buNone/>
            </a:pPr>
            <a:r>
              <a:rPr lang="en-US" sz="2200" dirty="0" smtClean="0">
                <a:sym typeface="Wingdings" pitchFamily="2" charset="2"/>
              </a:rPr>
              <a:t>X+ determines Y in FD set F</a:t>
            </a:r>
          </a:p>
          <a:p>
            <a:pPr marL="365760" lvl="1" indent="0" algn="ctr">
              <a:lnSpc>
                <a:spcPct val="150000"/>
              </a:lnSpc>
              <a:buNone/>
            </a:pPr>
            <a:endParaRPr lang="en-US" sz="1200" dirty="0">
              <a:sym typeface="Wingdings" pitchFamily="2" charset="2"/>
            </a:endParaRPr>
          </a:p>
        </p:txBody>
      </p:sp>
      <p:pic>
        <p:nvPicPr>
          <p:cNvPr id="11266" name="Picture 2" descr="Image result for mem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08" y="4611475"/>
            <a:ext cx="3275856" cy="22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/>
          <p:cNvSpPr/>
          <p:nvPr/>
        </p:nvSpPr>
        <p:spPr>
          <a:xfrm>
            <a:off x="251520" y="3861048"/>
            <a:ext cx="8352928" cy="678419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FF0000"/>
                </a:solidFill>
              </a:rPr>
              <a:t>i.e. FD X </a:t>
            </a:r>
            <a:r>
              <a:rPr lang="en-US" sz="2600" b="1" dirty="0">
                <a:solidFill>
                  <a:srgbClr val="FF0000"/>
                </a:solidFill>
                <a:sym typeface="Wingdings" pitchFamily="2" charset="2"/>
              </a:rPr>
              <a:t> Y is implied in F </a:t>
            </a:r>
            <a:r>
              <a:rPr lang="en-US" sz="2600" b="1" dirty="0" err="1">
                <a:solidFill>
                  <a:srgbClr val="FF0000"/>
                </a:solidFill>
                <a:sym typeface="Wingdings" pitchFamily="2" charset="2"/>
              </a:rPr>
              <a:t>iff</a:t>
            </a:r>
            <a:r>
              <a:rPr lang="en-US" sz="2600" b="1" dirty="0">
                <a:solidFill>
                  <a:srgbClr val="FF0000"/>
                </a:solidFill>
                <a:sym typeface="Wingdings" pitchFamily="2" charset="2"/>
              </a:rPr>
              <a:t> X+ = {…..Y…..}</a:t>
            </a:r>
            <a:endParaRPr lang="en-IN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FD Membership </a:t>
            </a:r>
            <a:r>
              <a:rPr lang="en-US" sz="3200" b="1" dirty="0" smtClean="0"/>
              <a:t>Test 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8737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smtClean="0"/>
              <a:t>Relation R ( A, B, C, D)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b="1" dirty="0" smtClean="0"/>
              <a:t>Is AB </a:t>
            </a:r>
            <a:r>
              <a:rPr lang="en-US" b="1" dirty="0" smtClean="0">
                <a:sym typeface="Wingdings" pitchFamily="2" charset="2"/>
              </a:rPr>
              <a:t> D a member of </a:t>
            </a:r>
            <a:r>
              <a:rPr lang="en-US" b="1" dirty="0" smtClean="0"/>
              <a:t>F = { AB </a:t>
            </a:r>
            <a:r>
              <a:rPr lang="en-US" b="1" dirty="0" smtClean="0">
                <a:sym typeface="Wingdings" pitchFamily="2" charset="2"/>
              </a:rPr>
              <a:t> C, BC  D}?</a:t>
            </a:r>
          </a:p>
          <a:p>
            <a:pPr lvl="1" algn="just">
              <a:lnSpc>
                <a:spcPct val="150000"/>
              </a:lnSpc>
            </a:pPr>
            <a:endParaRPr lang="en-US" sz="1200" b="1" dirty="0">
              <a:sym typeface="Wingdings" pitchFamily="2" charset="2"/>
            </a:endParaRP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AB+ = ABCD </a:t>
            </a:r>
            <a:r>
              <a:rPr lang="en-IN" dirty="0" smtClean="0">
                <a:solidFill>
                  <a:srgbClr val="FF0000"/>
                </a:solidFill>
              </a:rPr>
              <a:t>∴ AB </a:t>
            </a: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 D is a member of F.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100" b="1" dirty="0"/>
              <a:t>Relation R ( A, B, C, D)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b="1" dirty="0"/>
              <a:t>Is C</a:t>
            </a:r>
            <a:r>
              <a:rPr lang="en-US" b="1" dirty="0" smtClean="0"/>
              <a:t>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AB </a:t>
            </a:r>
            <a:r>
              <a:rPr lang="en-US" b="1" dirty="0">
                <a:sym typeface="Wingdings" pitchFamily="2" charset="2"/>
              </a:rPr>
              <a:t>a member of </a:t>
            </a:r>
            <a:r>
              <a:rPr lang="en-US" b="1" dirty="0"/>
              <a:t>F = { AB </a:t>
            </a:r>
            <a:r>
              <a:rPr lang="en-US" b="1" dirty="0">
                <a:sym typeface="Wingdings" pitchFamily="2" charset="2"/>
              </a:rPr>
              <a:t> C, </a:t>
            </a:r>
            <a:r>
              <a:rPr lang="en-US" b="1" dirty="0" smtClean="0">
                <a:sym typeface="Wingdings" pitchFamily="2" charset="2"/>
              </a:rPr>
              <a:t>C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D, D  A}?</a:t>
            </a:r>
            <a:endParaRPr lang="en-US" b="1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endParaRPr lang="en-US" sz="1200" dirty="0" smtClean="0">
              <a:sym typeface="Wingdings" pitchFamily="2" charset="2"/>
            </a:endParaRP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C+ = { C, D, A} </a:t>
            </a:r>
            <a:r>
              <a:rPr lang="en-IN" dirty="0" smtClean="0">
                <a:solidFill>
                  <a:srgbClr val="FF0000"/>
                </a:solidFill>
              </a:rPr>
              <a:t>∴ C </a:t>
            </a: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 A is implied but C  B is not implied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FF0000"/>
                </a:solidFill>
              </a:rPr>
              <a:t>∴ C </a:t>
            </a: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 AB is not a member of F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endParaRPr lang="en-US" sz="21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1608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cs typeface="Times New Roman" pitchFamily="18" charset="0"/>
              </a:rPr>
              <a:t>Equivalence of FD Sets</a:t>
            </a:r>
            <a:r>
              <a:rPr lang="en-US" sz="3200" dirty="0" smtClean="0"/>
              <a:t>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723600"/>
            <a:ext cx="8075240" cy="48737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200" dirty="0" smtClean="0">
                <a:cs typeface="Times New Roman" pitchFamily="18" charset="0"/>
              </a:rPr>
              <a:t>Two sets of FDs F and G are </a:t>
            </a:r>
            <a:r>
              <a:rPr lang="en-US" sz="2200" b="1" dirty="0" smtClean="0">
                <a:solidFill>
                  <a:srgbClr val="FF0000"/>
                </a:solidFill>
                <a:cs typeface="Times New Roman" pitchFamily="18" charset="0"/>
              </a:rPr>
              <a:t>equivalent</a:t>
            </a:r>
            <a:r>
              <a:rPr lang="en-US" sz="2200" dirty="0" smtClean="0">
                <a:cs typeface="Times New Roman" pitchFamily="18" charset="0"/>
              </a:rPr>
              <a:t> if: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 dirty="0" smtClean="0">
                <a:cs typeface="Times New Roman" pitchFamily="18" charset="0"/>
              </a:rPr>
              <a:t>	- </a:t>
            </a:r>
            <a:r>
              <a:rPr lang="en-US" sz="2200" dirty="0" smtClean="0">
                <a:solidFill>
                  <a:srgbClr val="FF0000"/>
                </a:solidFill>
                <a:cs typeface="Times New Roman" pitchFamily="18" charset="0"/>
              </a:rPr>
              <a:t>every FD in F is implied in G,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i="1" dirty="0" smtClean="0">
                <a:cs typeface="Times New Roman" pitchFamily="18" charset="0"/>
              </a:rPr>
              <a:t>and</a:t>
            </a:r>
            <a:endParaRPr lang="en-US" sz="2200" dirty="0" smtClean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>
                <a:cs typeface="Times New Roman" pitchFamily="18" charset="0"/>
              </a:rPr>
              <a:t>	- </a:t>
            </a:r>
            <a:r>
              <a:rPr lang="en-US" sz="2200" dirty="0" smtClean="0">
                <a:solidFill>
                  <a:srgbClr val="FF0000"/>
                </a:solidFill>
                <a:cs typeface="Times New Roman" pitchFamily="18" charset="0"/>
              </a:rPr>
              <a:t>every FD in G </a:t>
            </a:r>
            <a:r>
              <a:rPr lang="en-US" sz="2200" dirty="0">
                <a:solidFill>
                  <a:srgbClr val="FF0000"/>
                </a:solidFill>
                <a:cs typeface="Times New Roman" pitchFamily="18" charset="0"/>
              </a:rPr>
              <a:t>is implied in </a:t>
            </a:r>
            <a:r>
              <a:rPr lang="en-US" sz="2200" dirty="0" smtClean="0">
                <a:solidFill>
                  <a:srgbClr val="FF0000"/>
                </a:solidFill>
                <a:cs typeface="Times New Roman" pitchFamily="18" charset="0"/>
              </a:rPr>
              <a:t>F</a:t>
            </a:r>
            <a:endParaRPr lang="en-US" sz="2200" u="sng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u="sng" dirty="0" smtClean="0">
                <a:solidFill>
                  <a:srgbClr val="7030A0"/>
                </a:solidFill>
                <a:cs typeface="Times New Roman" pitchFamily="18" charset="0"/>
              </a:rPr>
              <a:t>Definition:</a:t>
            </a:r>
            <a:r>
              <a:rPr lang="en-US" sz="2200" dirty="0" smtClean="0">
                <a:cs typeface="Times New Roman" pitchFamily="18" charset="0"/>
              </a:rPr>
              <a:t> </a:t>
            </a:r>
          </a:p>
          <a:p>
            <a:pPr marL="880110" lvl="1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>
                <a:cs typeface="Times New Roman" pitchFamily="18" charset="0"/>
              </a:rPr>
              <a:t>F </a:t>
            </a:r>
            <a:r>
              <a:rPr lang="en-US" b="1" dirty="0" smtClean="0">
                <a:cs typeface="Times New Roman" pitchFamily="18" charset="0"/>
              </a:rPr>
              <a:t>covers</a:t>
            </a:r>
            <a:r>
              <a:rPr lang="en-US" dirty="0" smtClean="0">
                <a:cs typeface="Times New Roman" pitchFamily="18" charset="0"/>
              </a:rPr>
              <a:t> G (F </a:t>
            </a:r>
            <a:r>
              <a:rPr lang="en-IN" dirty="0"/>
              <a:t>⊇</a:t>
            </a:r>
            <a:r>
              <a:rPr lang="en-IN" dirty="0" smtClean="0"/>
              <a:t> G)</a:t>
            </a:r>
            <a:r>
              <a:rPr lang="en-US" dirty="0" smtClean="0">
                <a:cs typeface="Times New Roman" pitchFamily="18" charset="0"/>
              </a:rPr>
              <a:t> if every FD in G is implied in F.</a:t>
            </a:r>
          </a:p>
          <a:p>
            <a:pPr marL="880110" lvl="1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>
                <a:cs typeface="Times New Roman" pitchFamily="18" charset="0"/>
              </a:rPr>
              <a:t>Similarly, G </a:t>
            </a:r>
            <a:r>
              <a:rPr lang="en-US" b="1" dirty="0" smtClean="0">
                <a:cs typeface="Times New Roman" pitchFamily="18" charset="0"/>
              </a:rPr>
              <a:t>covers</a:t>
            </a:r>
            <a:r>
              <a:rPr lang="en-US" dirty="0" smtClean="0">
                <a:cs typeface="Times New Roman" pitchFamily="18" charset="0"/>
              </a:rPr>
              <a:t> F (G </a:t>
            </a:r>
            <a:r>
              <a:rPr lang="en-IN" dirty="0"/>
              <a:t>⊇</a:t>
            </a:r>
            <a:r>
              <a:rPr lang="en-IN" dirty="0" smtClean="0"/>
              <a:t> F) if every FD in F in implied in G.</a:t>
            </a:r>
            <a:endParaRPr lang="en-US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F and G are equivalent if F covers G and G covers F</a:t>
            </a:r>
          </a:p>
        </p:txBody>
      </p:sp>
      <p:pic>
        <p:nvPicPr>
          <p:cNvPr id="1229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32" y="0"/>
            <a:ext cx="2509468" cy="167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Equivalence </a:t>
            </a:r>
            <a:r>
              <a:rPr lang="en-US" b="1" dirty="0">
                <a:cs typeface="Times New Roman" pitchFamily="18" charset="0"/>
              </a:rPr>
              <a:t>of </a:t>
            </a:r>
            <a:r>
              <a:rPr lang="en-US" b="1" dirty="0" smtClean="0">
                <a:cs typeface="Times New Roman" pitchFamily="18" charset="0"/>
              </a:rPr>
              <a:t>FD Sets</a:t>
            </a:r>
            <a:r>
              <a:rPr lang="en-US" b="1" dirty="0"/>
              <a:t> </a:t>
            </a:r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712968" cy="530120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1800" b="1" dirty="0"/>
              <a:t>Consider the following two sets of </a:t>
            </a:r>
            <a:r>
              <a:rPr lang="en-US" sz="1800" b="1" dirty="0" smtClean="0"/>
              <a:t>FDs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F</a:t>
            </a:r>
            <a:r>
              <a:rPr lang="en-US" sz="1800" b="1" dirty="0"/>
              <a:t>= {A </a:t>
            </a:r>
            <a:r>
              <a:rPr lang="en-US" sz="1800" b="1" dirty="0" smtClean="0">
                <a:sym typeface="Wingdings" pitchFamily="2" charset="2"/>
              </a:rPr>
              <a:t> </a:t>
            </a:r>
            <a:r>
              <a:rPr lang="en-US" sz="1800" b="1" dirty="0" smtClean="0"/>
              <a:t>C</a:t>
            </a:r>
            <a:r>
              <a:rPr lang="en-US" sz="1800" b="1" dirty="0"/>
              <a:t>, AC </a:t>
            </a:r>
            <a:r>
              <a:rPr lang="en-US" sz="1800" b="1" dirty="0" smtClean="0">
                <a:sym typeface="Wingdings" pitchFamily="2" charset="2"/>
              </a:rPr>
              <a:t> </a:t>
            </a:r>
            <a:r>
              <a:rPr lang="en-US" sz="1800" b="1" dirty="0" smtClean="0"/>
              <a:t>D,</a:t>
            </a:r>
            <a:r>
              <a:rPr lang="en-IN" sz="1800" b="1" dirty="0"/>
              <a:t> </a:t>
            </a:r>
            <a:r>
              <a:rPr lang="en-US" sz="1800" b="1" dirty="0" smtClean="0"/>
              <a:t>E </a:t>
            </a:r>
            <a:r>
              <a:rPr lang="en-US" sz="1800" b="1" dirty="0" smtClean="0">
                <a:sym typeface="Wingdings" pitchFamily="2" charset="2"/>
              </a:rPr>
              <a:t> </a:t>
            </a:r>
            <a:r>
              <a:rPr lang="en-US" sz="1800" b="1" dirty="0" smtClean="0"/>
              <a:t>AD</a:t>
            </a:r>
            <a:r>
              <a:rPr lang="en-US" sz="1800" b="1" dirty="0"/>
              <a:t>, E </a:t>
            </a:r>
            <a:r>
              <a:rPr lang="en-US" sz="1800" b="1" dirty="0" smtClean="0">
                <a:sym typeface="Wingdings" pitchFamily="2" charset="2"/>
              </a:rPr>
              <a:t> </a:t>
            </a:r>
            <a:r>
              <a:rPr lang="en-US" sz="1800" b="1" dirty="0" smtClean="0"/>
              <a:t>H</a:t>
            </a:r>
            <a:r>
              <a:rPr lang="en-US" sz="1800" b="1" dirty="0"/>
              <a:t>} </a:t>
            </a:r>
            <a:r>
              <a:rPr lang="en-US" sz="1800" b="1" dirty="0" smtClean="0"/>
              <a:t>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G </a:t>
            </a:r>
            <a:r>
              <a:rPr lang="en-US" sz="1800" b="1" dirty="0"/>
              <a:t>= {A </a:t>
            </a:r>
            <a:r>
              <a:rPr lang="en-US" sz="1800" b="1" dirty="0" smtClean="0">
                <a:sym typeface="Wingdings" pitchFamily="2" charset="2"/>
              </a:rPr>
              <a:t> </a:t>
            </a:r>
            <a:r>
              <a:rPr lang="en-US" sz="1800" b="1" dirty="0" smtClean="0"/>
              <a:t>CD</a:t>
            </a:r>
            <a:r>
              <a:rPr lang="en-US" sz="1800" b="1" dirty="0"/>
              <a:t>, </a:t>
            </a:r>
            <a:r>
              <a:rPr lang="en-US" sz="1800" b="1" dirty="0" smtClean="0"/>
              <a:t>E </a:t>
            </a:r>
            <a:r>
              <a:rPr lang="en-US" sz="1800" b="1" dirty="0" smtClean="0">
                <a:sym typeface="Wingdings" pitchFamily="2" charset="2"/>
              </a:rPr>
              <a:t> </a:t>
            </a:r>
            <a:r>
              <a:rPr lang="en-US" sz="1800" b="1" dirty="0" smtClean="0"/>
              <a:t>AH} </a:t>
            </a:r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US" sz="1800" b="1" dirty="0" smtClean="0"/>
              <a:t>Check </a:t>
            </a:r>
            <a:r>
              <a:rPr lang="en-US" sz="1800" b="1" dirty="0"/>
              <a:t>whether or not they </a:t>
            </a:r>
            <a:r>
              <a:rPr lang="en-US" sz="1800" b="1" dirty="0" smtClean="0"/>
              <a:t>are</a:t>
            </a:r>
            <a:r>
              <a:rPr lang="en-IN" sz="1800" b="1" dirty="0"/>
              <a:t> </a:t>
            </a:r>
            <a:r>
              <a:rPr lang="en-US" sz="1800" b="1" dirty="0" smtClean="0"/>
              <a:t>equivalent</a:t>
            </a:r>
            <a:r>
              <a:rPr lang="en-US" sz="1800" b="1" dirty="0"/>
              <a:t>.</a:t>
            </a:r>
            <a:endParaRPr lang="en-IN" sz="1800" b="1" dirty="0"/>
          </a:p>
          <a:p>
            <a:pPr algn="just">
              <a:lnSpc>
                <a:spcPct val="130000"/>
              </a:lnSpc>
            </a:pPr>
            <a:r>
              <a:rPr lang="en-US" sz="1800" b="1" u="sng" dirty="0" smtClean="0"/>
              <a:t>Solution</a:t>
            </a:r>
            <a:r>
              <a:rPr lang="en-US" sz="1800" dirty="0"/>
              <a:t> </a:t>
            </a:r>
            <a:endParaRPr lang="en-US" sz="1800" dirty="0" smtClean="0"/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US" sz="1800" b="1" dirty="0" smtClean="0"/>
              <a:t>Proof </a:t>
            </a:r>
            <a:r>
              <a:rPr lang="en-US" sz="1800" b="1" dirty="0"/>
              <a:t>that G is covered by F:</a:t>
            </a:r>
            <a:endParaRPr lang="en-IN" sz="1800" b="1" dirty="0"/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US" sz="1800" dirty="0"/>
              <a:t>{A} + = {A, C, D} (with respect to F), which covers A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CD </a:t>
            </a:r>
            <a:r>
              <a:rPr lang="en-US" sz="1800" dirty="0"/>
              <a:t>in G</a:t>
            </a:r>
            <a:endParaRPr lang="en-IN" sz="1800" dirty="0"/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US" sz="1800" dirty="0"/>
              <a:t>{E} + = {E, A, D, H, C} (with respect to F), which covers </a:t>
            </a:r>
            <a:r>
              <a:rPr lang="en-US" sz="1800" dirty="0" smtClean="0"/>
              <a:t>E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AH </a:t>
            </a:r>
            <a:r>
              <a:rPr lang="en-US" sz="1800" dirty="0"/>
              <a:t>in G</a:t>
            </a:r>
            <a:endParaRPr lang="en-IN" sz="1800" dirty="0"/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US" sz="1800" b="1" dirty="0"/>
              <a:t>Proof that F is covered by G:</a:t>
            </a:r>
            <a:endParaRPr lang="en-IN" sz="1800" b="1" dirty="0"/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US" sz="1800" dirty="0"/>
              <a:t>{A} + = {A, C, D} (with respect to G), which covers A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C </a:t>
            </a:r>
            <a:r>
              <a:rPr lang="en-US" sz="1800" dirty="0"/>
              <a:t>in F</a:t>
            </a:r>
            <a:endParaRPr lang="en-IN" sz="1800" dirty="0"/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US" sz="1800" dirty="0"/>
              <a:t>{A, C} + = {A, C, D} (with respect to G), which covers AC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D </a:t>
            </a:r>
            <a:r>
              <a:rPr lang="en-US" sz="1800" dirty="0"/>
              <a:t>in F</a:t>
            </a:r>
            <a:endParaRPr lang="en-IN" sz="1800" dirty="0"/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US" sz="1800" dirty="0"/>
              <a:t>{E} + = {E, A, H, C, D} (with respect to G), which covers E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AD </a:t>
            </a:r>
            <a:r>
              <a:rPr lang="en-US" sz="1800" dirty="0"/>
              <a:t>and E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H 								            in </a:t>
            </a:r>
            <a:r>
              <a:rPr lang="en-US" sz="1800" dirty="0"/>
              <a:t>F</a:t>
            </a:r>
            <a:endParaRPr lang="en-IN" sz="1800" dirty="0"/>
          </a:p>
          <a:p>
            <a:pPr marL="0" indent="0" algn="just">
              <a:lnSpc>
                <a:spcPct val="13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506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Equivalence of FD </a:t>
            </a:r>
            <a:r>
              <a:rPr lang="en-US" b="1" dirty="0" smtClean="0">
                <a:cs typeface="Times New Roman" pitchFamily="18" charset="0"/>
              </a:rPr>
              <a:t>Sets Drill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9624"/>
            <a:ext cx="8291264" cy="4873752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IN" dirty="0" smtClean="0"/>
              <a:t>1. A </a:t>
            </a:r>
            <a:r>
              <a:rPr lang="en-IN" dirty="0"/>
              <a:t>relation R (A , C , D , E , H) is having two functional dependencies sets F and G as shown-</a:t>
            </a:r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US" b="1" dirty="0" smtClean="0"/>
              <a:t>F = { </a:t>
            </a:r>
            <a:r>
              <a:rPr lang="en-IN" b="1" dirty="0" smtClean="0"/>
              <a:t>A</a:t>
            </a:r>
            <a:r>
              <a:rPr lang="en-IN" b="1" dirty="0"/>
              <a:t> → </a:t>
            </a:r>
            <a:r>
              <a:rPr lang="en-IN" b="1" dirty="0" smtClean="0"/>
              <a:t>C, AC</a:t>
            </a:r>
            <a:r>
              <a:rPr lang="en-IN" b="1" dirty="0"/>
              <a:t> → </a:t>
            </a:r>
            <a:r>
              <a:rPr lang="en-IN" b="1" dirty="0" smtClean="0"/>
              <a:t>D, E</a:t>
            </a:r>
            <a:r>
              <a:rPr lang="en-IN" b="1" dirty="0"/>
              <a:t> → </a:t>
            </a:r>
            <a:r>
              <a:rPr lang="en-IN" b="1" dirty="0" smtClean="0"/>
              <a:t>AD, E</a:t>
            </a:r>
            <a:r>
              <a:rPr lang="en-IN" b="1" dirty="0"/>
              <a:t> → </a:t>
            </a:r>
            <a:r>
              <a:rPr lang="en-IN" b="1" dirty="0" smtClean="0"/>
              <a:t>H}</a:t>
            </a:r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US" b="1" dirty="0" smtClean="0"/>
              <a:t>G = {</a:t>
            </a:r>
            <a:r>
              <a:rPr lang="en-IN" b="1" dirty="0"/>
              <a:t> </a:t>
            </a:r>
            <a:r>
              <a:rPr lang="en-IN" b="1" dirty="0" smtClean="0"/>
              <a:t>A</a:t>
            </a:r>
            <a:r>
              <a:rPr lang="en-IN" b="1" dirty="0"/>
              <a:t> → </a:t>
            </a:r>
            <a:r>
              <a:rPr lang="en-IN" b="1" dirty="0" smtClean="0"/>
              <a:t>CD, E → H}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IN" dirty="0" smtClean="0"/>
              <a:t>Check if F and G are equivalent?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IN" dirty="0" smtClean="0"/>
              <a:t>2. Are </a:t>
            </a:r>
            <a:r>
              <a:rPr lang="en-IN" dirty="0"/>
              <a:t>these two FD sets equivalent or not?   </a:t>
            </a:r>
            <a:r>
              <a:rPr lang="en-IN" dirty="0" smtClean="0"/>
              <a:t> </a:t>
            </a:r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IN" b="1" dirty="0" smtClean="0"/>
              <a:t>FD1 </a:t>
            </a:r>
            <a:r>
              <a:rPr lang="en-IN" b="1" dirty="0"/>
              <a:t>= {AB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b="1" dirty="0"/>
              <a:t>C, D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b="1" dirty="0"/>
              <a:t>E, E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b="1" dirty="0"/>
              <a:t>C}</a:t>
            </a:r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IN" b="1" dirty="0" smtClean="0"/>
              <a:t>FD2 = </a:t>
            </a:r>
            <a:r>
              <a:rPr lang="en-IN" b="1" dirty="0"/>
              <a:t>{ AB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b="1" dirty="0"/>
              <a:t>C, D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b="1" dirty="0"/>
              <a:t>E, AB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b="1" dirty="0"/>
              <a:t>E, E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b="1" dirty="0"/>
              <a:t>C}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13314" name="Picture 2" descr="Image result for practice ques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29" y="-27384"/>
            <a:ext cx="1943335" cy="194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424936" cy="1143000"/>
          </a:xfrm>
        </p:spPr>
        <p:txBody>
          <a:bodyPr/>
          <a:lstStyle/>
          <a:p>
            <a:r>
              <a:rPr lang="en-US" b="1" dirty="0" smtClean="0"/>
              <a:t>Solution </a:t>
            </a:r>
            <a:r>
              <a:rPr lang="en-US" b="1" dirty="0">
                <a:cs typeface="Times New Roman" pitchFamily="18" charset="0"/>
              </a:rPr>
              <a:t>Equivalence of FD Sets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91264" cy="4873752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30000"/>
              </a:lnSpc>
              <a:buNone/>
            </a:pPr>
            <a:r>
              <a:rPr lang="en-US" sz="1800" dirty="0" smtClean="0"/>
              <a:t>1. </a:t>
            </a:r>
            <a:r>
              <a:rPr lang="en-IN" sz="1800" b="1" u="sng" dirty="0" smtClean="0"/>
              <a:t>Determining </a:t>
            </a:r>
            <a:r>
              <a:rPr lang="en-IN" sz="1800" b="1" u="sng" dirty="0"/>
              <a:t>whether F covers </a:t>
            </a:r>
            <a:r>
              <a:rPr lang="en-IN" sz="1800" b="1" u="sng" dirty="0" smtClean="0"/>
              <a:t>G-</a:t>
            </a:r>
            <a:endParaRPr lang="en-IN" sz="1000" dirty="0"/>
          </a:p>
          <a:p>
            <a:pPr marL="0" indent="0" algn="just" fontAlgn="base">
              <a:lnSpc>
                <a:spcPct val="130000"/>
              </a:lnSpc>
              <a:buNone/>
            </a:pPr>
            <a:r>
              <a:rPr lang="en-IN" sz="1800" dirty="0" smtClean="0"/>
              <a:t>(</a:t>
            </a:r>
            <a:r>
              <a:rPr lang="en-IN" sz="1800" dirty="0"/>
              <a:t>A)</a:t>
            </a:r>
            <a:r>
              <a:rPr lang="en-IN" sz="1800" baseline="30000" dirty="0"/>
              <a:t>+</a:t>
            </a:r>
            <a:r>
              <a:rPr lang="en-IN" sz="1800" dirty="0"/>
              <a:t> = { A , C , D }               </a:t>
            </a:r>
            <a:r>
              <a:rPr lang="en-IN" sz="1800" dirty="0" smtClean="0"/>
              <a:t>// using </a:t>
            </a:r>
            <a:r>
              <a:rPr lang="en-IN" sz="1800" dirty="0"/>
              <a:t>set </a:t>
            </a:r>
            <a:r>
              <a:rPr lang="en-IN" sz="1800" dirty="0" smtClean="0"/>
              <a:t>F</a:t>
            </a:r>
          </a:p>
          <a:p>
            <a:pPr marL="0" lvl="0" indent="0" algn="just" fontAlgn="base">
              <a:lnSpc>
                <a:spcPct val="130000"/>
              </a:lnSpc>
              <a:buNone/>
            </a:pPr>
            <a:r>
              <a:rPr lang="en-IN" sz="1800" dirty="0" smtClean="0"/>
              <a:t>(E)</a:t>
            </a:r>
            <a:r>
              <a:rPr lang="en-IN" sz="1800" baseline="30000" dirty="0" smtClean="0"/>
              <a:t>+</a:t>
            </a:r>
            <a:r>
              <a:rPr lang="en-IN" sz="1800" dirty="0" smtClean="0"/>
              <a:t> = { A , C , D , E , H }    // using set F</a:t>
            </a:r>
            <a:endParaRPr lang="en-IN" sz="1800" dirty="0"/>
          </a:p>
          <a:p>
            <a:pPr marL="0" indent="0" algn="just" fontAlgn="base">
              <a:lnSpc>
                <a:spcPct val="130000"/>
              </a:lnSpc>
              <a:buNone/>
            </a:pPr>
            <a:endParaRPr lang="en-IN" sz="1000" dirty="0" smtClean="0"/>
          </a:p>
          <a:p>
            <a:pPr marL="0" indent="0" algn="just" fontAlgn="base">
              <a:lnSpc>
                <a:spcPct val="130000"/>
              </a:lnSpc>
              <a:buNone/>
            </a:pPr>
            <a:r>
              <a:rPr lang="en-IN" sz="1800" dirty="0" smtClean="0"/>
              <a:t>Thus</a:t>
            </a:r>
            <a:r>
              <a:rPr lang="en-IN" sz="1800" dirty="0"/>
              <a:t>, we conclude F covers G i.e. F ⊇ </a:t>
            </a:r>
            <a:r>
              <a:rPr lang="en-IN" sz="1800" dirty="0" smtClean="0"/>
              <a:t>G</a:t>
            </a:r>
          </a:p>
          <a:p>
            <a:pPr marL="0" indent="0" algn="just" fontAlgn="base">
              <a:lnSpc>
                <a:spcPct val="130000"/>
              </a:lnSpc>
              <a:buNone/>
            </a:pPr>
            <a:endParaRPr lang="en-US" sz="1000" dirty="0"/>
          </a:p>
          <a:p>
            <a:pPr marL="0" indent="0" algn="just" fontAlgn="base">
              <a:lnSpc>
                <a:spcPct val="130000"/>
              </a:lnSpc>
              <a:buNone/>
            </a:pPr>
            <a:r>
              <a:rPr lang="en-IN" sz="1800" b="1" u="sng" dirty="0"/>
              <a:t>Determining whether G covers </a:t>
            </a:r>
            <a:r>
              <a:rPr lang="en-IN" sz="1800" b="1" u="sng" dirty="0" smtClean="0"/>
              <a:t>F-</a:t>
            </a:r>
            <a:endParaRPr lang="en-IN" sz="1800" dirty="0" smtClean="0"/>
          </a:p>
          <a:p>
            <a:pPr marL="0" lvl="0" indent="0" algn="just" fontAlgn="base">
              <a:lnSpc>
                <a:spcPct val="130000"/>
              </a:lnSpc>
              <a:buNone/>
            </a:pPr>
            <a:r>
              <a:rPr lang="en-IN" sz="1800" dirty="0"/>
              <a:t>(A)</a:t>
            </a:r>
            <a:r>
              <a:rPr lang="en-IN" sz="1800" baseline="30000" dirty="0"/>
              <a:t>+</a:t>
            </a:r>
            <a:r>
              <a:rPr lang="en-IN" sz="1800" dirty="0"/>
              <a:t> = { A , C , D }                </a:t>
            </a:r>
            <a:r>
              <a:rPr lang="en-IN" sz="1800" dirty="0" smtClean="0"/>
              <a:t>// using </a:t>
            </a:r>
            <a:r>
              <a:rPr lang="en-IN" sz="1800" dirty="0"/>
              <a:t>set G</a:t>
            </a:r>
          </a:p>
          <a:p>
            <a:pPr marL="0" lvl="0" indent="0" algn="just" fontAlgn="base">
              <a:lnSpc>
                <a:spcPct val="130000"/>
              </a:lnSpc>
              <a:buNone/>
            </a:pPr>
            <a:r>
              <a:rPr lang="en-IN" sz="1800" dirty="0"/>
              <a:t>(AC)</a:t>
            </a:r>
            <a:r>
              <a:rPr lang="en-IN" sz="1800" baseline="30000" dirty="0"/>
              <a:t>+</a:t>
            </a:r>
            <a:r>
              <a:rPr lang="en-IN" sz="1800" dirty="0"/>
              <a:t> = { A , C , D }             // </a:t>
            </a:r>
            <a:r>
              <a:rPr lang="en-IN" sz="1800" dirty="0" smtClean="0"/>
              <a:t>using </a:t>
            </a:r>
            <a:r>
              <a:rPr lang="en-IN" sz="1800" dirty="0"/>
              <a:t>set G</a:t>
            </a:r>
          </a:p>
          <a:p>
            <a:pPr marL="0" lvl="0" indent="0" algn="just" fontAlgn="base">
              <a:lnSpc>
                <a:spcPct val="130000"/>
              </a:lnSpc>
              <a:buNone/>
            </a:pPr>
            <a:r>
              <a:rPr lang="en-IN" sz="1800" dirty="0"/>
              <a:t>(E)</a:t>
            </a:r>
            <a:r>
              <a:rPr lang="en-IN" sz="1800" baseline="30000" dirty="0"/>
              <a:t>+</a:t>
            </a:r>
            <a:r>
              <a:rPr lang="en-IN" sz="1800" dirty="0"/>
              <a:t> = { E</a:t>
            </a:r>
            <a:r>
              <a:rPr lang="en-IN" sz="1800" dirty="0" smtClean="0"/>
              <a:t> </a:t>
            </a:r>
            <a:r>
              <a:rPr lang="en-IN" sz="1800" dirty="0"/>
              <a:t>, H }    </a:t>
            </a:r>
            <a:r>
              <a:rPr lang="en-IN" sz="1800" dirty="0" smtClean="0"/>
              <a:t>		 //</a:t>
            </a:r>
            <a:r>
              <a:rPr lang="en-IN" sz="1800" dirty="0"/>
              <a:t> </a:t>
            </a:r>
            <a:r>
              <a:rPr lang="en-IN" sz="1800" dirty="0" smtClean="0"/>
              <a:t>using </a:t>
            </a:r>
            <a:r>
              <a:rPr lang="en-IN" sz="1800" dirty="0"/>
              <a:t>set </a:t>
            </a:r>
            <a:r>
              <a:rPr lang="en-IN" sz="1800" dirty="0" smtClean="0"/>
              <a:t>G</a:t>
            </a:r>
          </a:p>
          <a:p>
            <a:pPr marL="0" lvl="0" indent="0" algn="just" fontAlgn="base">
              <a:lnSpc>
                <a:spcPct val="130000"/>
              </a:lnSpc>
              <a:buNone/>
            </a:pPr>
            <a:endParaRPr lang="en-IN" sz="1000" dirty="0"/>
          </a:p>
          <a:p>
            <a:pPr marL="0" lvl="0" indent="0" algn="just" fontAlgn="base">
              <a:lnSpc>
                <a:spcPct val="130000"/>
              </a:lnSpc>
              <a:buNone/>
            </a:pPr>
            <a:r>
              <a:rPr lang="en-IN" sz="1800" dirty="0" smtClean="0"/>
              <a:t>Thus</a:t>
            </a:r>
            <a:r>
              <a:rPr lang="en-IN" sz="1800" dirty="0"/>
              <a:t>, we conclude G </a:t>
            </a:r>
            <a:r>
              <a:rPr lang="en-IN" sz="1800" dirty="0" smtClean="0"/>
              <a:t>does not cover </a:t>
            </a:r>
            <a:r>
              <a:rPr lang="en-IN" sz="1800" dirty="0"/>
              <a:t>F </a:t>
            </a:r>
            <a:endParaRPr lang="en-US" sz="1800" dirty="0"/>
          </a:p>
          <a:p>
            <a:pPr marL="0" lvl="0" indent="0" algn="ctr" fontAlgn="base">
              <a:lnSpc>
                <a:spcPct val="13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∴ F </a:t>
            </a:r>
            <a:r>
              <a:rPr lang="en-IN" b="1" dirty="0">
                <a:solidFill>
                  <a:srgbClr val="FF0000"/>
                </a:solidFill>
              </a:rPr>
              <a:t>≠</a:t>
            </a:r>
            <a:r>
              <a:rPr lang="en-IN" b="1" dirty="0" smtClean="0">
                <a:solidFill>
                  <a:srgbClr val="FF0000"/>
                </a:solidFill>
              </a:rPr>
              <a:t> G</a:t>
            </a:r>
            <a:endParaRPr lang="en-IN" b="1" dirty="0" smtClean="0"/>
          </a:p>
          <a:p>
            <a:pPr marL="0" lvl="0" indent="0" algn="just" fontAlgn="base">
              <a:lnSpc>
                <a:spcPct val="130000"/>
              </a:lnSpc>
              <a:buNone/>
            </a:pPr>
            <a:endParaRPr lang="en-IN" sz="1800" dirty="0"/>
          </a:p>
          <a:p>
            <a:pPr marL="0" indent="0" algn="just" fontAlgn="base">
              <a:lnSpc>
                <a:spcPct val="130000"/>
              </a:lnSpc>
              <a:buNone/>
            </a:pPr>
            <a:endParaRPr lang="en-IN" sz="1800" dirty="0"/>
          </a:p>
          <a:p>
            <a:pPr algn="just">
              <a:lnSpc>
                <a:spcPct val="130000"/>
              </a:lnSpc>
            </a:pPr>
            <a:endParaRPr lang="en-IN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2880000" cy="253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4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67600" cy="1143000"/>
          </a:xfrm>
        </p:spPr>
        <p:txBody>
          <a:bodyPr/>
          <a:lstStyle/>
          <a:p>
            <a:r>
              <a:rPr lang="en-US" b="1" dirty="0" smtClean="0"/>
              <a:t>Why Redundancy?</a:t>
            </a:r>
            <a:endParaRPr lang="en-I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484784"/>
            <a:ext cx="745232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0708"/>
            <a:ext cx="3440806" cy="15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0" y="4077072"/>
            <a:ext cx="8558426" cy="278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300192" y="4869160"/>
            <a:ext cx="1008112" cy="54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300192" y="5769320"/>
            <a:ext cx="1008112" cy="54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452320" y="4797152"/>
            <a:ext cx="120855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467898" y="5733256"/>
            <a:ext cx="120855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Alternate Process 4"/>
          <p:cNvSpPr/>
          <p:nvPr/>
        </p:nvSpPr>
        <p:spPr>
          <a:xfrm>
            <a:off x="1728120" y="4077072"/>
            <a:ext cx="3888000" cy="3600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2 independent relations combined</a:t>
            </a: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5219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91264" cy="1143000"/>
          </a:xfrm>
        </p:spPr>
        <p:txBody>
          <a:bodyPr/>
          <a:lstStyle/>
          <a:p>
            <a:r>
              <a:rPr lang="en-US" b="1" dirty="0"/>
              <a:t>Solution </a:t>
            </a:r>
            <a:r>
              <a:rPr lang="en-US" b="1" dirty="0">
                <a:cs typeface="Times New Roman" pitchFamily="18" charset="0"/>
              </a:rPr>
              <a:t>Equivalence of FD Sets Drill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52928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dirty="0" smtClean="0"/>
              <a:t>2.  FD2 covers FD 1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200" dirty="0" smtClean="0"/>
              <a:t> FD1 does not cover FD 2 as AB </a:t>
            </a:r>
            <a:r>
              <a:rPr lang="en-US" sz="2200" dirty="0" smtClean="0">
                <a:sym typeface="Wingdings" pitchFamily="2" charset="2"/>
              </a:rPr>
              <a:t> E is not implied in FD 1.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endParaRPr lang="en-US" sz="1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Thus, FD1 </a:t>
            </a:r>
            <a:r>
              <a:rPr lang="en-IN" sz="2200" b="1" dirty="0" smtClean="0">
                <a:solidFill>
                  <a:srgbClr val="FF0000"/>
                </a:solidFill>
              </a:rPr>
              <a:t>≠ FD2</a:t>
            </a:r>
            <a:endParaRPr lang="en-IN" sz="2200" b="1" dirty="0">
              <a:solidFill>
                <a:srgbClr val="FF0000"/>
              </a:solidFill>
            </a:endParaRPr>
          </a:p>
        </p:txBody>
      </p:sp>
      <p:pic>
        <p:nvPicPr>
          <p:cNvPr id="15362" name="Picture 2" descr="Image result for ans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76700"/>
            <a:ext cx="5334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Practice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 err="1" smtClean="0"/>
              <a:t>Ques</a:t>
            </a:r>
            <a:r>
              <a:rPr lang="en-US" b="1" dirty="0" smtClean="0"/>
              <a:t>: </a:t>
            </a:r>
            <a:r>
              <a:rPr lang="en-US" dirty="0" smtClean="0"/>
              <a:t>Relation </a:t>
            </a:r>
            <a:r>
              <a:rPr lang="en-US" dirty="0"/>
              <a:t>R has eight attributes ABCDEFGH. Fields of R contain only atomic </a:t>
            </a:r>
            <a:r>
              <a:rPr lang="en-US" dirty="0" smtClean="0"/>
              <a:t>values.</a:t>
            </a:r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US" b="1" dirty="0" smtClean="0"/>
              <a:t>F </a:t>
            </a:r>
            <a:r>
              <a:rPr lang="en-US" b="1" dirty="0"/>
              <a:t>= </a:t>
            </a:r>
            <a:r>
              <a:rPr lang="en-US" b="1" dirty="0" smtClean="0"/>
              <a:t>{ CH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G, A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BC, B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CFH, E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A, F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EG} </a:t>
            </a:r>
            <a:endParaRPr lang="en-US" b="1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 smtClean="0"/>
              <a:t>is </a:t>
            </a:r>
            <a:r>
              <a:rPr lang="en-US" dirty="0"/>
              <a:t>a set of functional dependencies (FDs)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How many candidate keys does the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relation </a:t>
            </a:r>
            <a:r>
              <a:rPr lang="en-US" dirty="0">
                <a:solidFill>
                  <a:srgbClr val="FF0000"/>
                </a:solidFill>
              </a:rPr>
              <a:t>R have?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2232248" cy="289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8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003232" cy="4873752"/>
          </a:xfrm>
        </p:spPr>
        <p:txBody>
          <a:bodyPr/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</a:t>
            </a:r>
            <a:r>
              <a:rPr lang="en-US" dirty="0"/>
              <a:t>+ </a:t>
            </a:r>
            <a:r>
              <a:rPr lang="en-US" dirty="0" smtClean="0"/>
              <a:t>= </a:t>
            </a:r>
            <a:r>
              <a:rPr lang="en-US" dirty="0"/>
              <a:t>ABCEFGH which is all attributes except D.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/>
              <a:t>B+ </a:t>
            </a:r>
            <a:r>
              <a:rPr lang="en-US" dirty="0" smtClean="0"/>
              <a:t>= ABCEFGH </a:t>
            </a:r>
            <a:r>
              <a:rPr lang="en-US" dirty="0"/>
              <a:t>which is all attributes except D.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/>
              <a:t>E+ </a:t>
            </a:r>
            <a:r>
              <a:rPr lang="en-US" dirty="0" smtClean="0"/>
              <a:t>= ABCEFGH </a:t>
            </a:r>
            <a:r>
              <a:rPr lang="en-US" dirty="0"/>
              <a:t>which is all attributes except D.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/>
              <a:t>F+ </a:t>
            </a:r>
            <a:r>
              <a:rPr lang="en-US" dirty="0" smtClean="0"/>
              <a:t>= ABCEFGH </a:t>
            </a:r>
            <a:r>
              <a:rPr lang="en-US" dirty="0"/>
              <a:t>which is all attributes except D.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So, </a:t>
            </a:r>
            <a:r>
              <a:rPr lang="en-US" b="1" dirty="0">
                <a:solidFill>
                  <a:srgbClr val="FF0000"/>
                </a:solidFill>
              </a:rPr>
              <a:t>there are total 4 candidate keys AD, BD, ED and FD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475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Practice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3600"/>
            <a:ext cx="7931224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Consider a relation with schema R(A,B,C,D)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FDs </a:t>
            </a:r>
            <a:r>
              <a:rPr lang="en-US" dirty="0" smtClean="0"/>
              <a:t>are {AB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C, C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D, 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A}. </a:t>
            </a:r>
          </a:p>
          <a:p>
            <a:pPr marL="822960" lvl="1" indent="-457200" algn="just">
              <a:lnSpc>
                <a:spcPct val="150000"/>
              </a:lnSpc>
              <a:buAutoNum type="alphaLcPeriod"/>
            </a:pPr>
            <a:r>
              <a:rPr lang="en-US" sz="2400" dirty="0"/>
              <a:t>What are some of the nontrivial FDs that can be inferred from the given FDs? </a:t>
            </a:r>
          </a:p>
          <a:p>
            <a:pPr marL="822960" lvl="1" indent="-457200" algn="just">
              <a:lnSpc>
                <a:spcPct val="150000"/>
              </a:lnSpc>
              <a:buAutoNum type="alphaLcPeriod"/>
            </a:pPr>
            <a:r>
              <a:rPr lang="en-US" sz="2400" dirty="0"/>
              <a:t> What are all candidate keys of R?</a:t>
            </a:r>
            <a:endParaRPr lang="en-IN" sz="24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2232248" cy="289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5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Solution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91264" cy="547260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lphaLcParenR"/>
            </a:pPr>
            <a:r>
              <a:rPr lang="en-US" sz="2100" b="1" dirty="0" smtClean="0"/>
              <a:t>Some of the non-trivial FDs:</a:t>
            </a:r>
            <a:endParaRPr lang="en-IN" sz="21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2100" dirty="0"/>
              <a:t>C </a:t>
            </a:r>
            <a:r>
              <a:rPr lang="en-IN" sz="2100" dirty="0" smtClean="0">
                <a:sym typeface="Wingdings" pitchFamily="2" charset="2"/>
              </a:rPr>
              <a:t> </a:t>
            </a:r>
            <a:r>
              <a:rPr lang="en-IN" sz="2100" dirty="0" smtClean="0"/>
              <a:t>ACD		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AD 		AB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ABCD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100" dirty="0" smtClean="0"/>
              <a:t>AC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ACD		BC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ABCD		BD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</a:t>
            </a:r>
            <a:r>
              <a:rPr lang="en-IN" sz="2100" dirty="0"/>
              <a:t>ABCD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100" dirty="0"/>
              <a:t>CD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ACD		ABC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ABCD		ABD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</a:t>
            </a:r>
            <a:r>
              <a:rPr lang="en-IN" sz="2100" dirty="0"/>
              <a:t>ABCD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100" dirty="0"/>
              <a:t>BCD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ABCD</a:t>
            </a:r>
          </a:p>
          <a:p>
            <a:pPr marL="0" indent="0">
              <a:lnSpc>
                <a:spcPct val="110000"/>
              </a:lnSpc>
              <a:buNone/>
            </a:pPr>
            <a:endParaRPr lang="en-IN" sz="21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lphaLcParenR" startAt="2"/>
            </a:pPr>
            <a:r>
              <a:rPr lang="en-IN" sz="2100" b="1" dirty="0"/>
              <a:t>Attribute </a:t>
            </a:r>
            <a:r>
              <a:rPr lang="en-IN" sz="2100" b="1" dirty="0" smtClean="0"/>
              <a:t>Closure</a:t>
            </a:r>
            <a:r>
              <a:rPr lang="en-IN" sz="2100" b="1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100" dirty="0"/>
              <a:t>A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			B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B		C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ACD	D -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</a:t>
            </a:r>
            <a:r>
              <a:rPr lang="en-IN" sz="2100" dirty="0"/>
              <a:t>AD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100" dirty="0"/>
              <a:t>AB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ABCD		AC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ACD	AD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AD	BC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</a:t>
            </a:r>
            <a:r>
              <a:rPr lang="en-IN" sz="2100" dirty="0"/>
              <a:t>ABCD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100" dirty="0"/>
              <a:t>BD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ABCD		CD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ACD	ABC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ABCD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100" dirty="0" smtClean="0"/>
              <a:t>ABD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ABCD		ACD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ACD	BCD </a:t>
            </a:r>
            <a:r>
              <a:rPr lang="en-IN" sz="2100" dirty="0" smtClean="0">
                <a:sym typeface="Wingdings" pitchFamily="2" charset="2"/>
              </a:rPr>
              <a:t></a:t>
            </a:r>
            <a:r>
              <a:rPr lang="en-IN" sz="2100" dirty="0" smtClean="0"/>
              <a:t> ABCD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100" b="1" dirty="0" smtClean="0">
                <a:solidFill>
                  <a:srgbClr val="FF0000"/>
                </a:solidFill>
              </a:rPr>
              <a:t>Thus, candidate </a:t>
            </a:r>
            <a:r>
              <a:rPr lang="en-IN" sz="2100" b="1" dirty="0">
                <a:solidFill>
                  <a:srgbClr val="FF0000"/>
                </a:solidFill>
              </a:rPr>
              <a:t>keys </a:t>
            </a:r>
            <a:r>
              <a:rPr lang="en-IN" sz="2100" b="1" dirty="0" smtClean="0">
                <a:solidFill>
                  <a:srgbClr val="FF0000"/>
                </a:solidFill>
              </a:rPr>
              <a:t>are: AB</a:t>
            </a:r>
            <a:r>
              <a:rPr lang="en-IN" sz="2100" b="1" dirty="0">
                <a:solidFill>
                  <a:srgbClr val="FF0000"/>
                </a:solidFill>
              </a:rPr>
              <a:t>, BC, and BD</a:t>
            </a:r>
          </a:p>
          <a:p>
            <a:pPr marL="0" indent="0">
              <a:lnSpc>
                <a:spcPct val="110000"/>
              </a:lnSpc>
              <a:buNone/>
            </a:pPr>
            <a:endParaRPr lang="en-IN" sz="2100" dirty="0"/>
          </a:p>
          <a:p>
            <a:pPr marL="457200" indent="-457200">
              <a:lnSpc>
                <a:spcPct val="110000"/>
              </a:lnSpc>
              <a:buFont typeface="+mj-lt"/>
              <a:buAutoNum type="alphaLcParenR" startAt="2"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787882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610838"/>
            <a:ext cx="3429000" cy="18943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Thanks!!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07235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075240" cy="1143000"/>
          </a:xfrm>
        </p:spPr>
        <p:txBody>
          <a:bodyPr/>
          <a:lstStyle/>
          <a:p>
            <a:r>
              <a:rPr lang="en-US" b="1" dirty="0" smtClean="0"/>
              <a:t>Problems Encountered due to Redundancy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Update Anomaly: 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2088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4392488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6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b="1" dirty="0" smtClean="0"/>
              <a:t>Update Anomaly (Cont.)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33256"/>
            <a:ext cx="7715200" cy="7867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Changing the name of  project </a:t>
            </a:r>
            <a:r>
              <a:rPr lang="en-US" sz="1800" dirty="0" smtClean="0">
                <a:solidFill>
                  <a:srgbClr val="FF0000"/>
                </a:solidFill>
                <a:cs typeface="Times New Roman" pitchFamily="18" charset="0"/>
              </a:rPr>
              <a:t>number “30” </a:t>
            </a: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from </a:t>
            </a:r>
            <a:r>
              <a:rPr lang="en-US" sz="1800" dirty="0" smtClean="0">
                <a:solidFill>
                  <a:srgbClr val="FF0000"/>
                </a:solidFill>
                <a:cs typeface="Times New Roman" pitchFamily="18" charset="0"/>
              </a:rPr>
              <a:t>“</a:t>
            </a:r>
            <a:r>
              <a:rPr lang="en-US" sz="1800" dirty="0" err="1" smtClean="0">
                <a:solidFill>
                  <a:srgbClr val="FF0000"/>
                </a:solidFill>
                <a:cs typeface="Times New Roman" pitchFamily="18" charset="0"/>
              </a:rPr>
              <a:t>Newbenefits</a:t>
            </a:r>
            <a:r>
              <a:rPr lang="en-US" sz="1800" dirty="0" smtClean="0">
                <a:solidFill>
                  <a:srgbClr val="FF0000"/>
                </a:solidFill>
                <a:cs typeface="Times New Roman" pitchFamily="18" charset="0"/>
              </a:rPr>
              <a:t>” </a:t>
            </a: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to “Customer-Accounting” may cause this update to be made for </a:t>
            </a:r>
            <a:r>
              <a:rPr lang="en-US" sz="1800" dirty="0" smtClean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employees working on project </a:t>
            </a:r>
            <a:r>
              <a:rPr lang="en-US" sz="1800" dirty="0" smtClean="0">
                <a:solidFill>
                  <a:srgbClr val="FF0000"/>
                </a:solidFill>
                <a:cs typeface="Times New Roman" pitchFamily="18" charset="0"/>
              </a:rPr>
              <a:t>“30”.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endParaRPr lang="en-US" sz="18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endParaRPr lang="en-IN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064896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6300192" y="188640"/>
            <a:ext cx="2627784" cy="720080"/>
          </a:xfrm>
          <a:prstGeom prst="borderCallout1">
            <a:avLst>
              <a:gd name="adj1" fmla="val 58552"/>
              <a:gd name="adj2" fmla="val -4178"/>
              <a:gd name="adj3" fmla="val 165569"/>
              <a:gd name="adj4" fmla="val -258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2 independent relations combined</a:t>
            </a:r>
            <a:endParaRPr lang="en-IN" sz="1600" b="1" i="1" dirty="0"/>
          </a:p>
        </p:txBody>
      </p:sp>
      <p:sp>
        <p:nvSpPr>
          <p:cNvPr id="6" name="Oval 5"/>
          <p:cNvSpPr/>
          <p:nvPr/>
        </p:nvSpPr>
        <p:spPr>
          <a:xfrm>
            <a:off x="5667698" y="4653136"/>
            <a:ext cx="120855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695913" y="3933056"/>
            <a:ext cx="120855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7467600" cy="1143000"/>
          </a:xfrm>
        </p:spPr>
        <p:txBody>
          <a:bodyPr/>
          <a:lstStyle/>
          <a:p>
            <a:r>
              <a:rPr lang="en-US" b="1" dirty="0"/>
              <a:t>Problems Encountered due to </a:t>
            </a:r>
            <a:r>
              <a:rPr lang="en-US" b="1" dirty="0" smtClean="0"/>
              <a:t>Redundancy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7467600" cy="4873752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Insertion Anomaly: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496944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427984" y="692904"/>
            <a:ext cx="4643544" cy="1583968"/>
          </a:xfrm>
          <a:prstGeom prst="wedgeRoundRectCallout">
            <a:avLst>
              <a:gd name="adj1" fmla="val -64038"/>
              <a:gd name="adj2" fmla="val 1842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i="1" dirty="0">
                <a:cs typeface="Times New Roman" pitchFamily="18" charset="0"/>
              </a:rPr>
              <a:t>Cannot insert a project unless an employee is assigned to </a:t>
            </a:r>
            <a:r>
              <a:rPr lang="en-US" sz="1600" i="1" dirty="0" smtClean="0">
                <a:cs typeface="Times New Roman" pitchFamily="18" charset="0"/>
              </a:rPr>
              <a:t>it.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i="1" dirty="0" smtClean="0">
                <a:cs typeface="Times New Roman" pitchFamily="18" charset="0"/>
              </a:rPr>
              <a:t>If we still want to insert a project, the employee details will be filled by dummy data which causes inconsistency</a:t>
            </a:r>
            <a:endParaRPr lang="en-US" sz="16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7467600" cy="1143000"/>
          </a:xfrm>
        </p:spPr>
        <p:txBody>
          <a:bodyPr/>
          <a:lstStyle/>
          <a:p>
            <a:r>
              <a:rPr lang="en-US" b="1" dirty="0"/>
              <a:t>Problems Encountered due to </a:t>
            </a:r>
            <a:r>
              <a:rPr lang="en-US" b="1" dirty="0" smtClean="0"/>
              <a:t>Redundancy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7467600" cy="4873752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Deletion Anomaly: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496944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427984" y="872864"/>
            <a:ext cx="4608000" cy="1187984"/>
          </a:xfrm>
          <a:prstGeom prst="wedgeRoundRectCallout">
            <a:avLst>
              <a:gd name="adj1" fmla="val -68168"/>
              <a:gd name="adj2" fmla="val 24171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US" sz="1600" i="1" dirty="0" smtClean="0">
                <a:cs typeface="Times New Roman" pitchFamily="18" charset="0"/>
              </a:rPr>
              <a:t>If a </a:t>
            </a:r>
            <a:r>
              <a:rPr lang="en-US" sz="1600" i="1" dirty="0">
                <a:cs typeface="Times New Roman" pitchFamily="18" charset="0"/>
              </a:rPr>
              <a:t>project is deleted, </a:t>
            </a:r>
            <a:r>
              <a:rPr lang="en-US" sz="1600" i="1" dirty="0" smtClean="0">
                <a:cs typeface="Times New Roman" pitchFamily="18" charset="0"/>
              </a:rPr>
              <a:t>consequently all </a:t>
            </a:r>
            <a:r>
              <a:rPr lang="en-US" sz="1600" i="1" dirty="0">
                <a:cs typeface="Times New Roman" pitchFamily="18" charset="0"/>
              </a:rPr>
              <a:t>the employees who work on that </a:t>
            </a:r>
            <a:r>
              <a:rPr lang="en-US" sz="1600" i="1" dirty="0" smtClean="0">
                <a:cs typeface="Times New Roman" pitchFamily="18" charset="0"/>
              </a:rPr>
              <a:t>project will be deleted. Thus, loosing employee information.</a:t>
            </a:r>
            <a:endParaRPr lang="en-US" sz="16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7467600" cy="1143000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Guidelines for Normalized DB</a:t>
            </a:r>
            <a:endParaRPr lang="en-IN" sz="31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"/>
            <a:ext cx="1562100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4311196"/>
              </p:ext>
            </p:extLst>
          </p:nvPr>
        </p:nvGraphicFramePr>
        <p:xfrm>
          <a:off x="35496" y="1268760"/>
          <a:ext cx="885698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8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2046</TotalTime>
  <Words>2003</Words>
  <Application>Microsoft Office PowerPoint</Application>
  <PresentationFormat>On-screen Show (4:3)</PresentationFormat>
  <Paragraphs>428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Oriel</vt:lpstr>
      <vt:lpstr>Relational Database Design</vt:lpstr>
      <vt:lpstr>What is Normalization?</vt:lpstr>
      <vt:lpstr>COMPANY Database</vt:lpstr>
      <vt:lpstr>Why Redundancy?</vt:lpstr>
      <vt:lpstr>Problems Encountered due to Redundancy</vt:lpstr>
      <vt:lpstr>Update Anomaly (Cont.)</vt:lpstr>
      <vt:lpstr>Problems Encountered due to Redundancy </vt:lpstr>
      <vt:lpstr>Problems Encountered due to Redundancy </vt:lpstr>
      <vt:lpstr>Guidelines for Normalized DB</vt:lpstr>
      <vt:lpstr>Solution of Redundancy</vt:lpstr>
      <vt:lpstr>Functional Dependency</vt:lpstr>
      <vt:lpstr>Functional Dependencies (Cont.) </vt:lpstr>
      <vt:lpstr>Examples of FD </vt:lpstr>
      <vt:lpstr>Functional Dependencies (Cont.) </vt:lpstr>
      <vt:lpstr>Examples of FD</vt:lpstr>
      <vt:lpstr>FD Categorization</vt:lpstr>
      <vt:lpstr>FD Important Note</vt:lpstr>
      <vt:lpstr>Inference Rules for FDs </vt:lpstr>
      <vt:lpstr>Inference Rules for FDs (Cont.)</vt:lpstr>
      <vt:lpstr>Attribute Closure [X+]</vt:lpstr>
      <vt:lpstr>Attribute Closure Drill 1</vt:lpstr>
      <vt:lpstr>Solution Drill 1</vt:lpstr>
      <vt:lpstr>Attribute Closure Drill 2</vt:lpstr>
      <vt:lpstr>Solution Drill 2</vt:lpstr>
      <vt:lpstr>Superkey</vt:lpstr>
      <vt:lpstr>Superkey Example</vt:lpstr>
      <vt:lpstr>Candidate Key: Minimal Superkey</vt:lpstr>
      <vt:lpstr>Candidate Key Example</vt:lpstr>
      <vt:lpstr>Candidate Key (Cont.)</vt:lpstr>
      <vt:lpstr>How to Check for Multiple Candidate keys?</vt:lpstr>
      <vt:lpstr>Candidate Key Drill</vt:lpstr>
      <vt:lpstr>Solution Candidate Key Drill</vt:lpstr>
      <vt:lpstr>Solution Candidate Key Drill</vt:lpstr>
      <vt:lpstr>FD Membership Test</vt:lpstr>
      <vt:lpstr>FD Membership Test Example</vt:lpstr>
      <vt:lpstr>Equivalence of FD Sets </vt:lpstr>
      <vt:lpstr>Equivalence of FD Sets Example</vt:lpstr>
      <vt:lpstr>Equivalence of FD Sets Drill</vt:lpstr>
      <vt:lpstr>Solution Equivalence of FD Sets Drill</vt:lpstr>
      <vt:lpstr>Solution Equivalence of FD Sets Drill</vt:lpstr>
      <vt:lpstr>Practice Question</vt:lpstr>
      <vt:lpstr>Solution</vt:lpstr>
      <vt:lpstr>Practice Question</vt:lpstr>
      <vt:lpstr>Solution</vt:lpstr>
      <vt:lpstr>Thanks!!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Kanika</cp:lastModifiedBy>
  <cp:revision>56</cp:revision>
  <dcterms:created xsi:type="dcterms:W3CDTF">2019-02-16T05:14:46Z</dcterms:created>
  <dcterms:modified xsi:type="dcterms:W3CDTF">2019-06-19T10:47:28Z</dcterms:modified>
</cp:coreProperties>
</file>