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  <p:sldMasterId id="2147483887" r:id="rId3"/>
  </p:sldMasterIdLst>
  <p:notesMasterIdLst>
    <p:notesMasterId r:id="rId67"/>
  </p:notesMasterIdLst>
  <p:sldIdLst>
    <p:sldId id="337" r:id="rId4"/>
    <p:sldId id="304" r:id="rId5"/>
    <p:sldId id="305" r:id="rId6"/>
    <p:sldId id="354" r:id="rId7"/>
    <p:sldId id="306" r:id="rId8"/>
    <p:sldId id="307" r:id="rId9"/>
    <p:sldId id="341" r:id="rId10"/>
    <p:sldId id="309" r:id="rId11"/>
    <p:sldId id="310" r:id="rId12"/>
    <p:sldId id="342" r:id="rId13"/>
    <p:sldId id="311" r:id="rId14"/>
    <p:sldId id="343" r:id="rId15"/>
    <p:sldId id="312" r:id="rId16"/>
    <p:sldId id="344" r:id="rId17"/>
    <p:sldId id="345" r:id="rId18"/>
    <p:sldId id="313" r:id="rId19"/>
    <p:sldId id="347" r:id="rId20"/>
    <p:sldId id="348" r:id="rId21"/>
    <p:sldId id="361" r:id="rId22"/>
    <p:sldId id="350" r:id="rId23"/>
    <p:sldId id="351" r:id="rId24"/>
    <p:sldId id="352" r:id="rId25"/>
    <p:sldId id="353" r:id="rId26"/>
    <p:sldId id="349" r:id="rId27"/>
    <p:sldId id="314" r:id="rId28"/>
    <p:sldId id="355" r:id="rId29"/>
    <p:sldId id="315" r:id="rId30"/>
    <p:sldId id="356" r:id="rId31"/>
    <p:sldId id="357" r:id="rId32"/>
    <p:sldId id="358" r:id="rId33"/>
    <p:sldId id="336" r:id="rId34"/>
    <p:sldId id="359" r:id="rId35"/>
    <p:sldId id="360" r:id="rId36"/>
    <p:sldId id="362" r:id="rId37"/>
    <p:sldId id="318" r:id="rId38"/>
    <p:sldId id="319" r:id="rId39"/>
    <p:sldId id="363" r:id="rId40"/>
    <p:sldId id="364" r:id="rId41"/>
    <p:sldId id="365" r:id="rId42"/>
    <p:sldId id="366" r:id="rId43"/>
    <p:sldId id="320" r:id="rId44"/>
    <p:sldId id="321" r:id="rId45"/>
    <p:sldId id="371" r:id="rId46"/>
    <p:sldId id="368" r:id="rId47"/>
    <p:sldId id="369" r:id="rId48"/>
    <p:sldId id="372" r:id="rId49"/>
    <p:sldId id="373" r:id="rId50"/>
    <p:sldId id="374" r:id="rId51"/>
    <p:sldId id="375" r:id="rId52"/>
    <p:sldId id="367" r:id="rId53"/>
    <p:sldId id="376" r:id="rId54"/>
    <p:sldId id="377" r:id="rId55"/>
    <p:sldId id="380" r:id="rId56"/>
    <p:sldId id="378" r:id="rId57"/>
    <p:sldId id="379" r:id="rId58"/>
    <p:sldId id="301" r:id="rId59"/>
    <p:sldId id="382" r:id="rId60"/>
    <p:sldId id="384" r:id="rId61"/>
    <p:sldId id="385" r:id="rId62"/>
    <p:sldId id="381" r:id="rId63"/>
    <p:sldId id="383" r:id="rId64"/>
    <p:sldId id="386" r:id="rId65"/>
    <p:sldId id="340" r:id="rId6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33CC"/>
    <a:srgbClr val="00FFFF"/>
    <a:srgbClr val="EAFFC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2101" autoAdjust="0"/>
  </p:normalViewPr>
  <p:slideViewPr>
    <p:cSldViewPr>
      <p:cViewPr>
        <p:scale>
          <a:sx n="70" d="100"/>
          <a:sy n="70" d="100"/>
        </p:scale>
        <p:origin x="-1284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A72140-CD34-4CEA-A9F3-581E4BA33D53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6AA4A918-42AA-4CD8-AB5D-B56D5942A30E}">
      <dgm:prSet phldrT="[Text]" custT="1"/>
      <dgm:spPr/>
      <dgm:t>
        <a:bodyPr/>
        <a:lstStyle/>
        <a:p>
          <a:r>
            <a:rPr lang="en-US" sz="3200" b="1" dirty="0" smtClean="0"/>
            <a:t>NULL</a:t>
          </a:r>
          <a:endParaRPr lang="en-IN" sz="3200" b="1" dirty="0"/>
        </a:p>
      </dgm:t>
    </dgm:pt>
    <dgm:pt modelId="{9DFEC9AF-301E-4299-BBCB-AAAB07327DED}" type="parTrans" cxnId="{FBB310DE-7745-409C-B8C7-C63105C9F9F5}">
      <dgm:prSet/>
      <dgm:spPr/>
      <dgm:t>
        <a:bodyPr/>
        <a:lstStyle/>
        <a:p>
          <a:endParaRPr lang="en-IN" sz="2100"/>
        </a:p>
      </dgm:t>
    </dgm:pt>
    <dgm:pt modelId="{7E493569-F8C4-4AD6-AD17-5262591E396B}" type="sibTrans" cxnId="{FBB310DE-7745-409C-B8C7-C63105C9F9F5}">
      <dgm:prSet/>
      <dgm:spPr/>
      <dgm:t>
        <a:bodyPr/>
        <a:lstStyle/>
        <a:p>
          <a:endParaRPr lang="en-IN" sz="2100"/>
        </a:p>
      </dgm:t>
    </dgm:pt>
    <dgm:pt modelId="{D20946EF-16B1-4034-BE4D-1A7978300061}">
      <dgm:prSet phldrT="[Text]" custT="1"/>
      <dgm:spPr/>
      <dgm:t>
        <a:bodyPr/>
        <a:lstStyle/>
        <a:p>
          <a:r>
            <a:rPr lang="en-US" sz="2100" b="1" dirty="0" smtClean="0"/>
            <a:t>Unknown value</a:t>
          </a:r>
          <a:endParaRPr lang="en-IN" sz="2100" dirty="0"/>
        </a:p>
      </dgm:t>
    </dgm:pt>
    <dgm:pt modelId="{AE8AA9E3-62FF-47C3-90A9-D8F6D6F3AD73}" type="parTrans" cxnId="{9A05A6CC-2D38-4C05-9FAB-D19DD19A0748}">
      <dgm:prSet/>
      <dgm:spPr/>
      <dgm:t>
        <a:bodyPr/>
        <a:lstStyle/>
        <a:p>
          <a:endParaRPr lang="en-IN" sz="2100"/>
        </a:p>
      </dgm:t>
    </dgm:pt>
    <dgm:pt modelId="{508BC2ED-64CE-4DFB-B313-091E10CD4059}" type="sibTrans" cxnId="{9A05A6CC-2D38-4C05-9FAB-D19DD19A0748}">
      <dgm:prSet/>
      <dgm:spPr/>
      <dgm:t>
        <a:bodyPr/>
        <a:lstStyle/>
        <a:p>
          <a:endParaRPr lang="en-IN" sz="2100"/>
        </a:p>
      </dgm:t>
    </dgm:pt>
    <dgm:pt modelId="{53DE9C9C-577D-48F2-A5A2-ED788C5CB3CB}">
      <dgm:prSet phldrT="[Text]" custT="1"/>
      <dgm:spPr/>
      <dgm:t>
        <a:bodyPr/>
        <a:lstStyle/>
        <a:p>
          <a:r>
            <a:rPr lang="en-US" sz="2100" b="1" dirty="0" smtClean="0"/>
            <a:t>Unavailable or withheld value</a:t>
          </a:r>
          <a:endParaRPr lang="en-IN" sz="2100" b="0" dirty="0"/>
        </a:p>
      </dgm:t>
    </dgm:pt>
    <dgm:pt modelId="{BFB0B9F5-2B6D-4685-9724-8F14F28DD10C}" type="parTrans" cxnId="{984E1CB1-9491-4645-B330-253AAEA6E613}">
      <dgm:prSet/>
      <dgm:spPr/>
      <dgm:t>
        <a:bodyPr/>
        <a:lstStyle/>
        <a:p>
          <a:endParaRPr lang="en-IN" sz="2100"/>
        </a:p>
      </dgm:t>
    </dgm:pt>
    <dgm:pt modelId="{F52C29ED-3EA2-4820-8179-660BCAC6F900}" type="sibTrans" cxnId="{984E1CB1-9491-4645-B330-253AAEA6E613}">
      <dgm:prSet/>
      <dgm:spPr/>
      <dgm:t>
        <a:bodyPr/>
        <a:lstStyle/>
        <a:p>
          <a:endParaRPr lang="en-IN" sz="2100"/>
        </a:p>
      </dgm:t>
    </dgm:pt>
    <dgm:pt modelId="{51D24F44-9809-4D78-994B-0F955C004D0B}">
      <dgm:prSet phldrT="[Text]" custT="1"/>
      <dgm:spPr/>
      <dgm:t>
        <a:bodyPr/>
        <a:lstStyle/>
        <a:p>
          <a:r>
            <a:rPr lang="en-US" sz="2100" b="1" dirty="0" smtClean="0"/>
            <a:t>Not applicable attribute</a:t>
          </a:r>
          <a:endParaRPr lang="en-IN" sz="2100" dirty="0"/>
        </a:p>
      </dgm:t>
    </dgm:pt>
    <dgm:pt modelId="{D111413B-66B3-4DAB-B0CD-7F0BE4B0CDD2}" type="parTrans" cxnId="{3B5738AB-9E75-4514-AA06-FBA589B2582D}">
      <dgm:prSet/>
      <dgm:spPr/>
      <dgm:t>
        <a:bodyPr/>
        <a:lstStyle/>
        <a:p>
          <a:endParaRPr lang="en-IN" sz="2100"/>
        </a:p>
      </dgm:t>
    </dgm:pt>
    <dgm:pt modelId="{FEF54C13-4FAA-4AB0-8AB8-42DDC4B84009}" type="sibTrans" cxnId="{3B5738AB-9E75-4514-AA06-FBA589B2582D}">
      <dgm:prSet/>
      <dgm:spPr/>
      <dgm:t>
        <a:bodyPr/>
        <a:lstStyle/>
        <a:p>
          <a:endParaRPr lang="en-IN" sz="2100"/>
        </a:p>
      </dgm:t>
    </dgm:pt>
    <dgm:pt modelId="{00132A97-0DB0-4BB6-981D-C261BE174ECF}" type="pres">
      <dgm:prSet presAssocID="{5CA72140-CD34-4CEA-A9F3-581E4BA33D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B8C2D30D-C8E9-4783-AEF1-AC5A30C2F100}" type="pres">
      <dgm:prSet presAssocID="{6AA4A918-42AA-4CD8-AB5D-B56D5942A30E}" presName="hierRoot1" presStyleCnt="0">
        <dgm:presLayoutVars>
          <dgm:hierBranch val="init"/>
        </dgm:presLayoutVars>
      </dgm:prSet>
      <dgm:spPr/>
    </dgm:pt>
    <dgm:pt modelId="{DB5CE1B8-F571-48B9-89C8-6D4FA91E2309}" type="pres">
      <dgm:prSet presAssocID="{6AA4A918-42AA-4CD8-AB5D-B56D5942A30E}" presName="rootComposite1" presStyleCnt="0"/>
      <dgm:spPr/>
    </dgm:pt>
    <dgm:pt modelId="{770BABAC-D8C7-426E-B8C1-C2149F29F374}" type="pres">
      <dgm:prSet presAssocID="{6AA4A918-42AA-4CD8-AB5D-B56D5942A30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E8AAB7D-CE24-4D9F-B3FA-F53539CE9830}" type="pres">
      <dgm:prSet presAssocID="{6AA4A918-42AA-4CD8-AB5D-B56D5942A30E}" presName="rootConnector1" presStyleLbl="node1" presStyleIdx="0" presStyleCnt="0"/>
      <dgm:spPr/>
      <dgm:t>
        <a:bodyPr/>
        <a:lstStyle/>
        <a:p>
          <a:endParaRPr lang="en-IN"/>
        </a:p>
      </dgm:t>
    </dgm:pt>
    <dgm:pt modelId="{B12BA0EC-0531-4D39-BB2D-39820B07F804}" type="pres">
      <dgm:prSet presAssocID="{6AA4A918-42AA-4CD8-AB5D-B56D5942A30E}" presName="hierChild2" presStyleCnt="0"/>
      <dgm:spPr/>
    </dgm:pt>
    <dgm:pt modelId="{62A8A10D-7DBA-4758-810B-AC4A659B78F7}" type="pres">
      <dgm:prSet presAssocID="{AE8AA9E3-62FF-47C3-90A9-D8F6D6F3AD73}" presName="Name37" presStyleLbl="parChTrans1D2" presStyleIdx="0" presStyleCnt="3"/>
      <dgm:spPr/>
      <dgm:t>
        <a:bodyPr/>
        <a:lstStyle/>
        <a:p>
          <a:endParaRPr lang="en-IN"/>
        </a:p>
      </dgm:t>
    </dgm:pt>
    <dgm:pt modelId="{6A9546BE-18F3-4B66-8509-152DC4861FC1}" type="pres">
      <dgm:prSet presAssocID="{D20946EF-16B1-4034-BE4D-1A7978300061}" presName="hierRoot2" presStyleCnt="0">
        <dgm:presLayoutVars>
          <dgm:hierBranch val="init"/>
        </dgm:presLayoutVars>
      </dgm:prSet>
      <dgm:spPr/>
    </dgm:pt>
    <dgm:pt modelId="{4B1DFCB1-076A-4E66-95B2-4F5DD892436A}" type="pres">
      <dgm:prSet presAssocID="{D20946EF-16B1-4034-BE4D-1A7978300061}" presName="rootComposite" presStyleCnt="0"/>
      <dgm:spPr/>
    </dgm:pt>
    <dgm:pt modelId="{783E2E70-88B1-4029-A130-C932CED0DFC5}" type="pres">
      <dgm:prSet presAssocID="{D20946EF-16B1-4034-BE4D-1A7978300061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AA5D5B5-6349-46BF-AA32-4558DC730660}" type="pres">
      <dgm:prSet presAssocID="{D20946EF-16B1-4034-BE4D-1A7978300061}" presName="rootConnector" presStyleLbl="node2" presStyleIdx="0" presStyleCnt="3"/>
      <dgm:spPr/>
      <dgm:t>
        <a:bodyPr/>
        <a:lstStyle/>
        <a:p>
          <a:endParaRPr lang="en-IN"/>
        </a:p>
      </dgm:t>
    </dgm:pt>
    <dgm:pt modelId="{3B7B769A-8EA1-43C3-AED6-13352C6085DC}" type="pres">
      <dgm:prSet presAssocID="{D20946EF-16B1-4034-BE4D-1A7978300061}" presName="hierChild4" presStyleCnt="0"/>
      <dgm:spPr/>
    </dgm:pt>
    <dgm:pt modelId="{D6478136-2D27-4BA8-AD4B-8F119CE10170}" type="pres">
      <dgm:prSet presAssocID="{D20946EF-16B1-4034-BE4D-1A7978300061}" presName="hierChild5" presStyleCnt="0"/>
      <dgm:spPr/>
    </dgm:pt>
    <dgm:pt modelId="{CF66A242-C7C1-4074-841F-B03E89B7E612}" type="pres">
      <dgm:prSet presAssocID="{BFB0B9F5-2B6D-4685-9724-8F14F28DD10C}" presName="Name37" presStyleLbl="parChTrans1D2" presStyleIdx="1" presStyleCnt="3"/>
      <dgm:spPr/>
      <dgm:t>
        <a:bodyPr/>
        <a:lstStyle/>
        <a:p>
          <a:endParaRPr lang="en-IN"/>
        </a:p>
      </dgm:t>
    </dgm:pt>
    <dgm:pt modelId="{B88E1499-95C6-4869-A661-201895F175EB}" type="pres">
      <dgm:prSet presAssocID="{53DE9C9C-577D-48F2-A5A2-ED788C5CB3CB}" presName="hierRoot2" presStyleCnt="0">
        <dgm:presLayoutVars>
          <dgm:hierBranch val="init"/>
        </dgm:presLayoutVars>
      </dgm:prSet>
      <dgm:spPr/>
    </dgm:pt>
    <dgm:pt modelId="{C6BD0005-082A-4B3C-AAAB-0FB8D22105D2}" type="pres">
      <dgm:prSet presAssocID="{53DE9C9C-577D-48F2-A5A2-ED788C5CB3CB}" presName="rootComposite" presStyleCnt="0"/>
      <dgm:spPr/>
    </dgm:pt>
    <dgm:pt modelId="{32A8D542-20AD-438E-9331-CF1731236572}" type="pres">
      <dgm:prSet presAssocID="{53DE9C9C-577D-48F2-A5A2-ED788C5CB3C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BF94420-4062-464F-B38F-65B020B5889D}" type="pres">
      <dgm:prSet presAssocID="{53DE9C9C-577D-48F2-A5A2-ED788C5CB3CB}" presName="rootConnector" presStyleLbl="node2" presStyleIdx="1" presStyleCnt="3"/>
      <dgm:spPr/>
      <dgm:t>
        <a:bodyPr/>
        <a:lstStyle/>
        <a:p>
          <a:endParaRPr lang="en-IN"/>
        </a:p>
      </dgm:t>
    </dgm:pt>
    <dgm:pt modelId="{91D7A959-F08F-4B22-AADD-C3C282C6794C}" type="pres">
      <dgm:prSet presAssocID="{53DE9C9C-577D-48F2-A5A2-ED788C5CB3CB}" presName="hierChild4" presStyleCnt="0"/>
      <dgm:spPr/>
    </dgm:pt>
    <dgm:pt modelId="{BB7AAC22-7C8D-4605-B615-B002A0FFD32E}" type="pres">
      <dgm:prSet presAssocID="{53DE9C9C-577D-48F2-A5A2-ED788C5CB3CB}" presName="hierChild5" presStyleCnt="0"/>
      <dgm:spPr/>
    </dgm:pt>
    <dgm:pt modelId="{91292899-568B-4866-AAC6-D15A4DC112B7}" type="pres">
      <dgm:prSet presAssocID="{D111413B-66B3-4DAB-B0CD-7F0BE4B0CDD2}" presName="Name37" presStyleLbl="parChTrans1D2" presStyleIdx="2" presStyleCnt="3"/>
      <dgm:spPr/>
      <dgm:t>
        <a:bodyPr/>
        <a:lstStyle/>
        <a:p>
          <a:endParaRPr lang="en-IN"/>
        </a:p>
      </dgm:t>
    </dgm:pt>
    <dgm:pt modelId="{272E45F5-63D8-4DA4-8558-A67A79338182}" type="pres">
      <dgm:prSet presAssocID="{51D24F44-9809-4D78-994B-0F955C004D0B}" presName="hierRoot2" presStyleCnt="0">
        <dgm:presLayoutVars>
          <dgm:hierBranch val="init"/>
        </dgm:presLayoutVars>
      </dgm:prSet>
      <dgm:spPr/>
    </dgm:pt>
    <dgm:pt modelId="{16588C1B-851C-40D7-83D2-A05D219A6A83}" type="pres">
      <dgm:prSet presAssocID="{51D24F44-9809-4D78-994B-0F955C004D0B}" presName="rootComposite" presStyleCnt="0"/>
      <dgm:spPr/>
    </dgm:pt>
    <dgm:pt modelId="{3DC8141B-44FC-4279-83E3-282425185773}" type="pres">
      <dgm:prSet presAssocID="{51D24F44-9809-4D78-994B-0F955C004D0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B7DBD91-8AEE-48A3-BA38-8CDB8784A7C6}" type="pres">
      <dgm:prSet presAssocID="{51D24F44-9809-4D78-994B-0F955C004D0B}" presName="rootConnector" presStyleLbl="node2" presStyleIdx="2" presStyleCnt="3"/>
      <dgm:spPr/>
      <dgm:t>
        <a:bodyPr/>
        <a:lstStyle/>
        <a:p>
          <a:endParaRPr lang="en-IN"/>
        </a:p>
      </dgm:t>
    </dgm:pt>
    <dgm:pt modelId="{3EF1F00A-8932-4CB5-8063-7CCB683BA717}" type="pres">
      <dgm:prSet presAssocID="{51D24F44-9809-4D78-994B-0F955C004D0B}" presName="hierChild4" presStyleCnt="0"/>
      <dgm:spPr/>
    </dgm:pt>
    <dgm:pt modelId="{84B6A25C-802B-4B4F-BCE8-33FA8725D982}" type="pres">
      <dgm:prSet presAssocID="{51D24F44-9809-4D78-994B-0F955C004D0B}" presName="hierChild5" presStyleCnt="0"/>
      <dgm:spPr/>
    </dgm:pt>
    <dgm:pt modelId="{B8FA5575-2701-41D0-B543-2A3CB30269A4}" type="pres">
      <dgm:prSet presAssocID="{6AA4A918-42AA-4CD8-AB5D-B56D5942A30E}" presName="hierChild3" presStyleCnt="0"/>
      <dgm:spPr/>
    </dgm:pt>
  </dgm:ptLst>
  <dgm:cxnLst>
    <dgm:cxn modelId="{9A05A6CC-2D38-4C05-9FAB-D19DD19A0748}" srcId="{6AA4A918-42AA-4CD8-AB5D-B56D5942A30E}" destId="{D20946EF-16B1-4034-BE4D-1A7978300061}" srcOrd="0" destOrd="0" parTransId="{AE8AA9E3-62FF-47C3-90A9-D8F6D6F3AD73}" sibTransId="{508BC2ED-64CE-4DFB-B313-091E10CD4059}"/>
    <dgm:cxn modelId="{5833C4C3-C38B-437F-8FEB-132EC16118F9}" type="presOf" srcId="{BFB0B9F5-2B6D-4685-9724-8F14F28DD10C}" destId="{CF66A242-C7C1-4074-841F-B03E89B7E612}" srcOrd="0" destOrd="0" presId="urn:microsoft.com/office/officeart/2005/8/layout/orgChart1"/>
    <dgm:cxn modelId="{4C6C915B-4EC9-4183-96A9-1353073F6F00}" type="presOf" srcId="{6AA4A918-42AA-4CD8-AB5D-B56D5942A30E}" destId="{770BABAC-D8C7-426E-B8C1-C2149F29F374}" srcOrd="0" destOrd="0" presId="urn:microsoft.com/office/officeart/2005/8/layout/orgChart1"/>
    <dgm:cxn modelId="{FBB310DE-7745-409C-B8C7-C63105C9F9F5}" srcId="{5CA72140-CD34-4CEA-A9F3-581E4BA33D53}" destId="{6AA4A918-42AA-4CD8-AB5D-B56D5942A30E}" srcOrd="0" destOrd="0" parTransId="{9DFEC9AF-301E-4299-BBCB-AAAB07327DED}" sibTransId="{7E493569-F8C4-4AD6-AD17-5262591E396B}"/>
    <dgm:cxn modelId="{ADDF6FAA-CDCB-49E1-AB79-BA30FC246702}" type="presOf" srcId="{51D24F44-9809-4D78-994B-0F955C004D0B}" destId="{3DC8141B-44FC-4279-83E3-282425185773}" srcOrd="0" destOrd="0" presId="urn:microsoft.com/office/officeart/2005/8/layout/orgChart1"/>
    <dgm:cxn modelId="{67AC5158-0819-48BC-BC0D-EC8342826567}" type="presOf" srcId="{AE8AA9E3-62FF-47C3-90A9-D8F6D6F3AD73}" destId="{62A8A10D-7DBA-4758-810B-AC4A659B78F7}" srcOrd="0" destOrd="0" presId="urn:microsoft.com/office/officeart/2005/8/layout/orgChart1"/>
    <dgm:cxn modelId="{FF7BD10E-1803-49EB-9FD0-E83B2AD2511D}" type="presOf" srcId="{53DE9C9C-577D-48F2-A5A2-ED788C5CB3CB}" destId="{32A8D542-20AD-438E-9331-CF1731236572}" srcOrd="0" destOrd="0" presId="urn:microsoft.com/office/officeart/2005/8/layout/orgChart1"/>
    <dgm:cxn modelId="{4BD88357-CB4C-4110-83DB-E2B6060784AE}" type="presOf" srcId="{5CA72140-CD34-4CEA-A9F3-581E4BA33D53}" destId="{00132A97-0DB0-4BB6-981D-C261BE174ECF}" srcOrd="0" destOrd="0" presId="urn:microsoft.com/office/officeart/2005/8/layout/orgChart1"/>
    <dgm:cxn modelId="{984E1CB1-9491-4645-B330-253AAEA6E613}" srcId="{6AA4A918-42AA-4CD8-AB5D-B56D5942A30E}" destId="{53DE9C9C-577D-48F2-A5A2-ED788C5CB3CB}" srcOrd="1" destOrd="0" parTransId="{BFB0B9F5-2B6D-4685-9724-8F14F28DD10C}" sibTransId="{F52C29ED-3EA2-4820-8179-660BCAC6F900}"/>
    <dgm:cxn modelId="{2BA96A7A-9FD4-458F-B722-265F54FAD75D}" type="presOf" srcId="{53DE9C9C-577D-48F2-A5A2-ED788C5CB3CB}" destId="{3BF94420-4062-464F-B38F-65B020B5889D}" srcOrd="1" destOrd="0" presId="urn:microsoft.com/office/officeart/2005/8/layout/orgChart1"/>
    <dgm:cxn modelId="{45A13FA2-5E70-42D7-8748-D669BE0384DB}" type="presOf" srcId="{D111413B-66B3-4DAB-B0CD-7F0BE4B0CDD2}" destId="{91292899-568B-4866-AAC6-D15A4DC112B7}" srcOrd="0" destOrd="0" presId="urn:microsoft.com/office/officeart/2005/8/layout/orgChart1"/>
    <dgm:cxn modelId="{3B5738AB-9E75-4514-AA06-FBA589B2582D}" srcId="{6AA4A918-42AA-4CD8-AB5D-B56D5942A30E}" destId="{51D24F44-9809-4D78-994B-0F955C004D0B}" srcOrd="2" destOrd="0" parTransId="{D111413B-66B3-4DAB-B0CD-7F0BE4B0CDD2}" sibTransId="{FEF54C13-4FAA-4AB0-8AB8-42DDC4B84009}"/>
    <dgm:cxn modelId="{5AB85CD9-8705-4772-921B-7606379E30C8}" type="presOf" srcId="{6AA4A918-42AA-4CD8-AB5D-B56D5942A30E}" destId="{6E8AAB7D-CE24-4D9F-B3FA-F53539CE9830}" srcOrd="1" destOrd="0" presId="urn:microsoft.com/office/officeart/2005/8/layout/orgChart1"/>
    <dgm:cxn modelId="{EB7347DE-7F3A-473C-BC7E-189FC4328572}" type="presOf" srcId="{D20946EF-16B1-4034-BE4D-1A7978300061}" destId="{783E2E70-88B1-4029-A130-C932CED0DFC5}" srcOrd="0" destOrd="0" presId="urn:microsoft.com/office/officeart/2005/8/layout/orgChart1"/>
    <dgm:cxn modelId="{579DCB57-3009-41B1-87CC-5C6E4ADCD6B1}" type="presOf" srcId="{D20946EF-16B1-4034-BE4D-1A7978300061}" destId="{FAA5D5B5-6349-46BF-AA32-4558DC730660}" srcOrd="1" destOrd="0" presId="urn:microsoft.com/office/officeart/2005/8/layout/orgChart1"/>
    <dgm:cxn modelId="{9BB20543-25C9-4C4E-8E46-E892AD229B8A}" type="presOf" srcId="{51D24F44-9809-4D78-994B-0F955C004D0B}" destId="{3B7DBD91-8AEE-48A3-BA38-8CDB8784A7C6}" srcOrd="1" destOrd="0" presId="urn:microsoft.com/office/officeart/2005/8/layout/orgChart1"/>
    <dgm:cxn modelId="{F3BAA6ED-519C-4607-A56C-F368B3E52551}" type="presParOf" srcId="{00132A97-0DB0-4BB6-981D-C261BE174ECF}" destId="{B8C2D30D-C8E9-4783-AEF1-AC5A30C2F100}" srcOrd="0" destOrd="0" presId="urn:microsoft.com/office/officeart/2005/8/layout/orgChart1"/>
    <dgm:cxn modelId="{67AADA23-19DA-4BE5-A0B1-1CFEEBA7D7B9}" type="presParOf" srcId="{B8C2D30D-C8E9-4783-AEF1-AC5A30C2F100}" destId="{DB5CE1B8-F571-48B9-89C8-6D4FA91E2309}" srcOrd="0" destOrd="0" presId="urn:microsoft.com/office/officeart/2005/8/layout/orgChart1"/>
    <dgm:cxn modelId="{B4C6A22A-5CB5-4558-AF9D-6637879F65CE}" type="presParOf" srcId="{DB5CE1B8-F571-48B9-89C8-6D4FA91E2309}" destId="{770BABAC-D8C7-426E-B8C1-C2149F29F374}" srcOrd="0" destOrd="0" presId="urn:microsoft.com/office/officeart/2005/8/layout/orgChart1"/>
    <dgm:cxn modelId="{B69EF614-D733-497A-B43A-E0C04307C819}" type="presParOf" srcId="{DB5CE1B8-F571-48B9-89C8-6D4FA91E2309}" destId="{6E8AAB7D-CE24-4D9F-B3FA-F53539CE9830}" srcOrd="1" destOrd="0" presId="urn:microsoft.com/office/officeart/2005/8/layout/orgChart1"/>
    <dgm:cxn modelId="{A8ED141E-8463-4F49-8CAC-7C5AB2DB6AB2}" type="presParOf" srcId="{B8C2D30D-C8E9-4783-AEF1-AC5A30C2F100}" destId="{B12BA0EC-0531-4D39-BB2D-39820B07F804}" srcOrd="1" destOrd="0" presId="urn:microsoft.com/office/officeart/2005/8/layout/orgChart1"/>
    <dgm:cxn modelId="{331A7CDD-1268-47EE-BA5E-0996726001FE}" type="presParOf" srcId="{B12BA0EC-0531-4D39-BB2D-39820B07F804}" destId="{62A8A10D-7DBA-4758-810B-AC4A659B78F7}" srcOrd="0" destOrd="0" presId="urn:microsoft.com/office/officeart/2005/8/layout/orgChart1"/>
    <dgm:cxn modelId="{27CF1396-C6FA-45D4-8560-D41B6E1AF74E}" type="presParOf" srcId="{B12BA0EC-0531-4D39-BB2D-39820B07F804}" destId="{6A9546BE-18F3-4B66-8509-152DC4861FC1}" srcOrd="1" destOrd="0" presId="urn:microsoft.com/office/officeart/2005/8/layout/orgChart1"/>
    <dgm:cxn modelId="{001E32C5-074D-4B01-AA95-850E9ED31433}" type="presParOf" srcId="{6A9546BE-18F3-4B66-8509-152DC4861FC1}" destId="{4B1DFCB1-076A-4E66-95B2-4F5DD892436A}" srcOrd="0" destOrd="0" presId="urn:microsoft.com/office/officeart/2005/8/layout/orgChart1"/>
    <dgm:cxn modelId="{47A22DD3-DC29-43D1-8402-06849294FB0F}" type="presParOf" srcId="{4B1DFCB1-076A-4E66-95B2-4F5DD892436A}" destId="{783E2E70-88B1-4029-A130-C932CED0DFC5}" srcOrd="0" destOrd="0" presId="urn:microsoft.com/office/officeart/2005/8/layout/orgChart1"/>
    <dgm:cxn modelId="{1193D0ED-42C9-4C89-9755-EA7E30AC0C35}" type="presParOf" srcId="{4B1DFCB1-076A-4E66-95B2-4F5DD892436A}" destId="{FAA5D5B5-6349-46BF-AA32-4558DC730660}" srcOrd="1" destOrd="0" presId="urn:microsoft.com/office/officeart/2005/8/layout/orgChart1"/>
    <dgm:cxn modelId="{32FAB435-DB89-42F0-B6B6-B497D8F1B038}" type="presParOf" srcId="{6A9546BE-18F3-4B66-8509-152DC4861FC1}" destId="{3B7B769A-8EA1-43C3-AED6-13352C6085DC}" srcOrd="1" destOrd="0" presId="urn:microsoft.com/office/officeart/2005/8/layout/orgChart1"/>
    <dgm:cxn modelId="{ACD47D19-AC9D-446B-A1E8-1F9DD0BBB405}" type="presParOf" srcId="{6A9546BE-18F3-4B66-8509-152DC4861FC1}" destId="{D6478136-2D27-4BA8-AD4B-8F119CE10170}" srcOrd="2" destOrd="0" presId="urn:microsoft.com/office/officeart/2005/8/layout/orgChart1"/>
    <dgm:cxn modelId="{8390586C-EFFE-4180-99AC-E43DBFF3AB79}" type="presParOf" srcId="{B12BA0EC-0531-4D39-BB2D-39820B07F804}" destId="{CF66A242-C7C1-4074-841F-B03E89B7E612}" srcOrd="2" destOrd="0" presId="urn:microsoft.com/office/officeart/2005/8/layout/orgChart1"/>
    <dgm:cxn modelId="{0BEF913F-1723-4399-8500-52A469DC4642}" type="presParOf" srcId="{B12BA0EC-0531-4D39-BB2D-39820B07F804}" destId="{B88E1499-95C6-4869-A661-201895F175EB}" srcOrd="3" destOrd="0" presId="urn:microsoft.com/office/officeart/2005/8/layout/orgChart1"/>
    <dgm:cxn modelId="{4A403E23-AD73-46A7-8FD8-314E92CCE931}" type="presParOf" srcId="{B88E1499-95C6-4869-A661-201895F175EB}" destId="{C6BD0005-082A-4B3C-AAAB-0FB8D22105D2}" srcOrd="0" destOrd="0" presId="urn:microsoft.com/office/officeart/2005/8/layout/orgChart1"/>
    <dgm:cxn modelId="{73A7941E-3980-4CEB-B092-3622A6A16797}" type="presParOf" srcId="{C6BD0005-082A-4B3C-AAAB-0FB8D22105D2}" destId="{32A8D542-20AD-438E-9331-CF1731236572}" srcOrd="0" destOrd="0" presId="urn:microsoft.com/office/officeart/2005/8/layout/orgChart1"/>
    <dgm:cxn modelId="{BDD76CBA-0298-4947-9D92-850756ED247C}" type="presParOf" srcId="{C6BD0005-082A-4B3C-AAAB-0FB8D22105D2}" destId="{3BF94420-4062-464F-B38F-65B020B5889D}" srcOrd="1" destOrd="0" presId="urn:microsoft.com/office/officeart/2005/8/layout/orgChart1"/>
    <dgm:cxn modelId="{EA575B7D-AA23-482B-8F5B-F1B41F1FF659}" type="presParOf" srcId="{B88E1499-95C6-4869-A661-201895F175EB}" destId="{91D7A959-F08F-4B22-AADD-C3C282C6794C}" srcOrd="1" destOrd="0" presId="urn:microsoft.com/office/officeart/2005/8/layout/orgChart1"/>
    <dgm:cxn modelId="{AB28FEB7-20EC-49A0-8A90-0A822AC5E772}" type="presParOf" srcId="{B88E1499-95C6-4869-A661-201895F175EB}" destId="{BB7AAC22-7C8D-4605-B615-B002A0FFD32E}" srcOrd="2" destOrd="0" presId="urn:microsoft.com/office/officeart/2005/8/layout/orgChart1"/>
    <dgm:cxn modelId="{91A1A237-27C3-45ED-9BDF-2A8158B8CF21}" type="presParOf" srcId="{B12BA0EC-0531-4D39-BB2D-39820B07F804}" destId="{91292899-568B-4866-AAC6-D15A4DC112B7}" srcOrd="4" destOrd="0" presId="urn:microsoft.com/office/officeart/2005/8/layout/orgChart1"/>
    <dgm:cxn modelId="{4EE23550-DA12-4957-8265-6B53B789EFC5}" type="presParOf" srcId="{B12BA0EC-0531-4D39-BB2D-39820B07F804}" destId="{272E45F5-63D8-4DA4-8558-A67A79338182}" srcOrd="5" destOrd="0" presId="urn:microsoft.com/office/officeart/2005/8/layout/orgChart1"/>
    <dgm:cxn modelId="{96C299D8-5AB3-4B66-A203-7B49C3BEE8AD}" type="presParOf" srcId="{272E45F5-63D8-4DA4-8558-A67A79338182}" destId="{16588C1B-851C-40D7-83D2-A05D219A6A83}" srcOrd="0" destOrd="0" presId="urn:microsoft.com/office/officeart/2005/8/layout/orgChart1"/>
    <dgm:cxn modelId="{B30902DC-692F-42F4-9662-83AB9941F604}" type="presParOf" srcId="{16588C1B-851C-40D7-83D2-A05D219A6A83}" destId="{3DC8141B-44FC-4279-83E3-282425185773}" srcOrd="0" destOrd="0" presId="urn:microsoft.com/office/officeart/2005/8/layout/orgChart1"/>
    <dgm:cxn modelId="{739D7EF0-E699-421F-B005-951B98886343}" type="presParOf" srcId="{16588C1B-851C-40D7-83D2-A05D219A6A83}" destId="{3B7DBD91-8AEE-48A3-BA38-8CDB8784A7C6}" srcOrd="1" destOrd="0" presId="urn:microsoft.com/office/officeart/2005/8/layout/orgChart1"/>
    <dgm:cxn modelId="{367A13AD-CAB6-4E12-A502-C85F6D781423}" type="presParOf" srcId="{272E45F5-63D8-4DA4-8558-A67A79338182}" destId="{3EF1F00A-8932-4CB5-8063-7CCB683BA717}" srcOrd="1" destOrd="0" presId="urn:microsoft.com/office/officeart/2005/8/layout/orgChart1"/>
    <dgm:cxn modelId="{300D5EFB-4B02-48D3-96F2-80BEB19D992C}" type="presParOf" srcId="{272E45F5-63D8-4DA4-8558-A67A79338182}" destId="{84B6A25C-802B-4B4F-BCE8-33FA8725D982}" srcOrd="2" destOrd="0" presId="urn:microsoft.com/office/officeart/2005/8/layout/orgChart1"/>
    <dgm:cxn modelId="{E9C725D8-D657-4637-92AB-F44C9DF51A07}" type="presParOf" srcId="{B8C2D30D-C8E9-4783-AEF1-AC5A30C2F100}" destId="{B8FA5575-2701-41D0-B543-2A3CB30269A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601716-FE61-4DAA-89C1-027A25A63DE7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D19D79DE-1A5A-4A9D-A923-0F6D979E8306}">
      <dgm:prSet phldrT="[Text]"/>
      <dgm:spPr/>
      <dgm:t>
        <a:bodyPr/>
        <a:lstStyle/>
        <a:p>
          <a:pPr algn="ctr">
            <a:lnSpc>
              <a:spcPct val="140000"/>
            </a:lnSpc>
          </a:pPr>
          <a:r>
            <a:rPr lang="en-US" b="1" dirty="0" smtClean="0"/>
            <a:t>Stored Procedure</a:t>
          </a:r>
          <a:endParaRPr lang="en-IN" b="1" dirty="0"/>
        </a:p>
      </dgm:t>
    </dgm:pt>
    <dgm:pt modelId="{1632435F-3193-4861-8D70-E3CFC32F2563}" type="parTrans" cxnId="{335B398C-9A8D-48F9-9B0F-C6753E7B0B8A}">
      <dgm:prSet/>
      <dgm:spPr/>
      <dgm:t>
        <a:bodyPr/>
        <a:lstStyle/>
        <a:p>
          <a:pPr algn="just">
            <a:lnSpc>
              <a:spcPct val="140000"/>
            </a:lnSpc>
          </a:pPr>
          <a:endParaRPr lang="en-IN"/>
        </a:p>
      </dgm:t>
    </dgm:pt>
    <dgm:pt modelId="{0F753882-C054-4282-8D46-7947ED79D208}" type="sibTrans" cxnId="{335B398C-9A8D-48F9-9B0F-C6753E7B0B8A}">
      <dgm:prSet/>
      <dgm:spPr/>
      <dgm:t>
        <a:bodyPr/>
        <a:lstStyle/>
        <a:p>
          <a:pPr algn="just">
            <a:lnSpc>
              <a:spcPct val="140000"/>
            </a:lnSpc>
          </a:pPr>
          <a:endParaRPr lang="en-IN"/>
        </a:p>
      </dgm:t>
    </dgm:pt>
    <dgm:pt modelId="{12479D20-40A7-42CC-A665-FE14C7E9C48D}">
      <dgm:prSet phldrT="[Text]"/>
      <dgm:spPr/>
      <dgm:t>
        <a:bodyPr/>
        <a:lstStyle/>
        <a:p>
          <a:pPr algn="just">
            <a:lnSpc>
              <a:spcPct val="140000"/>
            </a:lnSpc>
          </a:pPr>
          <a:r>
            <a:rPr lang="en-IN" b="0" i="0" dirty="0" smtClean="0"/>
            <a:t>A stored procedure can be executed anytime.</a:t>
          </a:r>
          <a:endParaRPr lang="en-IN" dirty="0"/>
        </a:p>
      </dgm:t>
    </dgm:pt>
    <dgm:pt modelId="{8BF30578-9DC4-4C00-AC4B-6EF93FBBF1C2}" type="parTrans" cxnId="{2FE5CB6D-0407-4954-A8D5-3AAAF5639ABD}">
      <dgm:prSet/>
      <dgm:spPr/>
      <dgm:t>
        <a:bodyPr/>
        <a:lstStyle/>
        <a:p>
          <a:pPr algn="just">
            <a:lnSpc>
              <a:spcPct val="140000"/>
            </a:lnSpc>
          </a:pPr>
          <a:endParaRPr lang="en-IN"/>
        </a:p>
      </dgm:t>
    </dgm:pt>
    <dgm:pt modelId="{3EFC7244-3539-46FD-A2D5-174B47E15EA7}" type="sibTrans" cxnId="{2FE5CB6D-0407-4954-A8D5-3AAAF5639ABD}">
      <dgm:prSet/>
      <dgm:spPr/>
      <dgm:t>
        <a:bodyPr/>
        <a:lstStyle/>
        <a:p>
          <a:pPr algn="just">
            <a:lnSpc>
              <a:spcPct val="140000"/>
            </a:lnSpc>
          </a:pPr>
          <a:endParaRPr lang="en-IN"/>
        </a:p>
      </dgm:t>
    </dgm:pt>
    <dgm:pt modelId="{CBBEB43B-36F8-45CB-9F58-42BF0571BEBB}">
      <dgm:prSet phldrT="[Text]"/>
      <dgm:spPr/>
      <dgm:t>
        <a:bodyPr/>
        <a:lstStyle/>
        <a:p>
          <a:pPr algn="just">
            <a:lnSpc>
              <a:spcPct val="140000"/>
            </a:lnSpc>
          </a:pPr>
          <a:r>
            <a:rPr lang="en-IN" b="0" i="0" dirty="0" smtClean="0"/>
            <a:t>Stored procedure can take input parameters.</a:t>
          </a:r>
          <a:endParaRPr lang="en-IN" dirty="0"/>
        </a:p>
      </dgm:t>
    </dgm:pt>
    <dgm:pt modelId="{801D96B9-4AC2-44C0-8773-5579B5166FDB}" type="parTrans" cxnId="{3159AB03-1E8E-4991-AE9B-7124B4B08521}">
      <dgm:prSet/>
      <dgm:spPr/>
      <dgm:t>
        <a:bodyPr/>
        <a:lstStyle/>
        <a:p>
          <a:pPr algn="just">
            <a:lnSpc>
              <a:spcPct val="140000"/>
            </a:lnSpc>
          </a:pPr>
          <a:endParaRPr lang="en-IN"/>
        </a:p>
      </dgm:t>
    </dgm:pt>
    <dgm:pt modelId="{35FA8F58-544A-4976-87A1-97839BF7C678}" type="sibTrans" cxnId="{3159AB03-1E8E-4991-AE9B-7124B4B08521}">
      <dgm:prSet/>
      <dgm:spPr/>
      <dgm:t>
        <a:bodyPr/>
        <a:lstStyle/>
        <a:p>
          <a:pPr algn="just">
            <a:lnSpc>
              <a:spcPct val="140000"/>
            </a:lnSpc>
          </a:pPr>
          <a:endParaRPr lang="en-IN"/>
        </a:p>
      </dgm:t>
    </dgm:pt>
    <dgm:pt modelId="{E776644E-D4BA-49E1-B5D9-318340A994AD}">
      <dgm:prSet phldrT="[Text]"/>
      <dgm:spPr/>
      <dgm:t>
        <a:bodyPr/>
        <a:lstStyle/>
        <a:p>
          <a:pPr algn="ctr">
            <a:lnSpc>
              <a:spcPct val="140000"/>
            </a:lnSpc>
          </a:pPr>
          <a:r>
            <a:rPr lang="en-US" b="1" dirty="0" smtClean="0"/>
            <a:t>Triggers</a:t>
          </a:r>
          <a:endParaRPr lang="en-IN" b="1" dirty="0"/>
        </a:p>
      </dgm:t>
    </dgm:pt>
    <dgm:pt modelId="{A9A12481-477A-4DAB-8323-ED827555E0FF}" type="parTrans" cxnId="{9A77357B-569F-493A-B978-658AB0EFF6D0}">
      <dgm:prSet/>
      <dgm:spPr/>
      <dgm:t>
        <a:bodyPr/>
        <a:lstStyle/>
        <a:p>
          <a:pPr algn="just">
            <a:lnSpc>
              <a:spcPct val="140000"/>
            </a:lnSpc>
          </a:pPr>
          <a:endParaRPr lang="en-IN"/>
        </a:p>
      </dgm:t>
    </dgm:pt>
    <dgm:pt modelId="{4DDB610D-4EE7-4488-BE12-9E91DBA02728}" type="sibTrans" cxnId="{9A77357B-569F-493A-B978-658AB0EFF6D0}">
      <dgm:prSet/>
      <dgm:spPr/>
      <dgm:t>
        <a:bodyPr/>
        <a:lstStyle/>
        <a:p>
          <a:pPr algn="just">
            <a:lnSpc>
              <a:spcPct val="140000"/>
            </a:lnSpc>
          </a:pPr>
          <a:endParaRPr lang="en-IN"/>
        </a:p>
      </dgm:t>
    </dgm:pt>
    <dgm:pt modelId="{A2728188-891B-46EB-80ED-E3ECF3E66AFB}">
      <dgm:prSet phldrT="[Text]"/>
      <dgm:spPr/>
      <dgm:t>
        <a:bodyPr/>
        <a:lstStyle/>
        <a:p>
          <a:pPr algn="just">
            <a:lnSpc>
              <a:spcPct val="140000"/>
            </a:lnSpc>
          </a:pPr>
          <a:r>
            <a:rPr lang="en-IN" b="0" i="0" dirty="0" smtClean="0"/>
            <a:t>A trigger can only be executed when an event (insert, delete, and update) is fired on a table.</a:t>
          </a:r>
          <a:endParaRPr lang="en-IN" dirty="0"/>
        </a:p>
      </dgm:t>
    </dgm:pt>
    <dgm:pt modelId="{ADD91763-9375-4F74-97E2-438BFA4C4AB4}" type="parTrans" cxnId="{F9408660-6536-470B-BC8D-BB77D9C23C57}">
      <dgm:prSet/>
      <dgm:spPr/>
      <dgm:t>
        <a:bodyPr/>
        <a:lstStyle/>
        <a:p>
          <a:pPr algn="just">
            <a:lnSpc>
              <a:spcPct val="140000"/>
            </a:lnSpc>
          </a:pPr>
          <a:endParaRPr lang="en-IN"/>
        </a:p>
      </dgm:t>
    </dgm:pt>
    <dgm:pt modelId="{CB4B8DBD-E035-4FAD-94C2-36B5F453A394}" type="sibTrans" cxnId="{F9408660-6536-470B-BC8D-BB77D9C23C57}">
      <dgm:prSet/>
      <dgm:spPr/>
      <dgm:t>
        <a:bodyPr/>
        <a:lstStyle/>
        <a:p>
          <a:pPr algn="just">
            <a:lnSpc>
              <a:spcPct val="140000"/>
            </a:lnSpc>
          </a:pPr>
          <a:endParaRPr lang="en-IN"/>
        </a:p>
      </dgm:t>
    </dgm:pt>
    <dgm:pt modelId="{3876FB90-3407-42F7-ADDD-CEDEDD02AF67}">
      <dgm:prSet phldrT="[Text]"/>
      <dgm:spPr/>
      <dgm:t>
        <a:bodyPr/>
        <a:lstStyle/>
        <a:p>
          <a:pPr algn="just">
            <a:lnSpc>
              <a:spcPct val="140000"/>
            </a:lnSpc>
          </a:pPr>
          <a:r>
            <a:rPr lang="en-IN" b="0" i="0" dirty="0" smtClean="0"/>
            <a:t>Triggers can’t take input parameters.</a:t>
          </a:r>
          <a:endParaRPr lang="en-IN" dirty="0"/>
        </a:p>
      </dgm:t>
    </dgm:pt>
    <dgm:pt modelId="{85036F6B-5686-476C-A98C-E78FF997B5C5}" type="parTrans" cxnId="{C25EC01F-2B22-4007-90C5-642480B089B9}">
      <dgm:prSet/>
      <dgm:spPr/>
      <dgm:t>
        <a:bodyPr/>
        <a:lstStyle/>
        <a:p>
          <a:pPr algn="just">
            <a:lnSpc>
              <a:spcPct val="140000"/>
            </a:lnSpc>
          </a:pPr>
          <a:endParaRPr lang="en-IN"/>
        </a:p>
      </dgm:t>
    </dgm:pt>
    <dgm:pt modelId="{D185BF09-05B0-45E7-8AF3-868B45173769}" type="sibTrans" cxnId="{C25EC01F-2B22-4007-90C5-642480B089B9}">
      <dgm:prSet/>
      <dgm:spPr/>
      <dgm:t>
        <a:bodyPr/>
        <a:lstStyle/>
        <a:p>
          <a:pPr algn="just">
            <a:lnSpc>
              <a:spcPct val="140000"/>
            </a:lnSpc>
          </a:pPr>
          <a:endParaRPr lang="en-IN"/>
        </a:p>
      </dgm:t>
    </dgm:pt>
    <dgm:pt modelId="{C59CB156-09B6-4541-B3C0-C7D4A4201AE6}">
      <dgm:prSet phldrT="[Text]"/>
      <dgm:spPr/>
      <dgm:t>
        <a:bodyPr/>
        <a:lstStyle/>
        <a:p>
          <a:pPr algn="just">
            <a:lnSpc>
              <a:spcPct val="140000"/>
            </a:lnSpc>
          </a:pPr>
          <a:r>
            <a:rPr lang="en-IN" b="0" i="0" dirty="0" smtClean="0"/>
            <a:t>Stored procedures can return values.</a:t>
          </a:r>
          <a:endParaRPr lang="en-IN" dirty="0"/>
        </a:p>
      </dgm:t>
    </dgm:pt>
    <dgm:pt modelId="{10B907E9-AD6A-44F6-A3D5-4771B91C755D}" type="parTrans" cxnId="{8E182740-E7F2-4A86-B6D4-F113BA8EA626}">
      <dgm:prSet/>
      <dgm:spPr/>
      <dgm:t>
        <a:bodyPr/>
        <a:lstStyle/>
        <a:p>
          <a:pPr algn="just">
            <a:lnSpc>
              <a:spcPct val="140000"/>
            </a:lnSpc>
          </a:pPr>
          <a:endParaRPr lang="en-IN"/>
        </a:p>
      </dgm:t>
    </dgm:pt>
    <dgm:pt modelId="{ECAC0EE9-226C-4CB6-80E9-2C38A8C1675D}" type="sibTrans" cxnId="{8E182740-E7F2-4A86-B6D4-F113BA8EA626}">
      <dgm:prSet/>
      <dgm:spPr/>
      <dgm:t>
        <a:bodyPr/>
        <a:lstStyle/>
        <a:p>
          <a:pPr algn="just">
            <a:lnSpc>
              <a:spcPct val="140000"/>
            </a:lnSpc>
          </a:pPr>
          <a:endParaRPr lang="en-IN"/>
        </a:p>
      </dgm:t>
    </dgm:pt>
    <dgm:pt modelId="{090630C3-2F49-4F48-A767-33C84A283766}">
      <dgm:prSet phldrT="[Text]"/>
      <dgm:spPr/>
      <dgm:t>
        <a:bodyPr/>
        <a:lstStyle/>
        <a:p>
          <a:pPr algn="just">
            <a:lnSpc>
              <a:spcPct val="140000"/>
            </a:lnSpc>
          </a:pPr>
          <a:r>
            <a:rPr lang="en-US" dirty="0" smtClean="0"/>
            <a:t>A trigger cannot return a value.</a:t>
          </a:r>
          <a:endParaRPr lang="en-IN" dirty="0"/>
        </a:p>
      </dgm:t>
    </dgm:pt>
    <dgm:pt modelId="{7CA75DC0-E44A-443A-9A1D-6D4FD6CC7DA7}" type="parTrans" cxnId="{7BF22445-0D35-4125-AA8C-CC9E79B7CB5F}">
      <dgm:prSet/>
      <dgm:spPr/>
      <dgm:t>
        <a:bodyPr/>
        <a:lstStyle/>
        <a:p>
          <a:pPr algn="just">
            <a:lnSpc>
              <a:spcPct val="140000"/>
            </a:lnSpc>
          </a:pPr>
          <a:endParaRPr lang="en-IN"/>
        </a:p>
      </dgm:t>
    </dgm:pt>
    <dgm:pt modelId="{0F82CD75-8BCD-4C9E-A341-8A4C7F1E9A93}" type="sibTrans" cxnId="{7BF22445-0D35-4125-AA8C-CC9E79B7CB5F}">
      <dgm:prSet/>
      <dgm:spPr/>
      <dgm:t>
        <a:bodyPr/>
        <a:lstStyle/>
        <a:p>
          <a:pPr algn="just">
            <a:lnSpc>
              <a:spcPct val="140000"/>
            </a:lnSpc>
          </a:pPr>
          <a:endParaRPr lang="en-IN"/>
        </a:p>
      </dgm:t>
    </dgm:pt>
    <dgm:pt modelId="{E884B57D-3293-4973-8A6F-9F5048DA3F23}">
      <dgm:prSet phldrT="[Text]"/>
      <dgm:spPr/>
      <dgm:t>
        <a:bodyPr/>
        <a:lstStyle/>
        <a:p>
          <a:pPr algn="just">
            <a:lnSpc>
              <a:spcPct val="140000"/>
            </a:lnSpc>
          </a:pPr>
          <a:r>
            <a:rPr lang="en-IN" b="0" i="0" dirty="0" smtClean="0"/>
            <a:t>Stored procedures are used for performing tasks.</a:t>
          </a:r>
          <a:endParaRPr lang="en-IN" dirty="0"/>
        </a:p>
      </dgm:t>
    </dgm:pt>
    <dgm:pt modelId="{B2164901-5AF0-4A41-B24B-821B5F0183F8}" type="parTrans" cxnId="{B05B129C-78BD-4295-87E3-908E3FDF7B0D}">
      <dgm:prSet/>
      <dgm:spPr/>
      <dgm:t>
        <a:bodyPr/>
        <a:lstStyle/>
        <a:p>
          <a:pPr algn="just">
            <a:lnSpc>
              <a:spcPct val="140000"/>
            </a:lnSpc>
          </a:pPr>
          <a:endParaRPr lang="en-IN"/>
        </a:p>
      </dgm:t>
    </dgm:pt>
    <dgm:pt modelId="{9A0DD69B-964B-4F38-8136-A512C82CC836}" type="sibTrans" cxnId="{B05B129C-78BD-4295-87E3-908E3FDF7B0D}">
      <dgm:prSet/>
      <dgm:spPr/>
      <dgm:t>
        <a:bodyPr/>
        <a:lstStyle/>
        <a:p>
          <a:pPr algn="just">
            <a:lnSpc>
              <a:spcPct val="140000"/>
            </a:lnSpc>
          </a:pPr>
          <a:endParaRPr lang="en-IN"/>
        </a:p>
      </dgm:t>
    </dgm:pt>
    <dgm:pt modelId="{F29040EC-1710-415F-8CC8-88A72A0D8132}">
      <dgm:prSet phldrT="[Text]"/>
      <dgm:spPr/>
      <dgm:t>
        <a:bodyPr/>
        <a:lstStyle/>
        <a:p>
          <a:pPr algn="just">
            <a:lnSpc>
              <a:spcPct val="140000"/>
            </a:lnSpc>
          </a:pPr>
          <a:r>
            <a:rPr lang="en-IN" b="0" i="0" dirty="0" smtClean="0"/>
            <a:t>Triggers  are used for auditing work.</a:t>
          </a:r>
          <a:endParaRPr lang="en-IN" dirty="0"/>
        </a:p>
      </dgm:t>
    </dgm:pt>
    <dgm:pt modelId="{E973B810-7945-417D-85E0-73511E75648A}" type="parTrans" cxnId="{694041E8-8DA5-4294-8914-49B8C8D2CD23}">
      <dgm:prSet/>
      <dgm:spPr/>
      <dgm:t>
        <a:bodyPr/>
        <a:lstStyle/>
        <a:p>
          <a:pPr algn="just">
            <a:lnSpc>
              <a:spcPct val="140000"/>
            </a:lnSpc>
          </a:pPr>
          <a:endParaRPr lang="en-IN"/>
        </a:p>
      </dgm:t>
    </dgm:pt>
    <dgm:pt modelId="{2690C7C3-8464-4118-9DD3-41C79F6B7B75}" type="sibTrans" cxnId="{694041E8-8DA5-4294-8914-49B8C8D2CD23}">
      <dgm:prSet/>
      <dgm:spPr/>
      <dgm:t>
        <a:bodyPr/>
        <a:lstStyle/>
        <a:p>
          <a:pPr algn="just">
            <a:lnSpc>
              <a:spcPct val="140000"/>
            </a:lnSpc>
          </a:pPr>
          <a:endParaRPr lang="en-IN"/>
        </a:p>
      </dgm:t>
    </dgm:pt>
    <dgm:pt modelId="{FBA36D26-D9AD-4C96-B870-B74A8551D129}">
      <dgm:prSet phldrT="[Text]"/>
      <dgm:spPr/>
      <dgm:t>
        <a:bodyPr/>
        <a:lstStyle/>
        <a:p>
          <a:pPr algn="just">
            <a:lnSpc>
              <a:spcPct val="140000"/>
            </a:lnSpc>
          </a:pPr>
          <a:endParaRPr lang="en-IN" dirty="0"/>
        </a:p>
      </dgm:t>
    </dgm:pt>
    <dgm:pt modelId="{596ECAE6-8ABA-431C-8532-87D159170E68}" type="parTrans" cxnId="{4B98DEBF-2EE8-4A76-84CA-66C9C8F56BAC}">
      <dgm:prSet/>
      <dgm:spPr/>
      <dgm:t>
        <a:bodyPr/>
        <a:lstStyle/>
        <a:p>
          <a:endParaRPr lang="en-IN"/>
        </a:p>
      </dgm:t>
    </dgm:pt>
    <dgm:pt modelId="{9CECEB07-B6EE-45FC-BEE6-97425BB77725}" type="sibTrans" cxnId="{4B98DEBF-2EE8-4A76-84CA-66C9C8F56BAC}">
      <dgm:prSet/>
      <dgm:spPr/>
      <dgm:t>
        <a:bodyPr/>
        <a:lstStyle/>
        <a:p>
          <a:endParaRPr lang="en-IN"/>
        </a:p>
      </dgm:t>
    </dgm:pt>
    <dgm:pt modelId="{67C013EB-DEB4-4713-9E57-6261FCE0E5F4}">
      <dgm:prSet phldrT="[Text]"/>
      <dgm:spPr/>
      <dgm:t>
        <a:bodyPr/>
        <a:lstStyle/>
        <a:p>
          <a:pPr algn="just">
            <a:lnSpc>
              <a:spcPct val="140000"/>
            </a:lnSpc>
          </a:pPr>
          <a:endParaRPr lang="en-IN" dirty="0"/>
        </a:p>
      </dgm:t>
    </dgm:pt>
    <dgm:pt modelId="{0DC93DF0-73FC-49F6-B63F-25705E181EA0}" type="parTrans" cxnId="{C5943EA2-530E-47A7-9989-FE19E9BD2517}">
      <dgm:prSet/>
      <dgm:spPr/>
      <dgm:t>
        <a:bodyPr/>
        <a:lstStyle/>
        <a:p>
          <a:endParaRPr lang="en-IN"/>
        </a:p>
      </dgm:t>
    </dgm:pt>
    <dgm:pt modelId="{3CC17D28-F50B-4F51-95CF-3A98420339F2}" type="sibTrans" cxnId="{C5943EA2-530E-47A7-9989-FE19E9BD2517}">
      <dgm:prSet/>
      <dgm:spPr/>
      <dgm:t>
        <a:bodyPr/>
        <a:lstStyle/>
        <a:p>
          <a:endParaRPr lang="en-IN"/>
        </a:p>
      </dgm:t>
    </dgm:pt>
    <dgm:pt modelId="{D8DD20EA-D75A-4F66-BE5C-145ED5CE527B}" type="pres">
      <dgm:prSet presAssocID="{7A601716-FE61-4DAA-89C1-027A25A63DE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82B679C-CB45-4A90-AEB4-5E941DF4735A}" type="pres">
      <dgm:prSet presAssocID="{D19D79DE-1A5A-4A9D-A923-0F6D979E8306}" presName="composite" presStyleCnt="0"/>
      <dgm:spPr/>
    </dgm:pt>
    <dgm:pt modelId="{697E574F-2491-40E2-8E7C-D4620A1F0AF8}" type="pres">
      <dgm:prSet presAssocID="{D19D79DE-1A5A-4A9D-A923-0F6D979E830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D78D27-9155-4CA2-9D20-82140713EC7C}" type="pres">
      <dgm:prSet presAssocID="{D19D79DE-1A5A-4A9D-A923-0F6D979E8306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2DDE14C-99B7-435B-976C-C37428355CA5}" type="pres">
      <dgm:prSet presAssocID="{0F753882-C054-4282-8D46-7947ED79D208}" presName="space" presStyleCnt="0"/>
      <dgm:spPr/>
    </dgm:pt>
    <dgm:pt modelId="{7F770C03-0C90-4CEE-967C-7CA470A738CB}" type="pres">
      <dgm:prSet presAssocID="{E776644E-D4BA-49E1-B5D9-318340A994AD}" presName="composite" presStyleCnt="0"/>
      <dgm:spPr/>
    </dgm:pt>
    <dgm:pt modelId="{D52B8C24-A6A0-4139-804B-784EF225F8D7}" type="pres">
      <dgm:prSet presAssocID="{E776644E-D4BA-49E1-B5D9-318340A994A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0A9B46D-A6A2-4660-A338-49CE5776FBF1}" type="pres">
      <dgm:prSet presAssocID="{E776644E-D4BA-49E1-B5D9-318340A994AD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5943EA2-530E-47A7-9989-FE19E9BD2517}" srcId="{D19D79DE-1A5A-4A9D-A923-0F6D979E8306}" destId="{67C013EB-DEB4-4713-9E57-6261FCE0E5F4}" srcOrd="1" destOrd="0" parTransId="{0DC93DF0-73FC-49F6-B63F-25705E181EA0}" sibTransId="{3CC17D28-F50B-4F51-95CF-3A98420339F2}"/>
    <dgm:cxn modelId="{7BFE8870-69AC-4D90-8F3B-4D612A936280}" type="presOf" srcId="{C59CB156-09B6-4541-B3C0-C7D4A4201AE6}" destId="{FDD78D27-9155-4CA2-9D20-82140713EC7C}" srcOrd="0" destOrd="4" presId="urn:microsoft.com/office/officeart/2005/8/layout/hList1"/>
    <dgm:cxn modelId="{74A7C739-3141-4F59-9ABE-1C101D2AB8AF}" type="presOf" srcId="{090630C3-2F49-4F48-A767-33C84A283766}" destId="{00A9B46D-A6A2-4660-A338-49CE5776FBF1}" srcOrd="0" destOrd="2" presId="urn:microsoft.com/office/officeart/2005/8/layout/hList1"/>
    <dgm:cxn modelId="{908408D4-A46A-4BBD-99EE-E133F53C1E94}" type="presOf" srcId="{F29040EC-1710-415F-8CC8-88A72A0D8132}" destId="{00A9B46D-A6A2-4660-A338-49CE5776FBF1}" srcOrd="0" destOrd="3" presId="urn:microsoft.com/office/officeart/2005/8/layout/hList1"/>
    <dgm:cxn modelId="{0C41A7DC-C5F2-4059-948D-32760C68024C}" type="presOf" srcId="{CBBEB43B-36F8-45CB-9F58-42BF0571BEBB}" destId="{FDD78D27-9155-4CA2-9D20-82140713EC7C}" srcOrd="0" destOrd="3" presId="urn:microsoft.com/office/officeart/2005/8/layout/hList1"/>
    <dgm:cxn modelId="{4F259816-0821-47A9-AC67-E35719BD8ABF}" type="presOf" srcId="{12479D20-40A7-42CC-A665-FE14C7E9C48D}" destId="{FDD78D27-9155-4CA2-9D20-82140713EC7C}" srcOrd="0" destOrd="0" presId="urn:microsoft.com/office/officeart/2005/8/layout/hList1"/>
    <dgm:cxn modelId="{3159AB03-1E8E-4991-AE9B-7124B4B08521}" srcId="{D19D79DE-1A5A-4A9D-A923-0F6D979E8306}" destId="{CBBEB43B-36F8-45CB-9F58-42BF0571BEBB}" srcOrd="3" destOrd="0" parTransId="{801D96B9-4AC2-44C0-8773-5579B5166FDB}" sibTransId="{35FA8F58-544A-4976-87A1-97839BF7C678}"/>
    <dgm:cxn modelId="{4B98DEBF-2EE8-4A76-84CA-66C9C8F56BAC}" srcId="{D19D79DE-1A5A-4A9D-A923-0F6D979E8306}" destId="{FBA36D26-D9AD-4C96-B870-B74A8551D129}" srcOrd="2" destOrd="0" parTransId="{596ECAE6-8ABA-431C-8532-87D159170E68}" sibTransId="{9CECEB07-B6EE-45FC-BEE6-97425BB77725}"/>
    <dgm:cxn modelId="{38F751C7-45C9-4832-8150-0188F3400D2D}" type="presOf" srcId="{FBA36D26-D9AD-4C96-B870-B74A8551D129}" destId="{FDD78D27-9155-4CA2-9D20-82140713EC7C}" srcOrd="0" destOrd="2" presId="urn:microsoft.com/office/officeart/2005/8/layout/hList1"/>
    <dgm:cxn modelId="{C25EC01F-2B22-4007-90C5-642480B089B9}" srcId="{E776644E-D4BA-49E1-B5D9-318340A994AD}" destId="{3876FB90-3407-42F7-ADDD-CEDEDD02AF67}" srcOrd="1" destOrd="0" parTransId="{85036F6B-5686-476C-A98C-E78FF997B5C5}" sibTransId="{D185BF09-05B0-45E7-8AF3-868B45173769}"/>
    <dgm:cxn modelId="{3379FB91-3382-4FF7-88B5-2E60E2E24B2C}" type="presOf" srcId="{7A601716-FE61-4DAA-89C1-027A25A63DE7}" destId="{D8DD20EA-D75A-4F66-BE5C-145ED5CE527B}" srcOrd="0" destOrd="0" presId="urn:microsoft.com/office/officeart/2005/8/layout/hList1"/>
    <dgm:cxn modelId="{CE204EBF-17B4-471D-8772-35A68878B6F9}" type="presOf" srcId="{67C013EB-DEB4-4713-9E57-6261FCE0E5F4}" destId="{FDD78D27-9155-4CA2-9D20-82140713EC7C}" srcOrd="0" destOrd="1" presId="urn:microsoft.com/office/officeart/2005/8/layout/hList1"/>
    <dgm:cxn modelId="{8E182740-E7F2-4A86-B6D4-F113BA8EA626}" srcId="{D19D79DE-1A5A-4A9D-A923-0F6D979E8306}" destId="{C59CB156-09B6-4541-B3C0-C7D4A4201AE6}" srcOrd="4" destOrd="0" parTransId="{10B907E9-AD6A-44F6-A3D5-4771B91C755D}" sibTransId="{ECAC0EE9-226C-4CB6-80E9-2C38A8C1675D}"/>
    <dgm:cxn modelId="{B05B129C-78BD-4295-87E3-908E3FDF7B0D}" srcId="{D19D79DE-1A5A-4A9D-A923-0F6D979E8306}" destId="{E884B57D-3293-4973-8A6F-9F5048DA3F23}" srcOrd="5" destOrd="0" parTransId="{B2164901-5AF0-4A41-B24B-821B5F0183F8}" sibTransId="{9A0DD69B-964B-4F38-8136-A512C82CC836}"/>
    <dgm:cxn modelId="{7BF22445-0D35-4125-AA8C-CC9E79B7CB5F}" srcId="{E776644E-D4BA-49E1-B5D9-318340A994AD}" destId="{090630C3-2F49-4F48-A767-33C84A283766}" srcOrd="2" destOrd="0" parTransId="{7CA75DC0-E44A-443A-9A1D-6D4FD6CC7DA7}" sibTransId="{0F82CD75-8BCD-4C9E-A341-8A4C7F1E9A93}"/>
    <dgm:cxn modelId="{335B398C-9A8D-48F9-9B0F-C6753E7B0B8A}" srcId="{7A601716-FE61-4DAA-89C1-027A25A63DE7}" destId="{D19D79DE-1A5A-4A9D-A923-0F6D979E8306}" srcOrd="0" destOrd="0" parTransId="{1632435F-3193-4861-8D70-E3CFC32F2563}" sibTransId="{0F753882-C054-4282-8D46-7947ED79D208}"/>
    <dgm:cxn modelId="{7F44330C-DD2B-4F40-BB72-6723EDC7D2ED}" type="presOf" srcId="{D19D79DE-1A5A-4A9D-A923-0F6D979E8306}" destId="{697E574F-2491-40E2-8E7C-D4620A1F0AF8}" srcOrd="0" destOrd="0" presId="urn:microsoft.com/office/officeart/2005/8/layout/hList1"/>
    <dgm:cxn modelId="{F9408660-6536-470B-BC8D-BB77D9C23C57}" srcId="{E776644E-D4BA-49E1-B5D9-318340A994AD}" destId="{A2728188-891B-46EB-80ED-E3ECF3E66AFB}" srcOrd="0" destOrd="0" parTransId="{ADD91763-9375-4F74-97E2-438BFA4C4AB4}" sibTransId="{CB4B8DBD-E035-4FAD-94C2-36B5F453A394}"/>
    <dgm:cxn modelId="{2FE5CB6D-0407-4954-A8D5-3AAAF5639ABD}" srcId="{D19D79DE-1A5A-4A9D-A923-0F6D979E8306}" destId="{12479D20-40A7-42CC-A665-FE14C7E9C48D}" srcOrd="0" destOrd="0" parTransId="{8BF30578-9DC4-4C00-AC4B-6EF93FBBF1C2}" sibTransId="{3EFC7244-3539-46FD-A2D5-174B47E15EA7}"/>
    <dgm:cxn modelId="{6ED0608F-E18D-4892-A842-00525A11F28D}" type="presOf" srcId="{E884B57D-3293-4973-8A6F-9F5048DA3F23}" destId="{FDD78D27-9155-4CA2-9D20-82140713EC7C}" srcOrd="0" destOrd="5" presId="urn:microsoft.com/office/officeart/2005/8/layout/hList1"/>
    <dgm:cxn modelId="{2EFCA2EA-7E34-42CF-859D-D22F108C86E1}" type="presOf" srcId="{E776644E-D4BA-49E1-B5D9-318340A994AD}" destId="{D52B8C24-A6A0-4139-804B-784EF225F8D7}" srcOrd="0" destOrd="0" presId="urn:microsoft.com/office/officeart/2005/8/layout/hList1"/>
    <dgm:cxn modelId="{694041E8-8DA5-4294-8914-49B8C8D2CD23}" srcId="{E776644E-D4BA-49E1-B5D9-318340A994AD}" destId="{F29040EC-1710-415F-8CC8-88A72A0D8132}" srcOrd="3" destOrd="0" parTransId="{E973B810-7945-417D-85E0-73511E75648A}" sibTransId="{2690C7C3-8464-4118-9DD3-41C79F6B7B75}"/>
    <dgm:cxn modelId="{9A77357B-569F-493A-B978-658AB0EFF6D0}" srcId="{7A601716-FE61-4DAA-89C1-027A25A63DE7}" destId="{E776644E-D4BA-49E1-B5D9-318340A994AD}" srcOrd="1" destOrd="0" parTransId="{A9A12481-477A-4DAB-8323-ED827555E0FF}" sibTransId="{4DDB610D-4EE7-4488-BE12-9E91DBA02728}"/>
    <dgm:cxn modelId="{63E46A56-BDF6-459B-9820-81EAF6734F87}" type="presOf" srcId="{A2728188-891B-46EB-80ED-E3ECF3E66AFB}" destId="{00A9B46D-A6A2-4660-A338-49CE5776FBF1}" srcOrd="0" destOrd="0" presId="urn:microsoft.com/office/officeart/2005/8/layout/hList1"/>
    <dgm:cxn modelId="{8954E6E3-B538-4547-8D92-FD25AC5123B4}" type="presOf" srcId="{3876FB90-3407-42F7-ADDD-CEDEDD02AF67}" destId="{00A9B46D-A6A2-4660-A338-49CE5776FBF1}" srcOrd="0" destOrd="1" presId="urn:microsoft.com/office/officeart/2005/8/layout/hList1"/>
    <dgm:cxn modelId="{CC1B274B-AE76-4D5F-B153-947885974BEF}" type="presParOf" srcId="{D8DD20EA-D75A-4F66-BE5C-145ED5CE527B}" destId="{582B679C-CB45-4A90-AEB4-5E941DF4735A}" srcOrd="0" destOrd="0" presId="urn:microsoft.com/office/officeart/2005/8/layout/hList1"/>
    <dgm:cxn modelId="{3432ADB9-EB85-4B2B-8495-20B857ACD68E}" type="presParOf" srcId="{582B679C-CB45-4A90-AEB4-5E941DF4735A}" destId="{697E574F-2491-40E2-8E7C-D4620A1F0AF8}" srcOrd="0" destOrd="0" presId="urn:microsoft.com/office/officeart/2005/8/layout/hList1"/>
    <dgm:cxn modelId="{F4B23DEE-0001-4CF7-A300-10403E40F89D}" type="presParOf" srcId="{582B679C-CB45-4A90-AEB4-5E941DF4735A}" destId="{FDD78D27-9155-4CA2-9D20-82140713EC7C}" srcOrd="1" destOrd="0" presId="urn:microsoft.com/office/officeart/2005/8/layout/hList1"/>
    <dgm:cxn modelId="{E76211F1-830B-4695-9851-757605D4F968}" type="presParOf" srcId="{D8DD20EA-D75A-4F66-BE5C-145ED5CE527B}" destId="{72DDE14C-99B7-435B-976C-C37428355CA5}" srcOrd="1" destOrd="0" presId="urn:microsoft.com/office/officeart/2005/8/layout/hList1"/>
    <dgm:cxn modelId="{4AD7FA7D-45BE-49C3-BA33-97ED066E1F72}" type="presParOf" srcId="{D8DD20EA-D75A-4F66-BE5C-145ED5CE527B}" destId="{7F770C03-0C90-4CEE-967C-7CA470A738CB}" srcOrd="2" destOrd="0" presId="urn:microsoft.com/office/officeart/2005/8/layout/hList1"/>
    <dgm:cxn modelId="{B64D7420-3F3B-4D8B-BFF3-B2EB1ED45C47}" type="presParOf" srcId="{7F770C03-0C90-4CEE-967C-7CA470A738CB}" destId="{D52B8C24-A6A0-4139-804B-784EF225F8D7}" srcOrd="0" destOrd="0" presId="urn:microsoft.com/office/officeart/2005/8/layout/hList1"/>
    <dgm:cxn modelId="{CE96461C-5B32-4710-8846-944C297523FA}" type="presParOf" srcId="{7F770C03-0C90-4CEE-967C-7CA470A738CB}" destId="{00A9B46D-A6A2-4660-A338-49CE5776FBF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92899-568B-4866-AAC6-D15A4DC112B7}">
      <dsp:nvSpPr>
        <dsp:cNvPr id="0" name=""/>
        <dsp:cNvSpPr/>
      </dsp:nvSpPr>
      <dsp:spPr>
        <a:xfrm>
          <a:off x="3848100" y="1795744"/>
          <a:ext cx="2722558" cy="472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255"/>
              </a:lnTo>
              <a:lnTo>
                <a:pt x="2722558" y="236255"/>
              </a:lnTo>
              <a:lnTo>
                <a:pt x="2722558" y="47251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66A242-C7C1-4074-841F-B03E89B7E612}">
      <dsp:nvSpPr>
        <dsp:cNvPr id="0" name=""/>
        <dsp:cNvSpPr/>
      </dsp:nvSpPr>
      <dsp:spPr>
        <a:xfrm>
          <a:off x="3802380" y="1795744"/>
          <a:ext cx="91440" cy="4725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251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A8A10D-7DBA-4758-810B-AC4A659B78F7}">
      <dsp:nvSpPr>
        <dsp:cNvPr id="0" name=""/>
        <dsp:cNvSpPr/>
      </dsp:nvSpPr>
      <dsp:spPr>
        <a:xfrm>
          <a:off x="1125541" y="1795744"/>
          <a:ext cx="2722558" cy="472510"/>
        </a:xfrm>
        <a:custGeom>
          <a:avLst/>
          <a:gdLst/>
          <a:ahLst/>
          <a:cxnLst/>
          <a:rect l="0" t="0" r="0" b="0"/>
          <a:pathLst>
            <a:path>
              <a:moveTo>
                <a:pt x="2722558" y="0"/>
              </a:moveTo>
              <a:lnTo>
                <a:pt x="2722558" y="236255"/>
              </a:lnTo>
              <a:lnTo>
                <a:pt x="0" y="236255"/>
              </a:lnTo>
              <a:lnTo>
                <a:pt x="0" y="47251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BABAC-D8C7-426E-B8C1-C2149F29F374}">
      <dsp:nvSpPr>
        <dsp:cNvPr id="0" name=""/>
        <dsp:cNvSpPr/>
      </dsp:nvSpPr>
      <dsp:spPr>
        <a:xfrm>
          <a:off x="2723075" y="670720"/>
          <a:ext cx="2250048" cy="11250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NULL</a:t>
          </a:r>
          <a:endParaRPr lang="en-IN" sz="3200" b="1" kern="1200" dirty="0"/>
        </a:p>
      </dsp:txBody>
      <dsp:txXfrm>
        <a:off x="2723075" y="670720"/>
        <a:ext cx="2250048" cy="1125024"/>
      </dsp:txXfrm>
    </dsp:sp>
    <dsp:sp modelId="{783E2E70-88B1-4029-A130-C932CED0DFC5}">
      <dsp:nvSpPr>
        <dsp:cNvPr id="0" name=""/>
        <dsp:cNvSpPr/>
      </dsp:nvSpPr>
      <dsp:spPr>
        <a:xfrm>
          <a:off x="516" y="2268255"/>
          <a:ext cx="2250048" cy="11250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Unknown value</a:t>
          </a:r>
          <a:endParaRPr lang="en-IN" sz="2100" kern="1200" dirty="0"/>
        </a:p>
      </dsp:txBody>
      <dsp:txXfrm>
        <a:off x="516" y="2268255"/>
        <a:ext cx="2250048" cy="1125024"/>
      </dsp:txXfrm>
    </dsp:sp>
    <dsp:sp modelId="{32A8D542-20AD-438E-9331-CF1731236572}">
      <dsp:nvSpPr>
        <dsp:cNvPr id="0" name=""/>
        <dsp:cNvSpPr/>
      </dsp:nvSpPr>
      <dsp:spPr>
        <a:xfrm>
          <a:off x="2723075" y="2268255"/>
          <a:ext cx="2250048" cy="11250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Unavailable or withheld value</a:t>
          </a:r>
          <a:endParaRPr lang="en-IN" sz="2100" b="0" kern="1200" dirty="0"/>
        </a:p>
      </dsp:txBody>
      <dsp:txXfrm>
        <a:off x="2723075" y="2268255"/>
        <a:ext cx="2250048" cy="1125024"/>
      </dsp:txXfrm>
    </dsp:sp>
    <dsp:sp modelId="{3DC8141B-44FC-4279-83E3-282425185773}">
      <dsp:nvSpPr>
        <dsp:cNvPr id="0" name=""/>
        <dsp:cNvSpPr/>
      </dsp:nvSpPr>
      <dsp:spPr>
        <a:xfrm>
          <a:off x="5445634" y="2268255"/>
          <a:ext cx="2250048" cy="11250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Not applicable attribute</a:t>
          </a:r>
          <a:endParaRPr lang="en-IN" sz="2100" kern="1200" dirty="0"/>
        </a:p>
      </dsp:txBody>
      <dsp:txXfrm>
        <a:off x="5445634" y="2268255"/>
        <a:ext cx="2250048" cy="1125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BCFFDD4-8E03-4A9A-AFC4-C3FCBD9E3943}" type="datetimeFigureOut">
              <a:rPr lang="en-US"/>
              <a:pPr>
                <a:defRPr/>
              </a:pPr>
              <a:t>6/19/2019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852F1C1-3FE9-4C16-AFB7-2443A12BE0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20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 outer nested query selects any WORKS_ON (B) tuples whose </a:t>
            </a:r>
            <a:r>
              <a:rPr lang="en-IN" dirty="0" err="1" smtClean="0"/>
              <a:t>Pno</a:t>
            </a:r>
            <a:r>
              <a:rPr lang="en-IN" dirty="0" smtClean="0"/>
              <a:t> is of a project controlled by department 5, if there is not a WORKS_ON (C) tuple with the same </a:t>
            </a:r>
            <a:r>
              <a:rPr lang="en-IN" dirty="0" err="1" smtClean="0"/>
              <a:t>Pno</a:t>
            </a:r>
            <a:r>
              <a:rPr lang="en-IN" dirty="0" smtClean="0"/>
              <a:t> and the same </a:t>
            </a:r>
            <a:r>
              <a:rPr lang="en-IN" dirty="0" err="1" smtClean="0"/>
              <a:t>Ssn</a:t>
            </a:r>
            <a:r>
              <a:rPr lang="en-IN" dirty="0" smtClean="0"/>
              <a:t> as that of the EMPLOYEE tuple under consideration in the outer query. If no such tuple exists, we select the EMPLOYEE tuple.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52F1C1-3FE9-4C16-AFB7-2443A12BE05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29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rgbClr val="EAFFC1"/>
            </a:gs>
            <a:gs pos="100000">
              <a:srgbClr val="FFFF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685800" y="6553200"/>
            <a:ext cx="6548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000">
                <a:latin typeface="Century Gothic" pitchFamily="34" charset="0"/>
                <a:ea typeface="ヒラギノ角ゴ Pro W3" pitchFamily="1" charset="-128"/>
              </a:rPr>
              <a:t>Copyright © 2011 Ramez Elmasri and Shamkant Navathe</a:t>
            </a:r>
          </a:p>
        </p:txBody>
      </p:sp>
      <p:pic>
        <p:nvPicPr>
          <p:cNvPr id="3" name="Picture 12" descr="AW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238"/>
            <a:ext cx="6858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0"/>
            <a:ext cx="466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9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0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51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800000"/>
              </a:buClr>
              <a:buFont typeface="Wingdings" pitchFamily="2" charset="2"/>
              <a:buChar char="§"/>
              <a:defRPr/>
            </a:lvl1pPr>
            <a:lvl2pPr>
              <a:buClr>
                <a:srgbClr val="0070C0"/>
              </a:buClr>
              <a:buSzPct val="80000"/>
              <a:buFont typeface="Wingdings" pitchFamily="2" charset="2"/>
              <a:buChar char="§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38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1791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10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03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82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1175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971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54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33869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51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856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6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07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762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A26F9-2D5B-4189-AD57-A0C577AA0284}" type="datetimeFigureOut">
              <a:rPr lang="en-US"/>
              <a:pPr>
                <a:defRPr/>
              </a:pPr>
              <a:t>6/19/2019</a:t>
            </a:fld>
            <a:endParaRPr lang="en-US" dirty="0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82557-884E-4681-8C46-B3FFCC442F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84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E2856E1-2F13-4A95-8942-4E4DE50AF524}" type="datetimeFigureOut">
              <a:rPr lang="en-US"/>
              <a:pPr>
                <a:defRPr/>
              </a:pPr>
              <a:t>6/19/2019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B591775-0650-4D67-918F-A6562BF4A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865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14CFC-24E7-4FBD-889D-A199779F2E47}" type="datetimeFigureOut">
              <a:rPr lang="en-US"/>
              <a:pPr>
                <a:defRPr/>
              </a:pPr>
              <a:t>6/19/2019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92C97-DA04-4402-974C-89DC85B80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73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84A6C-96F4-4270-BE4B-3921D79415FA}" type="datetimeFigureOut">
              <a:rPr lang="en-US"/>
              <a:pPr>
                <a:defRPr/>
              </a:pPr>
              <a:t>6/19/2019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51F7E-598A-459C-BA72-D707BDAEC5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610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8C141-8A91-4AC0-9FEC-8090FF4511CF}" type="datetimeFigureOut">
              <a:rPr lang="en-US"/>
              <a:pPr>
                <a:defRPr/>
              </a:pPr>
              <a:t>6/19/2019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B41A7-28AC-453C-BE3F-9E7E0763D8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095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6DA748E-19D8-4D21-B1B3-00FE9435D585}" type="datetimeFigureOut">
              <a:rPr lang="en-US"/>
              <a:pPr>
                <a:defRPr/>
              </a:pPr>
              <a:t>6/19/2019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9A5B31D-0B54-466D-B9BE-10F08AEC3B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2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381000" y="2209800"/>
            <a:ext cx="3048000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sz="2800" b="1" smtClean="0">
                <a:solidFill>
                  <a:srgbClr val="800000"/>
                </a:solidFill>
                <a:latin typeface="Century Gothic" pitchFamily="34" charset="0"/>
              </a:rPr>
              <a:t>Chapter 1</a:t>
            </a:r>
          </a:p>
          <a:p>
            <a:pPr algn="r" eaLnBrk="1" hangingPunct="1">
              <a:spcBef>
                <a:spcPct val="50000"/>
              </a:spcBef>
              <a:defRPr/>
            </a:pPr>
            <a:r>
              <a:rPr lang="en-US" sz="3000" b="1" smtClean="0">
                <a:solidFill>
                  <a:srgbClr val="800000"/>
                </a:solidFill>
                <a:latin typeface="Century Gothic" pitchFamily="34" charset="0"/>
              </a:rPr>
              <a:t>Databases and Database Users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58614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0D27C-8772-41E2-99C2-13AE50F0E340}" type="datetimeFigureOut">
              <a:rPr lang="en-US"/>
              <a:pPr>
                <a:defRPr/>
              </a:pPr>
              <a:t>6/19/2019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4DE2F-A280-4EB2-ABE6-CFA5823510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378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traight Connector 17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Straight Connector 1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traight Connector 2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3E822B6-2E2D-4BAB-99A6-B970904C9780}" type="datetimeFigureOut">
              <a:rPr lang="en-US"/>
              <a:pPr>
                <a:defRPr/>
              </a:pPr>
              <a:t>6/19/2019</a:t>
            </a:fld>
            <a:endParaRPr lang="en-US" dirty="0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B67CF1A-2A1B-4CCC-A23B-DACAD4D2D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87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Straight Connector 23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9A6F434-A25A-45A8-ADDE-5092A8FAFAA8}" type="datetimeFigureOut">
              <a:rPr lang="en-US"/>
              <a:pPr>
                <a:defRPr/>
              </a:pPr>
              <a:t>6/19/2019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44597F0-0B6D-4B4F-9DE7-335258EC4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309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727A0-DB35-413E-BBA1-0B92BD03125D}" type="datetimeFigureOut">
              <a:rPr lang="en-US"/>
              <a:pPr>
                <a:defRPr/>
              </a:pPr>
              <a:t>6/19/2019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AE7CC-CF97-48EF-AAB4-8724E2E3C4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343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96CFF-5446-4EB0-8F59-19D50F8963AE}" type="datetimeFigureOut">
              <a:rPr lang="en-US"/>
              <a:pPr>
                <a:defRPr/>
              </a:pPr>
              <a:t>6/19/2019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F7888-7047-4375-B0BB-3BA6456C11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5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8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1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75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87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506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 userDrawn="1"/>
        </p:nvSpPr>
        <p:spPr bwMode="auto">
          <a:xfrm>
            <a:off x="990600" y="6553200"/>
            <a:ext cx="6548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000">
                <a:latin typeface="Century Gothic" pitchFamily="34" charset="0"/>
                <a:ea typeface="ヒラギノ角ゴ Pro W3" pitchFamily="1" charset="-128"/>
              </a:rPr>
              <a:t>Copyright © 2011 Pearson Education, Inc. Publishing as Pearson Addison-Wesley</a:t>
            </a:r>
          </a:p>
        </p:txBody>
      </p:sp>
      <p:pic>
        <p:nvPicPr>
          <p:cNvPr id="1027" name="Picture 12" descr="AW 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3788"/>
            <a:ext cx="914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9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8600"/>
            <a:ext cx="5151438" cy="632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3991" r:id="rId2"/>
    <p:sldLayoutId id="2147484018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685800" y="6553200"/>
            <a:ext cx="6548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>
              <a:spcBef>
                <a:spcPts val="6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>
                <a:solidFill>
                  <a:srgbClr val="000000"/>
                </a:solidFill>
                <a:latin typeface="Century Gothic" pitchFamily="34" charset="0"/>
                <a:ea typeface="ヒラギノ角ゴ Pro W3" pitchFamily="1" charset="-128"/>
              </a:rPr>
              <a:t>Copyright © 2011 Ramez Elmasri and Shamkant Navathe</a:t>
            </a: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238"/>
            <a:ext cx="6858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0"/>
            <a:ext cx="466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5AC0822-D692-429B-B821-48BC8214E778}" type="datetimeFigureOut">
              <a:rPr lang="en-US"/>
              <a:pPr>
                <a:defRPr/>
              </a:pPr>
              <a:t>6/19/2019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80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82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02C2FDA-C96C-4010-A48D-96846716BE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12" r:id="rId4"/>
    <p:sldLayoutId id="2147484013" r:id="rId5"/>
    <p:sldLayoutId id="2147484022" r:id="rId6"/>
    <p:sldLayoutId id="2147484014" r:id="rId7"/>
    <p:sldLayoutId id="2147484023" r:id="rId8"/>
    <p:sldLayoutId id="2147484024" r:id="rId9"/>
    <p:sldLayoutId id="2147484015" r:id="rId10"/>
    <p:sldLayoutId id="214748401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1916112"/>
            <a:ext cx="6172200" cy="18938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/>
              <a:t>Advanced SQL</a:t>
            </a:r>
            <a:endParaRPr lang="en-IN" sz="4800" dirty="0"/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>
          <a:xfrm>
            <a:off x="2743200" y="457200"/>
            <a:ext cx="6172200" cy="1371600"/>
          </a:xfrm>
        </p:spPr>
        <p:txBody>
          <a:bodyPr/>
          <a:lstStyle/>
          <a:p>
            <a:pPr algn="r" eaLnBrk="1" hangingPunct="1"/>
            <a:r>
              <a:rPr lang="en-US" sz="2000" smtClean="0">
                <a:latin typeface="Times New Roman" charset="0"/>
                <a:cs typeface="Times New Roman" charset="0"/>
              </a:rPr>
              <a:t>Lecture </a:t>
            </a:r>
            <a:r>
              <a:rPr lang="en-US" sz="2000" smtClean="0">
                <a:latin typeface="Times New Roman" charset="0"/>
                <a:cs typeface="Times New Roman" charset="0"/>
              </a:rPr>
              <a:t>16</a:t>
            </a:r>
          </a:p>
          <a:p>
            <a:pPr algn="r" eaLnBrk="1" hangingPunct="1"/>
            <a:endParaRPr lang="en-IN" sz="2000" dirty="0" smtClean="0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b="1" dirty="0" smtClean="0"/>
              <a:t>Example - ALL Operator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001000" cy="487375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200" dirty="0" smtClean="0"/>
              <a:t>Return </a:t>
            </a:r>
            <a:r>
              <a:rPr lang="en-IN" sz="2200" dirty="0"/>
              <a:t>the names of employees </a:t>
            </a:r>
            <a:r>
              <a:rPr lang="en-IN" sz="2200" dirty="0" smtClean="0"/>
              <a:t>whose salary </a:t>
            </a:r>
            <a:r>
              <a:rPr lang="en-IN" sz="2200" dirty="0"/>
              <a:t>is greater than the salary of all the employees in department </a:t>
            </a:r>
            <a:r>
              <a:rPr lang="en-IN" sz="2200" dirty="0" smtClean="0"/>
              <a:t>5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6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Query: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b="1" dirty="0"/>
              <a:t>SELECT </a:t>
            </a:r>
            <a:r>
              <a:rPr lang="en-IN" sz="2200" dirty="0" err="1"/>
              <a:t>Lname</a:t>
            </a:r>
            <a:r>
              <a:rPr lang="en-IN" sz="2200" dirty="0"/>
              <a:t>, </a:t>
            </a:r>
            <a:r>
              <a:rPr lang="en-IN" sz="2200" dirty="0" err="1"/>
              <a:t>Fname</a:t>
            </a:r>
            <a:endParaRPr lang="en-IN" sz="22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b="1" dirty="0"/>
              <a:t>FROM </a:t>
            </a:r>
            <a:r>
              <a:rPr lang="en-IN" sz="2200" dirty="0"/>
              <a:t>EMPLOYEE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b="1" dirty="0"/>
              <a:t>WHERE </a:t>
            </a:r>
            <a:r>
              <a:rPr lang="en-IN" sz="2200" dirty="0"/>
              <a:t>Salary &gt; </a:t>
            </a:r>
            <a:r>
              <a:rPr lang="en-IN" sz="2200" b="1" dirty="0"/>
              <a:t>ALL </a:t>
            </a:r>
            <a:r>
              <a:rPr lang="en-IN" sz="2200" dirty="0"/>
              <a:t>( </a:t>
            </a:r>
            <a:r>
              <a:rPr lang="en-IN" sz="2200" b="1" dirty="0"/>
              <a:t>SELECT </a:t>
            </a:r>
            <a:r>
              <a:rPr lang="en-IN" sz="2200" dirty="0"/>
              <a:t>Salary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b="1" dirty="0" smtClean="0"/>
              <a:t>				FROM </a:t>
            </a:r>
            <a:r>
              <a:rPr lang="en-IN" sz="2200" dirty="0"/>
              <a:t>EMPLOYEE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b="1" dirty="0" smtClean="0"/>
              <a:t>				WHERE </a:t>
            </a:r>
            <a:r>
              <a:rPr lang="en-IN" sz="2200" dirty="0" err="1"/>
              <a:t>Dno</a:t>
            </a:r>
            <a:r>
              <a:rPr lang="en-IN" sz="2200" dirty="0"/>
              <a:t>=5 );</a:t>
            </a:r>
            <a:endParaRPr lang="en-IN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11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Ambiguity in Nested Queries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533400" y="1449324"/>
            <a:ext cx="7467600" cy="487375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200" dirty="0"/>
              <a:t>P</a:t>
            </a:r>
            <a:r>
              <a:rPr lang="en-IN" sz="2200" dirty="0" smtClean="0"/>
              <a:t>ossible ambiguity among attribute names if attributes of the same name exist—one in a relation in the FROM clause of the outer query, and another in a relation in the FROM clause of the nested query.  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FF0000"/>
                </a:solidFill>
              </a:rPr>
              <a:t>Thumb Rule: </a:t>
            </a:r>
            <a:r>
              <a:rPr lang="en-IN" sz="2200" dirty="0" smtClean="0">
                <a:solidFill>
                  <a:srgbClr val="FF0000"/>
                </a:solidFill>
              </a:rPr>
              <a:t>reference to an unqualified attribute refers to the relation declared in the innermost nested query.</a:t>
            </a:r>
          </a:p>
          <a:p>
            <a:pPr algn="just">
              <a:lnSpc>
                <a:spcPct val="150000"/>
              </a:lnSpc>
            </a:pPr>
            <a:endParaRPr lang="en-IN" sz="2200" dirty="0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105400"/>
            <a:ext cx="1557289" cy="1700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5" name="Picture 7" descr="Image result for ambigu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524307" cy="160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0772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Example - Ambiguity in Nested Queries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527048"/>
            <a:ext cx="8153400" cy="4873752"/>
          </a:xfrm>
        </p:spPr>
        <p:txBody>
          <a:bodyPr/>
          <a:lstStyle/>
          <a:p>
            <a:pPr marL="0" indent="0" algn="just">
              <a:lnSpc>
                <a:spcPct val="130000"/>
              </a:lnSpc>
              <a:buNone/>
            </a:pPr>
            <a:r>
              <a:rPr lang="en-IN" sz="2100" dirty="0" smtClean="0"/>
              <a:t>Retrieve the name of each employee who has a dependent with the same first name and is the same sex as the employee.</a:t>
            </a:r>
          </a:p>
          <a:p>
            <a:pPr marL="0" indent="0" algn="just">
              <a:lnSpc>
                <a:spcPct val="130000"/>
              </a:lnSpc>
              <a:buNone/>
            </a:pPr>
            <a:endParaRPr lang="en-US" sz="1100" dirty="0"/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2100" b="1" dirty="0" smtClean="0">
                <a:solidFill>
                  <a:srgbClr val="FF0000"/>
                </a:solidFill>
              </a:rPr>
              <a:t>Query: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2000" dirty="0" smtClean="0"/>
              <a:t>SELECT </a:t>
            </a:r>
            <a:r>
              <a:rPr lang="en-IN" sz="2000" dirty="0" err="1" smtClean="0"/>
              <a:t>E.Fname</a:t>
            </a:r>
            <a:r>
              <a:rPr lang="en-IN" sz="2000" dirty="0" smtClean="0"/>
              <a:t>, </a:t>
            </a:r>
            <a:r>
              <a:rPr lang="en-IN" sz="2000" dirty="0" err="1" smtClean="0"/>
              <a:t>E.Lname</a:t>
            </a:r>
            <a:r>
              <a:rPr lang="en-IN" sz="2000" dirty="0" smtClean="0"/>
              <a:t> 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2000" dirty="0" smtClean="0"/>
              <a:t>FROM EMPLOYEE AS E 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2000" dirty="0" smtClean="0"/>
              <a:t>WHERE </a:t>
            </a:r>
            <a:r>
              <a:rPr lang="en-IN" sz="2000" dirty="0" err="1" smtClean="0"/>
              <a:t>E.Ssn</a:t>
            </a:r>
            <a:r>
              <a:rPr lang="en-IN" sz="2000" dirty="0" smtClean="0"/>
              <a:t> IN ( SELECT </a:t>
            </a:r>
            <a:r>
              <a:rPr lang="en-IN" sz="2000" dirty="0" err="1" smtClean="0"/>
              <a:t>Essn</a:t>
            </a:r>
            <a:r>
              <a:rPr lang="en-IN" sz="2000" dirty="0" smtClean="0"/>
              <a:t> 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2000" dirty="0"/>
              <a:t>	</a:t>
            </a:r>
            <a:r>
              <a:rPr lang="en-IN" sz="2000" dirty="0" smtClean="0"/>
              <a:t>		FROM DEPENDENT AS D 					WHERE </a:t>
            </a:r>
            <a:r>
              <a:rPr lang="en-IN" sz="2000" dirty="0" err="1" smtClean="0">
                <a:solidFill>
                  <a:srgbClr val="FF0000"/>
                </a:solidFill>
              </a:rPr>
              <a:t>E.Fname</a:t>
            </a:r>
            <a:r>
              <a:rPr lang="en-IN" sz="2000" dirty="0" smtClean="0">
                <a:solidFill>
                  <a:srgbClr val="FF0000"/>
                </a:solidFill>
              </a:rPr>
              <a:t> = </a:t>
            </a:r>
            <a:r>
              <a:rPr lang="en-IN" sz="2000" dirty="0" err="1" smtClean="0">
                <a:solidFill>
                  <a:srgbClr val="FF0000"/>
                </a:solidFill>
              </a:rPr>
              <a:t>Dependent_name</a:t>
            </a:r>
            <a:r>
              <a:rPr lang="en-IN" sz="2000" dirty="0" smtClean="0"/>
              <a:t> 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2000" dirty="0"/>
              <a:t>	</a:t>
            </a:r>
            <a:r>
              <a:rPr lang="en-IN" sz="2000" dirty="0" smtClean="0"/>
              <a:t>					AND </a:t>
            </a:r>
            <a:r>
              <a:rPr lang="en-IN" sz="2000" dirty="0" err="1" smtClean="0">
                <a:solidFill>
                  <a:srgbClr val="FF0000"/>
                </a:solidFill>
              </a:rPr>
              <a:t>E.Sex</a:t>
            </a:r>
            <a:r>
              <a:rPr lang="en-IN" sz="2000" dirty="0" smtClean="0">
                <a:solidFill>
                  <a:srgbClr val="FF0000"/>
                </a:solidFill>
              </a:rPr>
              <a:t> = Sex</a:t>
            </a:r>
            <a:r>
              <a:rPr lang="en-IN" sz="2000" dirty="0" smtClean="0"/>
              <a:t>);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4" name="Line Callout 1 3"/>
          <p:cNvSpPr/>
          <p:nvPr/>
        </p:nvSpPr>
        <p:spPr>
          <a:xfrm>
            <a:off x="5029200" y="2514600"/>
            <a:ext cx="3733800" cy="1764000"/>
          </a:xfrm>
          <a:prstGeom prst="borderCallout1">
            <a:avLst>
              <a:gd name="adj1" fmla="val 100360"/>
              <a:gd name="adj2" fmla="val 100031"/>
              <a:gd name="adj3" fmla="val 147289"/>
              <a:gd name="adj4" fmla="val 4661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itchFamily="34" charset="0"/>
              <a:buChar char="•"/>
            </a:pPr>
            <a:r>
              <a:rPr lang="en-IN" sz="1400" dirty="0"/>
              <a:t>W</a:t>
            </a:r>
            <a:r>
              <a:rPr lang="en-IN" sz="1400" dirty="0" smtClean="0"/>
              <a:t>e must qualify </a:t>
            </a:r>
            <a:r>
              <a:rPr lang="en-IN" sz="1400" dirty="0" err="1" smtClean="0"/>
              <a:t>E.Sex</a:t>
            </a:r>
            <a:r>
              <a:rPr lang="en-IN" sz="1400" dirty="0" smtClean="0"/>
              <a:t> because it refers to the Sex attribute of EMPLOYEE from the outer query, and DEPENDENT also has an attribute Sex.  </a:t>
            </a:r>
            <a:endParaRPr lang="en-IN" sz="1400" dirty="0"/>
          </a:p>
          <a:p>
            <a:pPr marL="171450" indent="-171450" algn="just">
              <a:buFont typeface="Arial" pitchFamily="34" charset="0"/>
              <a:buChar char="•"/>
            </a:pPr>
            <a:r>
              <a:rPr lang="en-IN" sz="1400" dirty="0" smtClean="0"/>
              <a:t>Here, the unqualified </a:t>
            </a:r>
            <a:r>
              <a:rPr lang="en-IN" sz="1400" dirty="0"/>
              <a:t>references to Sex in the nested query, </a:t>
            </a:r>
            <a:r>
              <a:rPr lang="en-IN" sz="1400" dirty="0" smtClean="0"/>
              <a:t>refer </a:t>
            </a:r>
            <a:r>
              <a:rPr lang="en-IN" sz="1400" dirty="0"/>
              <a:t>to the Sex attribute of </a:t>
            </a:r>
            <a:r>
              <a:rPr lang="en-IN" sz="1400" dirty="0" smtClean="0"/>
              <a:t>DEPENDENT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4600" y="4953000"/>
            <a:ext cx="3132000" cy="1800000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en-IN" sz="1400" b="1" dirty="0" smtClean="0"/>
              <a:t>No need to qualify </a:t>
            </a:r>
            <a:r>
              <a:rPr lang="en-IN" sz="1400" b="1" dirty="0" err="1" smtClean="0"/>
              <a:t>Fname</a:t>
            </a:r>
            <a:r>
              <a:rPr lang="en-IN" sz="1400" b="1" dirty="0" smtClean="0"/>
              <a:t> and </a:t>
            </a:r>
            <a:r>
              <a:rPr lang="en-IN" sz="1400" b="1" dirty="0" err="1" smtClean="0"/>
              <a:t>Ssn</a:t>
            </a:r>
            <a:r>
              <a:rPr lang="en-IN" sz="1400" b="1" dirty="0" smtClean="0"/>
              <a:t> of EMPLOYEE if they appeared in the nested query because the DEPENDENT relation does not have </a:t>
            </a:r>
            <a:r>
              <a:rPr lang="en-IN" sz="1400" b="1" dirty="0" err="1" smtClean="0"/>
              <a:t>Fname</a:t>
            </a:r>
            <a:r>
              <a:rPr lang="en-IN" sz="1400" b="1" dirty="0" smtClean="0"/>
              <a:t> and </a:t>
            </a:r>
            <a:r>
              <a:rPr lang="en-IN" sz="1400" b="1" dirty="0" err="1" smtClean="0"/>
              <a:t>Ssn</a:t>
            </a:r>
            <a:r>
              <a:rPr lang="en-IN" sz="1400" b="1" dirty="0" smtClean="0"/>
              <a:t> attributes, so there is no ambiguity.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1590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Correlated Nested Queries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772400" cy="48736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/>
              <a:t>Whenever a condition in the WHERE clause of a nested query references some </a:t>
            </a:r>
            <a:r>
              <a:rPr lang="en-IN" dirty="0" smtClean="0"/>
              <a:t>attribute of </a:t>
            </a:r>
            <a:r>
              <a:rPr lang="en-IN" dirty="0"/>
              <a:t>a relation declared in the outer query, the two queries are said to be </a:t>
            </a:r>
            <a:r>
              <a:rPr lang="en-IN" b="1" dirty="0"/>
              <a:t>correlated</a:t>
            </a:r>
            <a:r>
              <a:rPr lang="en-IN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In a </a:t>
            </a:r>
            <a:r>
              <a:rPr lang="en-IN" dirty="0"/>
              <a:t>correlated </a:t>
            </a:r>
            <a:r>
              <a:rPr lang="en-IN" dirty="0" smtClean="0"/>
              <a:t>query, the nested query  is </a:t>
            </a:r>
            <a:r>
              <a:rPr lang="en-IN" i="1" dirty="0" smtClean="0"/>
              <a:t>evaluated once for each tuple (or combination of tuples) in the outer query</a:t>
            </a:r>
            <a:endParaRPr lang="en-US" dirty="0" smtClean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092463"/>
            <a:ext cx="284289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0772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Example - Correlated Nested Queries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7048"/>
            <a:ext cx="8153400" cy="4873752"/>
          </a:xfrm>
        </p:spPr>
        <p:txBody>
          <a:bodyPr/>
          <a:lstStyle/>
          <a:p>
            <a:pPr marL="0" indent="0" algn="just">
              <a:lnSpc>
                <a:spcPct val="130000"/>
              </a:lnSpc>
              <a:buNone/>
            </a:pPr>
            <a:r>
              <a:rPr lang="en-IN" sz="2100" dirty="0" smtClean="0"/>
              <a:t>Retrieve the name of each employee who has a dependent with the same first name and is the same sex as the employee.</a:t>
            </a:r>
          </a:p>
          <a:p>
            <a:pPr marL="0" indent="0" algn="just">
              <a:lnSpc>
                <a:spcPct val="130000"/>
              </a:lnSpc>
              <a:buNone/>
            </a:pPr>
            <a:endParaRPr lang="en-US" sz="2000" dirty="0" smtClean="0"/>
          </a:p>
          <a:p>
            <a:pPr marL="0" indent="0" algn="just">
              <a:lnSpc>
                <a:spcPct val="130000"/>
              </a:lnSpc>
              <a:buNone/>
            </a:pPr>
            <a:endParaRPr lang="en-US" sz="2000" dirty="0"/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2100" b="1" dirty="0" smtClean="0">
                <a:solidFill>
                  <a:srgbClr val="FF0000"/>
                </a:solidFill>
              </a:rPr>
              <a:t>Query: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2000" dirty="0" smtClean="0"/>
              <a:t>SELECT </a:t>
            </a:r>
            <a:r>
              <a:rPr lang="en-IN" sz="2000" dirty="0" err="1" smtClean="0"/>
              <a:t>E.Fname</a:t>
            </a:r>
            <a:r>
              <a:rPr lang="en-IN" sz="2000" dirty="0" smtClean="0"/>
              <a:t>, </a:t>
            </a:r>
            <a:r>
              <a:rPr lang="en-IN" sz="2000" dirty="0" err="1" smtClean="0"/>
              <a:t>E.Lname</a:t>
            </a:r>
            <a:r>
              <a:rPr lang="en-IN" sz="2000" dirty="0" smtClean="0"/>
              <a:t> 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2000" dirty="0" smtClean="0"/>
              <a:t>FROM EMPLOYEE AS E 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2000" dirty="0" smtClean="0"/>
              <a:t>WHERE </a:t>
            </a:r>
            <a:r>
              <a:rPr lang="en-IN" sz="2000" dirty="0" err="1" smtClean="0"/>
              <a:t>E.Ssn</a:t>
            </a:r>
            <a:r>
              <a:rPr lang="en-IN" sz="2000" dirty="0" smtClean="0"/>
              <a:t> IN ( SELECT </a:t>
            </a:r>
            <a:r>
              <a:rPr lang="en-IN" sz="2000" dirty="0" err="1" smtClean="0"/>
              <a:t>Essn</a:t>
            </a:r>
            <a:r>
              <a:rPr lang="en-IN" sz="2000" dirty="0" smtClean="0"/>
              <a:t> 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2000" dirty="0"/>
              <a:t>	</a:t>
            </a:r>
            <a:r>
              <a:rPr lang="en-IN" sz="2000" dirty="0" smtClean="0"/>
              <a:t>		FROM DEPENDENT AS D 					WHERE </a:t>
            </a:r>
            <a:r>
              <a:rPr lang="en-IN" sz="2000" dirty="0" err="1" smtClean="0"/>
              <a:t>E.Fname</a:t>
            </a:r>
            <a:r>
              <a:rPr lang="en-IN" sz="2000" dirty="0" smtClean="0"/>
              <a:t> = </a:t>
            </a:r>
            <a:r>
              <a:rPr lang="en-IN" sz="2000" dirty="0" err="1" smtClean="0"/>
              <a:t>D.Dependent_name</a:t>
            </a:r>
            <a:r>
              <a:rPr lang="en-IN" sz="2000" dirty="0" smtClean="0"/>
              <a:t> 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2000" dirty="0"/>
              <a:t>	</a:t>
            </a:r>
            <a:r>
              <a:rPr lang="en-IN" sz="2000" dirty="0" smtClean="0"/>
              <a:t>					AND </a:t>
            </a:r>
            <a:r>
              <a:rPr lang="en-IN" sz="2000" dirty="0" err="1" smtClean="0"/>
              <a:t>E.Sex</a:t>
            </a:r>
            <a:r>
              <a:rPr lang="en-IN" sz="2000" dirty="0" smtClean="0"/>
              <a:t> = </a:t>
            </a:r>
            <a:r>
              <a:rPr lang="en-IN" sz="2000" dirty="0" err="1" smtClean="0"/>
              <a:t>D.Sex</a:t>
            </a:r>
            <a:r>
              <a:rPr lang="en-IN" sz="2000" dirty="0" smtClean="0"/>
              <a:t>);</a:t>
            </a:r>
            <a:endParaRPr lang="en-IN" sz="2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876800" y="2590800"/>
            <a:ext cx="4068000" cy="2376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sz="1500" dirty="0"/>
              <a:t>For </a:t>
            </a:r>
            <a:r>
              <a:rPr lang="en-IN" sz="1500" i="1" dirty="0"/>
              <a:t>each </a:t>
            </a:r>
            <a:r>
              <a:rPr lang="en-IN" sz="1500" dirty="0"/>
              <a:t>EMPLOYEE tuple, evaluate the </a:t>
            </a:r>
            <a:r>
              <a:rPr lang="en-IN" sz="1500" dirty="0" smtClean="0"/>
              <a:t>nested query</a:t>
            </a:r>
            <a:r>
              <a:rPr lang="en-IN" sz="1500" dirty="0"/>
              <a:t>, which retrieves the </a:t>
            </a:r>
            <a:r>
              <a:rPr lang="en-IN" sz="1500" dirty="0" err="1"/>
              <a:t>Essn</a:t>
            </a:r>
            <a:r>
              <a:rPr lang="en-IN" sz="1500" dirty="0"/>
              <a:t> values for all DEPENDENT tuples with the same </a:t>
            </a:r>
            <a:r>
              <a:rPr lang="en-IN" sz="1500" dirty="0" smtClean="0"/>
              <a:t>sex and </a:t>
            </a:r>
            <a:r>
              <a:rPr lang="en-IN" sz="1500" dirty="0"/>
              <a:t>name as </a:t>
            </a:r>
            <a:r>
              <a:rPr lang="en-IN" sz="1500" dirty="0" smtClean="0"/>
              <a:t>that EMPLOYEE tuple.</a:t>
            </a:r>
          </a:p>
          <a:p>
            <a:pPr marL="177800" indent="-1778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sz="1500" dirty="0" smtClean="0"/>
              <a:t>If </a:t>
            </a:r>
            <a:r>
              <a:rPr lang="en-IN" sz="1500" dirty="0"/>
              <a:t>the </a:t>
            </a:r>
            <a:r>
              <a:rPr lang="en-IN" sz="1500" dirty="0" err="1"/>
              <a:t>Ssn</a:t>
            </a:r>
            <a:r>
              <a:rPr lang="en-IN" sz="1500" dirty="0"/>
              <a:t> value of the EMPLOYEE tuple is </a:t>
            </a:r>
            <a:r>
              <a:rPr lang="en-IN" sz="1500" i="1" dirty="0"/>
              <a:t>in </a:t>
            </a:r>
            <a:r>
              <a:rPr lang="en-IN" sz="1500" dirty="0" smtClean="0"/>
              <a:t>the result </a:t>
            </a:r>
            <a:r>
              <a:rPr lang="en-IN" sz="1500" dirty="0"/>
              <a:t>of the nested query, then select that EMPLOYEE tuple</a:t>
            </a:r>
            <a:endParaRPr lang="en-IN" sz="1500" dirty="0" smtClean="0"/>
          </a:p>
        </p:txBody>
      </p:sp>
    </p:spTree>
    <p:extLst>
      <p:ext uri="{BB962C8B-B14F-4D97-AF65-F5344CB8AC3E}">
        <p14:creationId xmlns:p14="http://schemas.microsoft.com/office/powerpoint/2010/main" val="7107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467600" cy="1143000"/>
          </a:xfrm>
        </p:spPr>
        <p:txBody>
          <a:bodyPr/>
          <a:lstStyle/>
          <a:p>
            <a:r>
              <a:rPr lang="en-US" b="1" dirty="0" smtClean="0"/>
              <a:t>Nested Queries (Cont.)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77200" cy="4873752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buClr>
                <a:srgbClr val="FE8637"/>
              </a:buClr>
              <a:buNone/>
            </a:pPr>
            <a:r>
              <a:rPr lang="en-IN" sz="1800" b="1" dirty="0" smtClean="0">
                <a:solidFill>
                  <a:srgbClr val="FF0000"/>
                </a:solidFill>
              </a:rPr>
              <a:t>Retrieve the name of each employee who has a dependent with the same first name and is the same sex as the employee.</a:t>
            </a:r>
          </a:p>
          <a:p>
            <a:pPr marL="0" lvl="0" indent="0" algn="just">
              <a:lnSpc>
                <a:spcPct val="110000"/>
              </a:lnSpc>
              <a:buClr>
                <a:srgbClr val="FE8637"/>
              </a:buClr>
              <a:buNone/>
            </a:pPr>
            <a:endParaRPr lang="en-IN" sz="2000" dirty="0" smtClean="0">
              <a:solidFill>
                <a:prstClr val="black"/>
              </a:solidFill>
            </a:endParaRPr>
          </a:p>
          <a:p>
            <a:pPr marL="0" lvl="0" indent="0" algn="just">
              <a:lnSpc>
                <a:spcPct val="110000"/>
              </a:lnSpc>
              <a:buClr>
                <a:srgbClr val="FE8637"/>
              </a:buClr>
              <a:buNone/>
            </a:pPr>
            <a:r>
              <a:rPr lang="en-IN" sz="1800" dirty="0" smtClean="0">
                <a:solidFill>
                  <a:prstClr val="black"/>
                </a:solidFill>
              </a:rPr>
              <a:t>SELECT </a:t>
            </a:r>
            <a:r>
              <a:rPr lang="en-IN" sz="1800" dirty="0" err="1">
                <a:solidFill>
                  <a:prstClr val="black"/>
                </a:solidFill>
              </a:rPr>
              <a:t>E.Fname</a:t>
            </a:r>
            <a:r>
              <a:rPr lang="en-IN" sz="1800" dirty="0">
                <a:solidFill>
                  <a:prstClr val="black"/>
                </a:solidFill>
              </a:rPr>
              <a:t>, </a:t>
            </a:r>
            <a:r>
              <a:rPr lang="en-IN" sz="1800" dirty="0" err="1">
                <a:solidFill>
                  <a:prstClr val="black"/>
                </a:solidFill>
              </a:rPr>
              <a:t>E.Lname</a:t>
            </a:r>
            <a:r>
              <a:rPr lang="en-IN" sz="1800" dirty="0">
                <a:solidFill>
                  <a:prstClr val="black"/>
                </a:solidFill>
              </a:rPr>
              <a:t> </a:t>
            </a:r>
          </a:p>
          <a:p>
            <a:pPr marL="0" lvl="0" indent="0" algn="just">
              <a:lnSpc>
                <a:spcPct val="110000"/>
              </a:lnSpc>
              <a:buClr>
                <a:srgbClr val="FE8637"/>
              </a:buClr>
              <a:buNone/>
            </a:pPr>
            <a:r>
              <a:rPr lang="en-IN" sz="1800" dirty="0">
                <a:solidFill>
                  <a:prstClr val="black"/>
                </a:solidFill>
              </a:rPr>
              <a:t>FROM EMPLOYEE AS E </a:t>
            </a:r>
          </a:p>
          <a:p>
            <a:pPr marL="0" lvl="0" indent="0" algn="just">
              <a:lnSpc>
                <a:spcPct val="110000"/>
              </a:lnSpc>
              <a:buClr>
                <a:srgbClr val="FE8637"/>
              </a:buClr>
              <a:buNone/>
            </a:pPr>
            <a:r>
              <a:rPr lang="en-IN" sz="1800" dirty="0">
                <a:solidFill>
                  <a:prstClr val="black"/>
                </a:solidFill>
              </a:rPr>
              <a:t>WHERE </a:t>
            </a:r>
            <a:r>
              <a:rPr lang="en-IN" sz="1800" dirty="0" err="1">
                <a:solidFill>
                  <a:prstClr val="black"/>
                </a:solidFill>
              </a:rPr>
              <a:t>E.Ssn</a:t>
            </a:r>
            <a:r>
              <a:rPr lang="en-IN" sz="1800" dirty="0">
                <a:solidFill>
                  <a:prstClr val="black"/>
                </a:solidFill>
              </a:rPr>
              <a:t> IN ( SELECT </a:t>
            </a:r>
            <a:r>
              <a:rPr lang="en-IN" sz="1800" dirty="0" err="1">
                <a:solidFill>
                  <a:prstClr val="black"/>
                </a:solidFill>
              </a:rPr>
              <a:t>Essn</a:t>
            </a:r>
            <a:r>
              <a:rPr lang="en-IN" sz="1800" dirty="0">
                <a:solidFill>
                  <a:prstClr val="black"/>
                </a:solidFill>
              </a:rPr>
              <a:t> </a:t>
            </a:r>
          </a:p>
          <a:p>
            <a:pPr marL="0" lvl="0" indent="0" algn="just">
              <a:lnSpc>
                <a:spcPct val="110000"/>
              </a:lnSpc>
              <a:buClr>
                <a:srgbClr val="FE8637"/>
              </a:buClr>
              <a:buNone/>
            </a:pPr>
            <a:r>
              <a:rPr lang="en-IN" sz="1800" dirty="0">
                <a:solidFill>
                  <a:prstClr val="black"/>
                </a:solidFill>
              </a:rPr>
              <a:t>			FROM DEPENDENT AS D 					WHERE </a:t>
            </a:r>
            <a:r>
              <a:rPr lang="en-IN" sz="1800" dirty="0" err="1">
                <a:solidFill>
                  <a:prstClr val="black"/>
                </a:solidFill>
              </a:rPr>
              <a:t>E.Fname</a:t>
            </a:r>
            <a:r>
              <a:rPr lang="en-IN" sz="1800" dirty="0">
                <a:solidFill>
                  <a:prstClr val="black"/>
                </a:solidFill>
              </a:rPr>
              <a:t> = </a:t>
            </a:r>
            <a:r>
              <a:rPr lang="en-IN" sz="1800" dirty="0" err="1">
                <a:solidFill>
                  <a:prstClr val="black"/>
                </a:solidFill>
              </a:rPr>
              <a:t>D.Dependent_name</a:t>
            </a:r>
            <a:r>
              <a:rPr lang="en-IN" sz="1800" dirty="0">
                <a:solidFill>
                  <a:prstClr val="black"/>
                </a:solidFill>
              </a:rPr>
              <a:t> </a:t>
            </a:r>
          </a:p>
          <a:p>
            <a:pPr marL="0" lvl="0" indent="0" algn="just">
              <a:lnSpc>
                <a:spcPct val="110000"/>
              </a:lnSpc>
              <a:buClr>
                <a:srgbClr val="FE8637"/>
              </a:buClr>
              <a:buNone/>
            </a:pPr>
            <a:r>
              <a:rPr lang="en-IN" sz="1800" dirty="0">
                <a:solidFill>
                  <a:prstClr val="black"/>
                </a:solidFill>
              </a:rPr>
              <a:t>					</a:t>
            </a:r>
            <a:r>
              <a:rPr lang="en-IN" sz="1800" dirty="0" smtClean="0">
                <a:solidFill>
                  <a:prstClr val="black"/>
                </a:solidFill>
              </a:rPr>
              <a:t>            AND </a:t>
            </a:r>
            <a:r>
              <a:rPr lang="en-IN" sz="1800" dirty="0" err="1" smtClean="0">
                <a:solidFill>
                  <a:prstClr val="black"/>
                </a:solidFill>
              </a:rPr>
              <a:t>E.Sex</a:t>
            </a:r>
            <a:r>
              <a:rPr lang="en-IN" sz="1800" dirty="0" smtClean="0">
                <a:solidFill>
                  <a:prstClr val="black"/>
                </a:solidFill>
              </a:rPr>
              <a:t> </a:t>
            </a:r>
            <a:r>
              <a:rPr lang="en-IN" sz="1800" dirty="0">
                <a:solidFill>
                  <a:prstClr val="black"/>
                </a:solidFill>
              </a:rPr>
              <a:t>= </a:t>
            </a:r>
            <a:r>
              <a:rPr lang="en-IN" sz="1800" dirty="0" err="1">
                <a:solidFill>
                  <a:prstClr val="black"/>
                </a:solidFill>
              </a:rPr>
              <a:t>D.Sex</a:t>
            </a:r>
            <a:r>
              <a:rPr lang="en-IN" sz="1800" dirty="0" smtClean="0">
                <a:solidFill>
                  <a:prstClr val="black"/>
                </a:solidFill>
              </a:rPr>
              <a:t>);</a:t>
            </a:r>
            <a:endParaRPr lang="en-US" sz="1800" b="1" dirty="0">
              <a:solidFill>
                <a:prstClr val="black"/>
              </a:solidFill>
            </a:endParaRPr>
          </a:p>
          <a:p>
            <a:pPr marL="0" lvl="0" indent="0" algn="ctr">
              <a:lnSpc>
                <a:spcPct val="110000"/>
              </a:lnSpc>
              <a:buClr>
                <a:srgbClr val="FE8637"/>
              </a:buClr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=========================</a:t>
            </a:r>
            <a:endParaRPr lang="en-IN" sz="1800" b="1" dirty="0">
              <a:solidFill>
                <a:srgbClr val="FF0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IN" sz="1800" b="1" dirty="0"/>
              <a:t>SELECT </a:t>
            </a:r>
            <a:r>
              <a:rPr lang="en-IN" sz="1800" dirty="0" err="1"/>
              <a:t>E.Fname</a:t>
            </a:r>
            <a:r>
              <a:rPr lang="en-IN" sz="1800" dirty="0"/>
              <a:t>, </a:t>
            </a:r>
            <a:r>
              <a:rPr lang="en-IN" sz="1800" dirty="0" err="1"/>
              <a:t>E.Lname</a:t>
            </a:r>
            <a:endParaRPr lang="en-IN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IN" sz="1800" b="1" dirty="0"/>
              <a:t>FROM </a:t>
            </a:r>
            <a:r>
              <a:rPr lang="en-IN" sz="1800" dirty="0"/>
              <a:t>EMPLOYEE </a:t>
            </a:r>
            <a:r>
              <a:rPr lang="en-IN" sz="1800" b="1" dirty="0"/>
              <a:t>AS </a:t>
            </a:r>
            <a:r>
              <a:rPr lang="en-IN" sz="1800" dirty="0"/>
              <a:t>E, DEPENDENT </a:t>
            </a:r>
            <a:r>
              <a:rPr lang="en-IN" sz="1800" b="1" dirty="0"/>
              <a:t>AS </a:t>
            </a:r>
            <a:r>
              <a:rPr lang="en-IN" sz="1800" dirty="0"/>
              <a:t>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800" b="1" dirty="0"/>
              <a:t>WHERE </a:t>
            </a:r>
            <a:r>
              <a:rPr lang="en-IN" sz="1800" dirty="0" err="1"/>
              <a:t>E.Ssn</a:t>
            </a:r>
            <a:r>
              <a:rPr lang="en-IN" sz="1800" dirty="0"/>
              <a:t>=</a:t>
            </a:r>
            <a:r>
              <a:rPr lang="en-IN" sz="1800" dirty="0" err="1"/>
              <a:t>D.Essn</a:t>
            </a:r>
            <a:r>
              <a:rPr lang="en-IN" sz="1800" dirty="0"/>
              <a:t> </a:t>
            </a:r>
            <a:r>
              <a:rPr lang="en-IN" sz="1800" b="1" dirty="0"/>
              <a:t>AND </a:t>
            </a:r>
            <a:r>
              <a:rPr lang="en-IN" sz="1800" dirty="0" err="1"/>
              <a:t>E.Sex</a:t>
            </a:r>
            <a:r>
              <a:rPr lang="en-IN" sz="1800" dirty="0"/>
              <a:t>=</a:t>
            </a:r>
            <a:r>
              <a:rPr lang="en-IN" sz="1800" dirty="0" err="1"/>
              <a:t>D.Sex</a:t>
            </a:r>
            <a:endParaRPr lang="en-IN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IN" sz="1800" b="1" dirty="0" smtClean="0"/>
              <a:t>			AND </a:t>
            </a:r>
            <a:r>
              <a:rPr lang="en-IN" sz="1800" dirty="0" err="1"/>
              <a:t>E.Fname</a:t>
            </a:r>
            <a:r>
              <a:rPr lang="en-IN" sz="1800" dirty="0"/>
              <a:t>=</a:t>
            </a:r>
            <a:r>
              <a:rPr lang="en-IN" sz="1800" dirty="0" err="1"/>
              <a:t>D.Dependent_name</a:t>
            </a:r>
            <a:r>
              <a:rPr lang="en-IN" sz="1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8831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EXISTS Function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6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sz="2100" b="1" dirty="0" smtClean="0">
                <a:cs typeface="Courier New" pitchFamily="49" charset="0"/>
              </a:rPr>
              <a:t>EXISTS</a:t>
            </a:r>
            <a:r>
              <a:rPr lang="en-US" sz="2100" b="1" dirty="0" smtClean="0"/>
              <a:t> function:</a:t>
            </a:r>
            <a:r>
              <a:rPr lang="en-US" sz="2100" dirty="0" smtClean="0"/>
              <a:t> Check whether the result of a </a:t>
            </a:r>
          </a:p>
          <a:p>
            <a:pPr marL="366713" lvl="1" indent="0" algn="just" eaLnBrk="1" hangingPunct="1">
              <a:lnSpc>
                <a:spcPct val="150000"/>
              </a:lnSpc>
              <a:buNone/>
            </a:pPr>
            <a:r>
              <a:rPr lang="en-US" dirty="0" smtClean="0"/>
              <a:t>correlated nested query is empty or not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100" dirty="0" smtClean="0">
                <a:cs typeface="Courier New" pitchFamily="49" charset="0"/>
              </a:rPr>
              <a:t>EXISTS</a:t>
            </a:r>
            <a:r>
              <a:rPr lang="en-US" sz="2100" dirty="0" smtClean="0"/>
              <a:t> and </a:t>
            </a:r>
            <a:r>
              <a:rPr lang="en-US" sz="2100" dirty="0" smtClean="0">
                <a:cs typeface="Courier New" pitchFamily="49" charset="0"/>
              </a:rPr>
              <a:t>NOT EXISTS are </a:t>
            </a:r>
            <a:r>
              <a:rPr lang="en-US" sz="2100" dirty="0"/>
              <a:t>t</a:t>
            </a:r>
            <a:r>
              <a:rPr lang="en-US" sz="2100" dirty="0" smtClean="0"/>
              <a:t>ypically used in conjunction with a correlated nested query</a:t>
            </a:r>
          </a:p>
          <a:p>
            <a:pPr algn="just" eaLnBrk="1" hangingPunct="1">
              <a:lnSpc>
                <a:spcPct val="150000"/>
              </a:lnSpc>
            </a:pPr>
            <a:r>
              <a:rPr lang="en-IN" sz="2100" b="1" dirty="0" smtClean="0">
                <a:solidFill>
                  <a:srgbClr val="00B050"/>
                </a:solidFill>
              </a:rPr>
              <a:t>EXISTS(Q):</a:t>
            </a:r>
            <a:r>
              <a:rPr lang="en-IN" sz="2100" dirty="0" smtClean="0"/>
              <a:t> returns </a:t>
            </a:r>
            <a:r>
              <a:rPr lang="en-IN" sz="2100" dirty="0" smtClean="0">
                <a:solidFill>
                  <a:srgbClr val="00B050"/>
                </a:solidFill>
              </a:rPr>
              <a:t>TRUE if there is at least one tuple</a:t>
            </a:r>
            <a:r>
              <a:rPr lang="en-IN" sz="2100" dirty="0" smtClean="0"/>
              <a:t> in the result of the nested query Q, and it returns FALSE otherwise.  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IN" sz="2100" b="1" dirty="0" smtClean="0">
                <a:solidFill>
                  <a:srgbClr val="FF0000"/>
                </a:solidFill>
              </a:rPr>
              <a:t>NOT EXISTS(Q):</a:t>
            </a:r>
            <a:r>
              <a:rPr lang="en-IN" sz="2100" dirty="0" smtClean="0"/>
              <a:t> returns </a:t>
            </a:r>
            <a:r>
              <a:rPr lang="en-IN" sz="2100" dirty="0" smtClean="0">
                <a:solidFill>
                  <a:srgbClr val="FF0000"/>
                </a:solidFill>
              </a:rPr>
              <a:t>TRUE if there are no tuples</a:t>
            </a:r>
            <a:r>
              <a:rPr lang="en-IN" sz="2100" dirty="0" smtClean="0"/>
              <a:t> in the result of nested query Q, and it returns FALSE otherwise.  </a:t>
            </a:r>
            <a:endParaRPr lang="en-US" sz="2100" dirty="0" smtClean="0"/>
          </a:p>
        </p:txBody>
      </p:sp>
      <p:pic>
        <p:nvPicPr>
          <p:cNvPr id="24581" name="Picture 5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91696"/>
            <a:ext cx="1507800" cy="257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Example – EXISTS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229600" cy="5562600"/>
          </a:xfrm>
        </p:spPr>
        <p:txBody>
          <a:bodyPr/>
          <a:lstStyle/>
          <a:p>
            <a:pPr marL="0" indent="0" algn="just">
              <a:buClr>
                <a:srgbClr val="FE8637"/>
              </a:buClr>
              <a:buNone/>
            </a:pPr>
            <a:r>
              <a:rPr lang="en-IN" sz="1700" b="1" dirty="0" smtClean="0">
                <a:solidFill>
                  <a:srgbClr val="FF0000"/>
                </a:solidFill>
              </a:rPr>
              <a:t>Retrieve the name of each employee who </a:t>
            </a:r>
          </a:p>
          <a:p>
            <a:pPr marL="0" indent="0" algn="just">
              <a:buClr>
                <a:srgbClr val="FE8637"/>
              </a:buClr>
              <a:buNone/>
            </a:pPr>
            <a:r>
              <a:rPr lang="en-IN" sz="1700" b="1" dirty="0" smtClean="0">
                <a:solidFill>
                  <a:srgbClr val="FF0000"/>
                </a:solidFill>
              </a:rPr>
              <a:t>has </a:t>
            </a:r>
            <a:r>
              <a:rPr lang="en-IN" sz="1700" b="1" dirty="0">
                <a:solidFill>
                  <a:srgbClr val="FF0000"/>
                </a:solidFill>
              </a:rPr>
              <a:t> </a:t>
            </a:r>
            <a:r>
              <a:rPr lang="en-IN" sz="1700" b="1" dirty="0" smtClean="0">
                <a:solidFill>
                  <a:srgbClr val="FF0000"/>
                </a:solidFill>
              </a:rPr>
              <a:t>a dependent with the same first </a:t>
            </a:r>
          </a:p>
          <a:p>
            <a:pPr marL="0" indent="0" algn="just">
              <a:buClr>
                <a:srgbClr val="FE8637"/>
              </a:buClr>
              <a:buNone/>
            </a:pPr>
            <a:r>
              <a:rPr lang="en-IN" sz="1700" b="1" dirty="0" smtClean="0">
                <a:solidFill>
                  <a:srgbClr val="FF0000"/>
                </a:solidFill>
              </a:rPr>
              <a:t>name and is the same sex as the employee.</a:t>
            </a:r>
          </a:p>
          <a:p>
            <a:pPr marL="0" lvl="0" indent="0" algn="just">
              <a:buClr>
                <a:srgbClr val="FE8637"/>
              </a:buClr>
              <a:buNone/>
            </a:pPr>
            <a:endParaRPr lang="en-IN" sz="1600" dirty="0" smtClean="0">
              <a:solidFill>
                <a:prstClr val="black"/>
              </a:solidFill>
            </a:endParaRPr>
          </a:p>
          <a:p>
            <a:pPr marL="0" lvl="0" indent="0" algn="just">
              <a:buClr>
                <a:srgbClr val="FE8637"/>
              </a:buClr>
              <a:buNone/>
            </a:pPr>
            <a:r>
              <a:rPr lang="en-IN" sz="1600" dirty="0" smtClean="0">
                <a:solidFill>
                  <a:prstClr val="black"/>
                </a:solidFill>
              </a:rPr>
              <a:t>SELECT </a:t>
            </a:r>
            <a:r>
              <a:rPr lang="en-IN" sz="1600" dirty="0" err="1">
                <a:solidFill>
                  <a:prstClr val="black"/>
                </a:solidFill>
              </a:rPr>
              <a:t>E.Fname</a:t>
            </a:r>
            <a:r>
              <a:rPr lang="en-IN" sz="1600" dirty="0">
                <a:solidFill>
                  <a:prstClr val="black"/>
                </a:solidFill>
              </a:rPr>
              <a:t>, </a:t>
            </a:r>
            <a:r>
              <a:rPr lang="en-IN" sz="1600" dirty="0" err="1">
                <a:solidFill>
                  <a:prstClr val="black"/>
                </a:solidFill>
              </a:rPr>
              <a:t>E.Lname</a:t>
            </a:r>
            <a:r>
              <a:rPr lang="en-IN" sz="1600" dirty="0">
                <a:solidFill>
                  <a:prstClr val="black"/>
                </a:solidFill>
              </a:rPr>
              <a:t> </a:t>
            </a:r>
          </a:p>
          <a:p>
            <a:pPr marL="0" lvl="0" indent="0" algn="just">
              <a:buClr>
                <a:srgbClr val="FE8637"/>
              </a:buClr>
              <a:buNone/>
            </a:pPr>
            <a:r>
              <a:rPr lang="en-IN" sz="1600" dirty="0">
                <a:solidFill>
                  <a:prstClr val="black"/>
                </a:solidFill>
              </a:rPr>
              <a:t>FROM EMPLOYEE AS E </a:t>
            </a:r>
          </a:p>
          <a:p>
            <a:pPr marL="0" lvl="0" indent="0" algn="just">
              <a:buClr>
                <a:srgbClr val="FE8637"/>
              </a:buClr>
              <a:buNone/>
            </a:pPr>
            <a:r>
              <a:rPr lang="en-IN" sz="1600" dirty="0">
                <a:solidFill>
                  <a:prstClr val="black"/>
                </a:solidFill>
              </a:rPr>
              <a:t>WHERE </a:t>
            </a:r>
            <a:r>
              <a:rPr lang="en-IN" sz="1600" dirty="0" err="1">
                <a:solidFill>
                  <a:prstClr val="black"/>
                </a:solidFill>
              </a:rPr>
              <a:t>E.Ssn</a:t>
            </a:r>
            <a:r>
              <a:rPr lang="en-IN" sz="1600" dirty="0">
                <a:solidFill>
                  <a:prstClr val="black"/>
                </a:solidFill>
              </a:rPr>
              <a:t> IN ( SELECT </a:t>
            </a:r>
            <a:r>
              <a:rPr lang="en-IN" sz="1600" dirty="0" err="1">
                <a:solidFill>
                  <a:prstClr val="black"/>
                </a:solidFill>
              </a:rPr>
              <a:t>Essn</a:t>
            </a:r>
            <a:r>
              <a:rPr lang="en-IN" sz="1600" dirty="0">
                <a:solidFill>
                  <a:prstClr val="black"/>
                </a:solidFill>
              </a:rPr>
              <a:t> </a:t>
            </a:r>
          </a:p>
          <a:p>
            <a:pPr marL="0" lvl="0" indent="0" algn="just">
              <a:buClr>
                <a:srgbClr val="FE8637"/>
              </a:buClr>
              <a:buNone/>
            </a:pPr>
            <a:r>
              <a:rPr lang="en-IN" sz="1600" dirty="0">
                <a:solidFill>
                  <a:prstClr val="black"/>
                </a:solidFill>
              </a:rPr>
              <a:t>		</a:t>
            </a:r>
            <a:r>
              <a:rPr lang="en-IN" sz="1600" dirty="0" smtClean="0">
                <a:solidFill>
                  <a:prstClr val="black"/>
                </a:solidFill>
              </a:rPr>
              <a:t>FROM </a:t>
            </a:r>
            <a:r>
              <a:rPr lang="en-IN" sz="1600" dirty="0">
                <a:solidFill>
                  <a:prstClr val="black"/>
                </a:solidFill>
              </a:rPr>
              <a:t>DEPENDENT AS D 					WHERE </a:t>
            </a:r>
            <a:r>
              <a:rPr lang="en-IN" sz="1600" dirty="0" err="1">
                <a:solidFill>
                  <a:prstClr val="black"/>
                </a:solidFill>
              </a:rPr>
              <a:t>E.Fname</a:t>
            </a:r>
            <a:r>
              <a:rPr lang="en-IN" sz="1600" dirty="0">
                <a:solidFill>
                  <a:prstClr val="black"/>
                </a:solidFill>
              </a:rPr>
              <a:t> = </a:t>
            </a:r>
            <a:r>
              <a:rPr lang="en-IN" sz="1600" dirty="0" err="1">
                <a:solidFill>
                  <a:prstClr val="black"/>
                </a:solidFill>
              </a:rPr>
              <a:t>D.Dependent_name</a:t>
            </a:r>
            <a:r>
              <a:rPr lang="en-IN" sz="1600" dirty="0">
                <a:solidFill>
                  <a:prstClr val="black"/>
                </a:solidFill>
              </a:rPr>
              <a:t> </a:t>
            </a:r>
          </a:p>
          <a:p>
            <a:pPr marL="0" lvl="0" indent="0" algn="just">
              <a:buClr>
                <a:srgbClr val="FE8637"/>
              </a:buClr>
              <a:buNone/>
            </a:pPr>
            <a:r>
              <a:rPr lang="en-IN" sz="1600" dirty="0">
                <a:solidFill>
                  <a:prstClr val="black"/>
                </a:solidFill>
              </a:rPr>
              <a:t>			</a:t>
            </a:r>
            <a:r>
              <a:rPr lang="en-IN" sz="1600" dirty="0" smtClean="0">
                <a:solidFill>
                  <a:prstClr val="black"/>
                </a:solidFill>
              </a:rPr>
              <a:t>	AND </a:t>
            </a:r>
            <a:r>
              <a:rPr lang="en-IN" sz="1600" dirty="0" err="1">
                <a:solidFill>
                  <a:prstClr val="black"/>
                </a:solidFill>
              </a:rPr>
              <a:t>E.Sex</a:t>
            </a:r>
            <a:r>
              <a:rPr lang="en-IN" sz="1600" dirty="0">
                <a:solidFill>
                  <a:prstClr val="black"/>
                </a:solidFill>
              </a:rPr>
              <a:t> = </a:t>
            </a:r>
            <a:r>
              <a:rPr lang="en-IN" sz="1600" dirty="0" err="1">
                <a:solidFill>
                  <a:prstClr val="black"/>
                </a:solidFill>
              </a:rPr>
              <a:t>D.Sex</a:t>
            </a:r>
            <a:r>
              <a:rPr lang="en-IN" sz="1600" dirty="0" smtClean="0">
                <a:solidFill>
                  <a:prstClr val="black"/>
                </a:solidFill>
              </a:rPr>
              <a:t>);</a:t>
            </a:r>
          </a:p>
          <a:p>
            <a:pPr marL="0" lvl="0" indent="0" algn="ctr">
              <a:buClr>
                <a:srgbClr val="FE8637"/>
              </a:buClr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======================</a:t>
            </a:r>
            <a:endParaRPr lang="en-US" sz="1600" b="1" dirty="0">
              <a:solidFill>
                <a:srgbClr val="FF0000"/>
              </a:solidFill>
            </a:endParaRPr>
          </a:p>
          <a:p>
            <a:pPr marL="0" lvl="0" indent="0" algn="just">
              <a:buClr>
                <a:srgbClr val="FE8637"/>
              </a:buClr>
              <a:buNone/>
            </a:pPr>
            <a:r>
              <a:rPr lang="en-IN" sz="1600" dirty="0" smtClean="0"/>
              <a:t>SELECT </a:t>
            </a:r>
            <a:r>
              <a:rPr lang="en-IN" sz="1600" dirty="0" err="1" smtClean="0"/>
              <a:t>E.Fname</a:t>
            </a:r>
            <a:r>
              <a:rPr lang="en-IN" sz="1600" dirty="0" smtClean="0"/>
              <a:t>, </a:t>
            </a:r>
            <a:r>
              <a:rPr lang="en-IN" sz="1600" dirty="0" err="1" smtClean="0"/>
              <a:t>E.Lname</a:t>
            </a:r>
            <a:r>
              <a:rPr lang="en-IN" sz="1600" dirty="0" smtClean="0"/>
              <a:t> </a:t>
            </a:r>
          </a:p>
          <a:p>
            <a:pPr marL="0" lvl="0" indent="0" algn="just">
              <a:buClr>
                <a:srgbClr val="FE8637"/>
              </a:buClr>
              <a:buNone/>
            </a:pPr>
            <a:r>
              <a:rPr lang="en-IN" sz="1600" dirty="0" smtClean="0"/>
              <a:t>FROM EMPLOYEE AS E </a:t>
            </a:r>
          </a:p>
          <a:p>
            <a:pPr marL="0" lvl="0" indent="0" algn="just">
              <a:buClr>
                <a:srgbClr val="FE8637"/>
              </a:buClr>
              <a:buNone/>
            </a:pPr>
            <a:r>
              <a:rPr lang="en-IN" sz="1600" dirty="0" smtClean="0"/>
              <a:t>WHERE EXISTS ( SELECT * </a:t>
            </a:r>
          </a:p>
          <a:p>
            <a:pPr marL="0" lvl="0" indent="0" algn="just">
              <a:buClr>
                <a:srgbClr val="FE8637"/>
              </a:buClr>
              <a:buNone/>
            </a:pPr>
            <a:r>
              <a:rPr lang="en-IN" sz="1600" dirty="0"/>
              <a:t>	</a:t>
            </a:r>
            <a:r>
              <a:rPr lang="en-IN" sz="1600" dirty="0" smtClean="0"/>
              <a:t>	FROM DEPENDENT AS D </a:t>
            </a:r>
          </a:p>
          <a:p>
            <a:pPr marL="0" lvl="0" indent="0" algn="just">
              <a:buClr>
                <a:srgbClr val="FE8637"/>
              </a:buClr>
              <a:buNone/>
            </a:pPr>
            <a:r>
              <a:rPr lang="en-IN" sz="1600" dirty="0"/>
              <a:t>	</a:t>
            </a:r>
            <a:r>
              <a:rPr lang="en-IN" sz="1600" dirty="0" smtClean="0"/>
              <a:t>	WHERE </a:t>
            </a:r>
            <a:r>
              <a:rPr lang="en-IN" sz="1600" dirty="0" err="1" smtClean="0"/>
              <a:t>E.Ssn</a:t>
            </a:r>
            <a:r>
              <a:rPr lang="en-IN" sz="1600" dirty="0" smtClean="0"/>
              <a:t>=</a:t>
            </a:r>
            <a:r>
              <a:rPr lang="en-IN" sz="1600" dirty="0" err="1" smtClean="0"/>
              <a:t>D.Essn</a:t>
            </a:r>
            <a:r>
              <a:rPr lang="en-IN" sz="1600" dirty="0" smtClean="0"/>
              <a:t> AND </a:t>
            </a:r>
            <a:r>
              <a:rPr lang="en-IN" sz="1600" dirty="0" err="1" smtClean="0"/>
              <a:t>E.Sex</a:t>
            </a:r>
            <a:r>
              <a:rPr lang="en-IN" sz="1600" dirty="0" smtClean="0"/>
              <a:t>=</a:t>
            </a:r>
            <a:r>
              <a:rPr lang="en-IN" sz="1600" dirty="0" err="1" smtClean="0"/>
              <a:t>D.Sex</a:t>
            </a:r>
            <a:r>
              <a:rPr lang="en-IN" sz="1600" dirty="0" smtClean="0"/>
              <a:t> AND 					            </a:t>
            </a:r>
            <a:r>
              <a:rPr lang="en-IN" sz="1600" dirty="0" err="1" smtClean="0"/>
              <a:t>E.Fname</a:t>
            </a:r>
            <a:r>
              <a:rPr lang="en-IN" sz="1600" dirty="0" smtClean="0"/>
              <a:t>=</a:t>
            </a:r>
            <a:r>
              <a:rPr lang="en-IN" sz="1600" dirty="0" err="1" smtClean="0"/>
              <a:t>D.Dependent_name</a:t>
            </a:r>
            <a:r>
              <a:rPr lang="en-IN" sz="1600" dirty="0" smtClean="0"/>
              <a:t>);</a:t>
            </a:r>
            <a:endParaRPr lang="en-US" sz="1600" b="1" dirty="0">
              <a:solidFill>
                <a:prstClr val="black"/>
              </a:solidFill>
            </a:endParaRPr>
          </a:p>
          <a:p>
            <a:endParaRPr lang="en-IN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5410200" y="521400"/>
            <a:ext cx="3581400" cy="306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indent="-1778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sz="1600" dirty="0" smtClean="0"/>
              <a:t>For each EMPLOYEE tuple, evaluate the nested query, which retrieves all DEPENDENT tuples with the same </a:t>
            </a:r>
            <a:r>
              <a:rPr lang="en-IN" sz="1600" dirty="0" err="1" smtClean="0"/>
              <a:t>Essn</a:t>
            </a:r>
            <a:r>
              <a:rPr lang="en-IN" sz="1600" dirty="0" smtClean="0"/>
              <a:t>, Sex, and </a:t>
            </a:r>
            <a:r>
              <a:rPr lang="en-IN" sz="1600" dirty="0" err="1" smtClean="0"/>
              <a:t>Dependent_name</a:t>
            </a:r>
            <a:r>
              <a:rPr lang="en-IN" sz="1600" dirty="0" smtClean="0"/>
              <a:t> as the EMPLOYEE tuple. </a:t>
            </a:r>
          </a:p>
          <a:p>
            <a:pPr marL="177800" indent="-1778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sz="1600" dirty="0"/>
              <a:t>I</a:t>
            </a:r>
            <a:r>
              <a:rPr lang="en-IN" sz="1600" dirty="0" smtClean="0"/>
              <a:t>f at least one tuple EXISTS in the result of the nested query, then select that EMPLOYEE tuple. 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3529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b="1" dirty="0" smtClean="0"/>
              <a:t>Example – NOT EXISTS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001000" cy="5105400"/>
          </a:xfrm>
        </p:spPr>
        <p:txBody>
          <a:bodyPr/>
          <a:lstStyle/>
          <a:p>
            <a:pPr marL="0" indent="0" algn="just">
              <a:buNone/>
            </a:pPr>
            <a:r>
              <a:rPr lang="en-IN" sz="2200" dirty="0" smtClean="0"/>
              <a:t>Retrieve the names of employees who have no dependents. </a:t>
            </a:r>
            <a:endParaRPr lang="en-US" sz="2200" dirty="0" smtClean="0"/>
          </a:p>
          <a:p>
            <a:pPr marL="0" indent="0" algn="just">
              <a:buNone/>
            </a:pPr>
            <a:endParaRPr lang="en-IN" sz="1200" dirty="0"/>
          </a:p>
          <a:p>
            <a:pPr marL="0" indent="0" algn="just">
              <a:buNone/>
            </a:pPr>
            <a:r>
              <a:rPr lang="en-IN" sz="2200" b="1" dirty="0" smtClean="0">
                <a:solidFill>
                  <a:srgbClr val="FF0000"/>
                </a:solidFill>
              </a:rPr>
              <a:t>Query:</a:t>
            </a:r>
            <a:r>
              <a:rPr lang="en-IN" sz="2200" dirty="0" smtClean="0"/>
              <a:t> </a:t>
            </a:r>
            <a:endParaRPr lang="en-I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/>
              <a:t>SELECT </a:t>
            </a:r>
            <a:r>
              <a:rPr lang="en-IN" sz="2000" dirty="0" err="1" smtClean="0"/>
              <a:t>Fname</a:t>
            </a:r>
            <a:r>
              <a:rPr lang="en-IN" sz="2000" dirty="0" smtClean="0"/>
              <a:t>, </a:t>
            </a:r>
            <a:r>
              <a:rPr lang="en-IN" sz="2000" dirty="0" err="1" smtClean="0"/>
              <a:t>Lname</a:t>
            </a:r>
            <a:r>
              <a:rPr lang="en-IN" sz="2000" dirty="0" smtClean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/>
              <a:t>FROM EMPLOYEE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/>
              <a:t>WHERE NOT EXISTS ( SELECT *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	</a:t>
            </a:r>
            <a:r>
              <a:rPr lang="en-IN" sz="2000" dirty="0" smtClean="0"/>
              <a:t>			FROM DEPENDENT 						WHERE </a:t>
            </a:r>
            <a:r>
              <a:rPr lang="en-IN" sz="2000" dirty="0" err="1" smtClean="0"/>
              <a:t>Ssn</a:t>
            </a:r>
            <a:r>
              <a:rPr lang="en-IN" sz="2000" dirty="0" smtClean="0"/>
              <a:t>=</a:t>
            </a:r>
            <a:r>
              <a:rPr lang="en-IN" sz="2000" dirty="0" err="1" smtClean="0"/>
              <a:t>Essn</a:t>
            </a:r>
            <a:r>
              <a:rPr lang="en-IN" sz="2000" dirty="0" smtClean="0"/>
              <a:t> );</a:t>
            </a:r>
            <a:endParaRPr lang="en-IN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228600" y="5410200"/>
            <a:ext cx="8458200" cy="123171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IN" sz="1600" dirty="0" smtClean="0"/>
              <a:t>For each EMPLOYEE tuple, the correlated nested query selects all DEPENDENT tuples whose </a:t>
            </a:r>
            <a:r>
              <a:rPr lang="en-IN" sz="1600" dirty="0" err="1" smtClean="0"/>
              <a:t>Essn</a:t>
            </a:r>
            <a:r>
              <a:rPr lang="en-IN" sz="1600" dirty="0" smtClean="0"/>
              <a:t> value matches the EMPLOYEE </a:t>
            </a:r>
            <a:r>
              <a:rPr lang="en-IN" sz="1600" dirty="0" err="1" smtClean="0"/>
              <a:t>Ssn</a:t>
            </a:r>
            <a:r>
              <a:rPr lang="en-IN" sz="1600" dirty="0"/>
              <a:t>.</a:t>
            </a:r>
            <a:r>
              <a:rPr lang="en-IN" sz="1600" dirty="0" smtClean="0"/>
              <a:t> </a:t>
            </a:r>
          </a:p>
          <a:p>
            <a:pPr marL="285750" indent="-28575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IN" sz="1600" dirty="0"/>
              <a:t>I</a:t>
            </a:r>
            <a:r>
              <a:rPr lang="en-IN" sz="1600" dirty="0" smtClean="0"/>
              <a:t>f the result is empty, no dependents are related to the employee, so we select that EMPLOYEE tuple and retrieve its </a:t>
            </a:r>
            <a:r>
              <a:rPr lang="en-IN" sz="1600" dirty="0" err="1" smtClean="0"/>
              <a:t>Fname</a:t>
            </a:r>
            <a:r>
              <a:rPr lang="en-IN" sz="1600" dirty="0" smtClean="0"/>
              <a:t> and </a:t>
            </a:r>
            <a:r>
              <a:rPr lang="en-IN" sz="1600" dirty="0" err="1" smtClean="0"/>
              <a:t>Lname</a:t>
            </a:r>
            <a:r>
              <a:rPr lang="en-IN" sz="1600" dirty="0" smtClean="0"/>
              <a:t>.</a:t>
            </a:r>
            <a:endParaRPr lang="en-IN" sz="1500" dirty="0" smtClean="0"/>
          </a:p>
        </p:txBody>
      </p:sp>
    </p:spTree>
    <p:extLst>
      <p:ext uri="{BB962C8B-B14F-4D97-AF65-F5344CB8AC3E}">
        <p14:creationId xmlns:p14="http://schemas.microsoft.com/office/powerpoint/2010/main" val="265436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COMPANY Database</a:t>
            </a:r>
            <a:endParaRPr lang="en-IN" sz="2800" b="1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424000" cy="5686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51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1534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 smtClean="0"/>
              <a:t>Comparisons Involving NULL and </a:t>
            </a:r>
            <a:br>
              <a:rPr lang="en-US" sz="3200" b="1" dirty="0" smtClean="0"/>
            </a:br>
            <a:r>
              <a:rPr lang="en-US" sz="3200" b="1" dirty="0" smtClean="0"/>
              <a:t>Three-Valued Logic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60575"/>
            <a:ext cx="7924800" cy="4873625"/>
          </a:xfrm>
        </p:spPr>
        <p:txBody>
          <a:bodyPr/>
          <a:lstStyle/>
          <a:p>
            <a:pPr marL="366713" lvl="1" indent="0" algn="just" eaLnBrk="1" hangingPunct="1">
              <a:lnSpc>
                <a:spcPct val="150000"/>
              </a:lnSpc>
              <a:buNone/>
            </a:pPr>
            <a:endParaRPr lang="en-US" sz="2000" b="1" dirty="0" smtClean="0"/>
          </a:p>
          <a:p>
            <a:pPr marL="366713" lvl="1" indent="0" algn="just" eaLnBrk="1" hangingPunct="1">
              <a:lnSpc>
                <a:spcPct val="150000"/>
              </a:lnSpc>
              <a:buNone/>
            </a:pPr>
            <a:endParaRPr lang="en-US" sz="2000" b="1" dirty="0"/>
          </a:p>
          <a:p>
            <a:pPr marL="366713" lvl="1" indent="0" algn="just" eaLnBrk="1" hangingPunct="1">
              <a:lnSpc>
                <a:spcPct val="150000"/>
              </a:lnSpc>
              <a:buNone/>
            </a:pPr>
            <a:endParaRPr lang="en-US" sz="2000" b="1" dirty="0" smtClean="0"/>
          </a:p>
          <a:p>
            <a:pPr marL="366713" lvl="1" indent="0" algn="just" eaLnBrk="1" hangingPunct="1">
              <a:lnSpc>
                <a:spcPct val="150000"/>
              </a:lnSpc>
              <a:buNone/>
            </a:pPr>
            <a:endParaRPr lang="en-US" sz="2000" b="1" dirty="0"/>
          </a:p>
          <a:p>
            <a:pPr marL="366713" lvl="1" indent="0" algn="just" eaLnBrk="1" hangingPunct="1">
              <a:lnSpc>
                <a:spcPct val="150000"/>
              </a:lnSpc>
              <a:buNone/>
            </a:pPr>
            <a:endParaRPr lang="en-US" sz="2000" b="1" dirty="0" smtClean="0"/>
          </a:p>
          <a:p>
            <a:pPr algn="just" eaLnBrk="1" hangingPunct="1">
              <a:lnSpc>
                <a:spcPct val="150000"/>
              </a:lnSpc>
            </a:pPr>
            <a:r>
              <a:rPr lang="en-US" sz="2000" dirty="0" smtClean="0"/>
              <a:t>Each individual </a:t>
            </a:r>
            <a:r>
              <a:rPr lang="en-US" sz="2000" dirty="0" smtClean="0">
                <a:cs typeface="Courier New" pitchFamily="49" charset="0"/>
              </a:rPr>
              <a:t>NULL</a:t>
            </a:r>
            <a:r>
              <a:rPr lang="en-US" sz="2000" dirty="0" smtClean="0"/>
              <a:t> value considered to be different from every other </a:t>
            </a:r>
            <a:r>
              <a:rPr lang="en-US" sz="2000" dirty="0" smtClean="0">
                <a:cs typeface="Courier New" pitchFamily="49" charset="0"/>
              </a:rPr>
              <a:t>NULL</a:t>
            </a:r>
            <a:r>
              <a:rPr lang="en-US" sz="2000" dirty="0" smtClean="0"/>
              <a:t> value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SQL uses a three-valued logic: </a:t>
            </a:r>
            <a:r>
              <a:rPr lang="en-US" sz="2000" b="1" dirty="0" smtClean="0">
                <a:solidFill>
                  <a:srgbClr val="FF0000"/>
                </a:solidFill>
                <a:cs typeface="Courier New" pitchFamily="49" charset="0"/>
              </a:rPr>
              <a:t>TRUE</a:t>
            </a:r>
            <a:r>
              <a:rPr lang="en-US" sz="2000" b="1" dirty="0" smtClean="0">
                <a:solidFill>
                  <a:srgbClr val="FF0000"/>
                </a:solidFill>
              </a:rPr>
              <a:t>, </a:t>
            </a:r>
            <a:r>
              <a:rPr lang="en-US" sz="2000" b="1" dirty="0" smtClean="0">
                <a:solidFill>
                  <a:srgbClr val="FF0000"/>
                </a:solidFill>
                <a:cs typeface="Courier New" pitchFamily="49" charset="0"/>
              </a:rPr>
              <a:t>FALSE</a:t>
            </a:r>
            <a:r>
              <a:rPr lang="en-US" sz="2000" b="1" dirty="0" smtClean="0">
                <a:solidFill>
                  <a:srgbClr val="FF0000"/>
                </a:solidFill>
              </a:rPr>
              <a:t>, and </a:t>
            </a:r>
            <a:r>
              <a:rPr lang="en-US" sz="2000" b="1" dirty="0" smtClean="0">
                <a:solidFill>
                  <a:srgbClr val="FF0000"/>
                </a:solidFill>
                <a:cs typeface="Courier New" pitchFamily="49" charset="0"/>
              </a:rPr>
              <a:t>UNKNOWN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31491906"/>
              </p:ext>
            </p:extLst>
          </p:nvPr>
        </p:nvGraphicFramePr>
        <p:xfrm>
          <a:off x="533400" y="990600"/>
          <a:ext cx="7696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 smtClean="0"/>
              <a:t>Practice Drill</a:t>
            </a:r>
            <a:endParaRPr lang="en-IN" sz="3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2212848"/>
            <a:ext cx="8077200" cy="4873752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300" dirty="0" smtClean="0"/>
              <a:t>List the names of managers who have at least one dependent using EXISTS and NOT EXISTS functions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3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300" dirty="0" smtClean="0"/>
              <a:t>Retrieve the name of each employee who works on all the projects controlled by department number 5 using EXISTS and NOT EXISTS functions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3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IN" sz="2300" dirty="0" smtClean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3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IN" sz="2300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81674"/>
            <a:ext cx="143827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293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Solution – Practice Drill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3248"/>
            <a:ext cx="8001000" cy="5026152"/>
          </a:xfrm>
        </p:spPr>
        <p:txBody>
          <a:bodyPr/>
          <a:lstStyle/>
          <a:p>
            <a:pPr marL="457200" lvl="0" indent="-457200" algn="just">
              <a:lnSpc>
                <a:spcPct val="110000"/>
              </a:lnSpc>
              <a:buClr>
                <a:srgbClr val="FE8637"/>
              </a:buClr>
              <a:buFont typeface="+mj-lt"/>
              <a:buAutoNum type="arabicPeriod"/>
            </a:pPr>
            <a:r>
              <a:rPr lang="en-IN" sz="2000" b="1" dirty="0">
                <a:solidFill>
                  <a:prstClr val="black"/>
                </a:solidFill>
              </a:rPr>
              <a:t>List the names of managers who have at least one </a:t>
            </a:r>
            <a:r>
              <a:rPr lang="en-IN" sz="2000" b="1" dirty="0" smtClean="0">
                <a:solidFill>
                  <a:prstClr val="black"/>
                </a:solidFill>
              </a:rPr>
              <a:t>dependent</a:t>
            </a:r>
            <a:endParaRPr lang="en-IN" sz="2000" b="1" dirty="0">
              <a:solidFill>
                <a:prstClr val="black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IN" sz="2000" dirty="0" smtClean="0"/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000" dirty="0" smtClean="0"/>
              <a:t>SELECT </a:t>
            </a:r>
            <a:r>
              <a:rPr lang="en-IN" sz="2000" dirty="0" err="1" smtClean="0"/>
              <a:t>Fname</a:t>
            </a:r>
            <a:r>
              <a:rPr lang="en-IN" sz="2000" dirty="0" smtClean="0"/>
              <a:t>, </a:t>
            </a:r>
            <a:r>
              <a:rPr lang="en-IN" sz="2000" dirty="0" err="1" smtClean="0"/>
              <a:t>Lname</a:t>
            </a:r>
            <a:r>
              <a:rPr lang="en-IN" sz="2000" dirty="0" smtClean="0"/>
              <a:t>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000" dirty="0" smtClean="0"/>
              <a:t>FROM EMPLOYEE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000" dirty="0" smtClean="0"/>
              <a:t>WHERE EXISTS ( SELECT *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000" dirty="0"/>
              <a:t>	</a:t>
            </a:r>
            <a:r>
              <a:rPr lang="en-IN" sz="2000" dirty="0" smtClean="0"/>
              <a:t>		FROM DEPENDENT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000" dirty="0"/>
              <a:t>	</a:t>
            </a:r>
            <a:r>
              <a:rPr lang="en-IN" sz="2000" dirty="0" smtClean="0"/>
              <a:t>		WHERE </a:t>
            </a:r>
            <a:r>
              <a:rPr lang="en-IN" sz="2000" dirty="0" err="1" smtClean="0"/>
              <a:t>Ssn</a:t>
            </a:r>
            <a:r>
              <a:rPr lang="en-IN" sz="2000" dirty="0" smtClean="0"/>
              <a:t>=</a:t>
            </a:r>
            <a:r>
              <a:rPr lang="en-IN" sz="2000" dirty="0" err="1" smtClean="0"/>
              <a:t>Essn</a:t>
            </a:r>
            <a:r>
              <a:rPr lang="en-IN" sz="2000" dirty="0" smtClean="0"/>
              <a:t> )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000" dirty="0" smtClean="0"/>
              <a:t>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000" dirty="0"/>
              <a:t>	</a:t>
            </a:r>
            <a:r>
              <a:rPr lang="en-IN" sz="2000" dirty="0" smtClean="0"/>
              <a:t>AND EXISTS ( SELECT *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000" dirty="0"/>
              <a:t>	</a:t>
            </a:r>
            <a:r>
              <a:rPr lang="en-IN" sz="2000" dirty="0" smtClean="0"/>
              <a:t>		FROM DEPARTMENT 					WHERE </a:t>
            </a:r>
            <a:r>
              <a:rPr lang="en-IN" sz="2000" dirty="0" err="1" smtClean="0"/>
              <a:t>Ssn</a:t>
            </a:r>
            <a:r>
              <a:rPr lang="en-IN" sz="2000" dirty="0" smtClean="0"/>
              <a:t>=</a:t>
            </a:r>
            <a:r>
              <a:rPr lang="en-IN" sz="2000" dirty="0" err="1" smtClean="0"/>
              <a:t>Mgr_ssn</a:t>
            </a:r>
            <a:r>
              <a:rPr lang="en-IN" sz="2000" dirty="0" smtClean="0"/>
              <a:t> ); </a:t>
            </a:r>
            <a:endParaRPr lang="en-IN" sz="2000" dirty="0"/>
          </a:p>
        </p:txBody>
      </p:sp>
      <p:sp>
        <p:nvSpPr>
          <p:cNvPr id="4" name="Line Callout 1 3"/>
          <p:cNvSpPr/>
          <p:nvPr/>
        </p:nvSpPr>
        <p:spPr>
          <a:xfrm>
            <a:off x="6035400" y="2529000"/>
            <a:ext cx="2880000" cy="900000"/>
          </a:xfrm>
          <a:prstGeom prst="borderCallout1">
            <a:avLst>
              <a:gd name="adj1" fmla="val 53064"/>
              <a:gd name="adj2" fmla="val -1190"/>
              <a:gd name="adj3" fmla="val 125743"/>
              <a:gd name="adj4" fmla="val -9807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dirty="0"/>
              <a:t>S</a:t>
            </a:r>
            <a:r>
              <a:rPr lang="en-IN" dirty="0" smtClean="0"/>
              <a:t>elects all DEPENDENT tuples related to an EMPLOYEE</a:t>
            </a:r>
            <a:endParaRPr lang="en-IN" dirty="0"/>
          </a:p>
        </p:txBody>
      </p:sp>
      <p:sp>
        <p:nvSpPr>
          <p:cNvPr id="5" name="Line Callout 1 4"/>
          <p:cNvSpPr/>
          <p:nvPr/>
        </p:nvSpPr>
        <p:spPr>
          <a:xfrm>
            <a:off x="6035400" y="4281600"/>
            <a:ext cx="2880000" cy="900000"/>
          </a:xfrm>
          <a:prstGeom prst="borderCallout1">
            <a:avLst>
              <a:gd name="adj1" fmla="val 49078"/>
              <a:gd name="adj2" fmla="val -751"/>
              <a:gd name="adj3" fmla="val 110984"/>
              <a:gd name="adj4" fmla="val -7766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700" dirty="0"/>
              <a:t>S</a:t>
            </a:r>
            <a:r>
              <a:rPr lang="en-IN" sz="1700" dirty="0" smtClean="0"/>
              <a:t>elects all DEPARTMENT tuples managed by the EMPLOYEE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43913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Solution – Practice Drill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229600" cy="4873752"/>
          </a:xfrm>
        </p:spPr>
        <p:txBody>
          <a:bodyPr/>
          <a:lstStyle/>
          <a:p>
            <a:pPr marL="457200" indent="-457200" algn="just">
              <a:lnSpc>
                <a:spcPct val="120000"/>
              </a:lnSpc>
              <a:buFont typeface="+mj-lt"/>
              <a:buAutoNum type="arabicPeriod" startAt="2"/>
            </a:pPr>
            <a:r>
              <a:rPr lang="en-IN" sz="2000" b="1" dirty="0">
                <a:solidFill>
                  <a:prstClr val="black"/>
                </a:solidFill>
              </a:rPr>
              <a:t>Retrieve the name of each employee who works on all the projects controlled by department number </a:t>
            </a:r>
            <a:r>
              <a:rPr lang="en-IN" sz="2000" b="1" dirty="0" smtClean="0">
                <a:solidFill>
                  <a:prstClr val="black"/>
                </a:solidFill>
              </a:rPr>
              <a:t>5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 startAt="2"/>
            </a:pPr>
            <a:endParaRPr lang="en-US" sz="2000" dirty="0">
              <a:solidFill>
                <a:prstClr val="black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800" dirty="0" smtClean="0"/>
              <a:t>SELECT </a:t>
            </a:r>
            <a:r>
              <a:rPr lang="en-IN" sz="1800" dirty="0" err="1" smtClean="0"/>
              <a:t>Fname</a:t>
            </a:r>
            <a:r>
              <a:rPr lang="en-IN" sz="1800" dirty="0" smtClean="0"/>
              <a:t>, </a:t>
            </a:r>
            <a:r>
              <a:rPr lang="en-IN" sz="1800" dirty="0" err="1" smtClean="0"/>
              <a:t>Lname</a:t>
            </a:r>
            <a:r>
              <a:rPr lang="en-IN" sz="1800" dirty="0" smtClean="0"/>
              <a:t>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800" dirty="0" smtClean="0"/>
              <a:t>FROM EMPLOYEE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800" dirty="0" smtClean="0"/>
              <a:t>WHERE NOT EXISTS ( ( SELECT </a:t>
            </a:r>
            <a:r>
              <a:rPr lang="en-IN" sz="1800" dirty="0" err="1" smtClean="0"/>
              <a:t>Pnumber</a:t>
            </a:r>
            <a:r>
              <a:rPr lang="en-IN" sz="1800" dirty="0" smtClean="0"/>
              <a:t>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800" dirty="0"/>
              <a:t>	</a:t>
            </a:r>
            <a:r>
              <a:rPr lang="en-IN" sz="1800" dirty="0" smtClean="0"/>
              <a:t>			FROM PROJECT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800" dirty="0"/>
              <a:t>	</a:t>
            </a:r>
            <a:r>
              <a:rPr lang="en-IN" sz="1800" dirty="0" smtClean="0"/>
              <a:t>			WHERE </a:t>
            </a:r>
            <a:r>
              <a:rPr lang="en-IN" sz="1800" dirty="0" err="1" smtClean="0"/>
              <a:t>Dnum</a:t>
            </a:r>
            <a:r>
              <a:rPr lang="en-IN" sz="1800" dirty="0" smtClean="0"/>
              <a:t>=5)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800" dirty="0"/>
              <a:t>	</a:t>
            </a:r>
            <a:r>
              <a:rPr lang="en-IN" sz="1800" dirty="0" smtClean="0"/>
              <a:t>			EXCEPT ( SELECT </a:t>
            </a:r>
            <a:r>
              <a:rPr lang="en-IN" sz="1800" dirty="0" err="1" smtClean="0"/>
              <a:t>Pno</a:t>
            </a:r>
            <a:r>
              <a:rPr lang="en-IN" sz="1800" dirty="0" smtClean="0"/>
              <a:t>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800" dirty="0"/>
              <a:t>	</a:t>
            </a:r>
            <a:r>
              <a:rPr lang="en-IN" sz="1800" dirty="0" smtClean="0"/>
              <a:t>				FROM WORKS_ON 						WHERE </a:t>
            </a:r>
            <a:r>
              <a:rPr lang="en-IN" sz="1800" dirty="0" err="1" smtClean="0"/>
              <a:t>Ssn</a:t>
            </a:r>
            <a:r>
              <a:rPr lang="en-IN" sz="1800" dirty="0" smtClean="0"/>
              <a:t>=</a:t>
            </a:r>
            <a:r>
              <a:rPr lang="en-IN" sz="1800" dirty="0" err="1" smtClean="0"/>
              <a:t>Essn</a:t>
            </a:r>
            <a:r>
              <a:rPr lang="en-IN" sz="1800" dirty="0" smtClean="0"/>
              <a:t>) )</a:t>
            </a:r>
            <a:endParaRPr lang="en-IN" sz="1800" dirty="0"/>
          </a:p>
        </p:txBody>
      </p:sp>
      <p:sp>
        <p:nvSpPr>
          <p:cNvPr id="4" name="Line Callout 1 3"/>
          <p:cNvSpPr/>
          <p:nvPr/>
        </p:nvSpPr>
        <p:spPr>
          <a:xfrm>
            <a:off x="5715000" y="2354400"/>
            <a:ext cx="3048000" cy="846000"/>
          </a:xfrm>
          <a:prstGeom prst="borderCallout1">
            <a:avLst>
              <a:gd name="adj1" fmla="val 501"/>
              <a:gd name="adj2" fmla="val -930"/>
              <a:gd name="adj3" fmla="val 128360"/>
              <a:gd name="adj4" fmla="val -7130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600" dirty="0"/>
              <a:t>S</a:t>
            </a:r>
            <a:r>
              <a:rPr lang="en-IN" sz="1600" dirty="0" smtClean="0"/>
              <a:t>elects all projects controlled by department 5 (not correlated to outer query), </a:t>
            </a:r>
            <a:endParaRPr lang="en-IN" sz="1600" dirty="0"/>
          </a:p>
        </p:txBody>
      </p:sp>
      <p:sp>
        <p:nvSpPr>
          <p:cNvPr id="5" name="Line Callout 1 4"/>
          <p:cNvSpPr/>
          <p:nvPr/>
        </p:nvSpPr>
        <p:spPr>
          <a:xfrm>
            <a:off x="304800" y="3886200"/>
            <a:ext cx="2849088" cy="1143000"/>
          </a:xfrm>
          <a:prstGeom prst="borderCallout1">
            <a:avLst>
              <a:gd name="adj1" fmla="val 68093"/>
              <a:gd name="adj2" fmla="val 174199"/>
              <a:gd name="adj3" fmla="val -747"/>
              <a:gd name="adj4" fmla="val 9879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600" dirty="0"/>
              <a:t>S</a:t>
            </a:r>
            <a:r>
              <a:rPr lang="en-IN" sz="1600" dirty="0" smtClean="0"/>
              <a:t>elects all projects that the particular employee being considered works on (correlated to outer query)  </a:t>
            </a:r>
            <a:endParaRPr lang="en-IN" sz="1600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304800" y="5791200"/>
            <a:ext cx="8382000" cy="900000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en-IN" sz="1600" b="1" dirty="0" smtClean="0"/>
              <a:t>If the set difference of the first </a:t>
            </a:r>
            <a:r>
              <a:rPr lang="en-IN" sz="1600" b="1" dirty="0" err="1" smtClean="0"/>
              <a:t>subquery</a:t>
            </a:r>
            <a:r>
              <a:rPr lang="en-IN" sz="1600" b="1" dirty="0" smtClean="0"/>
              <a:t> result MINUS (EXCEPT) the second </a:t>
            </a:r>
            <a:r>
              <a:rPr lang="en-IN" sz="1600" b="1" dirty="0" err="1" smtClean="0"/>
              <a:t>subquery</a:t>
            </a:r>
            <a:r>
              <a:rPr lang="en-IN" sz="1600" b="1" dirty="0" smtClean="0"/>
              <a:t> result is empty, it means that the employee works on all the projects and is therefore selected. 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84668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Solution – Practice Drill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229600" cy="4873752"/>
          </a:xfrm>
        </p:spPr>
        <p:txBody>
          <a:bodyPr/>
          <a:lstStyle/>
          <a:p>
            <a:pPr marL="457200" indent="-457200" algn="just">
              <a:lnSpc>
                <a:spcPct val="120000"/>
              </a:lnSpc>
              <a:buFont typeface="+mj-lt"/>
              <a:buAutoNum type="arabicPeriod" startAt="2"/>
            </a:pPr>
            <a:r>
              <a:rPr lang="en-IN" sz="2000" b="1" dirty="0">
                <a:solidFill>
                  <a:prstClr val="black"/>
                </a:solidFill>
              </a:rPr>
              <a:t>Retrieve the name of each employee who works on all the projects controlled by department number </a:t>
            </a:r>
            <a:r>
              <a:rPr lang="en-IN" sz="2000" b="1" dirty="0" smtClean="0">
                <a:solidFill>
                  <a:prstClr val="black"/>
                </a:solidFill>
              </a:rPr>
              <a:t>5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 startAt="2"/>
            </a:pPr>
            <a:endParaRPr lang="en-US" sz="2000" dirty="0">
              <a:solidFill>
                <a:prstClr val="black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1700" dirty="0" smtClean="0"/>
              <a:t>SELECT </a:t>
            </a:r>
            <a:r>
              <a:rPr lang="en-IN" sz="1700" dirty="0" err="1" smtClean="0"/>
              <a:t>Lname</a:t>
            </a:r>
            <a:r>
              <a:rPr lang="en-IN" sz="1700" dirty="0" smtClean="0"/>
              <a:t>, </a:t>
            </a:r>
            <a:r>
              <a:rPr lang="en-IN" sz="1700" dirty="0" err="1" smtClean="0"/>
              <a:t>Fname</a:t>
            </a:r>
            <a:r>
              <a:rPr lang="en-IN" sz="1700" dirty="0" smtClean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700" dirty="0" smtClean="0"/>
              <a:t>FROM EMPLOYEE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700" dirty="0" smtClean="0"/>
              <a:t>WHERE NOT EXISTS ( SELECT *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700" dirty="0" smtClean="0"/>
              <a:t>			FROM WORKS_ON B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700" dirty="0" smtClean="0"/>
              <a:t>			WHERE ( </a:t>
            </a:r>
            <a:r>
              <a:rPr lang="en-IN" sz="1700" dirty="0" err="1" smtClean="0"/>
              <a:t>B.Pno</a:t>
            </a:r>
            <a:r>
              <a:rPr lang="en-IN" sz="1700" dirty="0" smtClean="0"/>
              <a:t> IN ( SELECT </a:t>
            </a:r>
            <a:r>
              <a:rPr lang="en-IN" sz="1700" dirty="0" err="1" smtClean="0"/>
              <a:t>Pnumber</a:t>
            </a:r>
            <a:r>
              <a:rPr lang="en-IN" sz="1700" dirty="0" smtClean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700" dirty="0"/>
              <a:t>	</a:t>
            </a:r>
            <a:r>
              <a:rPr lang="en-IN" sz="1700" dirty="0" smtClean="0"/>
              <a:t>					FROM PROJECT 						WHERE </a:t>
            </a:r>
            <a:r>
              <a:rPr lang="en-IN" sz="1700" dirty="0" err="1" smtClean="0"/>
              <a:t>Dnum</a:t>
            </a:r>
            <a:r>
              <a:rPr lang="en-IN" sz="1700" dirty="0" smtClean="0"/>
              <a:t>=5 ) 			AND NOT EXISTS ( SELECT *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700" dirty="0"/>
              <a:t>	</a:t>
            </a:r>
            <a:r>
              <a:rPr lang="en-IN" sz="1700" dirty="0" smtClean="0"/>
              <a:t>					FROM WORKS_ON C 						WHERE </a:t>
            </a:r>
            <a:r>
              <a:rPr lang="en-IN" sz="1700" dirty="0" err="1" smtClean="0"/>
              <a:t>C.Essn</a:t>
            </a:r>
            <a:r>
              <a:rPr lang="en-IN" sz="1700" dirty="0" smtClean="0"/>
              <a:t>=</a:t>
            </a:r>
            <a:r>
              <a:rPr lang="en-IN" sz="1700" dirty="0" err="1" smtClean="0"/>
              <a:t>Ssn</a:t>
            </a:r>
            <a:r>
              <a:rPr lang="en-IN" sz="1700" dirty="0" smtClean="0"/>
              <a:t> 						AND </a:t>
            </a:r>
            <a:r>
              <a:rPr lang="en-IN" sz="1700" dirty="0" err="1" smtClean="0"/>
              <a:t>C.Pno</a:t>
            </a:r>
            <a:r>
              <a:rPr lang="en-IN" sz="1700" dirty="0" smtClean="0"/>
              <a:t>=</a:t>
            </a:r>
            <a:r>
              <a:rPr lang="en-IN" sz="1700" dirty="0" err="1" smtClean="0"/>
              <a:t>B.Pno</a:t>
            </a:r>
            <a:r>
              <a:rPr lang="en-IN" sz="1700" dirty="0" smtClean="0"/>
              <a:t> )));</a:t>
            </a:r>
            <a:endParaRPr lang="en-IN" sz="1700" dirty="0"/>
          </a:p>
        </p:txBody>
      </p:sp>
      <p:pic>
        <p:nvPicPr>
          <p:cNvPr id="7782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91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53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b="1" dirty="0" smtClean="0"/>
              <a:t>UNIQUE Function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3248"/>
            <a:ext cx="7924800" cy="487375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sz="2200" b="1" dirty="0" smtClean="0">
                <a:solidFill>
                  <a:srgbClr val="FF0000"/>
                </a:solidFill>
                <a:cs typeface="Courier New" pitchFamily="49" charset="0"/>
              </a:rPr>
              <a:t>UNIQUE(Q):</a:t>
            </a:r>
            <a:r>
              <a:rPr lang="en-US" sz="2200" dirty="0" smtClean="0">
                <a:cs typeface="Courier New" pitchFamily="49" charset="0"/>
              </a:rPr>
              <a:t> </a:t>
            </a:r>
            <a:r>
              <a:rPr lang="en-US" sz="2200" dirty="0" smtClean="0"/>
              <a:t>Returns </a:t>
            </a:r>
            <a:r>
              <a:rPr lang="en-US" sz="2200" dirty="0" smtClean="0">
                <a:cs typeface="Courier New" pitchFamily="49" charset="0"/>
              </a:rPr>
              <a:t>TRUE</a:t>
            </a:r>
            <a:r>
              <a:rPr lang="en-US" sz="2200" dirty="0" smtClean="0"/>
              <a:t> if there are no duplicate tuples in the result of query Q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200" b="1" dirty="0" smtClean="0">
                <a:solidFill>
                  <a:srgbClr val="FF0000"/>
                </a:solidFill>
              </a:rPr>
              <a:t>Example: </a:t>
            </a:r>
            <a:endParaRPr lang="en-US" sz="2200" dirty="0"/>
          </a:p>
          <a:p>
            <a:pPr marL="366713" lvl="1" indent="0" algn="just" eaLnBrk="1" hangingPunct="1">
              <a:lnSpc>
                <a:spcPct val="150000"/>
              </a:lnSpc>
              <a:buNone/>
            </a:pPr>
            <a:r>
              <a:rPr lang="en-IN" sz="2000" dirty="0" smtClean="0"/>
              <a:t>SELECT </a:t>
            </a:r>
            <a:r>
              <a:rPr lang="en-IN" sz="2000" dirty="0" err="1"/>
              <a:t>F</a:t>
            </a:r>
            <a:r>
              <a:rPr lang="en-IN" sz="2000" dirty="0" err="1" smtClean="0"/>
              <a:t>Name</a:t>
            </a:r>
            <a:r>
              <a:rPr lang="en-IN" sz="2000" dirty="0" smtClean="0"/>
              <a:t>, </a:t>
            </a:r>
            <a:r>
              <a:rPr lang="en-IN" sz="2000" dirty="0" err="1" smtClean="0"/>
              <a:t>LName</a:t>
            </a:r>
            <a:r>
              <a:rPr lang="en-IN" sz="2000" dirty="0" smtClean="0"/>
              <a:t> </a:t>
            </a:r>
          </a:p>
          <a:p>
            <a:pPr marL="366713" lvl="1" indent="0" algn="just" eaLnBrk="1" hangingPunct="1">
              <a:lnSpc>
                <a:spcPct val="150000"/>
              </a:lnSpc>
              <a:buNone/>
            </a:pPr>
            <a:r>
              <a:rPr lang="en-IN" sz="2000" dirty="0" smtClean="0"/>
              <a:t>FROM EMPLOYEE </a:t>
            </a:r>
          </a:p>
          <a:p>
            <a:pPr marL="366713" lvl="1" indent="0" algn="just" eaLnBrk="1" hangingPunct="1">
              <a:lnSpc>
                <a:spcPct val="150000"/>
              </a:lnSpc>
              <a:buNone/>
            </a:pPr>
            <a:r>
              <a:rPr lang="en-IN" sz="2000" dirty="0" smtClean="0"/>
              <a:t>WHERE UNIQUE (SELECT </a:t>
            </a:r>
            <a:r>
              <a:rPr lang="en-IN" sz="2000" dirty="0" err="1" smtClean="0"/>
              <a:t>ESsn</a:t>
            </a:r>
            <a:r>
              <a:rPr lang="en-IN" sz="2000" dirty="0" smtClean="0"/>
              <a:t> 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IN" sz="2000" dirty="0"/>
              <a:t>	</a:t>
            </a:r>
            <a:r>
              <a:rPr lang="en-IN" sz="2000" dirty="0" smtClean="0"/>
              <a:t>		FROM WORKS_ON 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IN" sz="2000" dirty="0"/>
              <a:t>	</a:t>
            </a:r>
            <a:r>
              <a:rPr lang="en-IN" sz="2000" dirty="0" smtClean="0"/>
              <a:t>		WHERE </a:t>
            </a:r>
            <a:r>
              <a:rPr lang="en-IN" sz="2000" dirty="0" err="1" smtClean="0"/>
              <a:t>WORKS_on.ESsn</a:t>
            </a:r>
            <a:r>
              <a:rPr lang="en-IN" sz="2000" dirty="0" smtClean="0"/>
              <a:t> = 								</a:t>
            </a:r>
            <a:r>
              <a:rPr lang="en-IN" sz="2000" dirty="0" err="1" smtClean="0"/>
              <a:t>EMPLOYEE.Ssn</a:t>
            </a:r>
            <a:r>
              <a:rPr lang="en-IN" sz="2000" dirty="0" smtClean="0"/>
              <a:t>);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endParaRPr lang="en-IN" sz="2200" dirty="0"/>
          </a:p>
        </p:txBody>
      </p:sp>
      <p:sp>
        <p:nvSpPr>
          <p:cNvPr id="4" name="Cloud Callout 3"/>
          <p:cNvSpPr/>
          <p:nvPr/>
        </p:nvSpPr>
        <p:spPr>
          <a:xfrm>
            <a:off x="5334000" y="2286000"/>
            <a:ext cx="3276600" cy="2209800"/>
          </a:xfrm>
          <a:prstGeom prst="cloudCallout">
            <a:avLst>
              <a:gd name="adj1" fmla="val -74148"/>
              <a:gd name="adj2" fmla="val 1679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dirty="0" smtClean="0"/>
              <a:t>Retrieves </a:t>
            </a:r>
            <a:r>
              <a:rPr lang="en-IN" dirty="0"/>
              <a:t>the names of </a:t>
            </a:r>
            <a:r>
              <a:rPr lang="en-IN" dirty="0" smtClean="0"/>
              <a:t>all employees who work on only one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06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Explicit Sets in WHERE Clause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625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Can use explicit set of values in WHERE clause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IN" sz="2200" b="1" dirty="0" smtClean="0"/>
              <a:t>Example:</a:t>
            </a:r>
            <a:r>
              <a:rPr lang="en-IN" sz="2200" dirty="0" smtClean="0"/>
              <a:t> Retrieve the Social Security numbers of all employees who work on project numbers 1, 2, or 3. </a:t>
            </a:r>
            <a:endParaRPr lang="en-IN" sz="2200" dirty="0"/>
          </a:p>
          <a:p>
            <a:pPr marL="0" indent="0" algn="just" eaLnBrk="1" hangingPunct="1">
              <a:lnSpc>
                <a:spcPct val="150000"/>
              </a:lnSpc>
              <a:buNone/>
            </a:pPr>
            <a:endParaRPr lang="en-US" sz="1200" dirty="0" smtClean="0"/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sz="2200" b="1" u="sng" dirty="0" smtClean="0">
                <a:solidFill>
                  <a:srgbClr val="FF0000"/>
                </a:solidFill>
              </a:rPr>
              <a:t>Query:</a:t>
            </a:r>
            <a:endParaRPr lang="en-IN" sz="2200" b="1" u="sng" dirty="0" smtClean="0">
              <a:solidFill>
                <a:srgbClr val="FF0000"/>
              </a:solidFill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IN" sz="2200" dirty="0" smtClean="0"/>
              <a:t>SELECT DISTINCT </a:t>
            </a:r>
            <a:r>
              <a:rPr lang="en-IN" sz="2200" dirty="0" err="1" smtClean="0"/>
              <a:t>Essn</a:t>
            </a:r>
            <a:r>
              <a:rPr lang="en-IN" sz="2200" dirty="0" smtClean="0"/>
              <a:t> 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IN" sz="2200" dirty="0" smtClean="0"/>
              <a:t>FROM WORKS_ON 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IN" sz="2200" dirty="0" smtClean="0"/>
              <a:t>WHERE </a:t>
            </a:r>
            <a:r>
              <a:rPr lang="en-IN" sz="2200" dirty="0" err="1" smtClean="0"/>
              <a:t>Pno</a:t>
            </a:r>
            <a:r>
              <a:rPr lang="en-IN" sz="2200" dirty="0" smtClean="0"/>
              <a:t> IN </a:t>
            </a:r>
            <a:r>
              <a:rPr lang="en-IN" sz="2200" b="1" dirty="0" smtClean="0">
                <a:solidFill>
                  <a:srgbClr val="FF0000"/>
                </a:solidFill>
              </a:rPr>
              <a:t>(1, 2, 3)</a:t>
            </a:r>
            <a:r>
              <a:rPr lang="en-IN" sz="2200" dirty="0" smtClean="0"/>
              <a:t>; </a:t>
            </a:r>
            <a:endParaRPr lang="en-US" sz="22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467600" cy="1143000"/>
          </a:xfrm>
        </p:spPr>
        <p:txBody>
          <a:bodyPr/>
          <a:lstStyle/>
          <a:p>
            <a:r>
              <a:rPr lang="en-US" b="1" dirty="0" smtClean="0"/>
              <a:t>Renaming of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Rename any attribute that appears in the result of a query using “AS”  qualifier followed by desired new name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sz="2200" b="1" dirty="0" smtClean="0"/>
              <a:t>Example:</a:t>
            </a:r>
            <a:endParaRPr lang="en-IN" sz="12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IN" sz="1800" b="1" dirty="0" smtClean="0"/>
              <a:t>SELECT </a:t>
            </a:r>
            <a:r>
              <a:rPr lang="en-IN" sz="1800" dirty="0" err="1"/>
              <a:t>E.Lname</a:t>
            </a:r>
            <a:r>
              <a:rPr lang="en-IN" sz="1800" dirty="0"/>
              <a:t> </a:t>
            </a:r>
            <a:r>
              <a:rPr lang="en-IN" sz="1800" b="1" dirty="0">
                <a:solidFill>
                  <a:srgbClr val="FF0000"/>
                </a:solidFill>
              </a:rPr>
              <a:t>AS</a:t>
            </a:r>
            <a:r>
              <a:rPr lang="en-IN" sz="1800" b="1" dirty="0"/>
              <a:t> </a:t>
            </a:r>
            <a:r>
              <a:rPr lang="en-IN" sz="1800" dirty="0" err="1"/>
              <a:t>Employee_name</a:t>
            </a:r>
            <a:r>
              <a:rPr lang="en-IN" sz="1800" dirty="0"/>
              <a:t>, </a:t>
            </a:r>
            <a:r>
              <a:rPr lang="en-IN" sz="1800" dirty="0" err="1"/>
              <a:t>S.Lname</a:t>
            </a:r>
            <a:r>
              <a:rPr lang="en-IN" sz="1800" dirty="0"/>
              <a:t> </a:t>
            </a:r>
            <a:r>
              <a:rPr lang="en-IN" sz="1800" b="1" dirty="0">
                <a:solidFill>
                  <a:srgbClr val="FF0000"/>
                </a:solidFill>
              </a:rPr>
              <a:t>AS</a:t>
            </a:r>
            <a:r>
              <a:rPr lang="en-IN" sz="1800" b="1" dirty="0"/>
              <a:t> </a:t>
            </a:r>
            <a:r>
              <a:rPr lang="en-IN" sz="1800" dirty="0" err="1"/>
              <a:t>Supervisor_name</a:t>
            </a:r>
            <a:endParaRPr lang="en-I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1800" b="1" dirty="0"/>
              <a:t>FROM </a:t>
            </a:r>
            <a:r>
              <a:rPr lang="en-IN" sz="1800" dirty="0"/>
              <a:t>EMPLOYEE </a:t>
            </a:r>
            <a:r>
              <a:rPr lang="en-IN" sz="1800" b="1" dirty="0"/>
              <a:t>AS </a:t>
            </a:r>
            <a:r>
              <a:rPr lang="en-IN" sz="1800" dirty="0"/>
              <a:t>E, EMPLOYEE </a:t>
            </a:r>
            <a:r>
              <a:rPr lang="en-IN" sz="1800" b="1" dirty="0"/>
              <a:t>AS </a:t>
            </a:r>
            <a:r>
              <a:rPr lang="en-IN" sz="1800" dirty="0"/>
              <a:t>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b="1" dirty="0"/>
              <a:t>WHERE </a:t>
            </a:r>
            <a:r>
              <a:rPr lang="en-IN" sz="1800" dirty="0" err="1"/>
              <a:t>E.Super_ssn</a:t>
            </a:r>
            <a:r>
              <a:rPr lang="en-IN" sz="1800" dirty="0"/>
              <a:t>=</a:t>
            </a:r>
            <a:r>
              <a:rPr lang="en-IN" sz="1800" dirty="0" err="1"/>
              <a:t>S.Ssn</a:t>
            </a:r>
            <a:r>
              <a:rPr lang="en-IN" sz="1800" dirty="0"/>
              <a:t>;</a:t>
            </a:r>
            <a:endParaRPr lang="en-US" sz="1800" dirty="0" smtClean="0"/>
          </a:p>
          <a:p>
            <a:pPr marL="0" indent="0" algn="just" eaLnBrk="1" hangingPunct="1">
              <a:lnSpc>
                <a:spcPct val="150000"/>
              </a:lnSpc>
              <a:buNone/>
            </a:pPr>
            <a:endParaRPr lang="en-US" sz="2200" dirty="0" smtClean="0"/>
          </a:p>
          <a:p>
            <a:pPr algn="just">
              <a:lnSpc>
                <a:spcPct val="150000"/>
              </a:lnSpc>
            </a:pPr>
            <a:endParaRPr lang="en-IN" sz="2200" dirty="0"/>
          </a:p>
        </p:txBody>
      </p:sp>
      <p:pic>
        <p:nvPicPr>
          <p:cNvPr id="79874" name="Picture 2" descr="Image result for renaming city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953000"/>
            <a:ext cx="2466000" cy="18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78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Joined Tables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848600" cy="4873625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en-US" sz="2200" b="1" dirty="0" smtClean="0">
                <a:solidFill>
                  <a:srgbClr val="FF0000"/>
                </a:solidFill>
              </a:rPr>
              <a:t>Joined </a:t>
            </a:r>
            <a:r>
              <a:rPr lang="en-US" sz="2200" b="1" dirty="0">
                <a:solidFill>
                  <a:srgbClr val="FF0000"/>
                </a:solidFill>
              </a:rPr>
              <a:t>T</a:t>
            </a:r>
            <a:r>
              <a:rPr lang="en-US" sz="2200" b="1" dirty="0" smtClean="0">
                <a:solidFill>
                  <a:srgbClr val="FF0000"/>
                </a:solidFill>
              </a:rPr>
              <a:t>able:</a:t>
            </a:r>
            <a:r>
              <a:rPr lang="en-US" sz="2200" b="1" dirty="0" smtClean="0"/>
              <a:t> </a:t>
            </a:r>
            <a:r>
              <a:rPr lang="en-US" sz="2200" dirty="0" smtClean="0"/>
              <a:t>Permits users to specify a table resulting from a join operation in the FROM clause of a query</a:t>
            </a:r>
          </a:p>
          <a:p>
            <a:pPr algn="just">
              <a:lnSpc>
                <a:spcPct val="130000"/>
              </a:lnSpc>
            </a:pPr>
            <a:r>
              <a:rPr lang="en-IN" sz="2200" dirty="0"/>
              <a:t>The attributes of such a </a:t>
            </a:r>
            <a:r>
              <a:rPr lang="en-IN" sz="2200" dirty="0" smtClean="0"/>
              <a:t>table are </a:t>
            </a:r>
            <a:r>
              <a:rPr lang="en-IN" sz="2200" dirty="0"/>
              <a:t>all the attributes of the first </a:t>
            </a:r>
            <a:r>
              <a:rPr lang="en-IN" sz="2200" dirty="0" smtClean="0"/>
              <a:t>table </a:t>
            </a:r>
            <a:r>
              <a:rPr lang="en-IN" sz="2200" dirty="0"/>
              <a:t>followed by all the attributes </a:t>
            </a:r>
            <a:r>
              <a:rPr lang="en-IN" sz="2200" dirty="0" smtClean="0"/>
              <a:t>of the </a:t>
            </a:r>
            <a:r>
              <a:rPr lang="en-IN" sz="2200" dirty="0"/>
              <a:t>second </a:t>
            </a:r>
            <a:r>
              <a:rPr lang="en-IN" sz="2200" dirty="0" smtClean="0"/>
              <a:t>table.</a:t>
            </a:r>
          </a:p>
          <a:p>
            <a:pPr algn="just">
              <a:lnSpc>
                <a:spcPct val="130000"/>
              </a:lnSpc>
            </a:pPr>
            <a:r>
              <a:rPr lang="en-IN" sz="2200" b="1" dirty="0">
                <a:solidFill>
                  <a:srgbClr val="FF0000"/>
                </a:solidFill>
              </a:rPr>
              <a:t>The default type of join in a joined table is called an inner join</a:t>
            </a:r>
            <a:r>
              <a:rPr lang="en-IN" sz="2200" dirty="0"/>
              <a:t>, where a tuple </a:t>
            </a:r>
            <a:r>
              <a:rPr lang="en-IN" sz="2200" dirty="0" smtClean="0"/>
              <a:t>is included </a:t>
            </a:r>
            <a:r>
              <a:rPr lang="en-IN" sz="2200" dirty="0"/>
              <a:t>in the result only if a matching tuple exists in the other relation.</a:t>
            </a:r>
            <a:endParaRPr lang="en-US" sz="2200" dirty="0"/>
          </a:p>
        </p:txBody>
      </p:sp>
      <p:pic>
        <p:nvPicPr>
          <p:cNvPr id="26632" name="Picture 8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5" t="21588" r="9863"/>
          <a:stretch/>
        </p:blipFill>
        <p:spPr bwMode="auto">
          <a:xfrm>
            <a:off x="5791200" y="5154304"/>
            <a:ext cx="2946779" cy="167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- Joined Tables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200" b="1" dirty="0" smtClean="0"/>
              <a:t>Retrieve </a:t>
            </a:r>
            <a:r>
              <a:rPr lang="en-IN" sz="2200" b="1" dirty="0"/>
              <a:t>the name and address of every employee who works for </a:t>
            </a:r>
            <a:r>
              <a:rPr lang="en-IN" sz="2200" b="1" dirty="0" smtClean="0"/>
              <a:t>the ‘Research</a:t>
            </a:r>
            <a:r>
              <a:rPr lang="en-IN" sz="2200" b="1" dirty="0"/>
              <a:t>’ department</a:t>
            </a:r>
            <a:r>
              <a:rPr lang="en-IN" sz="2200" b="1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5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b="1" u="sng" dirty="0" smtClean="0">
                <a:solidFill>
                  <a:srgbClr val="FF0000"/>
                </a:solidFill>
              </a:rPr>
              <a:t>Query:</a:t>
            </a:r>
            <a:endParaRPr lang="en-US" sz="2200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b="1" dirty="0"/>
              <a:t>SELECT </a:t>
            </a:r>
            <a:r>
              <a:rPr lang="en-IN" sz="2200" dirty="0" err="1"/>
              <a:t>Fname</a:t>
            </a:r>
            <a:r>
              <a:rPr lang="en-IN" sz="2200" dirty="0"/>
              <a:t>, </a:t>
            </a:r>
            <a:r>
              <a:rPr lang="en-IN" sz="2200" dirty="0" err="1"/>
              <a:t>Lname</a:t>
            </a:r>
            <a:r>
              <a:rPr lang="en-IN" sz="2200" dirty="0"/>
              <a:t>, Address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b="1" dirty="0"/>
              <a:t>FROM </a:t>
            </a:r>
            <a:r>
              <a:rPr lang="en-IN" sz="2200" dirty="0"/>
              <a:t>(EMPLOYEE </a:t>
            </a:r>
            <a:r>
              <a:rPr lang="en-IN" sz="2200" b="1" dirty="0">
                <a:solidFill>
                  <a:srgbClr val="FF0000"/>
                </a:solidFill>
              </a:rPr>
              <a:t>JOIN</a:t>
            </a:r>
            <a:r>
              <a:rPr lang="en-IN" sz="2200" b="1" dirty="0"/>
              <a:t> </a:t>
            </a:r>
            <a:r>
              <a:rPr lang="en-IN" sz="2200" dirty="0"/>
              <a:t>DEPARTMENT </a:t>
            </a:r>
            <a:r>
              <a:rPr lang="en-IN" sz="2200" b="1" dirty="0">
                <a:solidFill>
                  <a:srgbClr val="FF0000"/>
                </a:solidFill>
              </a:rPr>
              <a:t>ON</a:t>
            </a:r>
            <a:r>
              <a:rPr lang="en-IN" sz="2200" b="1" dirty="0"/>
              <a:t> </a:t>
            </a:r>
            <a:r>
              <a:rPr lang="en-IN" sz="2200" b="1" dirty="0" smtClean="0"/>
              <a:t>								   </a:t>
            </a:r>
            <a:r>
              <a:rPr lang="en-IN" sz="2200" dirty="0" err="1" smtClean="0"/>
              <a:t>Dno</a:t>
            </a:r>
            <a:r>
              <a:rPr lang="en-IN" sz="2200" dirty="0" smtClean="0"/>
              <a:t>=</a:t>
            </a:r>
            <a:r>
              <a:rPr lang="en-IN" sz="2200" dirty="0" err="1" smtClean="0"/>
              <a:t>Dnumber</a:t>
            </a:r>
            <a:r>
              <a:rPr lang="en-IN" sz="2200" dirty="0"/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200" b="1" dirty="0" smtClean="0"/>
              <a:t>WHERE </a:t>
            </a:r>
            <a:r>
              <a:rPr lang="en-IN" sz="2200" dirty="0" err="1"/>
              <a:t>Dname</a:t>
            </a:r>
            <a:r>
              <a:rPr lang="en-IN" sz="2200" dirty="0"/>
              <a:t>=‘Research’;</a:t>
            </a:r>
            <a:endParaRPr lang="en-IN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2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2573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Natural Join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5775"/>
            <a:ext cx="8001000" cy="48736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NATURAL JOIN</a:t>
            </a:r>
            <a:r>
              <a:rPr lang="en-US" dirty="0" smtClean="0"/>
              <a:t> on two relations R and S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No join condition specified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Implicit EQUIJOIN condition for each pair of attributes with same name from R and S</a:t>
            </a:r>
          </a:p>
          <a:p>
            <a:pPr marL="366713" lvl="1" indent="0" algn="just" eaLnBrk="1" hangingPunct="1">
              <a:lnSpc>
                <a:spcPct val="150000"/>
              </a:lnSpc>
              <a:buNone/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IN" dirty="0"/>
              <a:t>I</a:t>
            </a:r>
            <a:r>
              <a:rPr lang="en-IN" dirty="0" smtClean="0"/>
              <a:t>t </a:t>
            </a:r>
            <a:r>
              <a:rPr lang="en-IN" dirty="0"/>
              <a:t>is </a:t>
            </a:r>
            <a:r>
              <a:rPr lang="en-IN" dirty="0" smtClean="0">
                <a:solidFill>
                  <a:srgbClr val="00B050"/>
                </a:solidFill>
              </a:rPr>
              <a:t>possible to </a:t>
            </a:r>
            <a:r>
              <a:rPr lang="en-IN" dirty="0">
                <a:solidFill>
                  <a:srgbClr val="00B050"/>
                </a:solidFill>
              </a:rPr>
              <a:t>rename the attributes so that they match</a:t>
            </a:r>
            <a:r>
              <a:rPr lang="en-IN" dirty="0"/>
              <a:t>, </a:t>
            </a:r>
            <a:r>
              <a:rPr lang="en-IN" dirty="0" smtClean="0"/>
              <a:t>if </a:t>
            </a:r>
            <a:r>
              <a:rPr lang="en-IN" dirty="0"/>
              <a:t>the names of the join attributes are not the same in the base </a:t>
            </a:r>
            <a:r>
              <a:rPr lang="en-IN" dirty="0" smtClean="0"/>
              <a:t>relations.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63" y="76200"/>
            <a:ext cx="3038137" cy="1800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858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title"/>
          </p:nvPr>
        </p:nvSpPr>
        <p:spPr>
          <a:xfrm>
            <a:off x="381000" y="76200"/>
            <a:ext cx="8382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Logical Connectives in </a:t>
            </a:r>
            <a:r>
              <a:rPr lang="en-IN" b="1" dirty="0" smtClean="0"/>
              <a:t>Three –</a:t>
            </a:r>
            <a:br>
              <a:rPr lang="en-IN" b="1" dirty="0" smtClean="0"/>
            </a:br>
            <a:r>
              <a:rPr lang="en-IN" b="1" dirty="0" smtClean="0"/>
              <a:t>Valued </a:t>
            </a:r>
            <a:r>
              <a:rPr lang="en-IN" b="1" dirty="0"/>
              <a:t>Logic</a:t>
            </a:r>
            <a:endParaRPr lang="en-US" b="1" dirty="0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518598"/>
            <a:ext cx="8892000" cy="53394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b="1" dirty="0" smtClean="0"/>
              <a:t>Example – Natural join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/>
          <a:lstStyle/>
          <a:p>
            <a:pPr marL="0" lvl="0" indent="0" algn="just">
              <a:lnSpc>
                <a:spcPct val="150000"/>
              </a:lnSpc>
              <a:buClr>
                <a:srgbClr val="FE8637"/>
              </a:buClr>
              <a:buNone/>
            </a:pPr>
            <a:r>
              <a:rPr lang="en-IN" sz="2200" b="1" dirty="0">
                <a:solidFill>
                  <a:srgbClr val="FF0000"/>
                </a:solidFill>
              </a:rPr>
              <a:t>Retrieve the name and address of every employee who works for the ‘Research’ department</a:t>
            </a:r>
            <a:r>
              <a:rPr lang="en-IN" sz="2200" b="1" dirty="0" smtClean="0">
                <a:solidFill>
                  <a:srgbClr val="FF0000"/>
                </a:solidFill>
              </a:rPr>
              <a:t>.</a:t>
            </a:r>
          </a:p>
          <a:p>
            <a:pPr marL="0" lvl="0" indent="0" algn="just">
              <a:lnSpc>
                <a:spcPct val="150000"/>
              </a:lnSpc>
              <a:buClr>
                <a:srgbClr val="FE8637"/>
              </a:buClr>
              <a:buNone/>
            </a:pPr>
            <a:endParaRPr lang="en-US" sz="1500" b="1" dirty="0">
              <a:solidFill>
                <a:prstClr val="black"/>
              </a:solidFill>
            </a:endParaRPr>
          </a:p>
          <a:p>
            <a:pPr marL="0" lvl="0" indent="0" algn="just">
              <a:lnSpc>
                <a:spcPct val="150000"/>
              </a:lnSpc>
              <a:buClr>
                <a:srgbClr val="FE8637"/>
              </a:buClr>
              <a:buNone/>
            </a:pPr>
            <a:r>
              <a:rPr lang="en-US" sz="2200" b="1" u="sng" dirty="0" smtClean="0">
                <a:solidFill>
                  <a:srgbClr val="FF0000"/>
                </a:solidFill>
              </a:rPr>
              <a:t>Query: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b="1" dirty="0"/>
              <a:t>SELECT </a:t>
            </a:r>
            <a:r>
              <a:rPr lang="en-IN" sz="2200" dirty="0" err="1"/>
              <a:t>Fname</a:t>
            </a:r>
            <a:r>
              <a:rPr lang="en-IN" sz="2200" dirty="0"/>
              <a:t>, </a:t>
            </a:r>
            <a:r>
              <a:rPr lang="en-IN" sz="2200" dirty="0" err="1"/>
              <a:t>Lname</a:t>
            </a:r>
            <a:r>
              <a:rPr lang="en-IN" sz="2200" dirty="0"/>
              <a:t>, Address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b="1" dirty="0"/>
              <a:t>FROM </a:t>
            </a:r>
            <a:r>
              <a:rPr lang="en-IN" sz="2200" dirty="0"/>
              <a:t>(</a:t>
            </a:r>
            <a:r>
              <a:rPr lang="en-IN" sz="2200" dirty="0">
                <a:solidFill>
                  <a:srgbClr val="FF0000"/>
                </a:solidFill>
              </a:rPr>
              <a:t>EMPLOYEE </a:t>
            </a:r>
            <a:r>
              <a:rPr lang="en-IN" sz="2200" b="1" dirty="0">
                <a:solidFill>
                  <a:srgbClr val="FF0000"/>
                </a:solidFill>
              </a:rPr>
              <a:t>NATURAL JOIN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dirty="0" smtClean="0">
                <a:solidFill>
                  <a:srgbClr val="FF0000"/>
                </a:solidFill>
              </a:rPr>
              <a:t>(</a:t>
            </a:r>
            <a:r>
              <a:rPr lang="en-IN" sz="2200" dirty="0">
                <a:solidFill>
                  <a:srgbClr val="FF0000"/>
                </a:solidFill>
              </a:rPr>
              <a:t>DEPARTMENT </a:t>
            </a:r>
            <a:r>
              <a:rPr lang="en-IN" sz="2200" b="1" dirty="0">
                <a:solidFill>
                  <a:srgbClr val="FF0000"/>
                </a:solidFill>
              </a:rPr>
              <a:t>AS </a:t>
            </a:r>
            <a:r>
              <a:rPr lang="en-IN" sz="2200" dirty="0">
                <a:solidFill>
                  <a:srgbClr val="FF0000"/>
                </a:solidFill>
              </a:rPr>
              <a:t>DEPT (</a:t>
            </a:r>
            <a:r>
              <a:rPr lang="en-IN" sz="2200" dirty="0" err="1">
                <a:solidFill>
                  <a:srgbClr val="FF0000"/>
                </a:solidFill>
              </a:rPr>
              <a:t>Dname</a:t>
            </a:r>
            <a:r>
              <a:rPr lang="en-IN" sz="2200" dirty="0">
                <a:solidFill>
                  <a:srgbClr val="FF0000"/>
                </a:solidFill>
              </a:rPr>
              <a:t>, </a:t>
            </a:r>
            <a:r>
              <a:rPr lang="en-IN" sz="2200" dirty="0" err="1">
                <a:solidFill>
                  <a:srgbClr val="FF0000"/>
                </a:solidFill>
              </a:rPr>
              <a:t>Dno</a:t>
            </a:r>
            <a:r>
              <a:rPr lang="en-IN" sz="2200" dirty="0">
                <a:solidFill>
                  <a:srgbClr val="FF0000"/>
                </a:solidFill>
              </a:rPr>
              <a:t>, </a:t>
            </a:r>
            <a:r>
              <a:rPr lang="en-IN" sz="2200" dirty="0" err="1">
                <a:solidFill>
                  <a:srgbClr val="FF0000"/>
                </a:solidFill>
              </a:rPr>
              <a:t>Mssn</a:t>
            </a:r>
            <a:r>
              <a:rPr lang="en-IN" sz="2200" dirty="0">
                <a:solidFill>
                  <a:srgbClr val="FF0000"/>
                </a:solidFill>
              </a:rPr>
              <a:t>, </a:t>
            </a:r>
            <a:r>
              <a:rPr lang="en-IN" sz="2200" dirty="0" err="1">
                <a:solidFill>
                  <a:srgbClr val="FF0000"/>
                </a:solidFill>
              </a:rPr>
              <a:t>Msdate</a:t>
            </a:r>
            <a:r>
              <a:rPr lang="en-IN" sz="2200" dirty="0"/>
              <a:t>)))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b="1" dirty="0"/>
              <a:t>WHERE </a:t>
            </a:r>
            <a:r>
              <a:rPr lang="en-IN" sz="2200" dirty="0" err="1"/>
              <a:t>Dname</a:t>
            </a:r>
            <a:r>
              <a:rPr lang="en-IN" sz="2200" dirty="0"/>
              <a:t>=‘Research’;</a:t>
            </a:r>
            <a:endParaRPr lang="en-IN" sz="2200" b="1" u="sng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200" dirty="0" smtClean="0"/>
          </a:p>
          <a:p>
            <a:pPr marL="0" indent="0">
              <a:lnSpc>
                <a:spcPct val="150000"/>
              </a:lnSpc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59762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 smtClean="0"/>
              <a:t>Outer Join</a:t>
            </a:r>
          </a:p>
        </p:txBody>
      </p:sp>
      <p:pic>
        <p:nvPicPr>
          <p:cNvPr id="28677" name="Picture 5" descr="https://i.stack.imgur.com/VkAT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472" y="685800"/>
            <a:ext cx="2087328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81" name="Picture 9" descr="Image result for join sq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10"/>
          <a:stretch/>
        </p:blipFill>
        <p:spPr bwMode="auto">
          <a:xfrm>
            <a:off x="6629400" y="3048000"/>
            <a:ext cx="2088000" cy="121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50975"/>
            <a:ext cx="7467600" cy="48736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LEFT OUTER JOIN </a:t>
            </a:r>
            <a:r>
              <a:rPr lang="en-US" sz="2000" dirty="0" smtClean="0"/>
              <a:t>	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000" dirty="0" smtClean="0"/>
              <a:t>Every tuple in left table must appear in result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000" dirty="0" smtClean="0"/>
              <a:t>If no matching tuple, padded with NULL values for attributes of right table</a:t>
            </a:r>
            <a:endParaRPr lang="en-US" sz="2000" dirty="0"/>
          </a:p>
          <a:p>
            <a:pPr algn="just" eaLnBrk="1" hangingPunct="1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RIGHT OUTER JOIN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000" dirty="0" smtClean="0"/>
              <a:t>Every tuple in right table must appear in result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000" dirty="0" smtClean="0"/>
              <a:t>If no matching tuple, padded with NULL values for the attributes of left table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FULL OUTER JOIN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CROSS JOIN</a:t>
            </a:r>
            <a:r>
              <a:rPr lang="en-US" sz="2000" dirty="0" smtClean="0"/>
              <a:t> – for Cartesian Product</a:t>
            </a:r>
          </a:p>
          <a:p>
            <a:pPr algn="just" eaLnBrk="1" hangingPunct="1">
              <a:lnSpc>
                <a:spcPct val="150000"/>
              </a:lnSpc>
            </a:pPr>
            <a:endParaRPr lang="en-US" sz="2000" dirty="0" smtClean="0"/>
          </a:p>
          <a:p>
            <a:pPr lvl="2" algn="just" eaLnBrk="1" hangingPunct="1">
              <a:lnSpc>
                <a:spcPct val="150000"/>
              </a:lnSpc>
              <a:buFont typeface="Arial" charset="0"/>
              <a:buChar char="•"/>
            </a:pPr>
            <a:endParaRPr lang="en-US" sz="2000" dirty="0" smtClean="0"/>
          </a:p>
          <a:p>
            <a:pPr lvl="2" algn="just" eaLnBrk="1" hangingPunct="1">
              <a:lnSpc>
                <a:spcPct val="150000"/>
              </a:lnSpc>
              <a:buFont typeface="Arial" charset="0"/>
              <a:buChar char="•"/>
            </a:pPr>
            <a:endParaRPr lang="en-US" sz="2000" dirty="0" smtClean="0"/>
          </a:p>
        </p:txBody>
      </p:sp>
      <p:pic>
        <p:nvPicPr>
          <p:cNvPr id="28679" name="Picture 7" descr="https://i.stack.imgur.com/3Ll1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109000"/>
            <a:ext cx="2087344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467600" cy="1143000"/>
          </a:xfrm>
        </p:spPr>
        <p:txBody>
          <a:bodyPr/>
          <a:lstStyle/>
          <a:p>
            <a:r>
              <a:rPr lang="en-US" b="1" dirty="0" smtClean="0"/>
              <a:t>Example – Outer Join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200" b="1" dirty="0" smtClean="0"/>
              <a:t>List employees who </a:t>
            </a:r>
            <a:r>
              <a:rPr lang="en-IN" sz="2200" b="1" dirty="0"/>
              <a:t>have a </a:t>
            </a:r>
            <a:r>
              <a:rPr lang="en-IN" sz="2200" b="1" dirty="0" smtClean="0"/>
              <a:t>supervisor and for those who do not have supervisor indicate a NULL value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500" i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b="1" u="sng" dirty="0" smtClean="0">
                <a:solidFill>
                  <a:srgbClr val="FF0000"/>
                </a:solidFill>
              </a:rPr>
              <a:t>Query:</a:t>
            </a:r>
            <a:endParaRPr lang="en-IN" sz="1800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b="1" dirty="0" smtClean="0"/>
              <a:t>SELECT </a:t>
            </a:r>
            <a:r>
              <a:rPr lang="en-IN" sz="1800" dirty="0" err="1"/>
              <a:t>E.Lname</a:t>
            </a:r>
            <a:r>
              <a:rPr lang="en-IN" sz="1800" dirty="0"/>
              <a:t> </a:t>
            </a:r>
            <a:r>
              <a:rPr lang="en-IN" sz="1800" b="1" dirty="0"/>
              <a:t>AS </a:t>
            </a:r>
            <a:r>
              <a:rPr lang="en-IN" sz="1800" dirty="0" err="1" smtClean="0"/>
              <a:t>Employee_name</a:t>
            </a:r>
            <a:r>
              <a:rPr lang="en-IN" sz="1800" dirty="0" smtClean="0"/>
              <a:t>, </a:t>
            </a:r>
            <a:r>
              <a:rPr lang="en-IN" sz="1800" dirty="0" err="1" smtClean="0"/>
              <a:t>S.Lname</a:t>
            </a:r>
            <a:r>
              <a:rPr lang="en-IN" sz="1800" dirty="0" smtClean="0"/>
              <a:t> </a:t>
            </a:r>
            <a:r>
              <a:rPr lang="en-IN" sz="1800" b="1" dirty="0" smtClean="0"/>
              <a:t>AS </a:t>
            </a:r>
            <a:r>
              <a:rPr lang="en-IN" sz="1800" dirty="0" err="1" smtClean="0"/>
              <a:t>Supervisor_name</a:t>
            </a:r>
            <a:endParaRPr lang="en-IN" sz="18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b="1" dirty="0"/>
              <a:t>FROM </a:t>
            </a:r>
            <a:r>
              <a:rPr lang="en-IN" sz="1800" dirty="0"/>
              <a:t>(EMPLOYEE </a:t>
            </a:r>
            <a:r>
              <a:rPr lang="en-IN" sz="1800" b="1" dirty="0"/>
              <a:t>AS </a:t>
            </a:r>
            <a:r>
              <a:rPr lang="en-IN" sz="1800" dirty="0"/>
              <a:t>E </a:t>
            </a:r>
            <a:r>
              <a:rPr lang="en-IN" sz="1800" b="1" dirty="0"/>
              <a:t>LEFT OUTER JOIN </a:t>
            </a:r>
            <a:r>
              <a:rPr lang="en-IN" sz="1800" dirty="0"/>
              <a:t>EMPLOYEE </a:t>
            </a:r>
            <a:r>
              <a:rPr lang="en-IN" sz="1800" b="1" dirty="0"/>
              <a:t>AS </a:t>
            </a:r>
            <a:r>
              <a:rPr lang="en-IN" sz="1800" dirty="0"/>
              <a:t>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b="1" dirty="0"/>
              <a:t>ON </a:t>
            </a:r>
            <a:r>
              <a:rPr lang="en-IN" sz="1800" dirty="0" err="1"/>
              <a:t>E.Super_ssn</a:t>
            </a:r>
            <a:r>
              <a:rPr lang="en-IN" sz="1800" dirty="0"/>
              <a:t>=</a:t>
            </a:r>
            <a:r>
              <a:rPr lang="en-IN" sz="1800" dirty="0" err="1"/>
              <a:t>S.Ssn</a:t>
            </a:r>
            <a:r>
              <a:rPr lang="en-IN" sz="1800" dirty="0"/>
              <a:t>);</a:t>
            </a:r>
            <a:endParaRPr lang="en-IN" sz="1800" dirty="0">
              <a:solidFill>
                <a:srgbClr val="FF0000"/>
              </a:solidFill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861560"/>
            <a:ext cx="2762250" cy="176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/>
          <a:lstStyle/>
          <a:p>
            <a:r>
              <a:rPr lang="en-US" b="1" dirty="0" smtClean="0"/>
              <a:t>Nesting with Join Operation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200" dirty="0"/>
              <a:t>For every project located in ‘Stafford’, list </a:t>
            </a:r>
            <a:r>
              <a:rPr lang="en-IN" sz="2200" dirty="0" smtClean="0"/>
              <a:t>the project </a:t>
            </a:r>
            <a:r>
              <a:rPr lang="en-IN" sz="2200" dirty="0"/>
              <a:t>number, </a:t>
            </a:r>
            <a:r>
              <a:rPr lang="en-IN" sz="2200" dirty="0" smtClean="0"/>
              <a:t>the controlling department number</a:t>
            </a:r>
            <a:r>
              <a:rPr lang="en-IN" sz="2200" dirty="0"/>
              <a:t>, and the department manager’s last </a:t>
            </a:r>
            <a:r>
              <a:rPr lang="en-IN" sz="2200" dirty="0" smtClean="0"/>
              <a:t>name, address</a:t>
            </a:r>
            <a:r>
              <a:rPr lang="en-IN" sz="2200" dirty="0"/>
              <a:t>, and birth date.</a:t>
            </a:r>
            <a:endParaRPr lang="en-IN" sz="2200" b="1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US" sz="1500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b="1" u="sng" dirty="0" smtClean="0">
                <a:solidFill>
                  <a:srgbClr val="FF0000"/>
                </a:solidFill>
              </a:rPr>
              <a:t>Query:</a:t>
            </a:r>
            <a:endParaRPr lang="en-IN" sz="2200" b="1" u="sng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900" b="1" dirty="0" smtClean="0"/>
              <a:t>SELECT </a:t>
            </a:r>
            <a:r>
              <a:rPr lang="en-IN" sz="1900" dirty="0" err="1"/>
              <a:t>Pnumber</a:t>
            </a:r>
            <a:r>
              <a:rPr lang="en-IN" sz="1900" dirty="0"/>
              <a:t>, </a:t>
            </a:r>
            <a:r>
              <a:rPr lang="en-IN" sz="1900" dirty="0" err="1"/>
              <a:t>Dnum</a:t>
            </a:r>
            <a:r>
              <a:rPr lang="en-IN" sz="1900" dirty="0"/>
              <a:t>, </a:t>
            </a:r>
            <a:r>
              <a:rPr lang="en-IN" sz="1900" dirty="0" err="1"/>
              <a:t>Lname</a:t>
            </a:r>
            <a:r>
              <a:rPr lang="en-IN" sz="1900" dirty="0"/>
              <a:t>, Address, </a:t>
            </a:r>
            <a:r>
              <a:rPr lang="en-IN" sz="1900" dirty="0" err="1"/>
              <a:t>Bdate</a:t>
            </a:r>
            <a:endParaRPr lang="en-IN" sz="19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900" b="1" dirty="0"/>
              <a:t>FROM </a:t>
            </a:r>
            <a:r>
              <a:rPr lang="en-IN" sz="1900" dirty="0"/>
              <a:t>((PROJECT </a:t>
            </a:r>
            <a:r>
              <a:rPr lang="en-IN" sz="1900" b="1" dirty="0">
                <a:solidFill>
                  <a:srgbClr val="FF0000"/>
                </a:solidFill>
              </a:rPr>
              <a:t>JOIN</a:t>
            </a:r>
            <a:r>
              <a:rPr lang="en-IN" sz="1900" b="1" dirty="0"/>
              <a:t> </a:t>
            </a:r>
            <a:r>
              <a:rPr lang="en-IN" sz="1900" dirty="0"/>
              <a:t>DEPARTMENT </a:t>
            </a:r>
            <a:r>
              <a:rPr lang="en-IN" sz="1900" b="1" dirty="0">
                <a:solidFill>
                  <a:srgbClr val="FF0000"/>
                </a:solidFill>
              </a:rPr>
              <a:t>ON</a:t>
            </a:r>
            <a:r>
              <a:rPr lang="en-IN" sz="1900" b="1" dirty="0"/>
              <a:t> </a:t>
            </a:r>
            <a:r>
              <a:rPr lang="en-IN" sz="1900" dirty="0" err="1"/>
              <a:t>Dnum</a:t>
            </a:r>
            <a:r>
              <a:rPr lang="en-IN" sz="1900" dirty="0"/>
              <a:t>=</a:t>
            </a:r>
            <a:r>
              <a:rPr lang="en-IN" sz="1900" dirty="0" err="1"/>
              <a:t>Dnumber</a:t>
            </a:r>
            <a:r>
              <a:rPr lang="en-IN" sz="1900" dirty="0"/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900" b="1" dirty="0" smtClean="0"/>
              <a:t>			</a:t>
            </a:r>
            <a:r>
              <a:rPr lang="en-IN" sz="1900" b="1" dirty="0" smtClean="0">
                <a:solidFill>
                  <a:srgbClr val="FF0000"/>
                </a:solidFill>
              </a:rPr>
              <a:t>JOIN</a:t>
            </a:r>
            <a:r>
              <a:rPr lang="en-IN" sz="1900" b="1" dirty="0" smtClean="0"/>
              <a:t> </a:t>
            </a:r>
            <a:r>
              <a:rPr lang="en-IN" sz="1900" dirty="0"/>
              <a:t>EMPLOYEE </a:t>
            </a:r>
            <a:r>
              <a:rPr lang="en-IN" sz="1900" b="1" dirty="0">
                <a:solidFill>
                  <a:srgbClr val="FF0000"/>
                </a:solidFill>
              </a:rPr>
              <a:t>ON</a:t>
            </a:r>
            <a:r>
              <a:rPr lang="en-IN" sz="1900" b="1" dirty="0"/>
              <a:t> </a:t>
            </a:r>
            <a:r>
              <a:rPr lang="en-IN" sz="1900" dirty="0" err="1"/>
              <a:t>Mgr_ssn</a:t>
            </a:r>
            <a:r>
              <a:rPr lang="en-IN" sz="1900" dirty="0"/>
              <a:t>=</a:t>
            </a:r>
            <a:r>
              <a:rPr lang="en-IN" sz="1900" dirty="0" err="1"/>
              <a:t>Ssn</a:t>
            </a:r>
            <a:r>
              <a:rPr lang="en-IN" sz="1900" dirty="0"/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900" b="1" dirty="0"/>
              <a:t>WHERE </a:t>
            </a:r>
            <a:r>
              <a:rPr lang="en-IN" sz="1900" dirty="0" err="1"/>
              <a:t>Plocation</a:t>
            </a:r>
            <a:r>
              <a:rPr lang="en-IN" sz="1900" dirty="0"/>
              <a:t>=‘Stafford’;</a:t>
            </a:r>
          </a:p>
        </p:txBody>
      </p:sp>
    </p:spTree>
    <p:extLst>
      <p:ext uri="{BB962C8B-B14F-4D97-AF65-F5344CB8AC3E}">
        <p14:creationId xmlns:p14="http://schemas.microsoft.com/office/powerpoint/2010/main" val="195415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COMPANY Database</a:t>
            </a:r>
            <a:endParaRPr lang="en-IN" sz="2800" b="1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424000" cy="5686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51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Aggregate Functions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7924800" cy="50260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sz="2100" dirty="0" smtClean="0"/>
              <a:t>Used to summarize information </a:t>
            </a:r>
          </a:p>
          <a:p>
            <a:pPr marL="366713" lvl="1" indent="0" algn="just" eaLnBrk="1" hangingPunct="1">
              <a:lnSpc>
                <a:spcPct val="150000"/>
              </a:lnSpc>
              <a:buNone/>
            </a:pPr>
            <a:r>
              <a:rPr lang="en-US" dirty="0" smtClean="0"/>
              <a:t>from multiple tuples into a single-tuple summary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100" b="1" dirty="0" smtClean="0">
                <a:solidFill>
                  <a:srgbClr val="FF0000"/>
                </a:solidFill>
              </a:rPr>
              <a:t>Grouping</a:t>
            </a:r>
            <a:r>
              <a:rPr lang="en-US" sz="2100" b="1" dirty="0" smtClean="0"/>
              <a:t> 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dirty="0" smtClean="0"/>
              <a:t>Create subgroups of tuples before summarizing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100" b="1" dirty="0" smtClean="0">
                <a:solidFill>
                  <a:srgbClr val="0070C0"/>
                </a:solidFill>
              </a:rPr>
              <a:t>Built-in aggregate functions: </a:t>
            </a:r>
            <a:r>
              <a:rPr lang="en-US" b="1" dirty="0" smtClean="0">
                <a:cs typeface="Courier New" pitchFamily="49" charset="0"/>
              </a:rPr>
              <a:t>COUNT</a:t>
            </a:r>
            <a:r>
              <a:rPr lang="en-US" i="1" dirty="0" smtClean="0"/>
              <a:t>,</a:t>
            </a:r>
            <a:r>
              <a:rPr lang="en-US" dirty="0" smtClean="0"/>
              <a:t> </a:t>
            </a:r>
            <a:r>
              <a:rPr lang="en-US" b="1" dirty="0" smtClean="0">
                <a:cs typeface="Courier New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b="1" dirty="0" smtClean="0">
                <a:cs typeface="Courier New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b="1" dirty="0" smtClean="0">
                <a:cs typeface="Courier New" pitchFamily="49" charset="0"/>
              </a:rPr>
              <a:t>MIN</a:t>
            </a:r>
            <a:r>
              <a:rPr lang="en-US" dirty="0" smtClean="0"/>
              <a:t>, and </a:t>
            </a:r>
            <a:r>
              <a:rPr lang="en-US" b="1" dirty="0" smtClean="0">
                <a:cs typeface="Courier New" pitchFamily="49" charset="0"/>
              </a:rPr>
              <a:t>AVG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NULL values discarded when aggregate functions are applied to a particular column)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z="2100" b="1" dirty="0" smtClean="0">
                <a:solidFill>
                  <a:srgbClr val="00B050"/>
                </a:solidFill>
              </a:rPr>
              <a:t>Functions can be used in the </a:t>
            </a:r>
            <a:r>
              <a:rPr lang="en-US" sz="2100" b="1" dirty="0" smtClean="0">
                <a:solidFill>
                  <a:srgbClr val="00B050"/>
                </a:solidFill>
                <a:cs typeface="Courier New" pitchFamily="49" charset="0"/>
              </a:rPr>
              <a:t>SELECT</a:t>
            </a:r>
            <a:r>
              <a:rPr lang="en-US" sz="2100" b="1" dirty="0" smtClean="0">
                <a:solidFill>
                  <a:srgbClr val="00B050"/>
                </a:solidFill>
              </a:rPr>
              <a:t> clause or in a </a:t>
            </a:r>
            <a:r>
              <a:rPr lang="en-US" sz="2100" b="1" dirty="0" smtClean="0">
                <a:solidFill>
                  <a:srgbClr val="00B050"/>
                </a:solidFill>
                <a:cs typeface="Courier New" pitchFamily="49" charset="0"/>
              </a:rPr>
              <a:t>HAVING</a:t>
            </a:r>
            <a:r>
              <a:rPr lang="en-US" sz="2100" b="1" dirty="0" smtClean="0">
                <a:solidFill>
                  <a:srgbClr val="00B050"/>
                </a:solidFill>
              </a:rPr>
              <a:t> clause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1677"/>
            <a:ext cx="3124200" cy="2330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Example - Aggregate Functions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6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Find </a:t>
            </a:r>
            <a:r>
              <a:rPr lang="en-IN" dirty="0"/>
              <a:t>the sum of the salaries of </a:t>
            </a:r>
            <a:r>
              <a:rPr lang="en-IN" dirty="0" smtClean="0"/>
              <a:t>all employees</a:t>
            </a:r>
            <a:r>
              <a:rPr lang="en-IN" dirty="0"/>
              <a:t>, the maximum </a:t>
            </a:r>
            <a:r>
              <a:rPr lang="en-IN" dirty="0" smtClean="0"/>
              <a:t>salary, the </a:t>
            </a:r>
            <a:r>
              <a:rPr lang="en-IN" dirty="0"/>
              <a:t>minimum </a:t>
            </a:r>
            <a:r>
              <a:rPr lang="en-IN" dirty="0" smtClean="0"/>
              <a:t>salary </a:t>
            </a:r>
            <a:r>
              <a:rPr lang="en-IN" dirty="0"/>
              <a:t>and the average salary</a:t>
            </a:r>
            <a:r>
              <a:rPr lang="en-IN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IN" b="1" dirty="0" smtClean="0">
                <a:solidFill>
                  <a:srgbClr val="FF0000"/>
                </a:solidFill>
              </a:rPr>
              <a:t>Query</a:t>
            </a:r>
            <a:endParaRPr lang="en-US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IN" b="1" dirty="0"/>
              <a:t>SELECT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SUM</a:t>
            </a:r>
            <a:r>
              <a:rPr lang="en-IN" b="1" dirty="0"/>
              <a:t> </a:t>
            </a:r>
            <a:r>
              <a:rPr lang="en-IN" dirty="0"/>
              <a:t>(Salary),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MAX</a:t>
            </a:r>
            <a:r>
              <a:rPr lang="en-IN" b="1" dirty="0"/>
              <a:t> </a:t>
            </a:r>
            <a:r>
              <a:rPr lang="en-IN" dirty="0"/>
              <a:t>(Salary),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MIN</a:t>
            </a:r>
            <a:r>
              <a:rPr lang="en-IN" b="1" dirty="0"/>
              <a:t> </a:t>
            </a:r>
            <a:r>
              <a:rPr lang="en-IN" dirty="0"/>
              <a:t>(Salary), </a:t>
            </a:r>
            <a:r>
              <a:rPr lang="en-IN" dirty="0" smtClean="0"/>
              <a:t>		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AVG</a:t>
            </a:r>
            <a:r>
              <a:rPr lang="en-IN" b="1" dirty="0" smtClean="0"/>
              <a:t> </a:t>
            </a:r>
            <a:r>
              <a:rPr lang="en-IN" dirty="0"/>
              <a:t>(</a:t>
            </a:r>
            <a:r>
              <a:rPr lang="en-IN" dirty="0" smtClean="0"/>
              <a:t>Salary)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b="1" dirty="0" smtClean="0"/>
              <a:t>FROM </a:t>
            </a:r>
            <a:r>
              <a:rPr lang="en-IN" dirty="0"/>
              <a:t>EMPLOYEE;</a:t>
            </a:r>
            <a:endParaRPr lang="en-US" dirty="0" smtClean="0"/>
          </a:p>
          <a:p>
            <a:pPr algn="just" eaLnBrk="1" hangingPunct="1">
              <a:lnSpc>
                <a:spcPct val="150000"/>
              </a:lnSpc>
            </a:pPr>
            <a:endParaRPr lang="en-US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2971800" y="3276600"/>
            <a:ext cx="5257800" cy="1981200"/>
            <a:chOff x="2971800" y="3276600"/>
            <a:chExt cx="5257800" cy="1981200"/>
          </a:xfrm>
        </p:grpSpPr>
        <p:sp>
          <p:nvSpPr>
            <p:cNvPr id="2" name="Line Callout 1 1"/>
            <p:cNvSpPr/>
            <p:nvPr/>
          </p:nvSpPr>
          <p:spPr>
            <a:xfrm>
              <a:off x="5105400" y="3276600"/>
              <a:ext cx="3124200" cy="762000"/>
            </a:xfrm>
            <a:prstGeom prst="borderCallout1">
              <a:avLst>
                <a:gd name="adj1" fmla="val 50989"/>
                <a:gd name="adj2" fmla="val -470"/>
                <a:gd name="adj3" fmla="val 184142"/>
                <a:gd name="adj4" fmla="val -84201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Aggregate Functions</a:t>
              </a:r>
              <a:endParaRPr lang="en-IN" sz="2000" b="1" dirty="0"/>
            </a:p>
          </p:txBody>
        </p:sp>
        <p:cxnSp>
          <p:nvCxnSpPr>
            <p:cNvPr id="4" name="Straight Connector 3"/>
            <p:cNvCxnSpPr>
              <a:stCxn id="2" idx="2"/>
            </p:cNvCxnSpPr>
            <p:nvPr/>
          </p:nvCxnSpPr>
          <p:spPr>
            <a:xfrm flipH="1">
              <a:off x="4419600" y="3657600"/>
              <a:ext cx="685800" cy="990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" idx="2"/>
            </p:cNvCxnSpPr>
            <p:nvPr/>
          </p:nvCxnSpPr>
          <p:spPr>
            <a:xfrm>
              <a:off x="5105400" y="3657600"/>
              <a:ext cx="1562100" cy="1143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" idx="2"/>
            </p:cNvCxnSpPr>
            <p:nvPr/>
          </p:nvCxnSpPr>
          <p:spPr>
            <a:xfrm flipH="1">
              <a:off x="2971800" y="3657600"/>
              <a:ext cx="2133600" cy="1600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 smtClean="0"/>
              <a:t>Example - Aggregate Functions (Cont.)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625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en-IN" sz="2100" dirty="0"/>
              <a:t>Find the sum of the salaries of all employees of the ‘</a:t>
            </a:r>
            <a:r>
              <a:rPr lang="en-IN" sz="2100" dirty="0" smtClean="0"/>
              <a:t>Research’ department</a:t>
            </a:r>
            <a:r>
              <a:rPr lang="en-IN" sz="2100" dirty="0"/>
              <a:t>, as well as the </a:t>
            </a:r>
            <a:r>
              <a:rPr lang="en-IN" sz="2100" dirty="0" smtClean="0"/>
              <a:t>maximum salary</a:t>
            </a:r>
            <a:r>
              <a:rPr lang="en-IN" sz="2100" dirty="0"/>
              <a:t>, the minimum salary, and the </a:t>
            </a:r>
            <a:r>
              <a:rPr lang="en-IN" sz="2100" dirty="0" smtClean="0"/>
              <a:t>average salary </a:t>
            </a:r>
            <a:r>
              <a:rPr lang="en-IN" sz="2100" dirty="0"/>
              <a:t>in this department.</a:t>
            </a:r>
            <a:endParaRPr lang="en-US" sz="2100" dirty="0"/>
          </a:p>
          <a:p>
            <a:pPr marL="0" indent="0" algn="just">
              <a:lnSpc>
                <a:spcPct val="130000"/>
              </a:lnSpc>
              <a:buNone/>
            </a:pPr>
            <a:endParaRPr lang="en-IN" sz="2100" b="1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30000"/>
              </a:lnSpc>
              <a:buNone/>
            </a:pPr>
            <a:endParaRPr lang="en-IN" sz="2100" b="1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2100" b="1" dirty="0" smtClean="0">
                <a:solidFill>
                  <a:srgbClr val="FF0000"/>
                </a:solidFill>
              </a:rPr>
              <a:t>Query</a:t>
            </a:r>
            <a:endParaRPr lang="en-US" sz="2100" dirty="0" smtClean="0"/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2100" b="1" dirty="0"/>
              <a:t>SELECT </a:t>
            </a:r>
            <a:r>
              <a:rPr lang="en-IN" sz="2100" b="1" dirty="0">
                <a:solidFill>
                  <a:schemeClr val="accent1">
                    <a:lumMod val="75000"/>
                  </a:schemeClr>
                </a:solidFill>
              </a:rPr>
              <a:t>SUM</a:t>
            </a:r>
            <a:r>
              <a:rPr lang="en-IN" sz="2100" b="1" dirty="0"/>
              <a:t> </a:t>
            </a:r>
            <a:r>
              <a:rPr lang="en-IN" sz="2100" dirty="0"/>
              <a:t>(Salary), </a:t>
            </a:r>
            <a:r>
              <a:rPr lang="en-IN" sz="2100" b="1" dirty="0">
                <a:solidFill>
                  <a:schemeClr val="accent1">
                    <a:lumMod val="75000"/>
                  </a:schemeClr>
                </a:solidFill>
              </a:rPr>
              <a:t>MAX</a:t>
            </a:r>
            <a:r>
              <a:rPr lang="en-IN" sz="2100" b="1" dirty="0"/>
              <a:t> </a:t>
            </a:r>
            <a:r>
              <a:rPr lang="en-IN" sz="2100" dirty="0"/>
              <a:t>(Salary), </a:t>
            </a:r>
            <a:r>
              <a:rPr lang="en-IN" sz="2100" b="1" dirty="0">
                <a:solidFill>
                  <a:schemeClr val="accent1">
                    <a:lumMod val="75000"/>
                  </a:schemeClr>
                </a:solidFill>
              </a:rPr>
              <a:t>MIN</a:t>
            </a:r>
            <a:r>
              <a:rPr lang="en-IN" sz="2100" b="1" dirty="0"/>
              <a:t> </a:t>
            </a:r>
            <a:r>
              <a:rPr lang="en-IN" sz="2100" dirty="0"/>
              <a:t>(Salary</a:t>
            </a:r>
            <a:r>
              <a:rPr lang="en-IN" sz="2100" dirty="0" smtClean="0"/>
              <a:t>), 			</a:t>
            </a:r>
            <a:r>
              <a:rPr lang="en-IN" sz="2100" b="1" dirty="0" smtClean="0">
                <a:solidFill>
                  <a:schemeClr val="accent1">
                    <a:lumMod val="75000"/>
                  </a:schemeClr>
                </a:solidFill>
              </a:rPr>
              <a:t>AVG</a:t>
            </a:r>
            <a:r>
              <a:rPr lang="en-IN" sz="2100" b="1" dirty="0" smtClean="0"/>
              <a:t> </a:t>
            </a:r>
            <a:r>
              <a:rPr lang="en-IN" sz="2100" dirty="0"/>
              <a:t>(</a:t>
            </a:r>
            <a:r>
              <a:rPr lang="en-IN" sz="2100" dirty="0" smtClean="0"/>
              <a:t>Salary) 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2100" b="1" dirty="0" smtClean="0"/>
              <a:t>FROM </a:t>
            </a:r>
            <a:r>
              <a:rPr lang="en-IN" sz="2000" dirty="0"/>
              <a:t>(EMPLOYEE </a:t>
            </a:r>
            <a:r>
              <a:rPr lang="en-IN" sz="2000" b="1" dirty="0" smtClean="0"/>
              <a:t>JOIN </a:t>
            </a:r>
            <a:r>
              <a:rPr lang="en-IN" sz="2000" dirty="0" smtClean="0"/>
              <a:t>DEPARTMENT </a:t>
            </a:r>
            <a:r>
              <a:rPr lang="en-IN" sz="2000" b="1" dirty="0" smtClean="0"/>
              <a:t>ON </a:t>
            </a:r>
            <a:r>
              <a:rPr lang="en-IN" sz="2000" dirty="0" err="1"/>
              <a:t>Dno</a:t>
            </a:r>
            <a:r>
              <a:rPr lang="en-IN" sz="2000" dirty="0"/>
              <a:t>=</a:t>
            </a:r>
            <a:r>
              <a:rPr lang="en-IN" sz="2000" dirty="0" err="1"/>
              <a:t>Dnumber</a:t>
            </a:r>
            <a:r>
              <a:rPr lang="en-IN" sz="2000" dirty="0"/>
              <a:t>)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2100" b="1" dirty="0" smtClean="0"/>
              <a:t>WHERE </a:t>
            </a:r>
            <a:r>
              <a:rPr lang="en-IN" sz="2100" dirty="0" err="1"/>
              <a:t>Dname</a:t>
            </a:r>
            <a:r>
              <a:rPr lang="en-IN" sz="2100" dirty="0"/>
              <a:t>=‘Research’;</a:t>
            </a:r>
            <a:endParaRPr lang="en-US" sz="21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2743200" y="3048000"/>
            <a:ext cx="5257800" cy="1828800"/>
            <a:chOff x="4191000" y="1220337"/>
            <a:chExt cx="5257800" cy="1828800"/>
          </a:xfrm>
        </p:grpSpPr>
        <p:sp>
          <p:nvSpPr>
            <p:cNvPr id="2" name="Line Callout 1 1"/>
            <p:cNvSpPr/>
            <p:nvPr/>
          </p:nvSpPr>
          <p:spPr>
            <a:xfrm>
              <a:off x="6324600" y="1220337"/>
              <a:ext cx="3124200" cy="762000"/>
            </a:xfrm>
            <a:prstGeom prst="borderCallout1">
              <a:avLst>
                <a:gd name="adj1" fmla="val 50989"/>
                <a:gd name="adj2" fmla="val -470"/>
                <a:gd name="adj3" fmla="val 184142"/>
                <a:gd name="adj4" fmla="val -84201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Aggregate Functions</a:t>
              </a:r>
              <a:endParaRPr lang="en-IN" sz="2000" b="1" dirty="0"/>
            </a:p>
          </p:txBody>
        </p:sp>
        <p:cxnSp>
          <p:nvCxnSpPr>
            <p:cNvPr id="4" name="Straight Connector 3"/>
            <p:cNvCxnSpPr>
              <a:stCxn id="2" idx="2"/>
            </p:cNvCxnSpPr>
            <p:nvPr/>
          </p:nvCxnSpPr>
          <p:spPr>
            <a:xfrm flipH="1">
              <a:off x="5638800" y="1601337"/>
              <a:ext cx="685800" cy="990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" idx="2"/>
            </p:cNvCxnSpPr>
            <p:nvPr/>
          </p:nvCxnSpPr>
          <p:spPr>
            <a:xfrm>
              <a:off x="6324600" y="1601337"/>
              <a:ext cx="990600" cy="990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" idx="2"/>
            </p:cNvCxnSpPr>
            <p:nvPr/>
          </p:nvCxnSpPr>
          <p:spPr>
            <a:xfrm flipH="1">
              <a:off x="4191000" y="1601337"/>
              <a:ext cx="2133600" cy="1447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80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772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 smtClean="0"/>
              <a:t>Example - Aggregate Functions (Cont.)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6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/>
              <a:t>Retrieve </a:t>
            </a:r>
            <a:r>
              <a:rPr lang="en-IN" dirty="0" smtClean="0"/>
              <a:t>the </a:t>
            </a:r>
            <a:r>
              <a:rPr lang="en-IN" dirty="0"/>
              <a:t>number of employees in the ‘Research’ department</a:t>
            </a: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lang="en-IN" sz="2200" b="1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2200" b="1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b="1" dirty="0" smtClean="0">
                <a:solidFill>
                  <a:srgbClr val="FF0000"/>
                </a:solidFill>
              </a:rPr>
              <a:t>Query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IN" sz="2200" b="1" dirty="0"/>
              <a:t>SELECT </a:t>
            </a:r>
            <a:r>
              <a:rPr lang="en-IN" sz="2200" b="1" dirty="0">
                <a:solidFill>
                  <a:schemeClr val="accent1">
                    <a:lumMod val="75000"/>
                  </a:schemeClr>
                </a:solidFill>
              </a:rPr>
              <a:t>COUNT</a:t>
            </a:r>
            <a:r>
              <a:rPr lang="en-IN" sz="2200" b="1" dirty="0"/>
              <a:t> </a:t>
            </a:r>
            <a:r>
              <a:rPr lang="en-IN" sz="2200" dirty="0" smtClean="0"/>
              <a:t>( </a:t>
            </a:r>
            <a:r>
              <a:rPr lang="en-IN" sz="2200" b="1" dirty="0" smtClean="0">
                <a:solidFill>
                  <a:srgbClr val="0070C0"/>
                </a:solidFill>
              </a:rPr>
              <a:t>* </a:t>
            </a:r>
            <a:r>
              <a:rPr lang="en-IN" sz="2200" dirty="0" smtClean="0"/>
              <a:t>)</a:t>
            </a:r>
            <a:endParaRPr lang="en-IN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2200" b="1" dirty="0"/>
              <a:t>FROM </a:t>
            </a:r>
            <a:r>
              <a:rPr lang="en-IN" sz="2200" dirty="0"/>
              <a:t>EMPLOYEE, DEPARTMENT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b="1" dirty="0"/>
              <a:t>WHERE </a:t>
            </a:r>
            <a:r>
              <a:rPr lang="en-IN" sz="2200" dirty="0"/>
              <a:t>DNO=DNUMBER </a:t>
            </a:r>
            <a:r>
              <a:rPr lang="en-IN" sz="2200" b="1" dirty="0"/>
              <a:t>AND </a:t>
            </a:r>
            <a:r>
              <a:rPr lang="en-IN" sz="2200" dirty="0"/>
              <a:t>DNAME=‘Research’;</a:t>
            </a:r>
            <a:endParaRPr lang="en-US" sz="2200" dirty="0" smtClean="0"/>
          </a:p>
        </p:txBody>
      </p:sp>
      <p:sp>
        <p:nvSpPr>
          <p:cNvPr id="2" name="Line Callout 1 1"/>
          <p:cNvSpPr/>
          <p:nvPr/>
        </p:nvSpPr>
        <p:spPr>
          <a:xfrm>
            <a:off x="3200400" y="2667000"/>
            <a:ext cx="3352800" cy="762000"/>
          </a:xfrm>
          <a:prstGeom prst="borderCallout1">
            <a:avLst>
              <a:gd name="adj1" fmla="val 50989"/>
              <a:gd name="adj2" fmla="val -470"/>
              <a:gd name="adj3" fmla="val 268321"/>
              <a:gd name="adj4" fmla="val -244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Aggregate Functions</a:t>
            </a:r>
          </a:p>
        </p:txBody>
      </p:sp>
      <p:sp>
        <p:nvSpPr>
          <p:cNvPr id="3" name="Line Callout 1 2"/>
          <p:cNvSpPr/>
          <p:nvPr/>
        </p:nvSpPr>
        <p:spPr>
          <a:xfrm>
            <a:off x="6096000" y="3505200"/>
            <a:ext cx="1981200" cy="762000"/>
          </a:xfrm>
          <a:prstGeom prst="borderCallout1">
            <a:avLst>
              <a:gd name="adj1" fmla="val 47407"/>
              <a:gd name="adj2" fmla="val -2634"/>
              <a:gd name="adj3" fmla="val 157277"/>
              <a:gd name="adj4" fmla="val -14034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Refers to the rows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580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772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 smtClean="0"/>
              <a:t>Example - Aggregate Functions (Cont.)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6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800" dirty="0"/>
              <a:t>Count the number of distinct salary values in the database.</a:t>
            </a:r>
            <a:endParaRPr lang="en-IN" sz="2800" b="1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b="1" dirty="0" smtClean="0">
                <a:solidFill>
                  <a:srgbClr val="FF0000"/>
                </a:solidFill>
              </a:rPr>
              <a:t>Query</a:t>
            </a:r>
            <a:endParaRPr lang="en-US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IN" b="1" dirty="0"/>
              <a:t>SELECT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COUNT</a:t>
            </a:r>
            <a:r>
              <a:rPr lang="en-IN" b="1" dirty="0"/>
              <a:t> </a:t>
            </a:r>
            <a:r>
              <a:rPr lang="en-IN" dirty="0"/>
              <a:t>(</a:t>
            </a:r>
            <a:r>
              <a:rPr lang="en-IN" b="1" dirty="0">
                <a:solidFill>
                  <a:srgbClr val="0070C0"/>
                </a:solidFill>
              </a:rPr>
              <a:t>DISTINCT</a:t>
            </a:r>
            <a:r>
              <a:rPr lang="en-IN" b="1" dirty="0"/>
              <a:t> </a:t>
            </a:r>
            <a:r>
              <a:rPr lang="en-IN" dirty="0"/>
              <a:t>Salary)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b="1" dirty="0"/>
              <a:t>FROM </a:t>
            </a:r>
            <a:r>
              <a:rPr lang="en-IN" dirty="0"/>
              <a:t>EMPLOYEE;</a:t>
            </a:r>
            <a:endParaRPr lang="en-US" dirty="0" smtClean="0"/>
          </a:p>
        </p:txBody>
      </p:sp>
      <p:sp>
        <p:nvSpPr>
          <p:cNvPr id="2" name="Line Callout 1 1"/>
          <p:cNvSpPr/>
          <p:nvPr/>
        </p:nvSpPr>
        <p:spPr>
          <a:xfrm>
            <a:off x="4419600" y="2762534"/>
            <a:ext cx="4495800" cy="762000"/>
          </a:xfrm>
          <a:prstGeom prst="borderCallout1">
            <a:avLst>
              <a:gd name="adj1" fmla="val 50989"/>
              <a:gd name="adj2" fmla="val -470"/>
              <a:gd name="adj3" fmla="val 214590"/>
              <a:gd name="adj4" fmla="val -3839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Aggregate Functions </a:t>
            </a:r>
          </a:p>
          <a:p>
            <a:pPr algn="ctr"/>
            <a:r>
              <a:rPr lang="en-US" b="1" dirty="0" smtClean="0"/>
              <a:t>(</a:t>
            </a:r>
            <a:r>
              <a:rPr lang="en-US" b="1" dirty="0"/>
              <a:t>will not count tuples with NULL</a:t>
            </a:r>
            <a:r>
              <a:rPr lang="en-US" b="1" dirty="0" smtClean="0"/>
              <a:t>)</a:t>
            </a:r>
            <a:endParaRPr lang="en-IN" b="1" dirty="0"/>
          </a:p>
        </p:txBody>
      </p:sp>
      <p:sp>
        <p:nvSpPr>
          <p:cNvPr id="3" name="Line Callout 1 2"/>
          <p:cNvSpPr/>
          <p:nvPr/>
        </p:nvSpPr>
        <p:spPr>
          <a:xfrm>
            <a:off x="6019800" y="5642212"/>
            <a:ext cx="2667000" cy="762000"/>
          </a:xfrm>
          <a:prstGeom prst="borderCallout1">
            <a:avLst>
              <a:gd name="adj1" fmla="val 47407"/>
              <a:gd name="adj2" fmla="val -2634"/>
              <a:gd name="adj3" fmla="val -120335"/>
              <a:gd name="adj4" fmla="val -7024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Eliminates duplicate values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9807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COMPANY Database</a:t>
            </a:r>
            <a:endParaRPr lang="en-IN" sz="2800" b="1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424000" cy="5686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01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772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 smtClean="0"/>
              <a:t>Example - Aggregate Functions (Cont.)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625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en-IN" dirty="0"/>
              <a:t>R</a:t>
            </a:r>
            <a:r>
              <a:rPr lang="en-IN" dirty="0" smtClean="0"/>
              <a:t>etrieve </a:t>
            </a:r>
            <a:r>
              <a:rPr lang="en-IN" dirty="0"/>
              <a:t>the names of all employees who have two or more dependents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30000"/>
              </a:lnSpc>
              <a:buNone/>
            </a:pPr>
            <a:endParaRPr lang="en-IN" sz="2200" b="1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en-IN" b="1" dirty="0" smtClean="0">
                <a:solidFill>
                  <a:srgbClr val="FF0000"/>
                </a:solidFill>
              </a:rPr>
              <a:t>Query</a:t>
            </a:r>
            <a:endParaRPr lang="en-US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IN" sz="2200" b="1" dirty="0"/>
              <a:t>SELECT </a:t>
            </a:r>
            <a:r>
              <a:rPr lang="en-IN" sz="2200" dirty="0" err="1"/>
              <a:t>Lname</a:t>
            </a:r>
            <a:r>
              <a:rPr lang="en-IN" sz="2200" dirty="0"/>
              <a:t>, </a:t>
            </a:r>
            <a:r>
              <a:rPr lang="en-IN" sz="2200" dirty="0" err="1"/>
              <a:t>Fname</a:t>
            </a:r>
            <a:endParaRPr lang="en-IN" sz="2200" dirty="0"/>
          </a:p>
          <a:p>
            <a:pPr marL="0" indent="0">
              <a:lnSpc>
                <a:spcPct val="130000"/>
              </a:lnSpc>
              <a:buNone/>
            </a:pPr>
            <a:r>
              <a:rPr lang="en-IN" sz="2200" b="1" dirty="0"/>
              <a:t>FROM </a:t>
            </a:r>
            <a:r>
              <a:rPr lang="en-IN" sz="2200" dirty="0"/>
              <a:t>EMPLOYEE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IN" sz="2200" b="1" dirty="0"/>
              <a:t>WHERE </a:t>
            </a:r>
            <a:r>
              <a:rPr lang="en-IN" sz="2200" dirty="0"/>
              <a:t>( </a:t>
            </a:r>
            <a:r>
              <a:rPr lang="en-IN" sz="2200" b="1" dirty="0"/>
              <a:t>SELECT </a:t>
            </a:r>
            <a:r>
              <a:rPr lang="en-IN" sz="2200" b="1" dirty="0">
                <a:solidFill>
                  <a:schemeClr val="accent1">
                    <a:lumMod val="75000"/>
                  </a:schemeClr>
                </a:solidFill>
              </a:rPr>
              <a:t>COUNT</a:t>
            </a:r>
            <a:r>
              <a:rPr lang="en-IN" sz="2200" b="1" dirty="0"/>
              <a:t> </a:t>
            </a:r>
            <a:r>
              <a:rPr lang="en-IN" sz="2200" dirty="0"/>
              <a:t>(*)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IN" sz="2200" b="1" dirty="0" smtClean="0"/>
              <a:t>		FROM </a:t>
            </a:r>
            <a:r>
              <a:rPr lang="en-IN" sz="2200" dirty="0"/>
              <a:t>DEPENDENT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IN" sz="2200" b="1" dirty="0" smtClean="0"/>
              <a:t>		WHERE </a:t>
            </a:r>
            <a:r>
              <a:rPr lang="en-IN" sz="2200" dirty="0" err="1"/>
              <a:t>Ssn</a:t>
            </a:r>
            <a:r>
              <a:rPr lang="en-IN" sz="2200" dirty="0"/>
              <a:t>=</a:t>
            </a:r>
            <a:r>
              <a:rPr lang="en-IN" sz="2200" dirty="0" err="1"/>
              <a:t>Essn</a:t>
            </a:r>
            <a:r>
              <a:rPr lang="en-IN" sz="2200" dirty="0"/>
              <a:t> ) &gt;= 2;</a:t>
            </a:r>
            <a:endParaRPr lang="en-US" sz="2200" dirty="0" smtClean="0"/>
          </a:p>
        </p:txBody>
      </p:sp>
      <p:sp>
        <p:nvSpPr>
          <p:cNvPr id="2" name="Line Callout 1 1"/>
          <p:cNvSpPr/>
          <p:nvPr/>
        </p:nvSpPr>
        <p:spPr>
          <a:xfrm>
            <a:off x="4533900" y="2743200"/>
            <a:ext cx="3124200" cy="762000"/>
          </a:xfrm>
          <a:prstGeom prst="borderCallout1">
            <a:avLst>
              <a:gd name="adj1" fmla="val 50989"/>
              <a:gd name="adj2" fmla="val -470"/>
              <a:gd name="adj3" fmla="val 262948"/>
              <a:gd name="adj4" fmla="val -2915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Aggregate Functions</a:t>
            </a:r>
            <a:endParaRPr lang="en-IN" sz="2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752600" y="3886200"/>
            <a:ext cx="7086600" cy="2362200"/>
            <a:chOff x="1752600" y="3886200"/>
            <a:chExt cx="7086600" cy="2362200"/>
          </a:xfrm>
        </p:grpSpPr>
        <p:sp>
          <p:nvSpPr>
            <p:cNvPr id="3" name="Line Callout 1 2"/>
            <p:cNvSpPr/>
            <p:nvPr/>
          </p:nvSpPr>
          <p:spPr>
            <a:xfrm>
              <a:off x="6324600" y="3886200"/>
              <a:ext cx="2514600" cy="2057400"/>
            </a:xfrm>
            <a:prstGeom prst="borderCallout1">
              <a:avLst>
                <a:gd name="adj1" fmla="val 49556"/>
                <a:gd name="adj2" fmla="val 80"/>
                <a:gd name="adj3" fmla="val 84919"/>
                <a:gd name="adj4" fmla="val -17688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IN" sz="1600" dirty="0"/>
                <a:t>C</a:t>
              </a:r>
              <a:r>
                <a:rPr lang="en-IN" sz="1600" dirty="0" smtClean="0"/>
                <a:t>ounts </a:t>
              </a:r>
              <a:r>
                <a:rPr lang="en-IN" sz="1600" dirty="0"/>
                <a:t>the number of dependents that each </a:t>
              </a:r>
              <a:r>
                <a:rPr lang="en-IN" sz="1600" dirty="0" smtClean="0"/>
                <a:t>employee has</a:t>
              </a:r>
              <a:r>
                <a:rPr lang="en-IN" sz="1600" dirty="0"/>
                <a:t>; if this is greater than or equal to two, the employee tuple is selected</a:t>
              </a:r>
              <a:endParaRPr lang="en-IN" sz="1600" b="1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752600" y="4724400"/>
              <a:ext cx="4114800" cy="1524000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9807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848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900" b="1" dirty="0" smtClean="0"/>
              <a:t>The GROUP BY and HAVING Clauses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7467600" cy="4873625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en-US" sz="2100" b="1" dirty="0" smtClean="0">
                <a:solidFill>
                  <a:srgbClr val="FF0000"/>
                </a:solidFill>
              </a:rPr>
              <a:t>Partition</a:t>
            </a:r>
            <a:r>
              <a:rPr lang="en-US" sz="2100" dirty="0" smtClean="0"/>
              <a:t> relation into subsets of tuples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dirty="0" smtClean="0"/>
              <a:t>Based on </a:t>
            </a:r>
            <a:r>
              <a:rPr lang="en-US" b="1" dirty="0" smtClean="0">
                <a:solidFill>
                  <a:srgbClr val="FF0000"/>
                </a:solidFill>
              </a:rPr>
              <a:t>grouping attribute(s)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dirty="0" smtClean="0"/>
              <a:t>Apply function to each such group independently</a:t>
            </a:r>
          </a:p>
          <a:p>
            <a:pPr algn="just" eaLnBrk="1" hangingPunct="1">
              <a:lnSpc>
                <a:spcPct val="140000"/>
              </a:lnSpc>
            </a:pPr>
            <a:r>
              <a:rPr lang="en-US" sz="2100" b="1" dirty="0" smtClean="0">
                <a:solidFill>
                  <a:srgbClr val="0070C0"/>
                </a:solidFill>
                <a:cs typeface="Courier New" pitchFamily="49" charset="0"/>
              </a:rPr>
              <a:t>GROUP BY </a:t>
            </a:r>
            <a:r>
              <a:rPr lang="en-US" sz="2100" dirty="0" smtClean="0">
                <a:solidFill>
                  <a:srgbClr val="0070C0"/>
                </a:solidFill>
              </a:rPr>
              <a:t>clause: Specifies grouping attributes</a:t>
            </a:r>
          </a:p>
          <a:p>
            <a:pPr algn="just" eaLnBrk="1" hangingPunct="1">
              <a:lnSpc>
                <a:spcPct val="140000"/>
              </a:lnSpc>
            </a:pPr>
            <a:r>
              <a:rPr lang="en-US" sz="2100" b="1" dirty="0" smtClean="0">
                <a:solidFill>
                  <a:srgbClr val="00B050"/>
                </a:solidFill>
              </a:rPr>
              <a:t>If NULLs</a:t>
            </a:r>
            <a:r>
              <a:rPr lang="en-US" sz="2100" dirty="0" smtClean="0"/>
              <a:t> exist in grouping attribute 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dirty="0" smtClean="0"/>
              <a:t>Separate group created for all tuples with </a:t>
            </a:r>
          </a:p>
          <a:p>
            <a:pPr marL="366713" lvl="1" indent="0" algn="just" eaLnBrk="1" hangingPunct="1">
              <a:lnSpc>
                <a:spcPct val="14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a NULL value in grouping attribute</a:t>
            </a:r>
          </a:p>
          <a:p>
            <a:pPr eaLnBrk="1" hangingPunct="1">
              <a:lnSpc>
                <a:spcPct val="140000"/>
              </a:lnSpc>
            </a:pPr>
            <a:r>
              <a:rPr lang="en-US" sz="2100" b="1" dirty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HAVING</a:t>
            </a:r>
            <a:r>
              <a:rPr lang="en-US" sz="21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clause</a:t>
            </a:r>
          </a:p>
          <a:p>
            <a:pPr lvl="1" eaLnBrk="1" hangingPunct="1">
              <a:lnSpc>
                <a:spcPct val="140000"/>
              </a:lnSpc>
            </a:pPr>
            <a:r>
              <a:rPr lang="en-US" dirty="0"/>
              <a:t>Provides a condition on the summary </a:t>
            </a:r>
            <a:endParaRPr lang="en-US" dirty="0" smtClean="0"/>
          </a:p>
          <a:p>
            <a:pPr marL="366713" lvl="1" indent="0" eaLnBrk="1" hangingPunct="1">
              <a:lnSpc>
                <a:spcPct val="14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information</a:t>
            </a:r>
            <a:endParaRPr lang="en-US" dirty="0"/>
          </a:p>
          <a:p>
            <a:pPr marL="366713" lvl="1" indent="0" algn="just" eaLnBrk="1" hangingPunct="1">
              <a:lnSpc>
                <a:spcPct val="140000"/>
              </a:lnSpc>
              <a:buNone/>
            </a:pPr>
            <a:endParaRPr lang="en-US" dirty="0" smtClean="0"/>
          </a:p>
        </p:txBody>
      </p:sp>
      <p:pic>
        <p:nvPicPr>
          <p:cNvPr id="1026" name="Picture 2" descr="Image result for thin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962400"/>
            <a:ext cx="24098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5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Example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478809" y="1524000"/>
            <a:ext cx="7979391" cy="48736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/>
              <a:t>For each department, retrieve the department number, the </a:t>
            </a:r>
            <a:r>
              <a:rPr lang="en-IN" dirty="0" smtClean="0"/>
              <a:t>number of </a:t>
            </a:r>
            <a:r>
              <a:rPr lang="en-IN" dirty="0"/>
              <a:t>employees in the department, and their average salary</a:t>
            </a:r>
            <a:r>
              <a:rPr lang="en-IN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sz="11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Query: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b="1" dirty="0"/>
              <a:t>SELECT </a:t>
            </a:r>
            <a:r>
              <a:rPr lang="en-IN" dirty="0" err="1"/>
              <a:t>Dno</a:t>
            </a:r>
            <a:r>
              <a:rPr lang="en-IN" dirty="0"/>
              <a:t>,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COUNT</a:t>
            </a:r>
            <a:r>
              <a:rPr lang="en-IN" b="1" dirty="0"/>
              <a:t> </a:t>
            </a:r>
            <a:r>
              <a:rPr lang="en-IN" dirty="0"/>
              <a:t>(*),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AVG</a:t>
            </a:r>
            <a:r>
              <a:rPr lang="en-IN" b="1" dirty="0"/>
              <a:t> </a:t>
            </a:r>
            <a:r>
              <a:rPr lang="en-IN" dirty="0"/>
              <a:t>(Salary)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b="1" dirty="0"/>
              <a:t>FROM </a:t>
            </a:r>
            <a:r>
              <a:rPr lang="en-IN" dirty="0"/>
              <a:t>EMPLOYEE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b="1" dirty="0">
                <a:solidFill>
                  <a:srgbClr val="0070C0"/>
                </a:solidFill>
              </a:rPr>
              <a:t>GROUP BY </a:t>
            </a:r>
            <a:r>
              <a:rPr lang="en-IN" dirty="0" err="1"/>
              <a:t>Dno</a:t>
            </a:r>
            <a:r>
              <a:rPr lang="en-IN" dirty="0"/>
              <a:t>;</a:t>
            </a:r>
            <a:endParaRPr lang="en-US" dirty="0" smtClean="0"/>
          </a:p>
        </p:txBody>
      </p:sp>
      <p:sp>
        <p:nvSpPr>
          <p:cNvPr id="2" name="Flowchart: Alternate Process 1"/>
          <p:cNvSpPr/>
          <p:nvPr/>
        </p:nvSpPr>
        <p:spPr>
          <a:xfrm>
            <a:off x="4800600" y="5105400"/>
            <a:ext cx="3483591" cy="1600200"/>
          </a:xfrm>
          <a:prstGeom prst="flowChartAlternateProcess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900" dirty="0" smtClean="0"/>
              <a:t>SELECT </a:t>
            </a:r>
            <a:r>
              <a:rPr lang="en-IN" sz="1900" dirty="0"/>
              <a:t>clause includes only </a:t>
            </a:r>
            <a:r>
              <a:rPr lang="en-IN" sz="1900" dirty="0" smtClean="0"/>
              <a:t>the grouping </a:t>
            </a:r>
            <a:r>
              <a:rPr lang="en-IN" sz="1900" dirty="0"/>
              <a:t>attribute and the aggregate functions to be applied on each group of tuples.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Result</a:t>
            </a:r>
            <a:endParaRPr lang="en-IN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8431760" cy="371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31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Example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7826991" cy="48736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/>
              <a:t>For each project, retrieve the project number, the project </a:t>
            </a:r>
            <a:r>
              <a:rPr lang="en-IN" dirty="0" smtClean="0"/>
              <a:t>name and the </a:t>
            </a:r>
            <a:r>
              <a:rPr lang="en-IN" dirty="0"/>
              <a:t>number of employees who work on that project.</a:t>
            </a:r>
            <a:endParaRPr lang="en-US" sz="11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Query: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b="1" dirty="0"/>
              <a:t>SELECT </a:t>
            </a:r>
            <a:r>
              <a:rPr lang="en-IN" dirty="0" err="1"/>
              <a:t>Pnumber</a:t>
            </a:r>
            <a:r>
              <a:rPr lang="en-IN" dirty="0"/>
              <a:t>, </a:t>
            </a:r>
            <a:r>
              <a:rPr lang="en-IN" dirty="0" err="1"/>
              <a:t>Pname</a:t>
            </a:r>
            <a:r>
              <a:rPr lang="en-IN" dirty="0"/>
              <a:t>, </a:t>
            </a:r>
            <a:r>
              <a:rPr lang="en-IN" b="1" dirty="0">
                <a:solidFill>
                  <a:srgbClr val="0070C0"/>
                </a:solidFill>
              </a:rPr>
              <a:t>COUNT</a:t>
            </a:r>
            <a:r>
              <a:rPr lang="en-IN" b="1" dirty="0"/>
              <a:t> </a:t>
            </a:r>
            <a:r>
              <a:rPr lang="en-IN" dirty="0"/>
              <a:t>(*)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b="1" dirty="0"/>
              <a:t>FROM </a:t>
            </a:r>
            <a:r>
              <a:rPr lang="en-IN" dirty="0"/>
              <a:t>PROJECT, WORKS_ON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b="1" dirty="0"/>
              <a:t>WHERE </a:t>
            </a:r>
            <a:r>
              <a:rPr lang="en-IN" dirty="0" err="1"/>
              <a:t>Pnumber</a:t>
            </a:r>
            <a:r>
              <a:rPr lang="en-IN" dirty="0"/>
              <a:t>=</a:t>
            </a:r>
            <a:r>
              <a:rPr lang="en-IN" dirty="0" err="1"/>
              <a:t>Pno</a:t>
            </a:r>
            <a:endParaRPr lang="en-IN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GROUP BY</a:t>
            </a:r>
            <a:r>
              <a:rPr lang="en-IN" b="1" dirty="0"/>
              <a:t> </a:t>
            </a:r>
            <a:r>
              <a:rPr lang="en-IN" dirty="0" err="1"/>
              <a:t>Pnumber</a:t>
            </a:r>
            <a:r>
              <a:rPr lang="en-IN" dirty="0"/>
              <a:t>, </a:t>
            </a:r>
            <a:r>
              <a:rPr lang="en-IN" dirty="0" err="1"/>
              <a:t>Pname</a:t>
            </a:r>
            <a:r>
              <a:rPr lang="en-IN" dirty="0"/>
              <a:t>;</a:t>
            </a:r>
            <a:endParaRPr lang="en-US" dirty="0" smtClean="0"/>
          </a:p>
        </p:txBody>
      </p:sp>
      <p:pic>
        <p:nvPicPr>
          <p:cNvPr id="3074" name="Picture 2" descr="Image result for thumbs 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00800" y="4419600"/>
            <a:ext cx="229495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59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5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Example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79575"/>
            <a:ext cx="7924800" cy="51022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100" dirty="0"/>
              <a:t>For each project </a:t>
            </a:r>
            <a:r>
              <a:rPr lang="en-IN" sz="2100" i="1" dirty="0"/>
              <a:t>on which more than two employees work, </a:t>
            </a:r>
            <a:r>
              <a:rPr lang="en-IN" sz="2100" dirty="0" smtClean="0"/>
              <a:t>retrieve the </a:t>
            </a:r>
            <a:r>
              <a:rPr lang="en-IN" sz="2100" dirty="0"/>
              <a:t>project number, the project name, and the number of employees who </a:t>
            </a:r>
            <a:r>
              <a:rPr lang="en-IN" sz="2100" dirty="0" smtClean="0"/>
              <a:t>work on </a:t>
            </a:r>
            <a:r>
              <a:rPr lang="en-IN" sz="2100" dirty="0"/>
              <a:t>the project.</a:t>
            </a:r>
            <a:endParaRPr lang="en-US" sz="21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1" dirty="0" smtClean="0">
                <a:solidFill>
                  <a:srgbClr val="FF0000"/>
                </a:solidFill>
              </a:rPr>
              <a:t>Query: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100" b="1" dirty="0"/>
              <a:t>SELECT </a:t>
            </a:r>
            <a:r>
              <a:rPr lang="en-IN" sz="2100" dirty="0" err="1"/>
              <a:t>Pnumber</a:t>
            </a:r>
            <a:r>
              <a:rPr lang="en-IN" sz="2100" dirty="0"/>
              <a:t>, </a:t>
            </a:r>
            <a:r>
              <a:rPr lang="en-IN" sz="2100" dirty="0" err="1"/>
              <a:t>Pname</a:t>
            </a:r>
            <a:r>
              <a:rPr lang="en-IN" sz="2100" dirty="0"/>
              <a:t>, </a:t>
            </a:r>
            <a:r>
              <a:rPr lang="en-IN" sz="2100" b="1" dirty="0">
                <a:solidFill>
                  <a:schemeClr val="accent1">
                    <a:lumMod val="75000"/>
                  </a:schemeClr>
                </a:solidFill>
              </a:rPr>
              <a:t>COUNT</a:t>
            </a:r>
            <a:r>
              <a:rPr lang="en-IN" sz="2100" b="1" dirty="0"/>
              <a:t> </a:t>
            </a:r>
            <a:r>
              <a:rPr lang="en-IN" sz="2100" dirty="0"/>
              <a:t>(*)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100" b="1" dirty="0"/>
              <a:t>FROM </a:t>
            </a:r>
            <a:r>
              <a:rPr lang="en-IN" sz="2100" dirty="0"/>
              <a:t>PROJECT, WORKS_ON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100" b="1" dirty="0">
                <a:solidFill>
                  <a:srgbClr val="00B050"/>
                </a:solidFill>
              </a:rPr>
              <a:t>WHERE</a:t>
            </a:r>
            <a:r>
              <a:rPr lang="en-IN" sz="2100" b="1" dirty="0"/>
              <a:t> </a:t>
            </a:r>
            <a:r>
              <a:rPr lang="en-IN" sz="2100" dirty="0" err="1"/>
              <a:t>Pnumber</a:t>
            </a:r>
            <a:r>
              <a:rPr lang="en-IN" sz="2100" dirty="0"/>
              <a:t>=</a:t>
            </a:r>
            <a:r>
              <a:rPr lang="en-IN" sz="2100" dirty="0" err="1"/>
              <a:t>Pno</a:t>
            </a:r>
            <a:endParaRPr lang="en-IN" sz="21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100" b="1" dirty="0"/>
              <a:t>GROUP BY </a:t>
            </a:r>
            <a:r>
              <a:rPr lang="en-IN" sz="2100" dirty="0" err="1"/>
              <a:t>Pnumber</a:t>
            </a:r>
            <a:r>
              <a:rPr lang="en-IN" sz="2100" dirty="0"/>
              <a:t>, </a:t>
            </a:r>
            <a:r>
              <a:rPr lang="en-IN" sz="2100" dirty="0" err="1"/>
              <a:t>Pname</a:t>
            </a:r>
            <a:endParaRPr lang="en-IN" sz="21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100" b="1" dirty="0">
                <a:solidFill>
                  <a:srgbClr val="0070C0"/>
                </a:solidFill>
              </a:rPr>
              <a:t>HAVING</a:t>
            </a:r>
            <a:r>
              <a:rPr lang="en-IN" sz="2100" b="1" dirty="0"/>
              <a:t> COUNT </a:t>
            </a:r>
            <a:r>
              <a:rPr lang="en-IN" sz="2100" dirty="0"/>
              <a:t>(*) &gt; 2;</a:t>
            </a:r>
            <a:endParaRPr lang="en-US" sz="2100" dirty="0" smtClean="0"/>
          </a:p>
        </p:txBody>
      </p:sp>
      <p:sp>
        <p:nvSpPr>
          <p:cNvPr id="2" name="Flowchart: Alternate Process 1"/>
          <p:cNvSpPr/>
          <p:nvPr/>
        </p:nvSpPr>
        <p:spPr>
          <a:xfrm>
            <a:off x="4724400" y="4953000"/>
            <a:ext cx="3505200" cy="1447800"/>
          </a:xfrm>
          <a:prstGeom prst="flowChartAlternateProcess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dirty="0"/>
              <a:t>WHERE clause limit the </a:t>
            </a:r>
            <a:r>
              <a:rPr lang="en-IN" i="1" dirty="0"/>
              <a:t>tuples </a:t>
            </a:r>
            <a:r>
              <a:rPr lang="en-IN" dirty="0"/>
              <a:t>to </a:t>
            </a:r>
            <a:r>
              <a:rPr lang="en-IN" dirty="0" smtClean="0"/>
              <a:t>which functions </a:t>
            </a:r>
            <a:r>
              <a:rPr lang="en-IN" dirty="0"/>
              <a:t>are applied, the HAVING clause serves to choose </a:t>
            </a:r>
            <a:r>
              <a:rPr lang="en-IN" i="1" dirty="0"/>
              <a:t>whole groups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59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/>
          <a:lstStyle/>
          <a:p>
            <a:r>
              <a:rPr lang="en-US" b="1" dirty="0" smtClean="0"/>
              <a:t>Result</a:t>
            </a:r>
            <a:endParaRPr lang="en-IN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6858000" cy="5692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7315200" y="609600"/>
            <a:ext cx="1764000" cy="15240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These groups are not selected by</a:t>
            </a:r>
          </a:p>
          <a:p>
            <a:r>
              <a:rPr lang="en-IN" dirty="0"/>
              <a:t>the HAVING condition</a:t>
            </a:r>
          </a:p>
        </p:txBody>
      </p:sp>
    </p:spTree>
    <p:extLst>
      <p:ext uri="{BB962C8B-B14F-4D97-AF65-F5344CB8AC3E}">
        <p14:creationId xmlns:p14="http://schemas.microsoft.com/office/powerpoint/2010/main" val="12483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b="1" dirty="0" smtClean="0"/>
              <a:t>Result (Cont.)</a:t>
            </a:r>
            <a:endParaRPr lang="en-IN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37" y="1524000"/>
            <a:ext cx="8542463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4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5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Example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300" dirty="0"/>
              <a:t>For each project, retrieve the project number, the project </a:t>
            </a:r>
            <a:r>
              <a:rPr lang="en-IN" sz="2300" dirty="0" smtClean="0"/>
              <a:t>name and the </a:t>
            </a:r>
            <a:r>
              <a:rPr lang="en-IN" sz="2300" dirty="0"/>
              <a:t>number of employees from department 5 who work on the project.</a:t>
            </a:r>
            <a:endParaRPr lang="en-US" sz="23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300" b="1" dirty="0" smtClean="0">
                <a:solidFill>
                  <a:srgbClr val="FF0000"/>
                </a:solidFill>
              </a:rPr>
              <a:t>Query: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300" b="1" dirty="0"/>
              <a:t>SELECT </a:t>
            </a:r>
            <a:r>
              <a:rPr lang="en-IN" sz="2300" dirty="0" err="1"/>
              <a:t>Pnumber</a:t>
            </a:r>
            <a:r>
              <a:rPr lang="en-IN" sz="2300" dirty="0"/>
              <a:t>, </a:t>
            </a:r>
            <a:r>
              <a:rPr lang="en-IN" sz="2300" dirty="0" err="1"/>
              <a:t>Pname</a:t>
            </a:r>
            <a:r>
              <a:rPr lang="en-IN" sz="2300" dirty="0"/>
              <a:t>, </a:t>
            </a:r>
            <a:r>
              <a:rPr lang="en-IN" sz="2300" b="1" dirty="0">
                <a:solidFill>
                  <a:srgbClr val="0070C0"/>
                </a:solidFill>
              </a:rPr>
              <a:t>COUNT</a:t>
            </a:r>
            <a:r>
              <a:rPr lang="en-IN" sz="2300" b="1" dirty="0"/>
              <a:t> </a:t>
            </a:r>
            <a:r>
              <a:rPr lang="en-IN" sz="2300" dirty="0"/>
              <a:t>(*)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300" b="1" dirty="0"/>
              <a:t>FROM </a:t>
            </a:r>
            <a:r>
              <a:rPr lang="en-IN" sz="2300" dirty="0"/>
              <a:t>PROJECT, WORKS_ON, EMPLOYEE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300" b="1" dirty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en-IN" sz="2300" b="1" dirty="0"/>
              <a:t> </a:t>
            </a:r>
            <a:r>
              <a:rPr lang="en-IN" sz="2300" dirty="0" err="1"/>
              <a:t>Pnumber</a:t>
            </a:r>
            <a:r>
              <a:rPr lang="en-IN" sz="2300" dirty="0"/>
              <a:t>=</a:t>
            </a:r>
            <a:r>
              <a:rPr lang="en-IN" sz="2300" dirty="0" err="1"/>
              <a:t>Pno</a:t>
            </a:r>
            <a:r>
              <a:rPr lang="en-IN" sz="2300" dirty="0"/>
              <a:t> </a:t>
            </a:r>
            <a:r>
              <a:rPr lang="en-IN" sz="2300" b="1" dirty="0"/>
              <a:t>AND </a:t>
            </a:r>
            <a:r>
              <a:rPr lang="en-IN" sz="2300" dirty="0" err="1"/>
              <a:t>Ssn</a:t>
            </a:r>
            <a:r>
              <a:rPr lang="en-IN" sz="2300" dirty="0"/>
              <a:t>=</a:t>
            </a:r>
            <a:r>
              <a:rPr lang="en-IN" sz="2300" dirty="0" err="1"/>
              <a:t>Essn</a:t>
            </a:r>
            <a:r>
              <a:rPr lang="en-IN" sz="2300" dirty="0"/>
              <a:t> </a:t>
            </a:r>
            <a:r>
              <a:rPr lang="en-IN" sz="2300" b="1" dirty="0"/>
              <a:t>AND </a:t>
            </a:r>
            <a:r>
              <a:rPr lang="en-IN" sz="2300" dirty="0" err="1"/>
              <a:t>Dno</a:t>
            </a:r>
            <a:r>
              <a:rPr lang="en-IN" sz="2300" dirty="0"/>
              <a:t>=5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300" b="1" dirty="0">
                <a:solidFill>
                  <a:srgbClr val="00B050"/>
                </a:solidFill>
              </a:rPr>
              <a:t>GROUP BY</a:t>
            </a:r>
            <a:r>
              <a:rPr lang="en-IN" sz="2300" b="1" dirty="0"/>
              <a:t> </a:t>
            </a:r>
            <a:r>
              <a:rPr lang="en-IN" sz="2300" dirty="0" err="1"/>
              <a:t>Pnumber</a:t>
            </a:r>
            <a:r>
              <a:rPr lang="en-IN" sz="2300" dirty="0"/>
              <a:t>, </a:t>
            </a:r>
            <a:r>
              <a:rPr lang="en-IN" sz="2300" dirty="0" err="1"/>
              <a:t>Pname</a:t>
            </a:r>
            <a:r>
              <a:rPr lang="en-IN" sz="2300" dirty="0"/>
              <a:t>;</a:t>
            </a:r>
            <a:endParaRPr lang="en-US" sz="2300" dirty="0" smtClean="0"/>
          </a:p>
        </p:txBody>
      </p:sp>
      <p:pic>
        <p:nvPicPr>
          <p:cNvPr id="6146" name="Picture 2" descr="Image result for 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1752600" cy="182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7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5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Example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1"/>
            <a:ext cx="79248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000" dirty="0"/>
              <a:t>C</a:t>
            </a:r>
            <a:r>
              <a:rPr lang="en-IN" sz="2000" dirty="0" smtClean="0"/>
              <a:t>ount </a:t>
            </a:r>
            <a:r>
              <a:rPr lang="en-IN" sz="2000" dirty="0"/>
              <a:t>the </a:t>
            </a:r>
            <a:r>
              <a:rPr lang="en-IN" sz="2000" i="1" dirty="0"/>
              <a:t>total </a:t>
            </a:r>
            <a:r>
              <a:rPr lang="en-IN" sz="2000" dirty="0"/>
              <a:t>number of employees whose salaries exceed $40,000 in </a:t>
            </a:r>
            <a:r>
              <a:rPr lang="en-IN" sz="2000" dirty="0" smtClean="0"/>
              <a:t>each department</a:t>
            </a:r>
            <a:r>
              <a:rPr lang="en-IN" sz="2000" dirty="0"/>
              <a:t>, but only for departments where more than five employees work</a:t>
            </a:r>
            <a:r>
              <a:rPr lang="en-IN" sz="2000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300" b="1" dirty="0" smtClean="0">
                <a:solidFill>
                  <a:srgbClr val="FF0000"/>
                </a:solidFill>
              </a:rPr>
              <a:t>Query: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b="1" dirty="0"/>
              <a:t>SELECT </a:t>
            </a:r>
            <a:r>
              <a:rPr lang="en-IN" sz="2000" dirty="0" err="1"/>
              <a:t>Dname</a:t>
            </a:r>
            <a:r>
              <a:rPr lang="en-IN" sz="2000" dirty="0"/>
              <a:t>, </a:t>
            </a:r>
            <a:r>
              <a:rPr lang="en-IN" sz="2000" b="1" dirty="0">
                <a:solidFill>
                  <a:srgbClr val="00B050"/>
                </a:solidFill>
              </a:rPr>
              <a:t>COUNT</a:t>
            </a:r>
            <a:r>
              <a:rPr lang="en-IN" sz="2000" b="1" dirty="0"/>
              <a:t> </a:t>
            </a:r>
            <a:r>
              <a:rPr lang="en-IN" sz="2000" dirty="0"/>
              <a:t>(*)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b="1" dirty="0"/>
              <a:t>FROM </a:t>
            </a:r>
            <a:r>
              <a:rPr lang="en-IN" sz="2000" dirty="0"/>
              <a:t>DEPARTMENT, EMPLOYEE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b="1" dirty="0"/>
              <a:t>WHERE </a:t>
            </a:r>
            <a:r>
              <a:rPr lang="en-IN" sz="2000" dirty="0" err="1"/>
              <a:t>Dnumber</a:t>
            </a:r>
            <a:r>
              <a:rPr lang="en-IN" sz="2000" dirty="0"/>
              <a:t>=</a:t>
            </a:r>
            <a:r>
              <a:rPr lang="en-IN" sz="2000" dirty="0" err="1"/>
              <a:t>Dno</a:t>
            </a:r>
            <a:r>
              <a:rPr lang="en-IN" sz="2000" dirty="0"/>
              <a:t> </a:t>
            </a:r>
            <a:r>
              <a:rPr lang="en-IN" sz="2000" b="1" dirty="0"/>
              <a:t>AND </a:t>
            </a:r>
            <a:r>
              <a:rPr lang="en-IN" sz="2000" dirty="0"/>
              <a:t>Salary&gt;40000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GROUP BY</a:t>
            </a:r>
            <a:r>
              <a:rPr lang="en-IN" sz="2000" b="1" dirty="0"/>
              <a:t> </a:t>
            </a:r>
            <a:r>
              <a:rPr lang="en-IN" sz="2000" dirty="0" err="1"/>
              <a:t>Dname</a:t>
            </a:r>
            <a:endParaRPr lang="en-IN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b="1" dirty="0">
                <a:solidFill>
                  <a:srgbClr val="0070C0"/>
                </a:solidFill>
              </a:rPr>
              <a:t>HAVING</a:t>
            </a:r>
            <a:r>
              <a:rPr lang="en-IN" sz="2000" b="1" dirty="0"/>
              <a:t> COUNT </a:t>
            </a:r>
            <a:r>
              <a:rPr lang="en-IN" sz="2000" dirty="0"/>
              <a:t>(*) &gt; 5;</a:t>
            </a:r>
            <a:endParaRPr lang="en-US" sz="2300" b="1" dirty="0" smtClean="0">
              <a:solidFill>
                <a:srgbClr val="FF0000"/>
              </a:solidFill>
            </a:endParaRPr>
          </a:p>
        </p:txBody>
      </p:sp>
      <p:pic>
        <p:nvPicPr>
          <p:cNvPr id="7170" name="Picture 2" descr="Image result for wro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8" t="19098" r="8703" b="9768"/>
          <a:stretch/>
        </p:blipFill>
        <p:spPr bwMode="auto">
          <a:xfrm>
            <a:off x="6172200" y="4502623"/>
            <a:ext cx="2538483" cy="227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4776717" y="2667000"/>
            <a:ext cx="3833883" cy="183562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600" dirty="0"/>
              <a:t>I</a:t>
            </a:r>
            <a:r>
              <a:rPr lang="en-IN" sz="1600" dirty="0" smtClean="0"/>
              <a:t>t </a:t>
            </a:r>
            <a:r>
              <a:rPr lang="en-IN" sz="1600" dirty="0"/>
              <a:t>will select only departments that have more than </a:t>
            </a:r>
            <a:r>
              <a:rPr lang="en-IN" sz="1600" dirty="0" smtClean="0"/>
              <a:t>five employees </a:t>
            </a:r>
            <a:r>
              <a:rPr lang="en-IN" sz="1600" i="1" dirty="0"/>
              <a:t>who each earn </a:t>
            </a:r>
            <a:r>
              <a:rPr lang="en-IN" sz="1600" i="1" dirty="0" smtClean="0"/>
              <a:t>more than </a:t>
            </a:r>
            <a:r>
              <a:rPr lang="en-IN" sz="1600" i="1" dirty="0"/>
              <a:t>$</a:t>
            </a:r>
            <a:r>
              <a:rPr lang="en-IN" sz="1600" i="1" dirty="0" smtClean="0"/>
              <a:t>40,000. </a:t>
            </a:r>
            <a:r>
              <a:rPr lang="en-IN" sz="1600" dirty="0"/>
              <a:t>T</a:t>
            </a:r>
            <a:r>
              <a:rPr lang="en-IN" sz="1600" dirty="0" smtClean="0"/>
              <a:t>he </a:t>
            </a:r>
            <a:r>
              <a:rPr lang="en-IN" sz="1600" dirty="0"/>
              <a:t>tuples are </a:t>
            </a:r>
            <a:r>
              <a:rPr lang="en-IN" sz="1600" dirty="0" smtClean="0"/>
              <a:t>already restricted to employees </a:t>
            </a:r>
            <a:r>
              <a:rPr lang="en-IN" sz="1600" dirty="0"/>
              <a:t>who earn more than $</a:t>
            </a:r>
            <a:r>
              <a:rPr lang="en-IN" sz="1600" dirty="0" smtClean="0"/>
              <a:t>40,000 </a:t>
            </a:r>
            <a:r>
              <a:rPr lang="en-IN" sz="1600" i="1" dirty="0" smtClean="0"/>
              <a:t>before </a:t>
            </a:r>
            <a:r>
              <a:rPr lang="en-IN" sz="1600" dirty="0"/>
              <a:t>the function in </a:t>
            </a:r>
            <a:r>
              <a:rPr lang="en-IN" sz="1600" dirty="0" smtClean="0"/>
              <a:t>the HAVING </a:t>
            </a:r>
            <a:r>
              <a:rPr lang="en-IN" sz="1600" dirty="0"/>
              <a:t>clause is applied.</a:t>
            </a:r>
          </a:p>
        </p:txBody>
      </p:sp>
    </p:spTree>
    <p:extLst>
      <p:ext uri="{BB962C8B-B14F-4D97-AF65-F5344CB8AC3E}">
        <p14:creationId xmlns:p14="http://schemas.microsoft.com/office/powerpoint/2010/main" val="2934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5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Comparisons Involving NULL</a:t>
            </a:r>
            <a:br>
              <a:rPr lang="en-US" b="1" dirty="0" smtClean="0"/>
            </a:br>
            <a:r>
              <a:rPr lang="en-US" b="1" dirty="0" smtClean="0"/>
              <a:t>and Three-Valued Logic (cont’d.)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6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sz="2100" dirty="0" smtClean="0"/>
              <a:t>SQL allows queries that check whether an attribute value is </a:t>
            </a:r>
            <a:r>
              <a:rPr lang="en-US" sz="2100" dirty="0" smtClean="0">
                <a:cs typeface="Courier New" pitchFamily="49" charset="0"/>
              </a:rPr>
              <a:t>NULL: </a:t>
            </a:r>
            <a:r>
              <a:rPr lang="en-US" sz="2100" b="1" dirty="0" smtClean="0">
                <a:solidFill>
                  <a:srgbClr val="FF0000"/>
                </a:solidFill>
                <a:cs typeface="Courier New" pitchFamily="49" charset="0"/>
              </a:rPr>
              <a:t>IS </a:t>
            </a:r>
            <a:r>
              <a:rPr lang="en-US" sz="2100" b="1" dirty="0" smtClean="0">
                <a:solidFill>
                  <a:srgbClr val="FF0000"/>
                </a:solidFill>
              </a:rPr>
              <a:t>or </a:t>
            </a:r>
            <a:r>
              <a:rPr lang="en-US" sz="2100" b="1" dirty="0" smtClean="0">
                <a:solidFill>
                  <a:srgbClr val="FF0000"/>
                </a:solidFill>
                <a:cs typeface="Courier New" pitchFamily="49" charset="0"/>
              </a:rPr>
              <a:t>IS NOT NULL</a:t>
            </a:r>
          </a:p>
          <a:p>
            <a:pPr algn="just" eaLnBrk="1" hangingPunct="1">
              <a:lnSpc>
                <a:spcPct val="150000"/>
              </a:lnSpc>
            </a:pPr>
            <a:endParaRPr lang="en-US" sz="1000" dirty="0"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IN" sz="2100" b="1" dirty="0" smtClean="0">
                <a:solidFill>
                  <a:srgbClr val="FF0000"/>
                </a:solidFill>
              </a:rPr>
              <a:t>Example:</a:t>
            </a:r>
            <a:r>
              <a:rPr lang="en-IN" sz="2100" dirty="0" smtClean="0"/>
              <a:t> Retrieve </a:t>
            </a:r>
            <a:r>
              <a:rPr lang="en-IN" sz="2100" dirty="0"/>
              <a:t>the names of all employees who do not have supervisors</a:t>
            </a:r>
            <a:r>
              <a:rPr lang="en-IN" sz="2100" dirty="0" smtClean="0"/>
              <a:t>.</a:t>
            </a:r>
          </a:p>
          <a:p>
            <a:pPr algn="just" eaLnBrk="1" hangingPunct="1">
              <a:lnSpc>
                <a:spcPct val="150000"/>
              </a:lnSpc>
            </a:pPr>
            <a:endParaRPr lang="en-US" sz="1000" dirty="0"/>
          </a:p>
          <a:p>
            <a:pPr algn="just" eaLnBrk="1" hangingPunct="1">
              <a:lnSpc>
                <a:spcPct val="150000"/>
              </a:lnSpc>
            </a:pPr>
            <a:r>
              <a:rPr lang="en-US" sz="2100" b="1" dirty="0" smtClean="0">
                <a:solidFill>
                  <a:srgbClr val="FF0000"/>
                </a:solidFill>
              </a:rPr>
              <a:t>Query:</a:t>
            </a:r>
          </a:p>
          <a:p>
            <a:pPr marL="641350" lvl="2" indent="0" algn="just">
              <a:lnSpc>
                <a:spcPct val="150000"/>
              </a:lnSpc>
              <a:buNone/>
            </a:pPr>
            <a:r>
              <a:rPr lang="en-IN" sz="2100" b="1" dirty="0"/>
              <a:t>SELECT </a:t>
            </a:r>
            <a:r>
              <a:rPr lang="en-IN" sz="2100" dirty="0" err="1"/>
              <a:t>Fname</a:t>
            </a:r>
            <a:r>
              <a:rPr lang="en-IN" sz="2100" dirty="0"/>
              <a:t>, </a:t>
            </a:r>
            <a:r>
              <a:rPr lang="en-IN" sz="2100" dirty="0" err="1"/>
              <a:t>Lname</a:t>
            </a:r>
            <a:endParaRPr lang="en-IN" sz="2100" dirty="0"/>
          </a:p>
          <a:p>
            <a:pPr marL="641350" lvl="2" indent="0" algn="just">
              <a:lnSpc>
                <a:spcPct val="150000"/>
              </a:lnSpc>
              <a:buNone/>
            </a:pPr>
            <a:r>
              <a:rPr lang="en-IN" sz="2100" b="1" dirty="0"/>
              <a:t>FROM </a:t>
            </a:r>
            <a:r>
              <a:rPr lang="en-IN" sz="2100" dirty="0"/>
              <a:t>EMPLOYEE</a:t>
            </a:r>
          </a:p>
          <a:p>
            <a:pPr marL="641350" lvl="2" indent="0" algn="just">
              <a:lnSpc>
                <a:spcPct val="150000"/>
              </a:lnSpc>
              <a:buNone/>
            </a:pPr>
            <a:r>
              <a:rPr lang="en-IN" sz="2100" b="1" dirty="0"/>
              <a:t>WHERE </a:t>
            </a:r>
            <a:r>
              <a:rPr lang="en-IN" sz="2100" dirty="0" err="1"/>
              <a:t>Super_ssn</a:t>
            </a:r>
            <a:r>
              <a:rPr lang="en-IN" sz="2100" dirty="0"/>
              <a:t> </a:t>
            </a:r>
            <a:r>
              <a:rPr lang="en-IN" sz="2100" b="1" dirty="0"/>
              <a:t>IS </a:t>
            </a:r>
            <a:r>
              <a:rPr lang="en-IN" sz="2100" dirty="0"/>
              <a:t>NULL;</a:t>
            </a:r>
            <a:endParaRPr lang="en-IN" sz="2100" b="1" dirty="0" smtClean="0"/>
          </a:p>
          <a:p>
            <a:pPr algn="just" eaLnBrk="1" hangingPunct="1">
              <a:lnSpc>
                <a:spcPct val="150000"/>
              </a:lnSpc>
            </a:pPr>
            <a:endParaRPr lang="en-US" sz="2100" b="1" dirty="0">
              <a:cs typeface="Courier New" pitchFamily="49" charset="0"/>
            </a:endParaRPr>
          </a:p>
          <a:p>
            <a:pPr algn="just" eaLnBrk="1" hangingPunct="1">
              <a:lnSpc>
                <a:spcPct val="150000"/>
              </a:lnSpc>
            </a:pPr>
            <a:endParaRPr lang="en-US" sz="2100" b="1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b="1" dirty="0" smtClean="0"/>
              <a:t>Example (Cont.)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001000" cy="487375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300" b="1" dirty="0"/>
              <a:t>SELECT </a:t>
            </a:r>
            <a:r>
              <a:rPr lang="en-IN" sz="2300" dirty="0" err="1"/>
              <a:t>Dnumber</a:t>
            </a:r>
            <a:r>
              <a:rPr lang="en-IN" sz="2300" dirty="0"/>
              <a:t>, </a:t>
            </a:r>
            <a:r>
              <a:rPr lang="en-IN" sz="2300" b="1" dirty="0">
                <a:solidFill>
                  <a:srgbClr val="0070C0"/>
                </a:solidFill>
              </a:rPr>
              <a:t>COUNT</a:t>
            </a:r>
            <a:r>
              <a:rPr lang="en-IN" sz="2300" b="1" dirty="0"/>
              <a:t> </a:t>
            </a:r>
            <a:r>
              <a:rPr lang="en-IN" sz="2300" dirty="0"/>
              <a:t>(*)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300" b="1" dirty="0"/>
              <a:t>FROM </a:t>
            </a:r>
            <a:r>
              <a:rPr lang="en-IN" sz="2300" dirty="0"/>
              <a:t>DEPARTMENT, EMPLOYEE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300" b="1" dirty="0"/>
              <a:t>WHERE </a:t>
            </a:r>
            <a:r>
              <a:rPr lang="en-IN" sz="2300" dirty="0" err="1"/>
              <a:t>Dnumber</a:t>
            </a:r>
            <a:r>
              <a:rPr lang="en-IN" sz="2300" dirty="0"/>
              <a:t>=</a:t>
            </a:r>
            <a:r>
              <a:rPr lang="en-IN" sz="2300" dirty="0" err="1"/>
              <a:t>Dno</a:t>
            </a:r>
            <a:r>
              <a:rPr lang="en-IN" sz="2300" dirty="0"/>
              <a:t> </a:t>
            </a:r>
            <a:r>
              <a:rPr lang="en-IN" sz="2300" b="1" dirty="0"/>
              <a:t>AND </a:t>
            </a:r>
            <a:r>
              <a:rPr lang="en-IN" sz="2300" dirty="0"/>
              <a:t>Salary&gt;40000 </a:t>
            </a:r>
            <a:r>
              <a:rPr lang="en-IN" sz="2300" b="1" dirty="0"/>
              <a:t>AND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300" dirty="0" smtClean="0"/>
              <a:t>	( </a:t>
            </a:r>
            <a:r>
              <a:rPr lang="en-IN" sz="2300" b="1" dirty="0"/>
              <a:t>SELECT </a:t>
            </a:r>
            <a:r>
              <a:rPr lang="en-IN" sz="2300" dirty="0" err="1"/>
              <a:t>Dno</a:t>
            </a:r>
            <a:endParaRPr lang="en-IN" sz="23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300" b="1" dirty="0" smtClean="0"/>
              <a:t>	FROM </a:t>
            </a:r>
            <a:r>
              <a:rPr lang="en-IN" sz="2300" dirty="0"/>
              <a:t>EMPLOYEE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300" b="1" dirty="0" smtClean="0"/>
              <a:t>	</a:t>
            </a:r>
            <a:r>
              <a:rPr lang="en-IN" sz="2300" b="1" dirty="0" smtClean="0">
                <a:solidFill>
                  <a:schemeClr val="accent1">
                    <a:lumMod val="75000"/>
                  </a:schemeClr>
                </a:solidFill>
              </a:rPr>
              <a:t>GROUP </a:t>
            </a:r>
            <a:r>
              <a:rPr lang="en-IN" sz="2300" b="1" dirty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en-IN" sz="2300" dirty="0" err="1"/>
              <a:t>Dno</a:t>
            </a:r>
            <a:endParaRPr lang="en-IN" sz="23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300" b="1" dirty="0" smtClean="0"/>
              <a:t>	HAVING </a:t>
            </a:r>
            <a:r>
              <a:rPr lang="en-IN" sz="2300" b="1" dirty="0">
                <a:solidFill>
                  <a:srgbClr val="0070C0"/>
                </a:solidFill>
              </a:rPr>
              <a:t>COUNT</a:t>
            </a:r>
            <a:r>
              <a:rPr lang="en-IN" sz="2300" b="1" dirty="0"/>
              <a:t> </a:t>
            </a:r>
            <a:r>
              <a:rPr lang="en-IN" sz="2300" dirty="0"/>
              <a:t>(*) &gt; 5)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34000" y="3657600"/>
            <a:ext cx="2971800" cy="243840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dirty="0"/>
              <a:t>For each department that has more than five employees, </a:t>
            </a:r>
            <a:r>
              <a:rPr lang="en-IN" dirty="0" smtClean="0"/>
              <a:t>retrieve the </a:t>
            </a:r>
            <a:r>
              <a:rPr lang="en-IN" dirty="0"/>
              <a:t>department number and the number of its employees who are </a:t>
            </a:r>
            <a:r>
              <a:rPr lang="en-IN" dirty="0" smtClean="0"/>
              <a:t>making more </a:t>
            </a:r>
            <a:r>
              <a:rPr lang="en-IN" dirty="0"/>
              <a:t>than $40,000.</a:t>
            </a:r>
          </a:p>
        </p:txBody>
      </p:sp>
      <p:pic>
        <p:nvPicPr>
          <p:cNvPr id="9218" name="Picture 2" descr="Image result for corre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228600"/>
            <a:ext cx="2260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5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sz="2800" b="1" dirty="0"/>
              <a:t>Summarization of SQL </a:t>
            </a:r>
            <a:r>
              <a:rPr lang="en-US" sz="2800" b="1" dirty="0" smtClean="0"/>
              <a:t>Queries &amp; Execution Sequence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5. SELECT</a:t>
            </a:r>
            <a:r>
              <a:rPr lang="en-IN" b="1" dirty="0" smtClean="0"/>
              <a:t> </a:t>
            </a:r>
            <a:r>
              <a:rPr lang="en-IN" dirty="0"/>
              <a:t>&lt;attribute and function list&gt;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IN" b="1" dirty="0" smtClean="0">
                <a:solidFill>
                  <a:srgbClr val="0070C0"/>
                </a:solidFill>
              </a:rPr>
              <a:t>1. FROM</a:t>
            </a:r>
            <a:r>
              <a:rPr lang="en-IN" b="1" dirty="0" smtClean="0"/>
              <a:t> </a:t>
            </a:r>
            <a:r>
              <a:rPr lang="en-IN" dirty="0"/>
              <a:t>&lt;table list&gt;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IN" b="1" dirty="0" smtClean="0">
                <a:solidFill>
                  <a:srgbClr val="FF0000"/>
                </a:solidFill>
              </a:rPr>
              <a:t>2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  <a:r>
              <a:rPr lang="en-IN" dirty="0" smtClean="0"/>
              <a:t> [ </a:t>
            </a:r>
            <a:r>
              <a:rPr lang="en-IN" b="1" dirty="0">
                <a:solidFill>
                  <a:srgbClr val="FF0000"/>
                </a:solidFill>
              </a:rPr>
              <a:t>WHERE </a:t>
            </a:r>
            <a:r>
              <a:rPr lang="en-IN" dirty="0"/>
              <a:t>&lt;condition&gt; ]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IN" b="1" dirty="0" smtClean="0">
                <a:solidFill>
                  <a:srgbClr val="00B050"/>
                </a:solidFill>
              </a:rPr>
              <a:t>3.</a:t>
            </a:r>
            <a:r>
              <a:rPr lang="en-IN" dirty="0" smtClean="0"/>
              <a:t> [ </a:t>
            </a:r>
            <a:r>
              <a:rPr lang="en-IN" b="1" dirty="0">
                <a:solidFill>
                  <a:srgbClr val="00B050"/>
                </a:solidFill>
              </a:rPr>
              <a:t>GROUP BY </a:t>
            </a:r>
            <a:r>
              <a:rPr lang="en-IN" dirty="0"/>
              <a:t>&lt;grouping attribute(s)&gt; ]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IN" b="1" dirty="0" smtClean="0">
                <a:solidFill>
                  <a:srgbClr val="FF33CC"/>
                </a:solidFill>
              </a:rPr>
              <a:t>4.</a:t>
            </a:r>
            <a:r>
              <a:rPr lang="en-IN" dirty="0" smtClean="0"/>
              <a:t> [ </a:t>
            </a:r>
            <a:r>
              <a:rPr lang="en-IN" b="1" dirty="0">
                <a:solidFill>
                  <a:srgbClr val="FF33CC"/>
                </a:solidFill>
              </a:rPr>
              <a:t>HAVING</a:t>
            </a:r>
            <a:r>
              <a:rPr lang="en-IN" b="1" dirty="0"/>
              <a:t> </a:t>
            </a:r>
            <a:r>
              <a:rPr lang="en-IN" dirty="0"/>
              <a:t>&lt;group condition&gt; ]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IN" b="1" dirty="0" smtClean="0">
                <a:solidFill>
                  <a:srgbClr val="CC6600"/>
                </a:solidFill>
              </a:rPr>
              <a:t>6.</a:t>
            </a:r>
            <a:r>
              <a:rPr lang="en-IN" dirty="0" smtClean="0"/>
              <a:t> [ </a:t>
            </a:r>
            <a:r>
              <a:rPr lang="en-IN" b="1" dirty="0">
                <a:solidFill>
                  <a:srgbClr val="CC6600"/>
                </a:solidFill>
              </a:rPr>
              <a:t>ORDER BY </a:t>
            </a:r>
            <a:r>
              <a:rPr lang="en-IN" dirty="0"/>
              <a:t>&lt;attribute list&gt; ];</a:t>
            </a:r>
          </a:p>
        </p:txBody>
      </p:sp>
      <p:pic>
        <p:nvPicPr>
          <p:cNvPr id="8194" name="Picture 2" descr="Image result for sql queries summarize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6" r="28438"/>
          <a:stretch/>
        </p:blipFill>
        <p:spPr bwMode="auto">
          <a:xfrm>
            <a:off x="6396251" y="2133600"/>
            <a:ext cx="2442949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6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DROP Command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7467600" cy="48736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sz="2200" dirty="0" smtClean="0"/>
              <a:t>Used to drop </a:t>
            </a:r>
            <a:r>
              <a:rPr lang="en-US" sz="2200" b="1" dirty="0" smtClean="0">
                <a:solidFill>
                  <a:srgbClr val="FF0000"/>
                </a:solidFill>
              </a:rPr>
              <a:t>named schema elements</a:t>
            </a:r>
            <a:r>
              <a:rPr lang="en-US" sz="2200" dirty="0" smtClean="0"/>
              <a:t>, such as tables, domains, or constraint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200" dirty="0" smtClean="0"/>
              <a:t>Drop behavior options: 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200" b="1" dirty="0" smtClean="0">
                <a:solidFill>
                  <a:srgbClr val="0070C0"/>
                </a:solidFill>
                <a:cs typeface="Courier New" pitchFamily="49" charset="0"/>
              </a:rPr>
              <a:t>CASCADE </a:t>
            </a:r>
            <a:r>
              <a:rPr lang="en-US" sz="2200" b="1" dirty="0" smtClean="0">
                <a:solidFill>
                  <a:srgbClr val="0070C0"/>
                </a:solidFill>
              </a:rPr>
              <a:t>and </a:t>
            </a:r>
            <a:r>
              <a:rPr lang="en-US" sz="2200" b="1" dirty="0" smtClean="0">
                <a:solidFill>
                  <a:srgbClr val="0070C0"/>
                </a:solidFill>
                <a:cs typeface="Courier New" pitchFamily="49" charset="0"/>
              </a:rPr>
              <a:t>RESTRICT</a:t>
            </a:r>
          </a:p>
          <a:p>
            <a:pPr algn="just" eaLnBrk="1" hangingPunct="1">
              <a:lnSpc>
                <a:spcPct val="150000"/>
              </a:lnSpc>
            </a:pPr>
            <a:endParaRPr lang="en-US" sz="2200" dirty="0" smtClean="0"/>
          </a:p>
          <a:p>
            <a:pPr algn="just" eaLnBrk="1" hangingPunct="1"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Example: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200" dirty="0" smtClean="0">
                <a:cs typeface="Courier New" pitchFamily="49" charset="0"/>
              </a:rPr>
              <a:t>DROP SCHEMA COMPANY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CASCADE</a:t>
            </a:r>
            <a:r>
              <a:rPr lang="en-US" sz="2200" dirty="0" smtClean="0">
                <a:cs typeface="Courier New" pitchFamily="49" charset="0"/>
              </a:rPr>
              <a:t>;</a:t>
            </a:r>
          </a:p>
          <a:p>
            <a:pPr lvl="1" algn="just" eaLnBrk="1" hangingPunct="1">
              <a:lnSpc>
                <a:spcPct val="150000"/>
              </a:lnSpc>
            </a:pPr>
            <a:endParaRPr lang="en-US" sz="2200" dirty="0" smtClean="0">
              <a:cs typeface="Courier New" pitchFamily="49" charset="0"/>
            </a:endParaRPr>
          </a:p>
        </p:txBody>
      </p:sp>
      <p:sp>
        <p:nvSpPr>
          <p:cNvPr id="2" name="Line Callout 1 1"/>
          <p:cNvSpPr/>
          <p:nvPr/>
        </p:nvSpPr>
        <p:spPr>
          <a:xfrm>
            <a:off x="6019800" y="2667000"/>
            <a:ext cx="2590800" cy="1752600"/>
          </a:xfrm>
          <a:prstGeom prst="borderCallout1">
            <a:avLst>
              <a:gd name="adj1" fmla="val 102851"/>
              <a:gd name="adj2" fmla="val 48559"/>
              <a:gd name="adj3" fmla="val 149100"/>
              <a:gd name="adj4" fmla="val -193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Removes the COMPANY </a:t>
            </a:r>
            <a:r>
              <a:rPr lang="en-IN" dirty="0"/>
              <a:t>database schema and all its tables, domains, and other elements</a:t>
            </a:r>
          </a:p>
        </p:txBody>
      </p:sp>
    </p:spTree>
    <p:extLst>
      <p:ext uri="{BB962C8B-B14F-4D97-AF65-F5344CB8AC3E}">
        <p14:creationId xmlns:p14="http://schemas.microsoft.com/office/powerpoint/2010/main" val="129437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b="1" dirty="0"/>
              <a:t>DROP </a:t>
            </a:r>
            <a:r>
              <a:rPr lang="en-US" b="1" dirty="0" smtClean="0"/>
              <a:t>Command 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b="1" dirty="0">
                <a:solidFill>
                  <a:srgbClr val="FF0000"/>
                </a:solidFill>
              </a:rPr>
              <a:t>DROP</a:t>
            </a:r>
            <a:r>
              <a:rPr lang="en-IN" b="1" dirty="0"/>
              <a:t> SCHEMA </a:t>
            </a:r>
            <a:r>
              <a:rPr lang="en-IN" dirty="0"/>
              <a:t>COMPANY 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RESTRICT</a:t>
            </a:r>
          </a:p>
          <a:p>
            <a:pPr algn="just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b="1" dirty="0">
                <a:solidFill>
                  <a:srgbClr val="FF0000"/>
                </a:solidFill>
              </a:rPr>
              <a:t>DROP</a:t>
            </a:r>
            <a:r>
              <a:rPr lang="en-IN" b="1" dirty="0"/>
              <a:t> TABLE </a:t>
            </a:r>
            <a:r>
              <a:rPr lang="en-IN" dirty="0"/>
              <a:t>DEPENDENT </a:t>
            </a:r>
            <a:r>
              <a:rPr lang="en-IN" b="1" dirty="0">
                <a:solidFill>
                  <a:srgbClr val="00B050"/>
                </a:solidFill>
              </a:rPr>
              <a:t>CASCADE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5257800" y="3124200"/>
            <a:ext cx="3200400" cy="1752600"/>
          </a:xfrm>
          <a:prstGeom prst="borderCallout1">
            <a:avLst>
              <a:gd name="adj1" fmla="val -718"/>
              <a:gd name="adj2" fmla="val 50265"/>
              <a:gd name="adj3" fmla="val -62711"/>
              <a:gd name="adj4" fmla="val 1815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dirty="0"/>
              <a:t>schema is dropped </a:t>
            </a:r>
            <a:r>
              <a:rPr lang="en-IN" dirty="0" smtClean="0"/>
              <a:t>only if </a:t>
            </a:r>
            <a:r>
              <a:rPr lang="en-IN" dirty="0"/>
              <a:t>it </a:t>
            </a:r>
            <a:r>
              <a:rPr lang="en-IN" dirty="0" smtClean="0"/>
              <a:t>has </a:t>
            </a:r>
            <a:r>
              <a:rPr lang="en-IN" i="1" dirty="0" smtClean="0"/>
              <a:t>no </a:t>
            </a:r>
            <a:r>
              <a:rPr lang="en-IN" i="1" dirty="0"/>
              <a:t>elements </a:t>
            </a:r>
            <a:r>
              <a:rPr lang="en-IN" dirty="0"/>
              <a:t>in it; otherwise, </a:t>
            </a:r>
            <a:r>
              <a:rPr lang="en-IN" dirty="0" smtClean="0"/>
              <a:t>the DROP </a:t>
            </a:r>
            <a:r>
              <a:rPr lang="en-IN" dirty="0"/>
              <a:t>command will not </a:t>
            </a:r>
            <a:r>
              <a:rPr lang="en-IN" dirty="0" smtClean="0"/>
              <a:t>be executed</a:t>
            </a:r>
            <a:endParaRPr lang="en-IN" dirty="0"/>
          </a:p>
        </p:txBody>
      </p:sp>
      <p:sp>
        <p:nvSpPr>
          <p:cNvPr id="6" name="Line Callout 1 5"/>
          <p:cNvSpPr/>
          <p:nvPr/>
        </p:nvSpPr>
        <p:spPr>
          <a:xfrm>
            <a:off x="609600" y="3200400"/>
            <a:ext cx="3200400" cy="1752600"/>
          </a:xfrm>
          <a:prstGeom prst="borderCallout1">
            <a:avLst>
              <a:gd name="adj1" fmla="val 102072"/>
              <a:gd name="adj2" fmla="val 50265"/>
              <a:gd name="adj3" fmla="val 140534"/>
              <a:gd name="adj4" fmla="val 158456"/>
            </a:avLst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dirty="0"/>
              <a:t>not only deletes all the records in the table </a:t>
            </a:r>
            <a:r>
              <a:rPr lang="en-IN" dirty="0" smtClean="0"/>
              <a:t>if successful</a:t>
            </a:r>
            <a:r>
              <a:rPr lang="en-IN" dirty="0"/>
              <a:t>, but also removes the </a:t>
            </a:r>
            <a:r>
              <a:rPr lang="en-IN" i="1" dirty="0"/>
              <a:t>table definition </a:t>
            </a:r>
            <a:r>
              <a:rPr lang="en-IN" dirty="0"/>
              <a:t>from the </a:t>
            </a:r>
            <a:r>
              <a:rPr lang="en-IN" dirty="0" err="1"/>
              <a:t>catalog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256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ALTER Command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3375"/>
            <a:ext cx="7924800" cy="4873625"/>
          </a:xfrm>
        </p:spPr>
        <p:txBody>
          <a:bodyPr/>
          <a:lstStyle/>
          <a:p>
            <a:pPr algn="just" eaLnBrk="1" hangingPunct="1">
              <a:lnSpc>
                <a:spcPct val="200000"/>
              </a:lnSpc>
            </a:pPr>
            <a:r>
              <a:rPr lang="en-US" b="1" dirty="0" smtClean="0"/>
              <a:t>Alter table actions </a:t>
            </a:r>
            <a:r>
              <a:rPr lang="en-US" dirty="0" smtClean="0"/>
              <a:t>include:</a:t>
            </a:r>
          </a:p>
          <a:p>
            <a:pPr lvl="1" algn="just" eaLnBrk="1" hangingPunct="1">
              <a:lnSpc>
                <a:spcPct val="200000"/>
              </a:lnSpc>
            </a:pPr>
            <a:r>
              <a:rPr lang="en-US" dirty="0" smtClean="0">
                <a:solidFill>
                  <a:srgbClr val="FF0000"/>
                </a:solidFill>
              </a:rPr>
              <a:t>Adding or dropping a column (attribute)</a:t>
            </a:r>
          </a:p>
          <a:p>
            <a:pPr lvl="1" algn="just" eaLnBrk="1" hangingPunct="1">
              <a:lnSpc>
                <a:spcPct val="200000"/>
              </a:lnSpc>
            </a:pPr>
            <a:r>
              <a:rPr lang="en-US" dirty="0" smtClean="0">
                <a:solidFill>
                  <a:srgbClr val="FF0000"/>
                </a:solidFill>
              </a:rPr>
              <a:t>Changing a column definition</a:t>
            </a:r>
          </a:p>
          <a:p>
            <a:pPr lvl="1" algn="just" eaLnBrk="1" hangingPunct="1">
              <a:lnSpc>
                <a:spcPct val="200000"/>
              </a:lnSpc>
            </a:pPr>
            <a:r>
              <a:rPr lang="en-US" dirty="0" smtClean="0">
                <a:solidFill>
                  <a:srgbClr val="FF0000"/>
                </a:solidFill>
              </a:rPr>
              <a:t>Adding or dropping table constraints</a:t>
            </a:r>
          </a:p>
          <a:p>
            <a:pPr algn="just" eaLnBrk="1" hangingPunct="1">
              <a:lnSpc>
                <a:spcPct val="200000"/>
              </a:lnSpc>
            </a:pPr>
            <a:r>
              <a:rPr lang="en-US" b="1" dirty="0" smtClean="0">
                <a:cs typeface="Courier New" pitchFamily="49" charset="0"/>
              </a:rPr>
              <a:t>Example:</a:t>
            </a:r>
          </a:p>
          <a:p>
            <a:pPr marL="366713" lvl="1" indent="0" algn="just" eaLnBrk="1" hangingPunct="1">
              <a:lnSpc>
                <a:spcPct val="200000"/>
              </a:lnSpc>
              <a:buNone/>
            </a:pPr>
            <a:r>
              <a:rPr lang="en-US" b="1" dirty="0" smtClean="0">
                <a:solidFill>
                  <a:srgbClr val="0070C0"/>
                </a:solidFill>
                <a:cs typeface="Courier New" pitchFamily="49" charset="0"/>
              </a:rPr>
              <a:t>ALTER TABLE </a:t>
            </a:r>
            <a:r>
              <a:rPr lang="en-US" dirty="0" smtClean="0">
                <a:cs typeface="Courier New" pitchFamily="49" charset="0"/>
              </a:rPr>
              <a:t>COMPANY.EMPLOYEE </a:t>
            </a:r>
            <a:r>
              <a:rPr lang="en-US" b="1" dirty="0" smtClean="0">
                <a:solidFill>
                  <a:srgbClr val="0070C0"/>
                </a:solidFill>
                <a:cs typeface="Courier New" pitchFamily="49" charset="0"/>
              </a:rPr>
              <a:t>ADD COLUMN </a:t>
            </a:r>
            <a:r>
              <a:rPr lang="en-US" dirty="0" smtClean="0">
                <a:cs typeface="Courier New" pitchFamily="49" charset="0"/>
              </a:rPr>
              <a:t>Job VARCHAR(12);</a:t>
            </a:r>
          </a:p>
        </p:txBody>
      </p:sp>
    </p:spTree>
    <p:extLst>
      <p:ext uri="{BB962C8B-B14F-4D97-AF65-F5344CB8AC3E}">
        <p14:creationId xmlns:p14="http://schemas.microsoft.com/office/powerpoint/2010/main" val="1762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Example - ALTER Command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31975"/>
            <a:ext cx="7924800" cy="4873625"/>
          </a:xfrm>
        </p:spPr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en-IN" sz="2100" b="1" dirty="0">
                <a:solidFill>
                  <a:srgbClr val="0070C0"/>
                </a:solidFill>
              </a:rPr>
              <a:t>ALTER</a:t>
            </a:r>
            <a:r>
              <a:rPr lang="en-IN" sz="2100" b="1" dirty="0"/>
              <a:t> TABLE </a:t>
            </a:r>
            <a:r>
              <a:rPr lang="en-IN" sz="2100" dirty="0"/>
              <a:t>COMPANY.EMPLOYEE </a:t>
            </a:r>
            <a:r>
              <a:rPr lang="en-IN" sz="2100" b="1" dirty="0">
                <a:solidFill>
                  <a:srgbClr val="00B050"/>
                </a:solidFill>
              </a:rPr>
              <a:t>DROP</a:t>
            </a:r>
            <a:r>
              <a:rPr lang="en-IN" sz="2100" b="1" dirty="0"/>
              <a:t> COLUMN </a:t>
            </a:r>
            <a:r>
              <a:rPr lang="en-IN" sz="2100" dirty="0"/>
              <a:t>Address </a:t>
            </a:r>
            <a:r>
              <a:rPr lang="en-IN" sz="2100" b="1" dirty="0"/>
              <a:t>CASCADE</a:t>
            </a:r>
            <a:r>
              <a:rPr lang="en-IN" sz="2100" dirty="0" smtClean="0"/>
              <a:t>;</a:t>
            </a:r>
            <a:endParaRPr lang="en-US" sz="2100" dirty="0"/>
          </a:p>
          <a:p>
            <a:pPr algn="just">
              <a:lnSpc>
                <a:spcPct val="160000"/>
              </a:lnSpc>
            </a:pPr>
            <a:r>
              <a:rPr lang="en-IN" sz="2100" b="1" dirty="0">
                <a:solidFill>
                  <a:srgbClr val="0070C0"/>
                </a:solidFill>
              </a:rPr>
              <a:t>ALTER</a:t>
            </a:r>
            <a:r>
              <a:rPr lang="en-IN" sz="2100" b="1" dirty="0"/>
              <a:t> TABLE </a:t>
            </a:r>
            <a:r>
              <a:rPr lang="en-IN" sz="2100" dirty="0"/>
              <a:t>COMPANY.DEPARTMENT </a:t>
            </a:r>
            <a:r>
              <a:rPr lang="en-IN" sz="2100" b="1" dirty="0">
                <a:solidFill>
                  <a:srgbClr val="00B050"/>
                </a:solidFill>
              </a:rPr>
              <a:t>ALTER</a:t>
            </a:r>
            <a:r>
              <a:rPr lang="en-IN" sz="2100" b="1" dirty="0"/>
              <a:t> COLUMN </a:t>
            </a:r>
            <a:r>
              <a:rPr lang="en-IN" sz="2100" dirty="0" err="1" smtClean="0"/>
              <a:t>Mgr_ssn</a:t>
            </a:r>
            <a:r>
              <a:rPr lang="en-IN" sz="2100" dirty="0"/>
              <a:t> </a:t>
            </a:r>
            <a:r>
              <a:rPr lang="en-IN" sz="2100" b="1" dirty="0" smtClean="0"/>
              <a:t>DROP </a:t>
            </a:r>
            <a:r>
              <a:rPr lang="en-IN" sz="2100" b="1" dirty="0"/>
              <a:t>DEFAULT</a:t>
            </a:r>
            <a:r>
              <a:rPr lang="en-IN" sz="2100" dirty="0"/>
              <a:t>;</a:t>
            </a:r>
          </a:p>
          <a:p>
            <a:pPr algn="just">
              <a:lnSpc>
                <a:spcPct val="160000"/>
              </a:lnSpc>
            </a:pPr>
            <a:r>
              <a:rPr lang="en-IN" sz="2100" b="1" dirty="0">
                <a:solidFill>
                  <a:srgbClr val="0070C0"/>
                </a:solidFill>
              </a:rPr>
              <a:t>ALTER</a:t>
            </a:r>
            <a:r>
              <a:rPr lang="en-IN" sz="2100" b="1" dirty="0"/>
              <a:t> TABLE </a:t>
            </a:r>
            <a:r>
              <a:rPr lang="en-IN" sz="2100" dirty="0"/>
              <a:t>COMPANY.DEPARTMENT </a:t>
            </a:r>
            <a:r>
              <a:rPr lang="en-IN" sz="2100" b="1" dirty="0">
                <a:solidFill>
                  <a:srgbClr val="00B050"/>
                </a:solidFill>
              </a:rPr>
              <a:t>ALTER</a:t>
            </a:r>
            <a:r>
              <a:rPr lang="en-IN" sz="2100" b="1" dirty="0"/>
              <a:t> COLUMN </a:t>
            </a:r>
            <a:r>
              <a:rPr lang="en-IN" sz="2100" dirty="0" err="1" smtClean="0"/>
              <a:t>Mgr_ssn</a:t>
            </a:r>
            <a:r>
              <a:rPr lang="en-IN" sz="2100" dirty="0"/>
              <a:t> </a:t>
            </a:r>
            <a:r>
              <a:rPr lang="en-IN" sz="2100" b="1" dirty="0" smtClean="0"/>
              <a:t>SET </a:t>
            </a:r>
            <a:r>
              <a:rPr lang="en-IN" sz="2100" b="1" dirty="0"/>
              <a:t>DEFAULT </a:t>
            </a:r>
            <a:r>
              <a:rPr lang="en-IN" sz="2100" dirty="0"/>
              <a:t>‘333445555</a:t>
            </a:r>
            <a:r>
              <a:rPr lang="en-IN" sz="2100" dirty="0" smtClean="0"/>
              <a:t>’</a:t>
            </a:r>
            <a:endParaRPr lang="en-US" sz="2100" dirty="0"/>
          </a:p>
          <a:p>
            <a:pPr algn="just">
              <a:lnSpc>
                <a:spcPct val="160000"/>
              </a:lnSpc>
            </a:pPr>
            <a:r>
              <a:rPr lang="en-IN" sz="2100" b="1" dirty="0">
                <a:solidFill>
                  <a:srgbClr val="0070C0"/>
                </a:solidFill>
              </a:rPr>
              <a:t>ALTER</a:t>
            </a:r>
            <a:r>
              <a:rPr lang="en-IN" sz="2100" b="1" dirty="0"/>
              <a:t> TABLE </a:t>
            </a:r>
            <a:r>
              <a:rPr lang="en-IN" sz="2100" dirty="0" smtClean="0"/>
              <a:t>COMPANY.EMPLOYEE </a:t>
            </a:r>
            <a:r>
              <a:rPr lang="en-IN" sz="2100" b="1" dirty="0" smtClean="0">
                <a:solidFill>
                  <a:srgbClr val="00B050"/>
                </a:solidFill>
              </a:rPr>
              <a:t>DROP </a:t>
            </a:r>
            <a:r>
              <a:rPr lang="en-IN" sz="2100" b="1" dirty="0"/>
              <a:t>CONSTRAINT </a:t>
            </a:r>
            <a:r>
              <a:rPr lang="en-IN" sz="2100" dirty="0"/>
              <a:t>EMPSUPERFK </a:t>
            </a:r>
            <a:r>
              <a:rPr lang="en-IN" sz="2100" b="1" dirty="0"/>
              <a:t>CASCADE</a:t>
            </a: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384868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8013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Specifying Constraints as Assertions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457201" y="1752600"/>
            <a:ext cx="8077200" cy="4224338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  <a:cs typeface="Courier New" pitchFamily="49" charset="0"/>
              </a:rPr>
              <a:t>CREATE ASSERTION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dirty="0" smtClean="0"/>
              <a:t>DDL command that specifies additional type of constraints outside the scope of built-in relational model constraints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endParaRPr lang="en-US" sz="1050" dirty="0"/>
          </a:p>
          <a:p>
            <a:pPr algn="just">
              <a:lnSpc>
                <a:spcPct val="150000"/>
              </a:lnSpc>
            </a:pPr>
            <a:r>
              <a:rPr lang="en-IN" dirty="0">
                <a:solidFill>
                  <a:srgbClr val="0070C0"/>
                </a:solidFill>
              </a:rPr>
              <a:t>Each assertion is given a </a:t>
            </a:r>
            <a:r>
              <a:rPr lang="en-IN" dirty="0" smtClean="0">
                <a:solidFill>
                  <a:srgbClr val="0070C0"/>
                </a:solidFill>
              </a:rPr>
              <a:t>constraint name </a:t>
            </a:r>
            <a:r>
              <a:rPr lang="en-IN" dirty="0">
                <a:solidFill>
                  <a:srgbClr val="0070C0"/>
                </a:solidFill>
              </a:rPr>
              <a:t>and is specified via a condition</a:t>
            </a:r>
            <a:endParaRPr lang="en-US" dirty="0" smtClean="0">
              <a:solidFill>
                <a:srgbClr val="0070C0"/>
              </a:solidFill>
            </a:endParaRPr>
          </a:p>
        </p:txBody>
      </p:sp>
      <p:pic>
        <p:nvPicPr>
          <p:cNvPr id="1026" name="Picture 2" descr="Image result for constra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5257799"/>
            <a:ext cx="30099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b="1" dirty="0" smtClean="0"/>
              <a:t>Example - Assertions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077200" cy="4873752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en-IN" dirty="0"/>
              <a:t>S</a:t>
            </a:r>
            <a:r>
              <a:rPr lang="en-IN" dirty="0" smtClean="0"/>
              <a:t>pecify </a:t>
            </a:r>
            <a:r>
              <a:rPr lang="en-IN" dirty="0"/>
              <a:t>the constraint that the salary of an employee must not </a:t>
            </a:r>
            <a:r>
              <a:rPr lang="en-IN" dirty="0" smtClean="0"/>
              <a:t>be greater </a:t>
            </a:r>
            <a:r>
              <a:rPr lang="en-IN" dirty="0"/>
              <a:t>than the salary of the manager of the department that the employee works </a:t>
            </a:r>
            <a:r>
              <a:rPr lang="en-IN" dirty="0" smtClean="0"/>
              <a:t>for.</a:t>
            </a:r>
          </a:p>
          <a:p>
            <a:pPr>
              <a:lnSpc>
                <a:spcPct val="130000"/>
              </a:lnSpc>
            </a:pPr>
            <a:endParaRPr lang="en-US" sz="1600" i="1" dirty="0"/>
          </a:p>
          <a:p>
            <a:pPr marL="0" indent="0">
              <a:lnSpc>
                <a:spcPct val="13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Query: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IN" sz="1900" b="1" dirty="0"/>
              <a:t>CREATE </a:t>
            </a:r>
            <a:r>
              <a:rPr lang="en-IN" sz="1900" b="1" dirty="0">
                <a:solidFill>
                  <a:srgbClr val="0070C0"/>
                </a:solidFill>
              </a:rPr>
              <a:t>ASSERTION</a:t>
            </a:r>
            <a:r>
              <a:rPr lang="en-IN" sz="1900" b="1" dirty="0"/>
              <a:t> </a:t>
            </a:r>
            <a:r>
              <a:rPr lang="en-IN" sz="1900" dirty="0">
                <a:solidFill>
                  <a:srgbClr val="00B050"/>
                </a:solidFill>
              </a:rPr>
              <a:t>SALARY_CONSTRAINT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IN" sz="1900" b="1" dirty="0">
                <a:solidFill>
                  <a:srgbClr val="0070C0"/>
                </a:solidFill>
              </a:rPr>
              <a:t>CHECK</a:t>
            </a:r>
            <a:r>
              <a:rPr lang="en-IN" sz="1900" b="1" dirty="0"/>
              <a:t> </a:t>
            </a:r>
            <a:r>
              <a:rPr lang="en-IN" sz="1900" dirty="0"/>
              <a:t>( </a:t>
            </a:r>
            <a:r>
              <a:rPr lang="en-IN" sz="1900" b="1" dirty="0"/>
              <a:t>NOT EXISTS </a:t>
            </a:r>
            <a:r>
              <a:rPr lang="en-IN" sz="1900" dirty="0"/>
              <a:t>( </a:t>
            </a:r>
            <a:r>
              <a:rPr lang="en-IN" sz="1900" b="1" dirty="0"/>
              <a:t>SELECT </a:t>
            </a:r>
            <a:r>
              <a:rPr lang="en-IN" sz="1900" dirty="0"/>
              <a:t>*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IN" sz="1900" b="1" dirty="0" smtClean="0"/>
              <a:t>			FROM </a:t>
            </a:r>
            <a:r>
              <a:rPr lang="en-IN" sz="1900" dirty="0"/>
              <a:t>EMPLOYEE E, </a:t>
            </a:r>
            <a:r>
              <a:rPr lang="en-IN" sz="1900" dirty="0" smtClean="0"/>
              <a:t>EMPLOYEE M, 							DEPARTMENT </a:t>
            </a:r>
            <a:r>
              <a:rPr lang="en-IN" sz="1900" dirty="0"/>
              <a:t>D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IN" sz="1900" b="1" dirty="0" smtClean="0"/>
              <a:t>			WHERE </a:t>
            </a:r>
            <a:r>
              <a:rPr lang="en-IN" sz="1900" dirty="0" err="1" smtClean="0"/>
              <a:t>E.Salary</a:t>
            </a:r>
            <a:r>
              <a:rPr lang="en-IN" sz="1900" dirty="0" smtClean="0"/>
              <a:t>&gt;</a:t>
            </a:r>
            <a:r>
              <a:rPr lang="en-IN" sz="1900" dirty="0" err="1" smtClean="0"/>
              <a:t>M.Salary</a:t>
            </a:r>
            <a:r>
              <a:rPr lang="en-IN" sz="1900" dirty="0"/>
              <a:t> </a:t>
            </a:r>
            <a:r>
              <a:rPr lang="en-IN" sz="1900" b="1" dirty="0" smtClean="0"/>
              <a:t>AND 					  </a:t>
            </a:r>
            <a:r>
              <a:rPr lang="en-IN" sz="1900" dirty="0" err="1" smtClean="0"/>
              <a:t>E.Dno</a:t>
            </a:r>
            <a:r>
              <a:rPr lang="en-IN" sz="1900" dirty="0" smtClean="0"/>
              <a:t>=</a:t>
            </a:r>
            <a:r>
              <a:rPr lang="en-IN" sz="1900" dirty="0" err="1" smtClean="0"/>
              <a:t>D.Dnumber</a:t>
            </a:r>
            <a:r>
              <a:rPr lang="en-IN" sz="1900" dirty="0"/>
              <a:t> </a:t>
            </a:r>
            <a:r>
              <a:rPr lang="en-IN" sz="1900" b="1" dirty="0" smtClean="0"/>
              <a:t>AND 					   </a:t>
            </a:r>
            <a:r>
              <a:rPr lang="en-IN" sz="1900" dirty="0" err="1" smtClean="0"/>
              <a:t>D.Mgr_ssn</a:t>
            </a:r>
            <a:r>
              <a:rPr lang="en-IN" sz="1900" dirty="0" smtClean="0"/>
              <a:t>=</a:t>
            </a:r>
            <a:r>
              <a:rPr lang="en-IN" sz="1900" dirty="0" err="1" smtClean="0"/>
              <a:t>M.Ssn</a:t>
            </a:r>
            <a:r>
              <a:rPr lang="en-IN" sz="1900" dirty="0" smtClean="0"/>
              <a:t> </a:t>
            </a:r>
            <a:r>
              <a:rPr lang="en-IN" sz="1900" dirty="0"/>
              <a:t>) )</a:t>
            </a:r>
            <a:endParaRPr lang="en-IN" sz="1900" b="1" dirty="0">
              <a:solidFill>
                <a:srgbClr val="FF0000"/>
              </a:solidFill>
            </a:endParaRPr>
          </a:p>
        </p:txBody>
      </p:sp>
      <p:sp>
        <p:nvSpPr>
          <p:cNvPr id="4" name="Line Callout 1 3"/>
          <p:cNvSpPr/>
          <p:nvPr/>
        </p:nvSpPr>
        <p:spPr>
          <a:xfrm>
            <a:off x="6172200" y="3048000"/>
            <a:ext cx="2438400" cy="381000"/>
          </a:xfrm>
          <a:prstGeom prst="borderCallout1">
            <a:avLst>
              <a:gd name="adj1" fmla="val 54571"/>
              <a:gd name="adj2" fmla="val -2736"/>
              <a:gd name="adj3" fmla="val 234291"/>
              <a:gd name="adj4" fmla="val -41132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Constraint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57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/>
          <a:lstStyle/>
          <a:p>
            <a:r>
              <a:rPr lang="en-US" b="1" dirty="0" smtClean="0"/>
              <a:t>Stored Procedures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en-IN" sz="2000" dirty="0"/>
              <a:t>A </a:t>
            </a:r>
            <a:r>
              <a:rPr lang="en-IN" sz="2000" b="1" dirty="0">
                <a:solidFill>
                  <a:srgbClr val="FF0000"/>
                </a:solidFill>
              </a:rPr>
              <a:t>stored procedure</a:t>
            </a:r>
            <a:r>
              <a:rPr lang="en-IN" sz="2000" dirty="0"/>
              <a:t> is a </a:t>
            </a:r>
            <a:r>
              <a:rPr lang="en-IN" sz="2000" dirty="0" smtClean="0"/>
              <a:t>SQL </a:t>
            </a:r>
            <a:r>
              <a:rPr lang="en-IN" sz="2000" dirty="0"/>
              <a:t>code that </a:t>
            </a:r>
            <a:r>
              <a:rPr lang="en-IN" sz="2000" dirty="0" smtClean="0"/>
              <a:t>can be saved and </a:t>
            </a:r>
            <a:r>
              <a:rPr lang="en-IN" sz="2000" dirty="0"/>
              <a:t>reused </a:t>
            </a:r>
            <a:r>
              <a:rPr lang="en-IN" sz="2000" dirty="0" smtClean="0"/>
              <a:t>again and again.</a:t>
            </a:r>
          </a:p>
          <a:p>
            <a:pPr algn="just">
              <a:lnSpc>
                <a:spcPct val="130000"/>
              </a:lnSpc>
            </a:pPr>
            <a:r>
              <a:rPr lang="en-IN" sz="2000" dirty="0"/>
              <a:t>P</a:t>
            </a:r>
            <a:r>
              <a:rPr lang="en-IN" sz="2000" dirty="0" smtClean="0"/>
              <a:t>arameters can be passed to </a:t>
            </a:r>
            <a:r>
              <a:rPr lang="en-IN" sz="2000" dirty="0"/>
              <a:t>a stored procedure, </a:t>
            </a:r>
            <a:r>
              <a:rPr lang="en-IN" sz="2000" dirty="0" smtClean="0"/>
              <a:t>based on which the </a:t>
            </a:r>
            <a:r>
              <a:rPr lang="en-IN" sz="2000" dirty="0"/>
              <a:t>stored procedure can </a:t>
            </a:r>
            <a:r>
              <a:rPr lang="en-IN" sz="2000" dirty="0" smtClean="0"/>
              <a:t>act.</a:t>
            </a:r>
          </a:p>
          <a:p>
            <a:pPr algn="just">
              <a:lnSpc>
                <a:spcPct val="13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Syntax:</a:t>
            </a:r>
            <a:endParaRPr lang="en-IN" sz="20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IN" sz="2000" dirty="0" smtClean="0"/>
              <a:t>	</a:t>
            </a:r>
            <a:r>
              <a:rPr lang="en-IN" sz="2000" b="1" dirty="0" smtClean="0">
                <a:solidFill>
                  <a:srgbClr val="0070C0"/>
                </a:solidFill>
              </a:rPr>
              <a:t>CREATE</a:t>
            </a:r>
            <a:r>
              <a:rPr lang="en-IN" sz="2000" b="1" dirty="0">
                <a:solidFill>
                  <a:srgbClr val="0070C0"/>
                </a:solidFill>
              </a:rPr>
              <a:t> PROCEDURE</a:t>
            </a:r>
            <a:r>
              <a:rPr lang="en-IN" sz="2000" b="1" dirty="0"/>
              <a:t> </a:t>
            </a:r>
            <a:r>
              <a:rPr lang="en-IN" sz="2000" b="1" i="1" dirty="0" err="1"/>
              <a:t>procedure_name</a:t>
            </a:r>
            <a:r>
              <a:rPr lang="en-IN" sz="2000" b="1" dirty="0"/>
              <a:t/>
            </a:r>
            <a:br>
              <a:rPr lang="en-IN" sz="2000" b="1" dirty="0"/>
            </a:br>
            <a:r>
              <a:rPr lang="en-IN" sz="2000" b="1" dirty="0" smtClean="0"/>
              <a:t>	</a:t>
            </a:r>
            <a:r>
              <a:rPr lang="en-IN" sz="2000" b="1" dirty="0" smtClean="0">
                <a:solidFill>
                  <a:srgbClr val="0070C0"/>
                </a:solidFill>
              </a:rPr>
              <a:t>AS</a:t>
            </a:r>
            <a:r>
              <a:rPr lang="en-IN" sz="2000" b="1" dirty="0"/>
              <a:t/>
            </a:r>
            <a:br>
              <a:rPr lang="en-IN" sz="2000" b="1" dirty="0"/>
            </a:br>
            <a:r>
              <a:rPr lang="en-IN" sz="2000" b="1" dirty="0" smtClean="0"/>
              <a:t>	</a:t>
            </a:r>
            <a:r>
              <a:rPr lang="en-IN" sz="2000" b="1" i="1" dirty="0" err="1" smtClean="0"/>
              <a:t>sql_statement</a:t>
            </a:r>
            <a:r>
              <a:rPr lang="en-IN" sz="2000" b="1" dirty="0"/>
              <a:t/>
            </a:r>
            <a:br>
              <a:rPr lang="en-IN" sz="2000" b="1" dirty="0"/>
            </a:br>
            <a:r>
              <a:rPr lang="en-IN" sz="2000" b="1" dirty="0" smtClean="0"/>
              <a:t>	</a:t>
            </a:r>
            <a:r>
              <a:rPr lang="en-IN" sz="2000" b="1" dirty="0" smtClean="0">
                <a:solidFill>
                  <a:srgbClr val="0070C0"/>
                </a:solidFill>
              </a:rPr>
              <a:t>GO</a:t>
            </a:r>
            <a:r>
              <a:rPr lang="en-IN" sz="2000" b="1" dirty="0" smtClean="0"/>
              <a:t>;</a:t>
            </a:r>
          </a:p>
          <a:p>
            <a:pPr algn="just">
              <a:lnSpc>
                <a:spcPct val="13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Execution:</a:t>
            </a:r>
            <a:endParaRPr lang="en-US" sz="2000" b="1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2000" dirty="0" smtClean="0"/>
              <a:t>	</a:t>
            </a:r>
            <a:r>
              <a:rPr lang="en-IN" sz="2000" b="1" dirty="0">
                <a:solidFill>
                  <a:srgbClr val="0070C0"/>
                </a:solidFill>
              </a:rPr>
              <a:t>EXEC</a:t>
            </a:r>
            <a:r>
              <a:rPr lang="en-IN" sz="2000" b="1" dirty="0"/>
              <a:t> </a:t>
            </a:r>
            <a:r>
              <a:rPr lang="en-IN" sz="2000" b="1" i="1" dirty="0" err="1"/>
              <a:t>procedure_name</a:t>
            </a:r>
            <a:r>
              <a:rPr lang="en-IN" sz="2000" b="1" dirty="0"/>
              <a:t>;</a:t>
            </a:r>
          </a:p>
        </p:txBody>
      </p:sp>
      <p:pic>
        <p:nvPicPr>
          <p:cNvPr id="3074" name="Picture 2" descr="Image result for stored procedure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4648200"/>
            <a:ext cx="202882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02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257300"/>
          </a:xfrm>
        </p:spPr>
        <p:txBody>
          <a:bodyPr/>
          <a:lstStyle/>
          <a:p>
            <a:r>
              <a:rPr lang="en-US" b="1" dirty="0" smtClean="0"/>
              <a:t>Example – Stored Procedures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en-IN" sz="2200" dirty="0" smtClean="0"/>
              <a:t>Create </a:t>
            </a:r>
            <a:r>
              <a:rPr lang="en-IN" sz="2200" dirty="0"/>
              <a:t>a stored procedure </a:t>
            </a:r>
            <a:r>
              <a:rPr lang="en-IN" sz="2200" dirty="0" smtClean="0"/>
              <a:t>"</a:t>
            </a:r>
            <a:r>
              <a:rPr lang="en-IN" sz="2200" dirty="0" err="1" smtClean="0"/>
              <a:t>SelectAllEmployees</a:t>
            </a:r>
            <a:r>
              <a:rPr lang="en-IN" sz="2200" dirty="0" smtClean="0"/>
              <a:t>" </a:t>
            </a:r>
            <a:r>
              <a:rPr lang="en-IN" sz="2200" dirty="0"/>
              <a:t>that selects all records from the </a:t>
            </a:r>
            <a:r>
              <a:rPr lang="en-IN" sz="2200" dirty="0" smtClean="0"/>
              <a:t>“EMPLOYEE" table.</a:t>
            </a:r>
          </a:p>
          <a:p>
            <a:pPr>
              <a:lnSpc>
                <a:spcPct val="130000"/>
              </a:lnSpc>
            </a:pPr>
            <a:endParaRPr lang="en-US" sz="11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Query:</a:t>
            </a:r>
            <a:endParaRPr lang="en-IN" sz="2200" b="1" dirty="0">
              <a:solidFill>
                <a:srgbClr val="FF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IN" sz="2200" dirty="0" smtClean="0">
                <a:solidFill>
                  <a:srgbClr val="0070C0"/>
                </a:solidFill>
              </a:rPr>
              <a:t>CREATE</a:t>
            </a:r>
            <a:r>
              <a:rPr lang="en-IN" sz="2200" dirty="0">
                <a:solidFill>
                  <a:srgbClr val="0070C0"/>
                </a:solidFill>
              </a:rPr>
              <a:t> PROCEDURE</a:t>
            </a:r>
            <a:r>
              <a:rPr lang="en-IN" sz="2200" dirty="0"/>
              <a:t> </a:t>
            </a:r>
            <a:r>
              <a:rPr lang="en-IN" sz="2200" dirty="0" err="1" smtClean="0"/>
              <a:t>SelectAllEmployees</a:t>
            </a:r>
            <a:r>
              <a:rPr lang="en-IN" sz="2200" dirty="0"/>
              <a:t/>
            </a:r>
            <a:br>
              <a:rPr lang="en-IN" sz="2200" dirty="0"/>
            </a:br>
            <a:r>
              <a:rPr lang="en-IN" sz="2200" dirty="0">
                <a:solidFill>
                  <a:srgbClr val="0070C0"/>
                </a:solidFill>
              </a:rPr>
              <a:t>AS</a:t>
            </a:r>
            <a:r>
              <a:rPr lang="en-IN" sz="2200" dirty="0"/>
              <a:t/>
            </a:r>
            <a:br>
              <a:rPr lang="en-IN" sz="2200" dirty="0"/>
            </a:br>
            <a:r>
              <a:rPr lang="en-IN" sz="2200" dirty="0"/>
              <a:t>SELECT * FROM </a:t>
            </a:r>
            <a:r>
              <a:rPr lang="en-IN" sz="2200" dirty="0" smtClean="0"/>
              <a:t>EMPLOYEE</a:t>
            </a:r>
            <a:r>
              <a:rPr lang="en-IN" sz="2200" dirty="0"/>
              <a:t/>
            </a:r>
            <a:br>
              <a:rPr lang="en-IN" sz="2200" dirty="0"/>
            </a:br>
            <a:r>
              <a:rPr lang="en-IN" sz="2200" dirty="0"/>
              <a:t>GO</a:t>
            </a:r>
            <a:r>
              <a:rPr lang="en-IN" sz="2200" dirty="0" smtClean="0"/>
              <a:t>;</a:t>
            </a:r>
          </a:p>
          <a:p>
            <a:pPr marL="0" indent="0">
              <a:lnSpc>
                <a:spcPct val="130000"/>
              </a:lnSpc>
              <a:buNone/>
            </a:pPr>
            <a:endParaRPr lang="en-US" sz="11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Execution: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IN" sz="2200" dirty="0">
                <a:solidFill>
                  <a:srgbClr val="0070C0"/>
                </a:solidFill>
              </a:rPr>
              <a:t>EXEC</a:t>
            </a:r>
            <a:r>
              <a:rPr lang="en-IN" sz="2200" dirty="0"/>
              <a:t> </a:t>
            </a:r>
            <a:r>
              <a:rPr lang="en-IN" sz="2200" dirty="0" err="1" smtClean="0"/>
              <a:t>SelectAllEmployees</a:t>
            </a:r>
            <a:r>
              <a:rPr lang="en-IN" sz="2200" dirty="0" smtClean="0"/>
              <a:t>;</a:t>
            </a:r>
            <a:endParaRPr lang="en-US" sz="2200" dirty="0"/>
          </a:p>
          <a:p>
            <a:pPr>
              <a:lnSpc>
                <a:spcPct val="130000"/>
              </a:lnSpc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8538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Nested Queries, Tuples,</a:t>
            </a:r>
            <a:br>
              <a:rPr lang="en-US" b="1" dirty="0" smtClean="0"/>
            </a:br>
            <a:r>
              <a:rPr lang="en-US" b="1" dirty="0" smtClean="0"/>
              <a:t>and Set/ </a:t>
            </a:r>
            <a:r>
              <a:rPr lang="en-US" b="1" dirty="0" err="1" smtClean="0"/>
              <a:t>Multiset</a:t>
            </a:r>
            <a:r>
              <a:rPr lang="en-US" b="1" dirty="0" smtClean="0"/>
              <a:t> Comparisons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83" y="4572000"/>
            <a:ext cx="2381429" cy="228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755775"/>
            <a:ext cx="8001000" cy="48736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Nested </a:t>
            </a:r>
            <a:r>
              <a:rPr lang="en-US" sz="2000" b="1" dirty="0">
                <a:solidFill>
                  <a:srgbClr val="FF0000"/>
                </a:solidFill>
              </a:rPr>
              <a:t>Q</a:t>
            </a:r>
            <a:r>
              <a:rPr lang="en-US" sz="2000" b="1" dirty="0" smtClean="0">
                <a:solidFill>
                  <a:srgbClr val="FF0000"/>
                </a:solidFill>
              </a:rPr>
              <a:t>ueries:</a:t>
            </a:r>
            <a:r>
              <a:rPr lang="en-US" sz="2000" b="1" dirty="0" smtClean="0"/>
              <a:t> </a:t>
            </a:r>
            <a:r>
              <a:rPr lang="en-US" sz="2000" dirty="0" smtClean="0"/>
              <a:t>Complete select-from-where blocks within WHERE clause of another query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000" dirty="0" smtClean="0"/>
              <a:t>Nested Queries generally return a table (relation)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Comparison operator </a:t>
            </a:r>
            <a:r>
              <a:rPr lang="en-US" sz="2000" b="1" dirty="0" smtClean="0">
                <a:solidFill>
                  <a:srgbClr val="FF0000"/>
                </a:solidFill>
                <a:cs typeface="Courier New" pitchFamily="49" charset="0"/>
              </a:rPr>
              <a:t>IN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000" dirty="0" smtClean="0"/>
              <a:t>Compares value </a:t>
            </a:r>
            <a:r>
              <a:rPr lang="en-US" sz="2000" i="1" dirty="0" smtClean="0"/>
              <a:t>v</a:t>
            </a:r>
            <a:r>
              <a:rPr lang="en-US" sz="2000" dirty="0" smtClean="0"/>
              <a:t> with a set (or </a:t>
            </a:r>
            <a:r>
              <a:rPr lang="en-US" sz="2000" dirty="0" err="1" smtClean="0"/>
              <a:t>multiset</a:t>
            </a:r>
            <a:r>
              <a:rPr lang="en-US" sz="2000" dirty="0" smtClean="0"/>
              <a:t>) of values </a:t>
            </a:r>
            <a:r>
              <a:rPr lang="en-US" sz="2000" i="1" dirty="0" smtClean="0"/>
              <a:t>V 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000" dirty="0" smtClean="0"/>
              <a:t>Evaluates to </a:t>
            </a:r>
            <a:r>
              <a:rPr lang="en-US" sz="2000" dirty="0" smtClean="0">
                <a:cs typeface="Courier New" pitchFamily="49" charset="0"/>
              </a:rPr>
              <a:t>TRUE</a:t>
            </a:r>
            <a:r>
              <a:rPr lang="en-US" sz="2000" dirty="0" smtClean="0"/>
              <a:t> if </a:t>
            </a:r>
            <a:r>
              <a:rPr lang="en-US" sz="2000" i="1" dirty="0" smtClean="0"/>
              <a:t>v</a:t>
            </a:r>
            <a:r>
              <a:rPr lang="en-US" sz="2000" dirty="0" smtClean="0"/>
              <a:t> is one of the elements in </a:t>
            </a:r>
            <a:r>
              <a:rPr lang="en-US" sz="2000" i="1" dirty="0" smtClean="0"/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8013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Specifying Actions as Triggers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001000" cy="4452938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  <a:cs typeface="Courier New" pitchFamily="49" charset="0"/>
              </a:rPr>
              <a:t>CREATE TRIGGER</a:t>
            </a:r>
          </a:p>
          <a:p>
            <a:pPr marL="366713" lvl="1" indent="0" algn="just" eaLnBrk="1" hangingPunct="1">
              <a:lnSpc>
                <a:spcPct val="150000"/>
              </a:lnSpc>
              <a:buNone/>
            </a:pPr>
            <a:r>
              <a:rPr lang="en-US" dirty="0" smtClean="0"/>
              <a:t>Specifies automatic actions that database system will perform when certain events and conditions occur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dirty="0" smtClean="0"/>
              <a:t>To </a:t>
            </a:r>
            <a:r>
              <a:rPr lang="en-US" b="1" dirty="0" smtClean="0">
                <a:solidFill>
                  <a:srgbClr val="0070C0"/>
                </a:solidFill>
              </a:rPr>
              <a:t>monitor the database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dirty="0"/>
              <a:t>Typical trigger has three components: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</a:rPr>
              <a:t>Event(s)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</a:rPr>
              <a:t>Condition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</a:rPr>
              <a:t>Action</a:t>
            </a:r>
          </a:p>
          <a:p>
            <a:pPr algn="just" eaLnBrk="1" hangingPunct="1">
              <a:lnSpc>
                <a:spcPct val="150000"/>
              </a:lnSpc>
            </a:pPr>
            <a:endParaRPr lang="en-US" dirty="0" smtClean="0"/>
          </a:p>
          <a:p>
            <a:pPr marL="366713" lvl="1" indent="0" algn="just" eaLnBrk="1" hangingPunct="1">
              <a:lnSpc>
                <a:spcPct val="150000"/>
              </a:lnSpc>
              <a:buNone/>
            </a:pPr>
            <a:endParaRPr lang="en-US" dirty="0" smtClean="0"/>
          </a:p>
        </p:txBody>
      </p:sp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4" t="13622" r="18938" b="12998"/>
          <a:stretch/>
        </p:blipFill>
        <p:spPr bwMode="auto">
          <a:xfrm>
            <a:off x="6096000" y="4216074"/>
            <a:ext cx="2590800" cy="264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8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Example - Triggers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4648"/>
            <a:ext cx="8229600" cy="4873752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IN" sz="2000" dirty="0"/>
              <a:t>C</a:t>
            </a:r>
            <a:r>
              <a:rPr lang="en-IN" sz="2000" dirty="0" smtClean="0"/>
              <a:t>heck </a:t>
            </a:r>
            <a:r>
              <a:rPr lang="en-IN" sz="2000" dirty="0"/>
              <a:t>whenever an employee’s salary is greater than the </a:t>
            </a:r>
            <a:r>
              <a:rPr lang="en-IN" sz="2000" dirty="0" smtClean="0"/>
              <a:t>salary of </a:t>
            </a:r>
            <a:r>
              <a:rPr lang="en-IN" sz="2000" dirty="0"/>
              <a:t>his or her direct supervisor in the COMPANY </a:t>
            </a:r>
            <a:r>
              <a:rPr lang="en-IN" sz="2000" dirty="0" smtClean="0"/>
              <a:t>database and in case of </a:t>
            </a:r>
            <a:r>
              <a:rPr lang="en-IN" sz="2000" dirty="0" err="1" smtClean="0"/>
              <a:t>voilation</a:t>
            </a:r>
            <a:r>
              <a:rPr lang="en-IN" sz="2000" dirty="0" smtClean="0"/>
              <a:t> call a stored procedure </a:t>
            </a:r>
            <a:r>
              <a:rPr lang="en-IN" sz="2000" dirty="0"/>
              <a:t>INFORM_SUPERVISOR</a:t>
            </a:r>
            <a:endParaRPr lang="en-IN" sz="2000" b="1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en-US" sz="1000" b="1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950" b="1" dirty="0" smtClean="0">
                <a:solidFill>
                  <a:srgbClr val="FF0000"/>
                </a:solidFill>
              </a:rPr>
              <a:t>Query:</a:t>
            </a:r>
            <a:endParaRPr lang="en-IN" sz="1950" b="1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950" b="1" dirty="0" smtClean="0"/>
              <a:t>CREATE </a:t>
            </a:r>
            <a:r>
              <a:rPr lang="en-IN" sz="1950" b="1" dirty="0">
                <a:solidFill>
                  <a:srgbClr val="0070C0"/>
                </a:solidFill>
              </a:rPr>
              <a:t>TRIGGER</a:t>
            </a:r>
            <a:r>
              <a:rPr lang="en-IN" sz="1950" b="1" dirty="0"/>
              <a:t> </a:t>
            </a:r>
            <a:r>
              <a:rPr lang="en-IN" sz="1950" dirty="0"/>
              <a:t>SALARY_VIOLATION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950" b="1" dirty="0">
                <a:solidFill>
                  <a:srgbClr val="0070C0"/>
                </a:solidFill>
              </a:rPr>
              <a:t>BEFORE</a:t>
            </a:r>
            <a:r>
              <a:rPr lang="en-IN" sz="1950" b="1" dirty="0"/>
              <a:t> </a:t>
            </a:r>
            <a:r>
              <a:rPr lang="en-IN" sz="1950" b="1" dirty="0">
                <a:solidFill>
                  <a:schemeClr val="accent1">
                    <a:lumMod val="75000"/>
                  </a:schemeClr>
                </a:solidFill>
              </a:rPr>
              <a:t>INSERT OR UPDATE</a:t>
            </a:r>
            <a:r>
              <a:rPr lang="en-IN" sz="1950" b="1" dirty="0"/>
              <a:t> OF </a:t>
            </a:r>
            <a:r>
              <a:rPr lang="en-IN" sz="1950" dirty="0"/>
              <a:t>SALARY, SUPERVISOR_SSN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950" b="1" dirty="0">
                <a:solidFill>
                  <a:srgbClr val="0070C0"/>
                </a:solidFill>
              </a:rPr>
              <a:t>ON</a:t>
            </a:r>
            <a:r>
              <a:rPr lang="en-IN" sz="1950" b="1" dirty="0"/>
              <a:t> </a:t>
            </a:r>
            <a:r>
              <a:rPr lang="en-IN" sz="1950" dirty="0" smtClean="0"/>
              <a:t>EMPLOYEE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950" b="1" dirty="0">
                <a:solidFill>
                  <a:srgbClr val="0070C0"/>
                </a:solidFill>
              </a:rPr>
              <a:t>FOR EACH ROW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950" b="1" dirty="0"/>
              <a:t>WHEN </a:t>
            </a:r>
            <a:r>
              <a:rPr lang="en-IN" sz="1950" dirty="0"/>
              <a:t>( </a:t>
            </a:r>
            <a:r>
              <a:rPr lang="en-IN" sz="1950" b="1" dirty="0">
                <a:solidFill>
                  <a:srgbClr val="00B050"/>
                </a:solidFill>
              </a:rPr>
              <a:t>NEW</a:t>
            </a:r>
            <a:r>
              <a:rPr lang="en-IN" sz="1950" dirty="0">
                <a:solidFill>
                  <a:srgbClr val="00B050"/>
                </a:solidFill>
              </a:rPr>
              <a:t>.SALARY &gt; </a:t>
            </a:r>
            <a:r>
              <a:rPr lang="en-IN" sz="1700" dirty="0">
                <a:solidFill>
                  <a:srgbClr val="00B050"/>
                </a:solidFill>
              </a:rPr>
              <a:t>( </a:t>
            </a:r>
            <a:r>
              <a:rPr lang="en-IN" sz="1700" b="1" dirty="0">
                <a:solidFill>
                  <a:srgbClr val="00B050"/>
                </a:solidFill>
              </a:rPr>
              <a:t>SELECT </a:t>
            </a:r>
            <a:r>
              <a:rPr lang="en-IN" sz="1700" dirty="0">
                <a:solidFill>
                  <a:srgbClr val="00B050"/>
                </a:solidFill>
              </a:rPr>
              <a:t>SALARY </a:t>
            </a:r>
            <a:r>
              <a:rPr lang="en-IN" sz="1700" b="1" dirty="0">
                <a:solidFill>
                  <a:srgbClr val="00B050"/>
                </a:solidFill>
              </a:rPr>
              <a:t>FROM </a:t>
            </a:r>
            <a:r>
              <a:rPr lang="en-IN" sz="1700" dirty="0">
                <a:solidFill>
                  <a:srgbClr val="00B050"/>
                </a:solidFill>
              </a:rPr>
              <a:t>EMPLOYEE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700" b="1" dirty="0" smtClean="0">
                <a:solidFill>
                  <a:srgbClr val="00B050"/>
                </a:solidFill>
              </a:rPr>
              <a:t>			      WHERE </a:t>
            </a:r>
            <a:r>
              <a:rPr lang="en-IN" sz="1700" dirty="0">
                <a:solidFill>
                  <a:srgbClr val="00B050"/>
                </a:solidFill>
              </a:rPr>
              <a:t>SSN = </a:t>
            </a:r>
            <a:r>
              <a:rPr lang="en-IN" sz="1700" b="1" dirty="0">
                <a:solidFill>
                  <a:srgbClr val="00B050"/>
                </a:solidFill>
              </a:rPr>
              <a:t>NEW</a:t>
            </a:r>
            <a:r>
              <a:rPr lang="en-IN" sz="1700" dirty="0">
                <a:solidFill>
                  <a:srgbClr val="00B050"/>
                </a:solidFill>
              </a:rPr>
              <a:t>.SUPERVISOR_SSN </a:t>
            </a:r>
            <a:r>
              <a:rPr lang="en-IN" sz="1700" dirty="0"/>
              <a:t>) )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700" dirty="0" smtClean="0"/>
              <a:t>			       </a:t>
            </a:r>
            <a:r>
              <a:rPr lang="en-IN" sz="1700" dirty="0" smtClean="0">
                <a:solidFill>
                  <a:srgbClr val="FF0000"/>
                </a:solidFill>
              </a:rPr>
              <a:t>INFORM_SUPERVISOR</a:t>
            </a:r>
            <a:r>
              <a:rPr lang="en-IN" sz="1700" dirty="0" smtClean="0"/>
              <a:t>(</a:t>
            </a:r>
            <a:r>
              <a:rPr lang="en-IN" sz="1700" b="1" dirty="0" err="1" smtClean="0"/>
              <a:t>NEW</a:t>
            </a:r>
            <a:r>
              <a:rPr lang="en-IN" sz="1700" dirty="0" err="1" smtClean="0"/>
              <a:t>.Supervisor_ssn</a:t>
            </a:r>
            <a:r>
              <a:rPr lang="en-IN" sz="1700" dirty="0"/>
              <a:t>,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1700" b="1" dirty="0" smtClean="0"/>
              <a:t>							       </a:t>
            </a:r>
            <a:r>
              <a:rPr lang="en-IN" sz="1700" b="1" dirty="0" err="1" smtClean="0"/>
              <a:t>NEW</a:t>
            </a:r>
            <a:r>
              <a:rPr lang="en-IN" sz="1700" dirty="0" err="1" smtClean="0"/>
              <a:t>.Ssn</a:t>
            </a:r>
            <a:r>
              <a:rPr lang="en-IN" sz="1700" dirty="0" smtClean="0"/>
              <a:t> </a:t>
            </a:r>
            <a:r>
              <a:rPr lang="en-IN" sz="1700" dirty="0"/>
              <a:t>);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6781800" y="2667000"/>
            <a:ext cx="1447800" cy="457200"/>
          </a:xfrm>
          <a:prstGeom prst="borderCallout1">
            <a:avLst>
              <a:gd name="adj1" fmla="val 45615"/>
              <a:gd name="adj2" fmla="val -792"/>
              <a:gd name="adj3" fmla="val 243843"/>
              <a:gd name="adj4" fmla="val -26457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Event</a:t>
            </a:r>
            <a:endParaRPr lang="en-IN" b="1" dirty="0"/>
          </a:p>
        </p:txBody>
      </p:sp>
      <p:sp>
        <p:nvSpPr>
          <p:cNvPr id="5" name="Line Callout 1 4"/>
          <p:cNvSpPr/>
          <p:nvPr/>
        </p:nvSpPr>
        <p:spPr>
          <a:xfrm>
            <a:off x="6781800" y="4339988"/>
            <a:ext cx="1447800" cy="457200"/>
          </a:xfrm>
          <a:prstGeom prst="borderCallout1">
            <a:avLst>
              <a:gd name="adj1" fmla="val 45615"/>
              <a:gd name="adj2" fmla="val -792"/>
              <a:gd name="adj3" fmla="val 160261"/>
              <a:gd name="adj4" fmla="val -235348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Condition</a:t>
            </a:r>
            <a:endParaRPr lang="en-IN" b="1" dirty="0"/>
          </a:p>
        </p:txBody>
      </p:sp>
      <p:sp>
        <p:nvSpPr>
          <p:cNvPr id="6" name="Line Callout 1 5"/>
          <p:cNvSpPr/>
          <p:nvPr/>
        </p:nvSpPr>
        <p:spPr>
          <a:xfrm>
            <a:off x="571500" y="6019800"/>
            <a:ext cx="1447800" cy="457200"/>
          </a:xfrm>
          <a:prstGeom prst="borderCallout1">
            <a:avLst>
              <a:gd name="adj1" fmla="val 45615"/>
              <a:gd name="adj2" fmla="val 101957"/>
              <a:gd name="adj3" fmla="val -9888"/>
              <a:gd name="adj4" fmla="val 20675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3463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b="1" dirty="0" smtClean="0"/>
              <a:t>Stored Procedure v/s Triggers</a:t>
            </a:r>
            <a:endParaRPr lang="en-IN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96211541"/>
              </p:ext>
            </p:extLst>
          </p:nvPr>
        </p:nvGraphicFramePr>
        <p:xfrm>
          <a:off x="533400" y="1397000"/>
          <a:ext cx="8001000" cy="530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190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1839913"/>
            <a:ext cx="3429000" cy="18938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5400" dirty="0" smtClean="0"/>
              <a:t>Thanks!! 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54914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Example - Nested Queries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153400" cy="5562600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buNone/>
            </a:pPr>
            <a:r>
              <a:rPr lang="en-IN" sz="1800" dirty="0"/>
              <a:t>Make a list of all project numbers for projects that involve </a:t>
            </a:r>
            <a:r>
              <a:rPr lang="en-IN" sz="1800" dirty="0" smtClean="0"/>
              <a:t>an employee </a:t>
            </a:r>
            <a:r>
              <a:rPr lang="en-IN" sz="1800" dirty="0"/>
              <a:t>whose last name is ‘Smith</a:t>
            </a:r>
            <a:r>
              <a:rPr lang="en-IN" sz="1800" dirty="0" smtClean="0"/>
              <a:t>’, either </a:t>
            </a:r>
            <a:r>
              <a:rPr lang="en-IN" sz="1800" dirty="0"/>
              <a:t>as a worker or as a manager of </a:t>
            </a:r>
            <a:r>
              <a:rPr lang="en-IN" sz="1800" dirty="0" smtClean="0"/>
              <a:t>the department </a:t>
            </a:r>
            <a:r>
              <a:rPr lang="en-IN" sz="1800" dirty="0"/>
              <a:t>that controls the project</a:t>
            </a:r>
            <a:r>
              <a:rPr lang="en-IN" sz="1800" dirty="0" smtClean="0"/>
              <a:t>.</a:t>
            </a:r>
            <a:endParaRPr lang="en-US" sz="1800" dirty="0"/>
          </a:p>
          <a:p>
            <a:pPr marL="0" indent="0" algn="just">
              <a:lnSpc>
                <a:spcPct val="110000"/>
              </a:lnSpc>
              <a:buNone/>
            </a:pPr>
            <a:endParaRPr lang="en-US" sz="1050" b="1" u="sng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800" b="1" u="sng" dirty="0" smtClean="0">
                <a:solidFill>
                  <a:srgbClr val="FF0000"/>
                </a:solidFill>
              </a:rPr>
              <a:t>Query:</a:t>
            </a:r>
            <a:endParaRPr lang="en-IN" sz="1100" b="1" i="0" u="none" strike="noStrike" baseline="0" dirty="0" smtClean="0"/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1500" b="1" i="0" u="none" strike="noStrike" baseline="0" dirty="0" smtClean="0"/>
              <a:t>SELECT DISTINCT </a:t>
            </a:r>
            <a:r>
              <a:rPr lang="en-IN" sz="1500" b="0" i="0" u="none" strike="noStrike" baseline="0" dirty="0" err="1" smtClean="0"/>
              <a:t>Pnumber</a:t>
            </a:r>
            <a:endParaRPr lang="en-IN" sz="1500" b="0" i="0" u="none" strike="noStrike" baseline="0" dirty="0" smtClean="0"/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1500" b="1" i="0" u="none" strike="noStrike" baseline="0" dirty="0" smtClean="0"/>
              <a:t>FROM </a:t>
            </a:r>
            <a:r>
              <a:rPr lang="en-IN" sz="1500" b="0" i="0" u="none" strike="noStrike" baseline="0" dirty="0" smtClean="0"/>
              <a:t>PROJECT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1500" b="1" i="0" u="none" strike="noStrike" baseline="0" dirty="0" smtClean="0"/>
              <a:t>WHERE </a:t>
            </a:r>
            <a:r>
              <a:rPr lang="en-IN" sz="1500" b="0" i="0" u="none" strike="noStrike" baseline="0" dirty="0" err="1" smtClean="0"/>
              <a:t>Pnumber</a:t>
            </a:r>
            <a:r>
              <a:rPr lang="en-IN" sz="1500" b="0" i="0" u="none" strike="noStrike" baseline="0" dirty="0" smtClean="0"/>
              <a:t> </a:t>
            </a:r>
            <a:r>
              <a:rPr lang="en-IN" sz="1500" b="1" i="0" u="none" strike="noStrike" baseline="0" dirty="0" smtClean="0"/>
              <a:t>IN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1500" b="0" i="0" u="none" strike="noStrike" baseline="0" dirty="0" smtClean="0"/>
              <a:t>		( </a:t>
            </a:r>
            <a:r>
              <a:rPr lang="en-IN" sz="1500" b="1" i="0" u="none" strike="noStrike" baseline="0" dirty="0" smtClean="0"/>
              <a:t>SELECT </a:t>
            </a:r>
            <a:r>
              <a:rPr lang="en-IN" sz="1500" b="0" i="0" u="none" strike="noStrike" baseline="0" dirty="0" err="1" smtClean="0"/>
              <a:t>Pnumber</a:t>
            </a:r>
            <a:endParaRPr lang="en-IN" sz="1500" b="0" i="0" u="none" strike="noStrike" baseline="0" dirty="0" smtClean="0"/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1500" b="1" i="0" u="none" strike="noStrike" baseline="0" dirty="0" smtClean="0"/>
              <a:t>		FROM </a:t>
            </a:r>
            <a:r>
              <a:rPr lang="en-IN" sz="1500" b="0" i="0" u="none" strike="noStrike" baseline="0" dirty="0" smtClean="0"/>
              <a:t>PROJECT, DEPARTMENT, EMPLOYEE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1500" b="1" i="0" u="none" strike="noStrike" baseline="0" dirty="0" smtClean="0"/>
              <a:t>		WHERE </a:t>
            </a:r>
            <a:r>
              <a:rPr lang="en-IN" sz="1500" b="0" i="0" u="none" strike="noStrike" baseline="0" dirty="0" err="1" smtClean="0"/>
              <a:t>Dnum</a:t>
            </a:r>
            <a:r>
              <a:rPr lang="en-IN" sz="1500" b="0" i="0" u="none" strike="noStrike" baseline="0" dirty="0" smtClean="0"/>
              <a:t>=</a:t>
            </a:r>
            <a:r>
              <a:rPr lang="en-IN" sz="1500" b="0" i="0" u="none" strike="noStrike" baseline="0" dirty="0" err="1" smtClean="0"/>
              <a:t>Dnumber</a:t>
            </a:r>
            <a:r>
              <a:rPr lang="en-IN" sz="1500" b="0" i="0" u="none" strike="noStrike" baseline="0" dirty="0" smtClean="0"/>
              <a:t> </a:t>
            </a:r>
            <a:r>
              <a:rPr lang="en-IN" sz="1500" b="1" i="0" u="none" strike="noStrike" baseline="0" dirty="0" smtClean="0"/>
              <a:t>AND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1500" b="0" i="0" u="none" strike="noStrike" baseline="0" dirty="0" smtClean="0"/>
              <a:t>				</a:t>
            </a:r>
            <a:r>
              <a:rPr lang="en-IN" sz="1500" b="0" i="0" u="none" strike="noStrike" baseline="0" dirty="0" err="1" smtClean="0"/>
              <a:t>Mgr_ssn</a:t>
            </a:r>
            <a:r>
              <a:rPr lang="en-IN" sz="1500" b="0" i="0" u="none" strike="noStrike" baseline="0" dirty="0" smtClean="0"/>
              <a:t>=</a:t>
            </a:r>
            <a:r>
              <a:rPr lang="en-IN" sz="1500" b="0" i="0" u="none" strike="noStrike" baseline="0" dirty="0" err="1" smtClean="0"/>
              <a:t>Ssn</a:t>
            </a:r>
            <a:r>
              <a:rPr lang="en-IN" sz="1500" b="0" i="0" u="none" strike="noStrike" baseline="0" dirty="0" smtClean="0"/>
              <a:t> </a:t>
            </a:r>
            <a:r>
              <a:rPr lang="en-IN" sz="1500" b="1" i="0" u="none" strike="noStrike" baseline="0" dirty="0" smtClean="0"/>
              <a:t>AND </a:t>
            </a:r>
            <a:r>
              <a:rPr lang="en-IN" sz="1500" b="0" i="0" u="none" strike="noStrike" baseline="0" dirty="0" err="1" smtClean="0"/>
              <a:t>Lname</a:t>
            </a:r>
            <a:r>
              <a:rPr lang="en-IN" sz="1500" b="0" i="0" u="none" strike="noStrike" baseline="0" dirty="0" smtClean="0"/>
              <a:t>=‘Smith’ )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1500" b="1" i="0" u="none" strike="noStrike" baseline="0" dirty="0" smtClean="0"/>
              <a:t>OR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1500" b="0" i="0" u="none" strike="noStrike" baseline="0" dirty="0" smtClean="0"/>
              <a:t>	</a:t>
            </a:r>
            <a:r>
              <a:rPr lang="en-IN" sz="1500" b="0" i="0" u="none" strike="noStrike" baseline="0" dirty="0" err="1" smtClean="0"/>
              <a:t>Pnumber</a:t>
            </a:r>
            <a:r>
              <a:rPr lang="en-IN" sz="1500" b="0" i="0" u="none" strike="noStrike" baseline="0" dirty="0" smtClean="0"/>
              <a:t> </a:t>
            </a:r>
            <a:r>
              <a:rPr lang="en-IN" sz="1500" b="1" i="0" u="none" strike="noStrike" baseline="0" dirty="0" smtClean="0"/>
              <a:t>IN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1500" b="0" i="0" u="none" strike="noStrike" baseline="0" dirty="0" smtClean="0"/>
              <a:t>		( </a:t>
            </a:r>
            <a:r>
              <a:rPr lang="en-IN" sz="1500" b="1" i="0" u="none" strike="noStrike" baseline="0" dirty="0" smtClean="0"/>
              <a:t>SELECT </a:t>
            </a:r>
            <a:r>
              <a:rPr lang="en-IN" sz="1500" b="0" i="0" u="none" strike="noStrike" baseline="0" dirty="0" err="1" smtClean="0"/>
              <a:t>Pno</a:t>
            </a:r>
            <a:endParaRPr lang="en-IN" sz="1500" b="0" i="0" u="none" strike="noStrike" baseline="0" dirty="0" smtClean="0"/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1500" b="1" i="0" u="none" strike="noStrike" baseline="0" dirty="0" smtClean="0"/>
              <a:t>		FROM </a:t>
            </a:r>
            <a:r>
              <a:rPr lang="en-IN" sz="1500" b="0" i="0" u="none" strike="noStrike" baseline="0" dirty="0" smtClean="0"/>
              <a:t>WORKS_ON, EMPLOYEE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1500" b="1" i="0" u="none" strike="noStrike" baseline="0" dirty="0" smtClean="0"/>
              <a:t>		WHERE </a:t>
            </a:r>
            <a:r>
              <a:rPr lang="en-IN" sz="1500" b="0" i="0" u="none" strike="noStrike" baseline="0" dirty="0" err="1" smtClean="0"/>
              <a:t>Essn</a:t>
            </a:r>
            <a:r>
              <a:rPr lang="en-IN" sz="1500" b="0" i="0" u="none" strike="noStrike" baseline="0" dirty="0" smtClean="0"/>
              <a:t>=</a:t>
            </a:r>
            <a:r>
              <a:rPr lang="en-IN" sz="1500" b="0" i="0" u="none" strike="noStrike" baseline="0" dirty="0" err="1" smtClean="0"/>
              <a:t>Ssn</a:t>
            </a:r>
            <a:r>
              <a:rPr lang="en-IN" sz="1500" b="0" i="0" u="none" strike="noStrike" baseline="0" dirty="0" smtClean="0"/>
              <a:t> </a:t>
            </a:r>
            <a:r>
              <a:rPr lang="en-IN" sz="1500" b="1" i="0" u="none" strike="noStrike" baseline="0" dirty="0" smtClean="0"/>
              <a:t>AND </a:t>
            </a:r>
            <a:r>
              <a:rPr lang="en-IN" sz="1500" b="0" i="0" u="none" strike="noStrike" baseline="0" dirty="0" err="1" smtClean="0"/>
              <a:t>Lname</a:t>
            </a:r>
            <a:r>
              <a:rPr lang="en-IN" sz="1500" b="0" i="0" u="none" strike="noStrike" baseline="0" dirty="0" smtClean="0"/>
              <a:t>=‘Smith’ );</a:t>
            </a:r>
            <a:endParaRPr lang="en-IN" sz="1500" b="1" u="sng" dirty="0"/>
          </a:p>
        </p:txBody>
      </p:sp>
      <p:sp>
        <p:nvSpPr>
          <p:cNvPr id="4" name="Line Callout 1 3"/>
          <p:cNvSpPr/>
          <p:nvPr/>
        </p:nvSpPr>
        <p:spPr>
          <a:xfrm>
            <a:off x="5842800" y="2577600"/>
            <a:ext cx="2880000" cy="1080000"/>
          </a:xfrm>
          <a:prstGeom prst="borderCallout1">
            <a:avLst>
              <a:gd name="adj1" fmla="val 46775"/>
              <a:gd name="adj2" fmla="val -396"/>
              <a:gd name="adj3" fmla="val 110612"/>
              <a:gd name="adj4" fmla="val -1031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600" dirty="0" smtClean="0"/>
              <a:t>Selects </a:t>
            </a:r>
            <a:r>
              <a:rPr lang="en-IN" sz="1600" dirty="0"/>
              <a:t>the project numbers of projects that have an </a:t>
            </a:r>
            <a:r>
              <a:rPr lang="en-IN" sz="1600" dirty="0" smtClean="0"/>
              <a:t>employee with </a:t>
            </a:r>
            <a:r>
              <a:rPr lang="en-IN" sz="1600" dirty="0"/>
              <a:t>last name ‘Smith’ involved as manager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5883000" y="5244600"/>
            <a:ext cx="2880000" cy="1080000"/>
          </a:xfrm>
          <a:prstGeom prst="borderCallout1">
            <a:avLst>
              <a:gd name="adj1" fmla="val 19"/>
              <a:gd name="adj2" fmla="val 78"/>
              <a:gd name="adj3" fmla="val 51219"/>
              <a:gd name="adj4" fmla="val -951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600" dirty="0" smtClean="0"/>
              <a:t>Selects the </a:t>
            </a:r>
            <a:r>
              <a:rPr lang="en-IN" sz="1600" dirty="0"/>
              <a:t>project numbers of projects that have an employee with last name ‘</a:t>
            </a:r>
            <a:r>
              <a:rPr lang="en-IN" sz="1600" dirty="0" smtClean="0"/>
              <a:t>Smith’ involved </a:t>
            </a:r>
            <a:r>
              <a:rPr lang="en-IN" sz="1600" dirty="0"/>
              <a:t>as </a:t>
            </a:r>
            <a:r>
              <a:rPr lang="en-IN" sz="1600" dirty="0" smtClean="0"/>
              <a:t>worker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733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Example - Nested Queries (Cont.)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153400" cy="4873625"/>
          </a:xfrm>
        </p:spPr>
        <p:txBody>
          <a:bodyPr/>
          <a:lstStyle/>
          <a:p>
            <a:pPr marL="0" indent="0" algn="just">
              <a:lnSpc>
                <a:spcPct val="130000"/>
              </a:lnSpc>
              <a:buNone/>
            </a:pPr>
            <a:r>
              <a:rPr lang="en-IN" sz="2100" dirty="0"/>
              <a:t>S</a:t>
            </a:r>
            <a:r>
              <a:rPr lang="en-IN" sz="2100" dirty="0" smtClean="0"/>
              <a:t>elect </a:t>
            </a:r>
            <a:r>
              <a:rPr lang="en-IN" sz="2100" dirty="0"/>
              <a:t>the </a:t>
            </a:r>
            <a:r>
              <a:rPr lang="en-IN" sz="2100" dirty="0" err="1"/>
              <a:t>Essns</a:t>
            </a:r>
            <a:r>
              <a:rPr lang="en-IN" sz="2100" dirty="0"/>
              <a:t> of all employees who work </a:t>
            </a:r>
            <a:r>
              <a:rPr lang="en-IN" sz="2100" dirty="0" smtClean="0"/>
              <a:t>on the same project</a:t>
            </a:r>
            <a:r>
              <a:rPr lang="en-IN" sz="2100" dirty="0"/>
              <a:t> </a:t>
            </a:r>
            <a:r>
              <a:rPr lang="en-IN" sz="2100" dirty="0" smtClean="0"/>
              <a:t>and hours as </a:t>
            </a:r>
            <a:r>
              <a:rPr lang="en-IN" sz="2100" dirty="0"/>
              <a:t>some project that employee ‘John Smith’ (whose </a:t>
            </a:r>
            <a:r>
              <a:rPr lang="en-IN" sz="2100" dirty="0" err="1"/>
              <a:t>Ssn</a:t>
            </a:r>
            <a:r>
              <a:rPr lang="en-IN" sz="2100" dirty="0"/>
              <a:t> </a:t>
            </a:r>
            <a:r>
              <a:rPr lang="en-IN" sz="2100" dirty="0" smtClean="0"/>
              <a:t>= ‘123456789</a:t>
            </a:r>
            <a:r>
              <a:rPr lang="en-IN" sz="2100" dirty="0"/>
              <a:t>’) works on</a:t>
            </a:r>
            <a:r>
              <a:rPr lang="en-IN" sz="2100" dirty="0" smtClean="0"/>
              <a:t>.</a:t>
            </a:r>
          </a:p>
          <a:p>
            <a:pPr marL="0" indent="0" algn="just">
              <a:lnSpc>
                <a:spcPct val="130000"/>
              </a:lnSpc>
              <a:buNone/>
            </a:pPr>
            <a:endParaRPr lang="en-US" sz="1400" dirty="0"/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2100" b="1" u="sng" dirty="0" smtClean="0">
                <a:solidFill>
                  <a:srgbClr val="FF0000"/>
                </a:solidFill>
              </a:rPr>
              <a:t>Query:</a:t>
            </a:r>
          </a:p>
          <a:p>
            <a:pPr marL="0" indent="0" algn="just">
              <a:lnSpc>
                <a:spcPct val="130000"/>
              </a:lnSpc>
              <a:buNone/>
            </a:pPr>
            <a:endParaRPr lang="en-US" sz="1600" b="1" u="sng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2100" b="1" dirty="0"/>
              <a:t>SELECT DISTINCT </a:t>
            </a:r>
            <a:r>
              <a:rPr lang="en-IN" sz="2100" dirty="0" err="1"/>
              <a:t>Essn</a:t>
            </a:r>
            <a:endParaRPr lang="en-IN" sz="2100" dirty="0"/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2100" b="1" dirty="0"/>
              <a:t>FROM </a:t>
            </a:r>
            <a:r>
              <a:rPr lang="en-IN" sz="2100" dirty="0"/>
              <a:t>WORKS_ON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2100" b="1" dirty="0"/>
              <a:t>WHERE </a:t>
            </a:r>
            <a:r>
              <a:rPr lang="en-IN" sz="2100" b="1" dirty="0">
                <a:solidFill>
                  <a:srgbClr val="FF0000"/>
                </a:solidFill>
              </a:rPr>
              <a:t>(</a:t>
            </a:r>
            <a:r>
              <a:rPr lang="en-IN" sz="2100" b="1" dirty="0" err="1">
                <a:solidFill>
                  <a:srgbClr val="FF0000"/>
                </a:solidFill>
              </a:rPr>
              <a:t>Pno</a:t>
            </a:r>
            <a:r>
              <a:rPr lang="en-IN" sz="2100" b="1" dirty="0">
                <a:solidFill>
                  <a:srgbClr val="FF0000"/>
                </a:solidFill>
              </a:rPr>
              <a:t>, Hours)</a:t>
            </a:r>
            <a:r>
              <a:rPr lang="en-IN" sz="2100" dirty="0"/>
              <a:t> </a:t>
            </a:r>
            <a:r>
              <a:rPr lang="en-IN" sz="2100" b="1" dirty="0"/>
              <a:t>IN </a:t>
            </a:r>
            <a:r>
              <a:rPr lang="en-IN" sz="2100" dirty="0" smtClean="0"/>
              <a:t>( </a:t>
            </a:r>
            <a:r>
              <a:rPr lang="en-IN" sz="2100" b="1" dirty="0" smtClean="0"/>
              <a:t>SELECT </a:t>
            </a:r>
            <a:r>
              <a:rPr lang="en-IN" sz="2100" dirty="0" err="1"/>
              <a:t>Pno</a:t>
            </a:r>
            <a:r>
              <a:rPr lang="en-IN" sz="2100" dirty="0"/>
              <a:t>, Hours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2100" b="1" dirty="0" smtClean="0"/>
              <a:t>				FROM </a:t>
            </a:r>
            <a:r>
              <a:rPr lang="en-IN" sz="2100" dirty="0"/>
              <a:t>WORKS_ON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en-IN" sz="2100" b="1" dirty="0" smtClean="0"/>
              <a:t>				WHERE </a:t>
            </a:r>
            <a:r>
              <a:rPr lang="en-IN" sz="2100" dirty="0" err="1"/>
              <a:t>Essn</a:t>
            </a:r>
            <a:r>
              <a:rPr lang="en-IN" sz="2100" dirty="0"/>
              <a:t>=‘123456789’ );</a:t>
            </a:r>
            <a:endParaRPr lang="en-US" sz="2100" b="1" u="sng" dirty="0" smtClean="0">
              <a:solidFill>
                <a:srgbClr val="FF0000"/>
              </a:solidFill>
            </a:endParaRPr>
          </a:p>
        </p:txBody>
      </p:sp>
      <p:sp>
        <p:nvSpPr>
          <p:cNvPr id="2" name="Line Callout 1 1"/>
          <p:cNvSpPr/>
          <p:nvPr/>
        </p:nvSpPr>
        <p:spPr>
          <a:xfrm>
            <a:off x="5806800" y="3043200"/>
            <a:ext cx="2880000" cy="1224000"/>
          </a:xfrm>
          <a:prstGeom prst="borderCallout1">
            <a:avLst>
              <a:gd name="adj1" fmla="val 49970"/>
              <a:gd name="adj2" fmla="val -277"/>
              <a:gd name="adj3" fmla="val 172711"/>
              <a:gd name="adj4" fmla="val -11936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Parentheses important to compare combination of </a:t>
            </a:r>
            <a:r>
              <a:rPr lang="en-US" dirty="0" err="1" smtClean="0"/>
              <a:t>Pno</a:t>
            </a:r>
            <a:r>
              <a:rPr lang="en-US" dirty="0" smtClean="0"/>
              <a:t> and Hours attributes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itle 6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 smtClean="0"/>
              <a:t>Comparison Operators </a:t>
            </a:r>
            <a:r>
              <a:rPr lang="en-US" sz="2800" b="1" dirty="0"/>
              <a:t>to </a:t>
            </a:r>
            <a:r>
              <a:rPr lang="en-US" sz="2800" b="1" dirty="0" smtClean="0"/>
              <a:t>Compare </a:t>
            </a:r>
            <a:r>
              <a:rPr lang="en-US" sz="2800" b="1" dirty="0"/>
              <a:t>a single value </a:t>
            </a:r>
            <a:r>
              <a:rPr lang="en-US" sz="2800" b="1" dirty="0" smtClean="0"/>
              <a:t>– ANY &amp; ALL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43062"/>
            <a:ext cx="8077200" cy="4300538"/>
          </a:xfrm>
        </p:spPr>
        <p:txBody>
          <a:bodyPr/>
          <a:lstStyle/>
          <a:p>
            <a:pPr lvl="0" algn="just">
              <a:lnSpc>
                <a:spcPct val="150000"/>
              </a:lnSpc>
              <a:buClr>
                <a:srgbClr val="FE8637"/>
              </a:buClr>
            </a:pPr>
            <a:r>
              <a:rPr lang="en-US" sz="2200" b="1" dirty="0" smtClean="0">
                <a:solidFill>
                  <a:srgbClr val="FF0000"/>
                </a:solidFill>
                <a:cs typeface="Courier New" pitchFamily="49" charset="0"/>
              </a:rPr>
              <a:t>= ANY </a:t>
            </a:r>
            <a:r>
              <a:rPr lang="en-US" sz="2200" b="1" dirty="0" smtClean="0">
                <a:solidFill>
                  <a:srgbClr val="FF0000"/>
                </a:solidFill>
              </a:rPr>
              <a:t>(or </a:t>
            </a:r>
            <a:r>
              <a:rPr lang="en-US" sz="2200" b="1" dirty="0" smtClean="0">
                <a:solidFill>
                  <a:srgbClr val="FF0000"/>
                </a:solidFill>
                <a:cs typeface="Courier New" pitchFamily="49" charset="0"/>
              </a:rPr>
              <a:t>= SOME</a:t>
            </a:r>
            <a:r>
              <a:rPr lang="en-US" sz="2200" b="1" dirty="0" smtClean="0">
                <a:solidFill>
                  <a:srgbClr val="FF0000"/>
                </a:solidFill>
              </a:rPr>
              <a:t>) operator:</a:t>
            </a:r>
            <a:r>
              <a:rPr lang="en-US" sz="2200" dirty="0"/>
              <a:t> </a:t>
            </a:r>
            <a:r>
              <a:rPr lang="en-US" sz="2200" dirty="0" smtClean="0"/>
              <a:t>Returns </a:t>
            </a:r>
            <a:r>
              <a:rPr lang="en-US" sz="2200" dirty="0" smtClean="0">
                <a:cs typeface="Courier New" pitchFamily="49" charset="0"/>
              </a:rPr>
              <a:t>TRUE </a:t>
            </a:r>
            <a:r>
              <a:rPr lang="en-US" sz="2200" dirty="0" smtClean="0"/>
              <a:t>if the value </a:t>
            </a:r>
            <a:r>
              <a:rPr lang="en-US" sz="2200" i="1" dirty="0" smtClean="0"/>
              <a:t>v</a:t>
            </a:r>
            <a:r>
              <a:rPr lang="en-US" sz="2200" dirty="0" smtClean="0"/>
              <a:t> is equal to some value in the set </a:t>
            </a:r>
            <a:r>
              <a:rPr lang="en-US" sz="2200" i="1" dirty="0" smtClean="0"/>
              <a:t>V</a:t>
            </a:r>
            <a:r>
              <a:rPr lang="en-US" sz="2200" dirty="0" smtClean="0"/>
              <a:t> (equivalent to </a:t>
            </a:r>
            <a:r>
              <a:rPr lang="en-US" sz="2200" dirty="0" smtClean="0">
                <a:cs typeface="Courier New" pitchFamily="49" charset="0"/>
              </a:rPr>
              <a:t>IN)</a:t>
            </a:r>
            <a:endParaRPr lang="en-US" sz="2200" dirty="0">
              <a:cs typeface="Courier New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IN" sz="2200" b="1" dirty="0" smtClean="0">
                <a:solidFill>
                  <a:srgbClr val="FF0000"/>
                </a:solidFill>
              </a:rPr>
              <a:t>ALL operator: </a:t>
            </a:r>
            <a:r>
              <a:rPr lang="en-IN" sz="2200" dirty="0" smtClean="0"/>
              <a:t>(</a:t>
            </a:r>
            <a:r>
              <a:rPr lang="en-IN" sz="2200" i="1" dirty="0" smtClean="0"/>
              <a:t>v </a:t>
            </a:r>
            <a:r>
              <a:rPr lang="en-IN" sz="2200" dirty="0" smtClean="0"/>
              <a:t>&gt; ALL </a:t>
            </a:r>
            <a:r>
              <a:rPr lang="en-IN" sz="2200" i="1" dirty="0" smtClean="0"/>
              <a:t>V</a:t>
            </a:r>
            <a:r>
              <a:rPr lang="en-IN" sz="2200" dirty="0" smtClean="0"/>
              <a:t>) returns TRUE if the value </a:t>
            </a:r>
            <a:r>
              <a:rPr lang="en-IN" sz="2200" i="1" dirty="0" smtClean="0"/>
              <a:t>v </a:t>
            </a:r>
            <a:r>
              <a:rPr lang="en-IN" sz="2200" dirty="0" smtClean="0"/>
              <a:t>is greater than </a:t>
            </a:r>
            <a:r>
              <a:rPr lang="en-IN" sz="2200" i="1" dirty="0" smtClean="0"/>
              <a:t>all </a:t>
            </a:r>
            <a:r>
              <a:rPr lang="en-IN" sz="2200" dirty="0" smtClean="0"/>
              <a:t>the values in the set (or </a:t>
            </a:r>
            <a:r>
              <a:rPr lang="en-IN" sz="2200" dirty="0" err="1" smtClean="0"/>
              <a:t>multiset</a:t>
            </a:r>
            <a:r>
              <a:rPr lang="en-IN" sz="2200" dirty="0" smtClean="0"/>
              <a:t>) </a:t>
            </a:r>
            <a:r>
              <a:rPr lang="en-IN" sz="2200" i="1" dirty="0" smtClean="0"/>
              <a:t>V</a:t>
            </a:r>
            <a:r>
              <a:rPr lang="en-IN" sz="2200" dirty="0" smtClean="0"/>
              <a:t>.</a:t>
            </a:r>
            <a:endParaRPr lang="en-IN" sz="2200" b="1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Other operators that can be combined with </a:t>
            </a:r>
            <a:r>
              <a:rPr lang="en-US" sz="2200" dirty="0" smtClean="0">
                <a:cs typeface="Courier New" pitchFamily="49" charset="0"/>
              </a:rPr>
              <a:t>ANY</a:t>
            </a:r>
            <a:r>
              <a:rPr lang="en-US" sz="2200" dirty="0" smtClean="0"/>
              <a:t> (or </a:t>
            </a:r>
            <a:r>
              <a:rPr lang="en-US" sz="2200" dirty="0" smtClean="0">
                <a:cs typeface="Courier New" pitchFamily="49" charset="0"/>
              </a:rPr>
              <a:t>SOME</a:t>
            </a:r>
            <a:r>
              <a:rPr lang="en-US" sz="2200" dirty="0" smtClean="0"/>
              <a:t>) and ALL: </a:t>
            </a:r>
            <a:r>
              <a:rPr lang="en-US" sz="2200" b="1" dirty="0" smtClean="0">
                <a:solidFill>
                  <a:srgbClr val="00B050"/>
                </a:solidFill>
                <a:cs typeface="Courier New" pitchFamily="49" charset="0"/>
              </a:rPr>
              <a:t>&gt;, &gt;=</a:t>
            </a:r>
            <a:r>
              <a:rPr lang="en-US" sz="2200" b="1" dirty="0" smtClean="0">
                <a:solidFill>
                  <a:srgbClr val="00B050"/>
                </a:solidFill>
              </a:rPr>
              <a:t>, </a:t>
            </a:r>
            <a:r>
              <a:rPr lang="en-US" sz="2200" b="1" dirty="0" smtClean="0">
                <a:solidFill>
                  <a:srgbClr val="00B050"/>
                </a:solidFill>
                <a:cs typeface="Courier New" pitchFamily="49" charset="0"/>
              </a:rPr>
              <a:t>&lt;</a:t>
            </a:r>
            <a:r>
              <a:rPr lang="en-US" sz="2200" b="1" dirty="0" smtClean="0">
                <a:solidFill>
                  <a:srgbClr val="00B050"/>
                </a:solidFill>
              </a:rPr>
              <a:t>, </a:t>
            </a:r>
            <a:r>
              <a:rPr lang="en-US" sz="2200" b="1" dirty="0" smtClean="0">
                <a:solidFill>
                  <a:srgbClr val="00B050"/>
                </a:solidFill>
                <a:cs typeface="Courier New" pitchFamily="49" charset="0"/>
              </a:rPr>
              <a:t>&lt;=</a:t>
            </a:r>
            <a:r>
              <a:rPr lang="en-US" sz="2200" b="1" dirty="0" smtClean="0">
                <a:solidFill>
                  <a:srgbClr val="00B050"/>
                </a:solidFill>
              </a:rPr>
              <a:t>, and </a:t>
            </a:r>
            <a:r>
              <a:rPr lang="en-US" sz="2200" b="1" dirty="0" smtClean="0">
                <a:solidFill>
                  <a:srgbClr val="00B050"/>
                </a:solidFill>
                <a:cs typeface="Courier New" pitchFamily="49" charset="0"/>
              </a:rPr>
              <a:t>&lt;&gt;</a:t>
            </a:r>
          </a:p>
        </p:txBody>
      </p:sp>
      <p:pic>
        <p:nvPicPr>
          <p:cNvPr id="21510" name="Picture 6" descr="Image result for all vs some graph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000" y="5419736"/>
            <a:ext cx="2878800" cy="128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2241</TotalTime>
  <Words>3064</Words>
  <Application>Microsoft Office PowerPoint</Application>
  <PresentationFormat>On-screen Show (4:3)</PresentationFormat>
  <Paragraphs>494</Paragraphs>
  <Slides>63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63</vt:i4>
      </vt:variant>
    </vt:vector>
  </HeadingPairs>
  <TitlesOfParts>
    <vt:vector size="66" baseType="lpstr">
      <vt:lpstr>Default Design</vt:lpstr>
      <vt:lpstr>Office Theme</vt:lpstr>
      <vt:lpstr>Oriel</vt:lpstr>
      <vt:lpstr>Advanced SQL</vt:lpstr>
      <vt:lpstr>Comparisons Involving NULL and  Three-Valued Logic</vt:lpstr>
      <vt:lpstr>Logical Connectives in Three – Valued Logic</vt:lpstr>
      <vt:lpstr>COMPANY Database</vt:lpstr>
      <vt:lpstr>Comparisons Involving NULL and Three-Valued Logic (cont’d.)</vt:lpstr>
      <vt:lpstr>Nested Queries, Tuples, and Set/ Multiset Comparisons</vt:lpstr>
      <vt:lpstr>Example - Nested Queries</vt:lpstr>
      <vt:lpstr>Example - Nested Queries (Cont.)</vt:lpstr>
      <vt:lpstr>Comparison Operators to Compare a single value – ANY &amp; ALL</vt:lpstr>
      <vt:lpstr>Example - ALL Operator</vt:lpstr>
      <vt:lpstr>Ambiguity in Nested Queries</vt:lpstr>
      <vt:lpstr>Example - Ambiguity in Nested Queries</vt:lpstr>
      <vt:lpstr>Correlated Nested Queries</vt:lpstr>
      <vt:lpstr>Example - Correlated Nested Queries</vt:lpstr>
      <vt:lpstr>Nested Queries (Cont.)</vt:lpstr>
      <vt:lpstr>EXISTS Function</vt:lpstr>
      <vt:lpstr>Example – EXISTS</vt:lpstr>
      <vt:lpstr>Example – NOT EXISTS</vt:lpstr>
      <vt:lpstr>COMPANY Database</vt:lpstr>
      <vt:lpstr>Practice Drill</vt:lpstr>
      <vt:lpstr>Solution – Practice Drill</vt:lpstr>
      <vt:lpstr>Solution – Practice Drill</vt:lpstr>
      <vt:lpstr>Solution – Practice Drill</vt:lpstr>
      <vt:lpstr>UNIQUE Function</vt:lpstr>
      <vt:lpstr>Explicit Sets in WHERE Clause</vt:lpstr>
      <vt:lpstr>Renaming of Attributes</vt:lpstr>
      <vt:lpstr>Joined Tables</vt:lpstr>
      <vt:lpstr>Example - Joined Tables</vt:lpstr>
      <vt:lpstr>Natural Join</vt:lpstr>
      <vt:lpstr>Example – Natural join</vt:lpstr>
      <vt:lpstr>Outer Join</vt:lpstr>
      <vt:lpstr>Example – Outer Join</vt:lpstr>
      <vt:lpstr>Nesting with Join Operation</vt:lpstr>
      <vt:lpstr>COMPANY Database</vt:lpstr>
      <vt:lpstr>Aggregate Functions</vt:lpstr>
      <vt:lpstr>Example - Aggregate Functions</vt:lpstr>
      <vt:lpstr>Example - Aggregate Functions (Cont.)</vt:lpstr>
      <vt:lpstr>Example - Aggregate Functions (Cont.)</vt:lpstr>
      <vt:lpstr>Example - Aggregate Functions (Cont.)</vt:lpstr>
      <vt:lpstr>Example - Aggregate Functions (Cont.)</vt:lpstr>
      <vt:lpstr>The GROUP BY and HAVING Clauses</vt:lpstr>
      <vt:lpstr>Example</vt:lpstr>
      <vt:lpstr>Result</vt:lpstr>
      <vt:lpstr>Example</vt:lpstr>
      <vt:lpstr>Example</vt:lpstr>
      <vt:lpstr>Result</vt:lpstr>
      <vt:lpstr>Result (Cont.)</vt:lpstr>
      <vt:lpstr>Example</vt:lpstr>
      <vt:lpstr>Example</vt:lpstr>
      <vt:lpstr>Example (Cont.)</vt:lpstr>
      <vt:lpstr>Summarization of SQL Queries &amp; Execution Sequence</vt:lpstr>
      <vt:lpstr>DROP Command</vt:lpstr>
      <vt:lpstr>DROP Command Example</vt:lpstr>
      <vt:lpstr>ALTER Command</vt:lpstr>
      <vt:lpstr>Example - ALTER Command</vt:lpstr>
      <vt:lpstr>Specifying Constraints as Assertions</vt:lpstr>
      <vt:lpstr>Example - Assertions</vt:lpstr>
      <vt:lpstr>Stored Procedures</vt:lpstr>
      <vt:lpstr>Example – Stored Procedures</vt:lpstr>
      <vt:lpstr>Specifying Actions as Triggers</vt:lpstr>
      <vt:lpstr>Example - Triggers</vt:lpstr>
      <vt:lpstr>Stored Procedure v/s Triggers</vt:lpstr>
      <vt:lpstr>Thanks!! </vt:lpstr>
    </vt:vector>
  </TitlesOfParts>
  <Company>PEARSON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Kanika</dc:creator>
  <cp:lastModifiedBy>Kanika</cp:lastModifiedBy>
  <cp:revision>77</cp:revision>
  <dcterms:created xsi:type="dcterms:W3CDTF">2010-05-06T15:58:58Z</dcterms:created>
  <dcterms:modified xsi:type="dcterms:W3CDTF">2019-06-19T11:42:24Z</dcterms:modified>
</cp:coreProperties>
</file>