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97" r:id="rId3"/>
    <p:sldId id="298" r:id="rId4"/>
    <p:sldId id="259" r:id="rId5"/>
    <p:sldId id="299" r:id="rId6"/>
    <p:sldId id="262" r:id="rId7"/>
    <p:sldId id="263" r:id="rId8"/>
    <p:sldId id="300" r:id="rId9"/>
    <p:sldId id="265" r:id="rId10"/>
    <p:sldId id="266" r:id="rId11"/>
    <p:sldId id="301" r:id="rId12"/>
    <p:sldId id="267" r:id="rId13"/>
    <p:sldId id="303" r:id="rId14"/>
    <p:sldId id="269" r:id="rId15"/>
    <p:sldId id="304" r:id="rId16"/>
    <p:sldId id="272" r:id="rId17"/>
    <p:sldId id="273" r:id="rId18"/>
    <p:sldId id="274" r:id="rId19"/>
    <p:sldId id="306" r:id="rId20"/>
    <p:sldId id="276" r:id="rId21"/>
    <p:sldId id="277" r:id="rId22"/>
    <p:sldId id="278" r:id="rId23"/>
    <p:sldId id="279" r:id="rId24"/>
    <p:sldId id="280" r:id="rId25"/>
    <p:sldId id="307" r:id="rId26"/>
    <p:sldId id="282" r:id="rId27"/>
    <p:sldId id="308" r:id="rId28"/>
    <p:sldId id="284" r:id="rId29"/>
    <p:sldId id="285" r:id="rId30"/>
    <p:sldId id="286" r:id="rId31"/>
    <p:sldId id="287" r:id="rId32"/>
    <p:sldId id="288" r:id="rId33"/>
    <p:sldId id="289" r:id="rId34"/>
    <p:sldId id="305" r:id="rId35"/>
    <p:sldId id="29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350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CBD883-C29B-4C6B-8A35-0CA2B7AA750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F97CD99D-8EF0-464F-97FE-4B2729759E21}">
      <dgm:prSet phldrT="[Text]" custT="1"/>
      <dgm:spPr/>
      <dgm:t>
        <a:bodyPr/>
        <a:lstStyle/>
        <a:p>
          <a:r>
            <a:rPr lang="en-US" sz="2800" b="1" dirty="0" smtClean="0"/>
            <a:t>Specialization/ Generalization</a:t>
          </a:r>
          <a:endParaRPr lang="en-IN" sz="2800" b="1" dirty="0"/>
        </a:p>
      </dgm:t>
    </dgm:pt>
    <dgm:pt modelId="{7EF42814-C3A2-4B34-84D3-74130D42252F}" type="parTrans" cxnId="{503B8592-0171-47A6-96DA-A6A950E36212}">
      <dgm:prSet/>
      <dgm:spPr/>
      <dgm:t>
        <a:bodyPr/>
        <a:lstStyle/>
        <a:p>
          <a:endParaRPr lang="en-IN" sz="2000"/>
        </a:p>
      </dgm:t>
    </dgm:pt>
    <dgm:pt modelId="{CCD7DEE1-A3E5-41F5-9F57-36690A7D2D2A}" type="sibTrans" cxnId="{503B8592-0171-47A6-96DA-A6A950E36212}">
      <dgm:prSet/>
      <dgm:spPr/>
      <dgm:t>
        <a:bodyPr/>
        <a:lstStyle/>
        <a:p>
          <a:endParaRPr lang="en-IN" sz="2000"/>
        </a:p>
      </dgm:t>
    </dgm:pt>
    <dgm:pt modelId="{424FC526-C52A-4CE4-814D-F483AF2824FB}">
      <dgm:prSet phldrT="[Text]" custT="1"/>
      <dgm:spPr/>
      <dgm:t>
        <a:bodyPr/>
        <a:lstStyle/>
        <a:p>
          <a:r>
            <a:rPr lang="en-US" altLang="en-US" sz="2000" dirty="0" smtClean="0"/>
            <a:t>Disjoint, Total </a:t>
          </a:r>
          <a:endParaRPr lang="en-IN" sz="2000" dirty="0"/>
        </a:p>
      </dgm:t>
    </dgm:pt>
    <dgm:pt modelId="{2EFFE2F7-2865-48DF-BF86-E17C1F936A90}" type="parTrans" cxnId="{C9343BA3-0C0D-415E-8537-31C3475CC7FB}">
      <dgm:prSet/>
      <dgm:spPr/>
      <dgm:t>
        <a:bodyPr/>
        <a:lstStyle/>
        <a:p>
          <a:endParaRPr lang="en-IN" sz="2000"/>
        </a:p>
      </dgm:t>
    </dgm:pt>
    <dgm:pt modelId="{79866DF1-101B-4BB9-BDC0-E4074157585A}" type="sibTrans" cxnId="{C9343BA3-0C0D-415E-8537-31C3475CC7FB}">
      <dgm:prSet/>
      <dgm:spPr/>
      <dgm:t>
        <a:bodyPr/>
        <a:lstStyle/>
        <a:p>
          <a:endParaRPr lang="en-IN" sz="2000"/>
        </a:p>
      </dgm:t>
    </dgm:pt>
    <dgm:pt modelId="{43C44E34-E192-4B64-A66D-D4AEF3EB9655}">
      <dgm:prSet phldrT="[Text]" custT="1"/>
      <dgm:spPr/>
      <dgm:t>
        <a:bodyPr/>
        <a:lstStyle/>
        <a:p>
          <a:r>
            <a:rPr lang="en-US" altLang="en-US" sz="2000" dirty="0" smtClean="0"/>
            <a:t>Disjoint, Partial </a:t>
          </a:r>
          <a:endParaRPr lang="en-IN" sz="2000" dirty="0"/>
        </a:p>
      </dgm:t>
    </dgm:pt>
    <dgm:pt modelId="{942AF87E-0FFE-4AB5-A931-9D587787304C}" type="parTrans" cxnId="{E8F4043B-6C28-4CF3-AA1C-3F4A48582ABD}">
      <dgm:prSet/>
      <dgm:spPr/>
      <dgm:t>
        <a:bodyPr/>
        <a:lstStyle/>
        <a:p>
          <a:endParaRPr lang="en-IN" sz="2000"/>
        </a:p>
      </dgm:t>
    </dgm:pt>
    <dgm:pt modelId="{14B7059E-B4A9-43AF-A458-9167F14A1A00}" type="sibTrans" cxnId="{E8F4043B-6C28-4CF3-AA1C-3F4A48582ABD}">
      <dgm:prSet/>
      <dgm:spPr/>
      <dgm:t>
        <a:bodyPr/>
        <a:lstStyle/>
        <a:p>
          <a:endParaRPr lang="en-IN" sz="2000"/>
        </a:p>
      </dgm:t>
    </dgm:pt>
    <dgm:pt modelId="{FFE31F28-AFE5-45F5-8882-CDDAE277EB2E}">
      <dgm:prSet phldrT="[Text]" custT="1"/>
      <dgm:spPr/>
      <dgm:t>
        <a:bodyPr/>
        <a:lstStyle/>
        <a:p>
          <a:r>
            <a:rPr lang="en-US" altLang="en-US" sz="2000" dirty="0" smtClean="0"/>
            <a:t>Overlapping, Total </a:t>
          </a:r>
          <a:endParaRPr lang="en-IN" sz="2000" dirty="0"/>
        </a:p>
      </dgm:t>
    </dgm:pt>
    <dgm:pt modelId="{67370403-C878-4913-8231-3028DDCD86EE}" type="parTrans" cxnId="{DA77957D-0F78-4885-9EC8-19A7E9E252E0}">
      <dgm:prSet/>
      <dgm:spPr/>
      <dgm:t>
        <a:bodyPr/>
        <a:lstStyle/>
        <a:p>
          <a:endParaRPr lang="en-IN" sz="2000"/>
        </a:p>
      </dgm:t>
    </dgm:pt>
    <dgm:pt modelId="{B57B1959-121E-44E0-ACE5-8CF54985D832}" type="sibTrans" cxnId="{DA77957D-0F78-4885-9EC8-19A7E9E252E0}">
      <dgm:prSet/>
      <dgm:spPr/>
      <dgm:t>
        <a:bodyPr/>
        <a:lstStyle/>
        <a:p>
          <a:endParaRPr lang="en-IN" sz="2000"/>
        </a:p>
      </dgm:t>
    </dgm:pt>
    <dgm:pt modelId="{F8930460-AF14-4312-8DDB-19C3F6FA96AD}">
      <dgm:prSet phldrT="[Text]" custT="1"/>
      <dgm:spPr/>
      <dgm:t>
        <a:bodyPr/>
        <a:lstStyle/>
        <a:p>
          <a:r>
            <a:rPr lang="en-US" altLang="en-US" sz="2000" dirty="0" smtClean="0"/>
            <a:t>Overlapping, Partial</a:t>
          </a:r>
          <a:endParaRPr lang="en-IN" sz="2000" dirty="0"/>
        </a:p>
      </dgm:t>
    </dgm:pt>
    <dgm:pt modelId="{C264FB3D-B24A-4AD8-A7F7-150BAF6D60E0}" type="parTrans" cxnId="{8D74B628-F441-47A0-A1D5-C74589AAF5D9}">
      <dgm:prSet/>
      <dgm:spPr/>
      <dgm:t>
        <a:bodyPr/>
        <a:lstStyle/>
        <a:p>
          <a:endParaRPr lang="en-IN" sz="2000"/>
        </a:p>
      </dgm:t>
    </dgm:pt>
    <dgm:pt modelId="{981A0001-11E9-42F0-A20F-106C44BD4DA2}" type="sibTrans" cxnId="{8D74B628-F441-47A0-A1D5-C74589AAF5D9}">
      <dgm:prSet/>
      <dgm:spPr/>
      <dgm:t>
        <a:bodyPr/>
        <a:lstStyle/>
        <a:p>
          <a:endParaRPr lang="en-IN" sz="2000"/>
        </a:p>
      </dgm:t>
    </dgm:pt>
    <dgm:pt modelId="{4FDE8545-AD50-458A-A727-D61E07A09407}" type="pres">
      <dgm:prSet presAssocID="{17CBD883-C29B-4C6B-8A35-0CA2B7AA750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87F4D55C-BD3C-4D9E-A55B-4F2E8BBF1D9D}" type="pres">
      <dgm:prSet presAssocID="{F97CD99D-8EF0-464F-97FE-4B2729759E21}" presName="hierRoot1" presStyleCnt="0"/>
      <dgm:spPr/>
    </dgm:pt>
    <dgm:pt modelId="{771D0999-DF02-4BBB-A049-D61C23FD76B8}" type="pres">
      <dgm:prSet presAssocID="{F97CD99D-8EF0-464F-97FE-4B2729759E21}" presName="composite" presStyleCnt="0"/>
      <dgm:spPr/>
    </dgm:pt>
    <dgm:pt modelId="{0779AFED-F046-4DC2-97A1-833F9DFB2C15}" type="pres">
      <dgm:prSet presAssocID="{F97CD99D-8EF0-464F-97FE-4B2729759E21}" presName="background" presStyleLbl="node0" presStyleIdx="0" presStyleCnt="1"/>
      <dgm:spPr/>
    </dgm:pt>
    <dgm:pt modelId="{B8ED888B-A760-481A-AEF3-D906326262B1}" type="pres">
      <dgm:prSet presAssocID="{F97CD99D-8EF0-464F-97FE-4B2729759E21}" presName="text" presStyleLbl="fgAcc0" presStyleIdx="0" presStyleCnt="1" custScaleX="206188" custLinFactNeighborY="-1773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8BE3C0E-5697-40BA-A100-3A0A316B926F}" type="pres">
      <dgm:prSet presAssocID="{F97CD99D-8EF0-464F-97FE-4B2729759E21}" presName="hierChild2" presStyleCnt="0"/>
      <dgm:spPr/>
    </dgm:pt>
    <dgm:pt modelId="{384B24A6-5B05-4597-9CE1-E9362C46E77F}" type="pres">
      <dgm:prSet presAssocID="{2EFFE2F7-2865-48DF-BF86-E17C1F936A90}" presName="Name10" presStyleLbl="parChTrans1D2" presStyleIdx="0" presStyleCnt="4"/>
      <dgm:spPr/>
      <dgm:t>
        <a:bodyPr/>
        <a:lstStyle/>
        <a:p>
          <a:endParaRPr lang="en-IN"/>
        </a:p>
      </dgm:t>
    </dgm:pt>
    <dgm:pt modelId="{F57DD0A6-ED98-4CA1-814C-E856153C14F1}" type="pres">
      <dgm:prSet presAssocID="{424FC526-C52A-4CE4-814D-F483AF2824FB}" presName="hierRoot2" presStyleCnt="0"/>
      <dgm:spPr/>
    </dgm:pt>
    <dgm:pt modelId="{9672A24A-922D-4301-8029-4C0946EF94F9}" type="pres">
      <dgm:prSet presAssocID="{424FC526-C52A-4CE4-814D-F483AF2824FB}" presName="composite2" presStyleCnt="0"/>
      <dgm:spPr/>
    </dgm:pt>
    <dgm:pt modelId="{A8BAF031-CD51-4E8F-91DA-AC2B85FB9F00}" type="pres">
      <dgm:prSet presAssocID="{424FC526-C52A-4CE4-814D-F483AF2824FB}" presName="background2" presStyleLbl="node2" presStyleIdx="0" presStyleCnt="4"/>
      <dgm:spPr/>
    </dgm:pt>
    <dgm:pt modelId="{6496CFA6-02A8-4E48-A128-D93B3C609285}" type="pres">
      <dgm:prSet presAssocID="{424FC526-C52A-4CE4-814D-F483AF2824FB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1CDC920-FBBC-4A9B-AC4F-F249FFEA466F}" type="pres">
      <dgm:prSet presAssocID="{424FC526-C52A-4CE4-814D-F483AF2824FB}" presName="hierChild3" presStyleCnt="0"/>
      <dgm:spPr/>
    </dgm:pt>
    <dgm:pt modelId="{A1B2FD52-23B2-4BE3-B866-7C00160D7D20}" type="pres">
      <dgm:prSet presAssocID="{942AF87E-0FFE-4AB5-A931-9D587787304C}" presName="Name10" presStyleLbl="parChTrans1D2" presStyleIdx="1" presStyleCnt="4"/>
      <dgm:spPr/>
      <dgm:t>
        <a:bodyPr/>
        <a:lstStyle/>
        <a:p>
          <a:endParaRPr lang="en-IN"/>
        </a:p>
      </dgm:t>
    </dgm:pt>
    <dgm:pt modelId="{C2EC6D67-2A03-4649-BAED-AB42EF11DAA6}" type="pres">
      <dgm:prSet presAssocID="{43C44E34-E192-4B64-A66D-D4AEF3EB9655}" presName="hierRoot2" presStyleCnt="0"/>
      <dgm:spPr/>
    </dgm:pt>
    <dgm:pt modelId="{BED5A2A8-C948-4172-8495-5BA988FEB0EA}" type="pres">
      <dgm:prSet presAssocID="{43C44E34-E192-4B64-A66D-D4AEF3EB9655}" presName="composite2" presStyleCnt="0"/>
      <dgm:spPr/>
    </dgm:pt>
    <dgm:pt modelId="{DA809A06-75B0-457F-9848-767B0D564EB3}" type="pres">
      <dgm:prSet presAssocID="{43C44E34-E192-4B64-A66D-D4AEF3EB9655}" presName="background2" presStyleLbl="node2" presStyleIdx="1" presStyleCnt="4"/>
      <dgm:spPr/>
    </dgm:pt>
    <dgm:pt modelId="{0875C938-6FD5-4A0A-A33D-DC2BD84EAED5}" type="pres">
      <dgm:prSet presAssocID="{43C44E34-E192-4B64-A66D-D4AEF3EB9655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009D95E-30BC-487E-8FB7-8D8801480C00}" type="pres">
      <dgm:prSet presAssocID="{43C44E34-E192-4B64-A66D-D4AEF3EB9655}" presName="hierChild3" presStyleCnt="0"/>
      <dgm:spPr/>
    </dgm:pt>
    <dgm:pt modelId="{E0FB98DB-F0DC-40D0-B871-D95A0C24ACB1}" type="pres">
      <dgm:prSet presAssocID="{67370403-C878-4913-8231-3028DDCD86EE}" presName="Name10" presStyleLbl="parChTrans1D2" presStyleIdx="2" presStyleCnt="4"/>
      <dgm:spPr/>
      <dgm:t>
        <a:bodyPr/>
        <a:lstStyle/>
        <a:p>
          <a:endParaRPr lang="en-IN"/>
        </a:p>
      </dgm:t>
    </dgm:pt>
    <dgm:pt modelId="{62FA2E28-FB16-4B14-8A77-B8BFF6157425}" type="pres">
      <dgm:prSet presAssocID="{FFE31F28-AFE5-45F5-8882-CDDAE277EB2E}" presName="hierRoot2" presStyleCnt="0"/>
      <dgm:spPr/>
    </dgm:pt>
    <dgm:pt modelId="{E3515203-1483-43D2-8FED-798D3DF2AA5C}" type="pres">
      <dgm:prSet presAssocID="{FFE31F28-AFE5-45F5-8882-CDDAE277EB2E}" presName="composite2" presStyleCnt="0"/>
      <dgm:spPr/>
    </dgm:pt>
    <dgm:pt modelId="{77C4A983-C08D-4851-8236-86E4481EFD78}" type="pres">
      <dgm:prSet presAssocID="{FFE31F28-AFE5-45F5-8882-CDDAE277EB2E}" presName="background2" presStyleLbl="node2" presStyleIdx="2" presStyleCnt="4"/>
      <dgm:spPr/>
    </dgm:pt>
    <dgm:pt modelId="{C05B8B88-C176-4D0D-A4C1-BDB49EF4F33E}" type="pres">
      <dgm:prSet presAssocID="{FFE31F28-AFE5-45F5-8882-CDDAE277EB2E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EA206EE-0429-4423-80E4-79B98B5D1425}" type="pres">
      <dgm:prSet presAssocID="{FFE31F28-AFE5-45F5-8882-CDDAE277EB2E}" presName="hierChild3" presStyleCnt="0"/>
      <dgm:spPr/>
    </dgm:pt>
    <dgm:pt modelId="{6E9DBB91-651B-44F3-ADD9-97AF00F37AAE}" type="pres">
      <dgm:prSet presAssocID="{C264FB3D-B24A-4AD8-A7F7-150BAF6D60E0}" presName="Name10" presStyleLbl="parChTrans1D2" presStyleIdx="3" presStyleCnt="4"/>
      <dgm:spPr/>
      <dgm:t>
        <a:bodyPr/>
        <a:lstStyle/>
        <a:p>
          <a:endParaRPr lang="en-IN"/>
        </a:p>
      </dgm:t>
    </dgm:pt>
    <dgm:pt modelId="{720101EC-29D7-44E5-AEFC-ABAD8537D69E}" type="pres">
      <dgm:prSet presAssocID="{F8930460-AF14-4312-8DDB-19C3F6FA96AD}" presName="hierRoot2" presStyleCnt="0"/>
      <dgm:spPr/>
    </dgm:pt>
    <dgm:pt modelId="{BD83766C-9699-4265-A501-178C1F4B18A8}" type="pres">
      <dgm:prSet presAssocID="{F8930460-AF14-4312-8DDB-19C3F6FA96AD}" presName="composite2" presStyleCnt="0"/>
      <dgm:spPr/>
    </dgm:pt>
    <dgm:pt modelId="{31CFAB4D-A57E-4844-8B23-D94CDAA55A0B}" type="pres">
      <dgm:prSet presAssocID="{F8930460-AF14-4312-8DDB-19C3F6FA96AD}" presName="background2" presStyleLbl="node2" presStyleIdx="3" presStyleCnt="4"/>
      <dgm:spPr/>
    </dgm:pt>
    <dgm:pt modelId="{5869B0E2-17A1-4047-A2D6-A2BA1F078290}" type="pres">
      <dgm:prSet presAssocID="{F8930460-AF14-4312-8DDB-19C3F6FA96AD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B136CC2-623C-4F64-A250-56E373E641E4}" type="pres">
      <dgm:prSet presAssocID="{F8930460-AF14-4312-8DDB-19C3F6FA96AD}" presName="hierChild3" presStyleCnt="0"/>
      <dgm:spPr/>
    </dgm:pt>
  </dgm:ptLst>
  <dgm:cxnLst>
    <dgm:cxn modelId="{8D74B628-F441-47A0-A1D5-C74589AAF5D9}" srcId="{F97CD99D-8EF0-464F-97FE-4B2729759E21}" destId="{F8930460-AF14-4312-8DDB-19C3F6FA96AD}" srcOrd="3" destOrd="0" parTransId="{C264FB3D-B24A-4AD8-A7F7-150BAF6D60E0}" sibTransId="{981A0001-11E9-42F0-A20F-106C44BD4DA2}"/>
    <dgm:cxn modelId="{6E58F7A3-7A33-4A66-9C93-BD48DD886A84}" type="presOf" srcId="{43C44E34-E192-4B64-A66D-D4AEF3EB9655}" destId="{0875C938-6FD5-4A0A-A33D-DC2BD84EAED5}" srcOrd="0" destOrd="0" presId="urn:microsoft.com/office/officeart/2005/8/layout/hierarchy1"/>
    <dgm:cxn modelId="{DAE744E7-C749-4A93-95C6-AEA5AA35D216}" type="presOf" srcId="{F8930460-AF14-4312-8DDB-19C3F6FA96AD}" destId="{5869B0E2-17A1-4047-A2D6-A2BA1F078290}" srcOrd="0" destOrd="0" presId="urn:microsoft.com/office/officeart/2005/8/layout/hierarchy1"/>
    <dgm:cxn modelId="{EE3DCC64-76F3-45CC-92A3-53A0F6B8BF19}" type="presOf" srcId="{942AF87E-0FFE-4AB5-A931-9D587787304C}" destId="{A1B2FD52-23B2-4BE3-B866-7C00160D7D20}" srcOrd="0" destOrd="0" presId="urn:microsoft.com/office/officeart/2005/8/layout/hierarchy1"/>
    <dgm:cxn modelId="{0601BD2D-C43A-4CD5-8AAC-6BB51C5C492F}" type="presOf" srcId="{17CBD883-C29B-4C6B-8A35-0CA2B7AA750B}" destId="{4FDE8545-AD50-458A-A727-D61E07A09407}" srcOrd="0" destOrd="0" presId="urn:microsoft.com/office/officeart/2005/8/layout/hierarchy1"/>
    <dgm:cxn modelId="{0EFACCDF-5F9C-44B9-94BB-91A2A84388F9}" type="presOf" srcId="{C264FB3D-B24A-4AD8-A7F7-150BAF6D60E0}" destId="{6E9DBB91-651B-44F3-ADD9-97AF00F37AAE}" srcOrd="0" destOrd="0" presId="urn:microsoft.com/office/officeart/2005/8/layout/hierarchy1"/>
    <dgm:cxn modelId="{90D141F8-E2CF-40AB-8724-9C8FA7DEE881}" type="presOf" srcId="{FFE31F28-AFE5-45F5-8882-CDDAE277EB2E}" destId="{C05B8B88-C176-4D0D-A4C1-BDB49EF4F33E}" srcOrd="0" destOrd="0" presId="urn:microsoft.com/office/officeart/2005/8/layout/hierarchy1"/>
    <dgm:cxn modelId="{DA77957D-0F78-4885-9EC8-19A7E9E252E0}" srcId="{F97CD99D-8EF0-464F-97FE-4B2729759E21}" destId="{FFE31F28-AFE5-45F5-8882-CDDAE277EB2E}" srcOrd="2" destOrd="0" parTransId="{67370403-C878-4913-8231-3028DDCD86EE}" sibTransId="{B57B1959-121E-44E0-ACE5-8CF54985D832}"/>
    <dgm:cxn modelId="{C9343BA3-0C0D-415E-8537-31C3475CC7FB}" srcId="{F97CD99D-8EF0-464F-97FE-4B2729759E21}" destId="{424FC526-C52A-4CE4-814D-F483AF2824FB}" srcOrd="0" destOrd="0" parTransId="{2EFFE2F7-2865-48DF-BF86-E17C1F936A90}" sibTransId="{79866DF1-101B-4BB9-BDC0-E4074157585A}"/>
    <dgm:cxn modelId="{12FB1312-E362-4AB6-AF35-EF548ABE7FCB}" type="presOf" srcId="{2EFFE2F7-2865-48DF-BF86-E17C1F936A90}" destId="{384B24A6-5B05-4597-9CE1-E9362C46E77F}" srcOrd="0" destOrd="0" presId="urn:microsoft.com/office/officeart/2005/8/layout/hierarchy1"/>
    <dgm:cxn modelId="{E329A9D0-550A-450B-A9AD-C2B5D5D40197}" type="presOf" srcId="{424FC526-C52A-4CE4-814D-F483AF2824FB}" destId="{6496CFA6-02A8-4E48-A128-D93B3C609285}" srcOrd="0" destOrd="0" presId="urn:microsoft.com/office/officeart/2005/8/layout/hierarchy1"/>
    <dgm:cxn modelId="{E8F4043B-6C28-4CF3-AA1C-3F4A48582ABD}" srcId="{F97CD99D-8EF0-464F-97FE-4B2729759E21}" destId="{43C44E34-E192-4B64-A66D-D4AEF3EB9655}" srcOrd="1" destOrd="0" parTransId="{942AF87E-0FFE-4AB5-A931-9D587787304C}" sibTransId="{14B7059E-B4A9-43AF-A458-9167F14A1A00}"/>
    <dgm:cxn modelId="{503B8592-0171-47A6-96DA-A6A950E36212}" srcId="{17CBD883-C29B-4C6B-8A35-0CA2B7AA750B}" destId="{F97CD99D-8EF0-464F-97FE-4B2729759E21}" srcOrd="0" destOrd="0" parTransId="{7EF42814-C3A2-4B34-84D3-74130D42252F}" sibTransId="{CCD7DEE1-A3E5-41F5-9F57-36690A7D2D2A}"/>
    <dgm:cxn modelId="{315B429C-71B2-414D-AE20-E51D2ED8DA56}" type="presOf" srcId="{67370403-C878-4913-8231-3028DDCD86EE}" destId="{E0FB98DB-F0DC-40D0-B871-D95A0C24ACB1}" srcOrd="0" destOrd="0" presId="urn:microsoft.com/office/officeart/2005/8/layout/hierarchy1"/>
    <dgm:cxn modelId="{B2069ACA-66B9-4E7A-B205-5002E06C3CEB}" type="presOf" srcId="{F97CD99D-8EF0-464F-97FE-4B2729759E21}" destId="{B8ED888B-A760-481A-AEF3-D906326262B1}" srcOrd="0" destOrd="0" presId="urn:microsoft.com/office/officeart/2005/8/layout/hierarchy1"/>
    <dgm:cxn modelId="{106801E2-F2B2-45C1-B452-019891CC1164}" type="presParOf" srcId="{4FDE8545-AD50-458A-A727-D61E07A09407}" destId="{87F4D55C-BD3C-4D9E-A55B-4F2E8BBF1D9D}" srcOrd="0" destOrd="0" presId="urn:microsoft.com/office/officeart/2005/8/layout/hierarchy1"/>
    <dgm:cxn modelId="{6FEC36E6-FDD5-4ED0-B857-BBC3E3A87176}" type="presParOf" srcId="{87F4D55C-BD3C-4D9E-A55B-4F2E8BBF1D9D}" destId="{771D0999-DF02-4BBB-A049-D61C23FD76B8}" srcOrd="0" destOrd="0" presId="urn:microsoft.com/office/officeart/2005/8/layout/hierarchy1"/>
    <dgm:cxn modelId="{FF8CBA0F-DB52-446D-958F-B33DA0D50589}" type="presParOf" srcId="{771D0999-DF02-4BBB-A049-D61C23FD76B8}" destId="{0779AFED-F046-4DC2-97A1-833F9DFB2C15}" srcOrd="0" destOrd="0" presId="urn:microsoft.com/office/officeart/2005/8/layout/hierarchy1"/>
    <dgm:cxn modelId="{ADD9E1A7-9BE4-4768-98FE-E205F2ADE9DF}" type="presParOf" srcId="{771D0999-DF02-4BBB-A049-D61C23FD76B8}" destId="{B8ED888B-A760-481A-AEF3-D906326262B1}" srcOrd="1" destOrd="0" presId="urn:microsoft.com/office/officeart/2005/8/layout/hierarchy1"/>
    <dgm:cxn modelId="{D168032E-223C-4DDA-B4E7-B797F3DAD4C1}" type="presParOf" srcId="{87F4D55C-BD3C-4D9E-A55B-4F2E8BBF1D9D}" destId="{B8BE3C0E-5697-40BA-A100-3A0A316B926F}" srcOrd="1" destOrd="0" presId="urn:microsoft.com/office/officeart/2005/8/layout/hierarchy1"/>
    <dgm:cxn modelId="{9602ACA7-AF6A-4FD4-82D5-F358A75B9B84}" type="presParOf" srcId="{B8BE3C0E-5697-40BA-A100-3A0A316B926F}" destId="{384B24A6-5B05-4597-9CE1-E9362C46E77F}" srcOrd="0" destOrd="0" presId="urn:microsoft.com/office/officeart/2005/8/layout/hierarchy1"/>
    <dgm:cxn modelId="{BBFDB328-1981-45A8-AB9B-3678DD09B557}" type="presParOf" srcId="{B8BE3C0E-5697-40BA-A100-3A0A316B926F}" destId="{F57DD0A6-ED98-4CA1-814C-E856153C14F1}" srcOrd="1" destOrd="0" presId="urn:microsoft.com/office/officeart/2005/8/layout/hierarchy1"/>
    <dgm:cxn modelId="{36293D4C-B694-4C75-A34B-291CB083AB7C}" type="presParOf" srcId="{F57DD0A6-ED98-4CA1-814C-E856153C14F1}" destId="{9672A24A-922D-4301-8029-4C0946EF94F9}" srcOrd="0" destOrd="0" presId="urn:microsoft.com/office/officeart/2005/8/layout/hierarchy1"/>
    <dgm:cxn modelId="{495DA0E0-B046-4EEE-8585-08B422AB3260}" type="presParOf" srcId="{9672A24A-922D-4301-8029-4C0946EF94F9}" destId="{A8BAF031-CD51-4E8F-91DA-AC2B85FB9F00}" srcOrd="0" destOrd="0" presId="urn:microsoft.com/office/officeart/2005/8/layout/hierarchy1"/>
    <dgm:cxn modelId="{FC58B97C-053D-42DE-9A28-445C6A0492D0}" type="presParOf" srcId="{9672A24A-922D-4301-8029-4C0946EF94F9}" destId="{6496CFA6-02A8-4E48-A128-D93B3C609285}" srcOrd="1" destOrd="0" presId="urn:microsoft.com/office/officeart/2005/8/layout/hierarchy1"/>
    <dgm:cxn modelId="{62CBB675-CF66-4C86-8EBF-CE930CD8EEDC}" type="presParOf" srcId="{F57DD0A6-ED98-4CA1-814C-E856153C14F1}" destId="{C1CDC920-FBBC-4A9B-AC4F-F249FFEA466F}" srcOrd="1" destOrd="0" presId="urn:microsoft.com/office/officeart/2005/8/layout/hierarchy1"/>
    <dgm:cxn modelId="{FF3CF488-D273-4DFC-9B8E-54BBB5F5C35F}" type="presParOf" srcId="{B8BE3C0E-5697-40BA-A100-3A0A316B926F}" destId="{A1B2FD52-23B2-4BE3-B866-7C00160D7D20}" srcOrd="2" destOrd="0" presId="urn:microsoft.com/office/officeart/2005/8/layout/hierarchy1"/>
    <dgm:cxn modelId="{5BF99893-D840-4B37-B3F2-4DAC62BE60E0}" type="presParOf" srcId="{B8BE3C0E-5697-40BA-A100-3A0A316B926F}" destId="{C2EC6D67-2A03-4649-BAED-AB42EF11DAA6}" srcOrd="3" destOrd="0" presId="urn:microsoft.com/office/officeart/2005/8/layout/hierarchy1"/>
    <dgm:cxn modelId="{A5010FB3-CC64-43AE-90EA-113BC9E65BFA}" type="presParOf" srcId="{C2EC6D67-2A03-4649-BAED-AB42EF11DAA6}" destId="{BED5A2A8-C948-4172-8495-5BA988FEB0EA}" srcOrd="0" destOrd="0" presId="urn:microsoft.com/office/officeart/2005/8/layout/hierarchy1"/>
    <dgm:cxn modelId="{44FA63B9-26E7-4788-99FE-17C727E418F3}" type="presParOf" srcId="{BED5A2A8-C948-4172-8495-5BA988FEB0EA}" destId="{DA809A06-75B0-457F-9848-767B0D564EB3}" srcOrd="0" destOrd="0" presId="urn:microsoft.com/office/officeart/2005/8/layout/hierarchy1"/>
    <dgm:cxn modelId="{5A7266AB-1632-487D-A5A8-DF6F95E8234D}" type="presParOf" srcId="{BED5A2A8-C948-4172-8495-5BA988FEB0EA}" destId="{0875C938-6FD5-4A0A-A33D-DC2BD84EAED5}" srcOrd="1" destOrd="0" presId="urn:microsoft.com/office/officeart/2005/8/layout/hierarchy1"/>
    <dgm:cxn modelId="{E93D6B4C-6921-4B8F-8D1D-1B901B43957A}" type="presParOf" srcId="{C2EC6D67-2A03-4649-BAED-AB42EF11DAA6}" destId="{9009D95E-30BC-487E-8FB7-8D8801480C00}" srcOrd="1" destOrd="0" presId="urn:microsoft.com/office/officeart/2005/8/layout/hierarchy1"/>
    <dgm:cxn modelId="{D397CEE2-3A50-4BAF-81C4-B40F0A218E25}" type="presParOf" srcId="{B8BE3C0E-5697-40BA-A100-3A0A316B926F}" destId="{E0FB98DB-F0DC-40D0-B871-D95A0C24ACB1}" srcOrd="4" destOrd="0" presId="urn:microsoft.com/office/officeart/2005/8/layout/hierarchy1"/>
    <dgm:cxn modelId="{FDA221D3-C4A6-485F-881B-32AA9C5326D5}" type="presParOf" srcId="{B8BE3C0E-5697-40BA-A100-3A0A316B926F}" destId="{62FA2E28-FB16-4B14-8A77-B8BFF6157425}" srcOrd="5" destOrd="0" presId="urn:microsoft.com/office/officeart/2005/8/layout/hierarchy1"/>
    <dgm:cxn modelId="{2DEC8B44-570D-4C72-B08B-29CD27184906}" type="presParOf" srcId="{62FA2E28-FB16-4B14-8A77-B8BFF6157425}" destId="{E3515203-1483-43D2-8FED-798D3DF2AA5C}" srcOrd="0" destOrd="0" presId="urn:microsoft.com/office/officeart/2005/8/layout/hierarchy1"/>
    <dgm:cxn modelId="{2CAC5977-0D3C-4CD9-B493-D542BE470D90}" type="presParOf" srcId="{E3515203-1483-43D2-8FED-798D3DF2AA5C}" destId="{77C4A983-C08D-4851-8236-86E4481EFD78}" srcOrd="0" destOrd="0" presId="urn:microsoft.com/office/officeart/2005/8/layout/hierarchy1"/>
    <dgm:cxn modelId="{60AF6F1B-C310-4C4D-9999-1D7B4F7488A4}" type="presParOf" srcId="{E3515203-1483-43D2-8FED-798D3DF2AA5C}" destId="{C05B8B88-C176-4D0D-A4C1-BDB49EF4F33E}" srcOrd="1" destOrd="0" presId="urn:microsoft.com/office/officeart/2005/8/layout/hierarchy1"/>
    <dgm:cxn modelId="{E40BF380-4920-49DF-81F6-E0C4DFD836D9}" type="presParOf" srcId="{62FA2E28-FB16-4B14-8A77-B8BFF6157425}" destId="{6EA206EE-0429-4423-80E4-79B98B5D1425}" srcOrd="1" destOrd="0" presId="urn:microsoft.com/office/officeart/2005/8/layout/hierarchy1"/>
    <dgm:cxn modelId="{CF379656-202B-4AB3-9B2D-E4F652FD4B7A}" type="presParOf" srcId="{B8BE3C0E-5697-40BA-A100-3A0A316B926F}" destId="{6E9DBB91-651B-44F3-ADD9-97AF00F37AAE}" srcOrd="6" destOrd="0" presId="urn:microsoft.com/office/officeart/2005/8/layout/hierarchy1"/>
    <dgm:cxn modelId="{321D1910-02C0-4560-AC86-8C49986AAE71}" type="presParOf" srcId="{B8BE3C0E-5697-40BA-A100-3A0A316B926F}" destId="{720101EC-29D7-44E5-AEFC-ABAD8537D69E}" srcOrd="7" destOrd="0" presId="urn:microsoft.com/office/officeart/2005/8/layout/hierarchy1"/>
    <dgm:cxn modelId="{851CEFED-DAC4-49E6-B1C5-934F70675DC1}" type="presParOf" srcId="{720101EC-29D7-44E5-AEFC-ABAD8537D69E}" destId="{BD83766C-9699-4265-A501-178C1F4B18A8}" srcOrd="0" destOrd="0" presId="urn:microsoft.com/office/officeart/2005/8/layout/hierarchy1"/>
    <dgm:cxn modelId="{B8A8D6DB-B9F5-4852-927E-67BE1930939F}" type="presParOf" srcId="{BD83766C-9699-4265-A501-178C1F4B18A8}" destId="{31CFAB4D-A57E-4844-8B23-D94CDAA55A0B}" srcOrd="0" destOrd="0" presId="urn:microsoft.com/office/officeart/2005/8/layout/hierarchy1"/>
    <dgm:cxn modelId="{A9FEA040-E8CE-4BD7-B93E-604B011CB1EE}" type="presParOf" srcId="{BD83766C-9699-4265-A501-178C1F4B18A8}" destId="{5869B0E2-17A1-4047-A2D6-A2BA1F078290}" srcOrd="1" destOrd="0" presId="urn:microsoft.com/office/officeart/2005/8/layout/hierarchy1"/>
    <dgm:cxn modelId="{E5F2CD25-A628-4610-8D7D-63E73A8AF0BE}" type="presParOf" srcId="{720101EC-29D7-44E5-AEFC-ABAD8537D69E}" destId="{EB136CC2-623C-4F64-A250-56E373E641E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DBB91-651B-44F3-ADD9-97AF00F37AAE}">
      <dsp:nvSpPr>
        <dsp:cNvPr id="0" name=""/>
        <dsp:cNvSpPr/>
      </dsp:nvSpPr>
      <dsp:spPr>
        <a:xfrm>
          <a:off x="4093591" y="1715695"/>
          <a:ext cx="3214464" cy="707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904"/>
              </a:lnTo>
              <a:lnTo>
                <a:pt x="3214464" y="544904"/>
              </a:lnTo>
              <a:lnTo>
                <a:pt x="3214464" y="70733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FB98DB-F0DC-40D0-B871-D95A0C24ACB1}">
      <dsp:nvSpPr>
        <dsp:cNvPr id="0" name=""/>
        <dsp:cNvSpPr/>
      </dsp:nvSpPr>
      <dsp:spPr>
        <a:xfrm>
          <a:off x="4093591" y="1715695"/>
          <a:ext cx="1071488" cy="707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904"/>
              </a:lnTo>
              <a:lnTo>
                <a:pt x="1071488" y="544904"/>
              </a:lnTo>
              <a:lnTo>
                <a:pt x="1071488" y="70733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2FD52-23B2-4BE3-B866-7C00160D7D20}">
      <dsp:nvSpPr>
        <dsp:cNvPr id="0" name=""/>
        <dsp:cNvSpPr/>
      </dsp:nvSpPr>
      <dsp:spPr>
        <a:xfrm>
          <a:off x="3022103" y="1715695"/>
          <a:ext cx="1071488" cy="707332"/>
        </a:xfrm>
        <a:custGeom>
          <a:avLst/>
          <a:gdLst/>
          <a:ahLst/>
          <a:cxnLst/>
          <a:rect l="0" t="0" r="0" b="0"/>
          <a:pathLst>
            <a:path>
              <a:moveTo>
                <a:pt x="1071488" y="0"/>
              </a:moveTo>
              <a:lnTo>
                <a:pt x="1071488" y="544904"/>
              </a:lnTo>
              <a:lnTo>
                <a:pt x="0" y="544904"/>
              </a:lnTo>
              <a:lnTo>
                <a:pt x="0" y="70733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B24A6-5B05-4597-9CE1-E9362C46E77F}">
      <dsp:nvSpPr>
        <dsp:cNvPr id="0" name=""/>
        <dsp:cNvSpPr/>
      </dsp:nvSpPr>
      <dsp:spPr>
        <a:xfrm>
          <a:off x="879127" y="1715695"/>
          <a:ext cx="3214464" cy="707332"/>
        </a:xfrm>
        <a:custGeom>
          <a:avLst/>
          <a:gdLst/>
          <a:ahLst/>
          <a:cxnLst/>
          <a:rect l="0" t="0" r="0" b="0"/>
          <a:pathLst>
            <a:path>
              <a:moveTo>
                <a:pt x="3214464" y="0"/>
              </a:moveTo>
              <a:lnTo>
                <a:pt x="3214464" y="544904"/>
              </a:lnTo>
              <a:lnTo>
                <a:pt x="0" y="544904"/>
              </a:lnTo>
              <a:lnTo>
                <a:pt x="0" y="70733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79AFED-F046-4DC2-97A1-833F9DFB2C15}">
      <dsp:nvSpPr>
        <dsp:cNvPr id="0" name=""/>
        <dsp:cNvSpPr/>
      </dsp:nvSpPr>
      <dsp:spPr>
        <a:xfrm>
          <a:off x="2285999" y="602322"/>
          <a:ext cx="3615185" cy="1113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ED888B-A760-481A-AEF3-D906326262B1}">
      <dsp:nvSpPr>
        <dsp:cNvPr id="0" name=""/>
        <dsp:cNvSpPr/>
      </dsp:nvSpPr>
      <dsp:spPr>
        <a:xfrm>
          <a:off x="2480815" y="787397"/>
          <a:ext cx="3615185" cy="11133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Specialization/ Generalization</a:t>
          </a:r>
          <a:endParaRPr lang="en-IN" sz="2800" b="1" kern="1200" dirty="0"/>
        </a:p>
      </dsp:txBody>
      <dsp:txXfrm>
        <a:off x="2513425" y="820007"/>
        <a:ext cx="3549965" cy="1048153"/>
      </dsp:txXfrm>
    </dsp:sp>
    <dsp:sp modelId="{A8BAF031-CD51-4E8F-91DA-AC2B85FB9F00}">
      <dsp:nvSpPr>
        <dsp:cNvPr id="0" name=""/>
        <dsp:cNvSpPr/>
      </dsp:nvSpPr>
      <dsp:spPr>
        <a:xfrm>
          <a:off x="2455" y="2423027"/>
          <a:ext cx="1753344" cy="11133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96CFA6-02A8-4E48-A128-D93B3C609285}">
      <dsp:nvSpPr>
        <dsp:cNvPr id="0" name=""/>
        <dsp:cNvSpPr/>
      </dsp:nvSpPr>
      <dsp:spPr>
        <a:xfrm>
          <a:off x="197271" y="2608103"/>
          <a:ext cx="1753344" cy="11133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Disjoint, Total </a:t>
          </a:r>
          <a:endParaRPr lang="en-IN" sz="2000" kern="1200" dirty="0"/>
        </a:p>
      </dsp:txBody>
      <dsp:txXfrm>
        <a:off x="229881" y="2640713"/>
        <a:ext cx="1688124" cy="1048153"/>
      </dsp:txXfrm>
    </dsp:sp>
    <dsp:sp modelId="{DA809A06-75B0-457F-9848-767B0D564EB3}">
      <dsp:nvSpPr>
        <dsp:cNvPr id="0" name=""/>
        <dsp:cNvSpPr/>
      </dsp:nvSpPr>
      <dsp:spPr>
        <a:xfrm>
          <a:off x="2145431" y="2423027"/>
          <a:ext cx="1753344" cy="11133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5C938-6FD5-4A0A-A33D-DC2BD84EAED5}">
      <dsp:nvSpPr>
        <dsp:cNvPr id="0" name=""/>
        <dsp:cNvSpPr/>
      </dsp:nvSpPr>
      <dsp:spPr>
        <a:xfrm>
          <a:off x="2340247" y="2608103"/>
          <a:ext cx="1753344" cy="11133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Disjoint, Partial </a:t>
          </a:r>
          <a:endParaRPr lang="en-IN" sz="2000" kern="1200" dirty="0"/>
        </a:p>
      </dsp:txBody>
      <dsp:txXfrm>
        <a:off x="2372857" y="2640713"/>
        <a:ext cx="1688124" cy="1048153"/>
      </dsp:txXfrm>
    </dsp:sp>
    <dsp:sp modelId="{77C4A983-C08D-4851-8236-86E4481EFD78}">
      <dsp:nvSpPr>
        <dsp:cNvPr id="0" name=""/>
        <dsp:cNvSpPr/>
      </dsp:nvSpPr>
      <dsp:spPr>
        <a:xfrm>
          <a:off x="4288408" y="2423027"/>
          <a:ext cx="1753344" cy="11133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B8B88-C176-4D0D-A4C1-BDB49EF4F33E}">
      <dsp:nvSpPr>
        <dsp:cNvPr id="0" name=""/>
        <dsp:cNvSpPr/>
      </dsp:nvSpPr>
      <dsp:spPr>
        <a:xfrm>
          <a:off x="4483224" y="2608103"/>
          <a:ext cx="1753344" cy="11133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Overlapping, Total </a:t>
          </a:r>
          <a:endParaRPr lang="en-IN" sz="2000" kern="1200" dirty="0"/>
        </a:p>
      </dsp:txBody>
      <dsp:txXfrm>
        <a:off x="4515834" y="2640713"/>
        <a:ext cx="1688124" cy="1048153"/>
      </dsp:txXfrm>
    </dsp:sp>
    <dsp:sp modelId="{31CFAB4D-A57E-4844-8B23-D94CDAA55A0B}">
      <dsp:nvSpPr>
        <dsp:cNvPr id="0" name=""/>
        <dsp:cNvSpPr/>
      </dsp:nvSpPr>
      <dsp:spPr>
        <a:xfrm>
          <a:off x="6431384" y="2423027"/>
          <a:ext cx="1753344" cy="11133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9B0E2-17A1-4047-A2D6-A2BA1F078290}">
      <dsp:nvSpPr>
        <dsp:cNvPr id="0" name=""/>
        <dsp:cNvSpPr/>
      </dsp:nvSpPr>
      <dsp:spPr>
        <a:xfrm>
          <a:off x="6626200" y="2608103"/>
          <a:ext cx="1753344" cy="11133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Overlapping, Partial</a:t>
          </a:r>
          <a:endParaRPr lang="en-IN" sz="2000" kern="1200" dirty="0"/>
        </a:p>
      </dsp:txBody>
      <dsp:txXfrm>
        <a:off x="6658810" y="2640713"/>
        <a:ext cx="1688124" cy="10481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B31D6-8802-4438-8752-FA7CEADA26BB}" type="datetimeFigureOut">
              <a:rPr lang="en-IN" smtClean="0"/>
              <a:t>24-03-2019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A146B-5877-4B26-A99F-7053204CD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977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fld id="{64B6E5A0-3AD5-470D-ADCE-71663C0751FD}" type="slidenum">
              <a:rPr lang="en-CA" altLang="en-US">
                <a:latin typeface="Tahoma" pitchFamily="34" charset="0"/>
              </a:rPr>
              <a:pPr/>
              <a:t>4</a:t>
            </a:fld>
            <a:endParaRPr lang="en-CA" altLang="en-US">
              <a:latin typeface="Tahoma" pitchFamily="34" charset="0"/>
            </a:endParaRPr>
          </a:p>
        </p:txBody>
      </p:sp>
      <p:sp>
        <p:nvSpPr>
          <p:cNvPr id="112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fld id="{FBA90813-3EA7-44B4-8595-4C1C51FB01D5}" type="slidenum">
              <a:rPr lang="en-CA" altLang="en-US">
                <a:latin typeface="Tahoma" pitchFamily="34" charset="0"/>
              </a:rPr>
              <a:pPr/>
              <a:t>17</a:t>
            </a:fld>
            <a:endParaRPr lang="en-CA" altLang="en-US">
              <a:latin typeface="Tahoma" pitchFamily="34" charset="0"/>
            </a:endParaRPr>
          </a:p>
        </p:txBody>
      </p:sp>
      <p:sp>
        <p:nvSpPr>
          <p:cNvPr id="399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fld id="{7A107EA3-7DC0-43E3-86B6-142CA9BEABB2}" type="slidenum">
              <a:rPr lang="en-CA" altLang="en-US">
                <a:latin typeface="Tahoma" pitchFamily="34" charset="0"/>
              </a:rPr>
              <a:pPr/>
              <a:t>18</a:t>
            </a:fld>
            <a:endParaRPr lang="en-CA" altLang="en-US">
              <a:latin typeface="Tahoma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fld id="{439C7FD9-087F-42ED-9BE0-437499D3EF6E}" type="slidenum">
              <a:rPr lang="en-CA" altLang="en-US">
                <a:latin typeface="Tahoma" pitchFamily="34" charset="0"/>
              </a:rPr>
              <a:pPr/>
              <a:t>19</a:t>
            </a:fld>
            <a:endParaRPr lang="en-CA" altLang="en-US">
              <a:latin typeface="Tahoma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fld id="{5C6BF961-6E8D-495C-9FD7-6E10476DF14C}" type="slidenum">
              <a:rPr lang="en-CA" altLang="en-US">
                <a:latin typeface="Tahoma" pitchFamily="34" charset="0"/>
              </a:rPr>
              <a:pPr/>
              <a:t>20</a:t>
            </a:fld>
            <a:endParaRPr lang="en-CA" altLang="en-US">
              <a:latin typeface="Tahoma" pitchFamily="34" charset="0"/>
            </a:endParaRPr>
          </a:p>
        </p:txBody>
      </p:sp>
      <p:sp>
        <p:nvSpPr>
          <p:cNvPr id="450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fld id="{012AA10E-4B96-49F2-9C34-BE9D32EEDFFC}" type="slidenum">
              <a:rPr lang="en-CA" altLang="en-US">
                <a:latin typeface="Tahoma" pitchFamily="34" charset="0"/>
              </a:rPr>
              <a:pPr/>
              <a:t>21</a:t>
            </a:fld>
            <a:endParaRPr lang="en-CA" altLang="en-US">
              <a:latin typeface="Tahoma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fld id="{A5EC33A0-FF15-4ECD-A7FD-7711AA8D4386}" type="slidenum">
              <a:rPr lang="en-CA" altLang="en-US">
                <a:latin typeface="Tahoma" pitchFamily="34" charset="0"/>
              </a:rPr>
              <a:pPr/>
              <a:t>22</a:t>
            </a:fld>
            <a:endParaRPr lang="en-CA" altLang="en-US">
              <a:latin typeface="Tahoma" pitchFamily="34" charset="0"/>
            </a:endParaRPr>
          </a:p>
        </p:txBody>
      </p:sp>
      <p:sp>
        <p:nvSpPr>
          <p:cNvPr id="491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fld id="{317998DD-0061-48E2-9813-FB2C55A1C571}" type="slidenum">
              <a:rPr lang="en-CA" altLang="en-US">
                <a:latin typeface="Tahoma" pitchFamily="34" charset="0"/>
              </a:rPr>
              <a:pPr/>
              <a:t>23</a:t>
            </a:fld>
            <a:endParaRPr lang="en-CA" altLang="en-US">
              <a:latin typeface="Tahoma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fld id="{47BF0016-91C7-4A78-A26A-4D90BEB94206}" type="slidenum">
              <a:rPr lang="en-CA" altLang="en-US">
                <a:latin typeface="Tahoma" pitchFamily="34" charset="0"/>
              </a:rPr>
              <a:pPr/>
              <a:t>24</a:t>
            </a:fld>
            <a:endParaRPr lang="en-CA" altLang="en-US">
              <a:latin typeface="Tahoma" pitchFamily="34" charset="0"/>
            </a:endParaRPr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fld id="{437CE24E-EDFE-4B8A-A8D3-A39677FBB4A0}" type="slidenum">
              <a:rPr lang="en-CA" altLang="en-US">
                <a:latin typeface="Tahoma" pitchFamily="34" charset="0"/>
              </a:rPr>
              <a:pPr/>
              <a:t>26</a:t>
            </a:fld>
            <a:endParaRPr lang="en-CA" altLang="en-US">
              <a:latin typeface="Tahoma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fld id="{09C30B60-DE5B-480C-860B-80B37C4BEDE7}" type="slidenum">
              <a:rPr lang="en-CA" altLang="en-US">
                <a:latin typeface="Tahoma" pitchFamily="34" charset="0"/>
              </a:rPr>
              <a:pPr/>
              <a:t>28</a:t>
            </a:fld>
            <a:endParaRPr lang="en-CA" altLang="en-US">
              <a:latin typeface="Tahoma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fld id="{8E7781A5-E32D-4B94-80B6-EB3D9B948FD9}" type="slidenum">
              <a:rPr lang="en-CA" altLang="en-US">
                <a:latin typeface="Tahoma" pitchFamily="34" charset="0"/>
              </a:rPr>
              <a:pPr/>
              <a:t>6</a:t>
            </a:fld>
            <a:endParaRPr lang="en-CA" altLang="en-US">
              <a:latin typeface="Tahoma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fld id="{1E76724C-389E-4657-8B67-38D05264B470}" type="slidenum">
              <a:rPr lang="en-CA" altLang="en-US">
                <a:latin typeface="Tahoma" pitchFamily="34" charset="0"/>
              </a:rPr>
              <a:pPr/>
              <a:t>29</a:t>
            </a:fld>
            <a:endParaRPr lang="en-CA" altLang="en-US">
              <a:latin typeface="Tahoma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fld id="{3FD7EA3F-745D-43EB-B01B-2857FED9059B}" type="slidenum">
              <a:rPr lang="en-CA" altLang="en-US">
                <a:latin typeface="Tahoma" pitchFamily="34" charset="0"/>
              </a:rPr>
              <a:pPr/>
              <a:t>30</a:t>
            </a:fld>
            <a:endParaRPr lang="en-CA" altLang="en-US">
              <a:latin typeface="Tahoma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fld id="{B8849C77-B197-4A8E-AC6F-4B014EFDCB47}" type="slidenum">
              <a:rPr lang="en-CA" altLang="en-US">
                <a:latin typeface="Tahoma" pitchFamily="34" charset="0"/>
              </a:rPr>
              <a:pPr/>
              <a:t>31</a:t>
            </a:fld>
            <a:endParaRPr lang="en-CA" altLang="en-US">
              <a:latin typeface="Tahoma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fld id="{A790F50C-23BF-4D24-B086-BECCBD179E1E}" type="slidenum">
              <a:rPr lang="en-CA" altLang="en-US">
                <a:latin typeface="Tahoma" pitchFamily="34" charset="0"/>
              </a:rPr>
              <a:pPr/>
              <a:t>32</a:t>
            </a:fld>
            <a:endParaRPr lang="en-CA" altLang="en-US">
              <a:latin typeface="Tahoma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fld id="{658AAD26-FABF-4627-BE94-EBEA060FA02A}" type="slidenum">
              <a:rPr lang="en-CA" altLang="en-US">
                <a:latin typeface="Tahoma" pitchFamily="34" charset="0"/>
              </a:rPr>
              <a:pPr/>
              <a:t>33</a:t>
            </a:fld>
            <a:endParaRPr lang="en-CA" altLang="en-US">
              <a:latin typeface="Tahoma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fld id="{D307BAA6-5CD3-43ED-87ED-C48D5756786A}" type="slidenum">
              <a:rPr lang="en-CA" altLang="en-US">
                <a:latin typeface="Tahoma" pitchFamily="34" charset="0"/>
              </a:rPr>
              <a:pPr/>
              <a:t>7</a:t>
            </a:fld>
            <a:endParaRPr lang="en-CA" altLang="en-US">
              <a:latin typeface="Tahoma" pitchFamily="34" charset="0"/>
            </a:endParaRPr>
          </a:p>
        </p:txBody>
      </p:sp>
      <p:sp>
        <p:nvSpPr>
          <p:cNvPr id="194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fld id="{37905D6C-A3AB-4CE4-BEF7-CAEF9D990CD2}" type="slidenum">
              <a:rPr lang="en-CA" altLang="en-US">
                <a:latin typeface="Tahoma" pitchFamily="34" charset="0"/>
              </a:rPr>
              <a:pPr/>
              <a:t>9</a:t>
            </a:fld>
            <a:endParaRPr lang="en-CA" altLang="en-US" dirty="0">
              <a:latin typeface="Tahoma" pitchFamily="34" charset="0"/>
            </a:endParaRPr>
          </a:p>
        </p:txBody>
      </p:sp>
      <p:sp>
        <p:nvSpPr>
          <p:cNvPr id="235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fld id="{7BDBF6C9-8561-4D19-AD02-56130488325F}" type="slidenum">
              <a:rPr lang="en-CA" altLang="en-US">
                <a:latin typeface="Tahoma" pitchFamily="34" charset="0"/>
              </a:rPr>
              <a:pPr/>
              <a:t>10</a:t>
            </a:fld>
            <a:endParaRPr lang="en-CA" altLang="en-US" dirty="0">
              <a:latin typeface="Tahoma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fld id="{439C7FD9-087F-42ED-9BE0-437499D3EF6E}" type="slidenum">
              <a:rPr lang="en-CA" altLang="en-US">
                <a:latin typeface="Tahoma" pitchFamily="34" charset="0"/>
              </a:rPr>
              <a:pPr/>
              <a:t>11</a:t>
            </a:fld>
            <a:endParaRPr lang="en-CA" altLang="en-US">
              <a:latin typeface="Tahoma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fld id="{5B4B00CE-5E74-4067-8236-B1925628AA72}" type="slidenum">
              <a:rPr lang="en-CA" altLang="en-US">
                <a:latin typeface="Tahoma" pitchFamily="34" charset="0"/>
              </a:rPr>
              <a:pPr/>
              <a:t>12</a:t>
            </a:fld>
            <a:endParaRPr lang="en-CA" altLang="en-US">
              <a:latin typeface="Tahoma" pitchFamily="34" charset="0"/>
            </a:endParaRPr>
          </a:p>
        </p:txBody>
      </p:sp>
      <p:sp>
        <p:nvSpPr>
          <p:cNvPr id="276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fld id="{09E177FB-51E9-4062-B06D-EE7850F80DA4}" type="slidenum">
              <a:rPr lang="en-CA" altLang="en-US">
                <a:latin typeface="Tahoma" pitchFamily="34" charset="0"/>
              </a:rPr>
              <a:pPr/>
              <a:t>14</a:t>
            </a:fld>
            <a:endParaRPr lang="en-CA" altLang="en-US">
              <a:latin typeface="Tahoma" pitchFamily="34" charset="0"/>
            </a:endParaRPr>
          </a:p>
        </p:txBody>
      </p:sp>
      <p:sp>
        <p:nvSpPr>
          <p:cNvPr id="317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fld id="{F654D2BB-E622-4E07-94C7-310DA249CB2B}" type="slidenum">
              <a:rPr lang="en-CA" altLang="en-US">
                <a:latin typeface="Tahoma" pitchFamily="34" charset="0"/>
              </a:rPr>
              <a:pPr/>
              <a:t>16</a:t>
            </a:fld>
            <a:endParaRPr lang="en-CA" altLang="en-US">
              <a:latin typeface="Tahoma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CBE56B7-F24E-4B65-A58D-9048DD985BD4}" type="datetime1">
              <a:rPr lang="en-US" smtClean="0"/>
              <a:t>3/24/2019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FA61-AE7E-45CF-8F23-8D0AB82ED113}" type="datetime1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962C-41B2-416E-97C5-295C7FCB59F2}" type="datetime1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AAEC334-FF81-423A-BABA-0875E21E0892}" type="datetime1">
              <a:rPr lang="en-US" smtClean="0"/>
              <a:t>3/24/2019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5AC736E-761D-4110-BD3A-97942E13B4F1}" type="datetime1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8816-DFA9-4084-8050-FED0F09C3CE1}" type="datetime1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21C7-1991-460B-98C5-304FD897A0E2}" type="datetime1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C291B5E-A969-4B7A-97DE-55623338B67C}" type="datetime1">
              <a:rPr lang="en-US" smtClean="0"/>
              <a:t>3/24/2019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4EBE-7F9A-4E5F-B035-B96753316EA8}" type="datetime1">
              <a:rPr lang="en-US" smtClean="0"/>
              <a:t>3/24/2019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7665C36-6D42-49FE-AAB6-3A545090781B}" type="datetime1">
              <a:rPr lang="en-US" smtClean="0"/>
              <a:t>3/24/2019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6FE104F-0BE9-42D9-AA8F-49F6990943CB}" type="datetime1">
              <a:rPr lang="en-US" smtClean="0"/>
              <a:t>3/24/2019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F4DD437-5EA6-4167-B349-203A29EB28A2}" type="datetime1">
              <a:rPr lang="en-US" smtClean="0"/>
              <a:t>3/24/2019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438400"/>
            <a:ext cx="6172200" cy="1894362"/>
          </a:xfrm>
        </p:spPr>
        <p:txBody>
          <a:bodyPr>
            <a:noAutofit/>
          </a:bodyPr>
          <a:lstStyle/>
          <a:p>
            <a:pPr algn="ctr"/>
            <a:r>
              <a:rPr lang="en-US" sz="4200" dirty="0" smtClean="0"/>
              <a:t>Extended Entity Relationship Model</a:t>
            </a:r>
            <a:endParaRPr lang="en-IN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81000"/>
            <a:ext cx="6172200" cy="1371600"/>
          </a:xfrm>
        </p:spPr>
        <p:txBody>
          <a:bodyPr>
            <a:normAutofit/>
          </a:bodyPr>
          <a:lstStyle/>
          <a:p>
            <a:pPr algn="r"/>
            <a:r>
              <a:rPr lang="en-US" sz="2000" dirty="0" smtClean="0"/>
              <a:t>Lecture 4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72423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b="1" dirty="0" smtClean="0"/>
              <a:t>Specialization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4876800" cy="54864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1850" b="1" dirty="0" smtClean="0">
                <a:solidFill>
                  <a:srgbClr val="FF0000"/>
                </a:solidFill>
              </a:rPr>
              <a:t>Specialization</a:t>
            </a:r>
            <a:r>
              <a:rPr lang="en-US" altLang="en-US" sz="1850" dirty="0" smtClean="0"/>
              <a:t> is the process of defining a set of subclasses of a superclass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1850" dirty="0" smtClean="0"/>
              <a:t>The set of subclasses is based upon some </a:t>
            </a:r>
            <a:r>
              <a:rPr lang="en-US" altLang="en-US" sz="1850" b="1" dirty="0" smtClean="0">
                <a:solidFill>
                  <a:srgbClr val="0070C0"/>
                </a:solidFill>
              </a:rPr>
              <a:t>distinguishing characteristics</a:t>
            </a:r>
            <a:r>
              <a:rPr lang="en-US" altLang="en-US" sz="1850" dirty="0" smtClean="0"/>
              <a:t> of the entities in the superclass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850" b="1" dirty="0" smtClean="0">
                <a:solidFill>
                  <a:srgbClr val="FF0000"/>
                </a:solidFill>
              </a:rPr>
              <a:t>Example: {SECRETARY, ENGINEER, TECHNICIAN} is a specialization of EMPLOYEE based upon </a:t>
            </a:r>
            <a:r>
              <a:rPr lang="en-US" altLang="en-US" sz="1850" b="1" i="1" dirty="0" smtClean="0">
                <a:solidFill>
                  <a:srgbClr val="FF0000"/>
                </a:solidFill>
              </a:rPr>
              <a:t>job type.</a:t>
            </a:r>
          </a:p>
          <a:p>
            <a:pPr algn="just">
              <a:lnSpc>
                <a:spcPct val="150000"/>
              </a:lnSpc>
            </a:pPr>
            <a:r>
              <a:rPr lang="en-US" altLang="en-US" sz="1850" b="1" dirty="0" smtClean="0">
                <a:solidFill>
                  <a:srgbClr val="00B050"/>
                </a:solidFill>
              </a:rPr>
              <a:t>May have several specializations of the same superclass </a:t>
            </a:r>
          </a:p>
        </p:txBody>
      </p:sp>
      <p:pic>
        <p:nvPicPr>
          <p:cNvPr id="8194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581150"/>
            <a:ext cx="28575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2125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b="1" dirty="0" smtClean="0">
                <a:latin typeface="+mn-lt"/>
              </a:rPr>
              <a:t>Representing Specialization – </a:t>
            </a:r>
            <a:r>
              <a:rPr lang="en-US" altLang="en-US" sz="2600" b="1" dirty="0" smtClean="0">
                <a:latin typeface="+mn-lt"/>
              </a:rPr>
              <a:t>Attribute Defined on Job</a:t>
            </a:r>
            <a:r>
              <a:rPr lang="en-US" altLang="en-US" sz="2600" b="1" dirty="0">
                <a:solidFill>
                  <a:schemeClr val="tx1"/>
                </a:solidFill>
                <a:latin typeface="+mn-lt"/>
              </a:rPr>
              <a:t>-</a:t>
            </a:r>
            <a:r>
              <a:rPr lang="en-US" altLang="en-US" sz="2600" b="1" dirty="0" smtClean="0">
                <a:latin typeface="+mn-lt"/>
              </a:rPr>
              <a:t>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6FD2F5B-7720-4490-85E1-0A724E1B41F7}"/>
              </a:ext>
            </a:extLst>
          </p:cNvPr>
          <p:cNvSpPr/>
          <p:nvPr/>
        </p:nvSpPr>
        <p:spPr>
          <a:xfrm>
            <a:off x="430213" y="1295400"/>
            <a:ext cx="1017587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34249"/>
            <a:ext cx="8458200" cy="5247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66127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b="1" dirty="0" smtClean="0"/>
              <a:t>Specialization (Cont.)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="" xmlns:a16="http://schemas.microsoft.com/office/drawing/2014/main" id="{E75EA528-8192-43CA-A8D2-6F7C2A3765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077200" cy="4873752"/>
          </a:xfrm>
        </p:spPr>
        <p:txBody>
          <a:bodyPr rtlCol="0">
            <a:no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en-US" sz="2000" b="1" dirty="0">
                <a:solidFill>
                  <a:srgbClr val="FF0000"/>
                </a:solidFill>
              </a:rPr>
              <a:t>Example: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Another specialization of EMPLOYEE based on </a:t>
            </a:r>
            <a:r>
              <a:rPr lang="en-US" alt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 of pay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{SALARIED_EMPLOYEE, HOURLY_EMPLOYEE}.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altLang="en-US" sz="2000" dirty="0" smtClean="0">
                <a:solidFill>
                  <a:srgbClr val="FF0000"/>
                </a:solidFill>
              </a:rPr>
              <a:t>Attributes </a:t>
            </a:r>
            <a:r>
              <a:rPr lang="en-US" altLang="en-US" sz="2000" dirty="0">
                <a:solidFill>
                  <a:srgbClr val="FF0000"/>
                </a:solidFill>
              </a:rPr>
              <a:t>of a subclass are called </a:t>
            </a:r>
            <a:r>
              <a:rPr lang="en-US" altLang="en-US" sz="2000" i="1" dirty="0">
                <a:solidFill>
                  <a:srgbClr val="FF0000"/>
                </a:solidFill>
              </a:rPr>
              <a:t>specific</a:t>
            </a:r>
            <a:r>
              <a:rPr lang="en-US" altLang="en-US" sz="2000" dirty="0">
                <a:solidFill>
                  <a:srgbClr val="FF0000"/>
                </a:solidFill>
              </a:rPr>
              <a:t> or </a:t>
            </a:r>
            <a:r>
              <a:rPr lang="en-US" altLang="en-US" sz="2000" i="1" dirty="0">
                <a:solidFill>
                  <a:srgbClr val="FF0000"/>
                </a:solidFill>
              </a:rPr>
              <a:t>local</a:t>
            </a:r>
            <a:r>
              <a:rPr lang="en-US" altLang="en-US" sz="2000" dirty="0">
                <a:solidFill>
                  <a:srgbClr val="FF0000"/>
                </a:solidFill>
              </a:rPr>
              <a:t> attributes.</a:t>
            </a:r>
          </a:p>
          <a:p>
            <a:pPr lvl="2" algn="just">
              <a:lnSpc>
                <a:spcPct val="150000"/>
              </a:lnSpc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example, the attribute </a:t>
            </a:r>
            <a:r>
              <a:rPr lang="en-US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TypingSpeed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SECRETARY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altLang="en-US" sz="2000" dirty="0">
                <a:solidFill>
                  <a:srgbClr val="FF0000"/>
                </a:solidFill>
              </a:rPr>
              <a:t>The subclass can also participate in specific relationship types.</a:t>
            </a:r>
          </a:p>
          <a:p>
            <a:pPr lvl="2" algn="just">
              <a:lnSpc>
                <a:spcPct val="150000"/>
              </a:lnSpc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example, a relationship BELONGS_TO of HOURLY_EMPLOYEE</a:t>
            </a:r>
          </a:p>
        </p:txBody>
      </p:sp>
      <p:sp>
        <p:nvSpPr>
          <p:cNvPr id="2" name="AutoShape 4" descr="Image result for thinking  emoj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6" descr="Image result for thinking  emoji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296" name="Picture 8" descr="Image result for thinking  emoj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16"/>
          <a:stretch/>
        </p:blipFill>
        <p:spPr bwMode="auto">
          <a:xfrm>
            <a:off x="6553200" y="4851256"/>
            <a:ext cx="2286000" cy="200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6245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467600" cy="1143000"/>
          </a:xfrm>
        </p:spPr>
        <p:txBody>
          <a:bodyPr>
            <a:normAutofit/>
          </a:bodyPr>
          <a:lstStyle/>
          <a:p>
            <a:r>
              <a:rPr lang="en-US" altLang="en-US" b="1" dirty="0"/>
              <a:t>Specialization (Cont.)</a:t>
            </a:r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67" y="1447800"/>
            <a:ext cx="8722533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8504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Generalization</a:t>
            </a:r>
          </a:p>
        </p:txBody>
      </p:sp>
      <p:sp>
        <p:nvSpPr>
          <p:cNvPr id="39939" name="Rectangle 5">
            <a:extLst>
              <a:ext uri="{FF2B5EF4-FFF2-40B4-BE49-F238E27FC236}">
                <a16:creationId xmlns="" xmlns:a16="http://schemas.microsoft.com/office/drawing/2014/main" id="{8A7D44FC-003A-48BE-A2DA-C30CAB889A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31848"/>
            <a:ext cx="7848600" cy="4873752"/>
          </a:xfrm>
        </p:spPr>
        <p:txBody>
          <a:bodyPr rtlCol="0">
            <a:norm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altLang="en-US" sz="2000" b="1" dirty="0">
                <a:solidFill>
                  <a:srgbClr val="FF0000"/>
                </a:solidFill>
              </a:rPr>
              <a:t>Generalization is the reverse of the specialization process </a:t>
            </a:r>
          </a:p>
          <a:p>
            <a:pPr algn="just">
              <a:lnSpc>
                <a:spcPct val="130000"/>
              </a:lnSpc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Several classes with common features are generalized into a 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superclass (original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classes become its 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subclasses)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30000"/>
              </a:lnSpc>
              <a:defRPr/>
            </a:pPr>
            <a:r>
              <a:rPr lang="en-US" altLang="en-US" sz="2000" b="1" dirty="0">
                <a:solidFill>
                  <a:srgbClr val="00B050"/>
                </a:solidFill>
              </a:rPr>
              <a:t>Example: CAR, TRUCK generalized into VEHICLE; </a:t>
            </a:r>
          </a:p>
          <a:p>
            <a:pPr lvl="1" algn="just">
              <a:lnSpc>
                <a:spcPct val="130000"/>
              </a:lnSpc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both CAR, TRUCK become subclasses of the superclass VEHICLE.</a:t>
            </a:r>
          </a:p>
          <a:p>
            <a:pPr lvl="1" algn="just">
              <a:lnSpc>
                <a:spcPct val="130000"/>
              </a:lnSpc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can view {CAR, TRUCK} as a </a:t>
            </a:r>
            <a:r>
              <a:rPr lang="en-US" altLang="en-US" sz="2000" dirty="0">
                <a:solidFill>
                  <a:srgbClr val="0070C0"/>
                </a:solidFill>
              </a:rPr>
              <a:t>specialization of VEHICLE </a:t>
            </a:r>
          </a:p>
          <a:p>
            <a:pPr lvl="1" algn="just">
              <a:lnSpc>
                <a:spcPct val="130000"/>
              </a:lnSpc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Alternatively, we can view VEHICLE as a </a:t>
            </a:r>
            <a:r>
              <a:rPr lang="en-US" altLang="en-US" sz="2000" dirty="0">
                <a:solidFill>
                  <a:srgbClr val="0070C0"/>
                </a:solidFill>
              </a:rPr>
              <a:t>generalization of CAR and TRUCK </a:t>
            </a:r>
          </a:p>
        </p:txBody>
      </p:sp>
      <p:pic>
        <p:nvPicPr>
          <p:cNvPr id="14338" name="Picture 2" descr="Image result for specialization vs generaliz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76200"/>
            <a:ext cx="2181225" cy="174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0748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b="1" dirty="0" smtClean="0"/>
              <a:t>Generalization Example</a:t>
            </a:r>
            <a:endParaRPr lang="en-IN" b="1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5179"/>
            <a:ext cx="8534400" cy="5336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6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 smtClean="0"/>
              <a:t>Data Modeling – </a:t>
            </a:r>
            <a:br>
              <a:rPr lang="en-US" altLang="en-US" sz="3200" b="1" dirty="0" smtClean="0"/>
            </a:br>
            <a:r>
              <a:rPr lang="en-US" altLang="en-US" sz="3200" b="1" dirty="0" smtClean="0"/>
              <a:t>Generalization &amp; Specialization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7848600" cy="487375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 smtClean="0"/>
              <a:t>A superclass or subclass represents a collection (or set or grouping) of entities</a:t>
            </a:r>
          </a:p>
          <a:p>
            <a:pPr algn="just">
              <a:lnSpc>
                <a:spcPct val="150000"/>
              </a:lnSpc>
            </a:pPr>
            <a:r>
              <a:rPr lang="en-US" altLang="en-US" dirty="0" smtClean="0"/>
              <a:t>It also represents a particular </a:t>
            </a:r>
            <a:r>
              <a:rPr lang="en-US" altLang="en-US" i="1" dirty="0" smtClean="0"/>
              <a:t>type of entity</a:t>
            </a:r>
          </a:p>
          <a:p>
            <a:pPr algn="just">
              <a:lnSpc>
                <a:spcPct val="150000"/>
              </a:lnSpc>
            </a:pPr>
            <a:r>
              <a:rPr lang="en-US" altLang="en-US" dirty="0" smtClean="0"/>
              <a:t>We can call all entity types (and their corresponding collections) </a:t>
            </a:r>
            <a:r>
              <a:rPr lang="en-US" altLang="en-US" b="1" i="1" dirty="0" smtClean="0"/>
              <a:t>classes</a:t>
            </a:r>
            <a:r>
              <a:rPr lang="en-US" altLang="en-US" dirty="0" smtClean="0"/>
              <a:t>, whether they are entity types, </a:t>
            </a:r>
            <a:r>
              <a:rPr lang="en-US" altLang="en-US" dirty="0" err="1" smtClean="0"/>
              <a:t>superclasses</a:t>
            </a:r>
            <a:r>
              <a:rPr lang="en-US" altLang="en-US" dirty="0" smtClean="0"/>
              <a:t> or subclasses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  <p:pic>
        <p:nvPicPr>
          <p:cNvPr id="16386" name="Picture 2" descr="Image result for o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9" y="4876800"/>
            <a:ext cx="2232000" cy="192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2281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b="1" dirty="0" smtClean="0"/>
              <a:t>Constraints on Specialization &amp; Generalization</a:t>
            </a:r>
          </a:p>
        </p:txBody>
      </p:sp>
      <p:sp>
        <p:nvSpPr>
          <p:cNvPr id="38915" name="Rectangle 7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001000" cy="4873752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en-US" dirty="0" smtClean="0"/>
              <a:t>If we can determine exactly those entities that will become members of each subclass by a condition, the subclasses are called </a:t>
            </a:r>
            <a:r>
              <a:rPr lang="en-US" altLang="en-US" b="1" dirty="0" smtClean="0">
                <a:solidFill>
                  <a:srgbClr val="FF0000"/>
                </a:solidFill>
              </a:rPr>
              <a:t>predicate-defined (or condition-defined) subclasses 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dirty="0" smtClean="0"/>
              <a:t>Condition is a constraint that determines subclass members 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b="1" dirty="0" smtClean="0">
                <a:solidFill>
                  <a:srgbClr val="00B050"/>
                </a:solidFill>
              </a:rPr>
              <a:t>Display a predicate-defined subclass by writing the predicate condition next to the line attaching the subclass to its superclass </a:t>
            </a:r>
          </a:p>
        </p:txBody>
      </p:sp>
    </p:spTree>
    <p:extLst>
      <p:ext uri="{BB962C8B-B14F-4D97-AF65-F5344CB8AC3E}">
        <p14:creationId xmlns:p14="http://schemas.microsoft.com/office/powerpoint/2010/main" val="24179633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 smtClean="0"/>
              <a:t>Constraints on Specialization </a:t>
            </a:r>
            <a:r>
              <a:rPr lang="en-US" altLang="en-US" b="1" dirty="0"/>
              <a:t>&amp;</a:t>
            </a:r>
            <a:r>
              <a:rPr lang="en-US" altLang="en-US" b="1" dirty="0" smtClean="0"/>
              <a:t> Generalization (Cont.)</a:t>
            </a:r>
          </a:p>
        </p:txBody>
      </p:sp>
      <p:sp>
        <p:nvSpPr>
          <p:cNvPr id="50179" name="Rectangle 5">
            <a:extLst>
              <a:ext uri="{FF2B5EF4-FFF2-40B4-BE49-F238E27FC236}">
                <a16:creationId xmlns="" xmlns:a16="http://schemas.microsoft.com/office/drawing/2014/main" id="{E03A1524-B647-4DCA-A1C9-A40C1730C8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001000" cy="5257800"/>
          </a:xfrm>
        </p:spPr>
        <p:txBody>
          <a:bodyPr rtlCol="0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all subclasses in a specialization have membership condition on same attribute of the superclass, specialization is called an </a:t>
            </a:r>
            <a:r>
              <a:rPr lang="en-US" altLang="en-US" sz="2000" b="1" dirty="0">
                <a:solidFill>
                  <a:srgbClr val="0070C0"/>
                </a:solidFill>
              </a:rPr>
              <a:t>attribute-defined specialization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1" algn="just">
              <a:lnSpc>
                <a:spcPct val="120000"/>
              </a:lnSpc>
              <a:defRPr/>
            </a:pPr>
            <a:r>
              <a:rPr lang="en-US" altLang="en-US" sz="2000" b="1" dirty="0" smtClean="0">
                <a:solidFill>
                  <a:srgbClr val="FF0000"/>
                </a:solidFill>
              </a:rPr>
              <a:t>Example</a:t>
            </a:r>
            <a:r>
              <a:rPr lang="en-US" altLang="en-US" sz="2000" b="1" dirty="0">
                <a:solidFill>
                  <a:srgbClr val="FF0000"/>
                </a:solidFill>
              </a:rPr>
              <a:t>: </a:t>
            </a:r>
            <a:r>
              <a:rPr lang="en-US" altLang="en-US" sz="2000" b="1" dirty="0" err="1">
                <a:solidFill>
                  <a:srgbClr val="FF0000"/>
                </a:solidFill>
              </a:rPr>
              <a:t>JobType</a:t>
            </a:r>
            <a:r>
              <a:rPr lang="en-US" altLang="en-US" sz="2000" b="1" dirty="0">
                <a:solidFill>
                  <a:srgbClr val="FF0000"/>
                </a:solidFill>
              </a:rPr>
              <a:t> is the defining attribute of the specialization {SECRETARY, TECHNICIAN, ENGINEER} of EMPLOYEE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no condition determines membership, the subclass is called </a:t>
            </a:r>
            <a:r>
              <a:rPr lang="en-US" altLang="en-US" sz="2000" b="1" dirty="0" smtClean="0">
                <a:solidFill>
                  <a:srgbClr val="0070C0"/>
                </a:solidFill>
              </a:rPr>
              <a:t>user-defined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000" b="1" dirty="0" smtClean="0">
                <a:solidFill>
                  <a:srgbClr val="0070C0"/>
                </a:solidFill>
              </a:rPr>
              <a:t>specialization</a:t>
            </a:r>
            <a:endParaRPr lang="en-US" altLang="en-US" sz="2000" b="1" dirty="0">
              <a:solidFill>
                <a:srgbClr val="0070C0"/>
              </a:solidFill>
            </a:endParaRPr>
          </a:p>
          <a:p>
            <a:pPr lvl="1" algn="just">
              <a:lnSpc>
                <a:spcPct val="120000"/>
              </a:lnSpc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 in a subclass is determined by the database users by applying an operation to add an entity to the subclass </a:t>
            </a:r>
          </a:p>
          <a:p>
            <a:pPr lvl="1" algn="just">
              <a:lnSpc>
                <a:spcPct val="120000"/>
              </a:lnSpc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 in the subclass is specified individually for each entity in the superclass by the user </a:t>
            </a:r>
          </a:p>
        </p:txBody>
      </p:sp>
    </p:spTree>
    <p:extLst>
      <p:ext uri="{BB962C8B-B14F-4D97-AF65-F5344CB8AC3E}">
        <p14:creationId xmlns:p14="http://schemas.microsoft.com/office/powerpoint/2010/main" val="4396944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b="1" dirty="0" smtClean="0">
                <a:latin typeface="+mn-lt"/>
              </a:rPr>
              <a:t>Attribute Defined Specialization – </a:t>
            </a:r>
            <a:br>
              <a:rPr lang="en-US" altLang="en-US" sz="2800" b="1" dirty="0" smtClean="0">
                <a:latin typeface="+mn-lt"/>
              </a:rPr>
            </a:br>
            <a:r>
              <a:rPr lang="en-US" altLang="en-US" sz="2800" b="1" dirty="0" smtClean="0">
                <a:latin typeface="+mn-lt"/>
              </a:rPr>
              <a:t>Job</a:t>
            </a:r>
            <a:r>
              <a:rPr lang="en-US" altLang="en-US" sz="2800" b="1" dirty="0" smtClean="0">
                <a:solidFill>
                  <a:schemeClr val="tx1"/>
                </a:solidFill>
                <a:latin typeface="+mn-lt"/>
              </a:rPr>
              <a:t>-</a:t>
            </a:r>
            <a:r>
              <a:rPr lang="en-US" altLang="en-US" sz="2800" b="1" dirty="0" smtClean="0">
                <a:latin typeface="+mn-lt"/>
              </a:rPr>
              <a:t>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6FD2F5B-7720-4490-85E1-0A724E1B41F7}"/>
              </a:ext>
            </a:extLst>
          </p:cNvPr>
          <p:cNvSpPr/>
          <p:nvPr/>
        </p:nvSpPr>
        <p:spPr>
          <a:xfrm>
            <a:off x="430213" y="1295400"/>
            <a:ext cx="1017587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34249"/>
            <a:ext cx="8458200" cy="5247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24446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Why EER??</a:t>
            </a:r>
            <a:endParaRPr lang="en-IN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0"/>
            <a:ext cx="3260554" cy="2986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7924800" cy="3044952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dirty="0">
                <a:solidFill>
                  <a:srgbClr val="FF0000"/>
                </a:solidFill>
              </a:rPr>
              <a:t>THE ENTITY RELATIONSHIP MODEL IN ITS ORIGINAL FORM DID NOT   SUPPORT THE SPECIALIZATION/ GENERALIZATION ABSTRACTIONS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8214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 smtClean="0"/>
              <a:t>Constraints on Specialization </a:t>
            </a:r>
            <a:r>
              <a:rPr lang="en-US" altLang="en-US" sz="3200" b="1" dirty="0"/>
              <a:t>&amp;</a:t>
            </a:r>
            <a:r>
              <a:rPr lang="en-US" altLang="en-US" sz="3200" b="1" dirty="0" smtClean="0"/>
              <a:t> Generalization (Cont.)</a:t>
            </a:r>
          </a:p>
        </p:txBody>
      </p:sp>
      <p:sp>
        <p:nvSpPr>
          <p:cNvPr id="44035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7467600" cy="4873752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200000"/>
              </a:lnSpc>
              <a:buNone/>
            </a:pPr>
            <a:r>
              <a:rPr lang="en-US" altLang="en-US" dirty="0" smtClean="0"/>
              <a:t>Two basic constraints can apply to a specialization/generalization:</a:t>
            </a:r>
          </a:p>
          <a:p>
            <a:pPr lvl="1" algn="just" eaLnBrk="1" hangingPunct="1">
              <a:lnSpc>
                <a:spcPct val="200000"/>
              </a:lnSpc>
            </a:pPr>
            <a:r>
              <a:rPr lang="en-US" altLang="en-US" sz="2400" b="1" dirty="0" err="1" smtClean="0">
                <a:solidFill>
                  <a:srgbClr val="FF0000"/>
                </a:solidFill>
              </a:rPr>
              <a:t>Disjointness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 Constraint</a:t>
            </a:r>
          </a:p>
          <a:p>
            <a:pPr lvl="1" algn="just" eaLnBrk="1" hangingPunct="1">
              <a:lnSpc>
                <a:spcPct val="200000"/>
              </a:lnSpc>
            </a:pPr>
            <a:r>
              <a:rPr lang="en-US" altLang="en-US" sz="2400" b="1" dirty="0" smtClean="0">
                <a:solidFill>
                  <a:srgbClr val="FF0000"/>
                </a:solidFill>
              </a:rPr>
              <a:t>Completeness Constraint</a:t>
            </a:r>
          </a:p>
          <a:p>
            <a:pPr lvl="1" algn="just" eaLnBrk="1" hangingPunct="1">
              <a:lnSpc>
                <a:spcPct val="200000"/>
              </a:lnSpc>
            </a:pPr>
            <a:endParaRPr lang="en-US" altLang="en-US" sz="2400" dirty="0" smtClean="0"/>
          </a:p>
        </p:txBody>
      </p:sp>
      <p:pic>
        <p:nvPicPr>
          <p:cNvPr id="17410" name="Picture 2" descr="Image result for specialization vs generaliz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419600"/>
            <a:ext cx="3429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2704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 smtClean="0"/>
              <a:t>Constraints on Specialization &amp; Generalization (Cont.)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229600" cy="50292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100" b="1" dirty="0" err="1" smtClean="0">
                <a:solidFill>
                  <a:srgbClr val="FF0000"/>
                </a:solidFill>
              </a:rPr>
              <a:t>Disjointness</a:t>
            </a:r>
            <a:r>
              <a:rPr lang="en-US" altLang="en-US" sz="2100" b="1" dirty="0" smtClean="0">
                <a:solidFill>
                  <a:srgbClr val="FF0000"/>
                </a:solidFill>
              </a:rPr>
              <a:t> Constraint: 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dirty="0" smtClean="0"/>
              <a:t>Specifies that the subclasses of the specialization must be </a:t>
            </a:r>
            <a:r>
              <a:rPr lang="en-US" altLang="en-US" i="1" dirty="0" smtClean="0"/>
              <a:t>disjoint</a:t>
            </a:r>
            <a:r>
              <a:rPr lang="en-US" altLang="en-US" dirty="0"/>
              <a:t> </a:t>
            </a:r>
            <a:r>
              <a:rPr lang="en-US" altLang="en-US" dirty="0" smtClean="0"/>
              <a:t>i.e. </a:t>
            </a:r>
            <a:r>
              <a:rPr lang="en-US" altLang="en-US" b="1" dirty="0" smtClean="0">
                <a:solidFill>
                  <a:srgbClr val="FF0000"/>
                </a:solidFill>
              </a:rPr>
              <a:t>an entity can be a member of at most one of the subclasses of the specialization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b="1" dirty="0" smtClean="0">
                <a:solidFill>
                  <a:srgbClr val="00B050"/>
                </a:solidFill>
              </a:rPr>
              <a:t>Specified by </a:t>
            </a:r>
            <a:r>
              <a:rPr lang="en-US" altLang="en-US" b="1" i="1" u="sng" dirty="0" smtClean="0">
                <a:solidFill>
                  <a:srgbClr val="00B050"/>
                </a:solidFill>
              </a:rPr>
              <a:t>d</a:t>
            </a:r>
            <a:r>
              <a:rPr lang="en-US" altLang="en-US" b="1" dirty="0" smtClean="0">
                <a:solidFill>
                  <a:srgbClr val="00B050"/>
                </a:solidFill>
              </a:rPr>
              <a:t> in EER diagram </a:t>
            </a:r>
          </a:p>
          <a:p>
            <a:pPr algn="just">
              <a:lnSpc>
                <a:spcPct val="150000"/>
              </a:lnSpc>
            </a:pPr>
            <a:r>
              <a:rPr lang="en-US" altLang="en-US" sz="2100" b="1" dirty="0" smtClean="0">
                <a:solidFill>
                  <a:srgbClr val="FF0000"/>
                </a:solidFill>
              </a:rPr>
              <a:t>Overlapping Constraint:</a:t>
            </a:r>
            <a:r>
              <a:rPr lang="en-US" altLang="en-US" sz="2100" dirty="0" smtClean="0"/>
              <a:t> 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 smtClean="0"/>
              <a:t>If not disjoint, specialization is </a:t>
            </a:r>
            <a:r>
              <a:rPr lang="en-US" altLang="en-US" i="1" dirty="0" smtClean="0"/>
              <a:t>overlapping</a:t>
            </a:r>
            <a:r>
              <a:rPr lang="en-US" altLang="en-US" dirty="0"/>
              <a:t> </a:t>
            </a:r>
            <a:r>
              <a:rPr lang="en-US" altLang="en-US" dirty="0" smtClean="0"/>
              <a:t>i.e. </a:t>
            </a:r>
            <a:r>
              <a:rPr lang="en-US" altLang="en-US" b="1" dirty="0" smtClean="0">
                <a:solidFill>
                  <a:srgbClr val="FF0000"/>
                </a:solidFill>
              </a:rPr>
              <a:t>the same entity may be a member of more than one subclass of the specialization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b="1" dirty="0" smtClean="0">
                <a:solidFill>
                  <a:srgbClr val="00B050"/>
                </a:solidFill>
              </a:rPr>
              <a:t>Specified by </a:t>
            </a:r>
            <a:r>
              <a:rPr lang="en-US" altLang="en-US" b="1" i="1" u="sng" dirty="0" smtClean="0">
                <a:solidFill>
                  <a:srgbClr val="00B050"/>
                </a:solidFill>
              </a:rPr>
              <a:t>o</a:t>
            </a:r>
            <a:r>
              <a:rPr lang="en-US" altLang="en-US" b="1" dirty="0" smtClean="0">
                <a:solidFill>
                  <a:srgbClr val="00B050"/>
                </a:solidFill>
              </a:rPr>
              <a:t> in EER diagram </a:t>
            </a:r>
          </a:p>
        </p:txBody>
      </p:sp>
    </p:spTree>
    <p:extLst>
      <p:ext uri="{BB962C8B-B14F-4D97-AF65-F5344CB8AC3E}">
        <p14:creationId xmlns:p14="http://schemas.microsoft.com/office/powerpoint/2010/main" val="1377548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6962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 smtClean="0"/>
              <a:t>COMPLETENESS Constraints </a:t>
            </a:r>
            <a:r>
              <a:rPr lang="en-US" altLang="en-US" b="1" dirty="0"/>
              <a:t> </a:t>
            </a:r>
            <a:r>
              <a:rPr lang="en-US" altLang="en-US" b="1" dirty="0" smtClean="0"/>
              <a:t>- Specialization &amp; Generalization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altLang="en-US" sz="2200" b="1" i="1" u="sng" dirty="0" smtClean="0">
                <a:solidFill>
                  <a:srgbClr val="FF0000"/>
                </a:solidFill>
              </a:rPr>
              <a:t>Total</a:t>
            </a:r>
            <a:r>
              <a:rPr lang="en-US" altLang="en-US" sz="2200" dirty="0" smtClean="0"/>
              <a:t> specifies that every entity in the superclass must be a member of some subclass in the specialization/generalization </a:t>
            </a:r>
          </a:p>
          <a:p>
            <a:pPr lvl="1" algn="just">
              <a:lnSpc>
                <a:spcPct val="200000"/>
              </a:lnSpc>
            </a:pPr>
            <a:r>
              <a:rPr lang="en-US" altLang="en-US" sz="2200" b="1" dirty="0" smtClean="0">
                <a:solidFill>
                  <a:srgbClr val="00B050"/>
                </a:solidFill>
              </a:rPr>
              <a:t>Shown in EER diagrams by a </a:t>
            </a:r>
            <a:r>
              <a:rPr lang="en-US" altLang="en-US" sz="2200" b="1" i="1" u="sng" dirty="0" smtClean="0">
                <a:solidFill>
                  <a:srgbClr val="00B050"/>
                </a:solidFill>
              </a:rPr>
              <a:t>double line</a:t>
            </a:r>
            <a:r>
              <a:rPr lang="en-US" altLang="en-US" sz="2200" b="1" dirty="0" smtClean="0"/>
              <a:t> </a:t>
            </a:r>
          </a:p>
          <a:p>
            <a:pPr algn="just">
              <a:lnSpc>
                <a:spcPct val="200000"/>
              </a:lnSpc>
            </a:pPr>
            <a:r>
              <a:rPr lang="en-US" altLang="en-US" sz="2200" b="1" i="1" u="sng" dirty="0" smtClean="0">
                <a:solidFill>
                  <a:srgbClr val="FF0000"/>
                </a:solidFill>
              </a:rPr>
              <a:t>Partial</a:t>
            </a:r>
            <a:r>
              <a:rPr lang="en-US" altLang="en-US" sz="2200" dirty="0" smtClean="0"/>
              <a:t> allows an entity not to belong to any of the subclasses </a:t>
            </a:r>
          </a:p>
          <a:p>
            <a:pPr lvl="1" algn="just">
              <a:lnSpc>
                <a:spcPct val="200000"/>
              </a:lnSpc>
            </a:pPr>
            <a:r>
              <a:rPr lang="en-US" altLang="en-US" sz="2200" b="1" dirty="0" smtClean="0">
                <a:solidFill>
                  <a:srgbClr val="00B050"/>
                </a:solidFill>
              </a:rPr>
              <a:t>Shown in EER diagrams by a </a:t>
            </a:r>
            <a:r>
              <a:rPr lang="en-US" altLang="en-US" sz="2200" b="1" u="sng" dirty="0" smtClean="0">
                <a:solidFill>
                  <a:srgbClr val="00B050"/>
                </a:solidFill>
              </a:rPr>
              <a:t>single line</a:t>
            </a:r>
          </a:p>
        </p:txBody>
      </p:sp>
    </p:spTree>
    <p:extLst>
      <p:ext uri="{BB962C8B-B14F-4D97-AF65-F5344CB8AC3E}">
        <p14:creationId xmlns:p14="http://schemas.microsoft.com/office/powerpoint/2010/main" val="19714247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b="1" dirty="0" smtClean="0"/>
              <a:t>Constraints on Specialization </a:t>
            </a:r>
            <a:r>
              <a:rPr lang="en-US" altLang="en-US" b="1" dirty="0"/>
              <a:t>&amp;</a:t>
            </a:r>
            <a:r>
              <a:rPr lang="en-US" altLang="en-US" b="1" dirty="0" smtClean="0"/>
              <a:t> Generalization</a:t>
            </a:r>
          </a:p>
        </p:txBody>
      </p:sp>
      <p:sp>
        <p:nvSpPr>
          <p:cNvPr id="50179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755648"/>
            <a:ext cx="8153400" cy="4873752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endParaRPr lang="en-US" altLang="en-US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en-US" b="1" dirty="0" smtClean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en-US" b="1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en-US" b="1" dirty="0" smtClean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en-US" b="1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en-US" sz="1600" b="1" dirty="0" smtClean="0">
              <a:solidFill>
                <a:srgbClr val="FF0000"/>
              </a:solidFill>
            </a:endParaRPr>
          </a:p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en-US" b="1" dirty="0" smtClean="0">
                <a:solidFill>
                  <a:srgbClr val="FF0000"/>
                </a:solidFill>
              </a:rPr>
              <a:t>Note: Generalization usually is total because the superclass is derived from the subclasses.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7206103"/>
              </p:ext>
            </p:extLst>
          </p:nvPr>
        </p:nvGraphicFramePr>
        <p:xfrm>
          <a:off x="304800" y="1270000"/>
          <a:ext cx="8382000" cy="452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48533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 smtClean="0"/>
              <a:t>Example of Disjoint </a:t>
            </a:r>
            <a:r>
              <a:rPr lang="en-US" altLang="en-US" b="1" dirty="0"/>
              <a:t>P</a:t>
            </a:r>
            <a:r>
              <a:rPr lang="en-US" altLang="en-US" b="1" dirty="0" smtClean="0"/>
              <a:t>artial Specialization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6D2A3B2-6B20-47BC-95B2-7438912A6F62}"/>
              </a:ext>
            </a:extLst>
          </p:cNvPr>
          <p:cNvSpPr/>
          <p:nvPr/>
        </p:nvSpPr>
        <p:spPr>
          <a:xfrm>
            <a:off x="381000" y="1847850"/>
            <a:ext cx="11430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34249"/>
            <a:ext cx="8458200" cy="5247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48003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1143000"/>
          </a:xfrm>
        </p:spPr>
        <p:txBody>
          <a:bodyPr>
            <a:noAutofit/>
          </a:bodyPr>
          <a:lstStyle/>
          <a:p>
            <a:r>
              <a:rPr lang="en-IN" b="1" dirty="0"/>
              <a:t>Example of </a:t>
            </a:r>
            <a:r>
              <a:rPr lang="en-IN" b="1" dirty="0" smtClean="0"/>
              <a:t>Overlapping Total Specialization</a:t>
            </a:r>
            <a:endParaRPr lang="en-IN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00" y="1905000"/>
            <a:ext cx="8568000" cy="467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108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>
            <a:extLst>
              <a:ext uri="{FF2B5EF4-FFF2-40B4-BE49-F238E27FC236}">
                <a16:creationId xmlns="" xmlns:a16="http://schemas.microsoft.com/office/drawing/2014/main" id="{F7D1953E-15E3-4456-BD24-8D7DB472FC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763000" cy="1143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 smtClean="0"/>
              <a:t>Specialization/Generalization - </a:t>
            </a:r>
            <a:r>
              <a:rPr lang="en-US" altLang="en-US" sz="2700" b="1" dirty="0" smtClean="0"/>
              <a:t>Hierarchies</a:t>
            </a:r>
            <a:r>
              <a:rPr lang="en-US" altLang="en-US" sz="2700" b="1" dirty="0"/>
              <a:t>, Lattices &amp; Shared </a:t>
            </a:r>
            <a:r>
              <a:rPr lang="en-US" altLang="en-US" sz="2700" b="1" dirty="0" smtClean="0"/>
              <a:t>Subclasses</a:t>
            </a:r>
            <a:endParaRPr lang="en-US" altLang="en-US" sz="2700" b="1" dirty="0"/>
          </a:p>
        </p:txBody>
      </p:sp>
      <p:sp>
        <p:nvSpPr>
          <p:cNvPr id="56323" name="Rectangle 7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5257800" cy="4873752"/>
          </a:xfrm>
        </p:spPr>
        <p:txBody>
          <a:bodyPr>
            <a:normAutofit fontScale="92500"/>
          </a:bodyPr>
          <a:lstStyle/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en-US" sz="2200" dirty="0" smtClean="0"/>
              <a:t>A subclass may itself have further subclasses specified on it i.e. </a:t>
            </a:r>
            <a:r>
              <a:rPr lang="en-US" altLang="en-US" sz="2200" b="1" dirty="0" smtClean="0">
                <a:solidFill>
                  <a:srgbClr val="FF0000"/>
                </a:solidFill>
              </a:rPr>
              <a:t>Hierarchy or Lattice</a:t>
            </a:r>
          </a:p>
          <a:p>
            <a:pPr algn="just">
              <a:lnSpc>
                <a:spcPct val="150000"/>
              </a:lnSpc>
            </a:pPr>
            <a:r>
              <a:rPr lang="en-US" altLang="en-US" sz="2200" b="1" i="1" dirty="0" smtClean="0">
                <a:solidFill>
                  <a:srgbClr val="FF0000"/>
                </a:solidFill>
              </a:rPr>
              <a:t>Hierarchy</a:t>
            </a:r>
            <a:r>
              <a:rPr lang="en-US" altLang="en-US" sz="2200" dirty="0" smtClean="0"/>
              <a:t> has a constraint that every subclass has only one superclass (called </a:t>
            </a:r>
            <a:r>
              <a:rPr lang="en-US" altLang="en-US" sz="2200" b="1" i="1" dirty="0" smtClean="0"/>
              <a:t>single inheritance</a:t>
            </a:r>
            <a:r>
              <a:rPr lang="en-US" altLang="en-US" sz="2200" dirty="0" smtClean="0"/>
              <a:t>); this is basically a </a:t>
            </a:r>
            <a:r>
              <a:rPr lang="en-US" altLang="en-US" sz="2200" b="1" i="1" dirty="0" smtClean="0"/>
              <a:t>tree structure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200" dirty="0" smtClean="0"/>
              <a:t>In a </a:t>
            </a:r>
            <a:r>
              <a:rPr lang="en-US" altLang="en-US" sz="2200" b="1" i="1" dirty="0" smtClean="0">
                <a:solidFill>
                  <a:srgbClr val="FF0000"/>
                </a:solidFill>
              </a:rPr>
              <a:t>lattice</a:t>
            </a:r>
            <a:r>
              <a:rPr lang="en-US" altLang="en-US" sz="2200" dirty="0" smtClean="0"/>
              <a:t>, a subclass can be subclass of more than one superclass (called </a:t>
            </a:r>
            <a:r>
              <a:rPr lang="en-US" altLang="en-US" sz="2200" b="1" i="1" dirty="0" smtClean="0"/>
              <a:t>multiple inheritance</a:t>
            </a:r>
            <a:r>
              <a:rPr lang="en-US" altLang="en-US" sz="2200" dirty="0" smtClean="0"/>
              <a:t>)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5" y="2209800"/>
            <a:ext cx="345757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72177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05800" cy="1143000"/>
          </a:xfrm>
        </p:spPr>
        <p:txBody>
          <a:bodyPr>
            <a:noAutofit/>
          </a:bodyPr>
          <a:lstStyle/>
          <a:p>
            <a:r>
              <a:rPr lang="en-IN" sz="2800" b="1" dirty="0"/>
              <a:t>Shared Subclass “</a:t>
            </a:r>
            <a:r>
              <a:rPr lang="en-IN" sz="2800" b="1" dirty="0" err="1"/>
              <a:t>Engineering_Manager</a:t>
            </a:r>
            <a:r>
              <a:rPr lang="en-IN" sz="2800" b="1" dirty="0"/>
              <a:t>”</a:t>
            </a:r>
            <a:br>
              <a:rPr lang="en-IN" sz="2800" b="1" dirty="0"/>
            </a:br>
            <a:r>
              <a:rPr lang="en-IN" sz="2800" b="1" dirty="0" smtClean="0"/>
              <a:t>(Lattice)</a:t>
            </a:r>
            <a:endParaRPr lang="en-IN" sz="28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228600" y="1981201"/>
            <a:ext cx="8440738" cy="4571999"/>
            <a:chOff x="228600" y="1981201"/>
            <a:chExt cx="8440738" cy="4571999"/>
          </a:xfrm>
        </p:grpSpPr>
        <p:pic>
          <p:nvPicPr>
            <p:cNvPr id="4" name="Picture 3" descr="fig04_06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628"/>
            <a:stretch/>
          </p:blipFill>
          <p:spPr bwMode="auto">
            <a:xfrm>
              <a:off x="228600" y="1981201"/>
              <a:ext cx="8440738" cy="4495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3276600" y="5715000"/>
              <a:ext cx="2971800" cy="838200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6386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>
            <a:extLst>
              <a:ext uri="{FF2B5EF4-FFF2-40B4-BE49-F238E27FC236}">
                <a16:creationId xmlns="" xmlns:a16="http://schemas.microsoft.com/office/drawing/2014/main" id="{0D560BF2-C027-4D91-B8D3-FD08AC2A8B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3300" b="1" dirty="0">
                <a:solidFill>
                  <a:srgbClr val="575F6D"/>
                </a:solidFill>
              </a:rPr>
              <a:t>Specialization/Generalization - </a:t>
            </a:r>
            <a:r>
              <a:rPr lang="en-US" altLang="en-US" b="1" dirty="0">
                <a:solidFill>
                  <a:srgbClr val="575F6D"/>
                </a:solidFill>
              </a:rPr>
              <a:t>Hierarchies, Lattices &amp; Shared Subclasses</a:t>
            </a:r>
            <a:endParaRPr lang="en-US" altLang="en-US" dirty="0"/>
          </a:p>
        </p:txBody>
      </p:sp>
      <p:sp>
        <p:nvSpPr>
          <p:cNvPr id="69635" name="Rectangle 5">
            <a:extLst>
              <a:ext uri="{FF2B5EF4-FFF2-40B4-BE49-F238E27FC236}">
                <a16:creationId xmlns="" xmlns:a16="http://schemas.microsoft.com/office/drawing/2014/main" id="{A447B64A-09B0-4DBE-96D2-6BCFCE0DD4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755648"/>
            <a:ext cx="4876800" cy="4873752"/>
          </a:xfrm>
        </p:spPr>
        <p:txBody>
          <a:bodyPr rtlCol="0">
            <a:normAutofit lnSpcReduction="10000"/>
          </a:bodyPr>
          <a:lstStyle/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100" b="1" dirty="0">
                <a:solidFill>
                  <a:srgbClr val="FF0000"/>
                </a:solidFill>
              </a:rPr>
              <a:t>In a lattice or hierarchy, a subclass inherits attributes not only of its direct superclass, but also of all its predecessor </a:t>
            </a:r>
            <a:r>
              <a:rPr lang="en-US" altLang="en-US" sz="2100" b="1" dirty="0" err="1">
                <a:solidFill>
                  <a:srgbClr val="FF0000"/>
                </a:solidFill>
              </a:rPr>
              <a:t>superclasses</a:t>
            </a:r>
            <a:endParaRPr lang="en-US" altLang="en-US" sz="2100" b="1" dirty="0">
              <a:solidFill>
                <a:srgbClr val="FF0000"/>
              </a:solidFill>
            </a:endParaRP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subclass with more than one superclass is called a </a:t>
            </a:r>
            <a:r>
              <a:rPr lang="en-US" altLang="en-US" sz="2100" b="1" dirty="0">
                <a:solidFill>
                  <a:srgbClr val="FF0000"/>
                </a:solidFill>
              </a:rPr>
              <a:t>shared subclass (multiple inheritance)</a:t>
            </a:r>
          </a:p>
          <a:p>
            <a:pPr lvl="1" algn="just">
              <a:lnSpc>
                <a:spcPct val="120000"/>
              </a:lnSpc>
              <a:defRPr/>
            </a:pPr>
            <a:r>
              <a:rPr lang="en-US" alt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specialization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hierarchies or lattices, or </a:t>
            </a:r>
          </a:p>
          <a:p>
            <a:pPr lvl="1" algn="just">
              <a:lnSpc>
                <a:spcPct val="120000"/>
              </a:lnSpc>
              <a:defRPr/>
            </a:pPr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generalization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hierarchies or lattices, 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800" y="1783995"/>
            <a:ext cx="3384000" cy="492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13702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>
            <a:extLst>
              <a:ext uri="{FF2B5EF4-FFF2-40B4-BE49-F238E27FC236}">
                <a16:creationId xmlns="" xmlns:a16="http://schemas.microsoft.com/office/drawing/2014/main" id="{F9D48987-51BC-4DB4-BC8F-726D7D6CC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3300" b="1" dirty="0">
                <a:solidFill>
                  <a:srgbClr val="575F6D"/>
                </a:solidFill>
              </a:rPr>
              <a:t>Specialization/Generalization - </a:t>
            </a:r>
            <a:r>
              <a:rPr lang="en-US" altLang="en-US" b="1" dirty="0">
                <a:solidFill>
                  <a:srgbClr val="575F6D"/>
                </a:solidFill>
              </a:rPr>
              <a:t>Hierarchies, Lattices &amp; Shared Subclasses</a:t>
            </a:r>
            <a:endParaRPr lang="en-US" altLang="en-US" sz="3200" dirty="0"/>
          </a:p>
        </p:txBody>
      </p:sp>
      <p:sp>
        <p:nvSpPr>
          <p:cNvPr id="6246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7924800" cy="4873752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200" dirty="0" smtClean="0"/>
              <a:t>In </a:t>
            </a:r>
            <a:r>
              <a:rPr lang="en-US" altLang="en-US" sz="2200" b="1" i="1" dirty="0" smtClean="0">
                <a:solidFill>
                  <a:srgbClr val="FF0000"/>
                </a:solidFill>
              </a:rPr>
              <a:t>specialization</a:t>
            </a:r>
            <a:r>
              <a:rPr lang="en-US" altLang="en-US" sz="2200" dirty="0" smtClean="0"/>
              <a:t>, start with an entity type and then define subclasses of the entity type by successive specialization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200" dirty="0" smtClean="0"/>
              <a:t>called a </a:t>
            </a:r>
            <a:r>
              <a:rPr lang="en-US" altLang="en-US" sz="2200" b="1" i="1" dirty="0" smtClean="0">
                <a:solidFill>
                  <a:srgbClr val="FF0000"/>
                </a:solidFill>
              </a:rPr>
              <a:t>top down</a:t>
            </a:r>
            <a:r>
              <a:rPr lang="en-US" altLang="en-US" sz="2200" b="1" dirty="0" smtClean="0">
                <a:solidFill>
                  <a:srgbClr val="FF0000"/>
                </a:solidFill>
              </a:rPr>
              <a:t> conceptual refinement process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200" dirty="0" smtClean="0"/>
              <a:t>In </a:t>
            </a:r>
            <a:r>
              <a:rPr lang="en-US" altLang="en-US" sz="2200" b="1" i="1" dirty="0" smtClean="0">
                <a:solidFill>
                  <a:srgbClr val="0070C0"/>
                </a:solidFill>
              </a:rPr>
              <a:t>generalization</a:t>
            </a:r>
            <a:r>
              <a:rPr lang="en-US" altLang="en-US" sz="2200" dirty="0" smtClean="0"/>
              <a:t>, start with many entity types and generalize those that have common properties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200" dirty="0"/>
              <a:t>c</a:t>
            </a:r>
            <a:r>
              <a:rPr lang="en-US" altLang="en-US" sz="2200" dirty="0" smtClean="0"/>
              <a:t>alled a </a:t>
            </a:r>
            <a:r>
              <a:rPr lang="en-US" altLang="en-US" sz="2200" b="1" i="1" dirty="0" smtClean="0">
                <a:solidFill>
                  <a:srgbClr val="0070C0"/>
                </a:solidFill>
              </a:rPr>
              <a:t>bottom up</a:t>
            </a:r>
            <a:r>
              <a:rPr lang="en-US" altLang="en-US" sz="2200" b="1" dirty="0" smtClean="0">
                <a:solidFill>
                  <a:srgbClr val="0070C0"/>
                </a:solidFill>
              </a:rPr>
              <a:t> conceptual synthesis process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200" b="1" dirty="0" smtClean="0">
                <a:solidFill>
                  <a:srgbClr val="00B050"/>
                </a:solidFill>
              </a:rPr>
              <a:t>In practice, a </a:t>
            </a:r>
            <a:r>
              <a:rPr lang="en-US" altLang="en-US" sz="2200" b="1" i="1" dirty="0" smtClean="0">
                <a:solidFill>
                  <a:srgbClr val="00B050"/>
                </a:solidFill>
              </a:rPr>
              <a:t>combination of both processes</a:t>
            </a:r>
            <a:r>
              <a:rPr lang="en-US" altLang="en-US" sz="2200" b="1" dirty="0" smtClean="0">
                <a:solidFill>
                  <a:srgbClr val="00B050"/>
                </a:solidFill>
              </a:rPr>
              <a:t> is usually employed </a:t>
            </a:r>
          </a:p>
        </p:txBody>
      </p:sp>
    </p:spTree>
    <p:extLst>
      <p:ext uri="{BB962C8B-B14F-4D97-AF65-F5344CB8AC3E}">
        <p14:creationId xmlns:p14="http://schemas.microsoft.com/office/powerpoint/2010/main" val="23185666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24800" cy="1143000"/>
          </a:xfrm>
        </p:spPr>
        <p:txBody>
          <a:bodyPr/>
          <a:lstStyle/>
          <a:p>
            <a:r>
              <a:rPr lang="en-US" b="1" dirty="0" smtClean="0"/>
              <a:t>Extended Entity Relationship (EER) Model</a:t>
            </a:r>
            <a:endParaRPr lang="en-IN" b="1" dirty="0"/>
          </a:p>
        </p:txBody>
      </p:sp>
      <p:pic>
        <p:nvPicPr>
          <p:cNvPr id="2050" name="Picture 2" descr="Image result for writing draw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114800"/>
            <a:ext cx="31242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524000"/>
            <a:ext cx="7848600" cy="487375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IN" sz="2000" dirty="0"/>
              <a:t>EER is a high-level data model that incorporates the extensions to the original ER </a:t>
            </a:r>
            <a:r>
              <a:rPr lang="en-IN" sz="2000" dirty="0" smtClean="0"/>
              <a:t>model.</a:t>
            </a:r>
          </a:p>
          <a:p>
            <a:pPr algn="just">
              <a:lnSpc>
                <a:spcPct val="170000"/>
              </a:lnSpc>
            </a:pPr>
            <a:r>
              <a:rPr lang="en-IN" sz="2000" b="1" dirty="0" smtClean="0"/>
              <a:t>It </a:t>
            </a:r>
            <a:r>
              <a:rPr lang="en-IN" sz="2000" b="1" dirty="0"/>
              <a:t>is a diagrammatic technique for displaying the following </a:t>
            </a:r>
            <a:r>
              <a:rPr lang="en-IN" sz="2000" b="1" dirty="0" smtClean="0"/>
              <a:t>concepts</a:t>
            </a:r>
          </a:p>
          <a:p>
            <a:pPr lvl="1"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IN" sz="2000" b="1" dirty="0" smtClean="0">
                <a:solidFill>
                  <a:srgbClr val="00B050"/>
                </a:solidFill>
              </a:rPr>
              <a:t>Sub </a:t>
            </a:r>
            <a:r>
              <a:rPr lang="en-IN" sz="2000" b="1" dirty="0">
                <a:solidFill>
                  <a:srgbClr val="00B050"/>
                </a:solidFill>
              </a:rPr>
              <a:t>Class and Super </a:t>
            </a:r>
            <a:r>
              <a:rPr lang="en-IN" sz="2000" b="1" dirty="0" smtClean="0">
                <a:solidFill>
                  <a:srgbClr val="00B050"/>
                </a:solidFill>
              </a:rPr>
              <a:t>Class</a:t>
            </a:r>
          </a:p>
          <a:p>
            <a:pPr lvl="1"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IN" sz="2000" b="1" dirty="0" smtClean="0">
                <a:solidFill>
                  <a:srgbClr val="00B050"/>
                </a:solidFill>
              </a:rPr>
              <a:t>Specialization </a:t>
            </a:r>
            <a:r>
              <a:rPr lang="en-IN" sz="2000" b="1" dirty="0">
                <a:solidFill>
                  <a:srgbClr val="00B050"/>
                </a:solidFill>
              </a:rPr>
              <a:t>and Generalization</a:t>
            </a:r>
          </a:p>
          <a:p>
            <a:pPr lvl="1"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IN" sz="2000" b="1" dirty="0">
                <a:solidFill>
                  <a:srgbClr val="00B050"/>
                </a:solidFill>
              </a:rPr>
              <a:t>Union or </a:t>
            </a:r>
            <a:r>
              <a:rPr lang="en-IN" sz="2000" b="1" dirty="0" smtClean="0">
                <a:solidFill>
                  <a:srgbClr val="00B050"/>
                </a:solidFill>
              </a:rPr>
              <a:t>Category</a:t>
            </a:r>
          </a:p>
          <a:p>
            <a:pPr lvl="1"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000" b="1" dirty="0">
                <a:solidFill>
                  <a:srgbClr val="00B050"/>
                </a:solidFill>
              </a:rPr>
              <a:t>Aggregation</a:t>
            </a:r>
            <a:endParaRPr lang="en-IN" sz="2000" b="1" dirty="0">
              <a:solidFill>
                <a:srgbClr val="00B050"/>
              </a:solidFill>
            </a:endParaRPr>
          </a:p>
          <a:p>
            <a:pPr marL="365760" lvl="1" indent="0" algn="just">
              <a:lnSpc>
                <a:spcPct val="170000"/>
              </a:lnSpc>
              <a:buNone/>
            </a:pPr>
            <a:endParaRPr lang="en-IN" sz="2000" dirty="0" smtClean="0"/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2000" dirty="0"/>
              <a:t/>
            </a:r>
            <a:br>
              <a:rPr lang="en-IN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034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b="1" dirty="0" smtClean="0"/>
              <a:t>Example - Specialization/ Generalization Lattice </a:t>
            </a:r>
            <a:r>
              <a:rPr lang="en-US" altLang="en-US" sz="2400" b="1" dirty="0" smtClean="0"/>
              <a:t>(UNIVERSITY)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32911B4-1183-4CD8-8413-27CC4AD47C3E}"/>
              </a:ext>
            </a:extLst>
          </p:cNvPr>
          <p:cNvSpPr/>
          <p:nvPr/>
        </p:nvSpPr>
        <p:spPr>
          <a:xfrm>
            <a:off x="628650" y="6096000"/>
            <a:ext cx="971550" cy="260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67208"/>
            <a:ext cx="8873802" cy="5290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63872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7467600" cy="11430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Categories (UNION Type)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0"/>
            <a:ext cx="1447800" cy="1978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779" name="Rectangle 5">
            <a:extLst>
              <a:ext uri="{FF2B5EF4-FFF2-40B4-BE49-F238E27FC236}">
                <a16:creationId xmlns="" xmlns:a16="http://schemas.microsoft.com/office/drawing/2014/main" id="{6DDFAD09-105F-421A-B59D-0294005E28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001000" cy="4873752"/>
          </a:xfrm>
        </p:spPr>
        <p:txBody>
          <a:bodyPr rtlCol="0">
            <a:noAutofit/>
          </a:bodyPr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of the </a:t>
            </a:r>
            <a:r>
              <a:rPr lang="en-US" altLang="en-U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superclass/subclass relationships</a:t>
            </a: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we have seen thus far have a single superclass 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shared subclass is a subclass in: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alt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than one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distinct superclass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subclass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relationships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shared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subclass leads to multiple inheritance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some cases, we need to model a </a:t>
            </a:r>
            <a:r>
              <a:rPr lang="en-US" altLang="en-US" sz="2200" b="1" i="1" dirty="0">
                <a:solidFill>
                  <a:srgbClr val="FF0000"/>
                </a:solidFill>
              </a:rPr>
              <a:t>single superclass</a:t>
            </a:r>
            <a:r>
              <a:rPr lang="en-US" altLang="en-US" sz="2200" b="1" i="1" dirty="0" smtClean="0">
                <a:solidFill>
                  <a:srgbClr val="FF0000"/>
                </a:solidFill>
              </a:rPr>
              <a:t>/ subclass </a:t>
            </a:r>
            <a:r>
              <a:rPr lang="en-US" altLang="en-US" sz="2200" b="1" i="1" dirty="0">
                <a:solidFill>
                  <a:srgbClr val="FF0000"/>
                </a:solidFill>
              </a:rPr>
              <a:t>relationship</a:t>
            </a:r>
            <a:r>
              <a:rPr lang="en-US" altLang="en-US" sz="2200" b="1" dirty="0">
                <a:solidFill>
                  <a:srgbClr val="FF0000"/>
                </a:solidFill>
              </a:rPr>
              <a:t> with </a:t>
            </a:r>
            <a:r>
              <a:rPr lang="en-US" altLang="en-US" sz="2200" b="1" i="1" dirty="0">
                <a:solidFill>
                  <a:srgbClr val="FF0000"/>
                </a:solidFill>
              </a:rPr>
              <a:t>more than one</a:t>
            </a:r>
            <a:r>
              <a:rPr lang="en-US" altLang="en-US" sz="2200" b="1" dirty="0">
                <a:solidFill>
                  <a:srgbClr val="FF0000"/>
                </a:solidFill>
              </a:rPr>
              <a:t> superclass 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Such </a:t>
            </a: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subclass is called a category or </a:t>
            </a:r>
            <a:r>
              <a:rPr lang="en-US" altLang="en-US" sz="2200" b="1" dirty="0">
                <a:solidFill>
                  <a:srgbClr val="FF0000"/>
                </a:solidFill>
              </a:rPr>
              <a:t>UNION </a:t>
            </a:r>
            <a:r>
              <a:rPr lang="en-US" altLang="en-US" sz="2200" b="1" dirty="0" smtClean="0">
                <a:solidFill>
                  <a:srgbClr val="FF0000"/>
                </a:solidFill>
              </a:rPr>
              <a:t>Type</a:t>
            </a:r>
            <a:endParaRPr lang="en-US" alt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4828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7924800" cy="11430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Example - Categories (UNION Type)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="" xmlns:a16="http://schemas.microsoft.com/office/drawing/2014/main" id="{F2150ED5-FBA0-46FB-A76C-316A985CFF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873752"/>
          </a:xfrm>
        </p:spPr>
        <p:txBody>
          <a:bodyPr rtlCol="0">
            <a:noAutofit/>
          </a:bodyPr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database for vehicle registration, a vehicle owner can be a PERSON, a BANK (holding a lien on a vehicle) or a COMPANY.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US" alt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category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(UNION type) called OWNER is created to </a:t>
            </a:r>
            <a:r>
              <a:rPr lang="en-US" altLang="en-US" sz="2000" dirty="0">
                <a:solidFill>
                  <a:srgbClr val="0070C0"/>
                </a:solidFill>
              </a:rPr>
              <a:t>represent a subset of the </a:t>
            </a:r>
            <a:r>
              <a:rPr lang="en-US" altLang="en-US" sz="2000" i="1" dirty="0">
                <a:solidFill>
                  <a:srgbClr val="0070C0"/>
                </a:solidFill>
              </a:rPr>
              <a:t>union</a:t>
            </a:r>
            <a:r>
              <a:rPr lang="en-US" altLang="en-US" sz="2000" dirty="0">
                <a:solidFill>
                  <a:srgbClr val="0070C0"/>
                </a:solidFill>
              </a:rPr>
              <a:t> of the three </a:t>
            </a:r>
            <a:r>
              <a:rPr lang="en-US" altLang="en-US" sz="2000" dirty="0" err="1">
                <a:solidFill>
                  <a:srgbClr val="0070C0"/>
                </a:solidFill>
              </a:rPr>
              <a:t>superclasses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COMPANY, BANK, and PERSON 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altLang="en-US" sz="2000" b="1" dirty="0">
                <a:solidFill>
                  <a:srgbClr val="FF0000"/>
                </a:solidFill>
              </a:rPr>
              <a:t>A category member must exist in </a:t>
            </a:r>
            <a:r>
              <a:rPr lang="en-US" altLang="en-US" sz="2000" b="1" i="1" dirty="0">
                <a:solidFill>
                  <a:srgbClr val="FF0000"/>
                </a:solidFill>
              </a:rPr>
              <a:t>at least one</a:t>
            </a:r>
            <a:r>
              <a:rPr lang="en-US" altLang="en-US" sz="2000" b="1" dirty="0">
                <a:solidFill>
                  <a:srgbClr val="FF0000"/>
                </a:solidFill>
              </a:rPr>
              <a:t> of its </a:t>
            </a:r>
            <a:r>
              <a:rPr lang="en-US" altLang="en-US" sz="2000" b="1" dirty="0" err="1">
                <a:solidFill>
                  <a:srgbClr val="FF0000"/>
                </a:solidFill>
              </a:rPr>
              <a:t>superclasses</a:t>
            </a:r>
            <a:endParaRPr lang="en-US" altLang="en-US" sz="2000" b="1" dirty="0">
              <a:solidFill>
                <a:srgbClr val="FF0000"/>
              </a:solidFill>
            </a:endParaRP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Difference from </a:t>
            </a:r>
            <a:r>
              <a:rPr lang="en-US" alt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shared subclass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which is a:</a:t>
            </a:r>
            <a:endParaRPr lang="en-US" altLang="en-US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just">
              <a:lnSpc>
                <a:spcPct val="150000"/>
              </a:lnSpc>
              <a:defRPr/>
            </a:pPr>
            <a:r>
              <a:rPr lang="en-US" altLang="en-US" sz="2000" dirty="0">
                <a:solidFill>
                  <a:srgbClr val="0070C0"/>
                </a:solidFill>
              </a:rPr>
              <a:t>subset of the </a:t>
            </a:r>
            <a:r>
              <a:rPr lang="en-US" altLang="en-US" sz="2000" i="1" dirty="0">
                <a:solidFill>
                  <a:srgbClr val="0070C0"/>
                </a:solidFill>
              </a:rPr>
              <a:t>intersection</a:t>
            </a:r>
            <a:r>
              <a:rPr lang="en-US" altLang="en-US" sz="2000" dirty="0">
                <a:solidFill>
                  <a:srgbClr val="0070C0"/>
                </a:solidFill>
              </a:rPr>
              <a:t> of its </a:t>
            </a:r>
            <a:r>
              <a:rPr lang="en-US" altLang="en-US" sz="2000" dirty="0" err="1">
                <a:solidFill>
                  <a:srgbClr val="0070C0"/>
                </a:solidFill>
              </a:rPr>
              <a:t>superclasses</a:t>
            </a:r>
            <a:endParaRPr lang="en-US" altLang="en-US" sz="2000" dirty="0">
              <a:solidFill>
                <a:srgbClr val="0070C0"/>
              </a:solidFill>
            </a:endParaRPr>
          </a:p>
          <a:p>
            <a:pPr lvl="1" algn="just">
              <a:lnSpc>
                <a:spcPct val="150000"/>
              </a:lnSpc>
              <a:defRPr/>
            </a:pPr>
            <a:r>
              <a:rPr lang="en-US" altLang="en-US" sz="2000" dirty="0">
                <a:solidFill>
                  <a:srgbClr val="FF0000"/>
                </a:solidFill>
              </a:rPr>
              <a:t>shared subclass member must exist in </a:t>
            </a:r>
            <a:r>
              <a:rPr lang="en-US" altLang="en-US" sz="2000" b="1" i="1" dirty="0">
                <a:solidFill>
                  <a:srgbClr val="FF0000"/>
                </a:solidFill>
              </a:rPr>
              <a:t>all</a:t>
            </a:r>
            <a:r>
              <a:rPr lang="en-US" altLang="en-US" sz="2000" dirty="0">
                <a:solidFill>
                  <a:srgbClr val="FF0000"/>
                </a:solidFill>
              </a:rPr>
              <a:t> of its </a:t>
            </a:r>
            <a:r>
              <a:rPr lang="en-US" altLang="en-US" sz="2000" dirty="0" err="1">
                <a:solidFill>
                  <a:srgbClr val="FF0000"/>
                </a:solidFill>
              </a:rPr>
              <a:t>superclasses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3255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5">
            <a:extLst>
              <a:ext uri="{FF2B5EF4-FFF2-40B4-BE49-F238E27FC236}">
                <a16:creationId xmlns="" xmlns:a16="http://schemas.microsoft.com/office/drawing/2014/main" id="{96387C12-B9C8-4EB3-8510-9ED361A117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 rot="16200000">
            <a:off x="-2514601" y="2819401"/>
            <a:ext cx="6781800" cy="1143000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b="1" dirty="0"/>
              <a:t>Two categories (UNION types): </a:t>
            </a:r>
            <a:r>
              <a:rPr lang="en-US" altLang="en-US" sz="2800" b="1" dirty="0"/>
              <a:t>OWNER, REGISTERED_VEHICLE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1E3117A-342C-46A7-8E1F-91D66BEAB2DB}"/>
              </a:ext>
            </a:extLst>
          </p:cNvPr>
          <p:cNvSpPr/>
          <p:nvPr/>
        </p:nvSpPr>
        <p:spPr>
          <a:xfrm>
            <a:off x="7620000" y="1600200"/>
            <a:ext cx="89535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grpSp>
        <p:nvGrpSpPr>
          <p:cNvPr id="4" name="Group 3"/>
          <p:cNvGrpSpPr/>
          <p:nvPr/>
        </p:nvGrpSpPr>
        <p:grpSpPr>
          <a:xfrm>
            <a:off x="1572610" y="228600"/>
            <a:ext cx="7114190" cy="6598669"/>
            <a:chOff x="1572610" y="228600"/>
            <a:chExt cx="7114190" cy="6598669"/>
          </a:xfrm>
        </p:grpSpPr>
        <p:pic>
          <p:nvPicPr>
            <p:cNvPr id="2457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2610" y="228600"/>
              <a:ext cx="7114190" cy="6598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Oval 2"/>
            <p:cNvSpPr/>
            <p:nvPr/>
          </p:nvSpPr>
          <p:spPr>
            <a:xfrm>
              <a:off x="4343400" y="2590800"/>
              <a:ext cx="1524000" cy="457200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/>
            <p:cNvSpPr/>
            <p:nvPr/>
          </p:nvSpPr>
          <p:spPr>
            <a:xfrm>
              <a:off x="3505200" y="4267200"/>
              <a:ext cx="3124200" cy="468000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9930024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Categories (UNION Type) Cont.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077200" cy="4873752"/>
          </a:xfrm>
        </p:spPr>
        <p:txBody>
          <a:bodyPr>
            <a:no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Attribute Inheritance</a:t>
            </a:r>
            <a:r>
              <a:rPr lang="en-US" dirty="0" smtClean="0"/>
              <a:t> works more selectively in case of categories in comparison to a shared subclass (inherit all attributes of all </a:t>
            </a:r>
            <a:r>
              <a:rPr lang="en-US" dirty="0" err="1" smtClean="0"/>
              <a:t>superclasses</a:t>
            </a:r>
            <a:r>
              <a:rPr lang="en-US" dirty="0" smtClean="0"/>
              <a:t>).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total category</a:t>
            </a:r>
            <a:r>
              <a:rPr lang="en-US" dirty="0" smtClean="0"/>
              <a:t> holds union of all entities in its </a:t>
            </a:r>
            <a:r>
              <a:rPr lang="en-US" dirty="0" err="1" smtClean="0"/>
              <a:t>superclasses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0070C0"/>
                </a:solidFill>
              </a:rPr>
              <a:t>Represented by double line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partial category</a:t>
            </a:r>
            <a:r>
              <a:rPr lang="en-US" dirty="0" smtClean="0"/>
              <a:t> can hold a subset of the union. </a:t>
            </a:r>
            <a:r>
              <a:rPr lang="en-US" dirty="0" smtClean="0">
                <a:solidFill>
                  <a:srgbClr val="0070C0"/>
                </a:solidFill>
              </a:rPr>
              <a:t>Represented by single line</a:t>
            </a:r>
          </a:p>
          <a:p>
            <a:pPr algn="just">
              <a:lnSpc>
                <a:spcPct val="200000"/>
              </a:lnSpc>
            </a:pPr>
            <a:endParaRPr lang="en-US" dirty="0" smtClean="0"/>
          </a:p>
          <a:p>
            <a:pPr algn="just">
              <a:lnSpc>
                <a:spcPct val="2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765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1610838"/>
            <a:ext cx="3429000" cy="1894362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Thanks!! 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1570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7467600" cy="11430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S</a:t>
            </a:r>
            <a:r>
              <a:rPr lang="en-US" altLang="en-US" b="1" dirty="0" smtClean="0"/>
              <a:t>ubclasses </a:t>
            </a:r>
            <a:r>
              <a:rPr lang="en-US" altLang="en-US" b="1" dirty="0"/>
              <a:t>&amp;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Superclasses</a:t>
            </a:r>
            <a:endParaRPr lang="en-US" altLang="en-US" b="1" dirty="0" smtClean="0"/>
          </a:p>
        </p:txBody>
      </p:sp>
      <p:sp>
        <p:nvSpPr>
          <p:cNvPr id="19459" name="Rectangle 5">
            <a:extLst>
              <a:ext uri="{FF2B5EF4-FFF2-40B4-BE49-F238E27FC236}">
                <a16:creationId xmlns="" xmlns:a16="http://schemas.microsoft.com/office/drawing/2014/main" id="{78849347-B092-4841-9B2B-E7BDFDD1ED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153400" cy="4873752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entity type may have additional meaningful subgroupings of its entities</a:t>
            </a:r>
          </a:p>
          <a:p>
            <a:pPr marL="365760" lvl="1" indent="0" algn="just">
              <a:lnSpc>
                <a:spcPct val="120000"/>
              </a:lnSpc>
              <a:buNone/>
              <a:defRPr/>
            </a:pPr>
            <a:r>
              <a:rPr lang="en-US" altLang="en-US" sz="2000" b="1" dirty="0">
                <a:solidFill>
                  <a:srgbClr val="FF0000"/>
                </a:solidFill>
              </a:rPr>
              <a:t>Example: EMPLOYEE may be further grouped into: </a:t>
            </a:r>
          </a:p>
          <a:p>
            <a:pPr lvl="2" algn="just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SECRETARY, ENGINEER, </a:t>
            </a:r>
            <a:r>
              <a:rPr lang="en-US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TECHNICIAN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05840" lvl="3" indent="0" algn="just"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(Based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the EMPLOYEE’s 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Job)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 algn="just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MANAGER</a:t>
            </a:r>
          </a:p>
          <a:p>
            <a:pPr marL="1005840" lvl="3" indent="0" algn="just"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(EMPLOYEEs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who are 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managers)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 algn="just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SALARIED_EMPLOYEE, HOURLY_EMPLOYEE</a:t>
            </a:r>
          </a:p>
          <a:p>
            <a:pPr marL="1005840" lvl="3" indent="0" algn="just"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(Based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the EMPLOYEE’s method of 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pay)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105400"/>
            <a:ext cx="66258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4669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Example – </a:t>
            </a:r>
            <a:r>
              <a:rPr lang="en-US" altLang="en-US" sz="2800" b="1" dirty="0" smtClean="0"/>
              <a:t>Subclass &amp; Superclass</a:t>
            </a:r>
            <a:endParaRPr lang="en-IN" sz="28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76200" y="1219200"/>
            <a:ext cx="8991600" cy="5564598"/>
            <a:chOff x="76200" y="1219200"/>
            <a:chExt cx="8991600" cy="5564598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1219200"/>
              <a:ext cx="8991600" cy="5564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Line Callout 1 3"/>
            <p:cNvSpPr/>
            <p:nvPr/>
          </p:nvSpPr>
          <p:spPr>
            <a:xfrm>
              <a:off x="7519309" y="1965821"/>
              <a:ext cx="1476000" cy="612648"/>
            </a:xfrm>
            <a:prstGeom prst="borderCallout1">
              <a:avLst>
                <a:gd name="adj1" fmla="val 48149"/>
                <a:gd name="adj2" fmla="val -2701"/>
                <a:gd name="adj3" fmla="val 80840"/>
                <a:gd name="adj4" fmla="val -13126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Superclass</a:t>
              </a:r>
              <a:endParaRPr lang="en-IN" b="1" dirty="0"/>
            </a:p>
          </p:txBody>
        </p:sp>
        <p:sp>
          <p:nvSpPr>
            <p:cNvPr id="6" name="Line Callout 1 5"/>
            <p:cNvSpPr/>
            <p:nvPr/>
          </p:nvSpPr>
          <p:spPr>
            <a:xfrm>
              <a:off x="457200" y="1965821"/>
              <a:ext cx="1476000" cy="612648"/>
            </a:xfrm>
            <a:prstGeom prst="borderCallout1">
              <a:avLst>
                <a:gd name="adj1" fmla="val 102423"/>
                <a:gd name="adj2" fmla="val 47986"/>
                <a:gd name="adj3" fmla="val 352211"/>
                <a:gd name="adj4" fmla="val 100588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Subclass</a:t>
              </a:r>
              <a:endParaRPr lang="en-I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9121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Subclass </a:t>
            </a:r>
            <a:r>
              <a:rPr lang="en-US" altLang="en-US" b="1" dirty="0"/>
              <a:t>&amp;</a:t>
            </a:r>
            <a:r>
              <a:rPr lang="en-US" altLang="en-US" b="1" dirty="0" smtClean="0"/>
              <a:t> Superclass (Cont.)</a:t>
            </a:r>
          </a:p>
        </p:txBody>
      </p:sp>
      <p:sp>
        <p:nvSpPr>
          <p:cNvPr id="25603" name="Rectangle 5">
            <a:extLst>
              <a:ext uri="{FF2B5EF4-FFF2-40B4-BE49-F238E27FC236}">
                <a16:creationId xmlns="" xmlns:a16="http://schemas.microsoft.com/office/drawing/2014/main" id="{7FD4761D-5985-490E-B9A9-A550F4BA22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077200" cy="5105400"/>
          </a:xfrm>
        </p:spPr>
        <p:txBody>
          <a:bodyPr rtlCol="0">
            <a:normAutofit fontScale="92500"/>
          </a:bodyPr>
          <a:lstStyle/>
          <a:p>
            <a:pPr algn="just" eaLnBrk="1" fontAlgn="auto" hangingPunct="1">
              <a:lnSpc>
                <a:spcPct val="13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Superclass-subclass relationship is also called </a:t>
            </a:r>
            <a:r>
              <a:rPr lang="en-US" altLang="en-US" sz="2000" dirty="0" smtClean="0">
                <a:solidFill>
                  <a:srgbClr val="FF0000"/>
                </a:solidFill>
              </a:rPr>
              <a:t>IS-A relationship</a:t>
            </a:r>
          </a:p>
          <a:p>
            <a:pPr marL="365760" lvl="1" indent="0" algn="just" eaLnBrk="1" fontAlgn="auto" hangingPunct="1">
              <a:lnSpc>
                <a:spcPct val="130000"/>
              </a:lnSpc>
              <a:spcAft>
                <a:spcPts val="0"/>
              </a:spcAft>
              <a:buNone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Example: SECRETARY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IS-A EMPLOYEE, TECHNICIAN IS-A 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EMPLOYEE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eaLnBrk="1" fontAlgn="auto" hangingPunct="1">
              <a:lnSpc>
                <a:spcPct val="13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b="1" dirty="0">
                <a:solidFill>
                  <a:srgbClr val="FF0000"/>
                </a:solidFill>
              </a:rPr>
              <a:t>Note: An entity that is member of a subclass represents the same real-world entity as some member of the superclass:</a:t>
            </a:r>
          </a:p>
          <a:p>
            <a:pPr lvl="1" algn="just" eaLnBrk="1" fontAlgn="auto" hangingPunct="1">
              <a:lnSpc>
                <a:spcPct val="13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subclass member is the same entity in a </a:t>
            </a:r>
            <a:r>
              <a:rPr lang="en-US" alt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distinct specific role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1" algn="just" eaLnBrk="1" fontAlgn="auto" hangingPunct="1">
              <a:lnSpc>
                <a:spcPct val="13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entity cannot exist in the database merely by being a member of a subclass; it must also be a member of the superclass </a:t>
            </a:r>
          </a:p>
          <a:p>
            <a:pPr lvl="1" algn="just" eaLnBrk="1" fontAlgn="auto" hangingPunct="1">
              <a:lnSpc>
                <a:spcPct val="13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member of the superclass can be optionally included as a member of any number of its subclasses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04685"/>
            <a:ext cx="1905000" cy="1319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2659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467600" cy="11430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Example - Subclass &amp; Superclass</a:t>
            </a:r>
          </a:p>
        </p:txBody>
      </p:sp>
      <p:sp>
        <p:nvSpPr>
          <p:cNvPr id="27651" name="Rectangle 9">
            <a:extLst>
              <a:ext uri="{FF2B5EF4-FFF2-40B4-BE49-F238E27FC236}">
                <a16:creationId xmlns="" xmlns:a16="http://schemas.microsoft.com/office/drawing/2014/main" id="{86BE008C-3096-4737-B147-A10449EDF6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79448"/>
            <a:ext cx="7848600" cy="4873752"/>
          </a:xfrm>
        </p:spPr>
        <p:txBody>
          <a:bodyPr rtlCol="0">
            <a:noAutofit/>
          </a:bodyPr>
          <a:lstStyle/>
          <a:p>
            <a:pPr algn="just">
              <a:lnSpc>
                <a:spcPct val="130000"/>
              </a:lnSpc>
              <a:buFont typeface="Wingdings 3" charset="2"/>
              <a:buChar char=""/>
              <a:defRPr/>
            </a:pPr>
            <a:r>
              <a:rPr lang="en-US" altLang="en-US" sz="2000" b="1" dirty="0" smtClean="0">
                <a:solidFill>
                  <a:srgbClr val="FF0000"/>
                </a:solidFill>
              </a:rPr>
              <a:t>A </a:t>
            </a:r>
            <a:r>
              <a:rPr lang="en-US" altLang="en-US" sz="2000" b="1" dirty="0">
                <a:solidFill>
                  <a:srgbClr val="FF0000"/>
                </a:solidFill>
              </a:rPr>
              <a:t>salaried employee who is also an engineer belongs to the two subclasses:</a:t>
            </a:r>
          </a:p>
          <a:p>
            <a:pPr lvl="2" algn="just" eaLnBrk="1" fontAlgn="auto" hangingPunct="1">
              <a:lnSpc>
                <a:spcPct val="13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ENGINEER, and</a:t>
            </a:r>
          </a:p>
          <a:p>
            <a:pPr lvl="2" algn="just" eaLnBrk="1" fontAlgn="auto" hangingPunct="1">
              <a:lnSpc>
                <a:spcPct val="13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SALARIED_EMPLOYEE </a:t>
            </a:r>
          </a:p>
          <a:p>
            <a:pPr algn="just">
              <a:lnSpc>
                <a:spcPct val="130000"/>
              </a:lnSpc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salaried employee who is also an engineering manager belongs to the three subclasses:</a:t>
            </a:r>
          </a:p>
          <a:p>
            <a:pPr lvl="2" algn="just" eaLnBrk="1" fontAlgn="auto" hangingPunct="1">
              <a:lnSpc>
                <a:spcPct val="13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MANAGER,</a:t>
            </a:r>
          </a:p>
          <a:p>
            <a:pPr lvl="2" algn="just" eaLnBrk="1" fontAlgn="auto" hangingPunct="1">
              <a:lnSpc>
                <a:spcPct val="13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ENGINEER, and</a:t>
            </a:r>
          </a:p>
          <a:p>
            <a:pPr lvl="2" algn="just" eaLnBrk="1" fontAlgn="auto" hangingPunct="1">
              <a:lnSpc>
                <a:spcPct val="13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SALARIED_EMPLOYEE </a:t>
            </a:r>
          </a:p>
          <a:p>
            <a:pPr algn="just" eaLnBrk="1" fontAlgn="auto" hangingPunct="1">
              <a:lnSpc>
                <a:spcPct val="13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b="1" dirty="0">
                <a:solidFill>
                  <a:srgbClr val="FF0000"/>
                </a:solidFill>
              </a:rPr>
              <a:t>It is not necessary that every entity in a superclass be a member of some subclass</a:t>
            </a:r>
          </a:p>
        </p:txBody>
      </p:sp>
    </p:spTree>
    <p:extLst>
      <p:ext uri="{BB962C8B-B14F-4D97-AF65-F5344CB8AC3E}">
        <p14:creationId xmlns:p14="http://schemas.microsoft.com/office/powerpoint/2010/main" val="41812193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Example – </a:t>
            </a:r>
            <a:r>
              <a:rPr lang="en-US" altLang="en-US" sz="2800" b="1" dirty="0" smtClean="0"/>
              <a:t>Subclass &amp; Superclass</a:t>
            </a:r>
            <a:endParaRPr lang="en-IN" sz="28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76200" y="1219200"/>
            <a:ext cx="8991600" cy="5564598"/>
            <a:chOff x="76200" y="1219200"/>
            <a:chExt cx="8991600" cy="5564598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1219200"/>
              <a:ext cx="8991600" cy="5564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Line Callout 1 3"/>
            <p:cNvSpPr/>
            <p:nvPr/>
          </p:nvSpPr>
          <p:spPr>
            <a:xfrm>
              <a:off x="7519309" y="1965821"/>
              <a:ext cx="1476000" cy="612648"/>
            </a:xfrm>
            <a:prstGeom prst="borderCallout1">
              <a:avLst>
                <a:gd name="adj1" fmla="val 48149"/>
                <a:gd name="adj2" fmla="val -2701"/>
                <a:gd name="adj3" fmla="val 80840"/>
                <a:gd name="adj4" fmla="val -13126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Superclass</a:t>
              </a:r>
              <a:endParaRPr lang="en-IN" b="1" dirty="0"/>
            </a:p>
          </p:txBody>
        </p:sp>
        <p:sp>
          <p:nvSpPr>
            <p:cNvPr id="6" name="Line Callout 1 5"/>
            <p:cNvSpPr/>
            <p:nvPr/>
          </p:nvSpPr>
          <p:spPr>
            <a:xfrm>
              <a:off x="457200" y="1965821"/>
              <a:ext cx="1476000" cy="612648"/>
            </a:xfrm>
            <a:prstGeom prst="borderCallout1">
              <a:avLst>
                <a:gd name="adj1" fmla="val 102423"/>
                <a:gd name="adj2" fmla="val 47986"/>
                <a:gd name="adj3" fmla="val 352211"/>
                <a:gd name="adj4" fmla="val 100588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Subclass</a:t>
              </a:r>
              <a:endParaRPr lang="en-I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236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>
            <a:extLst>
              <a:ext uri="{FF2B5EF4-FFF2-40B4-BE49-F238E27FC236}">
                <a16:creationId xmlns="" xmlns:a16="http://schemas.microsoft.com/office/drawing/2014/main" id="{A7D94CC6-835F-4F8C-AED2-63E06FF16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200" b="1" dirty="0"/>
              <a:t>Attribute Inheritance in </a:t>
            </a:r>
            <a:r>
              <a:rPr lang="en-US" altLang="en-US" sz="3200" b="1" dirty="0" smtClean="0"/>
              <a:t>Superclass/ </a:t>
            </a:r>
            <a:r>
              <a:rPr lang="en-US" altLang="en-US" sz="3200" b="1" dirty="0"/>
              <a:t>Subclass Relationships 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01000" cy="4873752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200" dirty="0" smtClean="0"/>
              <a:t>An entity that is member of a subclass </a:t>
            </a:r>
            <a:r>
              <a:rPr lang="en-US" altLang="en-US" sz="2200" i="1" dirty="0" smtClean="0"/>
              <a:t>inherits</a:t>
            </a:r>
            <a:r>
              <a:rPr lang="en-US" altLang="en-US" sz="2200" dirty="0" smtClean="0"/>
              <a:t> 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200" dirty="0" smtClean="0"/>
              <a:t>All attributes of the entity as a member of the superclass 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200" dirty="0" smtClean="0"/>
              <a:t>All relationships of the entity as a member of the superclass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200" dirty="0" smtClean="0"/>
              <a:t>Example: </a:t>
            </a:r>
            <a:r>
              <a:rPr lang="en-US" altLang="en-US" sz="2100" dirty="0" smtClean="0">
                <a:solidFill>
                  <a:srgbClr val="FF0000"/>
                </a:solidFill>
              </a:rPr>
              <a:t>SECRETARY (as well as </a:t>
            </a: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TECHNICIAN and ENGINEER) inherit </a:t>
            </a: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the attributes Name, SSN, …, </a:t>
            </a:r>
          </a:p>
          <a:p>
            <a:pPr marL="365760" lvl="1" indent="0" algn="just">
              <a:lnSpc>
                <a:spcPct val="150000"/>
              </a:lnSpc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from EMPLOYEE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sz="22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76841"/>
            <a:ext cx="2602800" cy="2152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331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346</TotalTime>
  <Words>1435</Words>
  <Application>Microsoft Office PowerPoint</Application>
  <PresentationFormat>On-screen Show (4:3)</PresentationFormat>
  <Paragraphs>180</Paragraphs>
  <Slides>35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Oriel</vt:lpstr>
      <vt:lpstr>Extended Entity Relationship Model</vt:lpstr>
      <vt:lpstr>Why EER??</vt:lpstr>
      <vt:lpstr>Extended Entity Relationship (EER) Model</vt:lpstr>
      <vt:lpstr>Subclasses &amp; Superclasses</vt:lpstr>
      <vt:lpstr>Example – Subclass &amp; Superclass</vt:lpstr>
      <vt:lpstr>Subclass &amp; Superclass (Cont.)</vt:lpstr>
      <vt:lpstr>Example - Subclass &amp; Superclass</vt:lpstr>
      <vt:lpstr>Example – Subclass &amp; Superclass</vt:lpstr>
      <vt:lpstr>Attribute Inheritance in Superclass/ Subclass Relationships </vt:lpstr>
      <vt:lpstr>Specialization</vt:lpstr>
      <vt:lpstr>Representing Specialization – Attribute Defined on Job-type</vt:lpstr>
      <vt:lpstr>Specialization (Cont.)</vt:lpstr>
      <vt:lpstr>Specialization (Cont.)</vt:lpstr>
      <vt:lpstr>Generalization</vt:lpstr>
      <vt:lpstr>Generalization Example</vt:lpstr>
      <vt:lpstr>Data Modeling –  Generalization &amp; Specialization</vt:lpstr>
      <vt:lpstr>Constraints on Specialization &amp; Generalization</vt:lpstr>
      <vt:lpstr>Constraints on Specialization &amp; Generalization (Cont.)</vt:lpstr>
      <vt:lpstr>Attribute Defined Specialization –  Job-type</vt:lpstr>
      <vt:lpstr>Constraints on Specialization &amp; Generalization (Cont.)</vt:lpstr>
      <vt:lpstr>Constraints on Specialization &amp; Generalization (Cont.)</vt:lpstr>
      <vt:lpstr>COMPLETENESS Constraints  - Specialization &amp; Generalization</vt:lpstr>
      <vt:lpstr>Constraints on Specialization &amp; Generalization</vt:lpstr>
      <vt:lpstr>Example of Disjoint Partial Specialization</vt:lpstr>
      <vt:lpstr>Example of Overlapping Total Specialization</vt:lpstr>
      <vt:lpstr>Specialization/Generalization - Hierarchies, Lattices &amp; Shared Subclasses</vt:lpstr>
      <vt:lpstr>Shared Subclass “Engineering_Manager” (Lattice)</vt:lpstr>
      <vt:lpstr>Specialization/Generalization - Hierarchies, Lattices &amp; Shared Subclasses</vt:lpstr>
      <vt:lpstr>Specialization/Generalization - Hierarchies, Lattices &amp; Shared Subclasses</vt:lpstr>
      <vt:lpstr>Example - Specialization/ Generalization Lattice (UNIVERSITY)</vt:lpstr>
      <vt:lpstr>Categories (UNION Type)</vt:lpstr>
      <vt:lpstr>Example - Categories (UNION Type)</vt:lpstr>
      <vt:lpstr>Two categories (UNION types): OWNER, REGISTERED_VEHICLE</vt:lpstr>
      <vt:lpstr>Categories (UNION Type) Cont.</vt:lpstr>
      <vt:lpstr>Thanks!!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Entity Relationship Model</dc:title>
  <dc:creator>Kanika</dc:creator>
  <cp:lastModifiedBy>Kanika</cp:lastModifiedBy>
  <cp:revision>4</cp:revision>
  <dcterms:created xsi:type="dcterms:W3CDTF">2006-08-16T00:00:00Z</dcterms:created>
  <dcterms:modified xsi:type="dcterms:W3CDTF">2019-03-23T19:07:12Z</dcterms:modified>
</cp:coreProperties>
</file>