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1"/>
  </p:notesMasterIdLst>
  <p:handoutMasterIdLst>
    <p:handoutMasterId r:id="rId92"/>
  </p:handoutMasterIdLst>
  <p:sldIdLst>
    <p:sldId id="499" r:id="rId2"/>
    <p:sldId id="403" r:id="rId3"/>
    <p:sldId id="413" r:id="rId4"/>
    <p:sldId id="536" r:id="rId5"/>
    <p:sldId id="534" r:id="rId6"/>
    <p:sldId id="535" r:id="rId7"/>
    <p:sldId id="445" r:id="rId8"/>
    <p:sldId id="446" r:id="rId9"/>
    <p:sldId id="447" r:id="rId10"/>
    <p:sldId id="448" r:id="rId11"/>
    <p:sldId id="449" r:id="rId12"/>
    <p:sldId id="450" r:id="rId13"/>
    <p:sldId id="451" r:id="rId14"/>
    <p:sldId id="537" r:id="rId15"/>
    <p:sldId id="500" r:id="rId16"/>
    <p:sldId id="501" r:id="rId17"/>
    <p:sldId id="502" r:id="rId18"/>
    <p:sldId id="474" r:id="rId19"/>
    <p:sldId id="538" r:id="rId20"/>
    <p:sldId id="406" r:id="rId21"/>
    <p:sldId id="455" r:id="rId22"/>
    <p:sldId id="456" r:id="rId23"/>
    <p:sldId id="539" r:id="rId24"/>
    <p:sldId id="458" r:id="rId25"/>
    <p:sldId id="459" r:id="rId26"/>
    <p:sldId id="460" r:id="rId27"/>
    <p:sldId id="540" r:id="rId28"/>
    <p:sldId id="541" r:id="rId29"/>
    <p:sldId id="542" r:id="rId30"/>
    <p:sldId id="408" r:id="rId31"/>
    <p:sldId id="461" r:id="rId32"/>
    <p:sldId id="409" r:id="rId33"/>
    <p:sldId id="475" r:id="rId34"/>
    <p:sldId id="411" r:id="rId35"/>
    <p:sldId id="462" r:id="rId36"/>
    <p:sldId id="503" r:id="rId37"/>
    <p:sldId id="504" r:id="rId38"/>
    <p:sldId id="522" r:id="rId39"/>
    <p:sldId id="412" r:id="rId40"/>
    <p:sldId id="543" r:id="rId41"/>
    <p:sldId id="505" r:id="rId42"/>
    <p:sldId id="506" r:id="rId43"/>
    <p:sldId id="507" r:id="rId44"/>
    <p:sldId id="463" r:id="rId45"/>
    <p:sldId id="464" r:id="rId46"/>
    <p:sldId id="465" r:id="rId47"/>
    <p:sldId id="544" r:id="rId48"/>
    <p:sldId id="508" r:id="rId49"/>
    <p:sldId id="509" r:id="rId50"/>
    <p:sldId id="510" r:id="rId51"/>
    <p:sldId id="511" r:id="rId52"/>
    <p:sldId id="512" r:id="rId53"/>
    <p:sldId id="513" r:id="rId54"/>
    <p:sldId id="514" r:id="rId55"/>
    <p:sldId id="515" r:id="rId56"/>
    <p:sldId id="516" r:id="rId57"/>
    <p:sldId id="517" r:id="rId58"/>
    <p:sldId id="518" r:id="rId59"/>
    <p:sldId id="519" r:id="rId60"/>
    <p:sldId id="520" r:id="rId61"/>
    <p:sldId id="528" r:id="rId62"/>
    <p:sldId id="476" r:id="rId63"/>
    <p:sldId id="477" r:id="rId64"/>
    <p:sldId id="545" r:id="rId65"/>
    <p:sldId id="478" r:id="rId66"/>
    <p:sldId id="479" r:id="rId67"/>
    <p:sldId id="480" r:id="rId68"/>
    <p:sldId id="529" r:id="rId69"/>
    <p:sldId id="482" r:id="rId70"/>
    <p:sldId id="523" r:id="rId71"/>
    <p:sldId id="483" r:id="rId72"/>
    <p:sldId id="530" r:id="rId73"/>
    <p:sldId id="485" r:id="rId74"/>
    <p:sldId id="531" r:id="rId75"/>
    <p:sldId id="524" r:id="rId76"/>
    <p:sldId id="487" r:id="rId77"/>
    <p:sldId id="488" r:id="rId78"/>
    <p:sldId id="532" r:id="rId79"/>
    <p:sldId id="526" r:id="rId80"/>
    <p:sldId id="490" r:id="rId81"/>
    <p:sldId id="491" r:id="rId82"/>
    <p:sldId id="492" r:id="rId83"/>
    <p:sldId id="493" r:id="rId84"/>
    <p:sldId id="494" r:id="rId85"/>
    <p:sldId id="495" r:id="rId86"/>
    <p:sldId id="496" r:id="rId87"/>
    <p:sldId id="497" r:id="rId88"/>
    <p:sldId id="525" r:id="rId89"/>
    <p:sldId id="498" r:id="rId90"/>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677228"/>
    <a:srgbClr val="6E792B"/>
    <a:srgbClr val="76822E"/>
    <a:srgbClr val="4F571F"/>
    <a:srgbClr val="6F6A07"/>
    <a:srgbClr val="827C08"/>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82" d="100"/>
          <a:sy n="82" d="100"/>
        </p:scale>
        <p:origin x="1474" y="5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271EECE-31E1-4A23-8A4F-3405257CBF2E}" type="slidenum">
              <a:rPr lang="en-CA" altLang="en-US"/>
              <a:pPr>
                <a:defRPr/>
              </a:pPr>
              <a:t>‹#›</a:t>
            </a:fld>
            <a:endParaRPr lang="en-CA" altLang="en-US" dirty="0"/>
          </a:p>
        </p:txBody>
      </p:sp>
    </p:spTree>
    <p:extLst>
      <p:ext uri="{BB962C8B-B14F-4D97-AF65-F5344CB8AC3E}">
        <p14:creationId xmlns:p14="http://schemas.microsoft.com/office/powerpoint/2010/main" val="1201574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36D5273-BB71-4B6D-8615-6E06E0D77921}" type="slidenum">
              <a:rPr lang="en-CA" altLang="en-US"/>
              <a:pPr>
                <a:defRPr/>
              </a:pPr>
              <a:t>‹#›</a:t>
            </a:fld>
            <a:endParaRPr lang="en-CA" altLang="en-US" dirty="0"/>
          </a:p>
        </p:txBody>
      </p:sp>
    </p:spTree>
    <p:extLst>
      <p:ext uri="{BB962C8B-B14F-4D97-AF65-F5344CB8AC3E}">
        <p14:creationId xmlns:p14="http://schemas.microsoft.com/office/powerpoint/2010/main" val="38576479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36D5273-BB71-4B6D-8615-6E06E0D77921}" type="slidenum">
              <a:rPr lang="en-CA" altLang="en-US" smtClean="0"/>
              <a:pPr>
                <a:defRPr/>
              </a:pPr>
              <a:t>1</a:t>
            </a:fld>
            <a:endParaRPr lang="en-CA" altLang="en-US" dirty="0"/>
          </a:p>
        </p:txBody>
      </p:sp>
    </p:spTree>
    <p:extLst>
      <p:ext uri="{BB962C8B-B14F-4D97-AF65-F5344CB8AC3E}">
        <p14:creationId xmlns:p14="http://schemas.microsoft.com/office/powerpoint/2010/main" val="873103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117011165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5A675477-443D-4187-9AD1-B464B649E3F6}" type="slidenum">
              <a:rPr lang="en-US" altLang="en-US"/>
              <a:pPr>
                <a:defRPr/>
              </a:pPr>
              <a:t>‹#›</a:t>
            </a:fld>
            <a:endParaRPr lang="en-CA" altLang="en-US" dirty="0"/>
          </a:p>
        </p:txBody>
      </p:sp>
    </p:spTree>
    <p:extLst>
      <p:ext uri="{BB962C8B-B14F-4D97-AF65-F5344CB8AC3E}">
        <p14:creationId xmlns:p14="http://schemas.microsoft.com/office/powerpoint/2010/main" val="11445593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240EB54D-7454-4BE2-BB5F-3722C850C19C}" type="slidenum">
              <a:rPr lang="en-US" altLang="en-US"/>
              <a:pPr>
                <a:defRPr/>
              </a:pPr>
              <a:t>‹#›</a:t>
            </a:fld>
            <a:endParaRPr lang="en-CA" altLang="en-US" dirty="0"/>
          </a:p>
        </p:txBody>
      </p:sp>
    </p:spTree>
    <p:extLst>
      <p:ext uri="{BB962C8B-B14F-4D97-AF65-F5344CB8AC3E}">
        <p14:creationId xmlns:p14="http://schemas.microsoft.com/office/powerpoint/2010/main" val="1267994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16- </a:t>
            </a:r>
            <a:fld id="{2D4306B9-CFD7-4637-81D1-AA1B82412423}" type="slidenum">
              <a:rPr lang="en-US" altLang="en-US" smtClean="0"/>
              <a:pPr>
                <a:defRPr/>
              </a:pPr>
              <a:t>‹#›</a:t>
            </a:fld>
            <a:endParaRPr lang="en-CA" altLang="en-US" dirty="0"/>
          </a:p>
        </p:txBody>
      </p:sp>
    </p:spTree>
    <p:extLst>
      <p:ext uri="{BB962C8B-B14F-4D97-AF65-F5344CB8AC3E}">
        <p14:creationId xmlns:p14="http://schemas.microsoft.com/office/powerpoint/2010/main" val="37206048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7A02EE0B-CF5B-49DD-B29C-C82657CC615B}" type="slidenum">
              <a:rPr lang="en-US" altLang="en-US"/>
              <a:pPr>
                <a:defRPr/>
              </a:pPr>
              <a:t>‹#›</a:t>
            </a:fld>
            <a:endParaRPr lang="en-CA" altLang="en-US" dirty="0"/>
          </a:p>
        </p:txBody>
      </p:sp>
    </p:spTree>
    <p:extLst>
      <p:ext uri="{BB962C8B-B14F-4D97-AF65-F5344CB8AC3E}">
        <p14:creationId xmlns:p14="http://schemas.microsoft.com/office/powerpoint/2010/main" val="10585639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157626D3-FBE7-4AF6-B557-9371DF211786}" type="slidenum">
              <a:rPr lang="en-US" altLang="en-US"/>
              <a:pPr>
                <a:defRPr/>
              </a:pPr>
              <a:t>‹#›</a:t>
            </a:fld>
            <a:endParaRPr lang="en-CA" altLang="en-US" dirty="0"/>
          </a:p>
        </p:txBody>
      </p:sp>
    </p:spTree>
    <p:extLst>
      <p:ext uri="{BB962C8B-B14F-4D97-AF65-F5344CB8AC3E}">
        <p14:creationId xmlns:p14="http://schemas.microsoft.com/office/powerpoint/2010/main" val="23694972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9A18E815-F6A2-4923-9D65-2D0CBE43B595}" type="slidenum">
              <a:rPr lang="en-US" altLang="en-US"/>
              <a:pPr>
                <a:defRPr/>
              </a:pPr>
              <a:t>‹#›</a:t>
            </a:fld>
            <a:endParaRPr lang="en-CA" altLang="en-US" dirty="0"/>
          </a:p>
        </p:txBody>
      </p:sp>
    </p:spTree>
    <p:extLst>
      <p:ext uri="{BB962C8B-B14F-4D97-AF65-F5344CB8AC3E}">
        <p14:creationId xmlns:p14="http://schemas.microsoft.com/office/powerpoint/2010/main" val="26243159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16-</a:t>
            </a:r>
            <a:fld id="{AEE05831-3758-41FE-86C8-A42338BA7B7B}" type="slidenum">
              <a:rPr lang="en-US" altLang="en-US" smtClean="0"/>
              <a:pPr>
                <a:defRPr/>
              </a:pPr>
              <a:t>‹#›</a:t>
            </a:fld>
            <a:endParaRPr lang="en-CA" altLang="en-US" dirty="0"/>
          </a:p>
        </p:txBody>
      </p:sp>
    </p:spTree>
    <p:extLst>
      <p:ext uri="{BB962C8B-B14F-4D97-AF65-F5344CB8AC3E}">
        <p14:creationId xmlns:p14="http://schemas.microsoft.com/office/powerpoint/2010/main" val="31508275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CBCCE3FE-FCB0-427A-BC32-764E10629896}" type="slidenum">
              <a:rPr lang="en-US" altLang="en-US"/>
              <a:pPr>
                <a:defRPr/>
              </a:pPr>
              <a:t>‹#›</a:t>
            </a:fld>
            <a:endParaRPr lang="en-CA" altLang="en-US" dirty="0"/>
          </a:p>
        </p:txBody>
      </p:sp>
    </p:spTree>
    <p:extLst>
      <p:ext uri="{BB962C8B-B14F-4D97-AF65-F5344CB8AC3E}">
        <p14:creationId xmlns:p14="http://schemas.microsoft.com/office/powerpoint/2010/main" val="365023237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048ADF35-6482-4E07-8BC7-E3CFDF0B9A27}" type="slidenum">
              <a:rPr lang="en-US" altLang="en-US"/>
              <a:pPr>
                <a:defRPr/>
              </a:pPr>
              <a:t>‹#›</a:t>
            </a:fld>
            <a:endParaRPr lang="en-CA" altLang="en-US" dirty="0"/>
          </a:p>
        </p:txBody>
      </p:sp>
    </p:spTree>
    <p:extLst>
      <p:ext uri="{BB962C8B-B14F-4D97-AF65-F5344CB8AC3E}">
        <p14:creationId xmlns:p14="http://schemas.microsoft.com/office/powerpoint/2010/main" val="129636973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E27E5C42-AAD2-460B-B565-B1930C1CFA80}" type="slidenum">
              <a:rPr lang="en-US" altLang="en-US"/>
              <a:pPr>
                <a:defRPr/>
              </a:pPr>
              <a:t>‹#›</a:t>
            </a:fld>
            <a:endParaRPr lang="en-CA" altLang="en-US" dirty="0"/>
          </a:p>
        </p:txBody>
      </p:sp>
    </p:spTree>
    <p:extLst>
      <p:ext uri="{BB962C8B-B14F-4D97-AF65-F5344CB8AC3E}">
        <p14:creationId xmlns:p14="http://schemas.microsoft.com/office/powerpoint/2010/main" val="15656768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9329CBBA-874A-4F55-ABEE-07EF29FD710E}"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18" r:id="rId10"/>
    <p:sldLayoutId id="214748401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sz="quarter" idx="1"/>
          </p:nvPr>
        </p:nvSpPr>
        <p:spPr>
          <a:xfrm>
            <a:off x="838200" y="2743200"/>
            <a:ext cx="6629400" cy="1905000"/>
          </a:xfrm>
        </p:spPr>
        <p:txBody>
          <a:bodyPr/>
          <a:lstStyle/>
          <a:p>
            <a:pPr algn="ctr"/>
            <a:r>
              <a:rPr lang="en-US" dirty="0"/>
              <a:t>       </a:t>
            </a:r>
            <a:r>
              <a:rPr lang="en-US" sz="6600" dirty="0"/>
              <a:t>Lecture 1</a:t>
            </a:r>
          </a:p>
        </p:txBody>
      </p:sp>
    </p:spTree>
    <p:extLst>
      <p:ext uri="{BB962C8B-B14F-4D97-AF65-F5344CB8AC3E}">
        <p14:creationId xmlns:p14="http://schemas.microsoft.com/office/powerpoint/2010/main" val="185928450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Single-Sided Disk and Disk Pack</a:t>
            </a:r>
          </a:p>
        </p:txBody>
      </p:sp>
      <p:pic>
        <p:nvPicPr>
          <p:cNvPr id="2150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0975" y="1450975"/>
            <a:ext cx="5705475"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4"/>
          <p:cNvSpPr txBox="1">
            <a:spLocks noChangeArrowheads="1"/>
          </p:cNvSpPr>
          <p:nvPr/>
        </p:nvSpPr>
        <p:spPr bwMode="auto">
          <a:xfrm>
            <a:off x="1828800" y="6045200"/>
            <a:ext cx="5707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A single-sided disk with read/write hardware (b) A disk pack with read/write hardware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Sectors on a Disk</a:t>
            </a:r>
          </a:p>
        </p:txBody>
      </p:sp>
      <p:sp>
        <p:nvSpPr>
          <p:cNvPr id="22532" name="TextBox 4"/>
          <p:cNvSpPr txBox="1">
            <a:spLocks noChangeArrowheads="1"/>
          </p:cNvSpPr>
          <p:nvPr/>
        </p:nvSpPr>
        <p:spPr bwMode="auto">
          <a:xfrm>
            <a:off x="1268413" y="5786438"/>
            <a:ext cx="67818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Different sector organizations on disk (a) Sectors subtending a fixed angle (b) Sectors maintaining a uniform recording density</a:t>
            </a:r>
          </a:p>
        </p:txBody>
      </p:sp>
      <p:pic>
        <p:nvPicPr>
          <p:cNvPr id="22533"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3138" y="1935163"/>
            <a:ext cx="705167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Secondary Storage Devices (cont’d.)</a:t>
            </a:r>
          </a:p>
        </p:txBody>
      </p:sp>
      <p:sp>
        <p:nvSpPr>
          <p:cNvPr id="23555" name="Content Placeholder 2"/>
          <p:cNvSpPr>
            <a:spLocks noGrp="1"/>
          </p:cNvSpPr>
          <p:nvPr>
            <p:ph idx="1"/>
          </p:nvPr>
        </p:nvSpPr>
        <p:spPr>
          <a:xfrm>
            <a:off x="239713" y="1600200"/>
            <a:ext cx="8294687" cy="4800600"/>
          </a:xfrm>
        </p:spPr>
        <p:txBody>
          <a:bodyPr/>
          <a:lstStyle/>
          <a:p>
            <a:pPr algn="just"/>
            <a:r>
              <a:rPr lang="en-US" altLang="en-US" sz="2000" dirty="0"/>
              <a:t>Formatting</a:t>
            </a:r>
          </a:p>
          <a:p>
            <a:pPr lvl="1" algn="just"/>
            <a:r>
              <a:rPr lang="en-US" altLang="en-US" sz="2000" dirty="0"/>
              <a:t>Divides tracks into equal-sized disk blocks (or pages)</a:t>
            </a:r>
          </a:p>
          <a:p>
            <a:pPr lvl="1" algn="just"/>
            <a:r>
              <a:rPr lang="en-US" altLang="en-US" sz="2000" dirty="0"/>
              <a:t>Blocks separated by interblock gaps: </a:t>
            </a:r>
            <a:r>
              <a:rPr lang="en-US" sz="2000" dirty="0">
                <a:solidFill>
                  <a:schemeClr val="tx1"/>
                </a:solidFill>
              </a:rPr>
              <a:t>which include specially coded control information written during disk initialization</a:t>
            </a:r>
            <a:endParaRPr lang="en-US" altLang="en-US" sz="2000" dirty="0">
              <a:solidFill>
                <a:schemeClr val="tx1"/>
              </a:solidFill>
            </a:endParaRPr>
          </a:p>
          <a:p>
            <a:pPr lvl="1" algn="just"/>
            <a:r>
              <a:rPr lang="en-US" sz="2000" dirty="0"/>
              <a:t>Typical disk block sizes range from 512 to 8192 bytes</a:t>
            </a:r>
            <a:endParaRPr lang="en-US" altLang="en-US" sz="2000" dirty="0"/>
          </a:p>
          <a:p>
            <a:pPr algn="just"/>
            <a:r>
              <a:rPr lang="en-US" altLang="en-US" sz="2000" dirty="0"/>
              <a:t>Data transfer in units of disk blocks</a:t>
            </a:r>
          </a:p>
          <a:p>
            <a:pPr lvl="1" algn="just"/>
            <a:r>
              <a:rPr lang="en-US" sz="2000" dirty="0"/>
              <a:t>Transfer of data between main memory and disk.</a:t>
            </a:r>
          </a:p>
          <a:p>
            <a:pPr lvl="1" algn="just"/>
            <a:r>
              <a:rPr lang="en-US" sz="2000" dirty="0"/>
              <a:t>The hardware address of a block—a combination of a cylinder number, track number (surface number within the cylinder on which the track is located), and block number (within the track) </a:t>
            </a:r>
            <a:r>
              <a:rPr lang="en-US" altLang="en-US" sz="2000" dirty="0"/>
              <a:t>Hardware mechanism for read and write operations</a:t>
            </a:r>
          </a:p>
          <a:p>
            <a:pPr algn="just"/>
            <a:r>
              <a:rPr lang="en-US" altLang="en-US" sz="2000" dirty="0"/>
              <a:t>Buffer</a:t>
            </a:r>
          </a:p>
          <a:p>
            <a:pPr lvl="1" algn="just"/>
            <a:r>
              <a:rPr lang="en-US" altLang="en-US" sz="2000" dirty="0"/>
              <a:t>A contiguous </a:t>
            </a:r>
            <a:r>
              <a:rPr lang="en-US" sz="2000" dirty="0"/>
              <a:t>reserved area in main storage that holds one disk block</a:t>
            </a:r>
            <a:endParaRPr lang="en-US" altLang="en-US" sz="2000"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marL="804863" lvl="2" indent="-341313" algn="ctr">
              <a:defRPr/>
            </a:pPr>
            <a:r>
              <a:rPr lang="en-US" dirty="0">
                <a:latin typeface="+mj-lt"/>
              </a:rPr>
              <a:t>Disk controller performance parameters</a:t>
            </a:r>
          </a:p>
        </p:txBody>
      </p:sp>
      <p:sp>
        <p:nvSpPr>
          <p:cNvPr id="3" name="Content Placeholder 2"/>
          <p:cNvSpPr>
            <a:spLocks noGrp="1"/>
          </p:cNvSpPr>
          <p:nvPr>
            <p:ph idx="1"/>
          </p:nvPr>
        </p:nvSpPr>
        <p:spPr/>
        <p:txBody>
          <a:bodyPr/>
          <a:lstStyle/>
          <a:p>
            <a:pPr marL="463550" lvl="2" indent="0">
              <a:buNone/>
              <a:defRPr/>
            </a:pPr>
            <a:r>
              <a:rPr lang="en-US" sz="2200" dirty="0">
                <a:solidFill>
                  <a:srgbClr val="C00000"/>
                </a:solidFill>
              </a:rPr>
              <a:t>Seek Time: </a:t>
            </a:r>
            <a:r>
              <a:rPr lang="en-US" sz="2200" dirty="0"/>
              <a:t>To transfer a disk block, given its address, the disk controller must first mechanically position the read/write head on the correct track. The time required to do this is called the </a:t>
            </a:r>
            <a:r>
              <a:rPr lang="en-US" sz="2200" b="1" dirty="0"/>
              <a:t>seek time.</a:t>
            </a:r>
          </a:p>
          <a:p>
            <a:pPr marL="463550" lvl="2" indent="0">
              <a:buNone/>
              <a:defRPr/>
            </a:pPr>
            <a:r>
              <a:rPr lang="en-US" sz="2200" dirty="0">
                <a:solidFill>
                  <a:srgbClr val="C00000"/>
                </a:solidFill>
              </a:rPr>
              <a:t>Rotational Delay/latency</a:t>
            </a:r>
            <a:r>
              <a:rPr lang="en-US" sz="2200" dirty="0"/>
              <a:t>: The time required to position the read/write head at the beginning of the desired block </a:t>
            </a:r>
          </a:p>
          <a:p>
            <a:pPr marL="463550" lvl="2" indent="0">
              <a:buNone/>
              <a:defRPr/>
            </a:pPr>
            <a:r>
              <a:rPr lang="en-US" sz="2200" dirty="0">
                <a:solidFill>
                  <a:srgbClr val="C00000"/>
                </a:solidFill>
              </a:rPr>
              <a:t>Block Transfer Time (BTT): </a:t>
            </a:r>
            <a:r>
              <a:rPr lang="en-US" sz="2200" dirty="0"/>
              <a:t>The total time needed to locate and transfer an arbitrary block, given its address, is the sum of the seek time, rotational delay, and block transfer time</a:t>
            </a:r>
          </a:p>
          <a:p>
            <a:pPr marL="463550" lvl="2" indent="0">
              <a:buNone/>
              <a:defRPr/>
            </a:pPr>
            <a:r>
              <a:rPr lang="en-US" sz="2200" dirty="0">
                <a:solidFill>
                  <a:srgbClr val="C00000"/>
                </a:solidFill>
              </a:rPr>
              <a:t>Bulk Transfer Rate (BTR):</a:t>
            </a:r>
            <a:r>
              <a:rPr lang="en-US" sz="2200" dirty="0"/>
              <a:t> the time required to transfer consecutive blocks</a:t>
            </a:r>
            <a:br>
              <a:rPr lang="en-US" sz="2200" dirty="0"/>
            </a:br>
            <a:br>
              <a:rPr lang="en-US" sz="2200" dirty="0"/>
            </a:br>
            <a:br>
              <a:rPr lang="en-US" sz="2200" dirty="0"/>
            </a:br>
            <a:br>
              <a:rPr lang="en-US" sz="2200" dirty="0"/>
            </a:br>
            <a:br>
              <a:rPr lang="en-US" sz="2200" dirty="0"/>
            </a:br>
            <a:br>
              <a:rPr lang="en-US" sz="2200" dirty="0"/>
            </a:br>
            <a:endParaRPr lang="en-US" sz="22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609600"/>
            <a:ext cx="7186613"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50877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a:t>
            </a:r>
          </a:p>
        </p:txBody>
      </p:sp>
      <p:sp>
        <p:nvSpPr>
          <p:cNvPr id="3" name="Content Placeholder 2"/>
          <p:cNvSpPr>
            <a:spLocks noGrp="1"/>
          </p:cNvSpPr>
          <p:nvPr>
            <p:ph idx="1"/>
          </p:nvPr>
        </p:nvSpPr>
        <p:spPr/>
        <p:txBody>
          <a:bodyPr/>
          <a:lstStyle/>
          <a:p>
            <a:pPr algn="just"/>
            <a:r>
              <a:rPr lang="en-US" sz="1800" dirty="0">
                <a:solidFill>
                  <a:schemeClr val="tx1"/>
                </a:solidFill>
              </a:rPr>
              <a:t>Consider a disk with the following characteristics (these are not parameters of any particular disk unit): block size B = 512 bytes; interblock gap size G = 128 bytes; number of blocks per track = 20; number of tracks per surface = 400. A disk pack consists of 15 double-sided disks.</a:t>
            </a:r>
          </a:p>
          <a:p>
            <a:pPr marL="0" indent="0" algn="just">
              <a:buNone/>
            </a:pPr>
            <a:r>
              <a:rPr lang="en-US" sz="1800" dirty="0">
                <a:solidFill>
                  <a:schemeClr val="tx1"/>
                </a:solidFill>
              </a:rPr>
              <a:t>a) </a:t>
            </a:r>
            <a:r>
              <a:rPr lang="en-US" sz="1800" dirty="0">
                <a:solidFill>
                  <a:srgbClr val="FF0000"/>
                </a:solidFill>
              </a:rPr>
              <a:t>What is the total capacity of a track, and what is its useful capacity (excluding interblock gaps)? </a:t>
            </a:r>
          </a:p>
          <a:p>
            <a:pPr marL="0" indent="0" algn="just">
              <a:buNone/>
            </a:pPr>
            <a:r>
              <a:rPr lang="en-US" sz="1800" dirty="0"/>
              <a:t>	Total Capacity =(512+128)*20 =12800 = 12.8 Kbytes </a:t>
            </a:r>
          </a:p>
          <a:p>
            <a:pPr marL="0" indent="0" algn="just">
              <a:buNone/>
            </a:pPr>
            <a:r>
              <a:rPr lang="en-US" sz="1800" dirty="0"/>
              <a:t>	Useful 	capacity of a track=512*20 = 10240 = 10.24 Kbytes</a:t>
            </a:r>
          </a:p>
          <a:p>
            <a:pPr marL="0" indent="0" algn="just">
              <a:buNone/>
            </a:pPr>
            <a:r>
              <a:rPr lang="en-US" sz="1800" dirty="0">
                <a:solidFill>
                  <a:schemeClr val="tx1"/>
                </a:solidFill>
              </a:rPr>
              <a:t>b) </a:t>
            </a:r>
            <a:r>
              <a:rPr lang="en-US" sz="1800" dirty="0">
                <a:solidFill>
                  <a:srgbClr val="FF0000"/>
                </a:solidFill>
              </a:rPr>
              <a:t>How many cylinders are there? </a:t>
            </a:r>
          </a:p>
          <a:p>
            <a:pPr marL="0" indent="0" algn="just">
              <a:buNone/>
            </a:pPr>
            <a:r>
              <a:rPr lang="en-US" sz="1800" dirty="0"/>
              <a:t>	Number of cylinders = number of tracks = 400</a:t>
            </a:r>
          </a:p>
          <a:p>
            <a:pPr marL="0" indent="0" algn="just">
              <a:buNone/>
            </a:pPr>
            <a:r>
              <a:rPr lang="en-US" sz="1800" dirty="0">
                <a:solidFill>
                  <a:schemeClr val="tx1"/>
                </a:solidFill>
              </a:rPr>
              <a:t>c) </a:t>
            </a:r>
            <a:r>
              <a:rPr lang="en-US" sz="1800" dirty="0">
                <a:solidFill>
                  <a:srgbClr val="FF0000"/>
                </a:solidFill>
              </a:rPr>
              <a:t>What are the total capacity and the useful capacity of a cylinder? </a:t>
            </a:r>
          </a:p>
          <a:p>
            <a:pPr marL="0" indent="0" algn="just">
              <a:buNone/>
            </a:pPr>
            <a:r>
              <a:rPr lang="en-US" sz="1800" dirty="0">
                <a:solidFill>
                  <a:srgbClr val="FF0000"/>
                </a:solidFill>
              </a:rPr>
              <a:t>	</a:t>
            </a:r>
            <a:r>
              <a:rPr lang="en-US" sz="1800" dirty="0"/>
              <a:t>Total cylinder capacity =: (512+128)*20*15*2=384000 = 384 KB </a:t>
            </a:r>
          </a:p>
          <a:p>
            <a:pPr marL="0" indent="0" algn="just">
              <a:buNone/>
            </a:pPr>
            <a:r>
              <a:rPr lang="en-US" sz="1800" dirty="0"/>
              <a:t>	Useful cylinder capacity =: 512*20*15*2=307200 = 307.2 KB</a:t>
            </a:r>
            <a:endParaRPr lang="en-US" sz="1800" dirty="0">
              <a:solidFill>
                <a:srgbClr val="FF0000"/>
              </a:solidFill>
            </a:endParaRPr>
          </a:p>
        </p:txBody>
      </p:sp>
    </p:spTree>
    <p:extLst>
      <p:ext uri="{BB962C8B-B14F-4D97-AF65-F5344CB8AC3E}">
        <p14:creationId xmlns:p14="http://schemas.microsoft.com/office/powerpoint/2010/main" val="287307164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 Continued…</a:t>
            </a:r>
          </a:p>
        </p:txBody>
      </p:sp>
      <p:sp>
        <p:nvSpPr>
          <p:cNvPr id="3" name="Content Placeholder 2"/>
          <p:cNvSpPr>
            <a:spLocks noGrp="1"/>
          </p:cNvSpPr>
          <p:nvPr>
            <p:ph idx="1"/>
          </p:nvPr>
        </p:nvSpPr>
        <p:spPr/>
        <p:txBody>
          <a:bodyPr/>
          <a:lstStyle/>
          <a:p>
            <a:pPr marL="0" indent="0" algn="just">
              <a:buNone/>
            </a:pPr>
            <a:r>
              <a:rPr lang="en-US" sz="1600" dirty="0">
                <a:solidFill>
                  <a:srgbClr val="FF0000"/>
                </a:solidFill>
              </a:rPr>
              <a:t>d) What are the total capacity and the useful capacity of a disk pack? </a:t>
            </a:r>
          </a:p>
          <a:p>
            <a:pPr marL="0" indent="0" algn="just">
              <a:buNone/>
            </a:pPr>
            <a:r>
              <a:rPr lang="en-US" sz="1600" dirty="0">
                <a:solidFill>
                  <a:srgbClr val="FF0000"/>
                </a:solidFill>
              </a:rPr>
              <a:t>	</a:t>
            </a:r>
            <a:r>
              <a:rPr lang="en-US" sz="1600" dirty="0"/>
              <a:t>Total capacity of a disk pack =: (512+128)*20*400*15*2=153600000 =&gt;153.6MB 	Useful capacity of a disk pack =: 512*20*400*15*2=122880000 =&gt;122.88MB</a:t>
            </a:r>
          </a:p>
          <a:p>
            <a:pPr marL="0" indent="0" algn="just">
              <a:buNone/>
            </a:pPr>
            <a:endParaRPr lang="en-US" sz="1600" dirty="0">
              <a:solidFill>
                <a:srgbClr val="FF0000"/>
              </a:solidFill>
            </a:endParaRPr>
          </a:p>
          <a:p>
            <a:pPr marL="0" indent="0" algn="just">
              <a:buNone/>
            </a:pPr>
            <a:r>
              <a:rPr lang="en-US" sz="1600" dirty="0">
                <a:solidFill>
                  <a:srgbClr val="FF0000"/>
                </a:solidFill>
              </a:rPr>
              <a:t>e) Suppose that the disk drive rotates the disk pack at a speed of 2400 rpm(revolutions per minute); what are the transfer rate (</a:t>
            </a:r>
            <a:r>
              <a:rPr lang="en-US" sz="1600" dirty="0" err="1">
                <a:solidFill>
                  <a:srgbClr val="FF0000"/>
                </a:solidFill>
              </a:rPr>
              <a:t>tr</a:t>
            </a:r>
            <a:r>
              <a:rPr lang="en-US" sz="1600" dirty="0">
                <a:solidFill>
                  <a:srgbClr val="FF0000"/>
                </a:solidFill>
              </a:rPr>
              <a:t>) in bytes/msec and the block transfer time (</a:t>
            </a:r>
            <a:r>
              <a:rPr lang="en-US" sz="1600" dirty="0" err="1">
                <a:solidFill>
                  <a:srgbClr val="FF0000"/>
                </a:solidFill>
              </a:rPr>
              <a:t>btt</a:t>
            </a:r>
            <a:r>
              <a:rPr lang="en-US" sz="1600" dirty="0">
                <a:solidFill>
                  <a:srgbClr val="FF0000"/>
                </a:solidFill>
              </a:rPr>
              <a:t>) in msec? What is the average rotational delay (</a:t>
            </a:r>
            <a:r>
              <a:rPr lang="en-US" sz="1600" dirty="0" err="1">
                <a:solidFill>
                  <a:srgbClr val="FF0000"/>
                </a:solidFill>
              </a:rPr>
              <a:t>rd</a:t>
            </a:r>
            <a:r>
              <a:rPr lang="en-US" sz="1600" dirty="0">
                <a:solidFill>
                  <a:srgbClr val="FF0000"/>
                </a:solidFill>
              </a:rPr>
              <a:t>) in msec? What is the bulk transfer rate? </a:t>
            </a:r>
          </a:p>
          <a:p>
            <a:pPr marL="0" indent="0" algn="just">
              <a:buNone/>
            </a:pPr>
            <a:r>
              <a:rPr lang="en-US" sz="1600" dirty="0">
                <a:solidFill>
                  <a:srgbClr val="FF0000"/>
                </a:solidFill>
              </a:rPr>
              <a:t>	</a:t>
            </a:r>
            <a:r>
              <a:rPr lang="en-US" sz="1600" dirty="0"/>
              <a:t>Transfer rate </a:t>
            </a:r>
            <a:r>
              <a:rPr lang="en-US" sz="1600" dirty="0" err="1"/>
              <a:t>tr</a:t>
            </a:r>
            <a:r>
              <a:rPr lang="en-US" sz="1600" dirty="0"/>
              <a:t>= (12800 bytes)/(60*2400rpm)*1000msec/sec = 88.9bytes/msec 	block transfer time </a:t>
            </a:r>
            <a:r>
              <a:rPr lang="en-US" sz="1600" dirty="0" err="1"/>
              <a:t>btt</a:t>
            </a:r>
            <a:r>
              <a:rPr lang="en-US" sz="1600" dirty="0"/>
              <a:t>=B*</a:t>
            </a:r>
            <a:r>
              <a:rPr lang="en-US" sz="1600" dirty="0" err="1"/>
              <a:t>tr</a:t>
            </a:r>
            <a:r>
              <a:rPr lang="en-US" sz="1600" dirty="0"/>
              <a:t>=(512)/88.9= 5.76 msec </a:t>
            </a:r>
          </a:p>
          <a:p>
            <a:pPr marL="0" indent="0" algn="just">
              <a:buNone/>
            </a:pPr>
            <a:r>
              <a:rPr lang="en-US" sz="1600" dirty="0"/>
              <a:t>	average rotational delay </a:t>
            </a:r>
            <a:r>
              <a:rPr lang="en-US" sz="1600" dirty="0" err="1"/>
              <a:t>rd</a:t>
            </a:r>
            <a:r>
              <a:rPr lang="en-US" sz="1600" dirty="0"/>
              <a:t> ==1/2*(1/2400)*60*1000= 12.5 msec </a:t>
            </a:r>
          </a:p>
          <a:p>
            <a:pPr marL="0" indent="0" algn="just">
              <a:buNone/>
            </a:pPr>
            <a:endParaRPr lang="en-US" sz="1600" dirty="0">
              <a:solidFill>
                <a:srgbClr val="FF0000"/>
              </a:solidFill>
            </a:endParaRPr>
          </a:p>
          <a:p>
            <a:pPr marL="0" indent="0" algn="just">
              <a:buNone/>
            </a:pPr>
            <a:r>
              <a:rPr lang="en-US" sz="1600" dirty="0">
                <a:solidFill>
                  <a:srgbClr val="FF0000"/>
                </a:solidFill>
              </a:rPr>
              <a:t>f)</a:t>
            </a:r>
            <a:r>
              <a:rPr lang="en-US" sz="1600" dirty="0"/>
              <a:t> </a:t>
            </a:r>
            <a:r>
              <a:rPr lang="en-US" sz="1600" dirty="0">
                <a:solidFill>
                  <a:srgbClr val="FF0000"/>
                </a:solidFill>
              </a:rPr>
              <a:t>Suppose that the average seek time is 30 msec. How much time does it take (on the average) in msec to locate and transfer a single block, given its block address? </a:t>
            </a:r>
          </a:p>
          <a:p>
            <a:pPr marL="0" indent="0">
              <a:buNone/>
            </a:pPr>
            <a:r>
              <a:rPr lang="en-US" sz="1600" dirty="0"/>
              <a:t>	average time to locate and transfer a block=</a:t>
            </a:r>
            <a:r>
              <a:rPr lang="en-US" sz="1600" dirty="0" err="1"/>
              <a:t>btt+rd+st</a:t>
            </a:r>
            <a:r>
              <a:rPr lang="en-US" sz="1600" dirty="0"/>
              <a:t>=5.76+12.5+30=48.26msec</a:t>
            </a:r>
          </a:p>
        </p:txBody>
      </p:sp>
    </p:spTree>
    <p:extLst>
      <p:ext uri="{BB962C8B-B14F-4D97-AF65-F5344CB8AC3E}">
        <p14:creationId xmlns:p14="http://schemas.microsoft.com/office/powerpoint/2010/main" val="297723223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 Continued…</a:t>
            </a:r>
          </a:p>
        </p:txBody>
      </p:sp>
      <p:sp>
        <p:nvSpPr>
          <p:cNvPr id="3" name="Content Placeholder 2"/>
          <p:cNvSpPr>
            <a:spLocks noGrp="1"/>
          </p:cNvSpPr>
          <p:nvPr>
            <p:ph idx="1"/>
          </p:nvPr>
        </p:nvSpPr>
        <p:spPr/>
        <p:txBody>
          <a:bodyPr/>
          <a:lstStyle/>
          <a:p>
            <a:pPr marL="0" indent="0">
              <a:buNone/>
            </a:pPr>
            <a:r>
              <a:rPr lang="en-US" sz="1600" dirty="0">
                <a:solidFill>
                  <a:srgbClr val="FF0000"/>
                </a:solidFill>
              </a:rPr>
              <a:t>g) Calculate the average time it would take to transfer 20 random blocks and compare it with the time it would take to transfer 20 consecutive blocks using double buffering to save seek time and rotational delay of 17.28 </a:t>
            </a:r>
          </a:p>
          <a:p>
            <a:pPr marL="0" indent="0">
              <a:buNone/>
            </a:pPr>
            <a:r>
              <a:rPr lang="en-US" sz="1600" dirty="0">
                <a:solidFill>
                  <a:srgbClr val="FF0000"/>
                </a:solidFill>
              </a:rPr>
              <a:t>             	 </a:t>
            </a:r>
            <a:r>
              <a:rPr lang="en-US" sz="1600" dirty="0"/>
              <a:t>time to transfer 20 random blocks = 20 * (s + </a:t>
            </a:r>
            <a:r>
              <a:rPr lang="en-US" sz="1600" dirty="0" err="1"/>
              <a:t>rd</a:t>
            </a:r>
            <a:r>
              <a:rPr lang="en-US" sz="1600" dirty="0"/>
              <a:t> + </a:t>
            </a:r>
            <a:r>
              <a:rPr lang="en-US" sz="1600" dirty="0" err="1"/>
              <a:t>btt</a:t>
            </a:r>
            <a:r>
              <a:rPr lang="en-US" sz="1600" dirty="0"/>
              <a:t>) = 20 * 43.5 = 870 msec 	time to transfer 20 consecutive blocks using double buffering = s + </a:t>
            </a:r>
            <a:r>
              <a:rPr lang="en-US" sz="1600" dirty="0" err="1"/>
              <a:t>rd</a:t>
            </a:r>
            <a:r>
              <a:rPr lang="en-US" sz="1600" dirty="0"/>
              <a:t> + 20*</a:t>
            </a:r>
            <a:r>
              <a:rPr lang="en-US" sz="1600" dirty="0" err="1"/>
              <a:t>btt</a:t>
            </a:r>
            <a:r>
              <a:rPr lang="en-US" sz="1600" dirty="0"/>
              <a:t> = 	30 + 12.5 + (20*1) = 62.5 msec</a:t>
            </a:r>
            <a:endParaRPr lang="en-US" sz="1600" dirty="0">
              <a:solidFill>
                <a:srgbClr val="FF0000"/>
              </a:solidFill>
            </a:endParaRPr>
          </a:p>
          <a:p>
            <a:pPr marL="0" indent="0">
              <a:buNone/>
            </a:pPr>
            <a:endParaRPr lang="en-US" sz="1600" dirty="0"/>
          </a:p>
        </p:txBody>
      </p:sp>
    </p:spTree>
    <p:extLst>
      <p:ext uri="{BB962C8B-B14F-4D97-AF65-F5344CB8AC3E}">
        <p14:creationId xmlns:p14="http://schemas.microsoft.com/office/powerpoint/2010/main" val="101482588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Placing File Records on Disk</a:t>
            </a:r>
          </a:p>
        </p:txBody>
      </p:sp>
      <p:sp>
        <p:nvSpPr>
          <p:cNvPr id="31747" name="Content Placeholder 2"/>
          <p:cNvSpPr>
            <a:spLocks noGrp="1"/>
          </p:cNvSpPr>
          <p:nvPr>
            <p:ph idx="1"/>
          </p:nvPr>
        </p:nvSpPr>
        <p:spPr/>
        <p:txBody>
          <a:bodyPr/>
          <a:lstStyle/>
          <a:p>
            <a:r>
              <a:rPr lang="en-US" altLang="en-US" dirty="0"/>
              <a:t>Record: collection of related data values or items</a:t>
            </a:r>
          </a:p>
          <a:p>
            <a:pPr lvl="1"/>
            <a:r>
              <a:rPr lang="en-US" altLang="en-US" dirty="0"/>
              <a:t>Values correspond to record field</a:t>
            </a:r>
          </a:p>
          <a:p>
            <a:r>
              <a:rPr lang="en-US" altLang="en-US" dirty="0"/>
              <a:t>Data types</a:t>
            </a:r>
          </a:p>
          <a:p>
            <a:pPr lvl="1"/>
            <a:r>
              <a:rPr lang="en-US" altLang="en-US" dirty="0"/>
              <a:t>Numeric</a:t>
            </a:r>
          </a:p>
          <a:p>
            <a:pPr lvl="1"/>
            <a:r>
              <a:rPr lang="en-US" altLang="en-US" dirty="0"/>
              <a:t>String</a:t>
            </a:r>
          </a:p>
          <a:p>
            <a:pPr lvl="1"/>
            <a:r>
              <a:rPr lang="en-US" altLang="en-US" dirty="0"/>
              <a:t>Boolean</a:t>
            </a:r>
          </a:p>
          <a:p>
            <a:pPr lvl="1"/>
            <a:r>
              <a:rPr lang="en-US" altLang="en-US" dirty="0"/>
              <a:t>Date/time</a:t>
            </a:r>
          </a:p>
          <a:p>
            <a:r>
              <a:rPr lang="en-US" altLang="en-US" dirty="0"/>
              <a:t>Binary large objects (BLOBs)</a:t>
            </a:r>
          </a:p>
          <a:p>
            <a:pPr lvl="1"/>
            <a:r>
              <a:rPr lang="en-US" altLang="en-US" dirty="0"/>
              <a:t>Unstructured objects</a:t>
            </a:r>
          </a:p>
        </p:txBody>
      </p:sp>
    </p:spTree>
    <p:extLst>
      <p:ext uri="{BB962C8B-B14F-4D97-AF65-F5344CB8AC3E}">
        <p14:creationId xmlns:p14="http://schemas.microsoft.com/office/powerpoint/2010/main" val="352966744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7467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72954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None/>
            </a:pPr>
            <a:r>
              <a:rPr lang="en-US" altLang="en-US" sz="3200" b="1" dirty="0"/>
              <a:t>Disk Storage, Basic File Structures and Hashing</a:t>
            </a:r>
            <a:endParaRPr lang="en-US" altLang="en-US" sz="3600" b="1"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Buffering of Blocks</a:t>
            </a:r>
          </a:p>
        </p:txBody>
      </p:sp>
      <p:sp>
        <p:nvSpPr>
          <p:cNvPr id="28675" name="Content Placeholder 2"/>
          <p:cNvSpPr>
            <a:spLocks noGrp="1"/>
          </p:cNvSpPr>
          <p:nvPr>
            <p:ph idx="1"/>
          </p:nvPr>
        </p:nvSpPr>
        <p:spPr/>
        <p:txBody>
          <a:bodyPr/>
          <a:lstStyle/>
          <a:p>
            <a:r>
              <a:rPr lang="en-US" altLang="en-US" dirty="0"/>
              <a:t>Buffering most useful when processes can run concurrently in parallel</a:t>
            </a:r>
          </a:p>
        </p:txBody>
      </p:sp>
      <p:pic>
        <p:nvPicPr>
          <p:cNvPr id="2867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2938463"/>
            <a:ext cx="58959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2"/>
          <p:cNvSpPr txBox="1">
            <a:spLocks noChangeArrowheads="1"/>
          </p:cNvSpPr>
          <p:nvPr/>
        </p:nvSpPr>
        <p:spPr bwMode="auto">
          <a:xfrm>
            <a:off x="1454150" y="6116638"/>
            <a:ext cx="6019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          Interleaved concurrency versus parallel execution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Buffering of Blocks (cont’d.)</a:t>
            </a:r>
          </a:p>
        </p:txBody>
      </p:sp>
      <p:sp>
        <p:nvSpPr>
          <p:cNvPr id="29699" name="Content Placeholder 2"/>
          <p:cNvSpPr>
            <a:spLocks noGrp="1"/>
          </p:cNvSpPr>
          <p:nvPr>
            <p:ph idx="1"/>
          </p:nvPr>
        </p:nvSpPr>
        <p:spPr/>
        <p:txBody>
          <a:bodyPr/>
          <a:lstStyle/>
          <a:p>
            <a:r>
              <a:rPr lang="en-US" altLang="en-US" dirty="0"/>
              <a:t>Double buffering can be used to read continuous stream of blocks</a:t>
            </a:r>
          </a:p>
        </p:txBody>
      </p:sp>
      <p:sp>
        <p:nvSpPr>
          <p:cNvPr id="29701" name="TextBox 2"/>
          <p:cNvSpPr txBox="1">
            <a:spLocks noChangeArrowheads="1"/>
          </p:cNvSpPr>
          <p:nvPr/>
        </p:nvSpPr>
        <p:spPr bwMode="auto">
          <a:xfrm>
            <a:off x="1482725" y="5908675"/>
            <a:ext cx="6019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        Use of two buffers, A and B, for reading from disk</a:t>
            </a:r>
          </a:p>
        </p:txBody>
      </p:sp>
      <p:pic>
        <p:nvPicPr>
          <p:cNvPr id="2970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425" y="3187700"/>
            <a:ext cx="78867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Placing File Records on Disks</a:t>
            </a:r>
          </a:p>
        </p:txBody>
      </p:sp>
      <p:sp>
        <p:nvSpPr>
          <p:cNvPr id="30723" name="Content Placeholder 2"/>
          <p:cNvSpPr>
            <a:spLocks noGrp="1"/>
          </p:cNvSpPr>
          <p:nvPr>
            <p:ph idx="1"/>
          </p:nvPr>
        </p:nvSpPr>
        <p:spPr/>
        <p:txBody>
          <a:bodyPr/>
          <a:lstStyle/>
          <a:p>
            <a:r>
              <a:rPr lang="en-US" altLang="en-US" sz="2000" dirty="0"/>
              <a:t>Record and Record Types</a:t>
            </a:r>
          </a:p>
          <a:p>
            <a:pPr lvl="1"/>
            <a:r>
              <a:rPr lang="en-US" altLang="en-US" sz="2000" dirty="0"/>
              <a:t>Fixed Length</a:t>
            </a:r>
          </a:p>
          <a:p>
            <a:pPr lvl="1"/>
            <a:r>
              <a:rPr lang="en-US" altLang="en-US" sz="2000" dirty="0"/>
              <a:t>Variable Length:</a:t>
            </a:r>
          </a:p>
          <a:p>
            <a:r>
              <a:rPr lang="en-US" altLang="en-US" sz="2000" dirty="0"/>
              <a:t>Reasons for variable-length records</a:t>
            </a:r>
          </a:p>
          <a:p>
            <a:pPr lvl="1"/>
            <a:r>
              <a:rPr lang="en-US" altLang="en-US" sz="2000" dirty="0"/>
              <a:t>One or more fields have variable length</a:t>
            </a:r>
          </a:p>
          <a:p>
            <a:pPr lvl="1"/>
            <a:r>
              <a:rPr lang="en-US" altLang="en-US" sz="2000" dirty="0"/>
              <a:t>One or more fields are repeating</a:t>
            </a:r>
          </a:p>
          <a:p>
            <a:pPr lvl="1"/>
            <a:r>
              <a:rPr lang="en-US" altLang="en-US" sz="2000" dirty="0"/>
              <a:t>One or more fields are optional</a:t>
            </a:r>
          </a:p>
          <a:p>
            <a:pPr lvl="1"/>
            <a:r>
              <a:rPr lang="en-US" altLang="en-US" sz="2000" dirty="0"/>
              <a:t>File contains records of different types</a:t>
            </a:r>
          </a:p>
          <a:p>
            <a:r>
              <a:rPr lang="en-US" altLang="en-US" sz="2000" dirty="0"/>
              <a:t>Buffer replacement strategies</a:t>
            </a:r>
          </a:p>
          <a:p>
            <a:pPr lvl="1"/>
            <a:r>
              <a:rPr lang="en-US" altLang="en-US" sz="2000" dirty="0"/>
              <a:t>Least recently used (LRU)</a:t>
            </a:r>
          </a:p>
          <a:p>
            <a:pPr lvl="1"/>
            <a:r>
              <a:rPr lang="en-US" altLang="en-US" sz="2000" dirty="0"/>
              <a:t>Clock policy</a:t>
            </a:r>
          </a:p>
          <a:p>
            <a:pPr lvl="1"/>
            <a:r>
              <a:rPr lang="en-US" altLang="en-US" sz="2000" dirty="0"/>
              <a:t>First-in-first-out (FIFO)</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744" y="609601"/>
            <a:ext cx="7590856" cy="5799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83752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t>Record Blocking and Spanned Versus Unspanned Records</a:t>
            </a:r>
          </a:p>
        </p:txBody>
      </p:sp>
      <p:sp>
        <p:nvSpPr>
          <p:cNvPr id="33795" name="Content Placeholder 2"/>
          <p:cNvSpPr>
            <a:spLocks noGrp="1"/>
          </p:cNvSpPr>
          <p:nvPr>
            <p:ph idx="1"/>
          </p:nvPr>
        </p:nvSpPr>
        <p:spPr/>
        <p:txBody>
          <a:bodyPr/>
          <a:lstStyle/>
          <a:p>
            <a:r>
              <a:rPr lang="en-US" altLang="en-US" dirty="0"/>
              <a:t>File records allocated to disk blocks</a:t>
            </a:r>
          </a:p>
          <a:p>
            <a:r>
              <a:rPr lang="en-US" altLang="en-US" dirty="0"/>
              <a:t>Spanned records</a:t>
            </a:r>
          </a:p>
          <a:p>
            <a:pPr lvl="1"/>
            <a:r>
              <a:rPr lang="en-US" altLang="en-US" dirty="0"/>
              <a:t>Larger than a single block</a:t>
            </a:r>
          </a:p>
          <a:p>
            <a:pPr lvl="1"/>
            <a:r>
              <a:rPr lang="en-US" altLang="en-US" dirty="0"/>
              <a:t>Pointer at end of first block points to block containing remainder of record</a:t>
            </a:r>
          </a:p>
          <a:p>
            <a:r>
              <a:rPr lang="en-US" altLang="en-US" dirty="0"/>
              <a:t>Unspanned</a:t>
            </a:r>
          </a:p>
          <a:p>
            <a:pPr lvl="1"/>
            <a:r>
              <a:rPr lang="en-US" altLang="en-US" dirty="0"/>
              <a:t>Records not allowed to cross block boundaries</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a:t>Record Blocking and Spanned Versus Unspanned Records (cont’d.)</a:t>
            </a:r>
          </a:p>
        </p:txBody>
      </p:sp>
      <mc:AlternateContent xmlns:mc="http://schemas.openxmlformats.org/markup-compatibility/2006" xmlns:a14="http://schemas.microsoft.com/office/drawing/2010/main">
        <mc:Choice Requires="a14">
          <p:sp>
            <p:nvSpPr>
              <p:cNvPr id="34819" name="Content Placeholder 5"/>
              <p:cNvSpPr>
                <a:spLocks noGrp="1"/>
              </p:cNvSpPr>
              <p:nvPr>
                <p:ph idx="1"/>
              </p:nvPr>
            </p:nvSpPr>
            <p:spPr>
              <a:xfrm>
                <a:off x="239713" y="1600200"/>
                <a:ext cx="8294687" cy="4717038"/>
              </a:xfrm>
            </p:spPr>
            <p:txBody>
              <a:bodyPr/>
              <a:lstStyle/>
              <a:p>
                <a:r>
                  <a:rPr lang="en-US" altLang="en-US" sz="2000" dirty="0"/>
                  <a:t>Blocking factor (bfr):</a:t>
                </a:r>
              </a:p>
              <a:p>
                <a:pPr lvl="1"/>
                <a:r>
                  <a:rPr lang="en-US" altLang="en-US" sz="2000" dirty="0">
                    <a:solidFill>
                      <a:schemeClr val="tx1"/>
                    </a:solidFill>
                  </a:rPr>
                  <a:t>Average number of records per block for the file</a:t>
                </a:r>
              </a:p>
              <a:p>
                <a:pPr lvl="1"/>
                <a:r>
                  <a:rPr lang="en-US" altLang="en-US" sz="2000" dirty="0">
                    <a:solidFill>
                      <a:schemeClr val="tx1"/>
                    </a:solidFill>
                  </a:rPr>
                  <a:t>Bfr=</a:t>
                </a:r>
                <a14:m>
                  <m:oMath xmlns:m="http://schemas.openxmlformats.org/officeDocument/2006/math">
                    <m:d>
                      <m:dPr>
                        <m:begChr m:val="⌊"/>
                        <m:endChr m:val="⌋"/>
                        <m:ctrlPr>
                          <a:rPr lang="en-US" altLang="en-US" sz="2000" i="1" smtClean="0">
                            <a:solidFill>
                              <a:schemeClr val="tx1"/>
                            </a:solidFill>
                            <a:latin typeface="Cambria Math" panose="02040503050406030204" pitchFamily="18" charset="0"/>
                          </a:rPr>
                        </m:ctrlPr>
                      </m:dPr>
                      <m:e>
                        <m:r>
                          <a:rPr lang="en-US" altLang="en-US" sz="2000" b="0" i="1" smtClean="0">
                            <a:solidFill>
                              <a:schemeClr val="tx1"/>
                            </a:solidFill>
                            <a:latin typeface="Cambria Math"/>
                          </a:rPr>
                          <m:t>𝐵</m:t>
                        </m:r>
                        <m:r>
                          <a:rPr lang="en-US" altLang="en-US" sz="2000" b="0" i="1" smtClean="0">
                            <a:solidFill>
                              <a:schemeClr val="tx1"/>
                            </a:solidFill>
                            <a:latin typeface="Cambria Math"/>
                          </a:rPr>
                          <m:t>/</m:t>
                        </m:r>
                        <m:r>
                          <a:rPr lang="en-US" altLang="en-US" sz="2000" b="0" i="1" smtClean="0">
                            <a:solidFill>
                              <a:schemeClr val="tx1"/>
                            </a:solidFill>
                            <a:latin typeface="Cambria Math"/>
                          </a:rPr>
                          <m:t>𝑅</m:t>
                        </m:r>
                      </m:e>
                    </m:d>
                  </m:oMath>
                </a14:m>
                <a:r>
                  <a:rPr lang="en-US" altLang="en-US" sz="2000" dirty="0">
                    <a:solidFill>
                      <a:schemeClr val="tx1"/>
                    </a:solidFill>
                  </a:rPr>
                  <a:t> with B</a:t>
                </a:r>
                <a14:m>
                  <m:oMath xmlns:m="http://schemas.openxmlformats.org/officeDocument/2006/math">
                    <m:r>
                      <a:rPr lang="en-US" altLang="en-US" sz="2000" i="1" dirty="0" smtClean="0">
                        <a:solidFill>
                          <a:schemeClr val="tx1"/>
                        </a:solidFill>
                        <a:latin typeface="Cambria Math"/>
                        <a:ea typeface="Cambria Math"/>
                      </a:rPr>
                      <m:t>≥</m:t>
                    </m:r>
                  </m:oMath>
                </a14:m>
                <a:r>
                  <a:rPr lang="en-US" altLang="en-US" sz="2000" dirty="0">
                    <a:solidFill>
                      <a:schemeClr val="tx1"/>
                    </a:solidFill>
                  </a:rPr>
                  <a:t>R, </a:t>
                </a:r>
                <a:r>
                  <a:rPr lang="en-US" sz="2000" dirty="0">
                    <a:solidFill>
                      <a:schemeClr val="tx1"/>
                    </a:solidFill>
                  </a:rPr>
                  <a:t>For a file of fixed-length records of size </a:t>
                </a:r>
                <a:r>
                  <a:rPr lang="en-US" sz="2000" i="1" dirty="0">
                    <a:solidFill>
                      <a:schemeClr val="tx1"/>
                    </a:solidFill>
                  </a:rPr>
                  <a:t>R </a:t>
                </a:r>
                <a:r>
                  <a:rPr lang="en-US" sz="2000" dirty="0">
                    <a:solidFill>
                      <a:schemeClr val="tx1"/>
                    </a:solidFill>
                  </a:rPr>
                  <a:t>bytes and Block size of B bytes</a:t>
                </a:r>
              </a:p>
              <a:p>
                <a:pPr lvl="1"/>
                <a:r>
                  <a:rPr lang="en-US" sz="2000" dirty="0">
                    <a:solidFill>
                      <a:schemeClr val="tx1"/>
                    </a:solidFill>
                  </a:rPr>
                  <a:t>Unused space in each block=B-(bfr*R)</a:t>
                </a:r>
              </a:p>
              <a:p>
                <a:pPr lvl="1"/>
                <a:r>
                  <a:rPr lang="en-US" sz="2000" i="1" dirty="0"/>
                  <a:t>bfr </a:t>
                </a:r>
                <a:r>
                  <a:rPr lang="en-US" sz="2000" dirty="0"/>
                  <a:t>to calculate the number of blocks </a:t>
                </a:r>
                <a:r>
                  <a:rPr lang="en-US" sz="2000" i="1" dirty="0"/>
                  <a:t>b </a:t>
                </a:r>
                <a:r>
                  <a:rPr lang="en-US" sz="2000" dirty="0"/>
                  <a:t>needed for a file of </a:t>
                </a:r>
                <a:r>
                  <a:rPr lang="en-US" sz="2000" i="1" dirty="0"/>
                  <a:t>r </a:t>
                </a:r>
                <a:r>
                  <a:rPr lang="en-US" sz="2000" dirty="0"/>
                  <a:t>records is : b=(r/bfr), rounded up to the next integer.</a:t>
                </a:r>
                <a:br>
                  <a:rPr lang="en-US" sz="2000" dirty="0"/>
                </a:br>
                <a:endParaRPr lang="en-US" altLang="en-US" sz="2000" dirty="0"/>
              </a:p>
            </p:txBody>
          </p:sp>
        </mc:Choice>
        <mc:Fallback xmlns="">
          <p:sp>
            <p:nvSpPr>
              <p:cNvPr id="34819" name="Content Placeholder 5"/>
              <p:cNvSpPr>
                <a:spLocks noGrp="1" noRot="1" noChangeAspect="1" noMove="1" noResize="1" noEditPoints="1" noAdjustHandles="1" noChangeArrowheads="1" noChangeShapeType="1" noTextEdit="1"/>
              </p:cNvSpPr>
              <p:nvPr>
                <p:ph idx="1"/>
              </p:nvPr>
            </p:nvSpPr>
            <p:spPr>
              <a:xfrm>
                <a:off x="239713" y="1600200"/>
                <a:ext cx="8294687" cy="4717038"/>
              </a:xfrm>
              <a:blipFill rotWithShape="1">
                <a:blip r:embed="rId2"/>
                <a:stretch>
                  <a:fillRect t="-517"/>
                </a:stretch>
              </a:blipFill>
            </p:spPr>
            <p:txBody>
              <a:bodyPr/>
              <a:lstStyle/>
              <a:p>
                <a:r>
                  <a:rPr lang="en-US">
                    <a:noFill/>
                  </a:rPr>
                  <a:t> </a:t>
                </a:r>
              </a:p>
            </p:txBody>
          </p:sp>
        </mc:Fallback>
      </mc:AlternateContent>
      <p:pic>
        <p:nvPicPr>
          <p:cNvPr id="3482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4038600"/>
            <a:ext cx="579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Box 2"/>
          <p:cNvSpPr txBox="1">
            <a:spLocks noChangeArrowheads="1"/>
          </p:cNvSpPr>
          <p:nvPr/>
        </p:nvSpPr>
        <p:spPr bwMode="auto">
          <a:xfrm>
            <a:off x="1066800" y="5732463"/>
            <a:ext cx="72628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      </a:t>
            </a:r>
          </a:p>
          <a:p>
            <a:pPr>
              <a:spcBef>
                <a:spcPct val="0"/>
              </a:spcBef>
              <a:buClrTx/>
              <a:buSzTx/>
              <a:buFontTx/>
              <a:buNone/>
            </a:pPr>
            <a:r>
              <a:rPr lang="en-US" altLang="en-US" sz="1600" dirty="0">
                <a:solidFill>
                  <a:schemeClr val="tx1"/>
                </a:solidFill>
              </a:rPr>
              <a:t>             </a:t>
            </a:r>
          </a:p>
          <a:p>
            <a:pPr>
              <a:spcBef>
                <a:spcPct val="0"/>
              </a:spcBef>
              <a:buClrTx/>
              <a:buSzTx/>
              <a:buFontTx/>
              <a:buNone/>
            </a:pPr>
            <a:r>
              <a:rPr lang="en-US" altLang="en-US" sz="1600" dirty="0">
                <a:solidFill>
                  <a:schemeClr val="tx1"/>
                </a:solidFill>
              </a:rPr>
              <a:t>              Types of record organization (a) Unspanned (b) Spanned</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Record Blocking and Spanned Versus Unspanned Records (cont’d.)</a:t>
            </a:r>
          </a:p>
        </p:txBody>
      </p:sp>
      <p:sp>
        <p:nvSpPr>
          <p:cNvPr id="35843" name="Content Placeholder 2"/>
          <p:cNvSpPr>
            <a:spLocks noGrp="1"/>
          </p:cNvSpPr>
          <p:nvPr>
            <p:ph idx="1"/>
          </p:nvPr>
        </p:nvSpPr>
        <p:spPr/>
        <p:txBody>
          <a:bodyPr/>
          <a:lstStyle/>
          <a:p>
            <a:r>
              <a:rPr lang="en-US" altLang="en-US" dirty="0"/>
              <a:t>Allocating file blocks on disk</a:t>
            </a:r>
          </a:p>
          <a:p>
            <a:pPr lvl="1"/>
            <a:r>
              <a:rPr lang="en-US" altLang="en-US" dirty="0"/>
              <a:t>Contiguous allocation</a:t>
            </a:r>
          </a:p>
          <a:p>
            <a:pPr lvl="1"/>
            <a:r>
              <a:rPr lang="en-US" altLang="en-US" dirty="0"/>
              <a:t>Linked allocation</a:t>
            </a:r>
          </a:p>
          <a:p>
            <a:pPr lvl="1"/>
            <a:r>
              <a:rPr lang="en-US" altLang="en-US" dirty="0"/>
              <a:t>Indexed allocation</a:t>
            </a:r>
          </a:p>
          <a:p>
            <a:r>
              <a:rPr lang="en-US" altLang="en-US" dirty="0"/>
              <a:t>File header (file descriptor)</a:t>
            </a:r>
          </a:p>
          <a:p>
            <a:pPr lvl="1"/>
            <a:r>
              <a:rPr lang="en-US" altLang="en-US" dirty="0"/>
              <a:t>Contains file information needed by system programs</a:t>
            </a:r>
          </a:p>
          <a:p>
            <a:pPr lvl="2"/>
            <a:r>
              <a:rPr lang="en-US" altLang="en-US" dirty="0"/>
              <a:t>Disk addresses</a:t>
            </a:r>
          </a:p>
          <a:p>
            <a:pPr lvl="2"/>
            <a:r>
              <a:rPr lang="en-US" altLang="en-US" dirty="0"/>
              <a:t>Format descriptions</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8675" y="685800"/>
            <a:ext cx="78257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638800" y="4343400"/>
            <a:ext cx="2438400" cy="830997"/>
          </a:xfrm>
          <a:prstGeom prst="rect">
            <a:avLst/>
          </a:prstGeom>
          <a:noFill/>
        </p:spPr>
        <p:txBody>
          <a:bodyPr wrap="square" rtlCol="0">
            <a:spAutoFit/>
          </a:bodyPr>
          <a:lstStyle/>
          <a:p>
            <a:pPr algn="ctr"/>
            <a:r>
              <a:rPr lang="en-US" dirty="0">
                <a:solidFill>
                  <a:srgbClr val="FF0000"/>
                </a:solidFill>
              </a:rPr>
              <a:t>Continuous Allocation</a:t>
            </a:r>
          </a:p>
        </p:txBody>
      </p:sp>
    </p:spTree>
    <p:extLst>
      <p:ext uri="{BB962C8B-B14F-4D97-AF65-F5344CB8AC3E}">
        <p14:creationId xmlns:p14="http://schemas.microsoft.com/office/powerpoint/2010/main" val="188339095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AutoShape 4" descr="Image result for indexed alloc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7"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7391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410200" y="4572000"/>
            <a:ext cx="3124200" cy="461665"/>
          </a:xfrm>
          <a:prstGeom prst="rect">
            <a:avLst/>
          </a:prstGeom>
          <a:noFill/>
        </p:spPr>
        <p:txBody>
          <a:bodyPr wrap="square" rtlCol="0">
            <a:spAutoFit/>
          </a:bodyPr>
          <a:lstStyle/>
          <a:p>
            <a:r>
              <a:rPr lang="en-US" dirty="0">
                <a:solidFill>
                  <a:srgbClr val="FF0000"/>
                </a:solidFill>
              </a:rPr>
              <a:t>Indexed Allocation</a:t>
            </a:r>
          </a:p>
        </p:txBody>
      </p:sp>
    </p:spTree>
    <p:extLst>
      <p:ext uri="{BB962C8B-B14F-4D97-AF65-F5344CB8AC3E}">
        <p14:creationId xmlns:p14="http://schemas.microsoft.com/office/powerpoint/2010/main" val="231089499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685800"/>
            <a:ext cx="7239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57800" y="5029200"/>
            <a:ext cx="2819400" cy="461665"/>
          </a:xfrm>
          <a:prstGeom prst="rect">
            <a:avLst/>
          </a:prstGeom>
          <a:noFill/>
        </p:spPr>
        <p:txBody>
          <a:bodyPr wrap="square" rtlCol="0">
            <a:spAutoFit/>
          </a:bodyPr>
          <a:lstStyle/>
          <a:p>
            <a:r>
              <a:rPr lang="en-US" dirty="0">
                <a:solidFill>
                  <a:srgbClr val="FF0000"/>
                </a:solidFill>
              </a:rPr>
              <a:t>Linked Allocation</a:t>
            </a:r>
          </a:p>
        </p:txBody>
      </p:sp>
    </p:spTree>
    <p:extLst>
      <p:ext uri="{BB962C8B-B14F-4D97-AF65-F5344CB8AC3E}">
        <p14:creationId xmlns:p14="http://schemas.microsoft.com/office/powerpoint/2010/main" val="25155710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a:t>
            </a:r>
          </a:p>
        </p:txBody>
      </p:sp>
      <p:sp>
        <p:nvSpPr>
          <p:cNvPr id="16387" name="Content Placeholder 2"/>
          <p:cNvSpPr>
            <a:spLocks noGrp="1"/>
          </p:cNvSpPr>
          <p:nvPr>
            <p:ph idx="1"/>
          </p:nvPr>
        </p:nvSpPr>
        <p:spPr>
          <a:xfrm>
            <a:off x="239713" y="1600200"/>
            <a:ext cx="8294687" cy="4800600"/>
          </a:xfrm>
        </p:spPr>
        <p:txBody>
          <a:bodyPr/>
          <a:lstStyle/>
          <a:p>
            <a:pPr algn="just"/>
            <a:r>
              <a:rPr lang="en-US" altLang="en-US" dirty="0"/>
              <a:t>Databases typically stored on magnetic disks as file of records. But, one should know</a:t>
            </a:r>
          </a:p>
          <a:p>
            <a:pPr lvl="2" algn="just"/>
            <a:r>
              <a:rPr lang="en-US" altLang="en-US" sz="2800" dirty="0">
                <a:solidFill>
                  <a:srgbClr val="FF0000"/>
                </a:solidFill>
              </a:rPr>
              <a:t>How storage is done on hard disk?</a:t>
            </a:r>
          </a:p>
          <a:p>
            <a:pPr lvl="2" algn="just"/>
            <a:r>
              <a:rPr lang="en-US" altLang="en-US" sz="2800" dirty="0">
                <a:solidFill>
                  <a:srgbClr val="FF0000"/>
                </a:solidFill>
              </a:rPr>
              <a:t>Which techniques should be used for faster access?</a:t>
            </a:r>
          </a:p>
          <a:p>
            <a:pPr algn="just">
              <a:buFont typeface="Wingdings" pitchFamily="2" charset="2"/>
              <a:buChar char="§"/>
            </a:pPr>
            <a:r>
              <a:rPr lang="en-US" altLang="en-US" dirty="0"/>
              <a:t>Storage Medium/hierarchy</a:t>
            </a:r>
          </a:p>
          <a:p>
            <a:pPr marL="457200" lvl="1" indent="0" algn="just">
              <a:buNone/>
            </a:pPr>
            <a:endParaRPr lang="en-US" altLang="en-US" sz="2800"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Operations on Files</a:t>
            </a:r>
          </a:p>
        </p:txBody>
      </p:sp>
      <p:sp>
        <p:nvSpPr>
          <p:cNvPr id="36867" name="Content Placeholder 2"/>
          <p:cNvSpPr>
            <a:spLocks noGrp="1"/>
          </p:cNvSpPr>
          <p:nvPr>
            <p:ph idx="1"/>
          </p:nvPr>
        </p:nvSpPr>
        <p:spPr/>
        <p:txBody>
          <a:bodyPr/>
          <a:lstStyle/>
          <a:p>
            <a:r>
              <a:rPr lang="en-US" altLang="en-US" dirty="0"/>
              <a:t>Retrieval operations</a:t>
            </a:r>
          </a:p>
          <a:p>
            <a:pPr lvl="1"/>
            <a:r>
              <a:rPr lang="en-US" altLang="en-US" dirty="0"/>
              <a:t>No change to file data</a:t>
            </a:r>
          </a:p>
          <a:p>
            <a:r>
              <a:rPr lang="en-US" altLang="en-US" dirty="0"/>
              <a:t>Update operations</a:t>
            </a:r>
          </a:p>
          <a:p>
            <a:pPr lvl="1"/>
            <a:r>
              <a:rPr lang="en-US" altLang="en-US" dirty="0"/>
              <a:t>File change by insertion, deletion, or modification</a:t>
            </a:r>
          </a:p>
          <a:p>
            <a:r>
              <a:rPr lang="en-US" altLang="en-US" dirty="0"/>
              <a:t>Records selected based on selection condition</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t>Operations on Files (cont’d.)</a:t>
            </a:r>
          </a:p>
        </p:txBody>
      </p:sp>
      <p:sp>
        <p:nvSpPr>
          <p:cNvPr id="37891" name="Content Placeholder 2"/>
          <p:cNvSpPr>
            <a:spLocks noGrp="1"/>
          </p:cNvSpPr>
          <p:nvPr>
            <p:ph idx="1"/>
          </p:nvPr>
        </p:nvSpPr>
        <p:spPr/>
        <p:txBody>
          <a:bodyPr/>
          <a:lstStyle/>
          <a:p>
            <a:r>
              <a:rPr lang="en-US" altLang="en-US" dirty="0"/>
              <a:t>Examples of operations for accessing file records</a:t>
            </a:r>
          </a:p>
          <a:p>
            <a:pPr lvl="1"/>
            <a:r>
              <a:rPr lang="en-US" altLang="en-US" dirty="0"/>
              <a:t>Open</a:t>
            </a:r>
          </a:p>
          <a:p>
            <a:pPr lvl="1"/>
            <a:r>
              <a:rPr lang="en-US" altLang="en-US" dirty="0"/>
              <a:t>Find</a:t>
            </a:r>
          </a:p>
          <a:p>
            <a:pPr lvl="1"/>
            <a:r>
              <a:rPr lang="en-US" altLang="en-US" dirty="0"/>
              <a:t>Read</a:t>
            </a:r>
          </a:p>
          <a:p>
            <a:pPr lvl="1"/>
            <a:r>
              <a:rPr lang="en-US" altLang="en-US" dirty="0"/>
              <a:t>FindNext</a:t>
            </a:r>
          </a:p>
          <a:p>
            <a:pPr lvl="1"/>
            <a:r>
              <a:rPr lang="en-US" altLang="en-US" dirty="0"/>
              <a:t>Delete</a:t>
            </a:r>
          </a:p>
          <a:p>
            <a:pPr lvl="1"/>
            <a:r>
              <a:rPr lang="en-US" altLang="en-US" dirty="0"/>
              <a:t>Insert</a:t>
            </a:r>
          </a:p>
          <a:p>
            <a:pPr lvl="1"/>
            <a:r>
              <a:rPr lang="en-US" altLang="en-US" dirty="0"/>
              <a:t>Close</a:t>
            </a:r>
          </a:p>
          <a:p>
            <a:pPr lvl="1"/>
            <a:r>
              <a:rPr lang="en-US" altLang="en-US" dirty="0"/>
              <a:t>Scan</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Files of Unordered Records (Heap Files)</a:t>
            </a:r>
          </a:p>
        </p:txBody>
      </p:sp>
      <p:sp>
        <p:nvSpPr>
          <p:cNvPr id="38915" name="Content Placeholder 2"/>
          <p:cNvSpPr>
            <a:spLocks noGrp="1"/>
          </p:cNvSpPr>
          <p:nvPr>
            <p:ph idx="1"/>
          </p:nvPr>
        </p:nvSpPr>
        <p:spPr/>
        <p:txBody>
          <a:bodyPr/>
          <a:lstStyle/>
          <a:p>
            <a:r>
              <a:rPr lang="en-US" altLang="en-US" dirty="0"/>
              <a:t>Heap (or pile) file</a:t>
            </a:r>
          </a:p>
          <a:p>
            <a:pPr lvl="1"/>
            <a:r>
              <a:rPr lang="en-US" altLang="en-US" dirty="0"/>
              <a:t>Records placed in file in order of insertion</a:t>
            </a:r>
          </a:p>
          <a:p>
            <a:r>
              <a:rPr lang="en-US" altLang="en-US" dirty="0"/>
              <a:t>Can be used with both Spanned/un-spanned and fixed length/variable length records</a:t>
            </a:r>
          </a:p>
          <a:p>
            <a:r>
              <a:rPr lang="en-US" altLang="en-US" dirty="0"/>
              <a:t>Inserting a new record is very efficient</a:t>
            </a:r>
          </a:p>
          <a:p>
            <a:r>
              <a:rPr lang="en-US" altLang="en-US" dirty="0"/>
              <a:t>Searching for a record requires linear search</a:t>
            </a:r>
          </a:p>
          <a:p>
            <a:r>
              <a:rPr lang="en-US" altLang="en-US" dirty="0"/>
              <a:t>Deletion techniques</a:t>
            </a:r>
          </a:p>
          <a:p>
            <a:pPr lvl="1"/>
            <a:r>
              <a:rPr lang="en-US" altLang="en-US" dirty="0"/>
              <a:t>Rewrite the block</a:t>
            </a:r>
          </a:p>
          <a:p>
            <a:pPr lvl="1"/>
            <a:r>
              <a:rPr lang="en-US" altLang="en-US" dirty="0"/>
              <a:t>Use deletion marker</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Files of Unordered Records (Contd..)</a:t>
            </a:r>
            <a:endParaRPr lang="en-US" dirty="0"/>
          </a:p>
        </p:txBody>
      </p:sp>
      <p:sp>
        <p:nvSpPr>
          <p:cNvPr id="3" name="Content Placeholder 2"/>
          <p:cNvSpPr>
            <a:spLocks noGrp="1"/>
          </p:cNvSpPr>
          <p:nvPr>
            <p:ph idx="1"/>
          </p:nvPr>
        </p:nvSpPr>
        <p:spPr/>
        <p:txBody>
          <a:bodyPr/>
          <a:lstStyle/>
          <a:p>
            <a:pPr algn="just"/>
            <a:r>
              <a:rPr lang="en-US" sz="2200" dirty="0">
                <a:solidFill>
                  <a:schemeClr val="tx1"/>
                </a:solidFill>
              </a:rPr>
              <a:t>For a file of unordered fixed-length records using un-spanned blocks and contiguous allocation, it is straightforward to access any record by its </a:t>
            </a:r>
            <a:r>
              <a:rPr lang="en-US" sz="2200" b="1" dirty="0">
                <a:solidFill>
                  <a:schemeClr val="tx1"/>
                </a:solidFill>
              </a:rPr>
              <a:t>position </a:t>
            </a:r>
            <a:r>
              <a:rPr lang="en-US" sz="2200" dirty="0">
                <a:solidFill>
                  <a:schemeClr val="tx1"/>
                </a:solidFill>
              </a:rPr>
              <a:t>in the file. </a:t>
            </a:r>
          </a:p>
          <a:p>
            <a:r>
              <a:rPr lang="en-US" sz="2200" dirty="0">
                <a:solidFill>
                  <a:schemeClr val="tx1"/>
                </a:solidFill>
              </a:rPr>
              <a:t>If the file records are numbered (0, 1, 2, ..., r − 1) and the records in each block are numbered (0, 1, ..., bfr − 1), where bfr is the blocking factor, </a:t>
            </a:r>
          </a:p>
          <a:p>
            <a:pPr lvl="2"/>
            <a:r>
              <a:rPr lang="en-US" sz="2000" dirty="0" err="1">
                <a:solidFill>
                  <a:schemeClr val="tx1"/>
                </a:solidFill>
              </a:rPr>
              <a:t>ith</a:t>
            </a:r>
            <a:r>
              <a:rPr lang="en-US" sz="2000" dirty="0">
                <a:solidFill>
                  <a:schemeClr val="tx1"/>
                </a:solidFill>
              </a:rPr>
              <a:t> record of the file is located in block= ⎣(i/bfr) ⎦ and,</a:t>
            </a:r>
          </a:p>
          <a:p>
            <a:pPr lvl="2"/>
            <a:r>
              <a:rPr lang="en-US" sz="2000" dirty="0">
                <a:solidFill>
                  <a:schemeClr val="tx1"/>
                </a:solidFill>
              </a:rPr>
              <a:t> Record no= (i mod bfr)</a:t>
            </a:r>
            <a:r>
              <a:rPr lang="en-US" sz="2000" dirty="0" err="1">
                <a:solidFill>
                  <a:schemeClr val="tx1"/>
                </a:solidFill>
              </a:rPr>
              <a:t>th</a:t>
            </a:r>
            <a:r>
              <a:rPr lang="en-US" sz="2000" dirty="0">
                <a:solidFill>
                  <a:schemeClr val="tx1"/>
                </a:solidFill>
              </a:rPr>
              <a:t> record in that block. </a:t>
            </a:r>
          </a:p>
          <a:p>
            <a:endParaRPr lang="en-US" sz="2200" dirty="0">
              <a:solidFill>
                <a:schemeClr val="tx1"/>
              </a:solidFill>
            </a:endParaRPr>
          </a:p>
          <a:p>
            <a:r>
              <a:rPr lang="en-US" sz="2200" dirty="0">
                <a:solidFill>
                  <a:schemeClr val="tx1"/>
                </a:solidFill>
              </a:rPr>
              <a:t>Such a file is often called a </a:t>
            </a:r>
            <a:r>
              <a:rPr lang="en-US" sz="2200" b="1" dirty="0">
                <a:solidFill>
                  <a:schemeClr val="tx1"/>
                </a:solidFill>
              </a:rPr>
              <a:t>relative </a:t>
            </a:r>
            <a:r>
              <a:rPr lang="en-US" sz="2200" dirty="0">
                <a:solidFill>
                  <a:schemeClr val="tx1"/>
                </a:solidFill>
              </a:rPr>
              <a:t>or </a:t>
            </a:r>
            <a:r>
              <a:rPr lang="en-US" sz="2200" b="1" dirty="0">
                <a:solidFill>
                  <a:schemeClr val="tx1"/>
                </a:solidFill>
              </a:rPr>
              <a:t>direct file </a:t>
            </a:r>
            <a:r>
              <a:rPr lang="en-US" sz="2200" dirty="0">
                <a:solidFill>
                  <a:schemeClr val="tx1"/>
                </a:solidFill>
              </a:rPr>
              <a:t>because records can easily be accessed directly by their relative positions. </a:t>
            </a:r>
            <a:br>
              <a:rPr lang="en-US" sz="2200" dirty="0">
                <a:solidFill>
                  <a:schemeClr val="tx1"/>
                </a:solidFill>
              </a:rPr>
            </a:br>
            <a:br>
              <a:rPr lang="en-US" sz="2200" dirty="0">
                <a:solidFill>
                  <a:schemeClr val="tx1"/>
                </a:solidFill>
              </a:rPr>
            </a:br>
            <a:endParaRPr lang="en-US" sz="2200" dirty="0">
              <a:solidFill>
                <a:schemeClr val="tx1"/>
              </a:solidFill>
            </a:endParaRPr>
          </a:p>
        </p:txBody>
      </p:sp>
    </p:spTree>
    <p:extLst>
      <p:ext uri="{BB962C8B-B14F-4D97-AF65-F5344CB8AC3E}">
        <p14:creationId xmlns:p14="http://schemas.microsoft.com/office/powerpoint/2010/main" val="345560999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Files of Ordered Records (Sorted Files)</a:t>
            </a:r>
          </a:p>
        </p:txBody>
      </p:sp>
      <mc:AlternateContent xmlns:mc="http://schemas.openxmlformats.org/markup-compatibility/2006" xmlns:a14="http://schemas.microsoft.com/office/drawing/2010/main">
        <mc:Choice Requires="a14">
          <p:sp>
            <p:nvSpPr>
              <p:cNvPr id="39939" name="Content Placeholder 2"/>
              <p:cNvSpPr>
                <a:spLocks noGrp="1"/>
              </p:cNvSpPr>
              <p:nvPr>
                <p:ph idx="1"/>
              </p:nvPr>
            </p:nvSpPr>
            <p:spPr/>
            <p:txBody>
              <a:bodyPr/>
              <a:lstStyle/>
              <a:p>
                <a:r>
                  <a:rPr lang="en-US" altLang="en-US" sz="2400" dirty="0"/>
                  <a:t>Ordered (sequential) file</a:t>
                </a:r>
              </a:p>
              <a:p>
                <a:pPr lvl="1"/>
                <a:r>
                  <a:rPr lang="en-US" altLang="en-US" sz="2400" dirty="0"/>
                  <a:t>Records sorted by ordering field</a:t>
                </a:r>
              </a:p>
              <a:p>
                <a:pPr lvl="2"/>
                <a:r>
                  <a:rPr lang="en-US" altLang="en-US" dirty="0"/>
                  <a:t>Called ordering key if ordering field is a key field</a:t>
                </a:r>
              </a:p>
              <a:p>
                <a:pPr lvl="2"/>
                <a:r>
                  <a:rPr lang="en-US" altLang="en-US" dirty="0"/>
                  <a:t>Binary search over b blocks is going to be </a:t>
                </a:r>
                <a14:m>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a:rPr>
                          <m:t>𝑙𝑜𝑔</m:t>
                        </m:r>
                      </m:e>
                      <m:sub>
                        <m:r>
                          <a:rPr lang="en-US" altLang="en-US" b="0" i="1" smtClean="0">
                            <a:latin typeface="Cambria Math"/>
                          </a:rPr>
                          <m:t>2</m:t>
                        </m:r>
                      </m:sub>
                    </m:sSub>
                    <m:d>
                      <m:dPr>
                        <m:ctrlPr>
                          <a:rPr lang="en-US" altLang="en-US" b="0" i="1" smtClean="0">
                            <a:latin typeface="Cambria Math" panose="02040503050406030204" pitchFamily="18" charset="0"/>
                          </a:rPr>
                        </m:ctrlPr>
                      </m:dPr>
                      <m:e>
                        <m:r>
                          <a:rPr lang="en-US" altLang="en-US" b="0" i="1" smtClean="0">
                            <a:latin typeface="Cambria Math"/>
                          </a:rPr>
                          <m:t>𝑏</m:t>
                        </m:r>
                      </m:e>
                    </m:d>
                    <m:r>
                      <a:rPr lang="en-US" altLang="en-US" b="0" i="0" smtClean="0">
                        <a:latin typeface="Cambria Math"/>
                      </a:rPr>
                      <m:t>,</m:t>
                    </m:r>
                  </m:oMath>
                </a14:m>
                <a:r>
                  <a:rPr lang="en-US" altLang="en-US" dirty="0"/>
                  <a:t> whereas linear search require (b/2) block accesses on an average</a:t>
                </a:r>
              </a:p>
              <a:p>
                <a:r>
                  <a:rPr lang="en-US" altLang="en-US" sz="2400" dirty="0"/>
                  <a:t>Advantages</a:t>
                </a:r>
              </a:p>
              <a:p>
                <a:pPr lvl="1"/>
                <a:r>
                  <a:rPr lang="en-US" altLang="en-US" sz="2400" dirty="0"/>
                  <a:t>Reading records in order of ordering key value is extremely efficient</a:t>
                </a:r>
              </a:p>
              <a:p>
                <a:pPr lvl="1"/>
                <a:r>
                  <a:rPr lang="en-US" altLang="en-US" sz="2400" dirty="0"/>
                  <a:t>Finding next record</a:t>
                </a:r>
              </a:p>
              <a:p>
                <a:pPr lvl="1"/>
                <a:r>
                  <a:rPr lang="en-US" altLang="en-US" sz="2400" dirty="0"/>
                  <a:t>Binary search technique</a:t>
                </a:r>
              </a:p>
            </p:txBody>
          </p:sp>
        </mc:Choice>
        <mc:Fallback xmlns="">
          <p:sp>
            <p:nvSpPr>
              <p:cNvPr id="39939"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3" t="-933" r="-1176" b="-4267"/>
                </a:stretch>
              </a:blipFill>
            </p:spPr>
            <p:txBody>
              <a:bodyPr/>
              <a:lstStyle/>
              <a:p>
                <a:r>
                  <a:rPr lang="en-US">
                    <a:noFill/>
                  </a:rPr>
                  <a:t> </a:t>
                </a:r>
              </a:p>
            </p:txBody>
          </p:sp>
        </mc:Fallback>
      </mc:AlternateContent>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Access Times for Various File Organizations</a:t>
            </a:r>
          </a:p>
        </p:txBody>
      </p:sp>
      <p:pic>
        <p:nvPicPr>
          <p:cNvPr id="4096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514600"/>
            <a:ext cx="7288213"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Box 2"/>
          <p:cNvSpPr txBox="1">
            <a:spLocks noChangeArrowheads="1"/>
          </p:cNvSpPr>
          <p:nvPr/>
        </p:nvSpPr>
        <p:spPr bwMode="auto">
          <a:xfrm>
            <a:off x="2324100" y="5013325"/>
            <a:ext cx="44958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Average access times for a file of </a:t>
            </a:r>
            <a:r>
              <a:rPr lang="en-US" altLang="en-US" sz="1600" i="1" dirty="0">
                <a:solidFill>
                  <a:schemeClr val="tx1"/>
                </a:solidFill>
              </a:rPr>
              <a:t>b </a:t>
            </a:r>
            <a:r>
              <a:rPr lang="en-US" altLang="en-US" sz="1600" dirty="0">
                <a:solidFill>
                  <a:schemeClr val="tx1"/>
                </a:solidFill>
              </a:rPr>
              <a:t>blocks under basic file organizations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a:t>Practice Question</a:t>
            </a:r>
          </a:p>
        </p:txBody>
      </p:sp>
      <p:sp>
        <p:nvSpPr>
          <p:cNvPr id="41987" name="Content Placeholder 2"/>
          <p:cNvSpPr>
            <a:spLocks noGrp="1"/>
          </p:cNvSpPr>
          <p:nvPr>
            <p:ph idx="1"/>
          </p:nvPr>
        </p:nvSpPr>
        <p:spPr/>
        <p:txBody>
          <a:bodyPr/>
          <a:lstStyle/>
          <a:p>
            <a:pPr marL="0" indent="0" algn="just">
              <a:buNone/>
            </a:pPr>
            <a:r>
              <a:rPr lang="en-US" sz="1800" dirty="0">
                <a:solidFill>
                  <a:schemeClr val="tx1"/>
                </a:solidFill>
              </a:rPr>
              <a:t>Q2: A file has r=20000 STUDENT records of fixed-length. Each record has the following fields: NAME (30 bytes), SSN (9 bytes), ADDRESS (40 bytes), PHONE (10 bytes), BIRTHDATE (8 bytes), SEX (1 byte), MAJORDEPTCODE (4 bytes), MINORDEPTCODE (4 bytes), CLASSCODE (4 bytes, integer), and DEGREEPROGRAM (3 bytes). An additional byte is used as a deletion marker. The file is stored on the disk whose parameters are given in Q1. </a:t>
            </a:r>
          </a:p>
          <a:p>
            <a:pPr marL="0" indent="0" algn="just">
              <a:buNone/>
            </a:pPr>
            <a:r>
              <a:rPr lang="en-US" altLang="en-US" sz="1800" dirty="0">
                <a:solidFill>
                  <a:schemeClr val="tx1"/>
                </a:solidFill>
              </a:rPr>
              <a:t>a) </a:t>
            </a:r>
            <a:r>
              <a:rPr lang="en-US" sz="1800" dirty="0">
                <a:solidFill>
                  <a:srgbClr val="FF0000"/>
                </a:solidFill>
              </a:rPr>
              <a:t>Calculate the record size R in bytes.</a:t>
            </a:r>
          </a:p>
          <a:p>
            <a:pPr marL="0" indent="0" algn="just">
              <a:buNone/>
            </a:pPr>
            <a:r>
              <a:rPr lang="en-US" sz="1800" dirty="0"/>
              <a:t>	 R = (30 + 9 + 40 + 10 + 8 + 1 + 4 + 4 + 4 + 3) + 1 = 114 bytes </a:t>
            </a:r>
          </a:p>
          <a:p>
            <a:pPr marL="0" indent="0" algn="just">
              <a:buNone/>
            </a:pPr>
            <a:r>
              <a:rPr lang="en-US" altLang="en-US" sz="1800" dirty="0">
                <a:solidFill>
                  <a:schemeClr val="tx1"/>
                </a:solidFill>
              </a:rPr>
              <a:t>b) </a:t>
            </a:r>
            <a:r>
              <a:rPr lang="en-US" sz="1800" dirty="0">
                <a:solidFill>
                  <a:srgbClr val="FF0000"/>
                </a:solidFill>
              </a:rPr>
              <a:t>Calculate the blocking factor bfr and the number of file blocks b assuming an un-spanned organization</a:t>
            </a:r>
            <a:r>
              <a:rPr lang="en-US" sz="1800" dirty="0"/>
              <a:t>. </a:t>
            </a:r>
          </a:p>
          <a:p>
            <a:pPr marL="0" indent="0" algn="just">
              <a:buNone/>
            </a:pPr>
            <a:r>
              <a:rPr lang="en-US" altLang="en-US" sz="1800" dirty="0">
                <a:solidFill>
                  <a:schemeClr val="tx1"/>
                </a:solidFill>
              </a:rPr>
              <a:t>	</a:t>
            </a:r>
            <a:r>
              <a:rPr lang="en-US" sz="1800" dirty="0"/>
              <a:t>bfr = floor(B / R) = floor(512 / 114) = 4 records per block </a:t>
            </a:r>
          </a:p>
          <a:p>
            <a:pPr marL="0" indent="0" algn="just">
              <a:buNone/>
            </a:pPr>
            <a:r>
              <a:rPr lang="en-US" sz="1800" dirty="0"/>
              <a:t>   	b = ceil(r / bfr) = ceil(20000 / 4) = 5000 blocks </a:t>
            </a:r>
          </a:p>
        </p:txBody>
      </p:sp>
    </p:spTree>
    <p:extLst>
      <p:ext uri="{BB962C8B-B14F-4D97-AF65-F5344CB8AC3E}">
        <p14:creationId xmlns:p14="http://schemas.microsoft.com/office/powerpoint/2010/main" val="16029582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 Continued..</a:t>
            </a:r>
          </a:p>
        </p:txBody>
      </p:sp>
      <p:sp>
        <p:nvSpPr>
          <p:cNvPr id="3" name="Content Placeholder 2"/>
          <p:cNvSpPr>
            <a:spLocks noGrp="1"/>
          </p:cNvSpPr>
          <p:nvPr>
            <p:ph idx="1"/>
          </p:nvPr>
        </p:nvSpPr>
        <p:spPr/>
        <p:txBody>
          <a:bodyPr/>
          <a:lstStyle/>
          <a:p>
            <a:pPr marL="0" indent="0" algn="just">
              <a:buNone/>
            </a:pPr>
            <a:r>
              <a:rPr lang="en-US" altLang="en-US" sz="1600" dirty="0">
                <a:solidFill>
                  <a:schemeClr val="tx1"/>
                </a:solidFill>
              </a:rPr>
              <a:t>c) </a:t>
            </a:r>
            <a:r>
              <a:rPr lang="en-US" sz="1600" dirty="0">
                <a:solidFill>
                  <a:srgbClr val="FF0000"/>
                </a:solidFill>
              </a:rPr>
              <a:t>Calculate the average time it takes to find a record by doing a linear search on the file if (i) the file blocks are stored contiguously and double buffering is used, and (ii) the file blocks are not stored contiguously.</a:t>
            </a:r>
          </a:p>
          <a:p>
            <a:pPr marL="0" indent="0" algn="just">
              <a:buNone/>
            </a:pPr>
            <a:r>
              <a:rPr lang="en-US" sz="1600" dirty="0"/>
              <a:t>	For linear search we search on average half the file blocks= 5000/2= 2500 	blocks. </a:t>
            </a:r>
          </a:p>
          <a:p>
            <a:pPr marL="0" indent="0" algn="just">
              <a:buNone/>
            </a:pPr>
            <a:r>
              <a:rPr lang="en-US" sz="1600" dirty="0"/>
              <a:t>	(i) If the blocks are stored consecutively, and double buffering is used, the  	time 	to read 2500 consecutive blocks= </a:t>
            </a:r>
            <a:r>
              <a:rPr lang="en-US" sz="1600" dirty="0" err="1"/>
              <a:t>s+rd</a:t>
            </a:r>
            <a:r>
              <a:rPr lang="en-US" sz="1600" dirty="0"/>
              <a:t>+(2500*(B/</a:t>
            </a:r>
            <a:r>
              <a:rPr lang="en-US" sz="1600" dirty="0" err="1"/>
              <a:t>btr</a:t>
            </a:r>
            <a:r>
              <a:rPr lang="en-US" sz="1600" dirty="0"/>
              <a:t>)) = 	30+12.5+(2500*(512/409.6)) = 3167.5 msec = 3.1675 sec </a:t>
            </a:r>
            <a:endParaRPr lang="en-US" altLang="en-US" sz="1600" dirty="0">
              <a:solidFill>
                <a:srgbClr val="FF0000"/>
              </a:solidFill>
            </a:endParaRPr>
          </a:p>
          <a:p>
            <a:pPr marL="0" indent="0">
              <a:buNone/>
            </a:pPr>
            <a:r>
              <a:rPr lang="en-US" sz="1600" dirty="0"/>
              <a:t>	(ii) If the blocks are scattered over the disk, a seek is needed for each block, so 	the time is: 2500 * (s + </a:t>
            </a:r>
            <a:r>
              <a:rPr lang="en-US" sz="1600" dirty="0" err="1"/>
              <a:t>rd</a:t>
            </a:r>
            <a:r>
              <a:rPr lang="en-US" sz="1600" dirty="0"/>
              <a:t> + </a:t>
            </a:r>
            <a:r>
              <a:rPr lang="en-US" sz="1600" dirty="0" err="1"/>
              <a:t>btt</a:t>
            </a:r>
            <a:r>
              <a:rPr lang="en-US" sz="1600" dirty="0"/>
              <a:t>) = 2500 * (30 + 12.5 + 1) = 108750 msec = 	108.75 sec</a:t>
            </a:r>
          </a:p>
          <a:p>
            <a:pPr marL="0" indent="0">
              <a:buNone/>
            </a:pPr>
            <a:r>
              <a:rPr lang="en-US" sz="1600" dirty="0">
                <a:solidFill>
                  <a:srgbClr val="FF0000"/>
                </a:solidFill>
              </a:rPr>
              <a:t>d) Assume the file is ordered by SSN; calculate the time it takes to search for a record given its SSN value by doing a binary search.</a:t>
            </a:r>
          </a:p>
          <a:p>
            <a:pPr marL="0" indent="0">
              <a:buNone/>
            </a:pPr>
            <a:r>
              <a:rPr lang="en-US" sz="1600" dirty="0">
                <a:solidFill>
                  <a:srgbClr val="FF0000"/>
                </a:solidFill>
              </a:rPr>
              <a:t>	</a:t>
            </a:r>
            <a:r>
              <a:rPr lang="en-US" sz="1600" dirty="0"/>
              <a:t>For binary search, the time to search for a record = : ceil(log 2 b) * (s +</a:t>
            </a:r>
            <a:r>
              <a:rPr lang="en-US" sz="1600" dirty="0" err="1"/>
              <a:t>rd</a:t>
            </a:r>
            <a:r>
              <a:rPr lang="en-US" sz="1600" dirty="0"/>
              <a:t> + </a:t>
            </a:r>
            <a:r>
              <a:rPr lang="en-US" sz="1600" dirty="0" err="1"/>
              <a:t>btt</a:t>
            </a:r>
            <a:r>
              <a:rPr lang="en-US" sz="1600" dirty="0"/>
              <a:t>) = 	ceil(log 2 5000) * (30 + 12.5 + 1) = 13 * 43.5 = 565.5 msec = 0.5655 sec</a:t>
            </a:r>
          </a:p>
          <a:p>
            <a:pPr marL="0" indent="0">
              <a:buNone/>
            </a:pPr>
            <a:r>
              <a:rPr lang="en-US" sz="1600" dirty="0">
                <a:solidFill>
                  <a:srgbClr val="FF0000"/>
                </a:solidFill>
              </a:rPr>
              <a:t>	</a:t>
            </a:r>
          </a:p>
        </p:txBody>
      </p:sp>
    </p:spTree>
    <p:extLst>
      <p:ext uri="{BB962C8B-B14F-4D97-AF65-F5344CB8AC3E}">
        <p14:creationId xmlns:p14="http://schemas.microsoft.com/office/powerpoint/2010/main" val="129671119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6000" dirty="0"/>
              <a:t>Lecture 2</a:t>
            </a:r>
          </a:p>
        </p:txBody>
      </p:sp>
    </p:spTree>
    <p:extLst>
      <p:ext uri="{BB962C8B-B14F-4D97-AF65-F5344CB8AC3E}">
        <p14:creationId xmlns:p14="http://schemas.microsoft.com/office/powerpoint/2010/main" val="148659946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a:t>Hashing Techniques</a:t>
            </a:r>
          </a:p>
        </p:txBody>
      </p:sp>
      <p:sp>
        <p:nvSpPr>
          <p:cNvPr id="41987" name="Content Placeholder 2"/>
          <p:cNvSpPr>
            <a:spLocks noGrp="1"/>
          </p:cNvSpPr>
          <p:nvPr>
            <p:ph idx="1"/>
          </p:nvPr>
        </p:nvSpPr>
        <p:spPr/>
        <p:txBody>
          <a:bodyPr/>
          <a:lstStyle/>
          <a:p>
            <a:r>
              <a:rPr lang="en-US" altLang="en-US" dirty="0"/>
              <a:t>Hash function (randomizing function)</a:t>
            </a:r>
          </a:p>
          <a:p>
            <a:pPr lvl="1"/>
            <a:r>
              <a:rPr lang="en-US" altLang="en-US" dirty="0"/>
              <a:t>Applied to hash field value of a record</a:t>
            </a:r>
          </a:p>
          <a:p>
            <a:pPr lvl="1"/>
            <a:r>
              <a:rPr lang="en-US" altLang="en-US" dirty="0"/>
              <a:t>Yields address of the disk block of stored record</a:t>
            </a:r>
          </a:p>
          <a:p>
            <a:r>
              <a:rPr lang="en-US" altLang="en-US" dirty="0"/>
              <a:t>Organization called hash file</a:t>
            </a:r>
          </a:p>
          <a:p>
            <a:pPr lvl="1"/>
            <a:r>
              <a:rPr lang="en-US" altLang="en-US" dirty="0"/>
              <a:t>Search condition is equality condition on the hash field</a:t>
            </a:r>
          </a:p>
          <a:p>
            <a:pPr lvl="1"/>
            <a:r>
              <a:rPr lang="en-US" altLang="en-US" dirty="0"/>
              <a:t>Hash field typically key field</a:t>
            </a:r>
          </a:p>
          <a:p>
            <a:r>
              <a:rPr lang="en-US" altLang="en-US" dirty="0"/>
              <a:t>Hashing also internal search structure</a:t>
            </a:r>
          </a:p>
          <a:p>
            <a:pPr lvl="1"/>
            <a:r>
              <a:rPr lang="en-US" altLang="en-US" dirty="0"/>
              <a:t>Used when group of records accessed exclusively by one field value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storage devices</a:t>
            </a:r>
          </a:p>
        </p:txBody>
      </p:sp>
      <p:sp>
        <p:nvSpPr>
          <p:cNvPr id="4" name="Slide Number Placeholder 3"/>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4</a:t>
            </a:fld>
            <a:endParaRPr lang="en-CA" alt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2586" y="1600200"/>
            <a:ext cx="786894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93984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Hashing Technique</a:t>
            </a:r>
          </a:p>
        </p:txBody>
      </p:sp>
      <p:pic>
        <p:nvPicPr>
          <p:cNvPr id="1229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097" y="1828800"/>
            <a:ext cx="7258050"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533341"/>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Functions</a:t>
            </a:r>
          </a:p>
        </p:txBody>
      </p:sp>
      <p:sp>
        <p:nvSpPr>
          <p:cNvPr id="3" name="Content Placeholder 2"/>
          <p:cNvSpPr>
            <a:spLocks noGrp="1"/>
          </p:cNvSpPr>
          <p:nvPr>
            <p:ph idx="1"/>
          </p:nvPr>
        </p:nvSpPr>
        <p:spPr>
          <a:xfrm>
            <a:off x="239713" y="1600200"/>
            <a:ext cx="8294687" cy="4800600"/>
          </a:xfrm>
        </p:spPr>
        <p:txBody>
          <a:bodyPr/>
          <a:lstStyle/>
          <a:p>
            <a:pPr marL="0" indent="0">
              <a:buNone/>
            </a:pPr>
            <a:r>
              <a:rPr lang="en-US" sz="1500" b="1" dirty="0">
                <a:solidFill>
                  <a:schemeClr val="tx1"/>
                </a:solidFill>
              </a:rPr>
              <a:t>1) Division Method</a:t>
            </a:r>
            <a:r>
              <a:rPr lang="en-US" sz="1500" dirty="0"/>
              <a:t>: </a:t>
            </a:r>
            <a:r>
              <a:rPr lang="en-US" sz="1500" dirty="0">
                <a:solidFill>
                  <a:schemeClr val="tx1"/>
                </a:solidFill>
              </a:rPr>
              <a:t>The hash function can be given as h(x) = x mod M, where x is the key and M is a given number (generally odd number)</a:t>
            </a:r>
          </a:p>
          <a:p>
            <a:pPr algn="just"/>
            <a:r>
              <a:rPr lang="en-US" sz="1500" dirty="0">
                <a:solidFill>
                  <a:srgbClr val="FF0000"/>
                </a:solidFill>
              </a:rPr>
              <a:t>Q3: Calculate the hash values of keys 1234 and 5462. </a:t>
            </a:r>
          </a:p>
          <a:p>
            <a:pPr lvl="1" algn="just"/>
            <a:r>
              <a:rPr lang="en-US" sz="1500" dirty="0">
                <a:solidFill>
                  <a:schemeClr val="tx2"/>
                </a:solidFill>
              </a:rPr>
              <a:t>Setting M = 97, </a:t>
            </a:r>
          </a:p>
          <a:p>
            <a:pPr lvl="1" algn="just"/>
            <a:r>
              <a:rPr lang="en-US" sz="1500" dirty="0">
                <a:solidFill>
                  <a:schemeClr val="tx2"/>
                </a:solidFill>
              </a:rPr>
              <a:t>hash values can be calculated as: h(1234) = 1234 % 97 = 70 h(5642) = 5642 % 97 = 16</a:t>
            </a:r>
          </a:p>
          <a:p>
            <a:pPr marL="0" indent="0">
              <a:buNone/>
            </a:pPr>
            <a:r>
              <a:rPr lang="en-US" sz="1500" b="1" dirty="0">
                <a:solidFill>
                  <a:schemeClr val="tx1"/>
                </a:solidFill>
              </a:rPr>
              <a:t>2) Multiplication</a:t>
            </a:r>
            <a:r>
              <a:rPr lang="en-US" sz="1500" dirty="0"/>
              <a:t> </a:t>
            </a:r>
            <a:r>
              <a:rPr lang="en-US" sz="1500" b="1" dirty="0">
                <a:solidFill>
                  <a:schemeClr val="tx1"/>
                </a:solidFill>
              </a:rPr>
              <a:t>Method: </a:t>
            </a:r>
          </a:p>
          <a:p>
            <a:pPr lvl="1"/>
            <a:r>
              <a:rPr lang="en-US" sz="1500" dirty="0">
                <a:solidFill>
                  <a:schemeClr val="bg2"/>
                </a:solidFill>
              </a:rPr>
              <a:t>Step 1: Choose a constant A such that 0 &lt; A &lt; 1.</a:t>
            </a:r>
          </a:p>
          <a:p>
            <a:pPr lvl="1"/>
            <a:r>
              <a:rPr lang="en-US" sz="1500" dirty="0">
                <a:solidFill>
                  <a:schemeClr val="bg2"/>
                </a:solidFill>
              </a:rPr>
              <a:t>Step 2: Multiply the key k by A. </a:t>
            </a:r>
          </a:p>
          <a:p>
            <a:pPr lvl="1"/>
            <a:r>
              <a:rPr lang="en-US" sz="1500" dirty="0">
                <a:solidFill>
                  <a:schemeClr val="bg2"/>
                </a:solidFill>
              </a:rPr>
              <a:t>Step 3: Extract the fractional part of kA. </a:t>
            </a:r>
          </a:p>
          <a:p>
            <a:pPr lvl="1"/>
            <a:r>
              <a:rPr lang="en-US" sz="1500" dirty="0">
                <a:solidFill>
                  <a:schemeClr val="bg2"/>
                </a:solidFill>
              </a:rPr>
              <a:t>Step 4: Multiply the result of Step 3 by the size of hash table (m). </a:t>
            </a:r>
          </a:p>
          <a:p>
            <a:pPr marL="914400" lvl="2" indent="0">
              <a:buNone/>
            </a:pPr>
            <a:r>
              <a:rPr lang="en-US" sz="1500" dirty="0">
                <a:solidFill>
                  <a:schemeClr val="bg2"/>
                </a:solidFill>
              </a:rPr>
              <a:t>Hence, the hash function can be given as: h(k) = Floor [m (kA mod 1)]</a:t>
            </a:r>
          </a:p>
          <a:p>
            <a:r>
              <a:rPr lang="en-US" sz="1500" dirty="0">
                <a:solidFill>
                  <a:srgbClr val="FF0000"/>
                </a:solidFill>
              </a:rPr>
              <a:t>Q4: Given a hash table of size 1000, map the key 12345 to an appropriate location in the hash table. </a:t>
            </a:r>
          </a:p>
          <a:p>
            <a:pPr lvl="1"/>
            <a:r>
              <a:rPr lang="en-US" sz="1300" dirty="0">
                <a:solidFill>
                  <a:srgbClr val="000099"/>
                </a:solidFill>
              </a:rPr>
              <a:t>We will use A = 0.618033, m = 1000, and k = 12345 </a:t>
            </a:r>
          </a:p>
          <a:p>
            <a:pPr lvl="1"/>
            <a:r>
              <a:rPr lang="en-US" sz="1300" dirty="0">
                <a:solidFill>
                  <a:srgbClr val="000099"/>
                </a:solidFill>
              </a:rPr>
              <a:t>h(12345) = Floor(1000 (12345 *0.618033 mod 1) )</a:t>
            </a:r>
          </a:p>
          <a:p>
            <a:pPr lvl="1"/>
            <a:r>
              <a:rPr lang="en-US" sz="1300" dirty="0">
                <a:solidFill>
                  <a:srgbClr val="000099"/>
                </a:solidFill>
              </a:rPr>
              <a:t>h(12345) = Floor (1000 (7629.617385 mod 1) )</a:t>
            </a:r>
          </a:p>
          <a:p>
            <a:pPr lvl="1"/>
            <a:r>
              <a:rPr lang="en-US" sz="1300" dirty="0">
                <a:solidFill>
                  <a:srgbClr val="000099"/>
                </a:solidFill>
              </a:rPr>
              <a:t>h(12345) = Floor(1000 (0.617385) </a:t>
            </a:r>
          </a:p>
          <a:p>
            <a:pPr lvl="1"/>
            <a:r>
              <a:rPr lang="en-US" sz="1300" dirty="0">
                <a:solidFill>
                  <a:srgbClr val="000099"/>
                </a:solidFill>
              </a:rPr>
              <a:t>h(12345) = Floor(617.385 )= 617</a:t>
            </a:r>
            <a:endParaRPr lang="en-US" sz="1300" b="1" dirty="0">
              <a:solidFill>
                <a:srgbClr val="000099"/>
              </a:solidFill>
            </a:endParaRPr>
          </a:p>
          <a:p>
            <a:endParaRPr lang="en-US" sz="1500" dirty="0"/>
          </a:p>
        </p:txBody>
      </p:sp>
    </p:spTree>
    <p:extLst>
      <p:ext uri="{BB962C8B-B14F-4D97-AF65-F5344CB8AC3E}">
        <p14:creationId xmlns:p14="http://schemas.microsoft.com/office/powerpoint/2010/main" val="1603932156"/>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Functions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1800" dirty="0"/>
                  <a:t>3) </a:t>
                </a:r>
                <a:r>
                  <a:rPr lang="en-US" sz="1800" b="1" dirty="0">
                    <a:solidFill>
                      <a:schemeClr val="tx1"/>
                    </a:solidFill>
                  </a:rPr>
                  <a:t>Mid-Square Method:</a:t>
                </a:r>
                <a:r>
                  <a:rPr lang="en-US" sz="1800" dirty="0">
                    <a:solidFill>
                      <a:schemeClr val="tx1"/>
                    </a:solidFill>
                  </a:rPr>
                  <a:t> The mid-square method is a good hash function which 	works in two steps: </a:t>
                </a:r>
              </a:p>
              <a:p>
                <a:pPr marL="0" indent="0">
                  <a:buNone/>
                </a:pPr>
                <a:r>
                  <a:rPr lang="en-US" sz="1800" dirty="0">
                    <a:solidFill>
                      <a:schemeClr val="tx1"/>
                    </a:solidFill>
                  </a:rPr>
                  <a:t>	Step 1: Square the value of the key. That is, find </a:t>
                </a:r>
                <a14:m>
                  <m:oMath xmlns:m="http://schemas.openxmlformats.org/officeDocument/2006/math">
                    <m:sSup>
                      <m:sSupPr>
                        <m:ctrlPr>
                          <a:rPr lang="en-US" sz="1800" i="1" dirty="0" smtClean="0">
                            <a:solidFill>
                              <a:schemeClr val="tx1"/>
                            </a:solidFill>
                            <a:latin typeface="Cambria Math" panose="02040503050406030204" pitchFamily="18" charset="0"/>
                          </a:rPr>
                        </m:ctrlPr>
                      </m:sSupPr>
                      <m:e>
                        <m:r>
                          <a:rPr lang="en-US" sz="1800" b="0" i="1" dirty="0" smtClean="0">
                            <a:solidFill>
                              <a:schemeClr val="tx1"/>
                            </a:solidFill>
                            <a:latin typeface="Cambria Math"/>
                          </a:rPr>
                          <m:t>𝑘</m:t>
                        </m:r>
                      </m:e>
                      <m:sup>
                        <m:r>
                          <a:rPr lang="en-US" sz="1800" b="0" i="1" dirty="0" smtClean="0">
                            <a:solidFill>
                              <a:schemeClr val="tx1"/>
                            </a:solidFill>
                            <a:latin typeface="Cambria Math"/>
                          </a:rPr>
                          <m:t>2</m:t>
                        </m:r>
                      </m:sup>
                    </m:sSup>
                  </m:oMath>
                </a14:m>
                <a:r>
                  <a:rPr lang="en-US" sz="1800" dirty="0">
                    <a:solidFill>
                      <a:schemeClr val="tx1"/>
                    </a:solidFill>
                  </a:rPr>
                  <a:t> . </a:t>
                </a:r>
              </a:p>
              <a:p>
                <a:pPr marL="0" indent="0">
                  <a:buNone/>
                </a:pPr>
                <a:r>
                  <a:rPr lang="en-US" sz="1800" dirty="0">
                    <a:solidFill>
                      <a:schemeClr val="tx1"/>
                    </a:solidFill>
                  </a:rPr>
                  <a:t>	Step 2: Extract the middle r digits of the result obtained in Step 1.</a:t>
                </a:r>
              </a:p>
              <a:p>
                <a:pPr marL="0" indent="0">
                  <a:buNone/>
                </a:pPr>
                <a:r>
                  <a:rPr lang="en-US" sz="1800" dirty="0">
                    <a:solidFill>
                      <a:schemeClr val="tx1"/>
                    </a:solidFill>
                  </a:rPr>
                  <a:t>Q5: </a:t>
                </a:r>
                <a:r>
                  <a:rPr lang="en-US" sz="1800" dirty="0">
                    <a:solidFill>
                      <a:srgbClr val="FF0000"/>
                    </a:solidFill>
                  </a:rPr>
                  <a:t>Calculate the hash value for keys 1234 and 5642 using the mid-square method. The hash table has 100 memory locations</a:t>
                </a:r>
                <a:r>
                  <a:rPr lang="en-US" sz="1800" dirty="0"/>
                  <a:t>. </a:t>
                </a:r>
              </a:p>
              <a:p>
                <a:pPr marL="0" indent="0">
                  <a:buNone/>
                </a:pPr>
                <a:r>
                  <a:rPr lang="en-US" sz="1800" dirty="0"/>
                  <a:t>	Solution Note that the hash table has 100 memory locations whose 	indices vary from 0 to 99. This means that only two digits are needed to 	map the key to a location in the hash table, so r = 2. </a:t>
                </a:r>
              </a:p>
              <a:p>
                <a:pPr marL="0" indent="0">
                  <a:buNone/>
                </a:pPr>
                <a:r>
                  <a:rPr lang="en-US" sz="1800" dirty="0"/>
                  <a:t>	When k = 1234, </a:t>
                </a:r>
                <a14:m>
                  <m:oMath xmlns:m="http://schemas.openxmlformats.org/officeDocument/2006/math">
                    <m:sSup>
                      <m:sSupPr>
                        <m:ctrlPr>
                          <a:rPr lang="en-US" sz="1800" i="1" dirty="0">
                            <a:solidFill>
                              <a:schemeClr val="tx1"/>
                            </a:solidFill>
                            <a:latin typeface="Cambria Math" panose="02040503050406030204" pitchFamily="18" charset="0"/>
                          </a:rPr>
                        </m:ctrlPr>
                      </m:sSupPr>
                      <m:e>
                        <m:r>
                          <a:rPr lang="en-US" sz="1800" i="1" dirty="0">
                            <a:solidFill>
                              <a:schemeClr val="tx1"/>
                            </a:solidFill>
                            <a:latin typeface="Cambria Math"/>
                          </a:rPr>
                          <m:t>𝑘</m:t>
                        </m:r>
                      </m:e>
                      <m:sup>
                        <m:r>
                          <a:rPr lang="en-US" sz="1800" i="1" dirty="0">
                            <a:solidFill>
                              <a:schemeClr val="tx1"/>
                            </a:solidFill>
                            <a:latin typeface="Cambria Math"/>
                          </a:rPr>
                          <m:t>2</m:t>
                        </m:r>
                      </m:sup>
                    </m:sSup>
                    <m:r>
                      <a:rPr lang="en-US" sz="1800" i="1" dirty="0">
                        <a:solidFill>
                          <a:schemeClr val="tx1"/>
                        </a:solidFill>
                        <a:latin typeface="Cambria Math"/>
                      </a:rPr>
                      <m:t> </m:t>
                    </m:r>
                  </m:oMath>
                </a14:m>
                <a:r>
                  <a:rPr lang="en-US" sz="1800" dirty="0"/>
                  <a:t>= 1522756, h (1234) = 27 </a:t>
                </a:r>
              </a:p>
              <a:p>
                <a:pPr marL="0" indent="0">
                  <a:buNone/>
                </a:pPr>
                <a:r>
                  <a:rPr lang="en-US" sz="1800" dirty="0"/>
                  <a:t>	When k = 5642, </a:t>
                </a:r>
                <a14:m>
                  <m:oMath xmlns:m="http://schemas.openxmlformats.org/officeDocument/2006/math">
                    <m:sSup>
                      <m:sSupPr>
                        <m:ctrlPr>
                          <a:rPr lang="en-US" sz="1800" i="1" dirty="0">
                            <a:solidFill>
                              <a:schemeClr val="tx1"/>
                            </a:solidFill>
                            <a:latin typeface="Cambria Math" panose="02040503050406030204" pitchFamily="18" charset="0"/>
                          </a:rPr>
                        </m:ctrlPr>
                      </m:sSupPr>
                      <m:e>
                        <m:r>
                          <a:rPr lang="en-US" sz="1800" i="1" dirty="0">
                            <a:solidFill>
                              <a:schemeClr val="tx1"/>
                            </a:solidFill>
                            <a:latin typeface="Cambria Math"/>
                          </a:rPr>
                          <m:t>𝑘</m:t>
                        </m:r>
                      </m:e>
                      <m:sup>
                        <m:r>
                          <a:rPr lang="en-US" sz="1800" i="1" dirty="0">
                            <a:solidFill>
                              <a:schemeClr val="tx1"/>
                            </a:solidFill>
                            <a:latin typeface="Cambria Math"/>
                          </a:rPr>
                          <m:t>2</m:t>
                        </m:r>
                      </m:sup>
                    </m:sSup>
                  </m:oMath>
                </a14:m>
                <a:r>
                  <a:rPr lang="en-US" sz="1800" dirty="0"/>
                  <a:t> = 31832164, h (5642) = 	21 </a:t>
                </a:r>
              </a:p>
              <a:p>
                <a:pPr marL="0" indent="0">
                  <a:buNone/>
                </a:pPr>
                <a:r>
                  <a:rPr lang="en-US" sz="1800" dirty="0"/>
                  <a:t>	Observe that the 3rd and 4th digits starting from the right are chosen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88" t="-667" r="-1616"/>
                </a:stretch>
              </a:blipFill>
            </p:spPr>
            <p:txBody>
              <a:bodyPr/>
              <a:lstStyle/>
              <a:p>
                <a:r>
                  <a:rPr lang="en-US">
                    <a:noFill/>
                  </a:rPr>
                  <a:t> </a:t>
                </a:r>
              </a:p>
            </p:txBody>
          </p:sp>
        </mc:Fallback>
      </mc:AlternateContent>
    </p:spTree>
    <p:extLst>
      <p:ext uri="{BB962C8B-B14F-4D97-AF65-F5344CB8AC3E}">
        <p14:creationId xmlns:p14="http://schemas.microsoft.com/office/powerpoint/2010/main" val="2785986564"/>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Functions Cont..</a:t>
            </a:r>
          </a:p>
        </p:txBody>
      </p:sp>
      <p:sp>
        <p:nvSpPr>
          <p:cNvPr id="3" name="Content Placeholder 2"/>
          <p:cNvSpPr>
            <a:spLocks noGrp="1"/>
          </p:cNvSpPr>
          <p:nvPr>
            <p:ph idx="1"/>
          </p:nvPr>
        </p:nvSpPr>
        <p:spPr/>
        <p:txBody>
          <a:bodyPr/>
          <a:lstStyle/>
          <a:p>
            <a:pPr marL="0" indent="0">
              <a:buNone/>
            </a:pPr>
            <a:r>
              <a:rPr lang="en-US" sz="1600" dirty="0">
                <a:solidFill>
                  <a:schemeClr val="tx1"/>
                </a:solidFill>
              </a:rPr>
              <a:t>4) </a:t>
            </a:r>
            <a:r>
              <a:rPr lang="en-US" sz="1600" b="1" dirty="0">
                <a:solidFill>
                  <a:schemeClr val="tx1"/>
                </a:solidFill>
              </a:rPr>
              <a:t>Folding Method: </a:t>
            </a:r>
            <a:r>
              <a:rPr lang="en-US" sz="1600" dirty="0">
                <a:solidFill>
                  <a:schemeClr val="tx1"/>
                </a:solidFill>
              </a:rPr>
              <a:t>The folding method works in the following two steps: </a:t>
            </a:r>
          </a:p>
          <a:p>
            <a:pPr marL="0" indent="0">
              <a:buNone/>
            </a:pPr>
            <a:r>
              <a:rPr lang="en-US" sz="1600" dirty="0">
                <a:solidFill>
                  <a:schemeClr val="tx1"/>
                </a:solidFill>
              </a:rPr>
              <a:t>	Step 1: Divide the key value into a number of parts. That is, divide k into parts k1 	, k2 , ..., </a:t>
            </a:r>
            <a:r>
              <a:rPr lang="en-US" sz="1600" dirty="0" err="1">
                <a:solidFill>
                  <a:schemeClr val="tx1"/>
                </a:solidFill>
              </a:rPr>
              <a:t>kn</a:t>
            </a:r>
            <a:r>
              <a:rPr lang="en-US" sz="1600" dirty="0">
                <a:solidFill>
                  <a:schemeClr val="tx1"/>
                </a:solidFill>
              </a:rPr>
              <a:t> , where each part has the same number of digits except the last part 	which may have lesser digits than the other parts.</a:t>
            </a:r>
          </a:p>
          <a:p>
            <a:pPr marL="0" indent="0">
              <a:buNone/>
            </a:pPr>
            <a:r>
              <a:rPr lang="en-US" sz="1600" dirty="0">
                <a:solidFill>
                  <a:schemeClr val="tx1"/>
                </a:solidFill>
              </a:rPr>
              <a:t> 	Step 2: Add the individual parts. That is, obtain the sum of k1 + k2 + ... + </a:t>
            </a:r>
            <a:r>
              <a:rPr lang="en-US" sz="1600" dirty="0" err="1">
                <a:solidFill>
                  <a:schemeClr val="tx1"/>
                </a:solidFill>
              </a:rPr>
              <a:t>kn</a:t>
            </a:r>
            <a:r>
              <a:rPr lang="en-US" sz="1600" dirty="0">
                <a:solidFill>
                  <a:schemeClr val="tx1"/>
                </a:solidFill>
              </a:rPr>
              <a:t> . 	The hash value is produced by ignoring the last carry, if any.</a:t>
            </a:r>
          </a:p>
          <a:p>
            <a:pPr marL="0" indent="0">
              <a:buNone/>
            </a:pPr>
            <a:r>
              <a:rPr lang="en-US" sz="1600" dirty="0">
                <a:solidFill>
                  <a:srgbClr val="FF0000"/>
                </a:solidFill>
              </a:rPr>
              <a:t>Q6: Given a hash table of 100 locations, calculate the hash value using folding method for keys 5678, 321, and 34567. </a:t>
            </a:r>
          </a:p>
          <a:p>
            <a:pPr marL="0" indent="0">
              <a:buNone/>
            </a:pPr>
            <a:r>
              <a:rPr lang="en-US" sz="1600" dirty="0"/>
              <a:t>	Since there are 100 memory locations to address, we will break the key into 	parts where each part (except the last) will contain two digits. The hash values 	can be obtained as shown below: </a:t>
            </a:r>
          </a:p>
          <a:p>
            <a:pPr marL="0" indent="0">
              <a:buNone/>
            </a:pPr>
            <a:r>
              <a:rPr lang="en-US" sz="1600" dirty="0"/>
              <a:t>	key 		5678 		321		 34567 </a:t>
            </a:r>
          </a:p>
          <a:p>
            <a:pPr marL="0" indent="0">
              <a:buNone/>
            </a:pPr>
            <a:r>
              <a:rPr lang="en-US" sz="1600" dirty="0"/>
              <a:t>	Parts 	          56 and 78                   32 and 1 	            34, 56 and 7 </a:t>
            </a:r>
          </a:p>
          <a:p>
            <a:pPr marL="0" indent="0">
              <a:buNone/>
            </a:pPr>
            <a:r>
              <a:rPr lang="en-US" sz="1600" dirty="0"/>
              <a:t>	Sum 	                134                          33                                97 	</a:t>
            </a:r>
          </a:p>
          <a:p>
            <a:pPr marL="0" indent="0">
              <a:buNone/>
            </a:pPr>
            <a:r>
              <a:rPr lang="en-US" sz="1600" dirty="0"/>
              <a:t>	Hash value         34 (ignore the last carry) 33 	                    97</a:t>
            </a:r>
            <a:endParaRPr lang="en-US" sz="1600" dirty="0">
              <a:solidFill>
                <a:schemeClr val="tx1"/>
              </a:solidFill>
            </a:endParaRPr>
          </a:p>
        </p:txBody>
      </p:sp>
    </p:spTree>
    <p:extLst>
      <p:ext uri="{BB962C8B-B14F-4D97-AF65-F5344CB8AC3E}">
        <p14:creationId xmlns:p14="http://schemas.microsoft.com/office/powerpoint/2010/main" val="253677073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Hashing Techniques</a:t>
            </a:r>
          </a:p>
        </p:txBody>
      </p:sp>
      <p:sp>
        <p:nvSpPr>
          <p:cNvPr id="43011" name="Content Placeholder 2"/>
          <p:cNvSpPr>
            <a:spLocks noGrp="1"/>
          </p:cNvSpPr>
          <p:nvPr>
            <p:ph idx="1"/>
          </p:nvPr>
        </p:nvSpPr>
        <p:spPr/>
        <p:txBody>
          <a:bodyPr/>
          <a:lstStyle/>
          <a:p>
            <a:r>
              <a:rPr lang="en-US" altLang="en-US" dirty="0"/>
              <a:t>Internal hashing</a:t>
            </a:r>
          </a:p>
          <a:p>
            <a:pPr lvl="1"/>
            <a:r>
              <a:rPr lang="en-US" altLang="en-US" dirty="0"/>
              <a:t>Hash table</a:t>
            </a:r>
          </a:p>
          <a:p>
            <a:r>
              <a:rPr lang="en-US" altLang="en-US" dirty="0"/>
              <a:t>Collision</a:t>
            </a:r>
          </a:p>
          <a:p>
            <a:pPr lvl="1"/>
            <a:r>
              <a:rPr lang="en-US" altLang="en-US" dirty="0"/>
              <a:t>Hash field value for inserted record hashes to address already containing a different record</a:t>
            </a:r>
          </a:p>
          <a:p>
            <a:r>
              <a:rPr lang="en-US" altLang="en-US" dirty="0"/>
              <a:t>Collision resolution</a:t>
            </a:r>
          </a:p>
          <a:p>
            <a:pPr lvl="1"/>
            <a:r>
              <a:rPr lang="en-US" altLang="en-US" dirty="0"/>
              <a:t>Open addressing</a:t>
            </a:r>
          </a:p>
          <a:p>
            <a:pPr lvl="1"/>
            <a:r>
              <a:rPr lang="en-US" altLang="en-US" dirty="0"/>
              <a:t>Chaining</a:t>
            </a:r>
          </a:p>
          <a:p>
            <a:pPr lvl="1"/>
            <a:r>
              <a:rPr lang="en-US" altLang="en-US" dirty="0"/>
              <a:t>Multiple hashing</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dirty="0"/>
              <a:t>Hashing Techniques (cont’d.)</a:t>
            </a:r>
          </a:p>
        </p:txBody>
      </p:sp>
      <p:sp>
        <p:nvSpPr>
          <p:cNvPr id="44035" name="Content Placeholder 2"/>
          <p:cNvSpPr>
            <a:spLocks noGrp="1"/>
          </p:cNvSpPr>
          <p:nvPr>
            <p:ph idx="1"/>
          </p:nvPr>
        </p:nvSpPr>
        <p:spPr/>
        <p:txBody>
          <a:bodyPr/>
          <a:lstStyle/>
          <a:p>
            <a:r>
              <a:rPr lang="en-US" altLang="en-US" dirty="0"/>
              <a:t>External hashing for disk files</a:t>
            </a:r>
          </a:p>
          <a:p>
            <a:pPr lvl="1"/>
            <a:r>
              <a:rPr lang="en-US" altLang="en-US" dirty="0"/>
              <a:t>Target address space made of buckets</a:t>
            </a:r>
          </a:p>
          <a:p>
            <a:pPr lvl="1"/>
            <a:r>
              <a:rPr lang="en-US" altLang="en-US" dirty="0"/>
              <a:t>Bucket: one disk block or contiguous blocks</a:t>
            </a:r>
          </a:p>
          <a:p>
            <a:r>
              <a:rPr lang="en-US" altLang="en-US" dirty="0"/>
              <a:t>Hashing function maps a key into relative bucket</a:t>
            </a:r>
          </a:p>
          <a:p>
            <a:pPr lvl="1"/>
            <a:r>
              <a:rPr lang="en-US" altLang="en-US" dirty="0"/>
              <a:t>Table in file header converts bucket number to disk block address</a:t>
            </a:r>
          </a:p>
          <a:p>
            <a:r>
              <a:rPr lang="en-US" altLang="en-US" dirty="0"/>
              <a:t>Collision problem less severe with buckets</a:t>
            </a:r>
          </a:p>
          <a:p>
            <a:r>
              <a:rPr lang="en-US" altLang="en-US" dirty="0"/>
              <a:t>Static hashing</a:t>
            </a:r>
          </a:p>
          <a:p>
            <a:pPr lvl="1"/>
            <a:r>
              <a:rPr lang="en-US" altLang="en-US" dirty="0"/>
              <a:t>Fixed number of buckets allocated</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Hashing Techniques (cont’d.)</a:t>
            </a:r>
          </a:p>
        </p:txBody>
      </p:sp>
      <p:sp>
        <p:nvSpPr>
          <p:cNvPr id="45059" name="Content Placeholder 2"/>
          <p:cNvSpPr>
            <a:spLocks noGrp="1"/>
          </p:cNvSpPr>
          <p:nvPr>
            <p:ph idx="1"/>
          </p:nvPr>
        </p:nvSpPr>
        <p:spPr/>
        <p:txBody>
          <a:bodyPr/>
          <a:lstStyle/>
          <a:p>
            <a:r>
              <a:rPr lang="en-US" altLang="en-US" dirty="0"/>
              <a:t>Hashing techniques that allow dynamic file expansion</a:t>
            </a:r>
          </a:p>
          <a:p>
            <a:pPr lvl="1"/>
            <a:r>
              <a:rPr lang="en-US" altLang="en-US" dirty="0"/>
              <a:t>Extendible hashing</a:t>
            </a:r>
          </a:p>
          <a:p>
            <a:pPr lvl="2"/>
            <a:r>
              <a:rPr lang="en-US" altLang="en-US" dirty="0"/>
              <a:t>File performance does not degrade as file grows</a:t>
            </a:r>
          </a:p>
          <a:p>
            <a:pPr lvl="1"/>
            <a:r>
              <a:rPr lang="en-US" altLang="en-US" dirty="0"/>
              <a:t>Dynamic hashing</a:t>
            </a:r>
          </a:p>
          <a:p>
            <a:pPr lvl="2"/>
            <a:r>
              <a:rPr lang="en-US" altLang="en-US" dirty="0"/>
              <a:t>Maintains tree-structured directory</a:t>
            </a:r>
          </a:p>
          <a:p>
            <a:pPr lvl="1"/>
            <a:r>
              <a:rPr lang="en-US" altLang="en-US" dirty="0"/>
              <a:t>Linear hashing</a:t>
            </a:r>
          </a:p>
          <a:p>
            <a:pPr lvl="2"/>
            <a:r>
              <a:rPr lang="en-US" altLang="en-US" dirty="0"/>
              <a:t>Allows hash file to expand and shrink buckets without needing a directory</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914401"/>
            <a:ext cx="6858000" cy="476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0819372"/>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 and Collision Resolution Techniques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1400" b="1" dirty="0">
                    <a:solidFill>
                      <a:schemeClr val="tx1"/>
                    </a:solidFill>
                  </a:rPr>
                  <a:t>1) Collision Resolution by Open Addressing</a:t>
                </a:r>
              </a:p>
              <a:p>
                <a:pPr marL="0" indent="0">
                  <a:buNone/>
                </a:pPr>
                <a:r>
                  <a:rPr lang="en-US" sz="1400" dirty="0"/>
                  <a:t>a) </a:t>
                </a:r>
                <a:r>
                  <a:rPr lang="en-US" sz="1400" b="1" dirty="0"/>
                  <a:t>Linear Probing</a:t>
                </a:r>
                <a:r>
                  <a:rPr lang="en-US" sz="1400" dirty="0"/>
                  <a:t>: In this technique, if a value is already stored at a location generated by 	h(k), then the following hash function is used to resolve the collision: </a:t>
                </a:r>
              </a:p>
              <a:p>
                <a:pPr marL="0" indent="0">
                  <a:buNone/>
                </a:pPr>
                <a:r>
                  <a:rPr lang="en-US" sz="1400" dirty="0"/>
                  <a:t>	h(k, i) = 	[</a:t>
                </a:r>
                <a14:m>
                  <m:oMath xmlns:m="http://schemas.openxmlformats.org/officeDocument/2006/math">
                    <m:sSup>
                      <m:sSupPr>
                        <m:ctrlPr>
                          <a:rPr lang="en-US" sz="1400" i="1">
                            <a:latin typeface="Cambria Math" panose="02040503050406030204" pitchFamily="18" charset="0"/>
                          </a:rPr>
                        </m:ctrlPr>
                      </m:sSupPr>
                      <m:e>
                        <m:r>
                          <a:rPr lang="en-US" sz="1400" i="1">
                            <a:latin typeface="Cambria Math"/>
                          </a:rPr>
                          <m:t>h</m:t>
                        </m:r>
                      </m:e>
                      <m:sup>
                        <m:r>
                          <a:rPr lang="en-US" sz="1400" i="1">
                            <a:latin typeface="Cambria Math"/>
                          </a:rPr>
                          <m:t>′</m:t>
                        </m:r>
                      </m:sup>
                    </m:sSup>
                  </m:oMath>
                </a14:m>
                <a:r>
                  <a:rPr lang="en-US" sz="1400" dirty="0"/>
                  <a:t>(k) + i] mod m</a:t>
                </a:r>
              </a:p>
              <a:p>
                <a:pPr marL="0" indent="0">
                  <a:buNone/>
                </a:pPr>
                <a:r>
                  <a:rPr lang="en-US" sz="1400" dirty="0"/>
                  <a:t>	 Where m is the size of the hash table,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a:rPr>
                          <m:t>h</m:t>
                        </m:r>
                      </m:e>
                      <m:sup>
                        <m:r>
                          <a:rPr lang="en-US" sz="1400" i="1">
                            <a:latin typeface="Cambria Math"/>
                          </a:rPr>
                          <m:t>′</m:t>
                        </m:r>
                      </m:sup>
                    </m:sSup>
                  </m:oMath>
                </a14:m>
                <a:r>
                  <a:rPr lang="en-US" sz="1400" dirty="0"/>
                  <a:t>(k) = (k mod m), and i is the probe number that varies from 0 to m–1.</a:t>
                </a:r>
              </a:p>
              <a:p>
                <a:pPr marL="0" indent="0">
                  <a:buNone/>
                </a:pPr>
                <a:r>
                  <a:rPr lang="en-US" sz="1400" dirty="0">
                    <a:solidFill>
                      <a:srgbClr val="FF0000"/>
                    </a:solidFill>
                  </a:rPr>
                  <a:t>Q7: Consider a hash table of size 10. Using linear probing, insert the keys 72, 27, 36, 24, 63, 81, 92, and 101 into the table. Let </a:t>
                </a:r>
                <a14:m>
                  <m:oMath xmlns:m="http://schemas.openxmlformats.org/officeDocument/2006/math">
                    <m:sSup>
                      <m:sSupPr>
                        <m:ctrlPr>
                          <a:rPr lang="en-US" sz="1400" i="1">
                            <a:solidFill>
                              <a:srgbClr val="FF0000"/>
                            </a:solidFill>
                            <a:latin typeface="Cambria Math" panose="02040503050406030204" pitchFamily="18" charset="0"/>
                          </a:rPr>
                        </m:ctrlPr>
                      </m:sSupPr>
                      <m:e>
                        <m:r>
                          <a:rPr lang="en-US" sz="1400" i="1">
                            <a:solidFill>
                              <a:srgbClr val="FF0000"/>
                            </a:solidFill>
                            <a:latin typeface="Cambria Math"/>
                          </a:rPr>
                          <m:t>h</m:t>
                        </m:r>
                      </m:e>
                      <m:sup>
                        <m:r>
                          <a:rPr lang="en-US" sz="1400" i="1">
                            <a:solidFill>
                              <a:srgbClr val="FF0000"/>
                            </a:solidFill>
                            <a:latin typeface="Cambria Math"/>
                          </a:rPr>
                          <m:t>′</m:t>
                        </m:r>
                      </m:sup>
                    </m:sSup>
                  </m:oMath>
                </a14:m>
                <a:r>
                  <a:rPr lang="en-US" sz="1400" dirty="0">
                    <a:solidFill>
                      <a:srgbClr val="FF0000"/>
                    </a:solidFill>
                  </a:rPr>
                  <a:t>(k) = k mod m, m = 10 Initially, the hash table can be given as:</a:t>
                </a:r>
              </a:p>
              <a:p>
                <a:pPr marL="0" indent="0">
                  <a:buNone/>
                </a:pPr>
                <a:r>
                  <a:rPr lang="en-US" sz="1400" dirty="0">
                    <a:solidFill>
                      <a:schemeClr val="tx2"/>
                    </a:solidFill>
                  </a:rPr>
                  <a:t>Let </a:t>
                </a:r>
                <a14:m>
                  <m:oMath xmlns:m="http://schemas.openxmlformats.org/officeDocument/2006/math">
                    <m:sSup>
                      <m:sSupPr>
                        <m:ctrlPr>
                          <a:rPr lang="en-US" sz="1400" i="1">
                            <a:solidFill>
                              <a:schemeClr val="tx2"/>
                            </a:solidFill>
                            <a:latin typeface="Cambria Math" panose="02040503050406030204" pitchFamily="18" charset="0"/>
                          </a:rPr>
                        </m:ctrlPr>
                      </m:sSupPr>
                      <m:e>
                        <m:r>
                          <a:rPr lang="en-US" sz="1400" i="1">
                            <a:solidFill>
                              <a:schemeClr val="tx2"/>
                            </a:solidFill>
                            <a:latin typeface="Cambria Math"/>
                          </a:rPr>
                          <m:t>h</m:t>
                        </m:r>
                      </m:e>
                      <m:sup>
                        <m:r>
                          <a:rPr lang="en-US" sz="1400" i="1">
                            <a:solidFill>
                              <a:schemeClr val="tx2"/>
                            </a:solidFill>
                            <a:latin typeface="Cambria Math"/>
                          </a:rPr>
                          <m:t>′</m:t>
                        </m:r>
                      </m:sup>
                    </m:sSup>
                  </m:oMath>
                </a14:m>
                <a:r>
                  <a:rPr lang="en-US" sz="1400" dirty="0">
                    <a:solidFill>
                      <a:schemeClr val="tx2"/>
                    </a:solidFill>
                  </a:rPr>
                  <a:t>(k) </a:t>
                </a:r>
                <a:r>
                  <a:rPr lang="en-US" sz="1400" dirty="0"/>
                  <a:t>= k mod m, m = 10 Initially, the hash table can be given as:</a:t>
                </a:r>
              </a:p>
              <a:p>
                <a:pPr marL="0" indent="0">
                  <a:buNone/>
                </a:pPr>
                <a:endParaRPr lang="en-US" sz="1400" dirty="0">
                  <a:solidFill>
                    <a:srgbClr val="FF0000"/>
                  </a:solidFill>
                </a:endParaRPr>
              </a:p>
              <a:p>
                <a:pPr marL="0" indent="0">
                  <a:buNone/>
                </a:pPr>
                <a:endParaRPr lang="en-US" sz="1400" dirty="0">
                  <a:solidFill>
                    <a:srgbClr val="FF0000"/>
                  </a:solidFill>
                </a:endParaRPr>
              </a:p>
              <a:p>
                <a:pPr>
                  <a:buFont typeface="Arial" pitchFamily="34" charset="0"/>
                  <a:buChar char="•"/>
                </a:pPr>
                <a:r>
                  <a:rPr lang="en-US" sz="1400" dirty="0"/>
                  <a:t>	Step 1:  Key = 72 </a:t>
                </a:r>
              </a:p>
              <a:p>
                <a:pPr marL="457200" lvl="1" indent="0">
                  <a:buNone/>
                </a:pPr>
                <a:r>
                  <a:rPr lang="en-US" sz="1400" dirty="0"/>
                  <a:t>h(72, 0) = (72 mod 10 + 0) mod 10 = (2) mod 10 = 2. Since T[2] is vacant, insert key 72 at this location</a:t>
                </a:r>
                <a:endParaRPr lang="en-US" sz="1400" dirty="0">
                  <a:solidFill>
                    <a:srgbClr val="FF0000"/>
                  </a:solidFill>
                </a:endParaRPr>
              </a:p>
              <a:p>
                <a:pPr marL="457200" lvl="1" indent="0">
                  <a:buNone/>
                </a:pPr>
                <a:r>
                  <a:rPr lang="en-US" sz="1400" dirty="0"/>
                  <a:t>	</a:t>
                </a:r>
                <a:r>
                  <a:rPr lang="en-US" sz="1400" dirty="0">
                    <a:solidFill>
                      <a:schemeClr val="tx2"/>
                    </a:solidFill>
                  </a:rPr>
                  <a:t>Step 2:  Key = 27 </a:t>
                </a:r>
              </a:p>
              <a:p>
                <a:pPr marL="457200" lvl="1" indent="0">
                  <a:buNone/>
                </a:pPr>
                <a:r>
                  <a:rPr lang="en-US" sz="1400" dirty="0"/>
                  <a:t>h(27, 0) = (27 mod 10 + 0) mod 10 = (7) mod 10 = 7 Since T[7] is vacant, insert key 27 at this location.</a:t>
                </a:r>
                <a:endParaRPr lang="en-US" sz="1400" dirty="0">
                  <a:solidFill>
                    <a:schemeClr val="tx2"/>
                  </a:solidFill>
                </a:endParaRPr>
              </a:p>
              <a:p>
                <a:pPr marL="457200" lvl="1" indent="0">
                  <a:buNone/>
                </a:pP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7" t="-133" r="-1837"/>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10000"/>
            <a:ext cx="40497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0696187"/>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 and Collision Resolution Techniques cont..</a:t>
            </a:r>
          </a:p>
        </p:txBody>
      </p:sp>
      <p:sp>
        <p:nvSpPr>
          <p:cNvPr id="3" name="Content Placeholder 2"/>
          <p:cNvSpPr>
            <a:spLocks noGrp="1"/>
          </p:cNvSpPr>
          <p:nvPr>
            <p:ph idx="1"/>
          </p:nvPr>
        </p:nvSpPr>
        <p:spPr/>
        <p:txBody>
          <a:bodyPr/>
          <a:lstStyle/>
          <a:p>
            <a:pPr marL="0" indent="0">
              <a:buNone/>
            </a:pPr>
            <a:r>
              <a:rPr lang="en-US" sz="1600" dirty="0"/>
              <a:t>Step 3 :Key = 36 </a:t>
            </a:r>
          </a:p>
          <a:p>
            <a:pPr marL="0" indent="0">
              <a:buNone/>
            </a:pPr>
            <a:r>
              <a:rPr lang="en-US" sz="1600" dirty="0"/>
              <a:t>	</a:t>
            </a:r>
            <a:r>
              <a:rPr lang="en-US" sz="1400" dirty="0">
                <a:solidFill>
                  <a:srgbClr val="800000"/>
                </a:solidFill>
              </a:rPr>
              <a:t>h(36, 0) = (36 mod 10 + 0) mod 10 = (6) mod 10 = 6 Since T[6] is vacant, insert key 36 at 	this location</a:t>
            </a:r>
          </a:p>
          <a:p>
            <a:pPr marL="0" indent="0">
              <a:buNone/>
            </a:pPr>
            <a:r>
              <a:rPr lang="en-US" sz="1400" dirty="0"/>
              <a:t>Step 4 Key = 24</a:t>
            </a:r>
          </a:p>
          <a:p>
            <a:pPr marL="0" indent="0">
              <a:buNone/>
            </a:pPr>
            <a:r>
              <a:rPr lang="en-US" sz="1400" dirty="0"/>
              <a:t>	 </a:t>
            </a:r>
            <a:r>
              <a:rPr lang="en-US" sz="1400" dirty="0">
                <a:solidFill>
                  <a:srgbClr val="800000"/>
                </a:solidFill>
              </a:rPr>
              <a:t>h(24, 0) = (24 mod 10 + 0) mod 10 = (4) mod 10 = 4 Since T[4] is vacant, insert key 24 at 	this location.</a:t>
            </a:r>
          </a:p>
          <a:p>
            <a:pPr marL="0" indent="0">
              <a:buNone/>
            </a:pPr>
            <a:r>
              <a:rPr lang="en-US" sz="1400" dirty="0"/>
              <a:t>Step 5 Key = 63 </a:t>
            </a:r>
          </a:p>
          <a:p>
            <a:pPr marL="0" indent="0">
              <a:buNone/>
            </a:pPr>
            <a:r>
              <a:rPr lang="en-US" sz="1400" dirty="0"/>
              <a:t>	</a:t>
            </a:r>
            <a:r>
              <a:rPr lang="en-US" sz="1400" dirty="0">
                <a:solidFill>
                  <a:srgbClr val="800000"/>
                </a:solidFill>
              </a:rPr>
              <a:t>h(63, 0) = (63 mod 10 + 0) mod 10 = (3) mod 10 = 3 Since T[3] is vacant, insert key 63 at this 	location</a:t>
            </a:r>
          </a:p>
          <a:p>
            <a:pPr marL="0" indent="0">
              <a:buNone/>
            </a:pPr>
            <a:r>
              <a:rPr lang="en-US" sz="1400" dirty="0"/>
              <a:t>Step 6 Key = 81</a:t>
            </a:r>
          </a:p>
          <a:p>
            <a:pPr marL="0" indent="0">
              <a:buNone/>
            </a:pPr>
            <a:r>
              <a:rPr lang="en-US" sz="1400" dirty="0"/>
              <a:t>	 </a:t>
            </a:r>
            <a:r>
              <a:rPr lang="en-US" sz="1400" dirty="0">
                <a:solidFill>
                  <a:srgbClr val="800000"/>
                </a:solidFill>
              </a:rPr>
              <a:t>h(81, 0) = (81 mod 10 + 0) mod 10 = (1) mod 10 = 1 Since T[1] is vacant, insert key 81 at 	this location.</a:t>
            </a:r>
          </a:p>
          <a:p>
            <a:pPr marL="0" indent="0">
              <a:buNone/>
            </a:pPr>
            <a:r>
              <a:rPr lang="da-DK" sz="1400" dirty="0"/>
              <a:t>Step 7 Key = 92 </a:t>
            </a:r>
          </a:p>
          <a:p>
            <a:pPr marL="0" indent="0">
              <a:buNone/>
            </a:pPr>
            <a:r>
              <a:rPr lang="da-DK" sz="1400" dirty="0"/>
              <a:t>	</a:t>
            </a:r>
            <a:r>
              <a:rPr lang="da-DK" sz="1400" dirty="0">
                <a:solidFill>
                  <a:srgbClr val="800000"/>
                </a:solidFill>
              </a:rPr>
              <a:t>h(92, 0) = (92 mod 10 + 0) mod 10 = (2) mod 10 = 2</a:t>
            </a:r>
          </a:p>
          <a:p>
            <a:pPr marL="0" indent="0">
              <a:buNone/>
            </a:pPr>
            <a:endParaRPr lang="en-US" sz="1400" dirty="0">
              <a:solidFill>
                <a:srgbClr val="800000"/>
              </a:solidFill>
            </a:endParaRPr>
          </a:p>
        </p:txBody>
      </p:sp>
    </p:spTree>
    <p:extLst>
      <p:ext uri="{BB962C8B-B14F-4D97-AF65-F5344CB8AC3E}">
        <p14:creationId xmlns:p14="http://schemas.microsoft.com/office/powerpoint/2010/main" val="294452870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Storage memory and its types</a:t>
            </a:r>
          </a:p>
        </p:txBody>
      </p:sp>
      <p:sp>
        <p:nvSpPr>
          <p:cNvPr id="4" name="Slide Number Placeholder 3"/>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5</a:t>
            </a:fld>
            <a:endParaRPr lang="en-CA" alt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6144" y="1752601"/>
            <a:ext cx="6981825" cy="396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767410"/>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 and Collision Resolution Techniques cont..</a:t>
            </a:r>
          </a:p>
        </p:txBody>
      </p:sp>
      <p:sp>
        <p:nvSpPr>
          <p:cNvPr id="3" name="Content Placeholder 2"/>
          <p:cNvSpPr>
            <a:spLocks noGrp="1"/>
          </p:cNvSpPr>
          <p:nvPr>
            <p:ph idx="1"/>
          </p:nvPr>
        </p:nvSpPr>
        <p:spPr/>
        <p:txBody>
          <a:bodyPr/>
          <a:lstStyle/>
          <a:p>
            <a:r>
              <a:rPr lang="en-US" sz="1400" dirty="0"/>
              <a:t>Now T[2] is occupied, so we cannot store the key 92 in T[2]. Therefore, try again for the next location. </a:t>
            </a:r>
          </a:p>
          <a:p>
            <a:pPr marL="0" indent="0">
              <a:buNone/>
            </a:pPr>
            <a:r>
              <a:rPr lang="en-US" sz="1400" dirty="0"/>
              <a:t>	</a:t>
            </a:r>
            <a:r>
              <a:rPr lang="en-US" sz="1400" dirty="0">
                <a:solidFill>
                  <a:srgbClr val="800000"/>
                </a:solidFill>
              </a:rPr>
              <a:t>Thus probe, i = 1, this time.  Key = 92 h(92, 1) = (92 mod 10 + 1) mod 10 = (2 + 1) mod 10 = 	3 Now T[3] is occupied, so we cannot store the key 92 in T[3]. Therefore, try again for the 	next location. </a:t>
            </a:r>
          </a:p>
          <a:p>
            <a:pPr marL="0" indent="0">
              <a:buNone/>
            </a:pPr>
            <a:r>
              <a:rPr lang="en-US" sz="1400" dirty="0">
                <a:solidFill>
                  <a:srgbClr val="800000"/>
                </a:solidFill>
              </a:rPr>
              <a:t>	Thus probe, i = 2, this time. Key = 92 h(92, 2) = (92 mod 10 + 2) mod 10 = (2 + 2) mod 10 = 	4 Now T[4] is occupied, so we cannot store the key 92 in T[4]. Therefore, try again for the 	next location. </a:t>
            </a:r>
          </a:p>
          <a:p>
            <a:pPr marL="0" indent="0">
              <a:buNone/>
            </a:pPr>
            <a:r>
              <a:rPr lang="en-US" sz="1400" dirty="0">
                <a:solidFill>
                  <a:srgbClr val="800000"/>
                </a:solidFill>
              </a:rPr>
              <a:t>	Thus probe, i = 3, this time. Key = 92 h(92, 3) = (92 mod 10 + 3) mod 10 = (2 + 3) mod 10 = 	5 Since T[5] is vacant, insert key 92 at this location.</a:t>
            </a:r>
          </a:p>
          <a:p>
            <a:pPr>
              <a:buFont typeface="Arial" pitchFamily="34" charset="0"/>
              <a:buChar char="•"/>
            </a:pPr>
            <a:r>
              <a:rPr lang="en-US" sz="1400" dirty="0"/>
              <a:t>Step 8 Key = 101 </a:t>
            </a:r>
          </a:p>
          <a:p>
            <a:pPr marL="0" indent="0">
              <a:buNone/>
            </a:pPr>
            <a:r>
              <a:rPr lang="en-US" sz="1400" dirty="0">
                <a:solidFill>
                  <a:srgbClr val="800000"/>
                </a:solidFill>
              </a:rPr>
              <a:t>	h(101, 0) = (101 mod 10 + 0) mod 10 = (1) mod 10 = 1.Now T[1] is occupied, so we cannot 	store the key 101 in T[1]. Therefore, try again for the next location. </a:t>
            </a:r>
          </a:p>
          <a:p>
            <a:pPr marL="0" indent="0">
              <a:buNone/>
            </a:pPr>
            <a:r>
              <a:rPr lang="en-US" sz="1400" dirty="0">
                <a:solidFill>
                  <a:srgbClr val="800000"/>
                </a:solidFill>
              </a:rPr>
              <a:t>	Thus probe, i = 1, this 	time. Key = 101, h(101, 1) = (101 mod 10 + 1) mod 10 = (1 + 1) mod 	10 = 2 </a:t>
            </a:r>
          </a:p>
          <a:p>
            <a:pPr marL="0" indent="0">
              <a:buNone/>
            </a:pPr>
            <a:r>
              <a:rPr lang="en-US" sz="1400" dirty="0">
                <a:solidFill>
                  <a:srgbClr val="800000"/>
                </a:solidFill>
              </a:rPr>
              <a:t>	T[2] is also occupied, so we cannot store the key in this location. The procedure  will 	be repeated until the hash function generates the address of location 8 which is vacant and 	can be used to store the value in it.</a:t>
            </a:r>
          </a:p>
        </p:txBody>
      </p:sp>
    </p:spTree>
    <p:extLst>
      <p:ext uri="{BB962C8B-B14F-4D97-AF65-F5344CB8AC3E}">
        <p14:creationId xmlns:p14="http://schemas.microsoft.com/office/powerpoint/2010/main" val="243652050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 and Collision Resolution Techniques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39713" y="1600200"/>
                <a:ext cx="8294687" cy="4724400"/>
              </a:xfrm>
            </p:spPr>
            <p:txBody>
              <a:bodyPr/>
              <a:lstStyle/>
              <a:p>
                <a:pPr marL="0" indent="0" algn="just">
                  <a:buNone/>
                </a:pPr>
                <a:r>
                  <a:rPr lang="en-US" sz="1600" b="1" dirty="0">
                    <a:solidFill>
                      <a:schemeClr val="tx1"/>
                    </a:solidFill>
                  </a:rPr>
                  <a:t>2) Quadratic Probing: </a:t>
                </a:r>
                <a:r>
                  <a:rPr lang="en-US" sz="1600" dirty="0">
                    <a:solidFill>
                      <a:schemeClr val="tx1"/>
                    </a:solidFill>
                  </a:rPr>
                  <a:t>In this technique, if a value is already stored at a location 	generated by h(k), then the following hash function is used to resolve the 	collision: h(k, i) = [</a:t>
                </a:r>
                <a14:m>
                  <m:oMath xmlns:m="http://schemas.openxmlformats.org/officeDocument/2006/math">
                    <m:sSup>
                      <m:sSupPr>
                        <m:ctrlPr>
                          <a:rPr lang="en-US" sz="1600" i="1">
                            <a:latin typeface="Cambria Math" panose="02040503050406030204" pitchFamily="18" charset="0"/>
                          </a:rPr>
                        </m:ctrlPr>
                      </m:sSupPr>
                      <m:e>
                        <m:r>
                          <a:rPr lang="en-US" sz="1600" i="1">
                            <a:latin typeface="Cambria Math"/>
                          </a:rPr>
                          <m:t>h</m:t>
                        </m:r>
                      </m:e>
                      <m:sup>
                        <m:r>
                          <a:rPr lang="en-US" sz="1600" i="1">
                            <a:latin typeface="Cambria Math"/>
                          </a:rPr>
                          <m:t>′</m:t>
                        </m:r>
                      </m:sup>
                    </m:sSup>
                  </m:oMath>
                </a14:m>
                <a:r>
                  <a:rPr lang="en-US" sz="1600" dirty="0"/>
                  <a:t>(k) </a:t>
                </a:r>
                <a:r>
                  <a:rPr lang="en-US" sz="1600" dirty="0">
                    <a:solidFill>
                      <a:schemeClr val="tx1"/>
                    </a:solidFill>
                  </a:rPr>
                  <a:t>+ </a:t>
                </a:r>
                <a14:m>
                  <m:oMath xmlns:m="http://schemas.openxmlformats.org/officeDocument/2006/math">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a:rPr>
                          <m:t>𝑐</m:t>
                        </m:r>
                      </m:e>
                      <m:sub>
                        <m:r>
                          <a:rPr lang="en-US" sz="1600" b="0" i="1" smtClean="0">
                            <a:solidFill>
                              <a:schemeClr val="tx1"/>
                            </a:solidFill>
                            <a:latin typeface="Cambria Math"/>
                          </a:rPr>
                          <m:t>1</m:t>
                        </m:r>
                      </m:sub>
                    </m:sSub>
                    <m:r>
                      <a:rPr lang="en-US" sz="1600" b="0" i="1" smtClean="0">
                        <a:solidFill>
                          <a:schemeClr val="tx1"/>
                        </a:solidFill>
                        <a:latin typeface="Cambria Math"/>
                      </a:rPr>
                      <m:t> </m:t>
                    </m:r>
                    <m:r>
                      <a:rPr lang="en-US" sz="1600" b="0" i="1" smtClean="0">
                        <a:solidFill>
                          <a:schemeClr val="tx1"/>
                        </a:solidFill>
                        <a:latin typeface="Cambria Math"/>
                      </a:rPr>
                      <m:t>𝑖</m:t>
                    </m:r>
                  </m:oMath>
                </a14:m>
                <a:r>
                  <a:rPr lang="en-US" sz="1600" dirty="0">
                    <a:solidFill>
                      <a:schemeClr val="tx1"/>
                    </a:solidFill>
                  </a:rPr>
                  <a:t> +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a:rPr>
                          <m:t>𝑐</m:t>
                        </m:r>
                      </m:e>
                      <m:sub>
                        <m:r>
                          <a:rPr lang="en-US" sz="1600" b="0" i="1" smtClean="0">
                            <a:solidFill>
                              <a:schemeClr val="tx1"/>
                            </a:solidFill>
                            <a:latin typeface="Cambria Math"/>
                          </a:rPr>
                          <m:t>2</m:t>
                        </m:r>
                      </m:sub>
                    </m:sSub>
                    <m:r>
                      <a:rPr lang="en-US" sz="1600" i="1">
                        <a:solidFill>
                          <a:schemeClr val="tx1"/>
                        </a:solidFill>
                        <a:latin typeface="Cambria Math"/>
                      </a:rPr>
                      <m:t> </m:t>
                    </m:r>
                    <m:sSup>
                      <m:sSupPr>
                        <m:ctrlPr>
                          <a:rPr lang="en-US" sz="1600" i="1">
                            <a:latin typeface="Cambria Math" panose="02040503050406030204" pitchFamily="18" charset="0"/>
                          </a:rPr>
                        </m:ctrlPr>
                      </m:sSupPr>
                      <m:e>
                        <m:r>
                          <a:rPr lang="en-US" sz="1600" b="0" i="1" smtClean="0">
                            <a:latin typeface="Cambria Math"/>
                          </a:rPr>
                          <m:t>𝑖</m:t>
                        </m:r>
                      </m:e>
                      <m:sup>
                        <m:r>
                          <a:rPr lang="en-US" sz="1600" b="0" i="1" smtClean="0">
                            <a:latin typeface="Cambria Math"/>
                          </a:rPr>
                          <m:t>2</m:t>
                        </m:r>
                      </m:sup>
                    </m:sSup>
                  </m:oMath>
                </a14:m>
                <a:r>
                  <a:rPr lang="en-US" sz="1600" dirty="0">
                    <a:solidFill>
                      <a:schemeClr val="tx1"/>
                    </a:solidFill>
                  </a:rPr>
                  <a:t>] mod m </a:t>
                </a:r>
              </a:p>
              <a:p>
                <a:pPr marL="0" indent="0" algn="just">
                  <a:buNone/>
                </a:pPr>
                <a:r>
                  <a:rPr lang="en-US" sz="1600" dirty="0">
                    <a:solidFill>
                      <a:schemeClr val="tx1"/>
                    </a:solidFill>
                  </a:rPr>
                  <a:t>	where m is the size of the hash table, </a:t>
                </a:r>
                <a14:m>
                  <m:oMath xmlns:m="http://schemas.openxmlformats.org/officeDocument/2006/math">
                    <m:sSup>
                      <m:sSupPr>
                        <m:ctrlPr>
                          <a:rPr lang="en-US" sz="1600" i="1">
                            <a:latin typeface="Cambria Math" panose="02040503050406030204" pitchFamily="18" charset="0"/>
                          </a:rPr>
                        </m:ctrlPr>
                      </m:sSupPr>
                      <m:e>
                        <m:r>
                          <a:rPr lang="en-US" sz="1600" i="1">
                            <a:latin typeface="Cambria Math"/>
                          </a:rPr>
                          <m:t>h</m:t>
                        </m:r>
                      </m:e>
                      <m:sup>
                        <m:r>
                          <a:rPr lang="en-US" sz="1600" i="1">
                            <a:latin typeface="Cambria Math"/>
                          </a:rPr>
                          <m:t>′</m:t>
                        </m:r>
                      </m:sup>
                    </m:sSup>
                  </m:oMath>
                </a14:m>
                <a:r>
                  <a:rPr lang="en-US" sz="1600" dirty="0"/>
                  <a:t>(k) </a:t>
                </a:r>
                <a:r>
                  <a:rPr lang="en-US" sz="1600" dirty="0">
                    <a:solidFill>
                      <a:schemeClr val="tx1"/>
                    </a:solidFill>
                  </a:rPr>
                  <a:t>= (k mod m), i is the probe number 	that varies from 0 to m–1, and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a:rPr>
                          <m:t>𝑐</m:t>
                        </m:r>
                      </m:e>
                      <m:sub>
                        <m:r>
                          <a:rPr lang="en-US" sz="1600" i="1">
                            <a:solidFill>
                              <a:schemeClr val="tx1"/>
                            </a:solidFill>
                            <a:latin typeface="Cambria Math"/>
                          </a:rPr>
                          <m:t>1</m:t>
                        </m:r>
                      </m:sub>
                    </m:sSub>
                  </m:oMath>
                </a14:m>
                <a:r>
                  <a:rPr lang="en-US" sz="1600" dirty="0">
                    <a:solidFill>
                      <a:schemeClr val="tx1"/>
                    </a:solidFill>
                  </a:rPr>
                  <a:t> and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a:rPr>
                          <m:t>𝑐</m:t>
                        </m:r>
                      </m:e>
                      <m:sub>
                        <m:r>
                          <a:rPr lang="en-US" sz="1600" i="1">
                            <a:solidFill>
                              <a:schemeClr val="tx1"/>
                            </a:solidFill>
                            <a:latin typeface="Cambria Math"/>
                          </a:rPr>
                          <m:t>2</m:t>
                        </m:r>
                      </m:sub>
                    </m:sSub>
                  </m:oMath>
                </a14:m>
                <a:r>
                  <a:rPr lang="en-US" sz="1600" dirty="0">
                    <a:solidFill>
                      <a:schemeClr val="tx1"/>
                    </a:solidFill>
                  </a:rPr>
                  <a:t> are constants such that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a:rPr>
                          <m:t>𝑐</m:t>
                        </m:r>
                      </m:e>
                      <m:sub>
                        <m:r>
                          <a:rPr lang="en-US" sz="1600" i="1">
                            <a:solidFill>
                              <a:schemeClr val="tx1"/>
                            </a:solidFill>
                            <a:latin typeface="Cambria Math"/>
                          </a:rPr>
                          <m:t>1</m:t>
                        </m:r>
                      </m:sub>
                    </m:sSub>
                  </m:oMath>
                </a14:m>
                <a:r>
                  <a:rPr lang="en-US" sz="1600" dirty="0">
                    <a:solidFill>
                      <a:schemeClr val="tx1"/>
                    </a:solidFill>
                  </a:rPr>
                  <a:t> and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a:rPr>
                          <m:t>𝑐</m:t>
                        </m:r>
                      </m:e>
                      <m:sub>
                        <m:r>
                          <a:rPr lang="en-US" sz="1600" i="1">
                            <a:solidFill>
                              <a:schemeClr val="tx1"/>
                            </a:solidFill>
                            <a:latin typeface="Cambria Math"/>
                          </a:rPr>
                          <m:t>2</m:t>
                        </m:r>
                      </m:sub>
                    </m:sSub>
                    <m:r>
                      <a:rPr lang="en-US" sz="1600" i="1" smtClean="0">
                        <a:solidFill>
                          <a:schemeClr val="tx1"/>
                        </a:solidFill>
                        <a:latin typeface="Cambria Math"/>
                        <a:ea typeface="Cambria Math"/>
                      </a:rPr>
                      <m:t>≠</m:t>
                    </m:r>
                    <m:r>
                      <a:rPr lang="en-US" sz="1600" b="0" i="1" smtClean="0">
                        <a:solidFill>
                          <a:schemeClr val="tx1"/>
                        </a:solidFill>
                        <a:latin typeface="Cambria Math"/>
                        <a:ea typeface="Cambria Math"/>
                      </a:rPr>
                      <m:t>0</m:t>
                    </m:r>
                  </m:oMath>
                </a14:m>
                <a:r>
                  <a:rPr lang="en-US" sz="1600" dirty="0">
                    <a:solidFill>
                      <a:schemeClr val="tx1"/>
                    </a:solidFill>
                  </a:rPr>
                  <a:t> .</a:t>
                </a:r>
              </a:p>
              <a:p>
                <a:pPr marL="0" indent="0" algn="just">
                  <a:buNone/>
                </a:pPr>
                <a:r>
                  <a:rPr lang="en-US" sz="1600" dirty="0">
                    <a:solidFill>
                      <a:schemeClr val="tx1"/>
                    </a:solidFill>
                  </a:rPr>
                  <a:t>Q8: </a:t>
                </a:r>
                <a:r>
                  <a:rPr lang="en-US" sz="1600" dirty="0"/>
                  <a:t>Consider a hash table of size 10. Using quadratic probing, insert the keys 72, 27, 36, 24, 63, 81, and 101 into the table. Take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a:rPr>
                          <m:t>𝑐</m:t>
                        </m:r>
                      </m:e>
                      <m:sub>
                        <m:r>
                          <a:rPr lang="en-US" sz="1600" i="1">
                            <a:solidFill>
                              <a:schemeClr val="tx1"/>
                            </a:solidFill>
                            <a:latin typeface="Cambria Math"/>
                          </a:rPr>
                          <m:t>1</m:t>
                        </m:r>
                      </m:sub>
                    </m:sSub>
                  </m:oMath>
                </a14:m>
                <a:r>
                  <a:rPr lang="en-US" sz="1600" dirty="0"/>
                  <a:t>= 1 and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a:rPr>
                          <m:t>𝑐</m:t>
                        </m:r>
                      </m:e>
                      <m:sub>
                        <m:r>
                          <a:rPr lang="en-US" sz="1600" i="1">
                            <a:solidFill>
                              <a:schemeClr val="tx1"/>
                            </a:solidFill>
                            <a:latin typeface="Cambria Math"/>
                          </a:rPr>
                          <m:t>2</m:t>
                        </m:r>
                      </m:sub>
                    </m:sSub>
                  </m:oMath>
                </a14:m>
                <a:r>
                  <a:rPr lang="en-US" sz="1600" dirty="0"/>
                  <a:t> = 3.</a:t>
                </a:r>
              </a:p>
              <a:p>
                <a:pPr marL="0" indent="0" algn="just">
                  <a:buNone/>
                </a:pPr>
                <a:r>
                  <a:rPr lang="en-US" sz="1600" dirty="0"/>
                  <a:t>	Let </a:t>
                </a:r>
                <a14:m>
                  <m:oMath xmlns:m="http://schemas.openxmlformats.org/officeDocument/2006/math">
                    <m:sSup>
                      <m:sSupPr>
                        <m:ctrlPr>
                          <a:rPr lang="en-US" sz="1600" i="1">
                            <a:latin typeface="Cambria Math" panose="02040503050406030204" pitchFamily="18" charset="0"/>
                          </a:rPr>
                        </m:ctrlPr>
                      </m:sSupPr>
                      <m:e>
                        <m:r>
                          <a:rPr lang="en-US" sz="1600" i="1">
                            <a:latin typeface="Cambria Math"/>
                          </a:rPr>
                          <m:t>h</m:t>
                        </m:r>
                      </m:e>
                      <m:sup>
                        <m:r>
                          <a:rPr lang="en-US" sz="1600" i="1">
                            <a:latin typeface="Cambria Math"/>
                          </a:rPr>
                          <m:t>′</m:t>
                        </m:r>
                      </m:sup>
                    </m:sSup>
                  </m:oMath>
                </a14:m>
                <a:r>
                  <a:rPr lang="en-US" sz="1600" dirty="0"/>
                  <a:t>(k) = k mod m, m = 10 Initially, the hash table can be given as:</a:t>
                </a:r>
              </a:p>
              <a:p>
                <a:pPr marL="0" indent="0" algn="just">
                  <a:buNone/>
                </a:pPr>
                <a:endParaRPr lang="en-US" sz="1600" dirty="0"/>
              </a:p>
              <a:p>
                <a:pPr marL="0" indent="0" algn="just">
                  <a:buNone/>
                </a:pPr>
                <a:endParaRPr lang="en-US" sz="1600" dirty="0"/>
              </a:p>
              <a:p>
                <a:pPr marL="0" indent="0" algn="just">
                  <a:buNone/>
                </a:pPr>
                <a:r>
                  <a:rPr lang="en-US" sz="1600" dirty="0"/>
                  <a:t>	We have, h(k, i) = [</a:t>
                </a:r>
                <a14:m>
                  <m:oMath xmlns:m="http://schemas.openxmlformats.org/officeDocument/2006/math">
                    <m:sSup>
                      <m:sSupPr>
                        <m:ctrlPr>
                          <a:rPr lang="en-US" sz="1600" i="1">
                            <a:latin typeface="Cambria Math" panose="02040503050406030204" pitchFamily="18" charset="0"/>
                          </a:rPr>
                        </m:ctrlPr>
                      </m:sSupPr>
                      <m:e>
                        <m:r>
                          <a:rPr lang="en-US" sz="1600" i="1">
                            <a:latin typeface="Cambria Math"/>
                          </a:rPr>
                          <m:t>h</m:t>
                        </m:r>
                      </m:e>
                      <m:sup>
                        <m:r>
                          <a:rPr lang="en-US" sz="1600" i="1">
                            <a:latin typeface="Cambria Math"/>
                          </a:rPr>
                          <m:t>′</m:t>
                        </m:r>
                      </m:sup>
                    </m:sSup>
                  </m:oMath>
                </a14:m>
                <a:r>
                  <a:rPr lang="en-US" sz="1600" dirty="0"/>
                  <a:t>(k)+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a:rPr>
                          <m:t>𝑐</m:t>
                        </m:r>
                      </m:e>
                      <m:sub>
                        <m:r>
                          <a:rPr lang="en-US" sz="1600" i="1">
                            <a:solidFill>
                              <a:schemeClr val="tx1"/>
                            </a:solidFill>
                            <a:latin typeface="Cambria Math"/>
                          </a:rPr>
                          <m:t>1</m:t>
                        </m:r>
                      </m:sub>
                    </m:sSub>
                    <m:r>
                      <a:rPr lang="en-US" sz="1600" i="1">
                        <a:solidFill>
                          <a:schemeClr val="tx1"/>
                        </a:solidFill>
                        <a:latin typeface="Cambria Math"/>
                      </a:rPr>
                      <m:t> </m:t>
                    </m:r>
                    <m:r>
                      <a:rPr lang="en-US" sz="1600" i="1">
                        <a:solidFill>
                          <a:schemeClr val="tx1"/>
                        </a:solidFill>
                        <a:latin typeface="Cambria Math"/>
                      </a:rPr>
                      <m:t>𝑖</m:t>
                    </m:r>
                  </m:oMath>
                </a14:m>
                <a:r>
                  <a:rPr lang="en-US" sz="1600" dirty="0">
                    <a:solidFill>
                      <a:schemeClr val="tx1"/>
                    </a:solidFill>
                  </a:rPr>
                  <a:t> +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a:rPr>
                          <m:t>𝑐</m:t>
                        </m:r>
                      </m:e>
                      <m:sub>
                        <m:r>
                          <a:rPr lang="en-US" sz="1600" i="1">
                            <a:solidFill>
                              <a:schemeClr val="tx1"/>
                            </a:solidFill>
                            <a:latin typeface="Cambria Math"/>
                          </a:rPr>
                          <m:t>2</m:t>
                        </m:r>
                      </m:sub>
                    </m:sSub>
                    <m:r>
                      <a:rPr lang="en-US" sz="1600" i="1">
                        <a:solidFill>
                          <a:schemeClr val="tx1"/>
                        </a:solidFill>
                        <a:latin typeface="Cambria Math"/>
                      </a:rPr>
                      <m:t> </m:t>
                    </m:r>
                    <m:sSup>
                      <m:sSupPr>
                        <m:ctrlPr>
                          <a:rPr lang="en-US" sz="1600" i="1">
                            <a:latin typeface="Cambria Math" panose="02040503050406030204" pitchFamily="18" charset="0"/>
                          </a:rPr>
                        </m:ctrlPr>
                      </m:sSupPr>
                      <m:e>
                        <m:r>
                          <a:rPr lang="en-US" sz="1600" i="1">
                            <a:latin typeface="Cambria Math"/>
                          </a:rPr>
                          <m:t>𝑖</m:t>
                        </m:r>
                      </m:e>
                      <m:sup>
                        <m:r>
                          <a:rPr lang="en-US" sz="1600" i="1">
                            <a:latin typeface="Cambria Math"/>
                          </a:rPr>
                          <m:t>2</m:t>
                        </m:r>
                      </m:sup>
                    </m:sSup>
                  </m:oMath>
                </a14:m>
                <a:r>
                  <a:rPr lang="en-US" sz="1600" dirty="0"/>
                  <a:t>] mod m </a:t>
                </a:r>
              </a:p>
              <a:p>
                <a:pPr marL="0" indent="0" algn="just">
                  <a:buNone/>
                </a:pPr>
                <a:r>
                  <a:rPr lang="en-US" sz="1600" dirty="0"/>
                  <a:t>	Step 1: Key = 72 </a:t>
                </a:r>
              </a:p>
              <a:p>
                <a:pPr marL="0" indent="0" algn="just">
                  <a:buNone/>
                </a:pPr>
                <a:r>
                  <a:rPr lang="en-US" sz="1600" dirty="0"/>
                  <a:t>	</a:t>
                </a:r>
                <a:r>
                  <a:rPr lang="en-US" sz="1600" dirty="0">
                    <a:solidFill>
                      <a:srgbClr val="C00000"/>
                    </a:solidFill>
                  </a:rPr>
                  <a:t>h(72, 0) = [72 mod 10 + 1*0 + 3 * 0] mod 10 = [72 mod 10] mod 10 = 2 mod 10 	= 2 Since T[2] is vacant, insert the key 72 in T[2]</a:t>
                </a:r>
              </a:p>
              <a:p>
                <a:pPr marL="0" indent="0" algn="just">
                  <a:buNone/>
                </a:pPr>
                <a:r>
                  <a:rPr lang="en-US" sz="1600" dirty="0"/>
                  <a:t>	Step 2: Key = 72 </a:t>
                </a:r>
              </a:p>
              <a:p>
                <a:pPr marL="0" indent="0" algn="just">
                  <a:buNone/>
                </a:pPr>
                <a:r>
                  <a:rPr lang="en-US" sz="1600" dirty="0"/>
                  <a:t>	h(27, 0) = [27 mod 10 + 1 * 0 + 3 * 0] mod 10 = [27 mod 10] mod 10 = 7 mod 10 	= 7 Since T[7] is vacant, insert the key 27 in T[7].</a:t>
                </a:r>
              </a:p>
              <a:p>
                <a:pPr marL="0" indent="0" algn="just">
                  <a:buNone/>
                </a:pPr>
                <a:endParaRPr lang="en-US" sz="1600" dirty="0"/>
              </a:p>
              <a:p>
                <a:pPr marL="0" indent="0" algn="just">
                  <a:buNone/>
                </a:pPr>
                <a:endParaRPr lang="en-US" sz="16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39713" y="1600200"/>
                <a:ext cx="8294687" cy="4724400"/>
              </a:xfrm>
              <a:blipFill rotWithShape="1">
                <a:blip r:embed="rId2"/>
                <a:stretch>
                  <a:fillRect l="-367" t="-387" r="-2278" b="-13935"/>
                </a:stretch>
              </a:blipFill>
            </p:spPr>
            <p:txBody>
              <a:bodyPr/>
              <a:lstStyle/>
              <a:p>
                <a:r>
                  <a:rPr lang="en-US">
                    <a:noFill/>
                  </a:rPr>
                  <a:t> </a:t>
                </a:r>
              </a:p>
            </p:txBody>
          </p:sp>
        </mc:Fallback>
      </mc:AlternateContent>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10000"/>
            <a:ext cx="40497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509168"/>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 and Collision Resolution Techniques cont..</a:t>
            </a:r>
          </a:p>
        </p:txBody>
      </p:sp>
      <p:sp>
        <p:nvSpPr>
          <p:cNvPr id="3" name="Content Placeholder 2"/>
          <p:cNvSpPr>
            <a:spLocks noGrp="1"/>
          </p:cNvSpPr>
          <p:nvPr>
            <p:ph idx="1"/>
          </p:nvPr>
        </p:nvSpPr>
        <p:spPr/>
        <p:txBody>
          <a:bodyPr/>
          <a:lstStyle/>
          <a:p>
            <a:r>
              <a:rPr lang="en-US" sz="2000" dirty="0"/>
              <a:t>Step 3 Key = 36 </a:t>
            </a:r>
          </a:p>
          <a:p>
            <a:pPr lvl="1"/>
            <a:r>
              <a:rPr lang="en-US" sz="1800" dirty="0"/>
              <a:t>h(36, 0) = [36 mod 10 + 1 *0 + 3 * 0] mod 10 = [36 mod 10] mod 10 = 6 mod 10 = 6 Since T[6] is vacant, insert the key 36 in T[6].</a:t>
            </a:r>
          </a:p>
          <a:p>
            <a:r>
              <a:rPr lang="en-US" sz="2000" dirty="0"/>
              <a:t>Step 4 Key = 24 </a:t>
            </a:r>
          </a:p>
          <a:p>
            <a:pPr lvl="1"/>
            <a:r>
              <a:rPr lang="en-US" sz="1800" dirty="0"/>
              <a:t>h(24, 0) = [24 mod 10 + 1 * 0 + 3 * 0] mod 10 = [24 mod 10] mod 10 = 4 mod 10 = 4 Since T[4] is vacant, insert the key 24 in T[4].</a:t>
            </a:r>
          </a:p>
          <a:p>
            <a:r>
              <a:rPr lang="en-US" sz="2000" dirty="0"/>
              <a:t>Step 5 Key = 63 </a:t>
            </a:r>
          </a:p>
          <a:p>
            <a:pPr lvl="1"/>
            <a:r>
              <a:rPr lang="en-US" sz="1800" dirty="0"/>
              <a:t>h(63, 0) = [63 mod 10 + 1 * 0 + 3 * 0] mod 10 = [63 mod 10] mod 10 = 3 mod 10 = 3 Since T[3] is vacant, insert the key 63 in T[3].</a:t>
            </a:r>
          </a:p>
          <a:p>
            <a:r>
              <a:rPr lang="en-US" sz="2000" dirty="0"/>
              <a:t>Step 6 Key = 81</a:t>
            </a:r>
          </a:p>
          <a:p>
            <a:pPr lvl="1"/>
            <a:r>
              <a:rPr lang="en-US" sz="1800" dirty="0"/>
              <a:t> h(81,0) = [81 mod 10 + 1 * 0 + 3 * 0] mod 10 = [81 mod 10] mod 10 = 81 mod 10 = 1 Since T[1] is vacant, insert the key 81 in T[1].</a:t>
            </a:r>
          </a:p>
        </p:txBody>
      </p:sp>
    </p:spTree>
    <p:extLst>
      <p:ext uri="{BB962C8B-B14F-4D97-AF65-F5344CB8AC3E}">
        <p14:creationId xmlns:p14="http://schemas.microsoft.com/office/powerpoint/2010/main" val="268691672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Collisions and Collision Resolution Techniques cont..</a:t>
            </a:r>
          </a:p>
        </p:txBody>
      </p:sp>
      <p:sp>
        <p:nvSpPr>
          <p:cNvPr id="3" name="Content Placeholder 2"/>
          <p:cNvSpPr>
            <a:spLocks noGrp="1"/>
          </p:cNvSpPr>
          <p:nvPr>
            <p:ph idx="1"/>
          </p:nvPr>
        </p:nvSpPr>
        <p:spPr/>
        <p:txBody>
          <a:bodyPr/>
          <a:lstStyle/>
          <a:p>
            <a:r>
              <a:rPr lang="en-US" sz="2000" dirty="0"/>
              <a:t>Step 7 Key = 101</a:t>
            </a:r>
          </a:p>
          <a:p>
            <a:pPr lvl="1"/>
            <a:r>
              <a:rPr lang="en-US" sz="2000" dirty="0"/>
              <a:t>h(101,0) = [101 mod 10 + 1 * 0 + 3 * 0] mod 10 = [101 mod 10 + 0] mod 10 = 1 mod 10 = 1.</a:t>
            </a:r>
          </a:p>
          <a:p>
            <a:pPr lvl="1"/>
            <a:r>
              <a:rPr lang="en-US" sz="2000" dirty="0"/>
              <a:t> Since T[1] is already occupied, the key 101 cannot be stored in T[1]. Therefore, try again for next location. </a:t>
            </a:r>
          </a:p>
          <a:p>
            <a:pPr lvl="1"/>
            <a:r>
              <a:rPr lang="en-US" sz="2000" dirty="0"/>
              <a:t>Thus probe, i = 1, this time. Key = 101 </a:t>
            </a:r>
          </a:p>
          <a:p>
            <a:pPr lvl="1"/>
            <a:r>
              <a:rPr lang="en-US" sz="2000" dirty="0"/>
              <a:t>h(101,0) = [101 mod 10 + 1 * 1 + 3 * 1] mod 10</a:t>
            </a:r>
          </a:p>
          <a:p>
            <a:pPr marL="457200" lvl="1" indent="0">
              <a:buNone/>
            </a:pPr>
            <a:r>
              <a:rPr lang="en-US" sz="2000" dirty="0"/>
              <a:t>	[101 mod 10 + 1 + 3] mod 10 </a:t>
            </a:r>
          </a:p>
          <a:p>
            <a:pPr marL="457200" lvl="1" indent="0">
              <a:buNone/>
            </a:pPr>
            <a:r>
              <a:rPr lang="en-US" sz="2000" dirty="0"/>
              <a:t>	= [101 mod 10 + 4] mod 10 </a:t>
            </a:r>
          </a:p>
          <a:p>
            <a:pPr marL="457200" lvl="1" indent="0">
              <a:buNone/>
            </a:pPr>
            <a:r>
              <a:rPr lang="en-US" sz="2000" dirty="0"/>
              <a:t>	= [1 + 4] mod 10 </a:t>
            </a:r>
          </a:p>
          <a:p>
            <a:pPr marL="457200" lvl="1" indent="0">
              <a:buNone/>
            </a:pPr>
            <a:r>
              <a:rPr lang="en-US" sz="2000" dirty="0"/>
              <a:t> 	= 5 mod 10 = 5 </a:t>
            </a:r>
          </a:p>
          <a:p>
            <a:pPr marL="457200" lvl="1" indent="0">
              <a:buNone/>
            </a:pPr>
            <a:r>
              <a:rPr lang="en-US" sz="2000" dirty="0"/>
              <a:t>Since T[5] is vacant, insert the key 101 in T[5]</a:t>
            </a:r>
          </a:p>
        </p:txBody>
      </p:sp>
    </p:spTree>
    <p:extLst>
      <p:ext uri="{BB962C8B-B14F-4D97-AF65-F5344CB8AC3E}">
        <p14:creationId xmlns:p14="http://schemas.microsoft.com/office/powerpoint/2010/main" val="1708851421"/>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sz="1800" dirty="0">
                    <a:solidFill>
                      <a:schemeClr val="tx1"/>
                    </a:solidFill>
                  </a:rPr>
                  <a:t>Double hashing uses one hash value and then repeatedly steps forward an interval until an empty location is reached. The interval is decided using a second, independent hash function, hence the name double hashing. In double hashing, we use two hash functions rather than a single function. The hash function in the case of double hashing can be given as: </a:t>
                </a:r>
              </a:p>
              <a:p>
                <a:pPr algn="just"/>
                <a:r>
                  <a:rPr lang="en-US" sz="1800" dirty="0">
                    <a:solidFill>
                      <a:schemeClr val="tx1"/>
                    </a:solidFill>
                  </a:rPr>
                  <a:t>h(k, i) =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b="0" i="1" smtClean="0">
                            <a:solidFill>
                              <a:schemeClr val="tx1"/>
                            </a:solidFill>
                            <a:latin typeface="Cambria Math"/>
                          </a:rPr>
                          <m:t>h</m:t>
                        </m:r>
                      </m:e>
                      <m:sub>
                        <m:r>
                          <a:rPr lang="en-US" sz="1800" b="0" i="1" smtClean="0">
                            <a:solidFill>
                              <a:schemeClr val="tx1"/>
                            </a:solidFill>
                            <a:latin typeface="Cambria Math"/>
                          </a:rPr>
                          <m:t>1</m:t>
                        </m:r>
                      </m:sub>
                    </m:sSub>
                  </m:oMath>
                </a14:m>
                <a:r>
                  <a:rPr lang="en-US" sz="1800" dirty="0">
                    <a:solidFill>
                      <a:schemeClr val="tx1"/>
                    </a:solidFill>
                  </a:rPr>
                  <a:t>(k) + </a:t>
                </a:r>
                <a14:m>
                  <m:oMath xmlns:m="http://schemas.openxmlformats.org/officeDocument/2006/math">
                    <m:r>
                      <a:rPr lang="en-US" sz="1800" b="0" i="1" smtClean="0">
                        <a:solidFill>
                          <a:schemeClr val="tx1"/>
                        </a:solidFill>
                        <a:latin typeface="Cambria Math"/>
                      </a:rPr>
                      <m:t>𝑖</m:t>
                    </m:r>
                  </m:oMath>
                </a14:m>
                <a:r>
                  <a:rPr lang="en-US" sz="1800" dirty="0">
                    <a:solidFill>
                      <a:schemeClr val="tx1"/>
                    </a:solidFill>
                  </a:rPr>
                  <a:t>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b="0" i="1" smtClean="0">
                            <a:solidFill>
                              <a:schemeClr val="tx1"/>
                            </a:solidFill>
                            <a:latin typeface="Cambria Math"/>
                          </a:rPr>
                          <m:t>h</m:t>
                        </m:r>
                      </m:e>
                      <m:sub>
                        <m:r>
                          <a:rPr lang="en-US" sz="1800" i="1">
                            <a:solidFill>
                              <a:schemeClr val="tx1"/>
                            </a:solidFill>
                            <a:latin typeface="Cambria Math"/>
                          </a:rPr>
                          <m:t>2</m:t>
                        </m:r>
                      </m:sub>
                    </m:sSub>
                  </m:oMath>
                </a14:m>
                <a:r>
                  <a:rPr lang="en-US" sz="1800" dirty="0">
                    <a:solidFill>
                      <a:schemeClr val="tx1"/>
                    </a:solidFill>
                  </a:rPr>
                  <a:t>(k)] mod m where m is the size of the hash table,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a:rPr>
                          <m:t>h</m:t>
                        </m:r>
                      </m:e>
                      <m:sub>
                        <m:r>
                          <a:rPr lang="en-US" sz="1800" i="1">
                            <a:solidFill>
                              <a:schemeClr val="tx1"/>
                            </a:solidFill>
                            <a:latin typeface="Cambria Math"/>
                          </a:rPr>
                          <m:t>1</m:t>
                        </m:r>
                      </m:sub>
                    </m:sSub>
                  </m:oMath>
                </a14:m>
                <a:r>
                  <a:rPr lang="en-US" sz="1800" dirty="0">
                    <a:solidFill>
                      <a:schemeClr val="tx1"/>
                    </a:solidFill>
                  </a:rPr>
                  <a:t> (k) and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a:rPr>
                          <m:t>h</m:t>
                        </m:r>
                      </m:e>
                      <m:sub>
                        <m:r>
                          <a:rPr lang="en-US" sz="1800" b="0" i="1" smtClean="0">
                            <a:solidFill>
                              <a:schemeClr val="tx1"/>
                            </a:solidFill>
                            <a:latin typeface="Cambria Math"/>
                          </a:rPr>
                          <m:t>2</m:t>
                        </m:r>
                      </m:sub>
                    </m:sSub>
                  </m:oMath>
                </a14:m>
                <a:r>
                  <a:rPr lang="en-US" sz="1800" dirty="0">
                    <a:solidFill>
                      <a:schemeClr val="tx1"/>
                    </a:solidFill>
                  </a:rPr>
                  <a:t>(k) are two hash functions given as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a:rPr>
                          <m:t>h</m:t>
                        </m:r>
                      </m:e>
                      <m:sub>
                        <m:r>
                          <a:rPr lang="en-US" sz="1800" i="1">
                            <a:solidFill>
                              <a:schemeClr val="tx1"/>
                            </a:solidFill>
                            <a:latin typeface="Cambria Math"/>
                          </a:rPr>
                          <m:t>1</m:t>
                        </m:r>
                      </m:sub>
                    </m:sSub>
                  </m:oMath>
                </a14:m>
                <a:r>
                  <a:rPr lang="en-US" sz="1800" dirty="0">
                    <a:solidFill>
                      <a:schemeClr val="tx1"/>
                    </a:solidFill>
                  </a:rPr>
                  <a:t> (k) = k mod m,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a:rPr>
                          <m:t>h</m:t>
                        </m:r>
                      </m:e>
                      <m:sub>
                        <m:r>
                          <a:rPr lang="en-US" sz="1800" i="1">
                            <a:solidFill>
                              <a:schemeClr val="tx1"/>
                            </a:solidFill>
                            <a:latin typeface="Cambria Math"/>
                          </a:rPr>
                          <m:t>2</m:t>
                        </m:r>
                      </m:sub>
                    </m:sSub>
                  </m:oMath>
                </a14:m>
                <a:r>
                  <a:rPr lang="en-US" sz="1800" dirty="0">
                    <a:solidFill>
                      <a:schemeClr val="tx1"/>
                    </a:solidFill>
                  </a:rPr>
                  <a:t>(k) = k mod m', i is the probe number that varies from 0 to m–1, and m' is chosen to be less than m. We can choose m' = m–1 or m–2</a:t>
                </a:r>
              </a:p>
              <a:p>
                <a:pPr marL="0" indent="0" algn="just">
                  <a:buNone/>
                </a:pPr>
                <a:r>
                  <a:rPr lang="en-US" sz="1800" dirty="0">
                    <a:solidFill>
                      <a:schemeClr val="tx1"/>
                    </a:solidFill>
                  </a:rPr>
                  <a:t>Q9: </a:t>
                </a:r>
                <a:r>
                  <a:rPr lang="en-US" sz="1800" dirty="0"/>
                  <a:t>Consider a hash table of size = 10. Using double hashing, insert the keys 72, 	27, 36, 24, 63, 81, 92, and 101 into the table. Take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a:rPr>
                          <m:t>h</m:t>
                        </m:r>
                      </m:e>
                      <m:sub>
                        <m:r>
                          <a:rPr lang="en-US" sz="1800" i="1">
                            <a:solidFill>
                              <a:schemeClr val="tx1"/>
                            </a:solidFill>
                            <a:latin typeface="Cambria Math"/>
                          </a:rPr>
                          <m:t>1</m:t>
                        </m:r>
                      </m:sub>
                    </m:sSub>
                  </m:oMath>
                </a14:m>
                <a:r>
                  <a:rPr lang="en-US" sz="1800" dirty="0"/>
                  <a:t> = (k mod 10) and 	</a:t>
                </a:r>
                <a14:m>
                  <m:oMath xmlns:m="http://schemas.openxmlformats.org/officeDocument/2006/math">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a:rPr>
                          <m:t>h</m:t>
                        </m:r>
                      </m:e>
                      <m:sub>
                        <m:r>
                          <a:rPr lang="en-US" sz="1800" i="1">
                            <a:solidFill>
                              <a:schemeClr val="tx1"/>
                            </a:solidFill>
                            <a:latin typeface="Cambria Math"/>
                          </a:rPr>
                          <m:t>2</m:t>
                        </m:r>
                      </m:sub>
                    </m:sSub>
                  </m:oMath>
                </a14:m>
                <a:r>
                  <a:rPr lang="en-US" sz="1800" dirty="0"/>
                  <a:t> = (k mod 8). </a:t>
                </a:r>
              </a:p>
              <a:p>
                <a:pPr marL="0" indent="0" algn="just">
                  <a:buNone/>
                </a:pPr>
                <a:r>
                  <a:rPr lang="en-US" sz="1800" dirty="0"/>
                  <a:t>Solution: Let m = 10 Initially, the hash table can be given as:</a:t>
                </a:r>
              </a:p>
              <a:p>
                <a:pPr marL="0" indent="0" algn="just">
                  <a:buNone/>
                </a:pPr>
                <a:endParaRPr lang="en-US" sz="18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88" t="-667" r="-2498"/>
                </a:stretch>
              </a:blipFill>
            </p:spPr>
            <p:txBody>
              <a:bodyPr/>
              <a:lstStyle/>
              <a:p>
                <a:r>
                  <a:rPr lang="en-US">
                    <a:noFill/>
                  </a:rPr>
                  <a:t> </a:t>
                </a:r>
              </a:p>
            </p:txBody>
          </p:sp>
        </mc:Fallback>
      </mc:AlternateContent>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562600"/>
            <a:ext cx="40497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14596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 contd..</a:t>
            </a:r>
          </a:p>
        </p:txBody>
      </p:sp>
      <p:sp>
        <p:nvSpPr>
          <p:cNvPr id="3" name="Content Placeholder 2"/>
          <p:cNvSpPr>
            <a:spLocks noGrp="1"/>
          </p:cNvSpPr>
          <p:nvPr>
            <p:ph idx="1"/>
          </p:nvPr>
        </p:nvSpPr>
        <p:spPr/>
        <p:txBody>
          <a:bodyPr/>
          <a:lstStyle/>
          <a:p>
            <a:r>
              <a:rPr lang="en-US" sz="1800" dirty="0"/>
              <a:t>Step 1 Key = 72 </a:t>
            </a:r>
          </a:p>
          <a:p>
            <a:pPr lvl="1"/>
            <a:r>
              <a:rPr lang="en-US" sz="1600" dirty="0"/>
              <a:t>h(72, 0) = [72 mod 10 + (0 * 72 mod 8)] mod 10 = [2 + (0 * 0)] mod 10 = 2 mod 10 = 2 Since T[2] is vacant, insert the key 72 in T[2]</a:t>
            </a:r>
          </a:p>
          <a:p>
            <a:r>
              <a:rPr lang="en-US" sz="1800" dirty="0"/>
              <a:t>Step 2 Key = 27 </a:t>
            </a:r>
          </a:p>
          <a:p>
            <a:pPr lvl="1"/>
            <a:r>
              <a:rPr lang="en-US" sz="1600" dirty="0"/>
              <a:t>h(27, 0) = [27 mod 10 + (0 * 27 mod 8)] mod 10 = [7 + (0 * 3)] mod 10 = 7 mod 10 = 7 Since T[7] is vacant, insert the key 27 in T[7].</a:t>
            </a:r>
          </a:p>
          <a:p>
            <a:r>
              <a:rPr lang="en-US" sz="1800" dirty="0"/>
              <a:t>Step 3 Key = 36</a:t>
            </a:r>
          </a:p>
          <a:p>
            <a:pPr lvl="1"/>
            <a:r>
              <a:rPr lang="en-US" sz="1600" dirty="0"/>
              <a:t> h(36, 0) = [36 mod 10 + (0 * 36 mod 8)] mod 10 = [6 + (0 * 4)] mod 10 = 6 mod 10 = 6 Since T[6] is vacant, insert the key 36 in T[6].</a:t>
            </a:r>
          </a:p>
          <a:p>
            <a:r>
              <a:rPr lang="en-US" sz="1800" dirty="0"/>
              <a:t>Step 4 Key = 24 </a:t>
            </a:r>
          </a:p>
          <a:p>
            <a:pPr lvl="1"/>
            <a:r>
              <a:rPr lang="en-US" sz="1600" dirty="0"/>
              <a:t>h(24, 0) = [24 mod 10 + (0 * 24 mod 8)] mod 10 = [4 + (0 * 0)] mod 10 = 4 mod 10 = 4 Since T[4] is vacant, insert the key 24 in T[4].</a:t>
            </a:r>
          </a:p>
          <a:p>
            <a:r>
              <a:rPr lang="en-US" sz="1800" dirty="0"/>
              <a:t>Step 5 Key = 63 </a:t>
            </a:r>
          </a:p>
          <a:p>
            <a:pPr lvl="1"/>
            <a:r>
              <a:rPr lang="en-US" sz="1600" dirty="0"/>
              <a:t>h(63, 0) = [63 mod 10 + (0 * 63 mod 8)] mod 10 = [3 + (0 * 7)] mod 10 = 3 mod 10 = 3 Since T[3] is vacant, insert the key 63 in T[3]</a:t>
            </a:r>
          </a:p>
        </p:txBody>
      </p:sp>
    </p:spTree>
    <p:extLst>
      <p:ext uri="{BB962C8B-B14F-4D97-AF65-F5344CB8AC3E}">
        <p14:creationId xmlns:p14="http://schemas.microsoft.com/office/powerpoint/2010/main" val="36453020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 contd..</a:t>
            </a:r>
          </a:p>
        </p:txBody>
      </p:sp>
      <p:sp>
        <p:nvSpPr>
          <p:cNvPr id="3" name="Content Placeholder 2"/>
          <p:cNvSpPr>
            <a:spLocks noGrp="1"/>
          </p:cNvSpPr>
          <p:nvPr>
            <p:ph idx="1"/>
          </p:nvPr>
        </p:nvSpPr>
        <p:spPr/>
        <p:txBody>
          <a:bodyPr/>
          <a:lstStyle/>
          <a:p>
            <a:r>
              <a:rPr lang="en-US" sz="1600" dirty="0"/>
              <a:t>Step 6 Key = 81 </a:t>
            </a:r>
          </a:p>
          <a:p>
            <a:pPr lvl="1"/>
            <a:r>
              <a:rPr lang="en-US" sz="1400" dirty="0"/>
              <a:t>h(81, 0) = [81 mod 10 + (0 * 81 mod 8)] mod 10 = [1 + (0 * 1)] mod 10 = 1 mod 10 = 1 Since T[1] is vacant, insert the key 81 in T[1]</a:t>
            </a:r>
          </a:p>
          <a:p>
            <a:r>
              <a:rPr lang="en-US" sz="1600" dirty="0"/>
              <a:t>Step 7 Key = 92 </a:t>
            </a:r>
          </a:p>
          <a:p>
            <a:pPr lvl="1"/>
            <a:r>
              <a:rPr lang="en-US" sz="1400" dirty="0"/>
              <a:t>h(92, 0) = [92 mod 10 + (0 * 92 mod 8)] mod 10 = [2 + (0 * 4)] mod 10 = 2 mod 10 = 2 Now T[2] is occupied, so we cannot store the key 92 in T[2]. Therefore, try again for the next location.</a:t>
            </a:r>
          </a:p>
          <a:p>
            <a:pPr lvl="1"/>
            <a:r>
              <a:rPr lang="en-US" sz="1400" dirty="0"/>
              <a:t>Thus probe, i = 1, this time. Key = 92 </a:t>
            </a:r>
          </a:p>
          <a:p>
            <a:pPr marL="457200" lvl="1" indent="0">
              <a:buNone/>
            </a:pPr>
            <a:r>
              <a:rPr lang="en-US" sz="1400" dirty="0"/>
              <a:t>	h(92, 1) = [92 mod 10 + (1 * 92 mod 8)] mod 10 = [2 + (1 * 4)] mod 10 = (2 + 4) mod 10 = 6 	mod 10 = 6 Now T[6] is occupied, so we cannot store the key 92 in T[6]. Therefore, try again 	for the next location. </a:t>
            </a:r>
          </a:p>
          <a:p>
            <a:pPr lvl="1"/>
            <a:r>
              <a:rPr lang="en-US" sz="1400" dirty="0"/>
              <a:t>Thus probe, i = 2, this time. Key = 92 </a:t>
            </a:r>
          </a:p>
          <a:p>
            <a:pPr marL="914400" lvl="2" indent="0">
              <a:buNone/>
            </a:pPr>
            <a:r>
              <a:rPr lang="en-US" sz="1400" dirty="0">
                <a:solidFill>
                  <a:srgbClr val="800000"/>
                </a:solidFill>
              </a:rPr>
              <a:t>h(92, 2) = [92 mod 10 + (2 * 92 mod 8)] mod 10 = [2 + (2 * 4)] mod 10 = [2 + 8] mod 10 = 10 mod 10 = 0 Since T[0] is vacant, insert the key 92 in T[0]</a:t>
            </a:r>
          </a:p>
          <a:p>
            <a:r>
              <a:rPr lang="en-US" sz="1600" dirty="0"/>
              <a:t>Step 8 Key = 101 </a:t>
            </a:r>
          </a:p>
          <a:p>
            <a:pPr lvl="1"/>
            <a:r>
              <a:rPr lang="en-US" sz="1400" dirty="0"/>
              <a:t>h(101, 0) = [101 mod 10 + (0 * 101 mod 8)] mod 10 = [1 + (0 * 5)] mod 10 = 1 mod 10 = 1 Now T[1] is occupied, so we cannot store the key 101 in T[1]. Therefore, try again for the next location. Thus probe, i = 1, this time. Key = 101 h(101, 1) = [101 mod 10 + (1 * 101 mod 8)] mod 10 = [1 + (1 * 5)] mod 10 = [1 + 5] mod 10 = 6</a:t>
            </a:r>
          </a:p>
        </p:txBody>
      </p:sp>
    </p:spTree>
    <p:extLst>
      <p:ext uri="{BB962C8B-B14F-4D97-AF65-F5344CB8AC3E}">
        <p14:creationId xmlns:p14="http://schemas.microsoft.com/office/powerpoint/2010/main" val="138144853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 contd..</a:t>
            </a:r>
          </a:p>
        </p:txBody>
      </p:sp>
      <p:sp>
        <p:nvSpPr>
          <p:cNvPr id="3" name="Content Placeholder 2"/>
          <p:cNvSpPr>
            <a:spLocks noGrp="1"/>
          </p:cNvSpPr>
          <p:nvPr>
            <p:ph idx="1"/>
          </p:nvPr>
        </p:nvSpPr>
        <p:spPr/>
        <p:txBody>
          <a:bodyPr/>
          <a:lstStyle/>
          <a:p>
            <a:pPr algn="just"/>
            <a:r>
              <a:rPr lang="en-US" sz="2000" dirty="0">
                <a:solidFill>
                  <a:schemeClr val="tx1"/>
                </a:solidFill>
              </a:rPr>
              <a:t>Now T[6] is occupied, so we cannot store the key 101 in T[6]. Therefore, try again for the next location with probe i = 2. Repeat the entire process until a vacant location is found. You will see that we have to probe many times to insert the key 101 in the hash table. Although double hashing is a very efficient algorithm, it always requires m to be a prime number. In our case m=10, which is not a prime number, hence, the degradation in performance. Had m been equal to 11, the algorithm would have worked very efficiently. Thus, we can say that the performance of the technique is sensitive to the value of m.</a:t>
            </a:r>
          </a:p>
        </p:txBody>
      </p:sp>
    </p:spTree>
    <p:extLst>
      <p:ext uri="{BB962C8B-B14F-4D97-AF65-F5344CB8AC3E}">
        <p14:creationId xmlns:p14="http://schemas.microsoft.com/office/powerpoint/2010/main" val="2385668907"/>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Resolution by Chaining </a:t>
            </a:r>
          </a:p>
        </p:txBody>
      </p:sp>
      <p:sp>
        <p:nvSpPr>
          <p:cNvPr id="3" name="Content Placeholder 2"/>
          <p:cNvSpPr>
            <a:spLocks noGrp="1"/>
          </p:cNvSpPr>
          <p:nvPr>
            <p:ph idx="1"/>
          </p:nvPr>
        </p:nvSpPr>
        <p:spPr/>
        <p:txBody>
          <a:bodyPr/>
          <a:lstStyle/>
          <a:p>
            <a:pPr algn="just"/>
            <a:r>
              <a:rPr lang="en-US" sz="1600" dirty="0">
                <a:solidFill>
                  <a:schemeClr val="tx1"/>
                </a:solidFill>
              </a:rPr>
              <a:t>In chaining, each location in a hash table stores a pointer to a linked list that contains all the key values that were hashed to that location. That is, location l in the hash table points to the head of the linked list of all the key values that hashed to l. However, if no key value hashes to l, then location l in the hash table contains NULL</a:t>
            </a:r>
          </a:p>
          <a:p>
            <a:pPr algn="just"/>
            <a:endParaRPr lang="en-US" sz="1600" dirty="0">
              <a:solidFill>
                <a:schemeClr val="tx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967" y="2895600"/>
            <a:ext cx="5330233" cy="3355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2876168"/>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54" y="457200"/>
            <a:ext cx="8252346" cy="602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64357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Primary memory vs. Secondary Memory</a:t>
            </a:r>
          </a:p>
        </p:txBody>
      </p:sp>
      <p:sp>
        <p:nvSpPr>
          <p:cNvPr id="4" name="Slide Number Placeholder 3"/>
          <p:cNvSpPr>
            <a:spLocks noGrp="1"/>
          </p:cNvSpPr>
          <p:nvPr>
            <p:ph type="sldNum" sz="quarter" idx="10"/>
          </p:nvPr>
        </p:nvSpPr>
        <p:spPr/>
        <p:txBody>
          <a:bodyPr/>
          <a:lstStyle/>
          <a:p>
            <a:pPr>
              <a:defRPr/>
            </a:pPr>
            <a:r>
              <a:rPr lang="en-US" altLang="en-US"/>
              <a:t>Slide 16- </a:t>
            </a:r>
            <a:fld id="{2D4306B9-CFD7-4637-81D1-AA1B82412423}" type="slidenum">
              <a:rPr lang="en-US" altLang="en-US" smtClean="0"/>
              <a:pPr>
                <a:defRPr/>
              </a:pPr>
              <a:t>6</a:t>
            </a:fld>
            <a:endParaRPr lang="en-CA" altLang="en-US" dirty="0"/>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604962"/>
            <a:ext cx="7239000" cy="456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9053985"/>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228600"/>
            <a:ext cx="7620000" cy="6558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055298"/>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0869" y="914400"/>
            <a:ext cx="7933531"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9339"/>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pPr marL="0" indent="0" algn="ctr">
              <a:buNone/>
            </a:pPr>
            <a:r>
              <a:rPr lang="en-US" sz="4800" dirty="0"/>
              <a:t>Lecture 3            </a:t>
            </a:r>
          </a:p>
          <a:p>
            <a:pPr marL="0" indent="0" algn="ctr">
              <a:buNone/>
            </a:pPr>
            <a:r>
              <a:rPr lang="en-US" sz="4800" dirty="0"/>
              <a:t>Indexing Structures for Files</a:t>
            </a:r>
          </a:p>
        </p:txBody>
      </p:sp>
    </p:spTree>
    <p:extLst>
      <p:ext uri="{BB962C8B-B14F-4D97-AF65-F5344CB8AC3E}">
        <p14:creationId xmlns:p14="http://schemas.microsoft.com/office/powerpoint/2010/main" val="2162547072"/>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Indexing</a:t>
            </a:r>
          </a:p>
        </p:txBody>
      </p:sp>
      <p:sp>
        <p:nvSpPr>
          <p:cNvPr id="3" name="Content Placeholder 2"/>
          <p:cNvSpPr>
            <a:spLocks noGrp="1"/>
          </p:cNvSpPr>
          <p:nvPr>
            <p:ph idx="1"/>
          </p:nvPr>
        </p:nvSpPr>
        <p:spPr/>
        <p:txBody>
          <a:bodyPr/>
          <a:lstStyle/>
          <a:p>
            <a:r>
              <a:rPr lang="en-US" sz="2400" dirty="0">
                <a:solidFill>
                  <a:schemeClr val="tx1"/>
                </a:solidFill>
              </a:rPr>
              <a:t>a file already exists with some primary organization such as the unordered, ordered, or hashed organizations, then auxiliary </a:t>
            </a:r>
            <a:r>
              <a:rPr lang="en-US" sz="2400" b="1" dirty="0">
                <a:solidFill>
                  <a:schemeClr val="tx1"/>
                </a:solidFill>
              </a:rPr>
              <a:t>access structures </a:t>
            </a:r>
            <a:r>
              <a:rPr lang="en-US" sz="2400" dirty="0">
                <a:solidFill>
                  <a:schemeClr val="tx1"/>
                </a:solidFill>
              </a:rPr>
              <a:t>called </a:t>
            </a:r>
            <a:r>
              <a:rPr lang="en-US" sz="2400" b="1" dirty="0">
                <a:solidFill>
                  <a:schemeClr val="tx1"/>
                </a:solidFill>
              </a:rPr>
              <a:t>indexes</a:t>
            </a:r>
            <a:r>
              <a:rPr lang="en-US" sz="2400" dirty="0">
                <a:solidFill>
                  <a:schemeClr val="tx1"/>
                </a:solidFill>
              </a:rPr>
              <a:t> are required.</a:t>
            </a:r>
          </a:p>
          <a:p>
            <a:pPr algn="just"/>
            <a:r>
              <a:rPr lang="en-US" altLang="en-US" sz="2400" dirty="0">
                <a:solidFill>
                  <a:schemeClr val="tx1"/>
                </a:solidFill>
              </a:rPr>
              <a:t>Indexes</a:t>
            </a:r>
            <a:r>
              <a:rPr lang="en-US" altLang="en-US" sz="2400" b="1" dirty="0">
                <a:solidFill>
                  <a:schemeClr val="tx1"/>
                </a:solidFill>
              </a:rPr>
              <a:t> </a:t>
            </a:r>
            <a:r>
              <a:rPr lang="en-US" altLang="en-US" sz="2400" dirty="0">
                <a:solidFill>
                  <a:schemeClr val="tx1"/>
                </a:solidFill>
              </a:rPr>
              <a:t>used to speed up record retrieval in response to certain search conditions</a:t>
            </a:r>
          </a:p>
          <a:p>
            <a:pPr algn="just"/>
            <a:r>
              <a:rPr lang="en-US" altLang="en-US" sz="2400" dirty="0">
                <a:solidFill>
                  <a:schemeClr val="tx1"/>
                </a:solidFill>
              </a:rPr>
              <a:t>Any field can be used to create an index</a:t>
            </a:r>
          </a:p>
          <a:p>
            <a:r>
              <a:rPr lang="en-US" sz="2400" dirty="0">
                <a:solidFill>
                  <a:srgbClr val="FF0000"/>
                </a:solidFill>
              </a:rPr>
              <a:t>Types of Indexing:</a:t>
            </a:r>
          </a:p>
          <a:p>
            <a:pPr indent="339725"/>
            <a:r>
              <a:rPr lang="en-US" sz="2400" dirty="0">
                <a:solidFill>
                  <a:schemeClr val="tx1"/>
                </a:solidFill>
              </a:rPr>
              <a:t>single-level ordered indexes—primary, secondary, and clustering</a:t>
            </a:r>
          </a:p>
          <a:p>
            <a:pPr indent="339725"/>
            <a:r>
              <a:rPr lang="en-US" sz="2400" dirty="0">
                <a:solidFill>
                  <a:schemeClr val="tx1"/>
                </a:solidFill>
              </a:rPr>
              <a:t>Multilevel indexes (B-Tree/</a:t>
            </a:r>
            <a:r>
              <a:rPr lang="en-US" sz="2400" dirty="0" err="1">
                <a:solidFill>
                  <a:schemeClr val="tx1"/>
                </a:solidFill>
              </a:rPr>
              <a:t>B+Tree</a:t>
            </a:r>
            <a:r>
              <a:rPr lang="en-US" sz="2400" dirty="0">
                <a:solidFill>
                  <a:schemeClr val="tx1"/>
                </a:solidFill>
              </a:rPr>
              <a:t>)</a:t>
            </a:r>
            <a:br>
              <a:rPr lang="en-US" sz="2400" dirty="0"/>
            </a:br>
            <a:br>
              <a:rPr lang="en-US" sz="2400" dirty="0"/>
            </a:br>
            <a:br>
              <a:rPr lang="en-US" sz="2400" dirty="0"/>
            </a:b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3391848361"/>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7848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089398"/>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Types of Single-Level Ordered Indexes</a:t>
            </a:r>
          </a:p>
        </p:txBody>
      </p:sp>
      <p:sp>
        <p:nvSpPr>
          <p:cNvPr id="17411" name="Content Placeholder 2"/>
          <p:cNvSpPr>
            <a:spLocks noGrp="1"/>
          </p:cNvSpPr>
          <p:nvPr>
            <p:ph idx="1"/>
          </p:nvPr>
        </p:nvSpPr>
        <p:spPr/>
        <p:txBody>
          <a:bodyPr/>
          <a:lstStyle/>
          <a:p>
            <a:r>
              <a:rPr lang="en-US" altLang="en-US" dirty="0"/>
              <a:t>Ordered index similar to index in a textbook</a:t>
            </a:r>
          </a:p>
          <a:p>
            <a:r>
              <a:rPr lang="en-US" altLang="en-US" dirty="0"/>
              <a:t>Indexing field (attribute)</a:t>
            </a:r>
          </a:p>
          <a:p>
            <a:pPr lvl="1"/>
            <a:r>
              <a:rPr lang="en-US" altLang="en-US" dirty="0"/>
              <a:t>Index stores each value of the index field with list of pointers to all disk blocks that contain records with that field value</a:t>
            </a:r>
          </a:p>
          <a:p>
            <a:r>
              <a:rPr lang="en-US" altLang="en-US" dirty="0"/>
              <a:t>Values in index are ordered</a:t>
            </a:r>
          </a:p>
          <a:p>
            <a:r>
              <a:rPr lang="en-US" altLang="en-US" dirty="0"/>
              <a:t>Primary index</a:t>
            </a:r>
          </a:p>
          <a:p>
            <a:pPr lvl="1"/>
            <a:r>
              <a:rPr lang="en-US" altLang="en-US" dirty="0"/>
              <a:t>Specified on the ordering key field of ordered file of records</a:t>
            </a:r>
          </a:p>
        </p:txBody>
      </p:sp>
    </p:spTree>
    <p:extLst>
      <p:ext uri="{BB962C8B-B14F-4D97-AF65-F5344CB8AC3E}">
        <p14:creationId xmlns:p14="http://schemas.microsoft.com/office/powerpoint/2010/main" val="2024645243"/>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Types of Single-Level Ordered Indexes (cont’d.)</a:t>
            </a:r>
          </a:p>
        </p:txBody>
      </p:sp>
      <p:sp>
        <p:nvSpPr>
          <p:cNvPr id="18435" name="Content Placeholder 2"/>
          <p:cNvSpPr>
            <a:spLocks noGrp="1"/>
          </p:cNvSpPr>
          <p:nvPr>
            <p:ph idx="1"/>
          </p:nvPr>
        </p:nvSpPr>
        <p:spPr/>
        <p:txBody>
          <a:bodyPr/>
          <a:lstStyle/>
          <a:p>
            <a:r>
              <a:rPr lang="en-US" altLang="en-US" dirty="0"/>
              <a:t>Clustering index</a:t>
            </a:r>
          </a:p>
          <a:p>
            <a:pPr lvl="1"/>
            <a:r>
              <a:rPr lang="en-US" altLang="en-US" dirty="0"/>
              <a:t>Used if numerous records can have the same value for the ordering field</a:t>
            </a:r>
          </a:p>
          <a:p>
            <a:r>
              <a:rPr lang="en-US" altLang="en-US" dirty="0"/>
              <a:t>Secondary index</a:t>
            </a:r>
          </a:p>
          <a:p>
            <a:pPr lvl="1"/>
            <a:r>
              <a:rPr lang="en-US" altLang="en-US" dirty="0"/>
              <a:t>Can be specified on any nonordering field</a:t>
            </a:r>
          </a:p>
          <a:p>
            <a:pPr lvl="1"/>
            <a:r>
              <a:rPr lang="en-US" altLang="en-US" dirty="0"/>
              <a:t>Data file can have several secondary indexes</a:t>
            </a:r>
          </a:p>
        </p:txBody>
      </p:sp>
    </p:spTree>
    <p:extLst>
      <p:ext uri="{BB962C8B-B14F-4D97-AF65-F5344CB8AC3E}">
        <p14:creationId xmlns:p14="http://schemas.microsoft.com/office/powerpoint/2010/main" val="146014725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Primary Indexes</a:t>
            </a:r>
          </a:p>
        </p:txBody>
      </p:sp>
      <p:sp>
        <p:nvSpPr>
          <p:cNvPr id="19459" name="Content Placeholder 2"/>
          <p:cNvSpPr>
            <a:spLocks noGrp="1"/>
          </p:cNvSpPr>
          <p:nvPr>
            <p:ph idx="1"/>
          </p:nvPr>
        </p:nvSpPr>
        <p:spPr/>
        <p:txBody>
          <a:bodyPr/>
          <a:lstStyle/>
          <a:p>
            <a:r>
              <a:rPr lang="en-US" altLang="en-US" dirty="0"/>
              <a:t>Ordered file with two fields</a:t>
            </a:r>
          </a:p>
          <a:p>
            <a:pPr lvl="1"/>
            <a:r>
              <a:rPr lang="en-US" altLang="en-US" dirty="0"/>
              <a:t>Primary key, </a:t>
            </a:r>
            <a:r>
              <a:rPr lang="en-US" altLang="en-US" i="1" dirty="0"/>
              <a:t>K(i)</a:t>
            </a:r>
          </a:p>
          <a:p>
            <a:pPr lvl="1"/>
            <a:r>
              <a:rPr lang="en-US" altLang="en-US" dirty="0"/>
              <a:t>Pointer to a disk block, </a:t>
            </a:r>
            <a:r>
              <a:rPr lang="en-US" altLang="en-US" i="1" dirty="0"/>
              <a:t>P(i)</a:t>
            </a:r>
          </a:p>
          <a:p>
            <a:r>
              <a:rPr lang="en-US" altLang="en-US" dirty="0"/>
              <a:t>One index entry in the index file for each block in the data file</a:t>
            </a:r>
          </a:p>
          <a:p>
            <a:r>
              <a:rPr lang="en-US" altLang="en-US" dirty="0"/>
              <a:t>Indexes may be dense or sparse</a:t>
            </a:r>
          </a:p>
          <a:p>
            <a:pPr lvl="1"/>
            <a:r>
              <a:rPr lang="en-US" altLang="en-US" dirty="0"/>
              <a:t>Dense index has an index entry for every search key value</a:t>
            </a:r>
            <a:r>
              <a:rPr lang="en-US" altLang="en-US" i="1" dirty="0"/>
              <a:t> </a:t>
            </a:r>
            <a:r>
              <a:rPr lang="en-US" altLang="en-US" dirty="0"/>
              <a:t>in the data file</a:t>
            </a:r>
          </a:p>
          <a:p>
            <a:pPr lvl="1"/>
            <a:r>
              <a:rPr lang="en-US" altLang="en-US" dirty="0"/>
              <a:t>Sparse index has entries for only some search values</a:t>
            </a:r>
          </a:p>
        </p:txBody>
      </p:sp>
    </p:spTree>
    <p:extLst>
      <p:ext uri="{BB962C8B-B14F-4D97-AF65-F5344CB8AC3E}">
        <p14:creationId xmlns:p14="http://schemas.microsoft.com/office/powerpoint/2010/main" val="447128224"/>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399"/>
            <a:ext cx="8686800" cy="647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9355940"/>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Primary Indexes (cont’d.)</a:t>
            </a:r>
          </a:p>
        </p:txBody>
      </p:sp>
      <p:sp>
        <p:nvSpPr>
          <p:cNvPr id="21507" name="Content Placeholder 2"/>
          <p:cNvSpPr>
            <a:spLocks noGrp="1"/>
          </p:cNvSpPr>
          <p:nvPr>
            <p:ph idx="1"/>
          </p:nvPr>
        </p:nvSpPr>
        <p:spPr/>
        <p:txBody>
          <a:bodyPr/>
          <a:lstStyle/>
          <a:p>
            <a:r>
              <a:rPr lang="en-US" altLang="en-US" dirty="0"/>
              <a:t>Major problem: insertion and deletion of records</a:t>
            </a:r>
          </a:p>
          <a:p>
            <a:pPr lvl="1"/>
            <a:r>
              <a:rPr lang="en-US" altLang="en-US" dirty="0"/>
              <a:t>Move records around and change index values</a:t>
            </a:r>
          </a:p>
          <a:p>
            <a:pPr lvl="1"/>
            <a:r>
              <a:rPr lang="en-US" altLang="en-US" dirty="0"/>
              <a:t>Solutions</a:t>
            </a:r>
          </a:p>
          <a:p>
            <a:pPr lvl="2"/>
            <a:r>
              <a:rPr lang="en-US" altLang="en-US" dirty="0"/>
              <a:t>Use unordered overflow file</a:t>
            </a:r>
          </a:p>
          <a:p>
            <a:pPr lvl="2"/>
            <a:r>
              <a:rPr lang="en-US" altLang="en-US" dirty="0"/>
              <a:t>Use linked list of overflow records</a:t>
            </a:r>
          </a:p>
        </p:txBody>
      </p:sp>
    </p:spTree>
    <p:extLst>
      <p:ext uri="{BB962C8B-B14F-4D97-AF65-F5344CB8AC3E}">
        <p14:creationId xmlns:p14="http://schemas.microsoft.com/office/powerpoint/2010/main" val="128791089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t>Storage Types and Characteristics</a:t>
            </a:r>
          </a:p>
        </p:txBody>
      </p:sp>
      <p:pic>
        <p:nvPicPr>
          <p:cNvPr id="1843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2413" y="1993900"/>
            <a:ext cx="8458200"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Box 4"/>
          <p:cNvSpPr txBox="1">
            <a:spLocks noChangeArrowheads="1"/>
          </p:cNvSpPr>
          <p:nvPr/>
        </p:nvSpPr>
        <p:spPr bwMode="auto">
          <a:xfrm>
            <a:off x="1981200" y="5643563"/>
            <a:ext cx="5662613"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  Types of Storage with Capacity, Access Time, Max     Bandwidth (Transfer Speed), and Commodity Cost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 :Primary Index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sz="1600" dirty="0"/>
                  <a:t>Q1: Suppose that we have an ordered file with </a:t>
                </a:r>
                <a:r>
                  <a:rPr lang="en-US" sz="1600" i="1" dirty="0"/>
                  <a:t>r </a:t>
                </a:r>
                <a:r>
                  <a:rPr lang="en-US" sz="1600" dirty="0"/>
                  <a:t>= 30,000 records stored on</a:t>
                </a:r>
                <a:br>
                  <a:rPr lang="en-US" sz="1600" dirty="0"/>
                </a:br>
                <a:r>
                  <a:rPr lang="en-US" sz="1600" dirty="0"/>
                  <a:t>a disk with block size </a:t>
                </a:r>
                <a:r>
                  <a:rPr lang="en-US" sz="1600" i="1" dirty="0"/>
                  <a:t>B </a:t>
                </a:r>
                <a:r>
                  <a:rPr lang="en-US" sz="1600" dirty="0"/>
                  <a:t>= 1024 bytes. File records are of fixed size and are</a:t>
                </a:r>
                <a:br>
                  <a:rPr lang="en-US" sz="1600" dirty="0"/>
                </a:br>
                <a:r>
                  <a:rPr lang="en-US" sz="1600" dirty="0"/>
                  <a:t>un-spanned, with record length </a:t>
                </a:r>
                <a:r>
                  <a:rPr lang="en-US" sz="1600" i="1" dirty="0"/>
                  <a:t>R </a:t>
                </a:r>
                <a:r>
                  <a:rPr lang="en-US" sz="1600" dirty="0"/>
                  <a:t>= 100 bytes. </a:t>
                </a:r>
              </a:p>
              <a:p>
                <a:pPr lvl="1" algn="just"/>
                <a:r>
                  <a:rPr lang="en-US" sz="1400" dirty="0"/>
                  <a:t>The blocking factor for the file would</a:t>
                </a:r>
                <a:br>
                  <a:rPr lang="en-US" sz="1400" dirty="0"/>
                </a:br>
                <a:r>
                  <a:rPr lang="en-US" sz="1400" dirty="0"/>
                  <a:t>be </a:t>
                </a:r>
                <a:r>
                  <a:rPr lang="en-US" sz="1400" i="1" dirty="0"/>
                  <a:t>bfr </a:t>
                </a:r>
                <a:r>
                  <a:rPr lang="en-US" sz="1400" dirty="0"/>
                  <a:t>= ⎣(</a:t>
                </a:r>
                <a:r>
                  <a:rPr lang="en-US" sz="1400" i="1" dirty="0"/>
                  <a:t>B</a:t>
                </a:r>
                <a:r>
                  <a:rPr lang="en-US" sz="1400" dirty="0"/>
                  <a:t>/</a:t>
                </a:r>
                <a:r>
                  <a:rPr lang="en-US" sz="1400" i="1" dirty="0"/>
                  <a:t>R</a:t>
                </a:r>
                <a:r>
                  <a:rPr lang="en-US" sz="1400" dirty="0"/>
                  <a:t>) ⎦ = ⎣(1024/100) ⎦ = 10 records per block. The number of blocks</a:t>
                </a:r>
                <a:br>
                  <a:rPr lang="en-US" sz="1400" dirty="0"/>
                </a:br>
                <a:r>
                  <a:rPr lang="en-US" sz="1400" dirty="0"/>
                  <a:t>needed for the file is </a:t>
                </a:r>
                <a:r>
                  <a:rPr lang="en-US" sz="1400" i="1" dirty="0"/>
                  <a:t>b </a:t>
                </a:r>
                <a:r>
                  <a:rPr lang="en-US" sz="1400" dirty="0"/>
                  <a:t>= ⎡(</a:t>
                </a:r>
                <a:r>
                  <a:rPr lang="en-US" sz="1400" i="1" dirty="0"/>
                  <a:t>r</a:t>
                </a:r>
                <a:r>
                  <a:rPr lang="en-US" sz="1400" dirty="0"/>
                  <a:t>/</a:t>
                </a:r>
                <a:r>
                  <a:rPr lang="en-US" sz="1400" i="1" dirty="0"/>
                  <a:t>bfr</a:t>
                </a:r>
                <a:r>
                  <a:rPr lang="en-US" sz="1400" dirty="0"/>
                  <a:t>) ⎤ = ⎡(30000/10) ⎤ = 3000 blocks. A binary search on</a:t>
                </a:r>
                <a:br>
                  <a:rPr lang="en-US" sz="1400" dirty="0"/>
                </a:br>
                <a:r>
                  <a:rPr lang="en-US" sz="1400" dirty="0"/>
                  <a:t>the data file would need approximately ⎡</a:t>
                </a:r>
                <a14:m>
                  <m:oMath xmlns:m="http://schemas.openxmlformats.org/officeDocument/2006/math">
                    <m:sSub>
                      <m:sSubPr>
                        <m:ctrlPr>
                          <a:rPr lang="en-US" sz="1400" i="1" dirty="0">
                            <a:latin typeface="Cambria Math" panose="02040503050406030204" pitchFamily="18" charset="0"/>
                          </a:rPr>
                        </m:ctrlPr>
                      </m:sSubPr>
                      <m:e>
                        <m:r>
                          <a:rPr lang="en-US" sz="1400" i="1" dirty="0">
                            <a:latin typeface="Cambria Math"/>
                          </a:rPr>
                          <m:t>𝑙𝑜𝑔</m:t>
                        </m:r>
                      </m:e>
                      <m:sub>
                        <m:r>
                          <a:rPr lang="en-US" sz="1400" i="1" dirty="0">
                            <a:latin typeface="Cambria Math"/>
                          </a:rPr>
                          <m:t>2</m:t>
                        </m:r>
                      </m:sub>
                    </m:sSub>
                  </m:oMath>
                </a14:m>
                <a:r>
                  <a:rPr lang="en-US" sz="1400" dirty="0"/>
                  <a:t>⎤= ⎡(</a:t>
                </a:r>
                <a14:m>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a:rPr>
                          <m:t>𝑙𝑜𝑔</m:t>
                        </m:r>
                      </m:e>
                      <m:sub>
                        <m:r>
                          <a:rPr lang="en-US" sz="1400" b="0" i="1" dirty="0" smtClean="0">
                            <a:latin typeface="Cambria Math"/>
                          </a:rPr>
                          <m:t>2</m:t>
                        </m:r>
                      </m:sub>
                    </m:sSub>
                  </m:oMath>
                </a14:m>
                <a:r>
                  <a:rPr lang="en-US" sz="1400" dirty="0"/>
                  <a:t>3000) ⎤ = 12 block accesses.</a:t>
                </a:r>
              </a:p>
              <a:p>
                <a:pPr lvl="1" algn="just"/>
                <a:r>
                  <a:rPr lang="en-US" sz="1400" dirty="0"/>
                  <a:t>Now suppose that the ordering key field of the file is </a:t>
                </a:r>
                <a:r>
                  <a:rPr lang="en-US" sz="1400" i="1" dirty="0"/>
                  <a:t>V </a:t>
                </a:r>
                <a:r>
                  <a:rPr lang="en-US" sz="1400" dirty="0"/>
                  <a:t>= 9 bytes long, a block</a:t>
                </a:r>
                <a:br>
                  <a:rPr lang="en-US" sz="1400" dirty="0"/>
                </a:br>
                <a:r>
                  <a:rPr lang="en-US" sz="1400" dirty="0"/>
                  <a:t>pointer is </a:t>
                </a:r>
                <a:r>
                  <a:rPr lang="en-US" sz="1400" i="1" dirty="0"/>
                  <a:t>P </a:t>
                </a:r>
                <a:r>
                  <a:rPr lang="en-US" sz="1400" dirty="0"/>
                  <a:t>= 6 bytes long, and we have constructed a primary index for the file. The</a:t>
                </a:r>
                <a:br>
                  <a:rPr lang="en-US" sz="1400" dirty="0"/>
                </a:br>
                <a:r>
                  <a:rPr lang="en-US" sz="1400" dirty="0"/>
                  <a:t>size of each index entry is </a:t>
                </a:r>
                <a14:m>
                  <m:oMath xmlns:m="http://schemas.openxmlformats.org/officeDocument/2006/math">
                    <m:sSub>
                      <m:sSubPr>
                        <m:ctrlPr>
                          <a:rPr lang="en-US" sz="1400" i="1" dirty="0">
                            <a:latin typeface="Cambria Math" panose="02040503050406030204" pitchFamily="18" charset="0"/>
                          </a:rPr>
                        </m:ctrlPr>
                      </m:sSubPr>
                      <m:e>
                        <m:r>
                          <a:rPr lang="en-US" sz="1400" b="0" i="1" dirty="0" smtClean="0">
                            <a:latin typeface="Cambria Math"/>
                          </a:rPr>
                          <m:t>𝑅</m:t>
                        </m:r>
                      </m:e>
                      <m:sub>
                        <m:r>
                          <a:rPr lang="en-US" sz="1400" b="0" i="1" dirty="0" smtClean="0">
                            <a:latin typeface="Cambria Math"/>
                          </a:rPr>
                          <m:t>𝑖</m:t>
                        </m:r>
                      </m:sub>
                    </m:sSub>
                  </m:oMath>
                </a14:m>
                <a:r>
                  <a:rPr lang="en-US" sz="1400" i="1" dirty="0"/>
                  <a:t> </a:t>
                </a:r>
                <a:r>
                  <a:rPr lang="en-US" sz="1400" dirty="0"/>
                  <a:t>= (9 + 6) = 15 bytes, so the blocking factor for the index</a:t>
                </a:r>
                <a:br>
                  <a:rPr lang="en-US" sz="1400" dirty="0"/>
                </a:br>
                <a:r>
                  <a:rPr lang="en-US" sz="1400" dirty="0"/>
                  <a:t>is </a:t>
                </a:r>
                <a14:m>
                  <m:oMath xmlns:m="http://schemas.openxmlformats.org/officeDocument/2006/math">
                    <m:sSub>
                      <m:sSubPr>
                        <m:ctrlPr>
                          <a:rPr lang="en-US" sz="1400" i="1" dirty="0" smtClean="0">
                            <a:latin typeface="Cambria Math" panose="02040503050406030204" pitchFamily="18" charset="0"/>
                          </a:rPr>
                        </m:ctrlPr>
                      </m:sSubPr>
                      <m:e>
                        <m:r>
                          <a:rPr lang="en-US" sz="1400" b="0" i="1" dirty="0" smtClean="0">
                            <a:latin typeface="Cambria Math"/>
                          </a:rPr>
                          <m:t>𝑏𝑓𝑟</m:t>
                        </m:r>
                      </m:e>
                      <m:sub>
                        <m:r>
                          <a:rPr lang="en-US" sz="1400" b="0" i="1" dirty="0" smtClean="0">
                            <a:latin typeface="Cambria Math"/>
                          </a:rPr>
                          <m:t>𝑖</m:t>
                        </m:r>
                      </m:sub>
                    </m:sSub>
                  </m:oMath>
                </a14:m>
                <a:r>
                  <a:rPr lang="en-US" sz="1400" i="1" dirty="0"/>
                  <a:t> </a:t>
                </a:r>
                <a:r>
                  <a:rPr lang="en-US" sz="1400" dirty="0"/>
                  <a:t>= ⎣(B/ </a:t>
                </a:r>
                <a14:m>
                  <m:oMath xmlns:m="http://schemas.openxmlformats.org/officeDocument/2006/math">
                    <m:sSub>
                      <m:sSubPr>
                        <m:ctrlPr>
                          <a:rPr lang="en-US" sz="1400" i="1" dirty="0">
                            <a:latin typeface="Cambria Math" panose="02040503050406030204" pitchFamily="18" charset="0"/>
                          </a:rPr>
                        </m:ctrlPr>
                      </m:sSubPr>
                      <m:e>
                        <m:r>
                          <a:rPr lang="en-US" sz="1400" i="1" dirty="0">
                            <a:latin typeface="Cambria Math"/>
                          </a:rPr>
                          <m:t>𝑅</m:t>
                        </m:r>
                      </m:e>
                      <m:sub>
                        <m:r>
                          <a:rPr lang="en-US" sz="1400" i="1" dirty="0">
                            <a:latin typeface="Cambria Math"/>
                          </a:rPr>
                          <m:t>𝑖</m:t>
                        </m:r>
                      </m:sub>
                    </m:sSub>
                  </m:oMath>
                </a14:m>
                <a:r>
                  <a:rPr lang="en-US" sz="1400" dirty="0"/>
                  <a:t>) ⎦ = ⎣(1024/15) ⎦ = 68 entries per block. The total number of index</a:t>
                </a:r>
                <a:br>
                  <a:rPr lang="en-US" sz="1400" dirty="0"/>
                </a:br>
                <a:r>
                  <a:rPr lang="en-US" sz="1400" dirty="0"/>
                  <a:t>entries </a:t>
                </a:r>
                <a14:m>
                  <m:oMath xmlns:m="http://schemas.openxmlformats.org/officeDocument/2006/math">
                    <m:sSub>
                      <m:sSubPr>
                        <m:ctrlPr>
                          <a:rPr lang="en-US" sz="1400" i="1" dirty="0">
                            <a:latin typeface="Cambria Math" panose="02040503050406030204" pitchFamily="18" charset="0"/>
                          </a:rPr>
                        </m:ctrlPr>
                      </m:sSubPr>
                      <m:e>
                        <m:r>
                          <a:rPr lang="en-US" sz="1400" b="0" i="1" dirty="0" smtClean="0">
                            <a:latin typeface="Cambria Math"/>
                          </a:rPr>
                          <m:t>𝑟</m:t>
                        </m:r>
                      </m:e>
                      <m:sub>
                        <m:r>
                          <a:rPr lang="en-US" sz="1400" i="1" dirty="0">
                            <a:latin typeface="Cambria Math"/>
                          </a:rPr>
                          <m:t>𝑖</m:t>
                        </m:r>
                      </m:sub>
                    </m:sSub>
                    <m:r>
                      <a:rPr lang="en-US" sz="1400" i="1" dirty="0">
                        <a:latin typeface="Cambria Math"/>
                      </a:rPr>
                      <m:t> </m:t>
                    </m:r>
                  </m:oMath>
                </a14:m>
                <a:r>
                  <a:rPr lang="en-US" sz="1400" dirty="0"/>
                  <a:t>is equal to the number of blocks in the data file, which is 3000. </a:t>
                </a:r>
              </a:p>
              <a:p>
                <a:pPr lvl="1" algn="just"/>
                <a:r>
                  <a:rPr lang="en-US" sz="1400" dirty="0"/>
                  <a:t>The number of index blocks is hence </a:t>
                </a:r>
                <a14:m>
                  <m:oMath xmlns:m="http://schemas.openxmlformats.org/officeDocument/2006/math">
                    <m:sSub>
                      <m:sSubPr>
                        <m:ctrlPr>
                          <a:rPr lang="en-US" sz="1400" i="1" dirty="0">
                            <a:latin typeface="Cambria Math" panose="02040503050406030204" pitchFamily="18" charset="0"/>
                          </a:rPr>
                        </m:ctrlPr>
                      </m:sSubPr>
                      <m:e>
                        <m:r>
                          <a:rPr lang="en-US" sz="1400" b="0" i="1" dirty="0" smtClean="0">
                            <a:latin typeface="Cambria Math"/>
                          </a:rPr>
                          <m:t>𝑏</m:t>
                        </m:r>
                      </m:e>
                      <m:sub>
                        <m:r>
                          <a:rPr lang="en-US" sz="1400" i="1" dirty="0">
                            <a:latin typeface="Cambria Math"/>
                          </a:rPr>
                          <m:t>𝑖</m:t>
                        </m:r>
                      </m:sub>
                    </m:sSub>
                  </m:oMath>
                </a14:m>
                <a:r>
                  <a:rPr lang="en-US" sz="1400" i="1" dirty="0"/>
                  <a:t> </a:t>
                </a:r>
                <a:r>
                  <a:rPr lang="en-US" sz="1400" dirty="0"/>
                  <a:t>= ⎡(</a:t>
                </a:r>
                <a14:m>
                  <m:oMath xmlns:m="http://schemas.openxmlformats.org/officeDocument/2006/math">
                    <m:sSub>
                      <m:sSubPr>
                        <m:ctrlPr>
                          <a:rPr lang="en-US" sz="1400" i="1" dirty="0">
                            <a:latin typeface="Cambria Math" panose="02040503050406030204" pitchFamily="18" charset="0"/>
                          </a:rPr>
                        </m:ctrlPr>
                      </m:sSubPr>
                      <m:e>
                        <m:r>
                          <a:rPr lang="en-US" sz="1400" i="1" dirty="0">
                            <a:latin typeface="Cambria Math"/>
                          </a:rPr>
                          <m:t>𝑟</m:t>
                        </m:r>
                      </m:e>
                      <m:sub>
                        <m:r>
                          <a:rPr lang="en-US" sz="1400" i="1" dirty="0">
                            <a:latin typeface="Cambria Math"/>
                          </a:rPr>
                          <m:t>𝑖</m:t>
                        </m:r>
                      </m:sub>
                    </m:sSub>
                    <m:r>
                      <a:rPr lang="en-US" sz="1400" i="1" dirty="0">
                        <a:latin typeface="Cambria Math"/>
                      </a:rPr>
                      <m:t> </m:t>
                    </m:r>
                  </m:oMath>
                </a14:m>
                <a:r>
                  <a:rPr lang="en-US" sz="1400" dirty="0"/>
                  <a:t>/ </a:t>
                </a:r>
                <a14:m>
                  <m:oMath xmlns:m="http://schemas.openxmlformats.org/officeDocument/2006/math">
                    <m:sSub>
                      <m:sSubPr>
                        <m:ctrlPr>
                          <a:rPr lang="en-US" sz="1400" i="1" dirty="0">
                            <a:latin typeface="Cambria Math" panose="02040503050406030204" pitchFamily="18" charset="0"/>
                          </a:rPr>
                        </m:ctrlPr>
                      </m:sSubPr>
                      <m:e>
                        <m:r>
                          <a:rPr lang="en-US" sz="1400" i="1" dirty="0">
                            <a:latin typeface="Cambria Math"/>
                          </a:rPr>
                          <m:t>𝑏𝑓𝑟</m:t>
                        </m:r>
                      </m:e>
                      <m:sub>
                        <m:r>
                          <a:rPr lang="en-US" sz="1400" i="1" dirty="0">
                            <a:latin typeface="Cambria Math"/>
                          </a:rPr>
                          <m:t>𝑖</m:t>
                        </m:r>
                      </m:sub>
                    </m:sSub>
                  </m:oMath>
                </a14:m>
                <a:r>
                  <a:rPr lang="en-US" sz="1400" dirty="0"/>
                  <a:t>) ⎤ = ⎡(3000/68) ⎤ = 45 blocks. To perform a</a:t>
                </a:r>
                <a:br>
                  <a:rPr lang="en-US" sz="1400" dirty="0"/>
                </a:br>
                <a:r>
                  <a:rPr lang="en-US" sz="1400" dirty="0"/>
                  <a:t>binary search on the index file would need ⎡(</a:t>
                </a:r>
                <a14:m>
                  <m:oMath xmlns:m="http://schemas.openxmlformats.org/officeDocument/2006/math">
                    <m:sSub>
                      <m:sSubPr>
                        <m:ctrlPr>
                          <a:rPr lang="en-US" sz="1400" i="1" dirty="0">
                            <a:latin typeface="Cambria Math" panose="02040503050406030204" pitchFamily="18" charset="0"/>
                          </a:rPr>
                        </m:ctrlPr>
                      </m:sSubPr>
                      <m:e>
                        <m:r>
                          <a:rPr lang="en-US" sz="1400" i="1" dirty="0">
                            <a:latin typeface="Cambria Math"/>
                          </a:rPr>
                          <m:t>𝑙𝑜𝑔</m:t>
                        </m:r>
                      </m:e>
                      <m:sub>
                        <m:r>
                          <a:rPr lang="en-US" sz="1400" i="1" dirty="0">
                            <a:latin typeface="Cambria Math"/>
                          </a:rPr>
                          <m:t>2</m:t>
                        </m:r>
                      </m:sub>
                    </m:sSub>
                    <m:sSub>
                      <m:sSubPr>
                        <m:ctrlPr>
                          <a:rPr lang="en-US" sz="1400" i="1" dirty="0">
                            <a:latin typeface="Cambria Math" panose="02040503050406030204" pitchFamily="18" charset="0"/>
                          </a:rPr>
                        </m:ctrlPr>
                      </m:sSubPr>
                      <m:e>
                        <m:r>
                          <a:rPr lang="en-US" sz="1400" i="1" dirty="0">
                            <a:latin typeface="Cambria Math"/>
                          </a:rPr>
                          <m:t>𝑏</m:t>
                        </m:r>
                      </m:e>
                      <m:sub>
                        <m:r>
                          <a:rPr lang="en-US" sz="1400" i="1" dirty="0">
                            <a:latin typeface="Cambria Math"/>
                          </a:rPr>
                          <m:t>𝑖</m:t>
                        </m:r>
                      </m:sub>
                    </m:sSub>
                  </m:oMath>
                </a14:m>
                <a:r>
                  <a:rPr lang="en-US" sz="1400" dirty="0"/>
                  <a:t>) ⎤ = ⎡(</a:t>
                </a:r>
                <a14:m>
                  <m:oMath xmlns:m="http://schemas.openxmlformats.org/officeDocument/2006/math">
                    <m:sSub>
                      <m:sSubPr>
                        <m:ctrlPr>
                          <a:rPr lang="en-US" sz="1400" i="1" dirty="0">
                            <a:latin typeface="Cambria Math" panose="02040503050406030204" pitchFamily="18" charset="0"/>
                          </a:rPr>
                        </m:ctrlPr>
                      </m:sSubPr>
                      <m:e>
                        <m:r>
                          <a:rPr lang="en-US" sz="1400" i="1" dirty="0">
                            <a:latin typeface="Cambria Math"/>
                          </a:rPr>
                          <m:t>𝑙𝑜𝑔</m:t>
                        </m:r>
                      </m:e>
                      <m:sub>
                        <m:r>
                          <a:rPr lang="en-US" sz="1400" i="1" dirty="0">
                            <a:latin typeface="Cambria Math"/>
                          </a:rPr>
                          <m:t>2</m:t>
                        </m:r>
                      </m:sub>
                    </m:sSub>
                  </m:oMath>
                </a14:m>
                <a:r>
                  <a:rPr lang="en-US" sz="1400" dirty="0"/>
                  <a:t>45) ⎤ = 6 block</a:t>
                </a:r>
                <a:br>
                  <a:rPr lang="en-US" sz="1400" dirty="0"/>
                </a:br>
                <a:r>
                  <a:rPr lang="en-US" sz="1400" dirty="0"/>
                  <a:t>accesses. To search for a record using the index, we need one additional block access</a:t>
                </a:r>
                <a:br>
                  <a:rPr lang="en-US" sz="1400" dirty="0"/>
                </a:br>
                <a:r>
                  <a:rPr lang="en-US" sz="1400" dirty="0"/>
                  <a:t>to the data file for a total of 6 + 1 = 7 block accesses—an improvement over binary</a:t>
                </a:r>
                <a:br>
                  <a:rPr lang="en-US" sz="1400" dirty="0"/>
                </a:br>
                <a:r>
                  <a:rPr lang="en-US" sz="1400" dirty="0"/>
                  <a:t>search on the data file, which required 12 disk block accesses.</a:t>
                </a:r>
                <a:br>
                  <a:rPr lang="en-US" sz="1400" dirty="0"/>
                </a:br>
                <a:endParaRPr 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400" r="-2204"/>
                </a:stretch>
              </a:blipFill>
            </p:spPr>
            <p:txBody>
              <a:bodyPr/>
              <a:lstStyle/>
              <a:p>
                <a:r>
                  <a:rPr lang="en-US">
                    <a:noFill/>
                  </a:rPr>
                  <a:t> </a:t>
                </a:r>
              </a:p>
            </p:txBody>
          </p:sp>
        </mc:Fallback>
      </mc:AlternateContent>
    </p:spTree>
    <p:extLst>
      <p:ext uri="{BB962C8B-B14F-4D97-AF65-F5344CB8AC3E}">
        <p14:creationId xmlns:p14="http://schemas.microsoft.com/office/powerpoint/2010/main" val="866222338"/>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Clustering Indexes</a:t>
            </a:r>
          </a:p>
        </p:txBody>
      </p:sp>
      <p:sp>
        <p:nvSpPr>
          <p:cNvPr id="22531" name="Content Placeholder 2"/>
          <p:cNvSpPr>
            <a:spLocks noGrp="1"/>
          </p:cNvSpPr>
          <p:nvPr>
            <p:ph idx="1"/>
          </p:nvPr>
        </p:nvSpPr>
        <p:spPr/>
        <p:txBody>
          <a:bodyPr/>
          <a:lstStyle/>
          <a:p>
            <a:r>
              <a:rPr lang="en-US" altLang="en-US" dirty="0"/>
              <a:t>Clustering field</a:t>
            </a:r>
          </a:p>
          <a:p>
            <a:pPr lvl="1"/>
            <a:r>
              <a:rPr lang="en-US" altLang="en-US" dirty="0"/>
              <a:t>File records are physically ordered on a nonkey field without a distinct value for each record</a:t>
            </a:r>
          </a:p>
          <a:p>
            <a:r>
              <a:rPr lang="en-US" altLang="en-US" dirty="0"/>
              <a:t>Ordered file with two fields</a:t>
            </a:r>
          </a:p>
          <a:p>
            <a:pPr lvl="1"/>
            <a:r>
              <a:rPr lang="en-US" altLang="en-US" dirty="0"/>
              <a:t>Same type as clustering field</a:t>
            </a:r>
          </a:p>
          <a:p>
            <a:pPr lvl="1"/>
            <a:r>
              <a:rPr lang="en-US" altLang="en-US" dirty="0"/>
              <a:t>Disk block pointer</a:t>
            </a:r>
          </a:p>
        </p:txBody>
      </p:sp>
    </p:spTree>
    <p:extLst>
      <p:ext uri="{BB962C8B-B14F-4D97-AF65-F5344CB8AC3E}">
        <p14:creationId xmlns:p14="http://schemas.microsoft.com/office/powerpoint/2010/main" val="63592794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52400"/>
            <a:ext cx="76962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1348345"/>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Secondary Indexes</a:t>
            </a:r>
          </a:p>
        </p:txBody>
      </p:sp>
      <p:sp>
        <p:nvSpPr>
          <p:cNvPr id="24579" name="Content Placeholder 2"/>
          <p:cNvSpPr>
            <a:spLocks noGrp="1"/>
          </p:cNvSpPr>
          <p:nvPr>
            <p:ph idx="1"/>
          </p:nvPr>
        </p:nvSpPr>
        <p:spPr/>
        <p:txBody>
          <a:bodyPr/>
          <a:lstStyle/>
          <a:p>
            <a:r>
              <a:rPr lang="en-US" altLang="en-US" dirty="0"/>
              <a:t>Provide secondary means of accessing a data file</a:t>
            </a:r>
          </a:p>
          <a:p>
            <a:pPr lvl="1"/>
            <a:r>
              <a:rPr lang="en-US" altLang="en-US" dirty="0"/>
              <a:t>Some primary access exists</a:t>
            </a:r>
          </a:p>
          <a:p>
            <a:r>
              <a:rPr lang="en-US" altLang="en-US" dirty="0"/>
              <a:t>Ordered file with two fields</a:t>
            </a:r>
          </a:p>
          <a:p>
            <a:pPr lvl="1"/>
            <a:r>
              <a:rPr lang="en-US" altLang="en-US" dirty="0"/>
              <a:t>Indexing field, </a:t>
            </a:r>
            <a:r>
              <a:rPr lang="en-US" altLang="en-US" i="1" dirty="0"/>
              <a:t>K(i)</a:t>
            </a:r>
          </a:p>
          <a:p>
            <a:pPr lvl="1"/>
            <a:r>
              <a:rPr lang="en-US" altLang="en-US" dirty="0"/>
              <a:t>Block pointer or record pointer, </a:t>
            </a:r>
            <a:r>
              <a:rPr lang="en-US" altLang="en-US" i="1" dirty="0"/>
              <a:t>P(i)</a:t>
            </a:r>
          </a:p>
          <a:p>
            <a:r>
              <a:rPr lang="en-US" altLang="en-US" dirty="0"/>
              <a:t>Usually need more storage space and longer search time than primary index</a:t>
            </a:r>
          </a:p>
          <a:p>
            <a:pPr lvl="1"/>
            <a:r>
              <a:rPr lang="en-US" altLang="en-US" dirty="0"/>
              <a:t>Improved search time for arbitrary record</a:t>
            </a:r>
          </a:p>
        </p:txBody>
      </p:sp>
    </p:spTree>
    <p:extLst>
      <p:ext uri="{BB962C8B-B14F-4D97-AF65-F5344CB8AC3E}">
        <p14:creationId xmlns:p14="http://schemas.microsoft.com/office/powerpoint/2010/main" val="3011346011"/>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304800"/>
            <a:ext cx="6400800" cy="6338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702640"/>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Practice Question :Secondary Index</a:t>
            </a:r>
            <a:endParaRPr lang="en-US" altLang="en-US" dirty="0"/>
          </a:p>
        </p:txBody>
      </p:sp>
      <p:sp>
        <p:nvSpPr>
          <p:cNvPr id="24579" name="Content Placeholder 2"/>
          <p:cNvSpPr>
            <a:spLocks noGrp="1"/>
          </p:cNvSpPr>
          <p:nvPr>
            <p:ph idx="1"/>
          </p:nvPr>
        </p:nvSpPr>
        <p:spPr>
          <a:xfrm>
            <a:off x="239713" y="1600200"/>
            <a:ext cx="8294687" cy="4724400"/>
          </a:xfrm>
        </p:spPr>
        <p:txBody>
          <a:bodyPr/>
          <a:lstStyle/>
          <a:p>
            <a:pPr marL="0" indent="0" algn="just">
              <a:buNone/>
            </a:pPr>
            <a:r>
              <a:rPr lang="en-US" altLang="en-US" sz="1400" dirty="0"/>
              <a:t>Q2: </a:t>
            </a:r>
            <a:r>
              <a:rPr lang="en-US" sz="1400" dirty="0"/>
              <a:t>Consider the file of Example 1 with </a:t>
            </a:r>
            <a:r>
              <a:rPr lang="en-US" sz="1400" i="1" dirty="0"/>
              <a:t>r </a:t>
            </a:r>
            <a:r>
              <a:rPr lang="en-US" sz="1400" dirty="0"/>
              <a:t>= 30,000 fixed-length records of</a:t>
            </a:r>
            <a:br>
              <a:rPr lang="en-US" sz="1400" dirty="0"/>
            </a:br>
            <a:r>
              <a:rPr lang="en-US" sz="1400" dirty="0"/>
              <a:t>size </a:t>
            </a:r>
            <a:r>
              <a:rPr lang="en-US" sz="1400" i="1" dirty="0"/>
              <a:t>R </a:t>
            </a:r>
            <a:r>
              <a:rPr lang="en-US" sz="1400" dirty="0"/>
              <a:t>= 100 bytes stored on a disk with block size </a:t>
            </a:r>
            <a:r>
              <a:rPr lang="en-US" sz="1400" i="1" dirty="0"/>
              <a:t>B </a:t>
            </a:r>
            <a:r>
              <a:rPr lang="en-US" sz="1400" dirty="0"/>
              <a:t>= 1024 bytes. The file has </a:t>
            </a:r>
            <a:r>
              <a:rPr lang="en-US" sz="1400" i="1" dirty="0"/>
              <a:t>b </a:t>
            </a:r>
            <a:r>
              <a:rPr lang="en-US" sz="1400" dirty="0"/>
              <a:t>=</a:t>
            </a:r>
            <a:br>
              <a:rPr lang="en-US" sz="1400" dirty="0"/>
            </a:br>
            <a:r>
              <a:rPr lang="en-US" sz="1400" dirty="0"/>
              <a:t>3000 blocks, as calculated in Q1. Suppose we want to search for a record with</a:t>
            </a:r>
            <a:br>
              <a:rPr lang="en-US" sz="1400" dirty="0"/>
            </a:br>
            <a:r>
              <a:rPr lang="en-US" sz="1400" dirty="0"/>
              <a:t>a specific value for the secondary key—a non ordering key field of the file that is </a:t>
            </a:r>
            <a:r>
              <a:rPr lang="en-US" sz="1400" i="1" dirty="0"/>
              <a:t>V </a:t>
            </a:r>
            <a:r>
              <a:rPr lang="en-US" sz="1400" dirty="0"/>
              <a:t>=</a:t>
            </a:r>
            <a:br>
              <a:rPr lang="en-US" sz="1400" dirty="0"/>
            </a:br>
            <a:r>
              <a:rPr lang="en-US" sz="1400" dirty="0"/>
              <a:t>9 bytes long. </a:t>
            </a:r>
          </a:p>
          <a:p>
            <a:pPr algn="just">
              <a:buFont typeface="Arial" pitchFamily="34" charset="0"/>
              <a:buChar char="•"/>
            </a:pPr>
            <a:r>
              <a:rPr lang="en-US" sz="1400" dirty="0">
                <a:solidFill>
                  <a:srgbClr val="800000"/>
                </a:solidFill>
              </a:rPr>
              <a:t>Without the secondary index, to do a linear search on the file would</a:t>
            </a:r>
            <a:br>
              <a:rPr lang="en-US" sz="1400" dirty="0">
                <a:solidFill>
                  <a:srgbClr val="800000"/>
                </a:solidFill>
              </a:rPr>
            </a:br>
            <a:r>
              <a:rPr lang="en-US" sz="1400" dirty="0">
                <a:solidFill>
                  <a:srgbClr val="800000"/>
                </a:solidFill>
              </a:rPr>
              <a:t>require b/2 = 3000/2 = 1500 block accesses on the average. Suppose that we construct a secondary index on that non-ordering key field of the file. As in Q1, a</a:t>
            </a:r>
            <a:br>
              <a:rPr lang="en-US" sz="1400" dirty="0">
                <a:solidFill>
                  <a:srgbClr val="800000"/>
                </a:solidFill>
              </a:rPr>
            </a:br>
            <a:r>
              <a:rPr lang="en-US" sz="1400" dirty="0">
                <a:solidFill>
                  <a:srgbClr val="800000"/>
                </a:solidFill>
              </a:rPr>
              <a:t>block pointer is P = 6 bytes long, so each index entry is </a:t>
            </a:r>
            <a:r>
              <a:rPr lang="en-US" sz="1400" dirty="0" err="1">
                <a:solidFill>
                  <a:srgbClr val="800000"/>
                </a:solidFill>
              </a:rPr>
              <a:t>Ri</a:t>
            </a:r>
            <a:r>
              <a:rPr lang="en-US" sz="1400" dirty="0">
                <a:solidFill>
                  <a:srgbClr val="800000"/>
                </a:solidFill>
              </a:rPr>
              <a:t> = (9 + 6) = 15 bytes, and</a:t>
            </a:r>
            <a:br>
              <a:rPr lang="en-US" sz="1400" dirty="0">
                <a:solidFill>
                  <a:srgbClr val="800000"/>
                </a:solidFill>
              </a:rPr>
            </a:br>
            <a:r>
              <a:rPr lang="en-US" sz="1400" dirty="0">
                <a:solidFill>
                  <a:srgbClr val="800000"/>
                </a:solidFill>
              </a:rPr>
              <a:t>the blocking factor for the index is </a:t>
            </a:r>
            <a:r>
              <a:rPr lang="en-US" sz="1400" dirty="0" err="1">
                <a:solidFill>
                  <a:srgbClr val="800000"/>
                </a:solidFill>
              </a:rPr>
              <a:t>bfri</a:t>
            </a:r>
            <a:r>
              <a:rPr lang="en-US" sz="1400" dirty="0">
                <a:solidFill>
                  <a:srgbClr val="800000"/>
                </a:solidFill>
              </a:rPr>
              <a:t> = ⎣(B/</a:t>
            </a:r>
            <a:r>
              <a:rPr lang="en-US" sz="1400" dirty="0" err="1">
                <a:solidFill>
                  <a:srgbClr val="800000"/>
                </a:solidFill>
              </a:rPr>
              <a:t>Ri</a:t>
            </a:r>
            <a:r>
              <a:rPr lang="en-US" sz="1400" dirty="0">
                <a:solidFill>
                  <a:srgbClr val="800000"/>
                </a:solidFill>
              </a:rPr>
              <a:t>) ⎦ = ⎣(1024/15) ⎦ = 68 entries per</a:t>
            </a:r>
            <a:br>
              <a:rPr lang="en-US" sz="1400" dirty="0">
                <a:solidFill>
                  <a:srgbClr val="800000"/>
                </a:solidFill>
              </a:rPr>
            </a:br>
            <a:r>
              <a:rPr lang="en-US" sz="1400" dirty="0">
                <a:solidFill>
                  <a:srgbClr val="800000"/>
                </a:solidFill>
              </a:rPr>
              <a:t>block. In a dense secondary index such as this, the total number of index entries </a:t>
            </a:r>
            <a:r>
              <a:rPr lang="en-US" sz="1400" dirty="0" err="1">
                <a:solidFill>
                  <a:srgbClr val="800000"/>
                </a:solidFill>
              </a:rPr>
              <a:t>ri</a:t>
            </a:r>
            <a:r>
              <a:rPr lang="en-US" sz="1400" dirty="0">
                <a:solidFill>
                  <a:srgbClr val="800000"/>
                </a:solidFill>
              </a:rPr>
              <a:t> is</a:t>
            </a:r>
            <a:br>
              <a:rPr lang="en-US" sz="1400" dirty="0">
                <a:solidFill>
                  <a:srgbClr val="800000"/>
                </a:solidFill>
              </a:rPr>
            </a:br>
            <a:r>
              <a:rPr lang="en-US" sz="1400" dirty="0">
                <a:solidFill>
                  <a:srgbClr val="800000"/>
                </a:solidFill>
              </a:rPr>
              <a:t>equal to the number of records in the data file, which is 30,000. The number of blocks</a:t>
            </a:r>
            <a:br>
              <a:rPr lang="en-US" sz="1400" dirty="0">
                <a:solidFill>
                  <a:srgbClr val="800000"/>
                </a:solidFill>
              </a:rPr>
            </a:br>
            <a:r>
              <a:rPr lang="en-US" sz="1400" dirty="0">
                <a:solidFill>
                  <a:srgbClr val="800000"/>
                </a:solidFill>
              </a:rPr>
              <a:t>needed for the index is hence b</a:t>
            </a:r>
            <a:br>
              <a:rPr lang="en-US" sz="1400" dirty="0">
                <a:solidFill>
                  <a:srgbClr val="800000"/>
                </a:solidFill>
              </a:rPr>
            </a:br>
            <a:r>
              <a:rPr lang="en-US" sz="1400" dirty="0">
                <a:solidFill>
                  <a:srgbClr val="800000"/>
                </a:solidFill>
              </a:rPr>
              <a:t>i = ⎡(</a:t>
            </a:r>
            <a:r>
              <a:rPr lang="en-US" sz="1400" dirty="0" err="1">
                <a:solidFill>
                  <a:srgbClr val="800000"/>
                </a:solidFill>
              </a:rPr>
              <a:t>ri</a:t>
            </a:r>
            <a:r>
              <a:rPr lang="en-US" sz="1400" dirty="0">
                <a:solidFill>
                  <a:srgbClr val="800000"/>
                </a:solidFill>
              </a:rPr>
              <a:t>/</a:t>
            </a:r>
            <a:r>
              <a:rPr lang="en-US" sz="1400" dirty="0" err="1">
                <a:solidFill>
                  <a:srgbClr val="800000"/>
                </a:solidFill>
              </a:rPr>
              <a:t>bfri</a:t>
            </a:r>
            <a:r>
              <a:rPr lang="en-US" sz="1400" dirty="0">
                <a:solidFill>
                  <a:srgbClr val="800000"/>
                </a:solidFill>
              </a:rPr>
              <a:t>) ⎤ = ⎡(3000/68) ⎤ = 442 blocks.</a:t>
            </a:r>
            <a:br>
              <a:rPr lang="en-US" sz="1400" dirty="0">
                <a:solidFill>
                  <a:srgbClr val="800000"/>
                </a:solidFill>
              </a:rPr>
            </a:br>
            <a:r>
              <a:rPr lang="en-US" sz="1400" dirty="0">
                <a:solidFill>
                  <a:srgbClr val="800000"/>
                </a:solidFill>
              </a:rPr>
              <a:t>A binary search on this secondary index needs ⎡(log2bi) ⎤ = ⎡(log2442) ⎤ = 9 block</a:t>
            </a:r>
            <a:br>
              <a:rPr lang="en-US" sz="1400" dirty="0">
                <a:solidFill>
                  <a:srgbClr val="800000"/>
                </a:solidFill>
              </a:rPr>
            </a:br>
            <a:r>
              <a:rPr lang="en-US" sz="1400" dirty="0">
                <a:solidFill>
                  <a:srgbClr val="800000"/>
                </a:solidFill>
              </a:rPr>
              <a:t>accesses. </a:t>
            </a:r>
          </a:p>
          <a:p>
            <a:pPr algn="just">
              <a:buFont typeface="Arial" pitchFamily="34" charset="0"/>
              <a:buChar char="•"/>
            </a:pPr>
            <a:r>
              <a:rPr lang="en-US" sz="1400" dirty="0">
                <a:solidFill>
                  <a:srgbClr val="800000"/>
                </a:solidFill>
              </a:rPr>
              <a:t>To search for a record using the index, we need an additional block access</a:t>
            </a:r>
            <a:br>
              <a:rPr lang="en-US" sz="1400" dirty="0">
                <a:solidFill>
                  <a:srgbClr val="800000"/>
                </a:solidFill>
              </a:rPr>
            </a:br>
            <a:r>
              <a:rPr lang="en-US" sz="1400" dirty="0">
                <a:solidFill>
                  <a:srgbClr val="800000"/>
                </a:solidFill>
              </a:rPr>
              <a:t>to the data file for a total of 9 + 1 = 10 block accesses—a vast improvement over the</a:t>
            </a:r>
            <a:br>
              <a:rPr lang="en-US" sz="1400" dirty="0">
                <a:solidFill>
                  <a:srgbClr val="800000"/>
                </a:solidFill>
              </a:rPr>
            </a:br>
            <a:r>
              <a:rPr lang="en-US" sz="1400" dirty="0">
                <a:solidFill>
                  <a:srgbClr val="800000"/>
                </a:solidFill>
              </a:rPr>
              <a:t>1500 block accesses needed on the average for a linear search, but slightly worse than</a:t>
            </a:r>
            <a:br>
              <a:rPr lang="en-US" sz="1400" dirty="0">
                <a:solidFill>
                  <a:srgbClr val="800000"/>
                </a:solidFill>
              </a:rPr>
            </a:br>
            <a:r>
              <a:rPr lang="en-US" sz="1400" dirty="0">
                <a:solidFill>
                  <a:srgbClr val="800000"/>
                </a:solidFill>
              </a:rPr>
              <a:t>the 7 block accesses required for the primary index. This difference arose because</a:t>
            </a:r>
            <a:br>
              <a:rPr lang="en-US" sz="1400" dirty="0">
                <a:solidFill>
                  <a:srgbClr val="800000"/>
                </a:solidFill>
              </a:rPr>
            </a:br>
            <a:r>
              <a:rPr lang="en-US" sz="1400" dirty="0">
                <a:solidFill>
                  <a:srgbClr val="800000"/>
                </a:solidFill>
              </a:rPr>
              <a:t>the primary index was </a:t>
            </a:r>
            <a:r>
              <a:rPr lang="en-US" sz="1400" dirty="0" err="1">
                <a:solidFill>
                  <a:srgbClr val="800000"/>
                </a:solidFill>
              </a:rPr>
              <a:t>nondense</a:t>
            </a:r>
            <a:r>
              <a:rPr lang="en-US" sz="1400" dirty="0">
                <a:solidFill>
                  <a:srgbClr val="800000"/>
                </a:solidFill>
              </a:rPr>
              <a:t> and hence </a:t>
            </a:r>
            <a:r>
              <a:rPr lang="en-US" sz="1400" dirty="0"/>
              <a:t>shorter, with only 45 blocks in length</a:t>
            </a:r>
            <a:br>
              <a:rPr lang="en-US" sz="1400" dirty="0"/>
            </a:br>
            <a:br>
              <a:rPr lang="en-US" sz="1400" dirty="0"/>
            </a:br>
            <a:endParaRPr lang="en-US" altLang="en-US" sz="1400" dirty="0"/>
          </a:p>
        </p:txBody>
      </p:sp>
    </p:spTree>
    <p:extLst>
      <p:ext uri="{BB962C8B-B14F-4D97-AF65-F5344CB8AC3E}">
        <p14:creationId xmlns:p14="http://schemas.microsoft.com/office/powerpoint/2010/main" val="3420567510"/>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Types of Single-Level Ordered Indexes (cont’d.)</a:t>
            </a:r>
          </a:p>
        </p:txBody>
      </p:sp>
      <p:pic>
        <p:nvPicPr>
          <p:cNvPr id="2662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0688" y="1577975"/>
            <a:ext cx="81343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4"/>
          <p:cNvSpPr txBox="1">
            <a:spLocks noChangeArrowheads="1"/>
          </p:cNvSpPr>
          <p:nvPr/>
        </p:nvSpPr>
        <p:spPr bwMode="auto">
          <a:xfrm>
            <a:off x="1066800" y="2878138"/>
            <a:ext cx="8229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Types of indexes based on the properties of the indexing field</a:t>
            </a:r>
          </a:p>
        </p:txBody>
      </p:sp>
      <p:sp>
        <p:nvSpPr>
          <p:cNvPr id="26630" name="TextBox 5"/>
          <p:cNvSpPr txBox="1">
            <a:spLocks noChangeArrowheads="1"/>
          </p:cNvSpPr>
          <p:nvPr/>
        </p:nvSpPr>
        <p:spPr bwMode="auto">
          <a:xfrm>
            <a:off x="2525713" y="6200775"/>
            <a:ext cx="40846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      Properties of index types</a:t>
            </a:r>
          </a:p>
        </p:txBody>
      </p:sp>
      <p:pic>
        <p:nvPicPr>
          <p:cNvPr id="2663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113" y="3448050"/>
            <a:ext cx="809625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973740"/>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a:xfrm>
            <a:off x="228600" y="303213"/>
            <a:ext cx="7620000" cy="1068387"/>
          </a:xfrm>
        </p:spPr>
        <p:txBody>
          <a:bodyPr/>
          <a:lstStyle/>
          <a:p>
            <a:r>
              <a:rPr lang="en-US" altLang="en-US" dirty="0"/>
              <a:t>Multilevel Indexes</a:t>
            </a:r>
          </a:p>
        </p:txBody>
      </p:sp>
      <p:sp>
        <p:nvSpPr>
          <p:cNvPr id="27651" name="Content Placeholder 2"/>
          <p:cNvSpPr>
            <a:spLocks noGrp="1"/>
          </p:cNvSpPr>
          <p:nvPr>
            <p:ph idx="1"/>
          </p:nvPr>
        </p:nvSpPr>
        <p:spPr/>
        <p:txBody>
          <a:bodyPr/>
          <a:lstStyle/>
          <a:p>
            <a:r>
              <a:rPr lang="en-US" altLang="en-US" dirty="0"/>
              <a:t>Designed to greatly reduce remaining search space as search is conducted</a:t>
            </a:r>
          </a:p>
          <a:p>
            <a:r>
              <a:rPr lang="en-US" altLang="en-US" dirty="0"/>
              <a:t>Index file</a:t>
            </a:r>
          </a:p>
          <a:p>
            <a:pPr lvl="1"/>
            <a:r>
              <a:rPr lang="en-US" altLang="en-US" dirty="0"/>
              <a:t>Considered first (or base level) of a multilevel index</a:t>
            </a:r>
          </a:p>
          <a:p>
            <a:r>
              <a:rPr lang="en-US" altLang="en-US" dirty="0"/>
              <a:t>Second level</a:t>
            </a:r>
          </a:p>
          <a:p>
            <a:pPr lvl="1"/>
            <a:r>
              <a:rPr lang="en-US" altLang="en-US" dirty="0"/>
              <a:t>Primary index to the first level</a:t>
            </a:r>
          </a:p>
          <a:p>
            <a:r>
              <a:rPr lang="en-US" altLang="en-US" dirty="0"/>
              <a:t>Third level</a:t>
            </a:r>
          </a:p>
          <a:p>
            <a:pPr lvl="1"/>
            <a:r>
              <a:rPr lang="en-US" altLang="en-US" dirty="0"/>
              <a:t>Primary index to the second level</a:t>
            </a:r>
          </a:p>
        </p:txBody>
      </p:sp>
    </p:spTree>
    <p:extLst>
      <p:ext uri="{BB962C8B-B14F-4D97-AF65-F5344CB8AC3E}">
        <p14:creationId xmlns:p14="http://schemas.microsoft.com/office/powerpoint/2010/main" val="1775200496"/>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533400"/>
            <a:ext cx="7391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083029"/>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tle 1"/>
          <p:cNvSpPr>
            <a:spLocks noGrp="1"/>
          </p:cNvSpPr>
          <p:nvPr>
            <p:ph type="title"/>
          </p:nvPr>
        </p:nvSpPr>
        <p:spPr>
          <a:xfrm>
            <a:off x="228600" y="303213"/>
            <a:ext cx="7620000" cy="1068387"/>
          </a:xfrm>
        </p:spPr>
        <p:txBody>
          <a:bodyPr/>
          <a:lstStyle/>
          <a:p>
            <a:r>
              <a:rPr lang="en-US" altLang="en-US" dirty="0"/>
              <a:t>Practice Question: Multilevel Indexes</a:t>
            </a:r>
          </a:p>
        </p:txBody>
      </p:sp>
      <p:sp>
        <p:nvSpPr>
          <p:cNvPr id="27651" name="Content Placeholder 2"/>
          <p:cNvSpPr>
            <a:spLocks noGrp="1"/>
          </p:cNvSpPr>
          <p:nvPr>
            <p:ph idx="1"/>
          </p:nvPr>
        </p:nvSpPr>
        <p:spPr/>
        <p:txBody>
          <a:bodyPr/>
          <a:lstStyle/>
          <a:p>
            <a:pPr marL="0" indent="0" algn="just">
              <a:buNone/>
            </a:pPr>
            <a:r>
              <a:rPr lang="en-US" altLang="en-US" sz="2000" dirty="0"/>
              <a:t>Q3: </a:t>
            </a:r>
            <a:r>
              <a:rPr lang="en-US" sz="2000" dirty="0"/>
              <a:t>Suppose that the dense secondary index of Q2 is converted into</a:t>
            </a:r>
            <a:br>
              <a:rPr lang="en-US" sz="2000" dirty="0"/>
            </a:br>
            <a:r>
              <a:rPr lang="en-US" sz="2000" dirty="0"/>
              <a:t>a multilevel index. </a:t>
            </a:r>
          </a:p>
          <a:p>
            <a:pPr algn="just">
              <a:buFont typeface="Arial" pitchFamily="34" charset="0"/>
              <a:buChar char="•"/>
            </a:pPr>
            <a:r>
              <a:rPr lang="en-US" sz="2000" dirty="0">
                <a:solidFill>
                  <a:srgbClr val="800000"/>
                </a:solidFill>
              </a:rPr>
              <a:t>We calculated the index blocking factor </a:t>
            </a:r>
            <a:r>
              <a:rPr lang="en-US" sz="2000" dirty="0" err="1">
                <a:solidFill>
                  <a:srgbClr val="800000"/>
                </a:solidFill>
              </a:rPr>
              <a:t>bfri</a:t>
            </a:r>
            <a:r>
              <a:rPr lang="en-US" sz="2000" dirty="0">
                <a:solidFill>
                  <a:srgbClr val="800000"/>
                </a:solidFill>
              </a:rPr>
              <a:t> = 68 index entries per block, which is also the fan-out </a:t>
            </a:r>
            <a:r>
              <a:rPr lang="en-US" sz="2000" dirty="0" err="1">
                <a:solidFill>
                  <a:srgbClr val="800000"/>
                </a:solidFill>
              </a:rPr>
              <a:t>fo</a:t>
            </a:r>
            <a:r>
              <a:rPr lang="en-US" sz="2000" dirty="0">
                <a:solidFill>
                  <a:srgbClr val="800000"/>
                </a:solidFill>
              </a:rPr>
              <a:t> for the multilevel index; the number of first level blocks b1 = 442 blocks was also calculated. The number of second-level blocks will be b2 = ⎡(1/</a:t>
            </a:r>
            <a:r>
              <a:rPr lang="en-US" sz="2000" dirty="0" err="1">
                <a:solidFill>
                  <a:srgbClr val="800000"/>
                </a:solidFill>
              </a:rPr>
              <a:t>fo</a:t>
            </a:r>
            <a:r>
              <a:rPr lang="en-US" sz="2000" dirty="0">
                <a:solidFill>
                  <a:srgbClr val="800000"/>
                </a:solidFill>
              </a:rPr>
              <a:t>) ⎤ = ⎡(442/68) ⎤ = 7 blocks, and the number of third-level blocks will be b3 = ⎡(b2/</a:t>
            </a:r>
            <a:r>
              <a:rPr lang="en-US" sz="2000" dirty="0" err="1">
                <a:solidFill>
                  <a:srgbClr val="800000"/>
                </a:solidFill>
              </a:rPr>
              <a:t>fo</a:t>
            </a:r>
            <a:r>
              <a:rPr lang="en-US" sz="2000" dirty="0">
                <a:solidFill>
                  <a:srgbClr val="800000"/>
                </a:solidFill>
              </a:rPr>
              <a:t>) ⎤ = ⎡(7/68) ⎤ = 1 block. Hence, the third level is the top level of the index, and t = 3.</a:t>
            </a:r>
          </a:p>
          <a:p>
            <a:pPr>
              <a:buFont typeface="Arial" pitchFamily="34" charset="0"/>
              <a:buChar char="•"/>
            </a:pPr>
            <a:r>
              <a:rPr lang="en-US" sz="2000" dirty="0">
                <a:solidFill>
                  <a:srgbClr val="800000"/>
                </a:solidFill>
              </a:rPr>
              <a:t> To access a record by searching the multilevel index, we must access one block at each level plus one block from the data file, so we need t + 1 = 3+ 1 = 4 block accesses. Compare this to Q2, where 10 block accesses were needed when a single-level index and binary search were used</a:t>
            </a:r>
            <a:br>
              <a:rPr lang="en-US" sz="2000" dirty="0">
                <a:solidFill>
                  <a:srgbClr val="800000"/>
                </a:solidFill>
              </a:rPr>
            </a:br>
            <a:br>
              <a:rPr lang="en-US" sz="2000" dirty="0">
                <a:solidFill>
                  <a:srgbClr val="800000"/>
                </a:solidFill>
              </a:rPr>
            </a:br>
            <a:endParaRPr lang="en-US" altLang="en-US" sz="2000" dirty="0">
              <a:solidFill>
                <a:srgbClr val="800000"/>
              </a:solidFill>
            </a:endParaRPr>
          </a:p>
        </p:txBody>
      </p:sp>
    </p:spTree>
    <p:extLst>
      <p:ext uri="{BB962C8B-B14F-4D97-AF65-F5344CB8AC3E}">
        <p14:creationId xmlns:p14="http://schemas.microsoft.com/office/powerpoint/2010/main" val="32042165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Storage Organization of Databases</a:t>
            </a:r>
          </a:p>
        </p:txBody>
      </p:sp>
      <p:sp>
        <p:nvSpPr>
          <p:cNvPr id="19459" name="Content Placeholder 2"/>
          <p:cNvSpPr>
            <a:spLocks noGrp="1"/>
          </p:cNvSpPr>
          <p:nvPr>
            <p:ph idx="1"/>
          </p:nvPr>
        </p:nvSpPr>
        <p:spPr/>
        <p:txBody>
          <a:bodyPr/>
          <a:lstStyle/>
          <a:p>
            <a:pPr algn="just"/>
            <a:r>
              <a:rPr lang="en-US" altLang="en-US" sz="2400" dirty="0"/>
              <a:t>Persistent data</a:t>
            </a:r>
          </a:p>
          <a:p>
            <a:pPr lvl="1" algn="just"/>
            <a:r>
              <a:rPr lang="en-US" altLang="en-US" sz="2400" dirty="0">
                <a:solidFill>
                  <a:schemeClr val="tx1"/>
                </a:solidFill>
              </a:rPr>
              <a:t>Most databases</a:t>
            </a:r>
          </a:p>
          <a:p>
            <a:pPr algn="just"/>
            <a:r>
              <a:rPr lang="en-US" altLang="en-US" sz="2400" dirty="0"/>
              <a:t>Transient data</a:t>
            </a:r>
          </a:p>
          <a:p>
            <a:pPr lvl="1" algn="just"/>
            <a:r>
              <a:rPr lang="en-US" altLang="en-US" sz="2400" dirty="0">
                <a:solidFill>
                  <a:schemeClr val="tx1"/>
                </a:solidFill>
              </a:rPr>
              <a:t>Exists only during program execution</a:t>
            </a:r>
          </a:p>
          <a:p>
            <a:pPr algn="just"/>
            <a:r>
              <a:rPr lang="en-US" altLang="en-US" sz="2400" dirty="0"/>
              <a:t>File organization (Physical file organization)</a:t>
            </a:r>
          </a:p>
          <a:p>
            <a:pPr lvl="1" algn="just"/>
            <a:r>
              <a:rPr lang="en-US" sz="2400" dirty="0">
                <a:solidFill>
                  <a:schemeClr val="tx1"/>
                </a:solidFill>
              </a:rPr>
              <a:t>Determine how the file records are physically placed on the disk, and hence how the records can be accessed </a:t>
            </a:r>
          </a:p>
          <a:p>
            <a:pPr lvl="1" algn="just"/>
            <a:r>
              <a:rPr lang="en-US" sz="2400" dirty="0">
                <a:solidFill>
                  <a:schemeClr val="tx1"/>
                </a:solidFill>
              </a:rPr>
              <a:t>A heap file (unordered file), sorted file (sequential file) and hashed file are the primary file organization techniques.</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Dynamic Multilevel Indexes Using B-Trees and B+ -Trees</a:t>
            </a:r>
          </a:p>
        </p:txBody>
      </p:sp>
      <p:sp>
        <p:nvSpPr>
          <p:cNvPr id="29699" name="Content Placeholder 2"/>
          <p:cNvSpPr>
            <a:spLocks noGrp="1"/>
          </p:cNvSpPr>
          <p:nvPr>
            <p:ph idx="1"/>
          </p:nvPr>
        </p:nvSpPr>
        <p:spPr/>
        <p:txBody>
          <a:bodyPr/>
          <a:lstStyle/>
          <a:p>
            <a:r>
              <a:rPr lang="en-US" altLang="en-US" dirty="0"/>
              <a:t>Tree data structure terminology</a:t>
            </a:r>
          </a:p>
          <a:p>
            <a:pPr lvl="1"/>
            <a:r>
              <a:rPr lang="en-US" altLang="en-US" dirty="0"/>
              <a:t>Tree is formed of nodes</a:t>
            </a:r>
          </a:p>
          <a:p>
            <a:pPr lvl="1"/>
            <a:r>
              <a:rPr lang="en-US" altLang="en-US" dirty="0"/>
              <a:t>Each node (except root) has one parent and zero or more child nodes</a:t>
            </a:r>
          </a:p>
          <a:p>
            <a:pPr lvl="1"/>
            <a:r>
              <a:rPr lang="en-US" altLang="en-US" dirty="0"/>
              <a:t>Leaf node has no child nodes</a:t>
            </a:r>
          </a:p>
          <a:p>
            <a:pPr lvl="2"/>
            <a:r>
              <a:rPr lang="en-US" altLang="en-US" dirty="0"/>
              <a:t>Unbalanced if leaf nodes occur at different levels</a:t>
            </a:r>
          </a:p>
          <a:p>
            <a:pPr lvl="1"/>
            <a:r>
              <a:rPr lang="en-US" altLang="en-US" dirty="0"/>
              <a:t>Nonleaf node called internal node</a:t>
            </a:r>
          </a:p>
          <a:p>
            <a:pPr lvl="1"/>
            <a:r>
              <a:rPr lang="en-US" altLang="en-US" dirty="0"/>
              <a:t>Subtree of node consists of node and all descendant nodes</a:t>
            </a:r>
          </a:p>
        </p:txBody>
      </p:sp>
    </p:spTree>
    <p:extLst>
      <p:ext uri="{BB962C8B-B14F-4D97-AF65-F5344CB8AC3E}">
        <p14:creationId xmlns:p14="http://schemas.microsoft.com/office/powerpoint/2010/main" val="93924260"/>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Tree Data Structure</a:t>
            </a:r>
          </a:p>
        </p:txBody>
      </p:sp>
      <p:pic>
        <p:nvPicPr>
          <p:cNvPr id="307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981200"/>
            <a:ext cx="66960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Box 4"/>
          <p:cNvSpPr txBox="1">
            <a:spLocks noChangeArrowheads="1"/>
          </p:cNvSpPr>
          <p:nvPr/>
        </p:nvSpPr>
        <p:spPr bwMode="auto">
          <a:xfrm>
            <a:off x="1447800" y="5867400"/>
            <a:ext cx="60198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       A tree data structure that shows an unbalanced tree</a:t>
            </a:r>
          </a:p>
        </p:txBody>
      </p:sp>
    </p:spTree>
    <p:extLst>
      <p:ext uri="{BB962C8B-B14F-4D97-AF65-F5344CB8AC3E}">
        <p14:creationId xmlns:p14="http://schemas.microsoft.com/office/powerpoint/2010/main" val="4214386308"/>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Search Trees and B-Trees</a:t>
            </a:r>
          </a:p>
        </p:txBody>
      </p:sp>
      <p:sp>
        <p:nvSpPr>
          <p:cNvPr id="31747" name="Content Placeholder 2"/>
          <p:cNvSpPr>
            <a:spLocks noGrp="1"/>
          </p:cNvSpPr>
          <p:nvPr>
            <p:ph idx="1"/>
          </p:nvPr>
        </p:nvSpPr>
        <p:spPr/>
        <p:txBody>
          <a:bodyPr/>
          <a:lstStyle/>
          <a:p>
            <a:r>
              <a:rPr lang="en-US" altLang="en-US" dirty="0"/>
              <a:t>Search tree used to guide search for a record</a:t>
            </a:r>
          </a:p>
          <a:p>
            <a:pPr lvl="1"/>
            <a:r>
              <a:rPr lang="en-US" altLang="en-US" dirty="0"/>
              <a:t>Given value of one of record’s fields</a:t>
            </a:r>
          </a:p>
        </p:txBody>
      </p:sp>
      <p:pic>
        <p:nvPicPr>
          <p:cNvPr id="31749"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3124200"/>
            <a:ext cx="63722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Box 5"/>
          <p:cNvSpPr txBox="1">
            <a:spLocks noChangeArrowheads="1"/>
          </p:cNvSpPr>
          <p:nvPr/>
        </p:nvSpPr>
        <p:spPr bwMode="auto">
          <a:xfrm>
            <a:off x="1314450" y="6116638"/>
            <a:ext cx="65722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       A node in a search tree with pointers to subtrees below it</a:t>
            </a:r>
          </a:p>
        </p:txBody>
      </p:sp>
    </p:spTree>
    <p:extLst>
      <p:ext uri="{BB962C8B-B14F-4D97-AF65-F5344CB8AC3E}">
        <p14:creationId xmlns:p14="http://schemas.microsoft.com/office/powerpoint/2010/main" val="2099848651"/>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dirty="0"/>
              <a:t>Search Trees and B-Trees (cont’d.)</a:t>
            </a:r>
          </a:p>
        </p:txBody>
      </p:sp>
      <p:sp>
        <p:nvSpPr>
          <p:cNvPr id="32771" name="Content Placeholder 7"/>
          <p:cNvSpPr>
            <a:spLocks noGrp="1"/>
          </p:cNvSpPr>
          <p:nvPr>
            <p:ph idx="1"/>
          </p:nvPr>
        </p:nvSpPr>
        <p:spPr/>
        <p:txBody>
          <a:bodyPr/>
          <a:lstStyle/>
          <a:p>
            <a:r>
              <a:rPr lang="en-US" altLang="en-US" dirty="0"/>
              <a:t>Algorithms necessary for inserting and deleting search values into and from the tree</a:t>
            </a:r>
          </a:p>
        </p:txBody>
      </p:sp>
      <p:sp>
        <p:nvSpPr>
          <p:cNvPr id="32773" name="TextBox 5"/>
          <p:cNvSpPr txBox="1">
            <a:spLocks noChangeArrowheads="1"/>
          </p:cNvSpPr>
          <p:nvPr/>
        </p:nvSpPr>
        <p:spPr bwMode="auto">
          <a:xfrm>
            <a:off x="2327275" y="5697538"/>
            <a:ext cx="40957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      A search tree of order p = 3</a:t>
            </a:r>
          </a:p>
        </p:txBody>
      </p:sp>
      <p:pic>
        <p:nvPicPr>
          <p:cNvPr id="3277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9050" y="3148013"/>
            <a:ext cx="64389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6346426"/>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dirty="0"/>
              <a:t>B-Trees</a:t>
            </a:r>
          </a:p>
        </p:txBody>
      </p:sp>
      <p:sp>
        <p:nvSpPr>
          <p:cNvPr id="33795" name="Content Placeholder 2"/>
          <p:cNvSpPr>
            <a:spLocks noGrp="1"/>
          </p:cNvSpPr>
          <p:nvPr>
            <p:ph idx="1"/>
          </p:nvPr>
        </p:nvSpPr>
        <p:spPr/>
        <p:txBody>
          <a:bodyPr/>
          <a:lstStyle/>
          <a:p>
            <a:r>
              <a:rPr lang="en-US" altLang="en-US" dirty="0"/>
              <a:t>Provide multi-level access structure</a:t>
            </a:r>
          </a:p>
          <a:p>
            <a:r>
              <a:rPr lang="en-US" altLang="en-US" dirty="0"/>
              <a:t>Tree is always balanced</a:t>
            </a:r>
          </a:p>
          <a:p>
            <a:r>
              <a:rPr lang="en-US" altLang="en-US" dirty="0"/>
              <a:t>Space wasted by deletion never becomes excessive</a:t>
            </a:r>
          </a:p>
          <a:p>
            <a:pPr lvl="1"/>
            <a:r>
              <a:rPr lang="en-US" altLang="en-US" dirty="0"/>
              <a:t>Each node is at least half-full</a:t>
            </a:r>
          </a:p>
          <a:p>
            <a:r>
              <a:rPr lang="en-US" altLang="en-US" dirty="0"/>
              <a:t>Each node in a B-tree of order </a:t>
            </a:r>
            <a:r>
              <a:rPr lang="en-US" altLang="en-US" i="1" dirty="0"/>
              <a:t>p</a:t>
            </a:r>
            <a:r>
              <a:rPr lang="en-US" altLang="en-US" dirty="0"/>
              <a:t> can have at most </a:t>
            </a:r>
            <a:r>
              <a:rPr lang="en-US" altLang="en-US" i="1" dirty="0"/>
              <a:t>p-1</a:t>
            </a:r>
            <a:r>
              <a:rPr lang="en-US" altLang="en-US" dirty="0"/>
              <a:t> search values</a:t>
            </a:r>
          </a:p>
        </p:txBody>
      </p:sp>
    </p:spTree>
    <p:extLst>
      <p:ext uri="{BB962C8B-B14F-4D97-AF65-F5344CB8AC3E}">
        <p14:creationId xmlns:p14="http://schemas.microsoft.com/office/powerpoint/2010/main" val="670409604"/>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itle 6"/>
          <p:cNvSpPr>
            <a:spLocks noGrp="1"/>
          </p:cNvSpPr>
          <p:nvPr>
            <p:ph type="title"/>
          </p:nvPr>
        </p:nvSpPr>
        <p:spPr/>
        <p:txBody>
          <a:bodyPr/>
          <a:lstStyle/>
          <a:p>
            <a:r>
              <a:rPr lang="en-US" altLang="en-US" dirty="0"/>
              <a:t>B-Tree Structures</a:t>
            </a:r>
          </a:p>
        </p:txBody>
      </p:sp>
      <p:pic>
        <p:nvPicPr>
          <p:cNvPr id="3482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74800"/>
            <a:ext cx="7239000" cy="435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TextBox 4"/>
          <p:cNvSpPr txBox="1">
            <a:spLocks noChangeArrowheads="1"/>
          </p:cNvSpPr>
          <p:nvPr/>
        </p:nvSpPr>
        <p:spPr bwMode="auto">
          <a:xfrm>
            <a:off x="671513" y="5943600"/>
            <a:ext cx="7481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Font typeface="Wingdings" panose="05000000000000000000" pitchFamily="2" charset="2"/>
              <a:buNone/>
            </a:pPr>
            <a:r>
              <a:rPr lang="en-US" altLang="en-US" sz="1600" dirty="0">
                <a:solidFill>
                  <a:schemeClr val="tx1"/>
                </a:solidFill>
              </a:rPr>
              <a:t>B-tree structures (a) A node in a B-tree with </a:t>
            </a:r>
            <a:r>
              <a:rPr lang="en-US" altLang="en-US" sz="1600" i="1" dirty="0">
                <a:solidFill>
                  <a:schemeClr val="tx1"/>
                </a:solidFill>
              </a:rPr>
              <a:t>q−1 </a:t>
            </a:r>
            <a:r>
              <a:rPr lang="en-US" altLang="en-US" sz="1600" dirty="0">
                <a:solidFill>
                  <a:schemeClr val="tx1"/>
                </a:solidFill>
              </a:rPr>
              <a:t>search values (b) A B-tree of order </a:t>
            </a:r>
            <a:r>
              <a:rPr lang="en-US" altLang="en-US" sz="1600" i="1" dirty="0">
                <a:solidFill>
                  <a:schemeClr val="tx1"/>
                </a:solidFill>
              </a:rPr>
              <a:t>p=3.</a:t>
            </a:r>
            <a:r>
              <a:rPr lang="en-US" altLang="en-US" sz="1600" dirty="0">
                <a:solidFill>
                  <a:schemeClr val="tx1"/>
                </a:solidFill>
              </a:rPr>
              <a:t> The values were inserted in the order 8, 5, 1, 7, 3, 12, 9, 6</a:t>
            </a:r>
          </a:p>
        </p:txBody>
      </p:sp>
    </p:spTree>
    <p:extLst>
      <p:ext uri="{BB962C8B-B14F-4D97-AF65-F5344CB8AC3E}">
        <p14:creationId xmlns:p14="http://schemas.microsoft.com/office/powerpoint/2010/main" val="1240509654"/>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B+ -Trees</a:t>
            </a:r>
          </a:p>
        </p:txBody>
      </p:sp>
      <p:sp>
        <p:nvSpPr>
          <p:cNvPr id="35843" name="Content Placeholder 2"/>
          <p:cNvSpPr>
            <a:spLocks noGrp="1"/>
          </p:cNvSpPr>
          <p:nvPr>
            <p:ph idx="1"/>
          </p:nvPr>
        </p:nvSpPr>
        <p:spPr/>
        <p:txBody>
          <a:bodyPr/>
          <a:lstStyle/>
          <a:p>
            <a:r>
              <a:rPr lang="en-US" altLang="en-US" dirty="0"/>
              <a:t>Data pointers stored only at the leaf nodes</a:t>
            </a:r>
          </a:p>
          <a:p>
            <a:pPr lvl="1"/>
            <a:r>
              <a:rPr lang="en-US" altLang="en-US" dirty="0"/>
              <a:t>Leaf nodes have an entry for every</a:t>
            </a:r>
            <a:r>
              <a:rPr lang="en-US" altLang="en-US" i="1" dirty="0"/>
              <a:t> </a:t>
            </a:r>
            <a:r>
              <a:rPr lang="en-US" altLang="en-US" dirty="0"/>
              <a:t>value of the search field, and a data pointer to the record if search field is a key field</a:t>
            </a:r>
          </a:p>
          <a:p>
            <a:pPr lvl="1"/>
            <a:r>
              <a:rPr lang="en-US" altLang="en-US" dirty="0"/>
              <a:t>For a nonkey search field, the pointer points to a block containing pointers to the data file records</a:t>
            </a:r>
          </a:p>
          <a:p>
            <a:r>
              <a:rPr lang="en-US" altLang="en-US" dirty="0"/>
              <a:t>Internal nodes</a:t>
            </a:r>
          </a:p>
          <a:p>
            <a:pPr lvl="1"/>
            <a:r>
              <a:rPr lang="en-US" altLang="en-US" dirty="0"/>
              <a:t>Some search field values from the leaf nodes repeated to guide search</a:t>
            </a:r>
          </a:p>
        </p:txBody>
      </p:sp>
    </p:spTree>
    <p:extLst>
      <p:ext uri="{BB962C8B-B14F-4D97-AF65-F5344CB8AC3E}">
        <p14:creationId xmlns:p14="http://schemas.microsoft.com/office/powerpoint/2010/main" val="1703965672"/>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6"/>
          <p:cNvSpPr>
            <a:spLocks noGrp="1"/>
          </p:cNvSpPr>
          <p:nvPr>
            <p:ph type="title"/>
          </p:nvPr>
        </p:nvSpPr>
        <p:spPr/>
        <p:txBody>
          <a:bodyPr/>
          <a:lstStyle/>
          <a:p>
            <a:r>
              <a:rPr lang="en-US" altLang="en-US" dirty="0"/>
              <a:t>B+ -Trees (cont’d.)</a:t>
            </a:r>
          </a:p>
        </p:txBody>
      </p:sp>
      <p:sp>
        <p:nvSpPr>
          <p:cNvPr id="36868" name="TextBox 4"/>
          <p:cNvSpPr txBox="1">
            <a:spLocks noChangeArrowheads="1"/>
          </p:cNvSpPr>
          <p:nvPr/>
        </p:nvSpPr>
        <p:spPr bwMode="auto">
          <a:xfrm>
            <a:off x="685800" y="5816600"/>
            <a:ext cx="777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buFont typeface="Wingdings" panose="05000000000000000000" pitchFamily="2" charset="2"/>
              <a:buNone/>
            </a:pPr>
            <a:r>
              <a:rPr lang="en-US" altLang="en-US" sz="1600" dirty="0">
                <a:solidFill>
                  <a:schemeClr val="tx1"/>
                </a:solidFill>
              </a:rPr>
              <a:t>The nodes of a B+-tree (a) Internal node of a B+-tree with </a:t>
            </a:r>
            <a:r>
              <a:rPr lang="en-US" altLang="en-US" sz="1600" i="1" dirty="0">
                <a:solidFill>
                  <a:schemeClr val="tx1"/>
                </a:solidFill>
              </a:rPr>
              <a:t>q−1 </a:t>
            </a:r>
            <a:r>
              <a:rPr lang="en-US" altLang="en-US" sz="1600" dirty="0">
                <a:solidFill>
                  <a:schemeClr val="tx1"/>
                </a:solidFill>
              </a:rPr>
              <a:t>search values (b) Leaf node of a B+-tree with </a:t>
            </a:r>
            <a:r>
              <a:rPr lang="en-US" altLang="en-US" sz="1600" i="1" dirty="0">
                <a:solidFill>
                  <a:schemeClr val="tx1"/>
                </a:solidFill>
              </a:rPr>
              <a:t>q−1 </a:t>
            </a:r>
            <a:r>
              <a:rPr lang="en-US" altLang="en-US" sz="1600" dirty="0">
                <a:solidFill>
                  <a:schemeClr val="tx1"/>
                </a:solidFill>
              </a:rPr>
              <a:t>search values and </a:t>
            </a:r>
            <a:r>
              <a:rPr lang="en-US" altLang="en-US" sz="1600" i="1" dirty="0">
                <a:solidFill>
                  <a:schemeClr val="tx1"/>
                </a:solidFill>
              </a:rPr>
              <a:t>q−1 </a:t>
            </a:r>
            <a:r>
              <a:rPr lang="en-US" altLang="en-US" sz="1600" dirty="0">
                <a:solidFill>
                  <a:schemeClr val="tx1"/>
                </a:solidFill>
              </a:rPr>
              <a:t>data pointers</a:t>
            </a:r>
          </a:p>
        </p:txBody>
      </p:sp>
      <p:pic>
        <p:nvPicPr>
          <p:cNvPr id="3686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8" y="1798638"/>
            <a:ext cx="75533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8984320"/>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a:t>Practice Question: Dynamic Multilevel indexes</a:t>
            </a:r>
          </a:p>
        </p:txBody>
      </p:sp>
      <p:sp>
        <p:nvSpPr>
          <p:cNvPr id="35843" name="Content Placeholder 2"/>
          <p:cNvSpPr>
            <a:spLocks noGrp="1"/>
          </p:cNvSpPr>
          <p:nvPr>
            <p:ph idx="1"/>
          </p:nvPr>
        </p:nvSpPr>
        <p:spPr/>
        <p:txBody>
          <a:bodyPr/>
          <a:lstStyle/>
          <a:p>
            <a:pPr marL="0" indent="0">
              <a:buNone/>
            </a:pPr>
            <a:r>
              <a:rPr lang="en-US" sz="1600" b="1" dirty="0"/>
              <a:t>Q4: Suppose that the search field is a non-ordering key field, and we construct a B-tree on this field with </a:t>
            </a:r>
            <a:r>
              <a:rPr lang="en-US" sz="1600" b="1" i="1" dirty="0"/>
              <a:t>p </a:t>
            </a:r>
            <a:r>
              <a:rPr lang="en-US" sz="1600" b="1" dirty="0"/>
              <a:t>= 23. </a:t>
            </a:r>
          </a:p>
          <a:p>
            <a:pPr>
              <a:buFont typeface="Arial" pitchFamily="34" charset="0"/>
              <a:buChar char="•"/>
            </a:pPr>
            <a:r>
              <a:rPr lang="en-US" sz="1600" dirty="0">
                <a:solidFill>
                  <a:srgbClr val="800000"/>
                </a:solidFill>
              </a:rPr>
              <a:t>Assume that each node of the B-tree is 69 percent full. Each node, on the average, will have p * 0.69 = 23 * 0.69 or approximately 16 pointers and, hence, 15 search key field values. The average fan-out </a:t>
            </a:r>
            <a:r>
              <a:rPr lang="en-US" sz="1600" dirty="0" err="1">
                <a:solidFill>
                  <a:srgbClr val="800000"/>
                </a:solidFill>
              </a:rPr>
              <a:t>fo</a:t>
            </a:r>
            <a:r>
              <a:rPr lang="en-US" sz="1600" dirty="0">
                <a:solidFill>
                  <a:srgbClr val="800000"/>
                </a:solidFill>
              </a:rPr>
              <a:t> = 16. We can start at the root and see how many values and pointers can exist, on the average, at each subsequent level:</a:t>
            </a:r>
            <a:br>
              <a:rPr lang="en-US" sz="1600" dirty="0">
                <a:solidFill>
                  <a:srgbClr val="800000"/>
                </a:solidFill>
              </a:rPr>
            </a:br>
            <a:endParaRPr lang="en-US" sz="1600" dirty="0">
              <a:solidFill>
                <a:srgbClr val="800000"/>
              </a:solidFill>
            </a:endParaRPr>
          </a:p>
          <a:p>
            <a:pPr>
              <a:buFont typeface="Arial" pitchFamily="34" charset="0"/>
              <a:buChar char="•"/>
            </a:pPr>
            <a:r>
              <a:rPr lang="en-US" sz="1600" dirty="0">
                <a:solidFill>
                  <a:srgbClr val="800000"/>
                </a:solidFill>
              </a:rPr>
              <a:t>Root: 		1 node 		15 key entries 		16 pointers</a:t>
            </a:r>
            <a:br>
              <a:rPr lang="en-US" sz="1600" dirty="0">
                <a:solidFill>
                  <a:srgbClr val="800000"/>
                </a:solidFill>
              </a:rPr>
            </a:br>
            <a:r>
              <a:rPr lang="en-US" sz="1600" dirty="0">
                <a:solidFill>
                  <a:srgbClr val="800000"/>
                </a:solidFill>
              </a:rPr>
              <a:t>Level 1: 	16 nodes 		240 key entries 		256 pointers</a:t>
            </a:r>
            <a:br>
              <a:rPr lang="en-US" sz="1600" dirty="0">
                <a:solidFill>
                  <a:srgbClr val="800000"/>
                </a:solidFill>
              </a:rPr>
            </a:br>
            <a:r>
              <a:rPr lang="en-US" sz="1600" dirty="0">
                <a:solidFill>
                  <a:srgbClr val="800000"/>
                </a:solidFill>
              </a:rPr>
              <a:t>Level 2: 	256 nodes 	3840 key entries 		4096 pointers</a:t>
            </a:r>
            <a:br>
              <a:rPr lang="en-US" sz="1600" dirty="0">
                <a:solidFill>
                  <a:srgbClr val="800000"/>
                </a:solidFill>
              </a:rPr>
            </a:br>
            <a:r>
              <a:rPr lang="en-US" sz="1600" dirty="0">
                <a:solidFill>
                  <a:srgbClr val="800000"/>
                </a:solidFill>
              </a:rPr>
              <a:t>Level 3: 	4096 nodes	 61,440 key entries</a:t>
            </a:r>
          </a:p>
          <a:p>
            <a:pPr>
              <a:buFont typeface="Arial" pitchFamily="34" charset="0"/>
              <a:buChar char="•"/>
            </a:pPr>
            <a:r>
              <a:rPr lang="en-US" sz="1600" dirty="0">
                <a:solidFill>
                  <a:srgbClr val="800000"/>
                </a:solidFill>
              </a:rPr>
              <a:t>At each level, we calculated the number of key entries by multiplying the total number of pointers at the previous level by 15, the average number of entries in each node. Hence, for the given block size, pointer size, and search key field size, a two level B-tree holds 3840 + 240 + 15 = 4095 entries on the average; a three-level B-tree</a:t>
            </a:r>
            <a:br>
              <a:rPr lang="en-US" sz="1600" dirty="0">
                <a:solidFill>
                  <a:srgbClr val="800000"/>
                </a:solidFill>
              </a:rPr>
            </a:br>
            <a:r>
              <a:rPr lang="en-US" sz="1600" dirty="0">
                <a:solidFill>
                  <a:srgbClr val="800000"/>
                </a:solidFill>
              </a:rPr>
              <a:t>holds 65,535 entries on the average.</a:t>
            </a:r>
            <a:br>
              <a:rPr lang="en-US" sz="1600" dirty="0">
                <a:solidFill>
                  <a:srgbClr val="800000"/>
                </a:solidFill>
              </a:rPr>
            </a:br>
            <a:br>
              <a:rPr lang="en-US" sz="1600" dirty="0"/>
            </a:br>
            <a:endParaRPr lang="en-US" altLang="en-US" sz="1600" dirty="0"/>
          </a:p>
        </p:txBody>
      </p:sp>
    </p:spTree>
    <p:extLst>
      <p:ext uri="{BB962C8B-B14F-4D97-AF65-F5344CB8AC3E}">
        <p14:creationId xmlns:p14="http://schemas.microsoft.com/office/powerpoint/2010/main" val="632936252"/>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3213"/>
            <a:ext cx="7796213" cy="3582987"/>
          </a:xfrm>
        </p:spPr>
        <p:txBody>
          <a:bodyPr/>
          <a:lstStyle/>
          <a:p>
            <a:r>
              <a:rPr lang="en-US" dirty="0"/>
              <a:t> </a:t>
            </a:r>
            <a:br>
              <a:rPr lang="en-US" dirty="0"/>
            </a:br>
            <a:r>
              <a:rPr lang="en-US" dirty="0"/>
              <a:t>                       Thanks!!</a:t>
            </a:r>
          </a:p>
        </p:txBody>
      </p:sp>
    </p:spTree>
    <p:extLst>
      <p:ext uri="{BB962C8B-B14F-4D97-AF65-F5344CB8AC3E}">
        <p14:creationId xmlns:p14="http://schemas.microsoft.com/office/powerpoint/2010/main" val="181880825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303213"/>
            <a:ext cx="7620000" cy="1068387"/>
          </a:xfrm>
        </p:spPr>
        <p:txBody>
          <a:bodyPr/>
          <a:lstStyle/>
          <a:p>
            <a:r>
              <a:rPr lang="en-US" altLang="en-US" dirty="0"/>
              <a:t>Secondary Storage Devices</a:t>
            </a:r>
          </a:p>
        </p:txBody>
      </p:sp>
      <p:sp>
        <p:nvSpPr>
          <p:cNvPr id="20483" name="Content Placeholder 2"/>
          <p:cNvSpPr>
            <a:spLocks noGrp="1"/>
          </p:cNvSpPr>
          <p:nvPr>
            <p:ph idx="1"/>
          </p:nvPr>
        </p:nvSpPr>
        <p:spPr/>
        <p:txBody>
          <a:bodyPr/>
          <a:lstStyle/>
          <a:p>
            <a:pPr algn="just"/>
            <a:r>
              <a:rPr lang="en-US" altLang="en-US" sz="2000" dirty="0"/>
              <a:t>Hard disk drive: </a:t>
            </a:r>
            <a:r>
              <a:rPr lang="en-US" sz="2000" dirty="0">
                <a:solidFill>
                  <a:schemeClr val="tx1"/>
                </a:solidFill>
              </a:rPr>
              <a:t>The most basic unit of data on the disk is a single bit of information</a:t>
            </a:r>
            <a:endParaRPr lang="en-US" altLang="en-US" sz="2000" dirty="0">
              <a:solidFill>
                <a:schemeClr val="tx1"/>
              </a:solidFill>
            </a:endParaRPr>
          </a:p>
          <a:p>
            <a:pPr algn="just"/>
            <a:r>
              <a:rPr lang="en-US" sz="2000" dirty="0">
                <a:solidFill>
                  <a:schemeClr val="tx1"/>
                </a:solidFill>
              </a:rPr>
              <a:t>To code information, bits are grouped into bytes (or characters)</a:t>
            </a:r>
            <a:endParaRPr lang="en-US" altLang="en-US" sz="2000" dirty="0">
              <a:solidFill>
                <a:schemeClr val="tx1"/>
              </a:solidFill>
            </a:endParaRPr>
          </a:p>
          <a:p>
            <a:pPr algn="just"/>
            <a:r>
              <a:rPr lang="en-US" sz="2000" dirty="0">
                <a:solidFill>
                  <a:schemeClr val="tx1"/>
                </a:solidFill>
              </a:rPr>
              <a:t>The capacity of a disk is the number of bytes it can store .</a:t>
            </a:r>
          </a:p>
          <a:p>
            <a:pPr algn="just"/>
            <a:r>
              <a:rPr lang="en-US" altLang="en-US" sz="2000" dirty="0">
                <a:solidFill>
                  <a:schemeClr val="tx1"/>
                </a:solidFill>
              </a:rPr>
              <a:t>Disks may be single or double-sided</a:t>
            </a:r>
          </a:p>
          <a:p>
            <a:pPr algn="just"/>
            <a:r>
              <a:rPr lang="en-US" altLang="en-US" sz="2000" dirty="0">
                <a:solidFill>
                  <a:schemeClr val="tx1"/>
                </a:solidFill>
              </a:rPr>
              <a:t>Concentric circles called tracks</a:t>
            </a:r>
          </a:p>
          <a:p>
            <a:pPr lvl="1" algn="just"/>
            <a:r>
              <a:rPr lang="en-US" altLang="en-US" sz="2000" dirty="0">
                <a:solidFill>
                  <a:schemeClr val="tx1"/>
                </a:solidFill>
              </a:rPr>
              <a:t>Tracks divided into blocks or sectors</a:t>
            </a:r>
          </a:p>
          <a:p>
            <a:pPr algn="just"/>
            <a:r>
              <a:rPr lang="en-US" altLang="en-US" sz="2000" dirty="0"/>
              <a:t>Disk packs</a:t>
            </a:r>
          </a:p>
          <a:p>
            <a:pPr lvl="1" algn="just"/>
            <a:r>
              <a:rPr lang="en-US" sz="2000" dirty="0">
                <a:solidFill>
                  <a:schemeClr val="tx1"/>
                </a:solidFill>
              </a:rPr>
              <a:t>To increase storage capacity, disks are assembled into a disk pack</a:t>
            </a:r>
            <a:endParaRPr lang="en-US" altLang="en-US" sz="2000" dirty="0">
              <a:solidFill>
                <a:schemeClr val="tx1"/>
              </a:solidFill>
            </a:endParaRPr>
          </a:p>
          <a:p>
            <a:pPr lvl="1" algn="just"/>
            <a:r>
              <a:rPr lang="en-US" altLang="en-US" sz="2000" dirty="0">
                <a:solidFill>
                  <a:schemeClr val="tx1"/>
                </a:solidFill>
              </a:rPr>
              <a:t>T</a:t>
            </a:r>
            <a:r>
              <a:rPr lang="en-US" sz="2000" dirty="0">
                <a:solidFill>
                  <a:schemeClr val="tx1"/>
                </a:solidFill>
              </a:rPr>
              <a:t>racks with the same diameter on the various surfaces are called a cylinder</a:t>
            </a:r>
          </a:p>
          <a:p>
            <a:pPr lvl="1" algn="just"/>
            <a:endParaRPr lang="en-US" altLang="en-US" sz="2000" dirty="0"/>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2762</TotalTime>
  <Words>7782</Words>
  <Application>Microsoft Office PowerPoint</Application>
  <PresentationFormat>Letter Paper (8.5x11 in)</PresentationFormat>
  <Paragraphs>480</Paragraphs>
  <Slides>89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Arial</vt:lpstr>
      <vt:lpstr>Cambria Math</vt:lpstr>
      <vt:lpstr>Tahoma</vt:lpstr>
      <vt:lpstr>Wingdings</vt:lpstr>
      <vt:lpstr>Blends</vt:lpstr>
      <vt:lpstr>PowerPoint Presentation</vt:lpstr>
      <vt:lpstr>PowerPoint Presentation</vt:lpstr>
      <vt:lpstr>Introduction</vt:lpstr>
      <vt:lpstr>Types of storage devices</vt:lpstr>
      <vt:lpstr>Storage memory and its types</vt:lpstr>
      <vt:lpstr>Primary memory vs. Secondary Memory</vt:lpstr>
      <vt:lpstr>Storage Types and Characteristics</vt:lpstr>
      <vt:lpstr>Storage Organization of Databases</vt:lpstr>
      <vt:lpstr>Secondary Storage Devices</vt:lpstr>
      <vt:lpstr>Single-Sided Disk and Disk Pack</vt:lpstr>
      <vt:lpstr>Sectors on a Disk</vt:lpstr>
      <vt:lpstr>Secondary Storage Devices (cont’d.)</vt:lpstr>
      <vt:lpstr>Disk controller performance parameters</vt:lpstr>
      <vt:lpstr>PowerPoint Presentation</vt:lpstr>
      <vt:lpstr>Practice Question</vt:lpstr>
      <vt:lpstr>Practice Question Continued…</vt:lpstr>
      <vt:lpstr>Practice Question Continued…</vt:lpstr>
      <vt:lpstr>Placing File Records on Disk</vt:lpstr>
      <vt:lpstr>PowerPoint Presentation</vt:lpstr>
      <vt:lpstr>Buffering of Blocks</vt:lpstr>
      <vt:lpstr>Buffering of Blocks (cont’d.)</vt:lpstr>
      <vt:lpstr>Placing File Records on Disks</vt:lpstr>
      <vt:lpstr>PowerPoint Presentation</vt:lpstr>
      <vt:lpstr>Record Blocking and Spanned Versus Unspanned Records</vt:lpstr>
      <vt:lpstr>Record Blocking and Spanned Versus Unspanned Records (cont’d.)</vt:lpstr>
      <vt:lpstr>Record Blocking and Spanned Versus Unspanned Records (cont’d.)</vt:lpstr>
      <vt:lpstr>PowerPoint Presentation</vt:lpstr>
      <vt:lpstr>PowerPoint Presentation</vt:lpstr>
      <vt:lpstr>PowerPoint Presentation</vt:lpstr>
      <vt:lpstr>Operations on Files</vt:lpstr>
      <vt:lpstr>Operations on Files (cont’d.)</vt:lpstr>
      <vt:lpstr>Files of Unordered Records (Heap Files)</vt:lpstr>
      <vt:lpstr>Files of Unordered Records (Contd..)</vt:lpstr>
      <vt:lpstr>Files of Ordered Records (Sorted Files)</vt:lpstr>
      <vt:lpstr>Access Times for Various File Organizations</vt:lpstr>
      <vt:lpstr>Practice Question</vt:lpstr>
      <vt:lpstr>Practice Question Continued..</vt:lpstr>
      <vt:lpstr>PowerPoint Presentation</vt:lpstr>
      <vt:lpstr>Hashing Techniques</vt:lpstr>
      <vt:lpstr>Hashing Technique</vt:lpstr>
      <vt:lpstr>Hash Functions</vt:lpstr>
      <vt:lpstr>Hash Functions Cont..</vt:lpstr>
      <vt:lpstr>Hash Functions Cont..</vt:lpstr>
      <vt:lpstr>Hashing Techniques</vt:lpstr>
      <vt:lpstr>Hashing Techniques (cont’d.)</vt:lpstr>
      <vt:lpstr>Hashing Techniques (cont’d.)</vt:lpstr>
      <vt:lpstr>PowerPoint Presentation</vt:lpstr>
      <vt:lpstr>Collisions and Collision Resolution Techniques</vt:lpstr>
      <vt:lpstr>Collisions and Collision Resolution Techniques cont..</vt:lpstr>
      <vt:lpstr>Collisions and Collision Resolution Techniques cont..</vt:lpstr>
      <vt:lpstr>Collisions and Collision Resolution Techniques cont..</vt:lpstr>
      <vt:lpstr>Collisions and Collision Resolution Techniques cont..</vt:lpstr>
      <vt:lpstr>Collisions and Collision Resolution Techniques cont..</vt:lpstr>
      <vt:lpstr>Double Hashing</vt:lpstr>
      <vt:lpstr>Double Hashing contd..</vt:lpstr>
      <vt:lpstr>Double Hashing contd..</vt:lpstr>
      <vt:lpstr>Double Hashing contd..</vt:lpstr>
      <vt:lpstr>Collision Resolution by Chaining </vt:lpstr>
      <vt:lpstr>PowerPoint Presentation</vt:lpstr>
      <vt:lpstr>PowerPoint Presentation</vt:lpstr>
      <vt:lpstr>PowerPoint Presentation</vt:lpstr>
      <vt:lpstr>PowerPoint Presentation</vt:lpstr>
      <vt:lpstr>Overview of Indexing</vt:lpstr>
      <vt:lpstr>PowerPoint Presentation</vt:lpstr>
      <vt:lpstr>Types of Single-Level Ordered Indexes</vt:lpstr>
      <vt:lpstr>Types of Single-Level Ordered Indexes (cont’d.)</vt:lpstr>
      <vt:lpstr>Primary Indexes</vt:lpstr>
      <vt:lpstr>PowerPoint Presentation</vt:lpstr>
      <vt:lpstr>Primary Indexes (cont’d.)</vt:lpstr>
      <vt:lpstr>Practice Question :Primary Index</vt:lpstr>
      <vt:lpstr>Clustering Indexes</vt:lpstr>
      <vt:lpstr>PowerPoint Presentation</vt:lpstr>
      <vt:lpstr>Secondary Indexes</vt:lpstr>
      <vt:lpstr>PowerPoint Presentation</vt:lpstr>
      <vt:lpstr>Practice Question :Secondary Index</vt:lpstr>
      <vt:lpstr>Types of Single-Level Ordered Indexes (cont’d.)</vt:lpstr>
      <vt:lpstr>Multilevel Indexes</vt:lpstr>
      <vt:lpstr>PowerPoint Presentation</vt:lpstr>
      <vt:lpstr>Practice Question: Multilevel Indexes</vt:lpstr>
      <vt:lpstr>Dynamic Multilevel Indexes Using B-Trees and B+ -Trees</vt:lpstr>
      <vt:lpstr>Tree Data Structure</vt:lpstr>
      <vt:lpstr>Search Trees and B-Trees</vt:lpstr>
      <vt:lpstr>Search Trees and B-Trees (cont’d.)</vt:lpstr>
      <vt:lpstr>B-Trees</vt:lpstr>
      <vt:lpstr>B-Tree Structures</vt:lpstr>
      <vt:lpstr>B+ -Trees</vt:lpstr>
      <vt:lpstr>B+ -Trees (cont’d.)</vt:lpstr>
      <vt:lpstr>Practice Question: Dynamic Multilevel indexes</vt:lpstr>
      <vt:lpstr>                         Thanks!!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Anuradha dhull</cp:lastModifiedBy>
  <cp:revision>255</cp:revision>
  <cp:lastPrinted>2001-11-04T00:51:13Z</cp:lastPrinted>
  <dcterms:created xsi:type="dcterms:W3CDTF">2005-02-25T19:46:41Z</dcterms:created>
  <dcterms:modified xsi:type="dcterms:W3CDTF">2021-01-24T15:22:25Z</dcterms:modified>
</cp:coreProperties>
</file>