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356" r:id="rId2"/>
    <p:sldId id="357" r:id="rId3"/>
    <p:sldId id="358" r:id="rId4"/>
    <p:sldId id="365" r:id="rId5"/>
    <p:sldId id="366" r:id="rId6"/>
    <p:sldId id="367" r:id="rId7"/>
    <p:sldId id="368" r:id="rId8"/>
    <p:sldId id="370" r:id="rId9"/>
    <p:sldId id="361" r:id="rId10"/>
    <p:sldId id="371" r:id="rId11"/>
    <p:sldId id="372" r:id="rId12"/>
    <p:sldId id="373" r:id="rId13"/>
    <p:sldId id="375" r:id="rId14"/>
    <p:sldId id="378" r:id="rId15"/>
    <p:sldId id="363" r:id="rId16"/>
    <p:sldId id="377" r:id="rId17"/>
    <p:sldId id="350" r:id="rId18"/>
    <p:sldId id="379" r:id="rId19"/>
    <p:sldId id="290" r:id="rId20"/>
    <p:sldId id="380" r:id="rId21"/>
    <p:sldId id="381" r:id="rId22"/>
    <p:sldId id="382" r:id="rId23"/>
    <p:sldId id="383" r:id="rId24"/>
    <p:sldId id="385" r:id="rId25"/>
    <p:sldId id="386" r:id="rId26"/>
    <p:sldId id="387" r:id="rId27"/>
    <p:sldId id="388" r:id="rId28"/>
    <p:sldId id="397" r:id="rId29"/>
    <p:sldId id="389" r:id="rId30"/>
    <p:sldId id="390" r:id="rId31"/>
    <p:sldId id="398" r:id="rId32"/>
    <p:sldId id="399" r:id="rId33"/>
    <p:sldId id="401" r:id="rId34"/>
    <p:sldId id="402" r:id="rId35"/>
    <p:sldId id="412" r:id="rId36"/>
    <p:sldId id="405" r:id="rId37"/>
    <p:sldId id="406" r:id="rId38"/>
    <p:sldId id="413" r:id="rId39"/>
    <p:sldId id="414" r:id="rId40"/>
    <p:sldId id="415" r:id="rId41"/>
    <p:sldId id="416" r:id="rId42"/>
    <p:sldId id="417" r:id="rId43"/>
    <p:sldId id="418" r:id="rId44"/>
    <p:sldId id="37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33"/>
    <a:srgbClr val="FF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5E4C6-B7C8-4ABF-84E7-E53D3ADDE75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4AEA068-1A28-470E-B86F-47C8E39175E3}">
      <dgm:prSet phldrT="[Text]" custT="1"/>
      <dgm:spPr/>
      <dgm:t>
        <a:bodyPr/>
        <a:lstStyle/>
        <a:p>
          <a:r>
            <a:rPr lang="en-US" sz="3000" b="1" dirty="0" smtClean="0"/>
            <a:t>Redundancy</a:t>
          </a:r>
          <a:endParaRPr lang="en-IN" sz="3000" b="1" dirty="0"/>
        </a:p>
      </dgm:t>
    </dgm:pt>
    <dgm:pt modelId="{29B15764-FA2B-40C9-AC8B-BC681D4E60C4}" type="parTrans" cxnId="{9F4F917F-DA3E-4FA9-A9C4-0356C05A4F35}">
      <dgm:prSet/>
      <dgm:spPr/>
      <dgm:t>
        <a:bodyPr/>
        <a:lstStyle/>
        <a:p>
          <a:endParaRPr lang="en-IN" sz="2000"/>
        </a:p>
      </dgm:t>
    </dgm:pt>
    <dgm:pt modelId="{72BC01AC-E9A2-463F-B88C-90802B3BF1D0}" type="sibTrans" cxnId="{9F4F917F-DA3E-4FA9-A9C4-0356C05A4F35}">
      <dgm:prSet/>
      <dgm:spPr/>
      <dgm:t>
        <a:bodyPr/>
        <a:lstStyle/>
        <a:p>
          <a:endParaRPr lang="en-IN" sz="2000"/>
        </a:p>
      </dgm:t>
    </dgm:pt>
    <dgm:pt modelId="{8E49588B-0FFB-43FF-BDE5-53CEE4C6FC20}">
      <dgm:prSet phldrT="[Text]" custT="1"/>
      <dgm:spPr/>
      <dgm:t>
        <a:bodyPr/>
        <a:lstStyle/>
        <a:p>
          <a:r>
            <a:rPr lang="en-US" sz="2000" b="1" dirty="0" smtClean="0"/>
            <a:t>Non-trivial FDs</a:t>
          </a:r>
          <a:endParaRPr lang="en-IN" sz="2000" b="1" dirty="0"/>
        </a:p>
      </dgm:t>
    </dgm:pt>
    <dgm:pt modelId="{AB41118C-7992-450B-ABB2-93D942858EE3}" type="parTrans" cxnId="{E7BFC30E-38B0-4CAF-B2B8-0B8F5FF1721D}">
      <dgm:prSet/>
      <dgm:spPr/>
      <dgm:t>
        <a:bodyPr/>
        <a:lstStyle/>
        <a:p>
          <a:endParaRPr lang="en-IN" sz="2000"/>
        </a:p>
      </dgm:t>
    </dgm:pt>
    <dgm:pt modelId="{E3199106-F33F-4A70-B668-8A3D0F5F64E2}" type="sibTrans" cxnId="{E7BFC30E-38B0-4CAF-B2B8-0B8F5FF1721D}">
      <dgm:prSet/>
      <dgm:spPr/>
      <dgm:t>
        <a:bodyPr/>
        <a:lstStyle/>
        <a:p>
          <a:endParaRPr lang="en-IN" sz="2000"/>
        </a:p>
      </dgm:t>
    </dgm:pt>
    <dgm:pt modelId="{558F98AD-C461-4FBA-8525-8523D3062B00}">
      <dgm:prSet phldrT="[Text]" custT="1"/>
      <dgm:spPr/>
      <dgm:t>
        <a:bodyPr/>
        <a:lstStyle/>
        <a:p>
          <a:r>
            <a:rPr lang="en-US" sz="2800" b="1" dirty="0" smtClean="0"/>
            <a:t>X </a:t>
          </a:r>
          <a:r>
            <a:rPr lang="en-US" sz="2800" b="1" dirty="0" smtClean="0">
              <a:sym typeface="Wingdings" pitchFamily="2" charset="2"/>
            </a:rPr>
            <a:t> Y</a:t>
          </a:r>
          <a:endParaRPr lang="en-IN" sz="2800" b="1" dirty="0"/>
        </a:p>
      </dgm:t>
    </dgm:pt>
    <dgm:pt modelId="{1BC4B688-F5DA-4B0A-BA96-B5373F74DBF7}" type="parTrans" cxnId="{EDB1B9AA-2B9D-46CD-9873-9E3BF5C49040}">
      <dgm:prSet/>
      <dgm:spPr/>
      <dgm:t>
        <a:bodyPr/>
        <a:lstStyle/>
        <a:p>
          <a:endParaRPr lang="en-IN" sz="2000"/>
        </a:p>
      </dgm:t>
    </dgm:pt>
    <dgm:pt modelId="{CFB27A28-C4DF-4E6F-ACC2-638673675855}" type="sibTrans" cxnId="{EDB1B9AA-2B9D-46CD-9873-9E3BF5C49040}">
      <dgm:prSet/>
      <dgm:spPr/>
      <dgm:t>
        <a:bodyPr/>
        <a:lstStyle/>
        <a:p>
          <a:endParaRPr lang="en-IN" sz="2000"/>
        </a:p>
      </dgm:t>
    </dgm:pt>
    <dgm:pt modelId="{35546907-055B-48DB-8A3A-6B48E8252BF3}">
      <dgm:prSet phldrT="[Text]" custT="1"/>
      <dgm:spPr/>
      <dgm:t>
        <a:bodyPr/>
        <a:lstStyle/>
        <a:p>
          <a:r>
            <a:rPr lang="en-US" sz="2000" b="1" dirty="0" smtClean="0"/>
            <a:t>Non-trivial </a:t>
          </a:r>
        </a:p>
        <a:p>
          <a:r>
            <a:rPr lang="en-US" sz="2000" b="1" dirty="0" smtClean="0"/>
            <a:t>Multi-valued Dependency</a:t>
          </a:r>
          <a:endParaRPr lang="en-IN" sz="2000" b="1" dirty="0"/>
        </a:p>
      </dgm:t>
    </dgm:pt>
    <dgm:pt modelId="{80182DEA-96EC-4402-9AEB-270AFED99E18}" type="parTrans" cxnId="{DB2F3D11-1468-497C-93BC-1FEA2826462A}">
      <dgm:prSet/>
      <dgm:spPr/>
      <dgm:t>
        <a:bodyPr/>
        <a:lstStyle/>
        <a:p>
          <a:endParaRPr lang="en-IN" sz="2000"/>
        </a:p>
      </dgm:t>
    </dgm:pt>
    <dgm:pt modelId="{AF1AAA54-87AB-455F-BA7B-079407081CB2}" type="sibTrans" cxnId="{DB2F3D11-1468-497C-93BC-1FEA2826462A}">
      <dgm:prSet/>
      <dgm:spPr/>
      <dgm:t>
        <a:bodyPr/>
        <a:lstStyle/>
        <a:p>
          <a:endParaRPr lang="en-IN" sz="2000"/>
        </a:p>
      </dgm:t>
    </dgm:pt>
    <dgm:pt modelId="{50796E48-4A2E-4A70-BF35-E06754FD2380}">
      <dgm:prSet phldrT="[Text]" custT="1"/>
      <dgm:spPr/>
      <dgm:t>
        <a:bodyPr/>
        <a:lstStyle/>
        <a:p>
          <a:r>
            <a:rPr lang="en-US" sz="2800" b="1" dirty="0" smtClean="0"/>
            <a:t>X </a:t>
          </a:r>
          <a:r>
            <a:rPr lang="en-US" sz="2800" b="1" dirty="0" smtClean="0">
              <a:sym typeface="Wingdings" pitchFamily="2" charset="2"/>
            </a:rPr>
            <a:t>  Y</a:t>
          </a:r>
          <a:endParaRPr lang="en-IN" sz="2800" b="1" dirty="0"/>
        </a:p>
      </dgm:t>
    </dgm:pt>
    <dgm:pt modelId="{683283A5-6BFA-4749-9E1F-B746FCD3547F}" type="parTrans" cxnId="{81503924-3371-4F8F-805E-0DA91FDE136C}">
      <dgm:prSet/>
      <dgm:spPr/>
      <dgm:t>
        <a:bodyPr/>
        <a:lstStyle/>
        <a:p>
          <a:endParaRPr lang="en-IN" sz="2000"/>
        </a:p>
      </dgm:t>
    </dgm:pt>
    <dgm:pt modelId="{3F21EFB1-332B-446C-9D54-E9A7A73167E7}" type="sibTrans" cxnId="{81503924-3371-4F8F-805E-0DA91FDE136C}">
      <dgm:prSet/>
      <dgm:spPr/>
      <dgm:t>
        <a:bodyPr/>
        <a:lstStyle/>
        <a:p>
          <a:endParaRPr lang="en-IN" sz="2000"/>
        </a:p>
      </dgm:t>
    </dgm:pt>
    <dgm:pt modelId="{B21F2E77-7E02-4B2E-8EFF-A969A01EB6AB}" type="pres">
      <dgm:prSet presAssocID="{4185E4C6-B7C8-4ABF-84E7-E53D3ADDE7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5F29F3-8FF3-4B87-8615-D302FD778B17}" type="pres">
      <dgm:prSet presAssocID="{64AEA068-1A28-470E-B86F-47C8E39175E3}" presName="hierRoot1" presStyleCnt="0"/>
      <dgm:spPr/>
    </dgm:pt>
    <dgm:pt modelId="{ABFEFB49-33C2-4651-86A6-F1E9B1A9D883}" type="pres">
      <dgm:prSet presAssocID="{64AEA068-1A28-470E-B86F-47C8E39175E3}" presName="composite" presStyleCnt="0"/>
      <dgm:spPr/>
    </dgm:pt>
    <dgm:pt modelId="{C433B9BF-0D0C-47FF-A9E4-44D2AEDA0496}" type="pres">
      <dgm:prSet presAssocID="{64AEA068-1A28-470E-B86F-47C8E39175E3}" presName="background" presStyleLbl="node0" presStyleIdx="0" presStyleCnt="1"/>
      <dgm:spPr/>
    </dgm:pt>
    <dgm:pt modelId="{95242A21-0A2D-4E88-9CA6-04EB15DEFA12}" type="pres">
      <dgm:prSet presAssocID="{64AEA068-1A28-470E-B86F-47C8E39175E3}" presName="text" presStyleLbl="fgAcc0" presStyleIdx="0" presStyleCnt="1" custScaleX="160749" custLinFactNeighborY="-1585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16EC4C-C974-433B-9DAA-2A56963540DF}" type="pres">
      <dgm:prSet presAssocID="{64AEA068-1A28-470E-B86F-47C8E39175E3}" presName="hierChild2" presStyleCnt="0"/>
      <dgm:spPr/>
    </dgm:pt>
    <dgm:pt modelId="{CFFDA89F-0166-4F1E-83BF-B3B7741EF6DB}" type="pres">
      <dgm:prSet presAssocID="{AB41118C-7992-450B-ABB2-93D942858EE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A76D3533-E61B-4751-9321-792923CEB203}" type="pres">
      <dgm:prSet presAssocID="{8E49588B-0FFB-43FF-BDE5-53CEE4C6FC20}" presName="hierRoot2" presStyleCnt="0"/>
      <dgm:spPr/>
    </dgm:pt>
    <dgm:pt modelId="{DC695C70-1F09-408D-B72F-B7DF73E91900}" type="pres">
      <dgm:prSet presAssocID="{8E49588B-0FFB-43FF-BDE5-53CEE4C6FC20}" presName="composite2" presStyleCnt="0"/>
      <dgm:spPr/>
    </dgm:pt>
    <dgm:pt modelId="{4F301AD8-4B7A-4B82-A1B9-A6FE518AB9E3}" type="pres">
      <dgm:prSet presAssocID="{8E49588B-0FFB-43FF-BDE5-53CEE4C6FC20}" presName="background2" presStyleLbl="node2" presStyleIdx="0" presStyleCnt="2"/>
      <dgm:spPr/>
    </dgm:pt>
    <dgm:pt modelId="{3374CAE1-9D65-4CA4-9BA1-205794AF0777}" type="pres">
      <dgm:prSet presAssocID="{8E49588B-0FFB-43FF-BDE5-53CEE4C6FC20}" presName="text2" presStyleLbl="fgAcc2" presStyleIdx="0" presStyleCnt="2" custScaleX="20667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5458EB-F866-4AE2-8D2F-CC254A0AD8A0}" type="pres">
      <dgm:prSet presAssocID="{8E49588B-0FFB-43FF-BDE5-53CEE4C6FC20}" presName="hierChild3" presStyleCnt="0"/>
      <dgm:spPr/>
    </dgm:pt>
    <dgm:pt modelId="{D736A3D9-9CA5-4D49-86D6-06BC8FB7DA0E}" type="pres">
      <dgm:prSet presAssocID="{1BC4B688-F5DA-4B0A-BA96-B5373F74DBF7}" presName="Name17" presStyleLbl="parChTrans1D3" presStyleIdx="0" presStyleCnt="2"/>
      <dgm:spPr/>
      <dgm:t>
        <a:bodyPr/>
        <a:lstStyle/>
        <a:p>
          <a:endParaRPr lang="en-IN"/>
        </a:p>
      </dgm:t>
    </dgm:pt>
    <dgm:pt modelId="{EC40B025-C071-4578-B4E6-1347FC573669}" type="pres">
      <dgm:prSet presAssocID="{558F98AD-C461-4FBA-8525-8523D3062B00}" presName="hierRoot3" presStyleCnt="0"/>
      <dgm:spPr/>
    </dgm:pt>
    <dgm:pt modelId="{C4DFD58C-6149-409E-933A-20F865DC2124}" type="pres">
      <dgm:prSet presAssocID="{558F98AD-C461-4FBA-8525-8523D3062B00}" presName="composite3" presStyleCnt="0"/>
      <dgm:spPr/>
    </dgm:pt>
    <dgm:pt modelId="{B7D49523-C8EA-4CCC-A49F-5AD523765790}" type="pres">
      <dgm:prSet presAssocID="{558F98AD-C461-4FBA-8525-8523D3062B00}" presName="background3" presStyleLbl="node3" presStyleIdx="0" presStyleCnt="2"/>
      <dgm:spPr/>
    </dgm:pt>
    <dgm:pt modelId="{2B23BB4B-C6DF-4F9C-A605-FB0B47211C2B}" type="pres">
      <dgm:prSet presAssocID="{558F98AD-C461-4FBA-8525-8523D3062B00}" presName="text3" presStyleLbl="fgAcc3" presStyleIdx="0" presStyleCnt="2" custScaleX="126302" custLinFactNeighborY="680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88DD4D-F18F-4E65-A81B-8901BB5C19C1}" type="pres">
      <dgm:prSet presAssocID="{558F98AD-C461-4FBA-8525-8523D3062B00}" presName="hierChild4" presStyleCnt="0"/>
      <dgm:spPr/>
    </dgm:pt>
    <dgm:pt modelId="{F24E6E7C-7DDA-408E-A8B1-3693C9FF6CDF}" type="pres">
      <dgm:prSet presAssocID="{80182DEA-96EC-4402-9AEB-270AFED99E18}" presName="Name10" presStyleLbl="parChTrans1D2" presStyleIdx="1" presStyleCnt="2"/>
      <dgm:spPr/>
      <dgm:t>
        <a:bodyPr/>
        <a:lstStyle/>
        <a:p>
          <a:endParaRPr lang="en-IN"/>
        </a:p>
      </dgm:t>
    </dgm:pt>
    <dgm:pt modelId="{99FC9D6A-3A18-4D04-863F-C1D4A99A0E97}" type="pres">
      <dgm:prSet presAssocID="{35546907-055B-48DB-8A3A-6B48E8252BF3}" presName="hierRoot2" presStyleCnt="0"/>
      <dgm:spPr/>
    </dgm:pt>
    <dgm:pt modelId="{230A1AA3-42A7-472E-8643-28CF916686DC}" type="pres">
      <dgm:prSet presAssocID="{35546907-055B-48DB-8A3A-6B48E8252BF3}" presName="composite2" presStyleCnt="0"/>
      <dgm:spPr/>
    </dgm:pt>
    <dgm:pt modelId="{7D462393-802D-41C9-9042-A91EE9129FF1}" type="pres">
      <dgm:prSet presAssocID="{35546907-055B-48DB-8A3A-6B48E8252BF3}" presName="background2" presStyleLbl="node2" presStyleIdx="1" presStyleCnt="2"/>
      <dgm:spPr/>
    </dgm:pt>
    <dgm:pt modelId="{3C952C9E-E79B-404E-8B90-0D6AACE552B0}" type="pres">
      <dgm:prSet presAssocID="{35546907-055B-48DB-8A3A-6B48E8252BF3}" presName="text2" presStyleLbl="fgAcc2" presStyleIdx="1" presStyleCnt="2" custScaleX="20674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5E6D8B-F331-43CB-BFF2-6A20D75CF82F}" type="pres">
      <dgm:prSet presAssocID="{35546907-055B-48DB-8A3A-6B48E8252BF3}" presName="hierChild3" presStyleCnt="0"/>
      <dgm:spPr/>
    </dgm:pt>
    <dgm:pt modelId="{341F2C43-1292-4F43-85DC-B0D05025BB96}" type="pres">
      <dgm:prSet presAssocID="{683283A5-6BFA-4749-9E1F-B746FCD3547F}" presName="Name17" presStyleLbl="parChTrans1D3" presStyleIdx="1" presStyleCnt="2"/>
      <dgm:spPr/>
      <dgm:t>
        <a:bodyPr/>
        <a:lstStyle/>
        <a:p>
          <a:endParaRPr lang="en-IN"/>
        </a:p>
      </dgm:t>
    </dgm:pt>
    <dgm:pt modelId="{3BD4F1AC-1654-4654-AB51-AD2B7F73143F}" type="pres">
      <dgm:prSet presAssocID="{50796E48-4A2E-4A70-BF35-E06754FD2380}" presName="hierRoot3" presStyleCnt="0"/>
      <dgm:spPr/>
    </dgm:pt>
    <dgm:pt modelId="{04EC76A9-2363-4DD7-8F11-A1C7090EC9FC}" type="pres">
      <dgm:prSet presAssocID="{50796E48-4A2E-4A70-BF35-E06754FD2380}" presName="composite3" presStyleCnt="0"/>
      <dgm:spPr/>
    </dgm:pt>
    <dgm:pt modelId="{37F6D686-5C9C-431E-8F9D-B77FE49DF047}" type="pres">
      <dgm:prSet presAssocID="{50796E48-4A2E-4A70-BF35-E06754FD2380}" presName="background3" presStyleLbl="node3" presStyleIdx="1" presStyleCnt="2"/>
      <dgm:spPr/>
    </dgm:pt>
    <dgm:pt modelId="{5060C6FF-A1CC-4900-ABD5-5CF73130C046}" type="pres">
      <dgm:prSet presAssocID="{50796E48-4A2E-4A70-BF35-E06754FD2380}" presName="text3" presStyleLbl="fgAcc3" presStyleIdx="1" presStyleCnt="2" custScaleX="126302" custLinFactNeighborX="205" custLinFactNeighborY="623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1FA07E-C6F1-4A07-AA41-F64CB3F55FFA}" type="pres">
      <dgm:prSet presAssocID="{50796E48-4A2E-4A70-BF35-E06754FD2380}" presName="hierChild4" presStyleCnt="0"/>
      <dgm:spPr/>
    </dgm:pt>
  </dgm:ptLst>
  <dgm:cxnLst>
    <dgm:cxn modelId="{4121460B-ED0B-4763-8F01-66872D83FF83}" type="presOf" srcId="{8E49588B-0FFB-43FF-BDE5-53CEE4C6FC20}" destId="{3374CAE1-9D65-4CA4-9BA1-205794AF0777}" srcOrd="0" destOrd="0" presId="urn:microsoft.com/office/officeart/2005/8/layout/hierarchy1"/>
    <dgm:cxn modelId="{FC2FF9AB-C2A2-4B38-9912-70B72C1781D1}" type="presOf" srcId="{AB41118C-7992-450B-ABB2-93D942858EE3}" destId="{CFFDA89F-0166-4F1E-83BF-B3B7741EF6DB}" srcOrd="0" destOrd="0" presId="urn:microsoft.com/office/officeart/2005/8/layout/hierarchy1"/>
    <dgm:cxn modelId="{DB2F3D11-1468-497C-93BC-1FEA2826462A}" srcId="{64AEA068-1A28-470E-B86F-47C8E39175E3}" destId="{35546907-055B-48DB-8A3A-6B48E8252BF3}" srcOrd="1" destOrd="0" parTransId="{80182DEA-96EC-4402-9AEB-270AFED99E18}" sibTransId="{AF1AAA54-87AB-455F-BA7B-079407081CB2}"/>
    <dgm:cxn modelId="{E7BFC30E-38B0-4CAF-B2B8-0B8F5FF1721D}" srcId="{64AEA068-1A28-470E-B86F-47C8E39175E3}" destId="{8E49588B-0FFB-43FF-BDE5-53CEE4C6FC20}" srcOrd="0" destOrd="0" parTransId="{AB41118C-7992-450B-ABB2-93D942858EE3}" sibTransId="{E3199106-F33F-4A70-B668-8A3D0F5F64E2}"/>
    <dgm:cxn modelId="{783C7651-E894-4FC3-831C-4BFC8B53E1E1}" type="presOf" srcId="{50796E48-4A2E-4A70-BF35-E06754FD2380}" destId="{5060C6FF-A1CC-4900-ABD5-5CF73130C046}" srcOrd="0" destOrd="0" presId="urn:microsoft.com/office/officeart/2005/8/layout/hierarchy1"/>
    <dgm:cxn modelId="{88FCBC2B-FC33-4324-9ED7-AC21AB540CAA}" type="presOf" srcId="{558F98AD-C461-4FBA-8525-8523D3062B00}" destId="{2B23BB4B-C6DF-4F9C-A605-FB0B47211C2B}" srcOrd="0" destOrd="0" presId="urn:microsoft.com/office/officeart/2005/8/layout/hierarchy1"/>
    <dgm:cxn modelId="{EBF49FC7-CF16-4D93-893A-FA69218480BF}" type="presOf" srcId="{64AEA068-1A28-470E-B86F-47C8E39175E3}" destId="{95242A21-0A2D-4E88-9CA6-04EB15DEFA12}" srcOrd="0" destOrd="0" presId="urn:microsoft.com/office/officeart/2005/8/layout/hierarchy1"/>
    <dgm:cxn modelId="{8B95FBBB-7D61-4B7D-8147-9FA471ED1E44}" type="presOf" srcId="{35546907-055B-48DB-8A3A-6B48E8252BF3}" destId="{3C952C9E-E79B-404E-8B90-0D6AACE552B0}" srcOrd="0" destOrd="0" presId="urn:microsoft.com/office/officeart/2005/8/layout/hierarchy1"/>
    <dgm:cxn modelId="{E1F467D6-DA45-4AD7-A75E-E2D2A028A320}" type="presOf" srcId="{4185E4C6-B7C8-4ABF-84E7-E53D3ADDE751}" destId="{B21F2E77-7E02-4B2E-8EFF-A969A01EB6AB}" srcOrd="0" destOrd="0" presId="urn:microsoft.com/office/officeart/2005/8/layout/hierarchy1"/>
    <dgm:cxn modelId="{EDB1B9AA-2B9D-46CD-9873-9E3BF5C49040}" srcId="{8E49588B-0FFB-43FF-BDE5-53CEE4C6FC20}" destId="{558F98AD-C461-4FBA-8525-8523D3062B00}" srcOrd="0" destOrd="0" parTransId="{1BC4B688-F5DA-4B0A-BA96-B5373F74DBF7}" sibTransId="{CFB27A28-C4DF-4E6F-ACC2-638673675855}"/>
    <dgm:cxn modelId="{8ED034E6-55C8-4258-AFCD-98D84C54DE05}" type="presOf" srcId="{1BC4B688-F5DA-4B0A-BA96-B5373F74DBF7}" destId="{D736A3D9-9CA5-4D49-86D6-06BC8FB7DA0E}" srcOrd="0" destOrd="0" presId="urn:microsoft.com/office/officeart/2005/8/layout/hierarchy1"/>
    <dgm:cxn modelId="{BBCE8ED9-43E5-4BD0-8CF1-950DD8F76657}" type="presOf" srcId="{80182DEA-96EC-4402-9AEB-270AFED99E18}" destId="{F24E6E7C-7DDA-408E-A8B1-3693C9FF6CDF}" srcOrd="0" destOrd="0" presId="urn:microsoft.com/office/officeart/2005/8/layout/hierarchy1"/>
    <dgm:cxn modelId="{8E662BA9-085E-4DFF-BA59-C163E5D5B352}" type="presOf" srcId="{683283A5-6BFA-4749-9E1F-B746FCD3547F}" destId="{341F2C43-1292-4F43-85DC-B0D05025BB96}" srcOrd="0" destOrd="0" presId="urn:microsoft.com/office/officeart/2005/8/layout/hierarchy1"/>
    <dgm:cxn modelId="{81503924-3371-4F8F-805E-0DA91FDE136C}" srcId="{35546907-055B-48DB-8A3A-6B48E8252BF3}" destId="{50796E48-4A2E-4A70-BF35-E06754FD2380}" srcOrd="0" destOrd="0" parTransId="{683283A5-6BFA-4749-9E1F-B746FCD3547F}" sibTransId="{3F21EFB1-332B-446C-9D54-E9A7A73167E7}"/>
    <dgm:cxn modelId="{9F4F917F-DA3E-4FA9-A9C4-0356C05A4F35}" srcId="{4185E4C6-B7C8-4ABF-84E7-E53D3ADDE751}" destId="{64AEA068-1A28-470E-B86F-47C8E39175E3}" srcOrd="0" destOrd="0" parTransId="{29B15764-FA2B-40C9-AC8B-BC681D4E60C4}" sibTransId="{72BC01AC-E9A2-463F-B88C-90802B3BF1D0}"/>
    <dgm:cxn modelId="{389D3111-7F30-4B1C-AD96-EB4EB0F74C6B}" type="presParOf" srcId="{B21F2E77-7E02-4B2E-8EFF-A969A01EB6AB}" destId="{485F29F3-8FF3-4B87-8615-D302FD778B17}" srcOrd="0" destOrd="0" presId="urn:microsoft.com/office/officeart/2005/8/layout/hierarchy1"/>
    <dgm:cxn modelId="{89A712DD-1AE7-4800-8B27-C8FF9498509D}" type="presParOf" srcId="{485F29F3-8FF3-4B87-8615-D302FD778B17}" destId="{ABFEFB49-33C2-4651-86A6-F1E9B1A9D883}" srcOrd="0" destOrd="0" presId="urn:microsoft.com/office/officeart/2005/8/layout/hierarchy1"/>
    <dgm:cxn modelId="{3EFACFBB-64A6-474B-A289-7BA612B8664F}" type="presParOf" srcId="{ABFEFB49-33C2-4651-86A6-F1E9B1A9D883}" destId="{C433B9BF-0D0C-47FF-A9E4-44D2AEDA0496}" srcOrd="0" destOrd="0" presId="urn:microsoft.com/office/officeart/2005/8/layout/hierarchy1"/>
    <dgm:cxn modelId="{9FE3914F-04E4-469B-B7F3-36CA3E9A1D6D}" type="presParOf" srcId="{ABFEFB49-33C2-4651-86A6-F1E9B1A9D883}" destId="{95242A21-0A2D-4E88-9CA6-04EB15DEFA12}" srcOrd="1" destOrd="0" presId="urn:microsoft.com/office/officeart/2005/8/layout/hierarchy1"/>
    <dgm:cxn modelId="{2084212B-BD34-4A40-A6EC-9307E2AC4AF1}" type="presParOf" srcId="{485F29F3-8FF3-4B87-8615-D302FD778B17}" destId="{7916EC4C-C974-433B-9DAA-2A56963540DF}" srcOrd="1" destOrd="0" presId="urn:microsoft.com/office/officeart/2005/8/layout/hierarchy1"/>
    <dgm:cxn modelId="{AEF5723D-9469-4E4D-900C-FDC3F1951740}" type="presParOf" srcId="{7916EC4C-C974-433B-9DAA-2A56963540DF}" destId="{CFFDA89F-0166-4F1E-83BF-B3B7741EF6DB}" srcOrd="0" destOrd="0" presId="urn:microsoft.com/office/officeart/2005/8/layout/hierarchy1"/>
    <dgm:cxn modelId="{0F885FDC-82A1-4879-921E-CB206BC1B07B}" type="presParOf" srcId="{7916EC4C-C974-433B-9DAA-2A56963540DF}" destId="{A76D3533-E61B-4751-9321-792923CEB203}" srcOrd="1" destOrd="0" presId="urn:microsoft.com/office/officeart/2005/8/layout/hierarchy1"/>
    <dgm:cxn modelId="{2658B883-5F64-4C3C-9F2C-E3F76ECA3AB7}" type="presParOf" srcId="{A76D3533-E61B-4751-9321-792923CEB203}" destId="{DC695C70-1F09-408D-B72F-B7DF73E91900}" srcOrd="0" destOrd="0" presId="urn:microsoft.com/office/officeart/2005/8/layout/hierarchy1"/>
    <dgm:cxn modelId="{612232C0-0E83-4021-9870-EA9A8AC1C64B}" type="presParOf" srcId="{DC695C70-1F09-408D-B72F-B7DF73E91900}" destId="{4F301AD8-4B7A-4B82-A1B9-A6FE518AB9E3}" srcOrd="0" destOrd="0" presId="urn:microsoft.com/office/officeart/2005/8/layout/hierarchy1"/>
    <dgm:cxn modelId="{3BAD39A3-79F6-4256-BBDD-2352247D8D9E}" type="presParOf" srcId="{DC695C70-1F09-408D-B72F-B7DF73E91900}" destId="{3374CAE1-9D65-4CA4-9BA1-205794AF0777}" srcOrd="1" destOrd="0" presId="urn:microsoft.com/office/officeart/2005/8/layout/hierarchy1"/>
    <dgm:cxn modelId="{6B276CED-74E1-4E90-A738-573CD1F2018B}" type="presParOf" srcId="{A76D3533-E61B-4751-9321-792923CEB203}" destId="{0B5458EB-F866-4AE2-8D2F-CC254A0AD8A0}" srcOrd="1" destOrd="0" presId="urn:microsoft.com/office/officeart/2005/8/layout/hierarchy1"/>
    <dgm:cxn modelId="{859E1A03-4E15-4A95-A16D-80445B5D5C80}" type="presParOf" srcId="{0B5458EB-F866-4AE2-8D2F-CC254A0AD8A0}" destId="{D736A3D9-9CA5-4D49-86D6-06BC8FB7DA0E}" srcOrd="0" destOrd="0" presId="urn:microsoft.com/office/officeart/2005/8/layout/hierarchy1"/>
    <dgm:cxn modelId="{BB50DE01-99C6-49D5-B1EF-E9DB8BA88CF5}" type="presParOf" srcId="{0B5458EB-F866-4AE2-8D2F-CC254A0AD8A0}" destId="{EC40B025-C071-4578-B4E6-1347FC573669}" srcOrd="1" destOrd="0" presId="urn:microsoft.com/office/officeart/2005/8/layout/hierarchy1"/>
    <dgm:cxn modelId="{98A31F2A-3A95-4048-99B2-0EA1E4568A87}" type="presParOf" srcId="{EC40B025-C071-4578-B4E6-1347FC573669}" destId="{C4DFD58C-6149-409E-933A-20F865DC2124}" srcOrd="0" destOrd="0" presId="urn:microsoft.com/office/officeart/2005/8/layout/hierarchy1"/>
    <dgm:cxn modelId="{6F04E1A7-F385-4C22-8491-B5DE376264CB}" type="presParOf" srcId="{C4DFD58C-6149-409E-933A-20F865DC2124}" destId="{B7D49523-C8EA-4CCC-A49F-5AD523765790}" srcOrd="0" destOrd="0" presId="urn:microsoft.com/office/officeart/2005/8/layout/hierarchy1"/>
    <dgm:cxn modelId="{8205175F-AC3F-460D-9008-0D4CB1E35B96}" type="presParOf" srcId="{C4DFD58C-6149-409E-933A-20F865DC2124}" destId="{2B23BB4B-C6DF-4F9C-A605-FB0B47211C2B}" srcOrd="1" destOrd="0" presId="urn:microsoft.com/office/officeart/2005/8/layout/hierarchy1"/>
    <dgm:cxn modelId="{0866B2C0-6748-4C33-A6FD-B48052F9326B}" type="presParOf" srcId="{EC40B025-C071-4578-B4E6-1347FC573669}" destId="{B688DD4D-F18F-4E65-A81B-8901BB5C19C1}" srcOrd="1" destOrd="0" presId="urn:microsoft.com/office/officeart/2005/8/layout/hierarchy1"/>
    <dgm:cxn modelId="{FB011E67-20B3-4438-8C72-9909C08E9570}" type="presParOf" srcId="{7916EC4C-C974-433B-9DAA-2A56963540DF}" destId="{F24E6E7C-7DDA-408E-A8B1-3693C9FF6CDF}" srcOrd="2" destOrd="0" presId="urn:microsoft.com/office/officeart/2005/8/layout/hierarchy1"/>
    <dgm:cxn modelId="{CFE5D680-06FF-45EC-8343-CAADA3ED3FCA}" type="presParOf" srcId="{7916EC4C-C974-433B-9DAA-2A56963540DF}" destId="{99FC9D6A-3A18-4D04-863F-C1D4A99A0E97}" srcOrd="3" destOrd="0" presId="urn:microsoft.com/office/officeart/2005/8/layout/hierarchy1"/>
    <dgm:cxn modelId="{2013595F-6C61-4E6D-AF13-9AAAF4EC4DF6}" type="presParOf" srcId="{99FC9D6A-3A18-4D04-863F-C1D4A99A0E97}" destId="{230A1AA3-42A7-472E-8643-28CF916686DC}" srcOrd="0" destOrd="0" presId="urn:microsoft.com/office/officeart/2005/8/layout/hierarchy1"/>
    <dgm:cxn modelId="{FEF1EB39-6844-4A0B-A6DA-8C8D80EF7384}" type="presParOf" srcId="{230A1AA3-42A7-472E-8643-28CF916686DC}" destId="{7D462393-802D-41C9-9042-A91EE9129FF1}" srcOrd="0" destOrd="0" presId="urn:microsoft.com/office/officeart/2005/8/layout/hierarchy1"/>
    <dgm:cxn modelId="{A3B58F3F-FE70-4222-BFB3-C6C6F85FDC7E}" type="presParOf" srcId="{230A1AA3-42A7-472E-8643-28CF916686DC}" destId="{3C952C9E-E79B-404E-8B90-0D6AACE552B0}" srcOrd="1" destOrd="0" presId="urn:microsoft.com/office/officeart/2005/8/layout/hierarchy1"/>
    <dgm:cxn modelId="{27453026-C7D3-4CC5-95A2-B615594CA240}" type="presParOf" srcId="{99FC9D6A-3A18-4D04-863F-C1D4A99A0E97}" destId="{A35E6D8B-F331-43CB-BFF2-6A20D75CF82F}" srcOrd="1" destOrd="0" presId="urn:microsoft.com/office/officeart/2005/8/layout/hierarchy1"/>
    <dgm:cxn modelId="{46B2F722-9D63-411E-98C7-8BCD6D7FC571}" type="presParOf" srcId="{A35E6D8B-F331-43CB-BFF2-6A20D75CF82F}" destId="{341F2C43-1292-4F43-85DC-B0D05025BB96}" srcOrd="0" destOrd="0" presId="urn:microsoft.com/office/officeart/2005/8/layout/hierarchy1"/>
    <dgm:cxn modelId="{0C3EE627-6D33-4C5E-A758-B4E3543CFC49}" type="presParOf" srcId="{A35E6D8B-F331-43CB-BFF2-6A20D75CF82F}" destId="{3BD4F1AC-1654-4654-AB51-AD2B7F73143F}" srcOrd="1" destOrd="0" presId="urn:microsoft.com/office/officeart/2005/8/layout/hierarchy1"/>
    <dgm:cxn modelId="{13779C4A-96FE-4686-B780-C99C63333123}" type="presParOf" srcId="{3BD4F1AC-1654-4654-AB51-AD2B7F73143F}" destId="{04EC76A9-2363-4DD7-8F11-A1C7090EC9FC}" srcOrd="0" destOrd="0" presId="urn:microsoft.com/office/officeart/2005/8/layout/hierarchy1"/>
    <dgm:cxn modelId="{01D01FD3-B9E7-4C48-839C-F9A54755A554}" type="presParOf" srcId="{04EC76A9-2363-4DD7-8F11-A1C7090EC9FC}" destId="{37F6D686-5C9C-431E-8F9D-B77FE49DF047}" srcOrd="0" destOrd="0" presId="urn:microsoft.com/office/officeart/2005/8/layout/hierarchy1"/>
    <dgm:cxn modelId="{1B947130-74B8-44EB-B148-62540E31D906}" type="presParOf" srcId="{04EC76A9-2363-4DD7-8F11-A1C7090EC9FC}" destId="{5060C6FF-A1CC-4900-ABD5-5CF73130C046}" srcOrd="1" destOrd="0" presId="urn:microsoft.com/office/officeart/2005/8/layout/hierarchy1"/>
    <dgm:cxn modelId="{5C6FFCD5-4A5B-4A8A-B9FD-7588E9B7344F}" type="presParOf" srcId="{3BD4F1AC-1654-4654-AB51-AD2B7F73143F}" destId="{401FA07E-C6F1-4A07-AA41-F64CB3F55F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2C35F-44E2-4FDC-8CA1-3FD987DF6B1C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107C-766D-4ED0-9DDF-C8A3766AA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6C08F-1343-46BB-BB6D-2B7E084F45A1}" type="slidenum">
              <a:rPr lang="en-US"/>
              <a:pPr/>
              <a:t>15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224" y="191683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Normalization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32656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Lecture </a:t>
            </a:r>
            <a:r>
              <a:rPr lang="en-US" sz="2000" dirty="0" smtClean="0"/>
              <a:t>8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4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Canonical Cover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496944" cy="5133184"/>
          </a:xfrm>
        </p:spPr>
        <p:txBody>
          <a:bodyPr/>
          <a:lstStyle/>
          <a:p>
            <a:pPr fontAlgn="base">
              <a:lnSpc>
                <a:spcPct val="200000"/>
              </a:lnSpc>
            </a:pPr>
            <a:r>
              <a:rPr lang="en-IN" dirty="0"/>
              <a:t>Consider the following set </a:t>
            </a:r>
            <a:r>
              <a:rPr lang="en-IN" i="1" dirty="0"/>
              <a:t>F</a:t>
            </a:r>
            <a:r>
              <a:rPr lang="en-IN" dirty="0"/>
              <a:t> of </a:t>
            </a:r>
            <a:r>
              <a:rPr lang="en-IN" dirty="0" smtClean="0"/>
              <a:t>functional dependencies: </a:t>
            </a:r>
            <a:r>
              <a:rPr lang="en-IN" b="1" dirty="0" smtClean="0"/>
              <a:t>F</a:t>
            </a:r>
            <a:r>
              <a:rPr lang="en-IN" b="1" dirty="0"/>
              <a:t>= </a:t>
            </a:r>
            <a:r>
              <a:rPr lang="en-IN" b="1" dirty="0" smtClean="0"/>
              <a:t>{ A</a:t>
            </a:r>
            <a:r>
              <a:rPr lang="en-IN" b="1" dirty="0"/>
              <a:t> 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BC, B</a:t>
            </a:r>
            <a:r>
              <a:rPr lang="en-IN" b="1" dirty="0"/>
              <a:t> 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C, A</a:t>
            </a:r>
            <a:r>
              <a:rPr lang="en-IN" b="1" dirty="0"/>
              <a:t> 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B, AB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C }</a:t>
            </a:r>
          </a:p>
          <a:p>
            <a:pPr fontAlgn="base">
              <a:lnSpc>
                <a:spcPct val="200000"/>
              </a:lnSpc>
            </a:pPr>
            <a:endParaRPr lang="en-US" dirty="0" smtClean="0"/>
          </a:p>
          <a:p>
            <a:pPr fontAlgn="base">
              <a:lnSpc>
                <a:spcPct val="200000"/>
              </a:lnSpc>
            </a:pPr>
            <a:endParaRPr lang="en-US" dirty="0" smtClean="0"/>
          </a:p>
          <a:p>
            <a:pPr algn="just" fontAlgn="base">
              <a:lnSpc>
                <a:spcPct val="200000"/>
              </a:lnSpc>
            </a:pPr>
            <a:r>
              <a:rPr lang="en-IN" dirty="0"/>
              <a:t>Consider the following set </a:t>
            </a:r>
            <a:r>
              <a:rPr lang="en-IN" i="1" dirty="0"/>
              <a:t>F</a:t>
            </a:r>
            <a:r>
              <a:rPr lang="en-IN" dirty="0"/>
              <a:t> of functional dependencies: </a:t>
            </a:r>
            <a:r>
              <a:rPr lang="en-IN" b="1" dirty="0"/>
              <a:t>F= { </a:t>
            </a:r>
            <a:r>
              <a:rPr lang="en-IN" b="1" dirty="0" smtClean="0"/>
              <a:t>AB</a:t>
            </a:r>
            <a:r>
              <a:rPr lang="en-IN" b="1" dirty="0"/>
              <a:t> </a:t>
            </a:r>
            <a:r>
              <a:rPr lang="en-IN" b="1" dirty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C</a:t>
            </a:r>
            <a:r>
              <a:rPr lang="en-IN" b="1" dirty="0"/>
              <a:t>, </a:t>
            </a:r>
            <a:r>
              <a:rPr lang="en-IN" b="1" dirty="0" smtClean="0"/>
              <a:t>BC</a:t>
            </a:r>
            <a:r>
              <a:rPr lang="en-IN" b="1" dirty="0"/>
              <a:t> </a:t>
            </a:r>
            <a:r>
              <a:rPr lang="en-IN" b="1" dirty="0">
                <a:sym typeface="Wingdings" pitchFamily="2" charset="2"/>
              </a:rPr>
              <a:t></a:t>
            </a:r>
            <a:r>
              <a:rPr lang="en-IN" b="1" dirty="0"/>
              <a:t> D</a:t>
            </a:r>
            <a:r>
              <a:rPr lang="en-IN" b="1" dirty="0" smtClean="0"/>
              <a:t>, </a:t>
            </a:r>
            <a:r>
              <a:rPr lang="en-IN" b="1" dirty="0"/>
              <a:t>A </a:t>
            </a:r>
            <a:r>
              <a:rPr lang="en-IN" b="1" dirty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BCD, BC </a:t>
            </a:r>
            <a:r>
              <a:rPr lang="en-IN" b="1" dirty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BCD </a:t>
            </a:r>
            <a:r>
              <a:rPr lang="en-IN" b="1" dirty="0"/>
              <a:t>}</a:t>
            </a:r>
          </a:p>
          <a:p>
            <a:pPr fontAlgn="base">
              <a:lnSpc>
                <a:spcPct val="200000"/>
              </a:lnSpc>
            </a:pPr>
            <a:endParaRPr lang="en-IN" dirty="0" smtClean="0"/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endParaRPr lang="en-IN" dirty="0" smtClean="0"/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endParaRPr lang="en-US" dirty="0" smtClean="0"/>
          </a:p>
          <a:p>
            <a:pPr fontAlgn="base">
              <a:lnSpc>
                <a:spcPct val="200000"/>
              </a:lnSpc>
            </a:pPr>
            <a:endParaRPr lang="en-IN" dirty="0" smtClean="0"/>
          </a:p>
          <a:p>
            <a:pPr fontAlgn="base">
              <a:lnSpc>
                <a:spcPct val="200000"/>
              </a:lnSpc>
            </a:pPr>
            <a:endParaRPr lang="en-US" dirty="0"/>
          </a:p>
          <a:p>
            <a:pPr fontAlgn="base">
              <a:lnSpc>
                <a:spcPct val="200000"/>
              </a:lnSpc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06" y="2204864"/>
            <a:ext cx="1863658" cy="253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8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Canonical </a:t>
            </a:r>
            <a:r>
              <a:rPr lang="en-US" b="1" dirty="0"/>
              <a:t>Cover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64168"/>
            <a:ext cx="8208912" cy="520519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>
                <a:solidFill>
                  <a:srgbClr val="FF0000"/>
                </a:solidFill>
              </a:rPr>
              <a:t>1. F</a:t>
            </a:r>
            <a:r>
              <a:rPr lang="en-IN" sz="2200" b="1" dirty="0">
                <a:solidFill>
                  <a:srgbClr val="FF0000"/>
                </a:solidFill>
              </a:rPr>
              <a:t>= { A </a:t>
            </a:r>
            <a:r>
              <a:rPr lang="en-IN" sz="22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200" b="1" dirty="0">
                <a:solidFill>
                  <a:srgbClr val="FF0000"/>
                </a:solidFill>
              </a:rPr>
              <a:t> BC, B </a:t>
            </a:r>
            <a:r>
              <a:rPr lang="en-IN" sz="22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200" b="1" dirty="0">
                <a:solidFill>
                  <a:srgbClr val="FF0000"/>
                </a:solidFill>
              </a:rPr>
              <a:t> C, A </a:t>
            </a:r>
            <a:r>
              <a:rPr lang="en-IN" sz="22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200" b="1" dirty="0">
                <a:solidFill>
                  <a:srgbClr val="FF0000"/>
                </a:solidFill>
              </a:rPr>
              <a:t> B, AB </a:t>
            </a:r>
            <a:r>
              <a:rPr lang="en-IN" sz="22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200" b="1" dirty="0">
                <a:solidFill>
                  <a:srgbClr val="FF0000"/>
                </a:solidFill>
              </a:rPr>
              <a:t> C </a:t>
            </a:r>
            <a:r>
              <a:rPr lang="en-IN" sz="2200" b="1" dirty="0" smtClean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/>
              <a:t>A </a:t>
            </a:r>
            <a:r>
              <a:rPr lang="en-US" sz="2200" dirty="0" smtClean="0">
                <a:sym typeface="Wingdings" pitchFamily="2" charset="2"/>
              </a:rPr>
              <a:t> B is redundant in A  BC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sym typeface="Wingdings" pitchFamily="2" charset="2"/>
              </a:rPr>
              <a:t>Now, F = { A  B, A  C, B  C, AB  C}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A is extraneous in AB  C as B  C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sym typeface="Wingdings" pitchFamily="2" charset="2"/>
              </a:rPr>
              <a:t>F = { A  B, A  C, B  C}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200" b="1" dirty="0" smtClean="0"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A  C is redundant since because of transitivity property in A  B and B  C, A  C is already implied.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  <a:sym typeface="Wingdings" pitchFamily="2" charset="2"/>
              </a:rPr>
              <a:t>Thus, </a:t>
            </a:r>
            <a:r>
              <a:rPr lang="en-US" sz="2200" b="1" dirty="0" err="1" smtClean="0">
                <a:solidFill>
                  <a:srgbClr val="FF0000"/>
                </a:solidFill>
                <a:sym typeface="Wingdings" pitchFamily="2" charset="2"/>
              </a:rPr>
              <a:t>Fm</a:t>
            </a:r>
            <a:r>
              <a:rPr lang="en-US" sz="2200" b="1" dirty="0" smtClean="0">
                <a:solidFill>
                  <a:srgbClr val="FF0000"/>
                </a:solidFill>
                <a:sym typeface="Wingdings" pitchFamily="2" charset="2"/>
              </a:rPr>
              <a:t> = { A  B, B  C }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2050" name="Picture 2" descr="Image result for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80" y="1124744"/>
            <a:ext cx="1984399" cy="23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Canonical </a:t>
            </a:r>
            <a:r>
              <a:rPr lang="en-US" b="1" dirty="0"/>
              <a:t>Cover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075240" cy="51331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2. </a:t>
            </a:r>
            <a:r>
              <a:rPr lang="en-IN" sz="2000" b="1" dirty="0">
                <a:solidFill>
                  <a:srgbClr val="FF0000"/>
                </a:solidFill>
              </a:rPr>
              <a:t>F= { AB </a:t>
            </a:r>
            <a:r>
              <a:rPr lang="en-IN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>
                <a:solidFill>
                  <a:srgbClr val="FF0000"/>
                </a:solidFill>
              </a:rPr>
              <a:t> C, BC </a:t>
            </a:r>
            <a:r>
              <a:rPr lang="en-IN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>
                <a:solidFill>
                  <a:srgbClr val="FF0000"/>
                </a:solidFill>
              </a:rPr>
              <a:t> D, A </a:t>
            </a:r>
            <a:r>
              <a:rPr lang="en-IN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>
                <a:solidFill>
                  <a:srgbClr val="FF0000"/>
                </a:solidFill>
              </a:rPr>
              <a:t> BCD, BC </a:t>
            </a:r>
            <a:r>
              <a:rPr lang="en-IN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>
                <a:solidFill>
                  <a:srgbClr val="FF0000"/>
                </a:solidFill>
              </a:rPr>
              <a:t> BCD </a:t>
            </a:r>
            <a:r>
              <a:rPr lang="en-IN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BC </a:t>
            </a:r>
            <a:r>
              <a:rPr lang="en-US" sz="2000" dirty="0" smtClean="0">
                <a:sym typeface="Wingdings" pitchFamily="2" charset="2"/>
              </a:rPr>
              <a:t> BC is trivial in BC  BCD</a:t>
            </a:r>
            <a:endParaRPr lang="en-US" sz="2000" dirty="0">
              <a:sym typeface="Wingdings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b="1" dirty="0"/>
              <a:t>F= { AB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C, BC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D, A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BCD, BC 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</a:t>
            </a:r>
            <a:r>
              <a:rPr lang="en-IN" sz="2000" b="1" dirty="0" smtClean="0"/>
              <a:t>D }</a:t>
            </a:r>
            <a:endParaRPr lang="en-US" sz="20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BC </a:t>
            </a:r>
            <a:r>
              <a:rPr lang="en-US" sz="2000" dirty="0" smtClean="0">
                <a:sym typeface="Wingdings" pitchFamily="2" charset="2"/>
              </a:rPr>
              <a:t> D is redundant</a:t>
            </a:r>
            <a:endParaRPr lang="en-US" sz="2000" dirty="0">
              <a:sym typeface="Wingdings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b="1" dirty="0"/>
              <a:t>F= { AB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C, BC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D, A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</a:t>
            </a:r>
            <a:r>
              <a:rPr lang="en-IN" sz="2000" b="1" dirty="0" smtClean="0"/>
              <a:t>B, A </a:t>
            </a:r>
            <a:r>
              <a:rPr lang="en-IN" sz="2000" b="1" dirty="0" smtClean="0">
                <a:sym typeface="Wingdings" pitchFamily="2" charset="2"/>
              </a:rPr>
              <a:t> C, A  D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B is extraneous in AB  C as A  B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 smtClean="0">
                <a:sym typeface="Wingdings" pitchFamily="2" charset="2"/>
              </a:rPr>
              <a:t>F = {</a:t>
            </a:r>
            <a:r>
              <a:rPr lang="en-IN" sz="2000" b="1" dirty="0" smtClean="0"/>
              <a:t>A</a:t>
            </a:r>
            <a:r>
              <a:rPr lang="en-IN" sz="2000" b="1" dirty="0"/>
              <a:t>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C, BC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D, A </a:t>
            </a:r>
            <a:r>
              <a:rPr lang="en-IN" sz="2000" b="1" dirty="0">
                <a:sym typeface="Wingdings" pitchFamily="2" charset="2"/>
              </a:rPr>
              <a:t></a:t>
            </a:r>
            <a:r>
              <a:rPr lang="en-IN" sz="2000" b="1" dirty="0"/>
              <a:t> B</a:t>
            </a:r>
            <a:r>
              <a:rPr lang="en-IN" sz="2000" b="1" dirty="0" smtClean="0"/>
              <a:t>,</a:t>
            </a:r>
            <a:r>
              <a:rPr lang="en-IN" sz="2000" b="1" dirty="0" smtClean="0">
                <a:sym typeface="Wingdings" pitchFamily="2" charset="2"/>
              </a:rPr>
              <a:t> </a:t>
            </a:r>
            <a:r>
              <a:rPr lang="en-IN" sz="2000" b="1" dirty="0">
                <a:sym typeface="Wingdings" pitchFamily="2" charset="2"/>
              </a:rPr>
              <a:t>A  D}</a:t>
            </a:r>
            <a:endParaRPr lang="en-IN" sz="2000" b="1" dirty="0" smtClean="0"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A  D is redundant as A  C, A  B, BC  D (property of transitivity)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∴ </a:t>
            </a:r>
            <a:r>
              <a:rPr lang="en-IN" sz="2000" b="1" dirty="0" err="1" smtClean="0">
                <a:solidFill>
                  <a:srgbClr val="FF0000"/>
                </a:solidFill>
              </a:rPr>
              <a:t>Fm</a:t>
            </a:r>
            <a:r>
              <a:rPr lang="en-IN" sz="2000" b="1" dirty="0" smtClean="0">
                <a:solidFill>
                  <a:srgbClr val="FF0000"/>
                </a:solidFill>
              </a:rPr>
              <a:t> = { A</a:t>
            </a:r>
            <a:r>
              <a:rPr lang="en-IN" sz="2000" b="1" dirty="0">
                <a:solidFill>
                  <a:srgbClr val="FF0000"/>
                </a:solidFill>
              </a:rPr>
              <a:t> </a:t>
            </a:r>
            <a:r>
              <a:rPr lang="en-IN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>
                <a:solidFill>
                  <a:srgbClr val="FF0000"/>
                </a:solidFill>
              </a:rPr>
              <a:t> </a:t>
            </a:r>
            <a:r>
              <a:rPr lang="en-IN" sz="2000" b="1" dirty="0" smtClean="0">
                <a:solidFill>
                  <a:srgbClr val="FF0000"/>
                </a:solidFill>
              </a:rPr>
              <a:t>BC</a:t>
            </a:r>
            <a:r>
              <a:rPr lang="en-IN" sz="2000" b="1" dirty="0">
                <a:solidFill>
                  <a:srgbClr val="FF0000"/>
                </a:solidFill>
              </a:rPr>
              <a:t>, BC </a:t>
            </a:r>
            <a:r>
              <a:rPr lang="en-IN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>
                <a:solidFill>
                  <a:srgbClr val="FF0000"/>
                </a:solidFill>
              </a:rPr>
              <a:t> </a:t>
            </a:r>
            <a:r>
              <a:rPr lang="en-IN" sz="2000" b="1" dirty="0" smtClean="0">
                <a:solidFill>
                  <a:srgbClr val="FF0000"/>
                </a:solidFill>
              </a:rPr>
              <a:t>D }</a:t>
            </a: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 smtClean="0"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5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Normalization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064896" cy="527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u="sng" dirty="0">
                <a:solidFill>
                  <a:srgbClr val="FF0000"/>
                </a:solidFill>
                <a:cs typeface="Times New Roman" pitchFamily="18" charset="0"/>
              </a:rPr>
              <a:t>Normalization</a:t>
            </a:r>
            <a:r>
              <a:rPr lang="en-US" sz="2200" u="sng" dirty="0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sz="2200" dirty="0">
                <a:cs typeface="Times New Roman" pitchFamily="18" charset="0"/>
              </a:rPr>
              <a:t> The process of decomposing unsatisfactory "bad" relations by breaking up their attributes into smaller </a:t>
            </a:r>
            <a:r>
              <a:rPr lang="en-US" sz="2200" dirty="0" smtClean="0">
                <a:cs typeface="Times New Roman" pitchFamily="18" charset="0"/>
              </a:rPr>
              <a:t>relations</a:t>
            </a:r>
            <a:endParaRPr lang="en-US" sz="22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u="sng" dirty="0" err="1">
                <a:solidFill>
                  <a:srgbClr val="FF0000"/>
                </a:solidFill>
                <a:cs typeface="Times New Roman" pitchFamily="18" charset="0"/>
              </a:rPr>
              <a:t>Denormalization</a:t>
            </a:r>
            <a:r>
              <a:rPr lang="en-US" sz="2200" b="1" u="sng" dirty="0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the process of storing the join of higher normal form relations as a base relation—which is in a lower normal form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  </a:t>
            </a:r>
            <a:r>
              <a:rPr lang="en-US" sz="2200" dirty="0"/>
              <a:t> </a:t>
            </a:r>
          </a:p>
          <a:p>
            <a:pPr algn="just">
              <a:lnSpc>
                <a:spcPct val="150000"/>
              </a:lnSpc>
            </a:pPr>
            <a:endParaRPr lang="en-US" sz="22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3074" name="Picture 2" descr="Image result for redunda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51290"/>
            <a:ext cx="7200800" cy="227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Normalization (Cont.)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166856"/>
              </p:ext>
            </p:extLst>
          </p:nvPr>
        </p:nvGraphicFramePr>
        <p:xfrm>
          <a:off x="539552" y="1772816"/>
          <a:ext cx="784887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3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4800" y="1124744"/>
            <a:ext cx="8227640" cy="5334000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Levels of normalization based on the amount of redundancy in the database.</a:t>
            </a:r>
          </a:p>
          <a:p>
            <a:pPr marL="533400" indent="-533400" algn="just">
              <a:lnSpc>
                <a:spcPct val="15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Various levels of normalization are:</a:t>
            </a:r>
          </a:p>
          <a:p>
            <a:pPr marL="1023938" lvl="1" indent="-457200" algn="just">
              <a:lnSpc>
                <a:spcPct val="150000"/>
              </a:lnSpc>
            </a:pPr>
            <a:r>
              <a:rPr lang="en-US" sz="2000" b="1" dirty="0"/>
              <a:t>First Normal Form (1NF)</a:t>
            </a:r>
          </a:p>
          <a:p>
            <a:pPr marL="1023938" lvl="1" indent="-457200" algn="just">
              <a:lnSpc>
                <a:spcPct val="150000"/>
              </a:lnSpc>
            </a:pPr>
            <a:r>
              <a:rPr lang="en-US" sz="2000" b="1" dirty="0"/>
              <a:t>Second Normal Form (2NF)</a:t>
            </a:r>
          </a:p>
          <a:p>
            <a:pPr marL="1023938" lvl="1" indent="-457200" algn="just">
              <a:lnSpc>
                <a:spcPct val="150000"/>
              </a:lnSpc>
            </a:pPr>
            <a:r>
              <a:rPr lang="en-US" sz="2000" b="1" dirty="0"/>
              <a:t>Third Normal Form (3NF)</a:t>
            </a:r>
          </a:p>
          <a:p>
            <a:pPr marL="1023938" lvl="1" indent="-457200" algn="just">
              <a:lnSpc>
                <a:spcPct val="150000"/>
              </a:lnSpc>
            </a:pPr>
            <a:r>
              <a:rPr lang="en-US" sz="2000" b="1" dirty="0"/>
              <a:t>Boyce-</a:t>
            </a:r>
            <a:r>
              <a:rPr lang="en-US" sz="2000" b="1" dirty="0" err="1"/>
              <a:t>Codd</a:t>
            </a:r>
            <a:r>
              <a:rPr lang="en-US" sz="2000" b="1" dirty="0"/>
              <a:t> Normal Form (BCNF)</a:t>
            </a:r>
          </a:p>
          <a:p>
            <a:pPr marL="1023938" lvl="1" indent="-457200" algn="just">
              <a:lnSpc>
                <a:spcPct val="150000"/>
              </a:lnSpc>
            </a:pPr>
            <a:r>
              <a:rPr lang="en-US" sz="2000" b="1" dirty="0"/>
              <a:t>Fourth Normal Form (4NF)</a:t>
            </a:r>
          </a:p>
          <a:p>
            <a:pPr marL="1023938" lvl="1" indent="-457200" algn="just">
              <a:lnSpc>
                <a:spcPct val="150000"/>
              </a:lnSpc>
            </a:pPr>
            <a:r>
              <a:rPr lang="en-US" sz="2000" b="1" dirty="0"/>
              <a:t>Fifth Normal Form (5NF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79512" y="5951021"/>
            <a:ext cx="8496944" cy="830997"/>
          </a:xfrm>
          <a:prstGeom prst="flowChartPreparation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Most databases should be 3NF or BCNF in order to avoid the database anomalies.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88360" y="2204864"/>
            <a:ext cx="1440024" cy="3528392"/>
            <a:chOff x="6048232" y="2204864"/>
            <a:chExt cx="1440024" cy="3528392"/>
          </a:xfrm>
        </p:grpSpPr>
        <p:sp>
          <p:nvSpPr>
            <p:cNvPr id="211972" name="AutoShape 4"/>
            <p:cNvSpPr>
              <a:spLocks noChangeArrowheads="1"/>
            </p:cNvSpPr>
            <p:nvPr/>
          </p:nvSpPr>
          <p:spPr bwMode="auto">
            <a:xfrm>
              <a:off x="6048232" y="2204864"/>
              <a:ext cx="612000" cy="3528392"/>
            </a:xfrm>
            <a:prstGeom prst="downArrow">
              <a:avLst>
                <a:gd name="adj1" fmla="val 49167"/>
                <a:gd name="adj2" fmla="val 12082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Decreasing Redundancy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1973" name="AutoShape 5"/>
            <p:cNvSpPr>
              <a:spLocks noChangeArrowheads="1"/>
            </p:cNvSpPr>
            <p:nvPr/>
          </p:nvSpPr>
          <p:spPr bwMode="auto">
            <a:xfrm flipV="1">
              <a:off x="6876256" y="2204864"/>
              <a:ext cx="612000" cy="3528392"/>
            </a:xfrm>
            <a:prstGeom prst="downArrow">
              <a:avLst>
                <a:gd name="adj1" fmla="val 49167"/>
                <a:gd name="adj2" fmla="val 120826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 Decreasing Number </a:t>
              </a:r>
              <a:r>
                <a:rPr lang="en-US" sz="1600" b="1" dirty="0">
                  <a:solidFill>
                    <a:schemeClr val="bg1"/>
                  </a:solidFill>
                </a:rPr>
                <a:t>of Tables</a:t>
              </a: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1143000"/>
          </a:xfrm>
        </p:spPr>
        <p:txBody>
          <a:bodyPr/>
          <a:lstStyle/>
          <a:p>
            <a:r>
              <a:rPr lang="en-US" b="1" dirty="0" smtClean="0"/>
              <a:t>Normal Forms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69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82787" y="2292052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Hierarchy of Normal Forms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75656" y="332656"/>
            <a:ext cx="7236640" cy="6250228"/>
            <a:chOff x="1475656" y="332656"/>
            <a:chExt cx="7236640" cy="625022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2656"/>
              <a:ext cx="6768752" cy="6250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ine Callout 1 3"/>
            <p:cNvSpPr/>
            <p:nvPr/>
          </p:nvSpPr>
          <p:spPr>
            <a:xfrm>
              <a:off x="7236296" y="652093"/>
              <a:ext cx="1440160" cy="612648"/>
            </a:xfrm>
            <a:prstGeom prst="borderCallout1">
              <a:avLst>
                <a:gd name="adj1" fmla="val 47710"/>
                <a:gd name="adj2" fmla="val -3595"/>
                <a:gd name="adj3" fmla="val 406552"/>
                <a:gd name="adj4" fmla="val -1605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Weakest </a:t>
              </a:r>
              <a:endParaRPr lang="en-IN" sz="2000" b="1" dirty="0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7236296" y="5733256"/>
              <a:ext cx="1476000" cy="612648"/>
            </a:xfrm>
            <a:prstGeom prst="borderCallout1">
              <a:avLst>
                <a:gd name="adj1" fmla="val 47710"/>
                <a:gd name="adj2" fmla="val -3595"/>
                <a:gd name="adj3" fmla="val -339717"/>
                <a:gd name="adj4" fmla="val -51472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Strongest 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2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200" b="1" dirty="0" smtClean="0"/>
              <a:t>Normalization</a:t>
            </a:r>
            <a:endParaRPr lang="en-US" sz="3200" b="1" dirty="0" smtClean="0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292080" y="2097281"/>
            <a:ext cx="3270448" cy="385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a relation in BCNF, is also in 3NF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a relation in 3NF is also in 2NF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>
                <a:solidFill>
                  <a:srgbClr val="0070C0"/>
                </a:solidFill>
              </a:rPr>
              <a:t>a relation in 2NF is also in 1NF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3709" y="2132856"/>
            <a:ext cx="3852000" cy="3852000"/>
            <a:chOff x="803709" y="2132856"/>
            <a:chExt cx="3852000" cy="3852000"/>
          </a:xfrm>
        </p:grpSpPr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803709" y="2132856"/>
              <a:ext cx="3852000" cy="3852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800" b="1" dirty="0"/>
                <a:t>1NF</a:t>
              </a:r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1547664" y="2889280"/>
              <a:ext cx="3060000" cy="30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800" b="1" dirty="0"/>
                <a:t>2NF</a:t>
              </a:r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2412000" y="3789040"/>
              <a:ext cx="2160000" cy="2160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800" b="1" dirty="0"/>
                <a:t>3NF</a:t>
              </a:r>
            </a:p>
          </p:txBody>
        </p:sp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3275856" y="4653136"/>
              <a:ext cx="1260000" cy="126000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800" b="1" dirty="0"/>
                <a:t>BCNF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4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CA" sz="3200" b="1" dirty="0"/>
              <a:t>First Normal Form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36904" cy="4873752"/>
          </a:xfrm>
        </p:spPr>
        <p:txBody>
          <a:bodyPr/>
          <a:lstStyle/>
          <a:p>
            <a:pPr algn="just">
              <a:lnSpc>
                <a:spcPct val="130000"/>
              </a:lnSpc>
              <a:buFont typeface="Courier New" pitchFamily="49" charset="0"/>
              <a:buChar char="o"/>
            </a:pPr>
            <a:r>
              <a:rPr lang="en-CA" dirty="0" smtClean="0"/>
              <a:t>A relation is in </a:t>
            </a:r>
            <a:r>
              <a:rPr lang="en-CA" b="1" dirty="0" smtClean="0">
                <a:solidFill>
                  <a:srgbClr val="FF0000"/>
                </a:solidFill>
              </a:rPr>
              <a:t>1NF</a:t>
            </a:r>
            <a:r>
              <a:rPr lang="en-CA" dirty="0" smtClean="0"/>
              <a:t> if all values stored in the relation are single-valued and atomic. </a:t>
            </a:r>
            <a:endParaRPr lang="en-US" dirty="0" smtClean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i.e. 1NF places restrictions on the structure of relations. Values must be simple.</a:t>
            </a:r>
            <a:endParaRPr lang="en-US" dirty="0" smtClean="0"/>
          </a:p>
          <a:p>
            <a:pPr algn="just">
              <a:lnSpc>
                <a:spcPct val="130000"/>
              </a:lnSpc>
              <a:buFont typeface="Courier New" pitchFamily="49" charset="0"/>
              <a:buChar char="o"/>
            </a:pPr>
            <a:r>
              <a:rPr lang="en-US" dirty="0" smtClean="0"/>
              <a:t>It implies no multi-valued dependencies allowed.</a:t>
            </a:r>
          </a:p>
          <a:p>
            <a:pPr>
              <a:lnSpc>
                <a:spcPct val="130000"/>
              </a:lnSpc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12060"/>
            <a:ext cx="6272720" cy="187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372200" y="4221088"/>
            <a:ext cx="2304256" cy="864096"/>
          </a:xfrm>
          <a:prstGeom prst="wedgeRoundRectCallout">
            <a:avLst>
              <a:gd name="adj1" fmla="val -147011"/>
              <a:gd name="adj2" fmla="val 587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/>
              <a:t>All single valued attributes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327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72752" y="44624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Normalization into 1NF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6198"/>
            <a:ext cx="7391636" cy="181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1" y="4077072"/>
            <a:ext cx="568348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400800" y="4400528"/>
            <a:ext cx="2635696" cy="1044696"/>
          </a:xfrm>
          <a:prstGeom prst="borderCallout1">
            <a:avLst>
              <a:gd name="adj1" fmla="val -98824"/>
              <a:gd name="adj2" fmla="val -75649"/>
              <a:gd name="adj3" fmla="val -2462"/>
              <a:gd name="adj4" fmla="val 496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i="1" dirty="0" smtClean="0"/>
              <a:t>Multi – valued entries changed to single valued </a:t>
            </a:r>
            <a:endParaRPr lang="en-IN" i="1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12160" y="5445224"/>
            <a:ext cx="1655416" cy="936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3752"/>
            <a:ext cx="7467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cs typeface="Times New Roman" pitchFamily="18" charset="0"/>
              </a:rPr>
              <a:t>Canonical Form/ Minimal FD Set</a:t>
            </a:r>
            <a:endParaRPr lang="en-US" sz="32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1216" y="1340768"/>
            <a:ext cx="7859216" cy="487375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2200" dirty="0" smtClean="0">
                <a:cs typeface="Times New Roman" pitchFamily="18" charset="0"/>
              </a:rPr>
              <a:t>A set of FDs is </a:t>
            </a:r>
            <a:r>
              <a:rPr lang="en-US" sz="2200" b="1" dirty="0" smtClean="0">
                <a:cs typeface="Times New Roman" pitchFamily="18" charset="0"/>
              </a:rPr>
              <a:t>minimal</a:t>
            </a:r>
            <a:r>
              <a:rPr lang="en-US" sz="2200" dirty="0" smtClean="0">
                <a:cs typeface="Times New Roman" pitchFamily="18" charset="0"/>
              </a:rPr>
              <a:t> if it satisfies the following conditions:</a:t>
            </a:r>
          </a:p>
          <a:p>
            <a:pPr marL="533400" indent="-533400" algn="just" eaLnBrk="1" hangingPunct="1">
              <a:lnSpc>
                <a:spcPct val="150000"/>
              </a:lnSpc>
              <a:buFont typeface="Wingdings" pitchFamily="2" charset="2"/>
              <a:buAutoNum type="arabicParenBoth"/>
            </a:pPr>
            <a:r>
              <a:rPr 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Every dependency in F has a single attribute for its RHS.</a:t>
            </a:r>
          </a:p>
          <a:p>
            <a:pPr marL="533400" indent="-533400" algn="just" eaLnBrk="1" hangingPunct="1">
              <a:lnSpc>
                <a:spcPct val="150000"/>
              </a:lnSpc>
              <a:buFont typeface="Wingdings" pitchFamily="2" charset="2"/>
              <a:buAutoNum type="arabicParenBoth"/>
            </a:pPr>
            <a:r>
              <a:rPr lang="en-US" sz="2200" b="1" dirty="0" smtClean="0">
                <a:solidFill>
                  <a:srgbClr val="00B050"/>
                </a:solidFill>
                <a:cs typeface="Times New Roman" pitchFamily="18" charset="0"/>
              </a:rPr>
              <a:t>We cannot remove any dependency from F and have a set of dependencies that is equivalent to F.</a:t>
            </a:r>
          </a:p>
          <a:p>
            <a:pPr marL="533400" indent="-533400" algn="just" eaLnBrk="1" hangingPunct="1">
              <a:lnSpc>
                <a:spcPct val="150000"/>
              </a:lnSpc>
              <a:buFont typeface="Wingdings" pitchFamily="2" charset="2"/>
              <a:buAutoNum type="arabicParenBoth"/>
            </a:pPr>
            <a:r>
              <a:rPr 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No extraneous attribute</a:t>
            </a:r>
          </a:p>
          <a:p>
            <a:pPr marL="533400" indent="-533400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38" y="4545376"/>
            <a:ext cx="2155226" cy="22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CA" sz="3200" b="1" dirty="0"/>
              <a:t>Second Normal Form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931224" cy="48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CA" dirty="0" smtClean="0"/>
              <a:t>A </a:t>
            </a:r>
            <a:r>
              <a:rPr lang="en-CA" dirty="0"/>
              <a:t>relation is in </a:t>
            </a:r>
            <a:r>
              <a:rPr lang="en-CA" b="1" dirty="0"/>
              <a:t>2NF</a:t>
            </a:r>
            <a:r>
              <a:rPr lang="en-CA" dirty="0"/>
              <a:t> if it is in 1NF, and every non-key attribute is fully dependent on each candidate key i.e. no partial FD.</a:t>
            </a:r>
          </a:p>
          <a:p>
            <a:pPr algn="just">
              <a:lnSpc>
                <a:spcPct val="150000"/>
              </a:lnSpc>
            </a:pPr>
            <a:endParaRPr lang="en-CA" sz="1400" dirty="0"/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Partial Dependency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dirty="0" smtClean="0"/>
              <a:t>X: any candidate key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dirty="0" smtClean="0"/>
              <a:t>Y: proper subset of candidate key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dirty="0" smtClean="0"/>
              <a:t>A: non-prime attribute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US" dirty="0"/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Y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 A is partial dependency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80112" y="3284984"/>
            <a:ext cx="2627109" cy="3240360"/>
            <a:chOff x="5580112" y="3284984"/>
            <a:chExt cx="2627109" cy="3240360"/>
          </a:xfrm>
        </p:grpSpPr>
        <p:sp>
          <p:nvSpPr>
            <p:cNvPr id="4" name="Oval 3"/>
            <p:cNvSpPr/>
            <p:nvPr/>
          </p:nvSpPr>
          <p:spPr>
            <a:xfrm>
              <a:off x="5580112" y="3284984"/>
              <a:ext cx="1296144" cy="15121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0" rIns="72000" rtlCol="0" anchor="t" anchorCtr="1"/>
            <a:lstStyle/>
            <a:p>
              <a:pPr algn="ctr"/>
              <a:r>
                <a:rPr lang="en-US" sz="3200" b="1" dirty="0" smtClean="0"/>
                <a:t>X</a:t>
              </a:r>
              <a:endParaRPr lang="en-IN" sz="32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084168" y="3969060"/>
              <a:ext cx="648072" cy="75608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Y</a:t>
              </a:r>
              <a:endParaRPr lang="en-IN" sz="28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911077" y="5013176"/>
              <a:ext cx="1296144" cy="15121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A</a:t>
              </a:r>
              <a:endParaRPr lang="en-IN" sz="3600" b="1" dirty="0"/>
            </a:p>
          </p:txBody>
        </p:sp>
        <p:cxnSp>
          <p:nvCxnSpPr>
            <p:cNvPr id="8" name="Straight Arrow Connector 7"/>
            <p:cNvCxnSpPr>
              <a:stCxn id="4" idx="5"/>
              <a:endCxn id="6" idx="1"/>
            </p:cNvCxnSpPr>
            <p:nvPr/>
          </p:nvCxnSpPr>
          <p:spPr>
            <a:xfrm>
              <a:off x="6686440" y="4575700"/>
              <a:ext cx="414453" cy="6589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CA" b="1" dirty="0"/>
              <a:t>Second Normal </a:t>
            </a:r>
            <a:r>
              <a:rPr lang="en-CA" b="1" dirty="0" smtClean="0"/>
              <a:t>Form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274149" cy="487375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{SSN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, PNUMBER}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HOURS is a full FD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 ∵ </a:t>
            </a:r>
            <a:r>
              <a:rPr lang="en-US" dirty="0" smtClean="0">
                <a:cs typeface="Times New Roman" pitchFamily="18" charset="0"/>
              </a:rPr>
              <a:t>neither SSN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HOURS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nor </a:t>
            </a:r>
            <a:r>
              <a:rPr lang="en-US" dirty="0">
                <a:cs typeface="Times New Roman" pitchFamily="18" charset="0"/>
              </a:rPr>
              <a:t>PNUMBER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cs typeface="Times New Roman" pitchFamily="18" charset="0"/>
              </a:rPr>
              <a:t> HOURS </a:t>
            </a:r>
            <a:r>
              <a:rPr lang="en-US" dirty="0">
                <a:cs typeface="Times New Roman" pitchFamily="18" charset="0"/>
              </a:rPr>
              <a:t>hold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{SSN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, PNUMBER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}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ENAME 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is PD 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	  ∵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SSN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cs typeface="Times New Roman" pitchFamily="18" charset="0"/>
              </a:rPr>
              <a:t> ENAME </a:t>
            </a:r>
            <a:r>
              <a:rPr lang="en-US" dirty="0">
                <a:cs typeface="Times New Roman" pitchFamily="18" charset="0"/>
              </a:rPr>
              <a:t>holds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93096"/>
            <a:ext cx="1944000" cy="2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2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/>
          <a:lstStyle/>
          <a:p>
            <a:r>
              <a:rPr lang="en-US" b="1" dirty="0" smtClean="0"/>
              <a:t>Third Normal Form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7931224" cy="48737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relation R is in 3NF </a:t>
            </a:r>
            <a:r>
              <a:rPr lang="en-US" dirty="0" err="1" smtClean="0"/>
              <a:t>iff</a:t>
            </a:r>
            <a:r>
              <a:rPr lang="en-IN" dirty="0" smtClean="0"/>
              <a:t> every non-trivial FD X </a:t>
            </a:r>
            <a:r>
              <a:rPr lang="en-IN" dirty="0" smtClean="0">
                <a:sym typeface="Wingdings" pitchFamily="2" charset="2"/>
              </a:rPr>
              <a:t> Y in R</a:t>
            </a:r>
          </a:p>
          <a:p>
            <a:pPr marL="82296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X is </a:t>
            </a:r>
            <a:r>
              <a:rPr lang="en-US" sz="2600" b="1" dirty="0" err="1" smtClean="0">
                <a:solidFill>
                  <a:srgbClr val="FF0000"/>
                </a:solidFill>
                <a:sym typeface="Wingdings" pitchFamily="2" charset="2"/>
              </a:rPr>
              <a:t>superkey</a:t>
            </a: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 (or)</a:t>
            </a:r>
          </a:p>
          <a:p>
            <a:pPr marL="82296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Y is prime attribute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sz="2400" dirty="0"/>
          </a:p>
          <a:p>
            <a:pPr marL="365760" lvl="1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365760" lvl="1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365760" lvl="1" indent="0">
              <a:lnSpc>
                <a:spcPct val="150000"/>
              </a:lnSpc>
              <a:buNone/>
            </a:pPr>
            <a:endParaRPr lang="en-US" sz="800" b="1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Superkey</a:t>
            </a:r>
            <a:r>
              <a:rPr lang="en-US" sz="2400" b="1" dirty="0" smtClean="0"/>
              <a:t>     (or) 	Prime Attribute</a:t>
            </a:r>
            <a:endParaRPr lang="en-US" sz="2400" b="1" dirty="0"/>
          </a:p>
          <a:p>
            <a:pPr marL="365760" lvl="1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365760" lvl="1" indent="0">
              <a:lnSpc>
                <a:spcPct val="150000"/>
              </a:lnSpc>
              <a:buNone/>
            </a:pPr>
            <a:endParaRPr lang="en-US" sz="2400" dirty="0"/>
          </a:p>
          <a:p>
            <a:pPr marL="365760" lvl="1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339752" y="3653408"/>
            <a:ext cx="4320480" cy="1512168"/>
            <a:chOff x="2339752" y="3653408"/>
            <a:chExt cx="4320480" cy="1512168"/>
          </a:xfrm>
        </p:grpSpPr>
        <p:sp>
          <p:nvSpPr>
            <p:cNvPr id="5" name="Oval 4"/>
            <p:cNvSpPr/>
            <p:nvPr/>
          </p:nvSpPr>
          <p:spPr>
            <a:xfrm>
              <a:off x="5364088" y="3653408"/>
              <a:ext cx="1296144" cy="15121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Y</a:t>
              </a:r>
              <a:endParaRPr lang="en-IN" sz="36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339752" y="3653408"/>
              <a:ext cx="1296144" cy="15121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X</a:t>
              </a:r>
              <a:endParaRPr lang="en-IN" sz="36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51920" y="4365104"/>
              <a:ext cx="1296144" cy="1716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145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35280" cy="1143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/>
              <a:t>BCNF Normal Form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>
                <a:cs typeface="Times New Roman" pitchFamily="18" charset="0"/>
              </a:rPr>
              <a:t>Boyce-</a:t>
            </a:r>
            <a:r>
              <a:rPr lang="en-US" b="1" dirty="0" err="1">
                <a:cs typeface="Times New Roman" pitchFamily="18" charset="0"/>
              </a:rPr>
              <a:t>Codd</a:t>
            </a:r>
            <a:r>
              <a:rPr lang="en-US" b="1" dirty="0">
                <a:cs typeface="Times New Roman" pitchFamily="18" charset="0"/>
              </a:rPr>
              <a:t> Normal Form</a:t>
            </a:r>
            <a:r>
              <a:rPr lang="en-US" b="1" dirty="0"/>
              <a:t>)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44216"/>
            <a:ext cx="8208912" cy="5141168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2000" dirty="0">
                <a:cs typeface="Times New Roman" pitchFamily="18" charset="0"/>
              </a:rPr>
              <a:t>A relation schema R is in </a:t>
            </a:r>
            <a:r>
              <a:rPr lang="en-US" sz="2000" b="1" dirty="0">
                <a:cs typeface="Times New Roman" pitchFamily="18" charset="0"/>
              </a:rPr>
              <a:t>Boyce-</a:t>
            </a:r>
            <a:r>
              <a:rPr lang="en-US" sz="2000" b="1" dirty="0" err="1">
                <a:cs typeface="Times New Roman" pitchFamily="18" charset="0"/>
              </a:rPr>
              <a:t>Codd</a:t>
            </a:r>
            <a:r>
              <a:rPr lang="en-US" sz="2000" b="1" dirty="0">
                <a:cs typeface="Times New Roman" pitchFamily="18" charset="0"/>
              </a:rPr>
              <a:t> Normal Form 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b="1" dirty="0">
                <a:cs typeface="Times New Roman" pitchFamily="18" charset="0"/>
              </a:rPr>
              <a:t>BCNF</a:t>
            </a:r>
            <a:r>
              <a:rPr lang="en-US" sz="2000" dirty="0">
                <a:cs typeface="Times New Roman" pitchFamily="18" charset="0"/>
              </a:rPr>
              <a:t>) if whenever an FD </a:t>
            </a:r>
            <a:r>
              <a:rPr lang="en-US" sz="2000" dirty="0" smtClean="0">
                <a:cs typeface="Times New Roman" pitchFamily="18" charset="0"/>
              </a:rPr>
              <a:t>X </a:t>
            </a:r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A holds in R, then 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X is a </a:t>
            </a:r>
            <a:r>
              <a:rPr lang="en-US" sz="2000" b="1" dirty="0" err="1">
                <a:solidFill>
                  <a:srgbClr val="FF0000"/>
                </a:solidFill>
                <a:cs typeface="Times New Roman" pitchFamily="18" charset="0"/>
              </a:rPr>
              <a:t>superkey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of 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R</a:t>
            </a:r>
          </a:p>
          <a:p>
            <a:pPr algn="just">
              <a:lnSpc>
                <a:spcPct val="130000"/>
              </a:lnSpc>
            </a:pP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000" dirty="0" smtClean="0">
                <a:cs typeface="Times New Roman" pitchFamily="18" charset="0"/>
              </a:rPr>
              <a:t>There </a:t>
            </a:r>
            <a:r>
              <a:rPr lang="en-US" sz="2000" dirty="0">
                <a:cs typeface="Times New Roman" pitchFamily="18" charset="0"/>
              </a:rPr>
              <a:t>exist relations that are in 3NF but not in BCNF</a:t>
            </a:r>
          </a:p>
          <a:p>
            <a:pPr algn="just">
              <a:lnSpc>
                <a:spcPct val="130000"/>
              </a:lnSpc>
            </a:pPr>
            <a:r>
              <a:rPr lang="en-US" sz="2000" dirty="0">
                <a:cs typeface="Times New Roman" pitchFamily="18" charset="0"/>
              </a:rPr>
              <a:t>The goal is to have each relation in BCNF (or 3NF)</a:t>
            </a:r>
            <a:r>
              <a:rPr lang="en-US" sz="2000" dirty="0"/>
              <a:t> 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 </a:t>
            </a:r>
            <a:endParaRPr lang="en-IN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67744" y="2960368"/>
            <a:ext cx="4320480" cy="2412848"/>
            <a:chOff x="2267744" y="2708920"/>
            <a:chExt cx="4320480" cy="241284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2708920"/>
              <a:ext cx="4320480" cy="1512168"/>
              <a:chOff x="2339752" y="3653408"/>
              <a:chExt cx="4320480" cy="151216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364088" y="3653408"/>
                <a:ext cx="1296144" cy="1512168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Y</a:t>
                </a:r>
                <a:endParaRPr lang="en-IN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39752" y="3653408"/>
                <a:ext cx="1296144" cy="1512168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X</a:t>
                </a:r>
                <a:endParaRPr lang="en-IN" sz="3600" b="1" dirty="0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3851920" y="4365104"/>
                <a:ext cx="1296144" cy="1716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Line Callout 1 7"/>
            <p:cNvSpPr/>
            <p:nvPr/>
          </p:nvSpPr>
          <p:spPr>
            <a:xfrm>
              <a:off x="3563619" y="4509120"/>
              <a:ext cx="1728461" cy="612648"/>
            </a:xfrm>
            <a:prstGeom prst="borderCallout1">
              <a:avLst>
                <a:gd name="adj1" fmla="val 929"/>
                <a:gd name="adj2" fmla="val 50097"/>
                <a:gd name="adj3" fmla="val -47892"/>
                <a:gd name="adj4" fmla="val -3991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Superkey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4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1143000"/>
          </a:xfrm>
        </p:spPr>
        <p:txBody>
          <a:bodyPr/>
          <a:lstStyle/>
          <a:p>
            <a:pPr algn="just"/>
            <a:r>
              <a:rPr lang="en-IN" b="1" dirty="0" smtClean="0"/>
              <a:t>Practice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992888" cy="5040560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000" dirty="0" smtClean="0"/>
              <a:t>Consider </a:t>
            </a:r>
            <a:r>
              <a:rPr lang="en-IN" sz="2000" dirty="0"/>
              <a:t>the following four relational schemas. For each schema, all non-trivial functional dependencies are listed, The underlined attributes are the respective primary keys.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IN" sz="2000" b="1" dirty="0" smtClean="0"/>
              <a:t>Schema I</a:t>
            </a:r>
            <a:r>
              <a:rPr lang="en-IN" sz="2000" b="1" dirty="0"/>
              <a:t>:</a:t>
            </a:r>
            <a:r>
              <a:rPr lang="en-IN" sz="2000" dirty="0"/>
              <a:t> </a:t>
            </a:r>
            <a:endParaRPr lang="en-IN" sz="2000" dirty="0" smtClean="0"/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sz="2000" i="1" dirty="0" smtClean="0"/>
              <a:t>Registration (</a:t>
            </a:r>
            <a:r>
              <a:rPr lang="en-IN" sz="2000" i="1" u="sng" dirty="0" err="1" smtClean="0"/>
              <a:t>rollno</a:t>
            </a:r>
            <a:r>
              <a:rPr lang="en-IN" sz="2000" i="1" dirty="0" smtClean="0"/>
              <a:t>, courses)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i="1" dirty="0" err="1"/>
              <a:t>rollno</a:t>
            </a:r>
            <a:r>
              <a:rPr lang="en-IN" sz="2000" b="1" i="1" dirty="0"/>
              <a:t> → courses</a:t>
            </a:r>
            <a:endParaRPr lang="en-IN" sz="2000" b="1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IN" sz="2000" b="1" dirty="0"/>
              <a:t>Schema II:</a:t>
            </a:r>
            <a:r>
              <a:rPr lang="en-IN" sz="2000" dirty="0"/>
              <a:t> </a:t>
            </a:r>
            <a:endParaRPr lang="en-IN" sz="2000" dirty="0" smtClean="0"/>
          </a:p>
          <a:p>
            <a:pPr marL="0" indent="0" algn="ctr" fontAlgn="base">
              <a:lnSpc>
                <a:spcPct val="150000"/>
              </a:lnSpc>
              <a:buNone/>
            </a:pPr>
            <a:r>
              <a:rPr lang="en-IN" sz="2000" i="1" dirty="0" smtClean="0"/>
              <a:t>Registration </a:t>
            </a:r>
            <a:r>
              <a:rPr lang="en-IN" sz="2000" i="1" dirty="0"/>
              <a:t>(</a:t>
            </a:r>
            <a:r>
              <a:rPr lang="en-IN" sz="2000" i="1" u="sng" dirty="0" err="1"/>
              <a:t>rollno</a:t>
            </a:r>
            <a:r>
              <a:rPr lang="en-IN" sz="2000" i="1" u="sng" dirty="0"/>
              <a:t>, </a:t>
            </a:r>
            <a:r>
              <a:rPr lang="en-IN" sz="2000" i="1" u="sng" dirty="0" err="1"/>
              <a:t>coursid</a:t>
            </a:r>
            <a:r>
              <a:rPr lang="en-IN" sz="2000" i="1" dirty="0"/>
              <a:t>, email</a:t>
            </a:r>
            <a:r>
              <a:rPr lang="en-IN" sz="2000" i="1" dirty="0" smtClean="0"/>
              <a:t>)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i="1" dirty="0" err="1"/>
              <a:t>rollno</a:t>
            </a:r>
            <a:r>
              <a:rPr lang="en-IN" sz="2000" b="1" i="1" dirty="0"/>
              <a:t>, </a:t>
            </a:r>
            <a:r>
              <a:rPr lang="en-IN" sz="2000" b="1" i="1" dirty="0" err="1"/>
              <a:t>courseid</a:t>
            </a:r>
            <a:r>
              <a:rPr lang="en-IN" sz="2000" b="1" i="1" dirty="0"/>
              <a:t> → email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i="1" dirty="0" err="1"/>
              <a:t>email</a:t>
            </a:r>
            <a:r>
              <a:rPr lang="en-IN" sz="2000" b="1" i="1" dirty="0"/>
              <a:t> → </a:t>
            </a:r>
            <a:r>
              <a:rPr lang="en-IN" sz="2000" b="1" i="1" dirty="0" err="1"/>
              <a:t>rollno</a:t>
            </a:r>
            <a:endParaRPr lang="en-IN" sz="2000" b="1" dirty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9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/>
          <a:lstStyle/>
          <a:p>
            <a:r>
              <a:rPr lang="en-IN" b="1" dirty="0"/>
              <a:t>Practice </a:t>
            </a:r>
            <a:r>
              <a:rPr lang="en-IN" b="1" dirty="0" smtClean="0"/>
              <a:t>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496944" cy="5184576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IN" sz="2000" b="1" dirty="0"/>
              <a:t>Schema III:</a:t>
            </a:r>
            <a:r>
              <a:rPr lang="en-IN" sz="2000" dirty="0"/>
              <a:t> </a:t>
            </a:r>
            <a:endParaRPr lang="en-IN" sz="2000" dirty="0" smtClean="0"/>
          </a:p>
          <a:p>
            <a:pPr marL="0" indent="0" algn="ctr" fontAlgn="base">
              <a:lnSpc>
                <a:spcPct val="170000"/>
              </a:lnSpc>
              <a:buNone/>
            </a:pPr>
            <a:r>
              <a:rPr lang="en-IN" sz="2000" i="1" dirty="0" smtClean="0"/>
              <a:t>Registration </a:t>
            </a:r>
            <a:r>
              <a:rPr lang="en-IN" sz="2000" i="1" dirty="0"/>
              <a:t>(</a:t>
            </a:r>
            <a:r>
              <a:rPr lang="en-IN" sz="2000" i="1" u="sng" dirty="0" err="1"/>
              <a:t>rollno</a:t>
            </a:r>
            <a:r>
              <a:rPr lang="en-IN" sz="2000" i="1" u="sng" dirty="0"/>
              <a:t>, </a:t>
            </a:r>
            <a:r>
              <a:rPr lang="en-IN" sz="2000" i="1" u="sng" dirty="0" err="1"/>
              <a:t>courseid</a:t>
            </a:r>
            <a:r>
              <a:rPr lang="en-IN" sz="2000" i="1" dirty="0"/>
              <a:t>, marks, grade)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i="1" dirty="0" err="1" smtClean="0"/>
              <a:t>rollno</a:t>
            </a:r>
            <a:r>
              <a:rPr lang="en-IN" sz="2000" b="1" i="1" dirty="0"/>
              <a:t>, </a:t>
            </a:r>
            <a:r>
              <a:rPr lang="en-IN" sz="2000" b="1" i="1" dirty="0" err="1"/>
              <a:t>courseid</a:t>
            </a:r>
            <a:r>
              <a:rPr lang="en-IN" sz="2000" b="1" i="1" dirty="0"/>
              <a:t>, → marks, grade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i="1" dirty="0"/>
              <a:t>marks → grade</a:t>
            </a:r>
            <a:endParaRPr lang="en-IN" sz="2000" b="1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en-IN" sz="2000" b="1" dirty="0"/>
              <a:t>Schema IV:</a:t>
            </a:r>
            <a:r>
              <a:rPr lang="en-IN" sz="2000" dirty="0"/>
              <a:t> </a:t>
            </a:r>
            <a:endParaRPr lang="en-IN" sz="2000" dirty="0" smtClean="0"/>
          </a:p>
          <a:p>
            <a:pPr marL="0" indent="0" algn="ctr" fontAlgn="base">
              <a:lnSpc>
                <a:spcPct val="170000"/>
              </a:lnSpc>
              <a:buNone/>
            </a:pPr>
            <a:r>
              <a:rPr lang="en-IN" sz="2000" i="1" dirty="0" smtClean="0"/>
              <a:t>Registration </a:t>
            </a:r>
            <a:r>
              <a:rPr lang="en-IN" sz="2000" i="1" dirty="0"/>
              <a:t>(</a:t>
            </a:r>
            <a:r>
              <a:rPr lang="en-IN" sz="2000" i="1" u="sng" dirty="0" err="1"/>
              <a:t>rollno</a:t>
            </a:r>
            <a:r>
              <a:rPr lang="en-IN" sz="2000" i="1" u="sng" dirty="0"/>
              <a:t>, </a:t>
            </a:r>
            <a:r>
              <a:rPr lang="en-IN" sz="2000" i="1" u="sng" dirty="0" err="1"/>
              <a:t>courseid</a:t>
            </a:r>
            <a:r>
              <a:rPr lang="en-IN" sz="2000" i="1" dirty="0"/>
              <a:t>, credit)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i="1" dirty="0" err="1" smtClean="0"/>
              <a:t>rollno</a:t>
            </a:r>
            <a:r>
              <a:rPr lang="en-IN" sz="2000" b="1" i="1" dirty="0"/>
              <a:t>, </a:t>
            </a:r>
            <a:r>
              <a:rPr lang="en-IN" sz="2000" b="1" i="1" dirty="0" err="1"/>
              <a:t>courseid</a:t>
            </a:r>
            <a:r>
              <a:rPr lang="en-IN" sz="2000" b="1" i="1" dirty="0"/>
              <a:t> → credit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i="1" dirty="0" err="1"/>
              <a:t>courseid</a:t>
            </a:r>
            <a:r>
              <a:rPr lang="en-IN" sz="2000" b="1" i="1" dirty="0"/>
              <a:t> → </a:t>
            </a:r>
            <a:r>
              <a:rPr lang="en-IN" sz="2000" b="1" i="1" dirty="0" smtClean="0"/>
              <a:t>credit</a:t>
            </a:r>
            <a:endParaRPr lang="en-IN" sz="2000" dirty="0" smtClean="0"/>
          </a:p>
          <a:p>
            <a:pPr marL="0" indent="0" fontAlgn="base">
              <a:lnSpc>
                <a:spcPct val="170000"/>
              </a:lnSpc>
              <a:buNone/>
            </a:pPr>
            <a:r>
              <a:rPr lang="en-IN" sz="2000" dirty="0" smtClean="0"/>
              <a:t>Which </a:t>
            </a:r>
            <a:r>
              <a:rPr lang="en-IN" sz="2000" dirty="0"/>
              <a:t>one of the relational schemas above is in 3NF but not in BCNF?</a:t>
            </a:r>
          </a:p>
          <a:p>
            <a:pPr marL="0" indent="0">
              <a:lnSpc>
                <a:spcPct val="17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4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280920" cy="4873752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2000" b="1" dirty="0" smtClean="0"/>
              <a:t>Schema </a:t>
            </a:r>
            <a:r>
              <a:rPr lang="en-US" sz="2000" b="1" dirty="0"/>
              <a:t>I:</a:t>
            </a:r>
            <a:r>
              <a:rPr lang="en-US" sz="2000" dirty="0"/>
              <a:t> </a:t>
            </a:r>
            <a:endParaRPr lang="en-US" sz="2000" dirty="0" smtClean="0"/>
          </a:p>
          <a:p>
            <a:pPr marL="1463040" lvl="5" indent="0" fontAlgn="base">
              <a:lnSpc>
                <a:spcPct val="120000"/>
              </a:lnSpc>
              <a:buNone/>
            </a:pPr>
            <a:r>
              <a:rPr lang="en-US" sz="2000" i="1" dirty="0" smtClean="0"/>
              <a:t>Registration(</a:t>
            </a:r>
            <a:r>
              <a:rPr lang="en-US" sz="2000" i="1" u="sng" dirty="0" err="1" smtClean="0"/>
              <a:t>rollno</a:t>
            </a:r>
            <a:r>
              <a:rPr lang="en-US" sz="2000" i="1" dirty="0"/>
              <a:t>, courses)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err="1" smtClean="0"/>
              <a:t>rollno</a:t>
            </a:r>
            <a:r>
              <a:rPr lang="en-US" sz="2000" i="1" dirty="0" smtClean="0"/>
              <a:t> </a:t>
            </a:r>
            <a:r>
              <a:rPr lang="en-US" sz="2000" i="1" dirty="0"/>
              <a:t>→ </a:t>
            </a:r>
            <a:r>
              <a:rPr lang="en-US" sz="2000" i="1" dirty="0" smtClean="0"/>
              <a:t>courses</a:t>
            </a:r>
            <a:endParaRPr lang="en-US" sz="20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2000" dirty="0" smtClean="0"/>
              <a:t>Since, </a:t>
            </a:r>
            <a:r>
              <a:rPr lang="en-US" sz="2000" dirty="0" err="1" smtClean="0"/>
              <a:t>rollno</a:t>
            </a:r>
            <a:r>
              <a:rPr lang="en-US" sz="2000" dirty="0" smtClean="0"/>
              <a:t> is primary key, so this </a:t>
            </a:r>
            <a:r>
              <a:rPr lang="en-US" sz="2000" b="1" dirty="0" smtClean="0">
                <a:solidFill>
                  <a:srgbClr val="FF0000"/>
                </a:solidFill>
              </a:rPr>
              <a:t>relation is in BCNF as well as 3 NF.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2000" b="1" dirty="0" smtClean="0"/>
              <a:t>Schema </a:t>
            </a:r>
            <a:r>
              <a:rPr lang="en-US" sz="2000" b="1" dirty="0"/>
              <a:t>II:</a:t>
            </a:r>
            <a:r>
              <a:rPr lang="en-US" sz="2000" dirty="0"/>
              <a:t> </a:t>
            </a:r>
            <a:endParaRPr lang="en-US" sz="2000" dirty="0" smtClean="0"/>
          </a:p>
          <a:p>
            <a:pPr marL="1463040" lvl="5" indent="0" fontAlgn="base">
              <a:lnSpc>
                <a:spcPct val="120000"/>
              </a:lnSpc>
              <a:buNone/>
            </a:pPr>
            <a:r>
              <a:rPr lang="en-US" sz="2000" i="1" dirty="0" smtClean="0"/>
              <a:t>Registration </a:t>
            </a:r>
            <a:r>
              <a:rPr lang="en-US" sz="2000" i="1" dirty="0"/>
              <a:t>(</a:t>
            </a:r>
            <a:r>
              <a:rPr lang="en-US" sz="2000" i="1" u="sng" dirty="0" err="1"/>
              <a:t>rollno</a:t>
            </a:r>
            <a:r>
              <a:rPr lang="en-US" sz="2000" i="1" u="sng" dirty="0"/>
              <a:t>, </a:t>
            </a:r>
            <a:r>
              <a:rPr lang="en-US" sz="2000" i="1" u="sng" dirty="0" err="1"/>
              <a:t>coursid</a:t>
            </a:r>
            <a:r>
              <a:rPr lang="en-US" sz="2000" i="1" dirty="0"/>
              <a:t>, email)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err="1" smtClean="0"/>
              <a:t>rollno</a:t>
            </a:r>
            <a:r>
              <a:rPr lang="en-US" sz="2000" i="1" dirty="0"/>
              <a:t>, </a:t>
            </a:r>
            <a:r>
              <a:rPr lang="en-US" sz="2000" i="1" dirty="0" err="1"/>
              <a:t>courseid</a:t>
            </a:r>
            <a:r>
              <a:rPr lang="en-US" sz="2000" i="1" dirty="0"/>
              <a:t> → email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err="1"/>
              <a:t>email</a:t>
            </a:r>
            <a:r>
              <a:rPr lang="en-US" sz="2000" i="1" dirty="0"/>
              <a:t> → </a:t>
            </a:r>
            <a:r>
              <a:rPr lang="en-US" sz="2000" i="1" dirty="0" err="1" smtClean="0"/>
              <a:t>rollno</a:t>
            </a:r>
            <a:endParaRPr lang="en-US" sz="2000" i="1" dirty="0" smtClean="0"/>
          </a:p>
          <a:p>
            <a:pPr fontAlgn="base">
              <a:lnSpc>
                <a:spcPct val="120000"/>
              </a:lnSpc>
            </a:pPr>
            <a:r>
              <a:rPr lang="en-US" sz="1600" dirty="0" smtClean="0"/>
              <a:t>{</a:t>
            </a:r>
            <a:r>
              <a:rPr lang="en-US" sz="1600" u="sng" dirty="0" err="1" smtClean="0"/>
              <a:t>rollno</a:t>
            </a:r>
            <a:r>
              <a:rPr lang="en-US" sz="1600" u="sng" dirty="0"/>
              <a:t>, </a:t>
            </a:r>
            <a:r>
              <a:rPr lang="en-US" sz="1600" u="sng" dirty="0" err="1"/>
              <a:t>coursid</a:t>
            </a:r>
            <a:r>
              <a:rPr lang="en-US" sz="1600" dirty="0"/>
              <a:t>} is primary key so </a:t>
            </a:r>
            <a:r>
              <a:rPr lang="en-US" sz="1600" dirty="0" err="1"/>
              <a:t>rollno</a:t>
            </a:r>
            <a:r>
              <a:rPr lang="en-US" sz="1600" dirty="0"/>
              <a:t> and </a:t>
            </a:r>
            <a:r>
              <a:rPr lang="en-US" sz="1600" dirty="0" err="1"/>
              <a:t>coursid</a:t>
            </a:r>
            <a:r>
              <a:rPr lang="en-US" sz="1600" dirty="0"/>
              <a:t> are prime attributes. email is </a:t>
            </a:r>
            <a:r>
              <a:rPr lang="en-US" sz="1600" dirty="0" smtClean="0"/>
              <a:t>non-prime attribute.</a:t>
            </a:r>
          </a:p>
          <a:p>
            <a:pPr fontAlgn="base">
              <a:lnSpc>
                <a:spcPct val="120000"/>
              </a:lnSpc>
            </a:pPr>
            <a:r>
              <a:rPr lang="en-US" sz="1600" dirty="0" smtClean="0"/>
              <a:t>FD</a:t>
            </a:r>
            <a:r>
              <a:rPr lang="en-US" sz="1600" dirty="0"/>
              <a:t> </a:t>
            </a:r>
            <a:r>
              <a:rPr lang="en-US" sz="1600" i="1" dirty="0" err="1"/>
              <a:t>rollno</a:t>
            </a:r>
            <a:r>
              <a:rPr lang="en-US" sz="1600" i="1" dirty="0"/>
              <a:t>, </a:t>
            </a:r>
            <a:r>
              <a:rPr lang="en-US" sz="1600" i="1" dirty="0" err="1"/>
              <a:t>courseid</a:t>
            </a:r>
            <a:r>
              <a:rPr lang="en-US" sz="1600" i="1" dirty="0"/>
              <a:t> → email</a:t>
            </a:r>
            <a:r>
              <a:rPr lang="en-US" sz="1600" dirty="0"/>
              <a:t> is in BCNF and 3NF, </a:t>
            </a:r>
            <a:endParaRPr lang="en-US" sz="1600" dirty="0" smtClean="0"/>
          </a:p>
          <a:p>
            <a:pPr fontAlgn="base">
              <a:lnSpc>
                <a:spcPct val="120000"/>
              </a:lnSpc>
            </a:pPr>
            <a:r>
              <a:rPr lang="en-US" sz="1600" dirty="0" smtClean="0"/>
              <a:t>FD</a:t>
            </a:r>
            <a:r>
              <a:rPr lang="en-US" sz="1600" dirty="0"/>
              <a:t> </a:t>
            </a:r>
            <a:r>
              <a:rPr lang="en-US" sz="1600" i="1" dirty="0"/>
              <a:t>email → </a:t>
            </a:r>
            <a:r>
              <a:rPr lang="en-US" sz="1600" i="1" dirty="0" err="1"/>
              <a:t>rollno</a:t>
            </a:r>
            <a:r>
              <a:rPr lang="en-US" sz="1600" dirty="0"/>
              <a:t> violates the rule of BCNF </a:t>
            </a:r>
            <a:r>
              <a:rPr lang="en-US" sz="1600" dirty="0" smtClean="0"/>
              <a:t>as </a:t>
            </a:r>
            <a:r>
              <a:rPr lang="en-US" sz="1600" dirty="0"/>
              <a:t>email is not </a:t>
            </a:r>
            <a:r>
              <a:rPr lang="en-US" sz="1600" dirty="0" err="1" smtClean="0"/>
              <a:t>superkey</a:t>
            </a:r>
            <a:r>
              <a:rPr lang="en-US" sz="1600" dirty="0"/>
              <a:t>,</a:t>
            </a:r>
            <a:r>
              <a:rPr lang="en-US" sz="1600" dirty="0" smtClean="0"/>
              <a:t> but 3NF is satisfied  </a:t>
            </a:r>
            <a:r>
              <a:rPr lang="en-US" sz="1600" dirty="0"/>
              <a:t>because </a:t>
            </a:r>
            <a:r>
              <a:rPr lang="en-US" sz="1600" dirty="0" err="1"/>
              <a:t>rollno</a:t>
            </a:r>
            <a:r>
              <a:rPr lang="en-US" sz="1600" dirty="0"/>
              <a:t> is </a:t>
            </a:r>
            <a:r>
              <a:rPr lang="en-US" sz="1600" dirty="0" smtClean="0"/>
              <a:t>prime attribute.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Thus, </a:t>
            </a:r>
            <a:r>
              <a:rPr lang="en-US" sz="2000" b="1" dirty="0">
                <a:solidFill>
                  <a:srgbClr val="FF0000"/>
                </a:solidFill>
              </a:rPr>
              <a:t>overall this relation is in 3 NF but not in BCNF.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7467600" cy="11430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Solution Practice Drill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09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368152"/>
            <a:ext cx="8435280" cy="5517232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en-US" sz="2000" b="1" dirty="0"/>
              <a:t>Schema III</a:t>
            </a:r>
            <a:r>
              <a:rPr lang="en-US" sz="2000" b="1" dirty="0" smtClean="0"/>
              <a:t>:</a:t>
            </a:r>
          </a:p>
          <a:p>
            <a:pPr marL="1463040" lvl="5" indent="0" fontAlgn="base">
              <a:lnSpc>
                <a:spcPct val="130000"/>
              </a:lnSpc>
              <a:buNone/>
            </a:pPr>
            <a:r>
              <a:rPr lang="en-US" sz="2000" i="1" dirty="0" smtClean="0"/>
              <a:t>Registration </a:t>
            </a:r>
            <a:r>
              <a:rPr lang="en-US" sz="2000" i="1" dirty="0"/>
              <a:t>(</a:t>
            </a:r>
            <a:r>
              <a:rPr lang="en-US" sz="2000" i="1" u="sng" dirty="0" err="1"/>
              <a:t>rollno</a:t>
            </a:r>
            <a:r>
              <a:rPr lang="en-US" sz="2000" i="1" u="sng" dirty="0"/>
              <a:t>, </a:t>
            </a:r>
            <a:r>
              <a:rPr lang="en-US" sz="2000" i="1" u="sng" dirty="0" err="1"/>
              <a:t>courseid</a:t>
            </a:r>
            <a:r>
              <a:rPr lang="en-US" sz="2000" i="1" dirty="0"/>
              <a:t>, marks, grade)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Non-trivial functional dependencies:</a:t>
            </a:r>
            <a:br>
              <a:rPr lang="en-US" sz="2000" dirty="0"/>
            </a:br>
            <a:r>
              <a:rPr lang="en-US" sz="2000" i="1" dirty="0" err="1"/>
              <a:t>rollno</a:t>
            </a:r>
            <a:r>
              <a:rPr lang="en-US" sz="2000" i="1" dirty="0"/>
              <a:t>, </a:t>
            </a:r>
            <a:r>
              <a:rPr lang="en-US" sz="2000" i="1" dirty="0" err="1"/>
              <a:t>courseid</a:t>
            </a:r>
            <a:r>
              <a:rPr lang="en-US" sz="2000" i="1" dirty="0"/>
              <a:t>, → marks, grade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marks → </a:t>
            </a:r>
            <a:r>
              <a:rPr lang="en-US" sz="2000" i="1" dirty="0" smtClean="0"/>
              <a:t>grade</a:t>
            </a:r>
            <a:endParaRPr lang="en-US" sz="2000" dirty="0" smtClean="0"/>
          </a:p>
          <a:p>
            <a:pPr fontAlgn="base">
              <a:lnSpc>
                <a:spcPct val="130000"/>
              </a:lnSpc>
            </a:pPr>
            <a:r>
              <a:rPr lang="en-US" sz="2000" u="sng" dirty="0" err="1" smtClean="0"/>
              <a:t>rollno</a:t>
            </a:r>
            <a:r>
              <a:rPr lang="en-US" sz="2000" u="sng" dirty="0"/>
              <a:t>, </a:t>
            </a:r>
            <a:r>
              <a:rPr lang="en-US" sz="2000" u="sng" dirty="0" err="1"/>
              <a:t>courseid</a:t>
            </a:r>
            <a:r>
              <a:rPr lang="en-US" sz="2000" dirty="0"/>
              <a:t> is primary key, so </a:t>
            </a:r>
            <a:r>
              <a:rPr lang="en-US" sz="2000" dirty="0" err="1"/>
              <a:t>rollno</a:t>
            </a:r>
            <a:r>
              <a:rPr lang="en-US" sz="2000" dirty="0"/>
              <a:t> and </a:t>
            </a:r>
            <a:r>
              <a:rPr lang="en-US" sz="2000" dirty="0" err="1"/>
              <a:t>courseid</a:t>
            </a:r>
            <a:r>
              <a:rPr lang="en-US" sz="2000" dirty="0"/>
              <a:t> are prime attributes and marks and grade are non-prime </a:t>
            </a:r>
            <a:r>
              <a:rPr lang="en-US" sz="2000" dirty="0" smtClean="0"/>
              <a:t>attributes.</a:t>
            </a:r>
          </a:p>
          <a:p>
            <a:pPr fontAlgn="base">
              <a:lnSpc>
                <a:spcPct val="130000"/>
              </a:lnSpc>
            </a:pPr>
            <a:r>
              <a:rPr lang="en-US" sz="2000" dirty="0" smtClean="0"/>
              <a:t>FD</a:t>
            </a:r>
            <a:r>
              <a:rPr lang="en-US" sz="2000" dirty="0"/>
              <a:t> </a:t>
            </a:r>
            <a:r>
              <a:rPr lang="en-US" sz="2000" i="1" dirty="0" err="1"/>
              <a:t>rollno</a:t>
            </a:r>
            <a:r>
              <a:rPr lang="en-US" sz="2000" i="1" dirty="0"/>
              <a:t>, </a:t>
            </a:r>
            <a:r>
              <a:rPr lang="en-US" sz="2000" i="1" dirty="0" err="1"/>
              <a:t>courseid</a:t>
            </a:r>
            <a:r>
              <a:rPr lang="en-US" sz="2000" i="1" dirty="0"/>
              <a:t>, → marks, grade</a:t>
            </a:r>
            <a:r>
              <a:rPr lang="en-US" sz="2000" dirty="0"/>
              <a:t> satisfies BCNF as well as </a:t>
            </a:r>
            <a:r>
              <a:rPr lang="en-US" sz="2000" dirty="0" smtClean="0"/>
              <a:t>3NF.</a:t>
            </a:r>
          </a:p>
          <a:p>
            <a:pPr fontAlgn="base">
              <a:lnSpc>
                <a:spcPct val="130000"/>
              </a:lnSpc>
            </a:pPr>
            <a:r>
              <a:rPr lang="en-US" sz="2000" dirty="0" smtClean="0"/>
              <a:t>FD</a:t>
            </a:r>
            <a:r>
              <a:rPr lang="en-US" sz="2000" dirty="0"/>
              <a:t> </a:t>
            </a:r>
            <a:r>
              <a:rPr lang="en-US" sz="2000" i="1" dirty="0"/>
              <a:t>marks → grade</a:t>
            </a:r>
            <a:r>
              <a:rPr lang="en-US" sz="2000" dirty="0"/>
              <a:t> does not </a:t>
            </a:r>
            <a:r>
              <a:rPr lang="en-US" sz="2000" dirty="0" err="1"/>
              <a:t>satifies</a:t>
            </a:r>
            <a:r>
              <a:rPr lang="en-US" sz="2000" dirty="0"/>
              <a:t> 3 NF because </a:t>
            </a:r>
            <a:r>
              <a:rPr lang="en-US" sz="2000" dirty="0" err="1"/>
              <a:t>nither</a:t>
            </a:r>
            <a:r>
              <a:rPr lang="en-US" sz="2000" dirty="0"/>
              <a:t> marks is </a:t>
            </a:r>
            <a:r>
              <a:rPr lang="en-US" sz="2000" dirty="0" err="1"/>
              <a:t>superkey</a:t>
            </a:r>
            <a:r>
              <a:rPr lang="en-US" sz="2000" dirty="0"/>
              <a:t> nor grade is prime-attribute</a:t>
            </a:r>
            <a:r>
              <a:rPr lang="en-US" sz="2000" dirty="0" smtClean="0"/>
              <a:t>..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So, overall this relation is not in 3 NF and not in BCNF but it does not violates rule of 2 NF, so can be only in 2 NF.</a:t>
            </a:r>
          </a:p>
          <a:p>
            <a:pPr marL="0" indent="0">
              <a:lnSpc>
                <a:spcPct val="130000"/>
              </a:lnSpc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IN" b="1" dirty="0" smtClean="0"/>
              <a:t>Solution Practice Drill (Cont.)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IN" b="1" dirty="0"/>
              <a:t>Solution Practice 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003232" cy="511256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40000"/>
              </a:lnSpc>
              <a:buNone/>
            </a:pPr>
            <a:r>
              <a:rPr lang="en-US" sz="2000" b="1" dirty="0"/>
              <a:t>Schema IV:</a:t>
            </a:r>
            <a:r>
              <a:rPr lang="en-US" sz="2000" dirty="0"/>
              <a:t> </a:t>
            </a:r>
            <a:endParaRPr lang="en-US" sz="2000" dirty="0" smtClean="0"/>
          </a:p>
          <a:p>
            <a:pPr marL="1737360" lvl="6" indent="0" fontAlgn="base">
              <a:lnSpc>
                <a:spcPct val="140000"/>
              </a:lnSpc>
              <a:buNone/>
            </a:pPr>
            <a:r>
              <a:rPr lang="en-US" sz="2000" i="1" dirty="0" smtClean="0"/>
              <a:t>Registration </a:t>
            </a:r>
            <a:r>
              <a:rPr lang="en-US" sz="2000" i="1" dirty="0"/>
              <a:t>(</a:t>
            </a:r>
            <a:r>
              <a:rPr lang="en-US" sz="2000" i="1" u="sng" dirty="0" err="1"/>
              <a:t>rollno</a:t>
            </a:r>
            <a:r>
              <a:rPr lang="en-US" sz="2000" i="1" u="sng" dirty="0"/>
              <a:t>, </a:t>
            </a:r>
            <a:r>
              <a:rPr lang="en-US" sz="2000" i="1" u="sng" dirty="0" err="1"/>
              <a:t>courseid</a:t>
            </a:r>
            <a:r>
              <a:rPr lang="en-US" sz="2000" i="1" dirty="0"/>
              <a:t>, credit)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err="1" smtClean="0"/>
              <a:t>rollno</a:t>
            </a:r>
            <a:r>
              <a:rPr lang="en-US" sz="2000" i="1" dirty="0"/>
              <a:t>, </a:t>
            </a:r>
            <a:r>
              <a:rPr lang="en-US" sz="2000" i="1" dirty="0" err="1"/>
              <a:t>courseid</a:t>
            </a:r>
            <a:r>
              <a:rPr lang="en-US" sz="2000" i="1" dirty="0"/>
              <a:t> → credit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err="1"/>
              <a:t>courseid</a:t>
            </a:r>
            <a:r>
              <a:rPr lang="en-US" sz="2000" i="1" dirty="0"/>
              <a:t> → </a:t>
            </a:r>
            <a:r>
              <a:rPr lang="en-US" sz="2000" i="1" dirty="0" smtClean="0"/>
              <a:t>credit</a:t>
            </a:r>
          </a:p>
          <a:p>
            <a:pPr marL="1737360" lvl="6" indent="0" fontAlgn="base">
              <a:lnSpc>
                <a:spcPct val="140000"/>
              </a:lnSpc>
              <a:buNone/>
            </a:pPr>
            <a:endParaRPr lang="en-US" sz="1050" i="1" dirty="0" smtClean="0"/>
          </a:p>
          <a:p>
            <a:pPr fontAlgn="base">
              <a:lnSpc>
                <a:spcPct val="140000"/>
              </a:lnSpc>
            </a:pPr>
            <a:r>
              <a:rPr lang="en-US" sz="2000" u="sng" dirty="0" err="1" smtClean="0"/>
              <a:t>rollno</a:t>
            </a:r>
            <a:r>
              <a:rPr lang="en-US" sz="2000" u="sng" dirty="0"/>
              <a:t>, </a:t>
            </a:r>
            <a:r>
              <a:rPr lang="en-US" sz="2000" u="sng" dirty="0" err="1"/>
              <a:t>courseid</a:t>
            </a:r>
            <a:r>
              <a:rPr lang="en-US" sz="2000" dirty="0"/>
              <a:t> is primary key, so </a:t>
            </a:r>
            <a:r>
              <a:rPr lang="en-US" sz="2000" dirty="0" err="1"/>
              <a:t>rollno</a:t>
            </a:r>
            <a:r>
              <a:rPr lang="en-US" sz="2000" dirty="0"/>
              <a:t> and </a:t>
            </a:r>
            <a:r>
              <a:rPr lang="en-US" sz="2000" dirty="0" err="1"/>
              <a:t>courseid</a:t>
            </a:r>
            <a:r>
              <a:rPr lang="en-US" sz="2000" dirty="0"/>
              <a:t> are prime-attributes and credit is non-prime </a:t>
            </a:r>
            <a:r>
              <a:rPr lang="en-US" sz="2000" dirty="0" smtClean="0"/>
              <a:t>attribute.</a:t>
            </a:r>
          </a:p>
          <a:p>
            <a:pPr fontAlgn="base">
              <a:lnSpc>
                <a:spcPct val="140000"/>
              </a:lnSpc>
            </a:pPr>
            <a:r>
              <a:rPr lang="en-US" sz="2000" dirty="0" smtClean="0"/>
              <a:t>FD</a:t>
            </a:r>
            <a:r>
              <a:rPr lang="en-US" sz="2000" dirty="0"/>
              <a:t> </a:t>
            </a:r>
            <a:r>
              <a:rPr lang="en-US" sz="2000" i="1" dirty="0" err="1"/>
              <a:t>rollno</a:t>
            </a:r>
            <a:r>
              <a:rPr lang="en-US" sz="2000" i="1" dirty="0"/>
              <a:t>, </a:t>
            </a:r>
            <a:r>
              <a:rPr lang="en-US" sz="2000" i="1" dirty="0" err="1"/>
              <a:t>courseid</a:t>
            </a:r>
            <a:r>
              <a:rPr lang="en-US" sz="2000" i="1" dirty="0"/>
              <a:t> → credit</a:t>
            </a:r>
            <a:r>
              <a:rPr lang="en-US" sz="2000" dirty="0"/>
              <a:t> </a:t>
            </a:r>
            <a:r>
              <a:rPr lang="en-US" sz="2000" dirty="0" err="1"/>
              <a:t>satifies</a:t>
            </a:r>
            <a:r>
              <a:rPr lang="en-US" sz="2000" dirty="0"/>
              <a:t> BCNF as well as 3 </a:t>
            </a:r>
            <a:r>
              <a:rPr lang="en-US" sz="2000" dirty="0" smtClean="0"/>
              <a:t>NF.</a:t>
            </a:r>
          </a:p>
          <a:p>
            <a:pPr fontAlgn="base">
              <a:lnSpc>
                <a:spcPct val="140000"/>
              </a:lnSpc>
            </a:pPr>
            <a:r>
              <a:rPr lang="en-US" sz="2000" dirty="0" smtClean="0"/>
              <a:t>FD</a:t>
            </a:r>
            <a:r>
              <a:rPr lang="en-US" sz="2000" dirty="0"/>
              <a:t> </a:t>
            </a:r>
            <a:r>
              <a:rPr lang="en-US" sz="2000" i="1" dirty="0" err="1"/>
              <a:t>courseid</a:t>
            </a:r>
            <a:r>
              <a:rPr lang="en-US" sz="2000" i="1" dirty="0"/>
              <a:t> → credit</a:t>
            </a:r>
            <a:r>
              <a:rPr lang="en-US" sz="2000" dirty="0"/>
              <a:t> violates rule of 2 NF, so can not be in 2NF.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So, overall this is not in 2 NF, 3 NF, and BCNF. But it is only in 1 NF.</a:t>
            </a:r>
          </a:p>
          <a:p>
            <a:pPr>
              <a:lnSpc>
                <a:spcPct val="14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2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</p:spPr>
        <p:txBody>
          <a:bodyPr/>
          <a:lstStyle/>
          <a:p>
            <a:r>
              <a:rPr lang="en-IN" b="1" dirty="0"/>
              <a:t>Practice Drill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003232" cy="4873752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 smtClean="0"/>
              <a:t>Relation </a:t>
            </a:r>
            <a:r>
              <a:rPr lang="en-US" sz="1800" dirty="0"/>
              <a:t>R has eight attributes ABCDEFGH. Fields of R contain only atomic values. </a:t>
            </a:r>
            <a:endParaRPr lang="en-US" sz="1800" dirty="0" smtClean="0"/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b="1" dirty="0" smtClean="0"/>
              <a:t>F = { CH</a:t>
            </a:r>
            <a:r>
              <a:rPr lang="en-US" sz="1800" b="1" dirty="0"/>
              <a:t>→G, A→BC, B→CFH, E→A, F→</a:t>
            </a:r>
            <a:r>
              <a:rPr lang="en-US" sz="1800" b="1" dirty="0" smtClean="0"/>
              <a:t>EG }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a FD set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800" dirty="0"/>
              <a:t>-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i</a:t>
            </a:r>
            <a:r>
              <a:rPr lang="en-US" sz="1800" dirty="0" smtClean="0"/>
              <a:t>) </a:t>
            </a:r>
            <a:r>
              <a:rPr lang="en-US" sz="1800" b="1" dirty="0" smtClean="0">
                <a:solidFill>
                  <a:srgbClr val="FF0000"/>
                </a:solidFill>
              </a:rPr>
              <a:t>How many candidate keys does the relation R have?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 smtClean="0"/>
              <a:t>(a) 3 </a:t>
            </a:r>
            <a:r>
              <a:rPr lang="en-US" sz="1800" dirty="0"/>
              <a:t>   (b) 4    (c) 5    (d) </a:t>
            </a:r>
            <a:r>
              <a:rPr lang="en-US" sz="1800" dirty="0" smtClean="0"/>
              <a:t>6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 smtClean="0"/>
              <a:t>ii)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The relation R </a:t>
            </a:r>
            <a:r>
              <a:rPr lang="en-US" sz="1800" b="1" dirty="0" smtClean="0">
                <a:solidFill>
                  <a:srgbClr val="FF0000"/>
                </a:solidFill>
              </a:rPr>
              <a:t>is in which normal form?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/>
              <a:t>(a) in 1NF, but not in 2NF. 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/>
              <a:t>(b) in 2NF, but not in 3NF. 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/>
              <a:t>(c) in 3NF, but not in BCNF. 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1800" dirty="0"/>
              <a:t>(d) in BCNF.</a:t>
            </a:r>
          </a:p>
          <a:p>
            <a:pPr marL="0" indent="0" algn="just" fontAlgn="base">
              <a:lnSpc>
                <a:spcPct val="17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84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sz="3200" b="1" dirty="0">
                <a:cs typeface="Times New Roman" pitchFamily="18" charset="0"/>
              </a:rPr>
              <a:t>Canonical </a:t>
            </a:r>
            <a:r>
              <a:rPr lang="en-US" sz="3200" b="1" dirty="0" smtClean="0">
                <a:cs typeface="Times New Roman" pitchFamily="18" charset="0"/>
              </a:rPr>
              <a:t>Form (Cont.)</a:t>
            </a:r>
            <a:endParaRPr lang="en-US" sz="32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752"/>
            <a:ext cx="8147248" cy="506117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Every set of FDs has an equivalent minimal set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There can be several equivalent minimal sets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b="1" u="sng" dirty="0" smtClean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b="1" dirty="0" smtClean="0">
                <a:cs typeface="Times New Roman" pitchFamily="18" charset="0"/>
              </a:rPr>
              <a:t>F = {A </a:t>
            </a:r>
            <a:r>
              <a:rPr lang="en-US" sz="2200" b="1" dirty="0" smtClean="0">
                <a:cs typeface="Times New Roman" pitchFamily="18" charset="0"/>
                <a:sym typeface="Wingdings" pitchFamily="2" charset="2"/>
              </a:rPr>
              <a:t> B, B  C, A  C, AB  A, AC  B}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200" b="1" dirty="0" smtClean="0">
              <a:cs typeface="Times New Roman" pitchFamily="18" charset="0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251520" y="4077072"/>
            <a:ext cx="3744416" cy="612648"/>
          </a:xfrm>
          <a:prstGeom prst="borderCallout1">
            <a:avLst>
              <a:gd name="adj1" fmla="val -5754"/>
              <a:gd name="adj2" fmla="val 48527"/>
              <a:gd name="adj3" fmla="val -112495"/>
              <a:gd name="adj4" fmla="val 436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transitivity property A </a:t>
            </a:r>
            <a:r>
              <a:rPr lang="en-US" dirty="0" smtClean="0">
                <a:sym typeface="Wingdings" pitchFamily="2" charset="2"/>
              </a:rPr>
              <a:t> C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Thus, A  C is redundant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51720" y="3356992"/>
            <a:ext cx="1944216" cy="683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051720" y="3356992"/>
            <a:ext cx="1008112" cy="6834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288583" y="4005064"/>
            <a:ext cx="1939601" cy="612648"/>
          </a:xfrm>
          <a:prstGeom prst="borderCallout1">
            <a:avLst>
              <a:gd name="adj1" fmla="val -5754"/>
              <a:gd name="adj2" fmla="val 47798"/>
              <a:gd name="adj3" fmla="val -96901"/>
              <a:gd name="adj4" fmla="val 480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Trivial FD, </a:t>
            </a:r>
          </a:p>
          <a:p>
            <a:pPr algn="ctr"/>
            <a:r>
              <a:rPr lang="en-US" dirty="0" smtClean="0"/>
              <a:t>always implied</a:t>
            </a:r>
            <a:endParaRPr lang="en-IN" dirty="0"/>
          </a:p>
        </p:txBody>
      </p:sp>
      <p:sp>
        <p:nvSpPr>
          <p:cNvPr id="19" name="Line Callout 1 18"/>
          <p:cNvSpPr/>
          <p:nvPr/>
        </p:nvSpPr>
        <p:spPr>
          <a:xfrm>
            <a:off x="5436096" y="4869160"/>
            <a:ext cx="3563888" cy="1836784"/>
          </a:xfrm>
          <a:prstGeom prst="borderCallout1">
            <a:avLst>
              <a:gd name="adj1" fmla="val -2039"/>
              <a:gd name="adj2" fmla="val 48947"/>
              <a:gd name="adj3" fmla="val -79706"/>
              <a:gd name="adj4" fmla="val 3282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B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From augmentation property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AC  BC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From split rule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AC  B, AC  C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Thus, AC  B is redundant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5456837"/>
            <a:ext cx="410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 smtClean="0">
                <a:solidFill>
                  <a:srgbClr val="FF0000"/>
                </a:solidFill>
              </a:rPr>
              <a:t>∴ </a:t>
            </a:r>
            <a:r>
              <a:rPr lang="en-IN" sz="2600" b="1" dirty="0" err="1" smtClean="0">
                <a:solidFill>
                  <a:srgbClr val="FF0000"/>
                </a:solidFill>
              </a:rPr>
              <a:t>Fm</a:t>
            </a:r>
            <a:r>
              <a:rPr lang="en-IN" sz="2600" b="1" dirty="0" smtClean="0">
                <a:solidFill>
                  <a:srgbClr val="FF0000"/>
                </a:solidFill>
              </a:rPr>
              <a:t> = { </a:t>
            </a:r>
            <a:r>
              <a:rPr lang="en-US" sz="2600" b="1" dirty="0" smtClean="0">
                <a:solidFill>
                  <a:srgbClr val="FF0000"/>
                </a:solidFill>
                <a:cs typeface="Times New Roman" pitchFamily="18" charset="0"/>
              </a:rPr>
              <a:t>A </a:t>
            </a:r>
            <a:r>
              <a:rPr lang="en-US" sz="2600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 B, B  </a:t>
            </a:r>
            <a:r>
              <a:rPr lang="en-US" sz="26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C }</a:t>
            </a:r>
            <a:r>
              <a:rPr lang="en-IN" sz="2600" b="1" dirty="0" smtClean="0">
                <a:solidFill>
                  <a:srgbClr val="FF0000"/>
                </a:solidFill>
              </a:rPr>
              <a:t> 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Practice Drill 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08912" cy="511256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Ans</a:t>
            </a:r>
            <a:r>
              <a:rPr lang="en-US" sz="1800" b="1" dirty="0" smtClean="0">
                <a:solidFill>
                  <a:srgbClr val="FF0000"/>
                </a:solidFill>
              </a:rPr>
              <a:t> i): Option (b)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US" sz="500" b="1" dirty="0">
              <a:solidFill>
                <a:srgbClr val="FF0000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dirty="0"/>
              <a:t>A+:</a:t>
            </a:r>
            <a:r>
              <a:rPr lang="en-US" sz="1800" dirty="0" smtClean="0"/>
              <a:t>ABCFHGE		B</a:t>
            </a:r>
            <a:r>
              <a:rPr lang="en-US" sz="1800" dirty="0"/>
              <a:t>+: </a:t>
            </a:r>
            <a:r>
              <a:rPr lang="en-US" sz="1800" dirty="0" smtClean="0"/>
              <a:t>BCFHEGA		C</a:t>
            </a:r>
            <a:r>
              <a:rPr lang="en-US" sz="1800" dirty="0"/>
              <a:t>+:</a:t>
            </a:r>
            <a:r>
              <a:rPr lang="en-US" sz="1800" dirty="0" smtClean="0"/>
              <a:t>C	</a:t>
            </a:r>
            <a:endParaRPr lang="en-US" sz="1800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dirty="0" smtClean="0"/>
              <a:t>D</a:t>
            </a:r>
            <a:r>
              <a:rPr lang="en-US" sz="1800" dirty="0"/>
              <a:t>+:</a:t>
            </a:r>
            <a:r>
              <a:rPr lang="en-US" sz="1800" dirty="0" smtClean="0"/>
              <a:t>D			E</a:t>
            </a:r>
            <a:r>
              <a:rPr lang="en-US" sz="1800" dirty="0"/>
              <a:t>+: </a:t>
            </a:r>
            <a:r>
              <a:rPr lang="en-US" sz="1800" dirty="0" smtClean="0"/>
              <a:t>EABCFHG		F</a:t>
            </a:r>
            <a:r>
              <a:rPr lang="en-US" sz="1800" dirty="0"/>
              <a:t>+:FEGABCH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dirty="0"/>
              <a:t>G+:</a:t>
            </a:r>
            <a:r>
              <a:rPr lang="en-US" sz="1800" dirty="0" smtClean="0"/>
              <a:t>G			H</a:t>
            </a:r>
            <a:r>
              <a:rPr lang="en-US" sz="1800" dirty="0"/>
              <a:t>+ : </a:t>
            </a:r>
            <a:r>
              <a:rPr lang="en-US" sz="1800" dirty="0" smtClean="0"/>
              <a:t>H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</a:t>
            </a:r>
            <a:r>
              <a:rPr lang="en-US" sz="1800" b="1" dirty="0">
                <a:solidFill>
                  <a:srgbClr val="FF0000"/>
                </a:solidFill>
              </a:rPr>
              <a:t>+,B+,E+,F+ contains all attributes except D. Thus there are 4 candidate </a:t>
            </a:r>
            <a:r>
              <a:rPr lang="en-US" sz="1800" b="1" dirty="0" smtClean="0">
                <a:solidFill>
                  <a:srgbClr val="FF0000"/>
                </a:solidFill>
              </a:rPr>
              <a:t>keys DA,DB,DE </a:t>
            </a:r>
            <a:r>
              <a:rPr lang="en-US" sz="1800" b="1" dirty="0">
                <a:solidFill>
                  <a:srgbClr val="FF0000"/>
                </a:solidFill>
              </a:rPr>
              <a:t>and DF</a:t>
            </a:r>
            <a:r>
              <a:rPr lang="en-US" sz="1800" b="1" dirty="0" smtClean="0">
                <a:solidFill>
                  <a:srgbClr val="FF0000"/>
                </a:solidFill>
              </a:rPr>
              <a:t>.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Ans</a:t>
            </a:r>
            <a:r>
              <a:rPr lang="en-US" sz="1800" b="1" dirty="0">
                <a:solidFill>
                  <a:srgbClr val="FF0000"/>
                </a:solidFill>
              </a:rPr>
              <a:t> ii) </a:t>
            </a:r>
            <a:r>
              <a:rPr lang="en-US" sz="1800" b="1" dirty="0" smtClean="0">
                <a:solidFill>
                  <a:srgbClr val="FF0000"/>
                </a:solidFill>
              </a:rPr>
              <a:t>Option </a:t>
            </a:r>
            <a:r>
              <a:rPr lang="en-US" sz="1800" b="1" dirty="0">
                <a:solidFill>
                  <a:srgbClr val="FF0000"/>
                </a:solidFill>
              </a:rPr>
              <a:t>(a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600" b="1" dirty="0" smtClean="0">
                <a:solidFill>
                  <a:schemeClr val="bg1"/>
                </a:solidFill>
              </a:rPr>
              <a:t>-</a:t>
            </a:r>
            <a:endParaRPr lang="en-US" sz="600" b="1" dirty="0">
              <a:solidFill>
                <a:schemeClr val="bg1"/>
              </a:solidFill>
            </a:endParaRPr>
          </a:p>
          <a:p>
            <a:pPr fontAlgn="base">
              <a:lnSpc>
                <a:spcPct val="110000"/>
              </a:lnSpc>
            </a:pPr>
            <a:r>
              <a:rPr lang="en-US" sz="1800" dirty="0" smtClean="0"/>
              <a:t>F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G</a:t>
            </a:r>
            <a:r>
              <a:rPr lang="en-US" sz="1800" dirty="0"/>
              <a:t>; G is a non-prime attribute and F is a proper subset of a candidate </a:t>
            </a:r>
            <a:r>
              <a:rPr lang="en-US" sz="1800" dirty="0" smtClean="0"/>
              <a:t>key. </a:t>
            </a:r>
            <a:r>
              <a:rPr lang="en-US" sz="1800" dirty="0"/>
              <a:t>This is a case of partial dependency. Hence 2NF condition is violated. </a:t>
            </a:r>
            <a:endParaRPr lang="en-US" sz="1800" dirty="0" smtClean="0"/>
          </a:p>
          <a:p>
            <a:pPr fontAlgn="base">
              <a:lnSpc>
                <a:spcPct val="110000"/>
              </a:lnSpc>
            </a:pPr>
            <a:r>
              <a:rPr lang="en-US" sz="1800" dirty="0" smtClean="0"/>
              <a:t>A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C </a:t>
            </a:r>
            <a:r>
              <a:rPr lang="en-US" sz="1800" dirty="0"/>
              <a:t> and </a:t>
            </a:r>
            <a:r>
              <a:rPr lang="en-US" sz="1800" dirty="0" smtClean="0"/>
              <a:t>B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CH </a:t>
            </a:r>
            <a:r>
              <a:rPr lang="en-US" sz="1800" dirty="0"/>
              <a:t>also violates 2NF condition, hence R is not in 2NF. </a:t>
            </a:r>
            <a:br>
              <a:rPr lang="en-US" sz="1800" dirty="0"/>
            </a:br>
            <a:r>
              <a:rPr lang="en-US" sz="500" dirty="0"/>
              <a:t>-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Since attributes of relation R has only atomic values, R is in 1NF.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 fontAlgn="base">
              <a:lnSpc>
                <a:spcPct val="110000"/>
              </a:lnSpc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6" y="97557"/>
            <a:ext cx="19050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1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795608"/>
            <a:ext cx="8291264" cy="487375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300" dirty="0" smtClean="0"/>
              <a:t>Find </a:t>
            </a:r>
            <a:r>
              <a:rPr lang="en-IN" sz="2300" dirty="0"/>
              <a:t>the highest normal form of a relation R(A,B,C,D,E) with FD set as </a:t>
            </a:r>
            <a:r>
              <a:rPr lang="en-IN" sz="2300" b="1" dirty="0" smtClean="0">
                <a:solidFill>
                  <a:srgbClr val="FF0000"/>
                </a:solidFill>
              </a:rPr>
              <a:t>{ BC </a:t>
            </a:r>
            <a:r>
              <a:rPr lang="en-IN" sz="23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2300" b="1" dirty="0" smtClean="0">
                <a:solidFill>
                  <a:srgbClr val="FF0000"/>
                </a:solidFill>
              </a:rPr>
              <a:t>D</a:t>
            </a:r>
            <a:r>
              <a:rPr lang="en-IN" sz="2300" b="1" dirty="0">
                <a:solidFill>
                  <a:srgbClr val="FF0000"/>
                </a:solidFill>
              </a:rPr>
              <a:t>, </a:t>
            </a:r>
            <a:r>
              <a:rPr lang="en-IN" sz="2300" b="1" dirty="0" smtClean="0">
                <a:solidFill>
                  <a:srgbClr val="FF0000"/>
                </a:solidFill>
              </a:rPr>
              <a:t>AC </a:t>
            </a:r>
            <a:r>
              <a:rPr lang="en-IN" sz="23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2300" b="1" dirty="0" smtClean="0">
                <a:solidFill>
                  <a:srgbClr val="FF0000"/>
                </a:solidFill>
              </a:rPr>
              <a:t>BE</a:t>
            </a:r>
            <a:r>
              <a:rPr lang="en-IN" sz="2300" b="1" dirty="0">
                <a:solidFill>
                  <a:srgbClr val="FF0000"/>
                </a:solidFill>
              </a:rPr>
              <a:t>, </a:t>
            </a:r>
            <a:r>
              <a:rPr lang="en-IN" sz="2300" b="1" dirty="0" smtClean="0">
                <a:solidFill>
                  <a:srgbClr val="FF0000"/>
                </a:solidFill>
              </a:rPr>
              <a:t>B </a:t>
            </a:r>
            <a:r>
              <a:rPr lang="en-IN" sz="23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2300" b="1" dirty="0" smtClean="0">
                <a:solidFill>
                  <a:srgbClr val="FF0000"/>
                </a:solidFill>
              </a:rPr>
              <a:t>E }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1000" b="1" dirty="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/>
              <a:buAutoNum type="arabicPeriod"/>
            </a:pPr>
            <a:r>
              <a:rPr lang="en-IN" sz="2300" dirty="0"/>
              <a:t>Find the highest normal form of a relation </a:t>
            </a:r>
            <a:r>
              <a:rPr lang="en-IN" sz="2300" dirty="0" smtClean="0"/>
              <a:t>R(A,B,C,D) </a:t>
            </a:r>
            <a:r>
              <a:rPr lang="en-IN" sz="2300" dirty="0"/>
              <a:t>with FD set as </a:t>
            </a:r>
            <a:r>
              <a:rPr lang="en-IN" sz="2300" b="1" dirty="0" smtClean="0">
                <a:solidFill>
                  <a:srgbClr val="FF0000"/>
                </a:solidFill>
              </a:rPr>
              <a:t>{ AB </a:t>
            </a:r>
            <a:r>
              <a:rPr lang="en-IN" sz="2300" b="1" dirty="0" smtClean="0">
                <a:solidFill>
                  <a:srgbClr val="FF0000"/>
                </a:solidFill>
                <a:sym typeface="Wingdings" pitchFamily="2" charset="2"/>
              </a:rPr>
              <a:t> C, BC  D </a:t>
            </a:r>
            <a:r>
              <a:rPr lang="en-IN" sz="2300" b="1" dirty="0" smtClean="0">
                <a:solidFill>
                  <a:srgbClr val="FF0000"/>
                </a:solidFill>
              </a:rPr>
              <a:t>}</a:t>
            </a:r>
          </a:p>
          <a:p>
            <a:pPr marL="457200" indent="-457200" algn="just">
              <a:lnSpc>
                <a:spcPct val="150000"/>
              </a:lnSpc>
              <a:buFont typeface="Wingdings"/>
              <a:buAutoNum type="arabicPeriod"/>
            </a:pPr>
            <a:endParaRPr lang="en-IN" sz="1000" b="1" dirty="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/>
              <a:buAutoNum type="arabicPeriod"/>
            </a:pPr>
            <a:r>
              <a:rPr lang="en-IN" sz="2300" dirty="0"/>
              <a:t>Find the highest normal form of a relation </a:t>
            </a:r>
            <a:r>
              <a:rPr lang="en-IN" sz="2300" dirty="0" smtClean="0"/>
              <a:t>R(A,B,C,D,E,F) </a:t>
            </a:r>
            <a:r>
              <a:rPr lang="en-IN" sz="2300" dirty="0"/>
              <a:t>with FD set as </a:t>
            </a:r>
          </a:p>
          <a:p>
            <a:pPr marL="640080" lvl="2" indent="0" algn="just">
              <a:lnSpc>
                <a:spcPct val="150000"/>
              </a:lnSpc>
              <a:buNone/>
            </a:pPr>
            <a:r>
              <a:rPr lang="en-IN" sz="2300" b="1" dirty="0" smtClean="0">
                <a:solidFill>
                  <a:srgbClr val="FF0000"/>
                </a:solidFill>
              </a:rPr>
              <a:t>{ AB </a:t>
            </a:r>
            <a:r>
              <a:rPr lang="en-IN" sz="2300" b="1" dirty="0" smtClean="0">
                <a:solidFill>
                  <a:srgbClr val="FF0000"/>
                </a:solidFill>
                <a:sym typeface="Wingdings" pitchFamily="2" charset="2"/>
              </a:rPr>
              <a:t> C, C  D, D  AE, E  F, F  B </a:t>
            </a:r>
            <a:r>
              <a:rPr lang="en-IN" sz="2300" b="1" dirty="0" smtClean="0">
                <a:solidFill>
                  <a:srgbClr val="FF0000"/>
                </a:solidFill>
              </a:rPr>
              <a:t>}</a:t>
            </a:r>
            <a:endParaRPr lang="en-IN" sz="2300" b="1" dirty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/>
              <a:buAutoNum type="arabicPeriod"/>
            </a:pPr>
            <a:endParaRPr lang="en-IN" sz="23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300" dirty="0" smtClean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300" dirty="0"/>
          </a:p>
        </p:txBody>
      </p:sp>
      <p:pic>
        <p:nvPicPr>
          <p:cNvPr id="9218" name="Picture 2" descr="Image result for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824"/>
            <a:ext cx="21602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Solution Practice Drill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8147248" cy="4873752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IN" sz="1800" dirty="0" smtClean="0"/>
              <a:t>1. </a:t>
            </a:r>
            <a:r>
              <a:rPr lang="en-IN" sz="1800" b="1" dirty="0" smtClean="0">
                <a:solidFill>
                  <a:srgbClr val="FF0000"/>
                </a:solidFill>
              </a:rPr>
              <a:t>F =  </a:t>
            </a:r>
            <a:r>
              <a:rPr lang="en-IN" sz="1800" b="1" dirty="0">
                <a:solidFill>
                  <a:srgbClr val="FF0000"/>
                </a:solidFill>
              </a:rPr>
              <a:t>{ BC </a:t>
            </a:r>
            <a:r>
              <a:rPr lang="en-IN" sz="18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1800" b="1" dirty="0">
                <a:solidFill>
                  <a:srgbClr val="FF0000"/>
                </a:solidFill>
              </a:rPr>
              <a:t>D, AC </a:t>
            </a:r>
            <a:r>
              <a:rPr lang="en-IN" sz="18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1800" b="1" dirty="0">
                <a:solidFill>
                  <a:srgbClr val="FF0000"/>
                </a:solidFill>
              </a:rPr>
              <a:t>BE, B </a:t>
            </a:r>
            <a:r>
              <a:rPr lang="en-IN" sz="18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1800" b="1" dirty="0">
                <a:solidFill>
                  <a:srgbClr val="FF0000"/>
                </a:solidFill>
              </a:rPr>
              <a:t>E }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IN" sz="1800" dirty="0" smtClean="0"/>
              <a:t>(AC</a:t>
            </a:r>
            <a:r>
              <a:rPr lang="en-IN" sz="1800" dirty="0"/>
              <a:t>)+ ={A,C,B,E,D} but none of its subset can determine all attribute of relation, So AC will be candidate key. A or C can’t be derived from any other attribute of the relation, so there will be only 1 candidate key {AC</a:t>
            </a:r>
            <a:r>
              <a:rPr lang="en-IN" sz="1800" dirty="0" smtClean="0"/>
              <a:t>}.</a:t>
            </a:r>
            <a:endParaRPr lang="en-IN" sz="1800" dirty="0"/>
          </a:p>
          <a:p>
            <a:pPr>
              <a:lnSpc>
                <a:spcPct val="130000"/>
              </a:lnSpc>
            </a:pPr>
            <a:r>
              <a:rPr lang="en-IN" sz="1800" dirty="0" smtClean="0"/>
              <a:t> </a:t>
            </a:r>
            <a:r>
              <a:rPr lang="en-IN" sz="1800" dirty="0"/>
              <a:t>{A,C} </a:t>
            </a:r>
            <a:r>
              <a:rPr lang="en-IN" sz="1800" dirty="0" smtClean="0"/>
              <a:t>– Prime and {</a:t>
            </a:r>
            <a:r>
              <a:rPr lang="en-IN" sz="1800" dirty="0"/>
              <a:t>B,D,E} </a:t>
            </a:r>
            <a:r>
              <a:rPr lang="en-IN" sz="1800" dirty="0" smtClean="0"/>
              <a:t>– Non-prime</a:t>
            </a:r>
            <a:endParaRPr lang="en-IN" sz="1800" dirty="0"/>
          </a:p>
          <a:p>
            <a:pPr>
              <a:lnSpc>
                <a:spcPct val="130000"/>
              </a:lnSpc>
            </a:pPr>
            <a:r>
              <a:rPr lang="en-IN" sz="1800" dirty="0" smtClean="0"/>
              <a:t>The </a:t>
            </a:r>
            <a:r>
              <a:rPr lang="en-IN" sz="1800" dirty="0"/>
              <a:t>relation is in 2nd normal form because </a:t>
            </a:r>
            <a:r>
              <a:rPr lang="en-IN" sz="1800" dirty="0" smtClean="0"/>
              <a:t>BC </a:t>
            </a:r>
            <a:r>
              <a:rPr lang="en-IN" sz="1800" dirty="0" smtClean="0">
                <a:sym typeface="Wingdings" pitchFamily="2" charset="2"/>
              </a:rPr>
              <a:t> </a:t>
            </a:r>
            <a:r>
              <a:rPr lang="en-IN" sz="1800" dirty="0" smtClean="0"/>
              <a:t>D </a:t>
            </a:r>
            <a:r>
              <a:rPr lang="en-IN" sz="1800" dirty="0"/>
              <a:t>is in 2nd normal form (BC is not proper subset of candidate key AC) </a:t>
            </a:r>
          </a:p>
          <a:p>
            <a:pPr>
              <a:lnSpc>
                <a:spcPct val="130000"/>
              </a:lnSpc>
            </a:pPr>
            <a:r>
              <a:rPr lang="en-IN" sz="1800" dirty="0" smtClean="0"/>
              <a:t>AC </a:t>
            </a:r>
            <a:r>
              <a:rPr lang="en-IN" sz="1800" dirty="0" smtClean="0">
                <a:sym typeface="Wingdings" pitchFamily="2" charset="2"/>
              </a:rPr>
              <a:t> </a:t>
            </a:r>
            <a:r>
              <a:rPr lang="en-IN" sz="1800" dirty="0" smtClean="0"/>
              <a:t>BE </a:t>
            </a:r>
            <a:r>
              <a:rPr lang="en-IN" sz="1800" dirty="0"/>
              <a:t>is in 2nd normal form (AC is candidate key) </a:t>
            </a:r>
          </a:p>
          <a:p>
            <a:pPr>
              <a:lnSpc>
                <a:spcPct val="130000"/>
              </a:lnSpc>
            </a:pPr>
            <a:r>
              <a:rPr lang="en-IN" sz="1800" dirty="0" smtClean="0"/>
              <a:t>B </a:t>
            </a:r>
            <a:r>
              <a:rPr lang="en-IN" sz="1800" dirty="0" smtClean="0">
                <a:sym typeface="Wingdings" pitchFamily="2" charset="2"/>
              </a:rPr>
              <a:t> </a:t>
            </a:r>
            <a:r>
              <a:rPr lang="en-IN" sz="1800" dirty="0" smtClean="0"/>
              <a:t>E </a:t>
            </a:r>
            <a:r>
              <a:rPr lang="en-IN" sz="1800" dirty="0"/>
              <a:t>is in 2nd normal form (B is not a proper subset </a:t>
            </a:r>
            <a:r>
              <a:rPr lang="en-IN" sz="1800" dirty="0" smtClean="0"/>
              <a:t>of candidate </a:t>
            </a:r>
            <a:r>
              <a:rPr lang="en-IN" sz="1800" dirty="0"/>
              <a:t>key AC</a:t>
            </a:r>
            <a:r>
              <a:rPr lang="en-IN" sz="1800" dirty="0" smtClean="0"/>
              <a:t>).</a:t>
            </a:r>
            <a:endParaRPr lang="en-IN" sz="1800" dirty="0"/>
          </a:p>
          <a:p>
            <a:pPr>
              <a:lnSpc>
                <a:spcPct val="130000"/>
              </a:lnSpc>
            </a:pPr>
            <a:r>
              <a:rPr lang="en-IN" sz="1800" dirty="0" smtClean="0"/>
              <a:t>The </a:t>
            </a:r>
            <a:r>
              <a:rPr lang="en-IN" sz="1800" dirty="0"/>
              <a:t>relation is not in 3rd normal form because in </a:t>
            </a:r>
            <a:r>
              <a:rPr lang="en-IN" sz="1800" dirty="0" smtClean="0"/>
              <a:t>BC </a:t>
            </a:r>
            <a:r>
              <a:rPr lang="en-IN" sz="1800" dirty="0" smtClean="0">
                <a:sym typeface="Wingdings" pitchFamily="2" charset="2"/>
              </a:rPr>
              <a:t> </a:t>
            </a:r>
            <a:r>
              <a:rPr lang="en-IN" sz="1800" dirty="0" smtClean="0"/>
              <a:t>D </a:t>
            </a:r>
            <a:r>
              <a:rPr lang="en-IN" sz="1800" dirty="0"/>
              <a:t>(neither BC is a super key nor D is a prime attribute) </a:t>
            </a:r>
            <a:r>
              <a:rPr lang="en-IN" sz="1800" dirty="0" smtClean="0"/>
              <a:t>and </a:t>
            </a:r>
            <a:r>
              <a:rPr lang="en-IN" sz="1800" dirty="0"/>
              <a:t>in </a:t>
            </a:r>
            <a:r>
              <a:rPr lang="en-IN" sz="1800" dirty="0" smtClean="0"/>
              <a:t>B </a:t>
            </a:r>
            <a:r>
              <a:rPr lang="en-IN" sz="1800" dirty="0" smtClean="0">
                <a:sym typeface="Wingdings" pitchFamily="2" charset="2"/>
              </a:rPr>
              <a:t> </a:t>
            </a:r>
            <a:r>
              <a:rPr lang="en-IN" sz="1800" dirty="0" smtClean="0"/>
              <a:t>E (</a:t>
            </a:r>
            <a:r>
              <a:rPr lang="en-IN" sz="1800" dirty="0"/>
              <a:t>neither B is a super key nor E is a prime attribute</a:t>
            </a:r>
            <a:r>
              <a:rPr lang="en-IN" sz="1800" dirty="0" smtClean="0"/>
              <a:t>).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dirty="0">
                <a:solidFill>
                  <a:srgbClr val="FF0000"/>
                </a:solidFill>
              </a:rPr>
              <a:t>So the highest normal form of relation will be 2nd Normal form.</a:t>
            </a:r>
          </a:p>
          <a:p>
            <a:pPr>
              <a:lnSpc>
                <a:spcPct val="13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75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Practice Drill (Cont.)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075240" cy="48737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 smtClean="0"/>
              <a:t>2. </a:t>
            </a:r>
            <a:r>
              <a:rPr lang="en-IN" sz="2100" b="1" dirty="0">
                <a:solidFill>
                  <a:srgbClr val="FF0000"/>
                </a:solidFill>
              </a:rPr>
              <a:t>{ AB </a:t>
            </a:r>
            <a:r>
              <a:rPr lang="en-IN" sz="2100" b="1" dirty="0">
                <a:solidFill>
                  <a:srgbClr val="FF0000"/>
                </a:solidFill>
                <a:sym typeface="Wingdings" pitchFamily="2" charset="2"/>
              </a:rPr>
              <a:t> C, BC  D </a:t>
            </a:r>
            <a:r>
              <a:rPr lang="en-IN" sz="21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" dirty="0" smtClean="0"/>
          </a:p>
          <a:p>
            <a:pPr>
              <a:lnSpc>
                <a:spcPct val="150000"/>
              </a:lnSpc>
            </a:pPr>
            <a:r>
              <a:rPr lang="en-US" sz="2100" dirty="0" smtClean="0"/>
              <a:t>AB+ = A, B, C, D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A+ = A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B+ = B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BC+ = B, C</a:t>
            </a:r>
            <a:endParaRPr lang="en-US" sz="2100" dirty="0" smtClean="0"/>
          </a:p>
          <a:p>
            <a:pPr>
              <a:lnSpc>
                <a:spcPct val="150000"/>
              </a:lnSpc>
            </a:pPr>
            <a:r>
              <a:rPr lang="en-US" sz="2100" dirty="0" smtClean="0"/>
              <a:t>Prime – A, B  Non-prime – C, D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Thus, because of BC </a:t>
            </a:r>
            <a:r>
              <a:rPr lang="en-US" sz="2100" dirty="0" smtClean="0">
                <a:sym typeface="Wingdings" pitchFamily="2" charset="2"/>
              </a:rPr>
              <a:t> D this relation is not in BCNF and neither in 3NF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olidFill>
                  <a:srgbClr val="FF0000"/>
                </a:solidFill>
                <a:sym typeface="Wingdings" pitchFamily="2" charset="2"/>
              </a:rPr>
              <a:t>Thus, the relation is in 2NF</a:t>
            </a: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2004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/>
              <a:t>Solution Practice 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fontScale="92500" lnSpcReduction="20000"/>
          </a:bodyPr>
          <a:lstStyle/>
          <a:p>
            <a:pPr marL="0" lvl="2" indent="0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 smtClean="0"/>
              <a:t>3. </a:t>
            </a:r>
            <a:r>
              <a:rPr lang="en-IN" sz="2300" b="1" dirty="0">
                <a:solidFill>
                  <a:srgbClr val="FF0000"/>
                </a:solidFill>
              </a:rPr>
              <a:t>{ AB </a:t>
            </a:r>
            <a:r>
              <a:rPr lang="en-IN" sz="2300" b="1" dirty="0">
                <a:solidFill>
                  <a:srgbClr val="FF0000"/>
                </a:solidFill>
                <a:sym typeface="Wingdings" pitchFamily="2" charset="2"/>
              </a:rPr>
              <a:t> C, C  D, D  AE, E  F, F  B </a:t>
            </a:r>
            <a:r>
              <a:rPr lang="en-IN" sz="2300" b="1" dirty="0" smtClean="0">
                <a:solidFill>
                  <a:srgbClr val="FF0000"/>
                </a:solidFill>
              </a:rPr>
              <a:t>}</a:t>
            </a:r>
          </a:p>
          <a:p>
            <a:pPr marL="0" lvl="2" indent="0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IN" sz="2300" b="1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B050"/>
                </a:solidFill>
              </a:rPr>
              <a:t>AB+</a:t>
            </a:r>
            <a:r>
              <a:rPr lang="en-US" dirty="0" smtClean="0"/>
              <a:t> = A, B, C, D, E, F		A+ = A     	B+ = B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B050"/>
                </a:solidFill>
              </a:rPr>
              <a:t>AF+</a:t>
            </a:r>
            <a:r>
              <a:rPr lang="en-US" dirty="0" smtClean="0"/>
              <a:t> =  </a:t>
            </a:r>
            <a:r>
              <a:rPr lang="en-US" dirty="0"/>
              <a:t>A, B, C, D, E, </a:t>
            </a:r>
            <a:r>
              <a:rPr lang="en-US" dirty="0" smtClean="0"/>
              <a:t>F		F+ = F, B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B050"/>
                </a:solidFill>
              </a:rPr>
              <a:t>AE+</a:t>
            </a:r>
            <a:r>
              <a:rPr lang="en-US" dirty="0" smtClean="0"/>
              <a:t> = </a:t>
            </a:r>
            <a:r>
              <a:rPr lang="en-US" dirty="0"/>
              <a:t>A, B, C, D, E, </a:t>
            </a:r>
            <a:r>
              <a:rPr lang="en-US" dirty="0" smtClean="0"/>
              <a:t>F		E+ = E, F, B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AD+ = </a:t>
            </a:r>
            <a:r>
              <a:rPr lang="en-US" dirty="0"/>
              <a:t>A, B, C, D, E, </a:t>
            </a:r>
            <a:r>
              <a:rPr lang="en-US" dirty="0" smtClean="0"/>
              <a:t>F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D+</a:t>
            </a:r>
            <a:r>
              <a:rPr lang="en-US" dirty="0" smtClean="0"/>
              <a:t> = </a:t>
            </a:r>
            <a:r>
              <a:rPr lang="en-US" dirty="0"/>
              <a:t>A, B, C, D, E, </a:t>
            </a:r>
            <a:r>
              <a:rPr lang="en-US" dirty="0" smtClean="0"/>
              <a:t>F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B050"/>
                </a:solidFill>
              </a:rPr>
              <a:t>C+</a:t>
            </a:r>
            <a:r>
              <a:rPr lang="en-US" dirty="0" smtClean="0"/>
              <a:t> = </a:t>
            </a:r>
            <a:r>
              <a:rPr lang="en-US" dirty="0"/>
              <a:t>A, B, C, D, E, </a:t>
            </a:r>
            <a:r>
              <a:rPr lang="en-US" dirty="0" smtClean="0"/>
              <a:t>F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Prime - </a:t>
            </a:r>
            <a:r>
              <a:rPr lang="en-US" dirty="0"/>
              <a:t>A, B, C, D, E, </a:t>
            </a:r>
            <a:r>
              <a:rPr lang="en-US" dirty="0" smtClean="0"/>
              <a:t>F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Because of E </a:t>
            </a:r>
            <a:r>
              <a:rPr lang="en-US" dirty="0" smtClean="0">
                <a:sym typeface="Wingdings" pitchFamily="2" charset="2"/>
              </a:rPr>
              <a:t> F and F  B relation is not in BCNF</a:t>
            </a: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Thus, the relation is in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3NF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endParaRPr lang="en-US" b="1" dirty="0" smtClean="0">
              <a:sym typeface="Wingdings" pitchFamily="2" charset="2"/>
            </a:endParaRPr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192" y="476672"/>
            <a:ext cx="8147248" cy="49251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DECOMPOSING RELATIONS TO ACHIEVE HIGHER NORMAL FORMS</a:t>
            </a:r>
            <a:endParaRPr lang="en-IN" sz="44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pic>
        <p:nvPicPr>
          <p:cNvPr id="10242" name="Picture 2" descr="Image result for database redunda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04430"/>
            <a:ext cx="6912768" cy="31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69776"/>
            <a:ext cx="87122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cs typeface="Times New Roman" pitchFamily="18" charset="0"/>
              </a:rPr>
              <a:t>Properties of Relational Decompositions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48" y="2000076"/>
            <a:ext cx="8280400" cy="48133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Attribute preservation condition</a:t>
            </a:r>
            <a:r>
              <a:rPr lang="en-US" altLang="en-US" dirty="0" smtClean="0">
                <a:cs typeface="Times New Roman" pitchFamily="18" charset="0"/>
              </a:rPr>
              <a:t>: Each attribute in R will appear in at least one relation schema </a:t>
            </a:r>
            <a:r>
              <a:rPr lang="en-US" altLang="en-US" dirty="0" err="1" smtClean="0">
                <a:cs typeface="Times New Roman" pitchFamily="18" charset="0"/>
              </a:rPr>
              <a:t>R</a:t>
            </a:r>
            <a:r>
              <a:rPr lang="en-US" altLang="en-US" baseline="-25000" dirty="0" err="1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in the decomposition so that no attributes are “lost”.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>
                <a:cs typeface="Times New Roman" pitchFamily="18" charset="0"/>
              </a:rPr>
              <a:t>Another goal of decomposition is to have each individual relation </a:t>
            </a:r>
            <a:r>
              <a:rPr lang="en-US" altLang="en-US" dirty="0" err="1" smtClean="0">
                <a:cs typeface="Times New Roman" pitchFamily="18" charset="0"/>
              </a:rPr>
              <a:t>R</a:t>
            </a:r>
            <a:r>
              <a:rPr lang="en-US" altLang="en-US" baseline="-25000" dirty="0" err="1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in the decomposition D be in BCNF or 3NF.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63" y="0"/>
            <a:ext cx="2660400" cy="182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72" y="197768"/>
            <a:ext cx="87122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cs typeface="Times New Roman" pitchFamily="18" charset="0"/>
              </a:rPr>
              <a:t>Dependency Preservation Property of Relational Decompositions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323528" y="1484784"/>
            <a:ext cx="8064896" cy="495731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Times New Roman" pitchFamily="18" charset="0"/>
              </a:rPr>
              <a:t>Let R be a relation with FD set F, decomposed into R1, R2,….</a:t>
            </a:r>
            <a:r>
              <a:rPr lang="en-US" altLang="en-US" sz="2000" dirty="0" err="1" smtClean="0">
                <a:cs typeface="Times New Roman" pitchFamily="18" charset="0"/>
              </a:rPr>
              <a:t>Rn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smtClean="0">
                <a:cs typeface="Times New Roman" pitchFamily="18" charset="0"/>
              </a:rPr>
              <a:t>with FD sets F1, F2,…</a:t>
            </a:r>
            <a:r>
              <a:rPr lang="en-US" altLang="en-US" sz="2000" dirty="0" err="1" smtClean="0">
                <a:cs typeface="Times New Roman" pitchFamily="18" charset="0"/>
              </a:rPr>
              <a:t>Fn</a:t>
            </a:r>
            <a:endParaRPr lang="en-US" alt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1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en-US" sz="2000" b="1" u="sng" dirty="0" smtClean="0">
                <a:cs typeface="Times New Roman" pitchFamily="18" charset="0"/>
              </a:rPr>
              <a:t>Case 1:</a:t>
            </a:r>
            <a:r>
              <a:rPr lang="en-US" altLang="en-US" sz="2000" dirty="0" smtClean="0">
                <a:cs typeface="Times New Roman" pitchFamily="18" charset="0"/>
              </a:rPr>
              <a:t> If all FDs of F are implied in </a:t>
            </a:r>
          </a:p>
          <a:p>
            <a:pPr lvl="3" algn="just">
              <a:lnSpc>
                <a:spcPct val="150000"/>
              </a:lnSpc>
              <a:buNone/>
            </a:pPr>
            <a:r>
              <a:rPr lang="en-US" altLang="en-US" sz="2000" dirty="0" smtClean="0">
                <a:cs typeface="Times New Roman" pitchFamily="18" charset="0"/>
              </a:rPr>
              <a:t>{ F1 U F2 U F3…. U F4 }</a:t>
            </a:r>
            <a:r>
              <a:rPr lang="en-IN" altLang="en-US" sz="2000" dirty="0" smtClean="0"/>
              <a:t>, </a:t>
            </a:r>
          </a:p>
          <a:p>
            <a:pPr lvl="3" algn="just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decomposition is dependency preserving</a:t>
            </a:r>
          </a:p>
          <a:p>
            <a:pPr algn="just">
              <a:lnSpc>
                <a:spcPct val="150000"/>
              </a:lnSpc>
              <a:buNone/>
            </a:pPr>
            <a:endParaRPr lang="en-US" altLang="en-US" sz="14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en-US" sz="2000" b="1" u="sng" dirty="0" smtClean="0">
                <a:cs typeface="Times New Roman" pitchFamily="18" charset="0"/>
              </a:rPr>
              <a:t>Case 2:</a:t>
            </a:r>
            <a:r>
              <a:rPr lang="en-US" altLang="en-US" sz="2000" dirty="0" smtClean="0">
                <a:cs typeface="Times New Roman" pitchFamily="18" charset="0"/>
              </a:rPr>
              <a:t> If all FDs of F are not implied in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altLang="en-US" sz="2000" dirty="0">
                <a:cs typeface="Times New Roman" pitchFamily="18" charset="0"/>
              </a:rPr>
              <a:t>	</a:t>
            </a:r>
            <a:r>
              <a:rPr lang="en-US" altLang="en-US" sz="2000" dirty="0" smtClean="0">
                <a:cs typeface="Times New Roman" pitchFamily="18" charset="0"/>
              </a:rPr>
              <a:t>	{ F1 U F2 U F3…. U F4 }, </a:t>
            </a:r>
          </a:p>
          <a:p>
            <a:pPr lvl="3" algn="just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decomposition is not dependency preserving</a:t>
            </a:r>
          </a:p>
          <a:p>
            <a:pPr algn="just">
              <a:lnSpc>
                <a:spcPct val="150000"/>
              </a:lnSpc>
              <a:buNone/>
            </a:pPr>
            <a:endParaRPr lang="en-US" altLang="en-US" sz="20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altLang="en-US" sz="2000" dirty="0" smtClean="0"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08104" y="2204864"/>
            <a:ext cx="3096208" cy="1440160"/>
            <a:chOff x="2915952" y="1916832"/>
            <a:chExt cx="3096208" cy="1440160"/>
          </a:xfrm>
        </p:grpSpPr>
        <p:sp>
          <p:nvSpPr>
            <p:cNvPr id="6" name="Rectangle 5"/>
            <p:cNvSpPr/>
            <p:nvPr/>
          </p:nvSpPr>
          <p:spPr>
            <a:xfrm>
              <a:off x="3491880" y="1916832"/>
              <a:ext cx="1728000" cy="46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 with FD set F</a:t>
              </a:r>
              <a:endParaRPr lang="en-IN" sz="1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5952" y="2816992"/>
              <a:ext cx="1224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R1 with FD set F1</a:t>
              </a:r>
              <a:endParaRPr lang="en-IN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8160" y="2816992"/>
              <a:ext cx="1224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R2 </a:t>
              </a:r>
              <a:r>
                <a:rPr lang="en-US" sz="1400" b="1" dirty="0"/>
                <a:t>with FD set </a:t>
              </a:r>
              <a:r>
                <a:rPr lang="en-US" sz="1400" b="1" dirty="0" smtClean="0"/>
                <a:t>F2</a:t>
              </a:r>
              <a:endParaRPr lang="en-IN" sz="1400" b="1" dirty="0"/>
            </a:p>
          </p:txBody>
        </p:sp>
        <p:cxnSp>
          <p:nvCxnSpPr>
            <p:cNvPr id="9" name="Straight Arrow Connector 8"/>
            <p:cNvCxnSpPr>
              <a:endCxn id="7" idx="0"/>
            </p:cNvCxnSpPr>
            <p:nvPr/>
          </p:nvCxnSpPr>
          <p:spPr>
            <a:xfrm flipH="1">
              <a:off x="3527952" y="2384832"/>
              <a:ext cx="900032" cy="4321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4355880" y="2384832"/>
              <a:ext cx="1044280" cy="4321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0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altLang="en-US" sz="2800" b="1" dirty="0">
                <a:cs typeface="Times New Roman" pitchFamily="18" charset="0"/>
              </a:rPr>
              <a:t>Dependency </a:t>
            </a:r>
            <a:r>
              <a:rPr lang="en-US" altLang="en-US" sz="2800" b="1" dirty="0" smtClean="0">
                <a:cs typeface="Times New Roman" pitchFamily="18" charset="0"/>
              </a:rPr>
              <a:t>Preservation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715200" cy="48737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Let a relation R(A,B,C,D) and </a:t>
            </a:r>
            <a:r>
              <a:rPr lang="en-IN" sz="2000" dirty="0" smtClean="0"/>
              <a:t>a set FDs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b="1" dirty="0" smtClean="0">
                <a:solidFill>
                  <a:srgbClr val="FF0000"/>
                </a:solidFill>
              </a:rPr>
              <a:t>F </a:t>
            </a:r>
            <a:r>
              <a:rPr lang="en-IN" sz="2000" b="1" dirty="0">
                <a:solidFill>
                  <a:srgbClr val="FF0000"/>
                </a:solidFill>
              </a:rPr>
              <a:t>= { A </a:t>
            </a: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B ,  A </a:t>
            </a: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C  , C </a:t>
            </a: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D} 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A </a:t>
            </a:r>
            <a:r>
              <a:rPr lang="en-IN" sz="2000" dirty="0"/>
              <a:t>relation R is decomposed into </a:t>
            </a:r>
            <a:r>
              <a:rPr lang="en-IN" sz="2000" dirty="0" smtClean="0"/>
              <a:t>–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R</a:t>
            </a:r>
            <a:r>
              <a:rPr lang="en-IN" sz="2000" baseline="-25000" dirty="0"/>
              <a:t>1 </a:t>
            </a:r>
            <a:r>
              <a:rPr lang="en-IN" sz="2000" dirty="0"/>
              <a:t>= (A, B, C) with FDs F</a:t>
            </a:r>
            <a:r>
              <a:rPr lang="en-IN" sz="2000" baseline="-25000" dirty="0"/>
              <a:t>1 </a:t>
            </a:r>
            <a:r>
              <a:rPr lang="en-IN" sz="2000" dirty="0"/>
              <a:t>= {A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B, A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C</a:t>
            </a:r>
            <a:r>
              <a:rPr lang="en-IN" sz="2000" dirty="0" smtClean="0"/>
              <a:t>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R</a:t>
            </a:r>
            <a:r>
              <a:rPr lang="en-IN" sz="2000" baseline="-25000" dirty="0" smtClean="0"/>
              <a:t>2 </a:t>
            </a:r>
            <a:r>
              <a:rPr lang="en-IN" sz="2000" dirty="0"/>
              <a:t>= (C, D) with FDs F</a:t>
            </a:r>
            <a:r>
              <a:rPr lang="en-IN" sz="2000" baseline="-25000" dirty="0"/>
              <a:t>2 </a:t>
            </a:r>
            <a:r>
              <a:rPr lang="en-IN" sz="2000" dirty="0"/>
              <a:t>= {C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D}. 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F</a:t>
            </a:r>
            <a:r>
              <a:rPr lang="en-IN" sz="2000" dirty="0"/>
              <a:t>' = F</a:t>
            </a:r>
            <a:r>
              <a:rPr lang="en-IN" sz="2000" baseline="-25000" dirty="0"/>
              <a:t>1 </a:t>
            </a:r>
            <a:r>
              <a:rPr lang="en-IN" sz="2000" dirty="0"/>
              <a:t>∪ F</a:t>
            </a:r>
            <a:r>
              <a:rPr lang="en-IN" sz="2000" baseline="-25000" dirty="0"/>
              <a:t>2 </a:t>
            </a:r>
            <a:r>
              <a:rPr lang="en-IN" sz="2000" dirty="0"/>
              <a:t>= {A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B, A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C, C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D} 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F</a:t>
            </a:r>
            <a:r>
              <a:rPr lang="en-IN" sz="2000" dirty="0"/>
              <a:t>' = F. 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FF0000"/>
                </a:solidFill>
              </a:rPr>
              <a:t>Thus, the decomposition is dependency preserving decomposition.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16199"/>
            <a:ext cx="20288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/>
          <a:lstStyle/>
          <a:p>
            <a:r>
              <a:rPr lang="en-US" b="1" dirty="0" smtClean="0"/>
              <a:t>Practice Drill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075240" cy="4873752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 dirty="0" smtClean="0"/>
              <a:t>Relation R ( ABCDE ) with FD set </a:t>
            </a:r>
            <a:endParaRPr lang="en-US" sz="20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F = { A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 B, B  C, C  D, D  E, D  B}</a:t>
            </a:r>
          </a:p>
          <a:p>
            <a:pPr marL="640080" lvl="2" indent="0" algn="ctr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 = { AB, BC, CD, DE }</a:t>
            </a:r>
            <a:endParaRPr lang="en-US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sz="2000" dirty="0" smtClean="0"/>
              <a:t>Relation R ( ABCD ) with FD set </a:t>
            </a:r>
          </a:p>
          <a:p>
            <a:pPr marL="365760" lvl="1" indent="0" algn="ctr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 = { AB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 CD, D  A}</a:t>
            </a:r>
          </a:p>
          <a:p>
            <a:pPr marL="365760" lvl="1" indent="0" algn="ctr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D = { ABC, BCD, AD }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sz="2000" dirty="0" smtClean="0">
                <a:sym typeface="Wingdings" pitchFamily="2" charset="2"/>
              </a:rPr>
              <a:t>Relation R ( ABCDEF ) with FD set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F = { A  BCDEF, BC  ADEF, D  E, B  F}</a:t>
            </a:r>
          </a:p>
          <a:p>
            <a:pPr marL="640080" lvl="2" indent="0" algn="ctr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D = { ABCD, DE, BF }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en-US" sz="2000" dirty="0" smtClean="0">
                <a:sym typeface="Wingdings" pitchFamily="2" charset="2"/>
              </a:rPr>
              <a:t>Relation R ( ABCDE ) with FD set</a:t>
            </a:r>
          </a:p>
          <a:p>
            <a:pPr marL="365760" lvl="1" indent="0" algn="ctr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F = { A  BC, CD  E, B  D, E  A }</a:t>
            </a:r>
          </a:p>
          <a:p>
            <a:pPr marL="365760" lvl="1" indent="0" algn="ctr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D = { ABCE, BD }</a:t>
            </a:r>
            <a:b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endParaRPr lang="en-US" sz="2000" dirty="0" smtClean="0"/>
          </a:p>
          <a:p>
            <a:pPr marL="640080" lvl="2" indent="0">
              <a:lnSpc>
                <a:spcPct val="120000"/>
              </a:lnSpc>
              <a:buNone/>
            </a:pPr>
            <a:endParaRPr lang="en-US" sz="2000" dirty="0"/>
          </a:p>
          <a:p>
            <a:pPr marL="640080" lvl="2" indent="0">
              <a:lnSpc>
                <a:spcPct val="120000"/>
              </a:lnSpc>
              <a:buNone/>
            </a:pPr>
            <a:endParaRPr lang="en-US" sz="2000" dirty="0" smtClean="0"/>
          </a:p>
          <a:p>
            <a:pPr marL="457200" indent="-457200">
              <a:lnSpc>
                <a:spcPct val="120000"/>
              </a:lnSpc>
              <a:buAutoNum type="arabicPeriod" startAt="4"/>
            </a:pPr>
            <a:endParaRPr lang="en-IN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64" y="2420888"/>
            <a:ext cx="2030400" cy="188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5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Extraneous Attribute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3600"/>
            <a:ext cx="7823312" cy="4873752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200" dirty="0" smtClean="0"/>
              <a:t>If XY </a:t>
            </a:r>
            <a:r>
              <a:rPr lang="en-US" sz="2200" dirty="0" smtClean="0">
                <a:sym typeface="Wingdings" pitchFamily="2" charset="2"/>
              </a:rPr>
              <a:t> Z and X+ determines Y or Z in FD set F,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	then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“ Y ” is extraneous in XY  Z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1200" dirty="0">
              <a:sym typeface="Wingdings" pitchFamily="2" charset="2"/>
            </a:endParaRPr>
          </a:p>
          <a:p>
            <a:pPr algn="just">
              <a:lnSpc>
                <a:spcPct val="160000"/>
              </a:lnSpc>
            </a:pPr>
            <a:r>
              <a:rPr lang="en-US" sz="2200" b="1" u="sng" dirty="0" smtClean="0">
                <a:solidFill>
                  <a:srgbClr val="FF0000"/>
                </a:solidFill>
                <a:sym typeface="Wingdings" pitchFamily="2" charset="2"/>
              </a:rPr>
              <a:t>Example:</a:t>
            </a:r>
            <a:endParaRPr lang="en-IN" sz="2200" dirty="0">
              <a:sym typeface="Wingdings" pitchFamily="2" charset="2"/>
            </a:endParaRPr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F = { XY  Z, X  Y }</a:t>
            </a:r>
            <a:endParaRPr lang="en-US" sz="2200" dirty="0">
              <a:sym typeface="Wingdings" pitchFamily="2" charset="2"/>
            </a:endParaRPr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Here, Y is extraneous attribute</a:t>
            </a:r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Thus, </a:t>
            </a:r>
            <a:r>
              <a:rPr lang="en-US" sz="2200" dirty="0" err="1" smtClean="0">
                <a:sym typeface="Wingdings" pitchFamily="2" charset="2"/>
              </a:rPr>
              <a:t>Fm</a:t>
            </a:r>
            <a:r>
              <a:rPr lang="en-US" sz="2200" dirty="0" smtClean="0">
                <a:sym typeface="Wingdings" pitchFamily="2" charset="2"/>
              </a:rPr>
              <a:t> = { X  </a:t>
            </a:r>
            <a:r>
              <a:rPr lang="en-US" sz="2200" dirty="0">
                <a:sym typeface="Wingdings" pitchFamily="2" charset="2"/>
              </a:rPr>
              <a:t>Z, X  Y </a:t>
            </a:r>
            <a:r>
              <a:rPr lang="en-US" sz="2200" dirty="0" smtClean="0">
                <a:sym typeface="Wingdings" pitchFamily="2" charset="2"/>
              </a:rPr>
              <a:t>}</a:t>
            </a:r>
            <a:endParaRPr lang="en-US" sz="2200" dirty="0">
              <a:sym typeface="Wingdings" pitchFamily="2" charset="2"/>
            </a:endParaRPr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en-US" sz="2200" dirty="0" smtClean="0">
                <a:sym typeface="Wingdings" pitchFamily="2" charset="2"/>
              </a:rPr>
              <a:t>Check if F and </a:t>
            </a:r>
            <a:r>
              <a:rPr lang="en-US" sz="2200" dirty="0" err="1" smtClean="0">
                <a:sym typeface="Wingdings" pitchFamily="2" charset="2"/>
              </a:rPr>
              <a:t>Fm</a:t>
            </a:r>
            <a:r>
              <a:rPr lang="en-US" sz="2200" dirty="0" smtClean="0">
                <a:sym typeface="Wingdings" pitchFamily="2" charset="2"/>
              </a:rPr>
              <a:t> are equivalent?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2200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2" y="0"/>
            <a:ext cx="1800000" cy="182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 result for 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2552400" cy="2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8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Practice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859216" cy="487375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F </a:t>
            </a:r>
            <a:r>
              <a:rPr lang="en-US" sz="2000" b="1" dirty="0">
                <a:solidFill>
                  <a:srgbClr val="FF0000"/>
                </a:solidFill>
              </a:rPr>
              <a:t>= { A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 B, B  C, C  D, D  E, D 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B}</a:t>
            </a:r>
          </a:p>
          <a:p>
            <a:pPr marL="640080" lvl="2" indent="0" algn="just">
              <a:lnSpc>
                <a:spcPct val="16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 </a:t>
            </a:r>
            <a:r>
              <a:rPr lang="en-US" sz="2000" b="1" dirty="0">
                <a:solidFill>
                  <a:srgbClr val="FF0000"/>
                </a:solidFill>
              </a:rPr>
              <a:t>= { AB, BC, CD, DE }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Finding non-trivial FDs of decomposed relations in D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F1 = { A </a:t>
            </a:r>
            <a:r>
              <a:rPr lang="en-US" sz="2000" dirty="0" smtClean="0">
                <a:sym typeface="Wingdings" pitchFamily="2" charset="2"/>
              </a:rPr>
              <a:t> B}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>
                <a:sym typeface="Wingdings" pitchFamily="2" charset="2"/>
              </a:rPr>
              <a:t>F2 = { B  C, C  B}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>
                <a:sym typeface="Wingdings" pitchFamily="2" charset="2"/>
              </a:rPr>
              <a:t>F3 = { C  D, D  C }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>
                <a:sym typeface="Wingdings" pitchFamily="2" charset="2"/>
              </a:rPr>
              <a:t>F4 = { D  E}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>
                <a:sym typeface="Wingdings" pitchFamily="2" charset="2"/>
              </a:rPr>
              <a:t>Check all FDs of F are implied in { F1 U F2 U F3 U F4 } - YES</a:t>
            </a:r>
          </a:p>
          <a:p>
            <a:pPr algn="just">
              <a:lnSpc>
                <a:spcPct val="160000"/>
              </a:lnSpc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Thus, decomposition is dependency preserved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Practice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2. </a:t>
            </a:r>
            <a:r>
              <a:rPr lang="en-US" sz="2300" b="1" dirty="0">
                <a:solidFill>
                  <a:srgbClr val="FF0000"/>
                </a:solidFill>
              </a:rPr>
              <a:t>F = { AB 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 CD, D  A}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D = { ABC, BCD, AD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}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Finding non-trivial FDs of decomposed relations in D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F1 = { </a:t>
            </a:r>
            <a:r>
              <a:rPr lang="en-US" sz="2000" dirty="0" smtClean="0"/>
              <a:t>AB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C}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ym typeface="Wingdings" pitchFamily="2" charset="2"/>
              </a:rPr>
              <a:t>F2 = { </a:t>
            </a:r>
            <a:r>
              <a:rPr lang="en-US" sz="2000" dirty="0" smtClean="0">
                <a:sym typeface="Wingdings" pitchFamily="2" charset="2"/>
              </a:rPr>
              <a:t>BD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C}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ym typeface="Wingdings" pitchFamily="2" charset="2"/>
              </a:rPr>
              <a:t>F3 = { </a:t>
            </a:r>
            <a:r>
              <a:rPr lang="en-US" sz="2000" dirty="0" smtClean="0">
                <a:sym typeface="Wingdings" pitchFamily="2" charset="2"/>
              </a:rPr>
              <a:t>D  A </a:t>
            </a:r>
            <a:r>
              <a:rPr lang="en-US" sz="2000" dirty="0">
                <a:sym typeface="Wingdings" pitchFamily="2" charset="2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ym typeface="Wingdings" pitchFamily="2" charset="2"/>
              </a:rPr>
              <a:t>Check </a:t>
            </a:r>
            <a:r>
              <a:rPr lang="en-US" sz="2000" dirty="0">
                <a:sym typeface="Wingdings" pitchFamily="2" charset="2"/>
              </a:rPr>
              <a:t>all FDs of F are implied in { F1 U F2 U </a:t>
            </a:r>
            <a:r>
              <a:rPr lang="en-US" sz="2000" dirty="0" smtClean="0">
                <a:sym typeface="Wingdings" pitchFamily="2" charset="2"/>
              </a:rPr>
              <a:t>F3 </a:t>
            </a:r>
            <a:r>
              <a:rPr lang="en-US" sz="2000" dirty="0">
                <a:sym typeface="Wingdings" pitchFamily="2" charset="2"/>
              </a:rPr>
              <a:t>} - </a:t>
            </a:r>
            <a:r>
              <a:rPr lang="en-US" sz="2000" dirty="0" smtClean="0">
                <a:sym typeface="Wingdings" pitchFamily="2" charset="2"/>
              </a:rPr>
              <a:t>NO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Thus, decomposition is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not dependency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preserved</a:t>
            </a:r>
            <a:endParaRPr lang="en-IN" sz="2000" b="1" dirty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14338" name="Picture 2" descr="Image result for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1578"/>
            <a:ext cx="3271732" cy="247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b="1" dirty="0"/>
              <a:t>Solution Practice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2208"/>
            <a:ext cx="7467600" cy="50691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3. F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= { A  BCDEF, BC  ADEF, D  E, B 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F}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D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= { ABCD, DE, BF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}</a:t>
            </a: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11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/>
              <a:t>Finding non-trivial FDs of decomposed relations in D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F1 = { </a:t>
            </a:r>
            <a:r>
              <a:rPr lang="en-US" sz="2000" dirty="0" smtClean="0"/>
              <a:t>A </a:t>
            </a:r>
            <a:r>
              <a:rPr lang="en-US" sz="2000" dirty="0" smtClean="0">
                <a:sym typeface="Wingdings" pitchFamily="2" charset="2"/>
              </a:rPr>
              <a:t> BCD, BC  AD}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ym typeface="Wingdings" pitchFamily="2" charset="2"/>
              </a:rPr>
              <a:t>F2 = { </a:t>
            </a:r>
            <a:r>
              <a:rPr lang="en-US" sz="2000" dirty="0" smtClean="0">
                <a:sym typeface="Wingdings" pitchFamily="2" charset="2"/>
              </a:rPr>
              <a:t>D  E}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ym typeface="Wingdings" pitchFamily="2" charset="2"/>
              </a:rPr>
              <a:t>F3 = { </a:t>
            </a:r>
            <a:r>
              <a:rPr lang="en-US" sz="2000" dirty="0" smtClean="0">
                <a:sym typeface="Wingdings" pitchFamily="2" charset="2"/>
              </a:rPr>
              <a:t>B  F </a:t>
            </a:r>
            <a:r>
              <a:rPr lang="en-US" sz="2000" dirty="0">
                <a:sym typeface="Wingdings" pitchFamily="2" charset="2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ym typeface="Wingdings" pitchFamily="2" charset="2"/>
              </a:rPr>
              <a:t>Check all FDs of F are implied in { F1 U F2 U F3 } - </a:t>
            </a:r>
            <a:r>
              <a:rPr lang="en-US" sz="2000" dirty="0" smtClean="0">
                <a:sym typeface="Wingdings" pitchFamily="2" charset="2"/>
              </a:rPr>
              <a:t>YES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Thus, decomposition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is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dependency preserved</a:t>
            </a:r>
            <a:endParaRPr lang="en-IN" sz="2000" b="1" dirty="0">
              <a:solidFill>
                <a:srgbClr val="FF0000"/>
              </a:solidFill>
            </a:endParaRPr>
          </a:p>
          <a:p>
            <a:pPr marL="640080" lvl="2" indent="0" algn="just">
              <a:lnSpc>
                <a:spcPct val="150000"/>
              </a:lnSpc>
              <a:buNone/>
            </a:pPr>
            <a:endParaRPr lang="en-US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marL="640080" lvl="2" indent="0" algn="just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01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b="1" dirty="0"/>
              <a:t>Solution Practice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3600"/>
            <a:ext cx="7467600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4. F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= { A  BC, CD  E, B  D, E  A }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D = { ABCE, BD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}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/>
              <a:t>Finding non-trivial FDs of decomposed relations in D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F1 = { </a:t>
            </a:r>
            <a:r>
              <a:rPr lang="en-US" sz="2000" dirty="0" smtClean="0"/>
              <a:t>A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BCE, E  ABC, BC  AE }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ym typeface="Wingdings" pitchFamily="2" charset="2"/>
              </a:rPr>
              <a:t>F2 = { </a:t>
            </a:r>
            <a:r>
              <a:rPr lang="en-US" sz="2000" dirty="0" smtClean="0">
                <a:sym typeface="Wingdings" pitchFamily="2" charset="2"/>
              </a:rPr>
              <a:t>B  D}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ym typeface="Wingdings" pitchFamily="2" charset="2"/>
              </a:rPr>
              <a:t>Check </a:t>
            </a:r>
            <a:r>
              <a:rPr lang="en-US" sz="2000" dirty="0">
                <a:sym typeface="Wingdings" pitchFamily="2" charset="2"/>
              </a:rPr>
              <a:t>all FDs of F are implied in { F1 U F2 U F3 } - </a:t>
            </a:r>
            <a:r>
              <a:rPr lang="en-US" sz="2000" dirty="0" smtClean="0">
                <a:sym typeface="Wingdings" pitchFamily="2" charset="2"/>
              </a:rPr>
              <a:t>NO</a:t>
            </a:r>
            <a:endParaRPr lang="en-US" sz="2000" dirty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Thus, decomposition is not dependency preserved</a:t>
            </a:r>
            <a:endParaRPr lang="en-IN" sz="2000" b="1" dirty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sz="2000" b="1" dirty="0">
                <a:solidFill>
                  <a:srgbClr val="FF0000"/>
                </a:solidFill>
                <a:sym typeface="Wingdings" pitchFamily="2" charset="2"/>
              </a:rPr>
            </a:br>
            <a:endParaRPr lang="en-IN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56" y="12255"/>
            <a:ext cx="2340000" cy="262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9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9872" y="1916832"/>
            <a:ext cx="3429000" cy="18943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Thanks!!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721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Extraneous </a:t>
            </a:r>
            <a:r>
              <a:rPr lang="en-US" sz="3200" b="1" dirty="0" smtClean="0"/>
              <a:t>Attribute 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291264" cy="487375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/>
              <a:t>F = { ABCD </a:t>
            </a:r>
            <a:r>
              <a:rPr lang="en-US" b="1" dirty="0" smtClean="0">
                <a:sym typeface="Wingdings" pitchFamily="2" charset="2"/>
              </a:rPr>
              <a:t> E, AB  F, F  C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Find extraneous attribute?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A+ = A	AB+ = A, B, F, C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B+ = B	AD+ = A, 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C+ = C	BD+ = B, 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D+ = D	ABD+ = A, B, C, D, E, F  </a:t>
            </a:r>
            <a:r>
              <a:rPr lang="en-IN" b="1" dirty="0" smtClean="0">
                <a:solidFill>
                  <a:srgbClr val="FF0000"/>
                </a:solidFill>
              </a:rPr>
              <a:t>∴ </a:t>
            </a:r>
            <a:r>
              <a:rPr lang="en-IN" b="1" dirty="0">
                <a:solidFill>
                  <a:srgbClr val="FF0000"/>
                </a:solidFill>
              </a:rPr>
              <a:t>C is extraneous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/>
              <a:t>Extraneous </a:t>
            </a:r>
            <a:r>
              <a:rPr lang="en-US" b="1" dirty="0" smtClean="0"/>
              <a:t>Attribute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Find extraneous attribute in the below FD set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sz="2800" b="1" dirty="0" smtClean="0">
                <a:solidFill>
                  <a:srgbClr val="FF0000"/>
                </a:solidFill>
              </a:rPr>
              <a:t>F = { PQRS </a:t>
            </a:r>
            <a:r>
              <a:rPr lang="en-AU" sz="2800" b="1" dirty="0" smtClean="0">
                <a:solidFill>
                  <a:srgbClr val="FF0000"/>
                </a:solidFill>
                <a:sym typeface="Wingdings" pitchFamily="2" charset="2"/>
              </a:rPr>
              <a:t> T, QR  U, U  P, R  U }</a:t>
            </a:r>
          </a:p>
          <a:p>
            <a:endParaRPr lang="en-IN" dirty="0"/>
          </a:p>
        </p:txBody>
      </p:sp>
      <p:pic>
        <p:nvPicPr>
          <p:cNvPr id="2052" name="Picture 4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1008"/>
            <a:ext cx="3888432" cy="335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075240" cy="1143000"/>
          </a:xfrm>
        </p:spPr>
        <p:txBody>
          <a:bodyPr/>
          <a:lstStyle/>
          <a:p>
            <a:r>
              <a:rPr lang="en-US" b="1" dirty="0" smtClean="0"/>
              <a:t>Solution Extraneous </a:t>
            </a:r>
            <a:r>
              <a:rPr lang="en-US" b="1" dirty="0"/>
              <a:t>Attribute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405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AU" b="1" dirty="0">
                <a:solidFill>
                  <a:srgbClr val="FF0000"/>
                </a:solidFill>
              </a:rPr>
              <a:t>F = { PQRS </a:t>
            </a:r>
            <a:r>
              <a:rPr lang="en-AU" b="1" dirty="0">
                <a:solidFill>
                  <a:srgbClr val="FF0000"/>
                </a:solidFill>
                <a:sym typeface="Wingdings" pitchFamily="2" charset="2"/>
              </a:rPr>
              <a:t> T, QR  U, U  P, R  U </a:t>
            </a:r>
            <a:r>
              <a:rPr lang="en-AU" b="1" dirty="0" smtClean="0">
                <a:solidFill>
                  <a:srgbClr val="FF0000"/>
                </a:solidFill>
                <a:sym typeface="Wingdings" pitchFamily="2" charset="2"/>
              </a:rPr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AU" b="1" dirty="0">
              <a:solidFill>
                <a:srgbClr val="FF0000"/>
              </a:solidFill>
              <a:sym typeface="Wingdings" pitchFamily="2" charset="2"/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P+ = P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Q+ = Q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R+ = R, U, P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S+ = S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AU" sz="2200" dirty="0"/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QR+ = Q, R, U, P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RS+ = R, S, U , P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AU" sz="2200" dirty="0" smtClean="0"/>
              <a:t>QS+ = Q, 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AU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3203848" y="2420888"/>
            <a:ext cx="432048" cy="41040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ular Callout 4"/>
          <p:cNvSpPr/>
          <p:nvPr/>
        </p:nvSpPr>
        <p:spPr>
          <a:xfrm>
            <a:off x="5580112" y="3284984"/>
            <a:ext cx="3240360" cy="2016224"/>
          </a:xfrm>
          <a:prstGeom prst="wedgeRoundRectCallout">
            <a:avLst>
              <a:gd name="adj1" fmla="val -110593"/>
              <a:gd name="adj2" fmla="val 1420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AU" sz="2000" dirty="0" smtClean="0"/>
              <a:t>QR </a:t>
            </a:r>
            <a:r>
              <a:rPr lang="en-AU" sz="2000" dirty="0" smtClean="0">
                <a:sym typeface="Wingdings" pitchFamily="2" charset="2"/>
              </a:rPr>
              <a:t> U</a:t>
            </a:r>
          </a:p>
          <a:p>
            <a:pPr algn="ctr">
              <a:lnSpc>
                <a:spcPct val="150000"/>
              </a:lnSpc>
            </a:pPr>
            <a:r>
              <a:rPr lang="en-AU" sz="2000" dirty="0" smtClean="0">
                <a:sym typeface="Wingdings" pitchFamily="2" charset="2"/>
              </a:rPr>
              <a:t>R  U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∴ Q is Extraneous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Also, P is Extraneous</a:t>
            </a:r>
            <a:endParaRPr lang="en-AU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33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9776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Steps for Canonical Cover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9624"/>
            <a:ext cx="8147248" cy="487375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AU" sz="2300" dirty="0" smtClean="0"/>
              <a:t>Split FDs such that RHS of every FD has single attribute.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AU" sz="2300" dirty="0" smtClean="0"/>
              <a:t>Discard trivial FDs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AU" sz="2300" dirty="0" smtClean="0"/>
              <a:t>Remove extraneous attributes from LHS of every FD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2300" dirty="0" smtClean="0">
                <a:solidFill>
                  <a:srgbClr val="FF0000"/>
                </a:solidFill>
              </a:rPr>
              <a:t>i.e. </a:t>
            </a:r>
            <a:r>
              <a:rPr lang="en-AU" sz="2300" dirty="0" err="1" smtClean="0">
                <a:solidFill>
                  <a:srgbClr val="FF0000"/>
                </a:solidFill>
              </a:rPr>
              <a:t>i</a:t>
            </a:r>
            <a:r>
              <a:rPr lang="en-US" sz="2300" dirty="0" smtClean="0">
                <a:solidFill>
                  <a:srgbClr val="FF0000"/>
                </a:solidFill>
              </a:rPr>
              <a:t>f </a:t>
            </a:r>
            <a:r>
              <a:rPr lang="en-US" sz="2300" dirty="0">
                <a:solidFill>
                  <a:srgbClr val="FF0000"/>
                </a:solidFill>
              </a:rPr>
              <a:t>XY </a:t>
            </a:r>
            <a:r>
              <a:rPr lang="en-US" sz="2300" dirty="0">
                <a:solidFill>
                  <a:srgbClr val="FF0000"/>
                </a:solidFill>
                <a:sym typeface="Wingdings" pitchFamily="2" charset="2"/>
              </a:rPr>
              <a:t> Z and X+ determines </a:t>
            </a:r>
            <a:r>
              <a:rPr lang="en-US" sz="2300" dirty="0" smtClean="0">
                <a:solidFill>
                  <a:srgbClr val="FF0000"/>
                </a:solidFill>
                <a:sym typeface="Wingdings" pitchFamily="2" charset="2"/>
              </a:rPr>
              <a:t>Y </a:t>
            </a:r>
            <a:r>
              <a:rPr lang="en-US" sz="2300" dirty="0">
                <a:solidFill>
                  <a:srgbClr val="FF0000"/>
                </a:solidFill>
                <a:sym typeface="Wingdings" pitchFamily="2" charset="2"/>
              </a:rPr>
              <a:t>or Z in FD set F,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300" dirty="0" smtClean="0">
                <a:solidFill>
                  <a:srgbClr val="FF0000"/>
                </a:solidFill>
                <a:sym typeface="Wingdings" pitchFamily="2" charset="2"/>
              </a:rPr>
              <a:t>then 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“ Y ” is extraneous in XY  </a:t>
            </a:r>
            <a:r>
              <a:rPr lang="en-US" sz="2300" b="1" dirty="0" smtClean="0">
                <a:solidFill>
                  <a:srgbClr val="FF0000"/>
                </a:solidFill>
                <a:sym typeface="Wingdings" pitchFamily="2" charset="2"/>
              </a:rPr>
              <a:t>Z</a:t>
            </a:r>
            <a:endParaRPr lang="en-AU" sz="2300" dirty="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arenR" startAt="4"/>
            </a:pPr>
            <a:r>
              <a:rPr lang="en-AU" sz="2300" dirty="0" smtClean="0"/>
              <a:t>Remove redundant FDs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2300" b="1" dirty="0" smtClean="0">
                <a:solidFill>
                  <a:srgbClr val="FF0000"/>
                </a:solidFill>
              </a:rPr>
              <a:t>i.e. F – { X </a:t>
            </a:r>
            <a:r>
              <a:rPr lang="en-AU" sz="2300" b="1" dirty="0" smtClean="0">
                <a:solidFill>
                  <a:srgbClr val="FF0000"/>
                </a:solidFill>
                <a:sym typeface="Wingdings" pitchFamily="2" charset="2"/>
              </a:rPr>
              <a:t> Y} = F</a:t>
            </a:r>
            <a:endParaRPr lang="en-AU" sz="2300" b="1" dirty="0" smtClean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624"/>
            <a:ext cx="240472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4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Canonical Cover Example (Cont.)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147248" cy="52051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700" b="1" dirty="0" smtClean="0"/>
              <a:t>Given FD set F = { </a:t>
            </a:r>
            <a:r>
              <a:rPr lang="en-US" sz="1700" b="1" dirty="0"/>
              <a:t>a</a:t>
            </a:r>
            <a:r>
              <a:rPr lang="en-US" sz="1700" b="1" dirty="0" smtClean="0"/>
              <a:t>, b, c </a:t>
            </a:r>
            <a:r>
              <a:rPr lang="en-US" sz="1700" b="1" dirty="0">
                <a:sym typeface="Wingdings" pitchFamily="2" charset="2"/>
              </a:rPr>
              <a:t></a:t>
            </a:r>
            <a:r>
              <a:rPr lang="en-US" sz="1700" b="1" dirty="0" smtClean="0"/>
              <a:t> </a:t>
            </a:r>
            <a:r>
              <a:rPr lang="en-US" sz="1700" b="1" dirty="0"/>
              <a:t>c</a:t>
            </a:r>
            <a:r>
              <a:rPr lang="en-US" sz="1700" b="1" dirty="0" smtClean="0"/>
              <a:t>, d, e, f </a:t>
            </a:r>
            <a:r>
              <a:rPr lang="en-US" sz="1700" b="1" dirty="0"/>
              <a:t>; </a:t>
            </a:r>
            <a:r>
              <a:rPr lang="en-US" sz="1700" b="1" dirty="0" smtClean="0"/>
              <a:t>c</a:t>
            </a:r>
            <a:r>
              <a:rPr lang="en-US" sz="1700" b="1" dirty="0">
                <a:sym typeface="Wingdings" pitchFamily="2" charset="2"/>
              </a:rPr>
              <a:t>  </a:t>
            </a:r>
            <a:r>
              <a:rPr lang="en-US" sz="1700" b="1" dirty="0" smtClean="0"/>
              <a:t>e</a:t>
            </a:r>
            <a:r>
              <a:rPr lang="en-US" sz="1700" b="1" dirty="0"/>
              <a:t>; </a:t>
            </a:r>
            <a:r>
              <a:rPr lang="en-US" sz="1700" b="1" dirty="0" smtClean="0"/>
              <a:t>a</a:t>
            </a:r>
            <a:r>
              <a:rPr lang="en-US" sz="1700" b="1" dirty="0">
                <a:sym typeface="Wingdings" pitchFamily="2" charset="2"/>
              </a:rPr>
              <a:t>  </a:t>
            </a:r>
            <a:r>
              <a:rPr lang="en-US" sz="1700" b="1" dirty="0" smtClean="0"/>
              <a:t>b</a:t>
            </a:r>
            <a:r>
              <a:rPr lang="en-US" sz="1700" b="1" dirty="0"/>
              <a:t>; </a:t>
            </a:r>
            <a:r>
              <a:rPr lang="en-US" sz="1700" b="1" dirty="0" smtClean="0"/>
              <a:t>d</a:t>
            </a:r>
            <a:r>
              <a:rPr lang="en-US" sz="1700" b="1" dirty="0">
                <a:sym typeface="Wingdings" pitchFamily="2" charset="2"/>
              </a:rPr>
              <a:t>  </a:t>
            </a:r>
            <a:r>
              <a:rPr lang="en-US" sz="1700" b="1" dirty="0" smtClean="0"/>
              <a:t>f </a:t>
            </a:r>
            <a:r>
              <a:rPr lang="en-US" sz="1700" b="1" dirty="0"/>
              <a:t>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1700" b="1" u="sng" dirty="0" smtClean="0">
                <a:solidFill>
                  <a:srgbClr val="FF0000"/>
                </a:solidFill>
              </a:rPr>
              <a:t>Solution</a:t>
            </a:r>
            <a:endParaRPr lang="en-IN" sz="1700" b="1" u="sng" dirty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IN" sz="1700" dirty="0" err="1"/>
              <a:t>a,b,c</a:t>
            </a:r>
            <a:r>
              <a:rPr lang="en-IN" sz="1700" dirty="0"/>
              <a:t> </a:t>
            </a:r>
            <a:r>
              <a:rPr lang="en-US" sz="1700" dirty="0">
                <a:sym typeface="Wingdings" pitchFamily="2" charset="2"/>
              </a:rPr>
              <a:t> </a:t>
            </a:r>
            <a:r>
              <a:rPr lang="en-IN" sz="1700" dirty="0" smtClean="0"/>
              <a:t>c</a:t>
            </a:r>
            <a:endParaRPr lang="en-IN" sz="1700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IN" sz="1700" dirty="0" err="1" smtClean="0"/>
              <a:t>a,b,c</a:t>
            </a:r>
            <a:r>
              <a:rPr lang="en-IN" sz="1700" dirty="0" smtClean="0"/>
              <a:t> </a:t>
            </a:r>
            <a:r>
              <a:rPr lang="en-US" sz="1700" dirty="0">
                <a:sym typeface="Wingdings" pitchFamily="2" charset="2"/>
              </a:rPr>
              <a:t></a:t>
            </a:r>
            <a:r>
              <a:rPr lang="en-IN" sz="1700" dirty="0" smtClean="0"/>
              <a:t> </a:t>
            </a:r>
            <a:r>
              <a:rPr lang="en-IN" sz="1700" dirty="0"/>
              <a:t>d</a:t>
            </a:r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IN" sz="1700" dirty="0" err="1" smtClean="0"/>
              <a:t>a,b,c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>
                <a:sym typeface="Wingdings" pitchFamily="2" charset="2"/>
              </a:rPr>
              <a:t> </a:t>
            </a:r>
            <a:r>
              <a:rPr lang="en-IN" sz="1700" dirty="0" smtClean="0"/>
              <a:t>e</a:t>
            </a:r>
            <a:endParaRPr lang="en-IN" sz="1700" dirty="0"/>
          </a:p>
          <a:p>
            <a:pPr marL="365760" lvl="1" indent="0" algn="just">
              <a:lnSpc>
                <a:spcPct val="130000"/>
              </a:lnSpc>
              <a:buNone/>
            </a:pPr>
            <a:r>
              <a:rPr lang="en-IN" sz="1700" dirty="0" err="1" smtClean="0"/>
              <a:t>a,b,c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>
                <a:sym typeface="Wingdings" pitchFamily="2" charset="2"/>
              </a:rPr>
              <a:t> </a:t>
            </a:r>
            <a:r>
              <a:rPr lang="en-IN" sz="1700" dirty="0" smtClean="0"/>
              <a:t>f</a:t>
            </a:r>
            <a:endParaRPr lang="en-IN" sz="1700" dirty="0"/>
          </a:p>
          <a:p>
            <a:pPr algn="just">
              <a:lnSpc>
                <a:spcPct val="130000"/>
              </a:lnSpc>
            </a:pPr>
            <a:r>
              <a:rPr lang="en-IN" sz="1700" dirty="0" smtClean="0"/>
              <a:t>Remove </a:t>
            </a:r>
            <a:r>
              <a:rPr lang="en-IN" sz="1700" dirty="0" err="1"/>
              <a:t>a,b,c</a:t>
            </a:r>
            <a:r>
              <a:rPr lang="en-IN" sz="1700" dirty="0"/>
              <a:t> </a:t>
            </a:r>
            <a:r>
              <a:rPr lang="en-US" sz="1700" dirty="0">
                <a:sym typeface="Wingdings" pitchFamily="2" charset="2"/>
              </a:rPr>
              <a:t> </a:t>
            </a:r>
            <a:r>
              <a:rPr lang="en-IN" sz="1700" dirty="0" smtClean="0"/>
              <a:t>c</a:t>
            </a:r>
            <a:r>
              <a:rPr lang="en-IN" sz="1700" dirty="0"/>
              <a:t> </a:t>
            </a:r>
            <a:r>
              <a:rPr lang="en-IN" sz="1700" dirty="0" smtClean="0"/>
              <a:t>(trivial FD)</a:t>
            </a:r>
            <a:endParaRPr lang="en-IN" sz="1700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IN" sz="1700" dirty="0" smtClean="0"/>
              <a:t>Now, </a:t>
            </a:r>
            <a:r>
              <a:rPr lang="en-IN" sz="1700" b="1" dirty="0">
                <a:solidFill>
                  <a:srgbClr val="FF0000"/>
                </a:solidFill>
              </a:rPr>
              <a:t>F ={ </a:t>
            </a:r>
            <a:r>
              <a:rPr lang="en-IN" sz="1700" b="1" dirty="0" err="1">
                <a:solidFill>
                  <a:srgbClr val="FF0000"/>
                </a:solidFill>
              </a:rPr>
              <a:t>a,b,c</a:t>
            </a:r>
            <a:r>
              <a:rPr lang="en-IN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1700" b="1" dirty="0" smtClean="0">
                <a:solidFill>
                  <a:srgbClr val="FF0000"/>
                </a:solidFill>
              </a:rPr>
              <a:t> </a:t>
            </a:r>
            <a:r>
              <a:rPr lang="en-IN" sz="1700" b="1" dirty="0">
                <a:solidFill>
                  <a:srgbClr val="FF0000"/>
                </a:solidFill>
              </a:rPr>
              <a:t>d ; </a:t>
            </a:r>
            <a:r>
              <a:rPr lang="en-IN" sz="1700" b="1" dirty="0" err="1" smtClean="0">
                <a:solidFill>
                  <a:srgbClr val="FF0000"/>
                </a:solidFill>
              </a:rPr>
              <a:t>a,b,c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e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err="1" smtClean="0">
                <a:solidFill>
                  <a:srgbClr val="FF0000"/>
                </a:solidFill>
              </a:rPr>
              <a:t>a,b,c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f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e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a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b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d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f </a:t>
            </a:r>
            <a:r>
              <a:rPr lang="en-IN" sz="1700" b="1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1700" b="1" dirty="0" smtClean="0"/>
              <a:t>Finding extraneous attributes:</a:t>
            </a:r>
          </a:p>
          <a:p>
            <a:pPr algn="just">
              <a:lnSpc>
                <a:spcPct val="130000"/>
              </a:lnSpc>
            </a:pPr>
            <a:r>
              <a:rPr lang="en-US" sz="1700" dirty="0" smtClean="0"/>
              <a:t>B is extraneous in </a:t>
            </a:r>
            <a:r>
              <a:rPr lang="en-US" sz="1700" dirty="0" err="1" smtClean="0"/>
              <a:t>a,b,c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 pitchFamily="2" charset="2"/>
              </a:rPr>
              <a:t> d and </a:t>
            </a:r>
            <a:r>
              <a:rPr lang="en-US" sz="1700" dirty="0" err="1" smtClean="0">
                <a:sym typeface="Wingdings" pitchFamily="2" charset="2"/>
              </a:rPr>
              <a:t>a,b,c</a:t>
            </a:r>
            <a:r>
              <a:rPr lang="en-US" sz="1700" dirty="0" smtClean="0">
                <a:sym typeface="Wingdings" pitchFamily="2" charset="2"/>
              </a:rPr>
              <a:t>  e and </a:t>
            </a:r>
            <a:r>
              <a:rPr lang="en-US" sz="1700" dirty="0" err="1" smtClean="0">
                <a:sym typeface="Wingdings" pitchFamily="2" charset="2"/>
              </a:rPr>
              <a:t>a,b,c</a:t>
            </a:r>
            <a:r>
              <a:rPr lang="en-US" sz="1700" dirty="0" smtClean="0">
                <a:sym typeface="Wingdings" pitchFamily="2" charset="2"/>
              </a:rPr>
              <a:t>  f as a  b</a:t>
            </a:r>
          </a:p>
          <a:p>
            <a:pPr algn="just">
              <a:lnSpc>
                <a:spcPct val="130000"/>
              </a:lnSpc>
            </a:pPr>
            <a:r>
              <a:rPr lang="en-US" sz="1700" dirty="0" smtClean="0">
                <a:sym typeface="Wingdings" pitchFamily="2" charset="2"/>
              </a:rPr>
              <a:t>A is extraneous in </a:t>
            </a:r>
            <a:r>
              <a:rPr lang="en-US" sz="1700" dirty="0" err="1" smtClean="0">
                <a:sym typeface="Wingdings" pitchFamily="2" charset="2"/>
              </a:rPr>
              <a:t>a,c</a:t>
            </a:r>
            <a:r>
              <a:rPr lang="en-US" sz="1700" dirty="0" smtClean="0">
                <a:sym typeface="Wingdings" pitchFamily="2" charset="2"/>
              </a:rPr>
              <a:t>  e as c  e</a:t>
            </a:r>
            <a:endParaRPr lang="en-IN" sz="1700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IN" sz="1700" dirty="0" smtClean="0"/>
              <a:t>Thus, </a:t>
            </a:r>
            <a:r>
              <a:rPr lang="en-IN" sz="1700" b="1" dirty="0" smtClean="0">
                <a:solidFill>
                  <a:srgbClr val="FF0000"/>
                </a:solidFill>
              </a:rPr>
              <a:t>F</a:t>
            </a:r>
            <a:r>
              <a:rPr lang="en-IN" sz="1700" b="1" dirty="0">
                <a:solidFill>
                  <a:srgbClr val="FF0000"/>
                </a:solidFill>
              </a:rPr>
              <a:t>= {</a:t>
            </a:r>
            <a:r>
              <a:rPr lang="en-IN" sz="1700" b="1" dirty="0" err="1">
                <a:solidFill>
                  <a:srgbClr val="FF0000"/>
                </a:solidFill>
              </a:rPr>
              <a:t>a,c</a:t>
            </a:r>
            <a:r>
              <a:rPr lang="en-IN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IN" sz="1700" b="1" dirty="0" smtClean="0">
                <a:solidFill>
                  <a:srgbClr val="FF0000"/>
                </a:solidFill>
              </a:rPr>
              <a:t>d; 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</a:t>
            </a:r>
            <a:r>
              <a:rPr lang="en-IN" sz="1700" b="1" dirty="0" smtClean="0">
                <a:solidFill>
                  <a:srgbClr val="FF0000"/>
                </a:solidFill>
              </a:rPr>
              <a:t> </a:t>
            </a:r>
            <a:r>
              <a:rPr lang="en-IN" sz="1700" b="1" dirty="0">
                <a:solidFill>
                  <a:srgbClr val="FF0000"/>
                </a:solidFill>
              </a:rPr>
              <a:t>e; </a:t>
            </a:r>
            <a:r>
              <a:rPr lang="en-IN" sz="1700" b="1" dirty="0" err="1" smtClean="0">
                <a:solidFill>
                  <a:srgbClr val="FF0000"/>
                </a:solidFill>
              </a:rPr>
              <a:t>a,c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f 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e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a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b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d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f</a:t>
            </a:r>
            <a:r>
              <a:rPr lang="en-IN" sz="1700" b="1" dirty="0">
                <a:solidFill>
                  <a:srgbClr val="FF0000"/>
                </a:solidFill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en-IN" sz="1700" dirty="0" smtClean="0"/>
              <a:t>Remove </a:t>
            </a:r>
            <a:r>
              <a:rPr lang="en-IN" sz="1700" dirty="0" err="1" smtClean="0"/>
              <a:t>a,c</a:t>
            </a:r>
            <a:r>
              <a:rPr lang="en-US" sz="1700" dirty="0">
                <a:sym typeface="Wingdings" pitchFamily="2" charset="2"/>
              </a:rPr>
              <a:t>  </a:t>
            </a:r>
            <a:r>
              <a:rPr lang="en-IN" sz="1700" dirty="0" smtClean="0"/>
              <a:t>f </a:t>
            </a:r>
            <a:r>
              <a:rPr lang="en-IN" sz="1700" dirty="0"/>
              <a:t>(since it is implied by </a:t>
            </a:r>
            <a:r>
              <a:rPr lang="en-IN" sz="1700" dirty="0" err="1" smtClean="0"/>
              <a:t>a,c</a:t>
            </a:r>
            <a:r>
              <a:rPr lang="en-US" sz="1700" dirty="0">
                <a:sym typeface="Wingdings" pitchFamily="2" charset="2"/>
              </a:rPr>
              <a:t>  </a:t>
            </a:r>
            <a:r>
              <a:rPr lang="en-IN" sz="1700" dirty="0" smtClean="0"/>
              <a:t>d </a:t>
            </a:r>
            <a:r>
              <a:rPr lang="en-IN" sz="1700" dirty="0"/>
              <a:t>and </a:t>
            </a:r>
            <a:r>
              <a:rPr lang="en-IN" sz="1700" dirty="0" smtClean="0"/>
              <a:t>d</a:t>
            </a:r>
            <a:r>
              <a:rPr lang="en-US" sz="1700" dirty="0">
                <a:sym typeface="Wingdings" pitchFamily="2" charset="2"/>
              </a:rPr>
              <a:t>  </a:t>
            </a:r>
            <a:r>
              <a:rPr lang="en-IN" sz="1700" dirty="0" smtClean="0"/>
              <a:t>f)</a:t>
            </a:r>
            <a:endParaRPr lang="en-IN" sz="1700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IN" sz="1700" b="1" dirty="0">
                <a:solidFill>
                  <a:srgbClr val="FF0000"/>
                </a:solidFill>
              </a:rPr>
              <a:t> F= {</a:t>
            </a:r>
            <a:r>
              <a:rPr lang="en-IN" sz="1700" b="1" dirty="0" err="1">
                <a:solidFill>
                  <a:srgbClr val="FF0000"/>
                </a:solidFill>
              </a:rPr>
              <a:t>a,c</a:t>
            </a:r>
            <a:r>
              <a:rPr lang="en-IN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sz="1700" b="1" dirty="0" smtClean="0">
                <a:solidFill>
                  <a:srgbClr val="FF0000"/>
                </a:solidFill>
              </a:rPr>
              <a:t> </a:t>
            </a:r>
            <a:r>
              <a:rPr lang="en-IN" sz="1700" b="1" dirty="0">
                <a:solidFill>
                  <a:srgbClr val="FF0000"/>
                </a:solidFill>
              </a:rPr>
              <a:t>d; </a:t>
            </a:r>
            <a:r>
              <a:rPr lang="en-IN" sz="1700" b="1" dirty="0" smtClean="0">
                <a:solidFill>
                  <a:srgbClr val="FF0000"/>
                </a:solidFill>
              </a:rPr>
              <a:t>c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</a:t>
            </a:r>
            <a:r>
              <a:rPr lang="en-IN" sz="1700" b="1" dirty="0" smtClean="0">
                <a:solidFill>
                  <a:srgbClr val="FF0000"/>
                </a:solidFill>
              </a:rPr>
              <a:t> </a:t>
            </a:r>
            <a:r>
              <a:rPr lang="en-IN" sz="1700" b="1" dirty="0">
                <a:solidFill>
                  <a:srgbClr val="FF0000"/>
                </a:solidFill>
              </a:rPr>
              <a:t>e; </a:t>
            </a:r>
            <a:r>
              <a:rPr lang="en-IN" sz="1700" b="1" dirty="0" smtClean="0">
                <a:solidFill>
                  <a:srgbClr val="FF0000"/>
                </a:solidFill>
              </a:rPr>
              <a:t>a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b</a:t>
            </a:r>
            <a:r>
              <a:rPr lang="en-IN" sz="1700" b="1" dirty="0">
                <a:solidFill>
                  <a:srgbClr val="FF0000"/>
                </a:solidFill>
              </a:rPr>
              <a:t>; </a:t>
            </a:r>
            <a:r>
              <a:rPr lang="en-IN" sz="1700" b="1" dirty="0" smtClean="0">
                <a:solidFill>
                  <a:srgbClr val="FF0000"/>
                </a:solidFill>
              </a:rPr>
              <a:t>d</a:t>
            </a:r>
            <a:r>
              <a:rPr lang="en-US" sz="1700" b="1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IN" sz="1700" b="1" dirty="0" smtClean="0">
                <a:solidFill>
                  <a:srgbClr val="FF0000"/>
                </a:solidFill>
              </a:rPr>
              <a:t>f</a:t>
            </a:r>
            <a:r>
              <a:rPr lang="en-IN" sz="17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6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2936</TotalTime>
  <Words>2073</Words>
  <Application>Microsoft Office PowerPoint</Application>
  <PresentationFormat>On-screen Show (4:3)</PresentationFormat>
  <Paragraphs>389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Oriel</vt:lpstr>
      <vt:lpstr>Normalization</vt:lpstr>
      <vt:lpstr>Canonical Form/ Minimal FD Set</vt:lpstr>
      <vt:lpstr>Canonical Form (Cont.)</vt:lpstr>
      <vt:lpstr>Extraneous Attribute</vt:lpstr>
      <vt:lpstr>Extraneous Attribute Example</vt:lpstr>
      <vt:lpstr>Extraneous Attribute Drill</vt:lpstr>
      <vt:lpstr>Solution Extraneous Attribute Drill</vt:lpstr>
      <vt:lpstr>Steps for Canonical Cover</vt:lpstr>
      <vt:lpstr>Canonical Cover Example (Cont.)</vt:lpstr>
      <vt:lpstr>Canonical Cover Drill</vt:lpstr>
      <vt:lpstr>Solution Canonical Cover Drill</vt:lpstr>
      <vt:lpstr>Solution Canonical Cover Drill</vt:lpstr>
      <vt:lpstr>Normalization</vt:lpstr>
      <vt:lpstr>Normalization (Cont.)</vt:lpstr>
      <vt:lpstr>Normal Forms</vt:lpstr>
      <vt:lpstr>Hierarchy of Normal Forms </vt:lpstr>
      <vt:lpstr>Normalization</vt:lpstr>
      <vt:lpstr>First Normal Form</vt:lpstr>
      <vt:lpstr> Normalization into 1NF</vt:lpstr>
      <vt:lpstr>Second Normal Form</vt:lpstr>
      <vt:lpstr>Second Normal Form Example</vt:lpstr>
      <vt:lpstr>Third Normal Form</vt:lpstr>
      <vt:lpstr>BCNF Normal Form  (Boyce-Codd Normal Form) </vt:lpstr>
      <vt:lpstr>Practice Drill</vt:lpstr>
      <vt:lpstr>Practice Drill (Cont.)</vt:lpstr>
      <vt:lpstr>Solution Practice Drill </vt:lpstr>
      <vt:lpstr>Solution Practice Drill (Cont.)</vt:lpstr>
      <vt:lpstr>Solution Practice Drill (Cont.)</vt:lpstr>
      <vt:lpstr>Practice Drill</vt:lpstr>
      <vt:lpstr>Practice Drill Solution</vt:lpstr>
      <vt:lpstr>Practice Drill</vt:lpstr>
      <vt:lpstr>Solution Practice Drill</vt:lpstr>
      <vt:lpstr>Solution Practice Drill (Cont.)</vt:lpstr>
      <vt:lpstr>Solution Practice Drill (Cont.)</vt:lpstr>
      <vt:lpstr>PowerPoint Presentation</vt:lpstr>
      <vt:lpstr>Properties of Relational Decompositions</vt:lpstr>
      <vt:lpstr>Dependency Preservation Property of Relational Decompositions</vt:lpstr>
      <vt:lpstr>Dependency Preservation Example</vt:lpstr>
      <vt:lpstr>Practice Drill </vt:lpstr>
      <vt:lpstr>Solution Practice Drill</vt:lpstr>
      <vt:lpstr>Solution Practice Drill</vt:lpstr>
      <vt:lpstr>Solution Practice Drill</vt:lpstr>
      <vt:lpstr>Solution Practice Drill</vt:lpstr>
      <vt:lpstr>Thanks!!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Kanika</cp:lastModifiedBy>
  <cp:revision>75</cp:revision>
  <dcterms:created xsi:type="dcterms:W3CDTF">2019-02-16T05:14:46Z</dcterms:created>
  <dcterms:modified xsi:type="dcterms:W3CDTF">2019-06-19T11:31:09Z</dcterms:modified>
</cp:coreProperties>
</file>