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7"/>
  </p:notesMasterIdLst>
  <p:sldIdLst>
    <p:sldId id="256" r:id="rId2"/>
    <p:sldId id="257" r:id="rId3"/>
    <p:sldId id="258" r:id="rId4"/>
    <p:sldId id="275" r:id="rId5"/>
    <p:sldId id="260" r:id="rId6"/>
    <p:sldId id="262" r:id="rId7"/>
    <p:sldId id="276" r:id="rId8"/>
    <p:sldId id="263" r:id="rId9"/>
    <p:sldId id="264" r:id="rId10"/>
    <p:sldId id="277" r:id="rId11"/>
    <p:sldId id="278" r:id="rId12"/>
    <p:sldId id="290" r:id="rId13"/>
    <p:sldId id="291" r:id="rId14"/>
    <p:sldId id="292" r:id="rId15"/>
    <p:sldId id="285" r:id="rId16"/>
    <p:sldId id="286" r:id="rId17"/>
    <p:sldId id="287" r:id="rId18"/>
    <p:sldId id="288" r:id="rId19"/>
    <p:sldId id="289" r:id="rId20"/>
    <p:sldId id="272" r:id="rId21"/>
    <p:sldId id="283" r:id="rId22"/>
    <p:sldId id="284" r:id="rId23"/>
    <p:sldId id="282" r:id="rId24"/>
    <p:sldId id="293" r:id="rId25"/>
    <p:sldId id="301" r:id="rId26"/>
    <p:sldId id="302" r:id="rId27"/>
    <p:sldId id="303" r:id="rId28"/>
    <p:sldId id="304" r:id="rId29"/>
    <p:sldId id="305" r:id="rId30"/>
    <p:sldId id="306" r:id="rId31"/>
    <p:sldId id="307" r:id="rId32"/>
    <p:sldId id="294" r:id="rId33"/>
    <p:sldId id="308" r:id="rId34"/>
    <p:sldId id="310" r:id="rId35"/>
    <p:sldId id="311" r:id="rId36"/>
    <p:sldId id="312" r:id="rId37"/>
    <p:sldId id="313" r:id="rId38"/>
    <p:sldId id="314" r:id="rId39"/>
    <p:sldId id="315" r:id="rId40"/>
    <p:sldId id="316" r:id="rId41"/>
    <p:sldId id="297" r:id="rId42"/>
    <p:sldId id="295" r:id="rId43"/>
    <p:sldId id="299" r:id="rId44"/>
    <p:sldId id="300" r:id="rId45"/>
    <p:sldId id="30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8A970-FEB8-4DEC-930A-4EEB7BAC3B26}"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IN"/>
        </a:p>
      </dgm:t>
    </dgm:pt>
    <dgm:pt modelId="{CE103E7C-AF1C-463A-8307-0947F61F2460}">
      <dgm:prSet phldrT="[Text]" custT="1"/>
      <dgm:spPr/>
      <dgm:t>
        <a:bodyPr/>
        <a:lstStyle/>
        <a:p>
          <a:r>
            <a:rPr lang="en-US" sz="1600" b="1" dirty="0" smtClean="0">
              <a:latin typeface="Times New Roman" pitchFamily="18" charset="0"/>
              <a:cs typeface="Times New Roman" pitchFamily="18" charset="0"/>
            </a:rPr>
            <a:t>Query Language</a:t>
          </a:r>
          <a:endParaRPr lang="en-IN" sz="1600" b="1" dirty="0">
            <a:latin typeface="Times New Roman" pitchFamily="18" charset="0"/>
            <a:cs typeface="Times New Roman" pitchFamily="18" charset="0"/>
          </a:endParaRPr>
        </a:p>
      </dgm:t>
    </dgm:pt>
    <dgm:pt modelId="{4ADB834C-D69E-44D9-8932-E1D2232A8E36}" type="parTrans" cxnId="{80BF65DC-8039-47AE-B0CE-ADA878E62B76}">
      <dgm:prSet/>
      <dgm:spPr/>
      <dgm:t>
        <a:bodyPr/>
        <a:lstStyle/>
        <a:p>
          <a:endParaRPr lang="en-IN" sz="1600" b="1">
            <a:latin typeface="Times New Roman" pitchFamily="18" charset="0"/>
            <a:cs typeface="Times New Roman" pitchFamily="18" charset="0"/>
          </a:endParaRPr>
        </a:p>
      </dgm:t>
    </dgm:pt>
    <dgm:pt modelId="{CF4E769C-EBE3-4967-A82B-C0080D5CA29B}" type="sibTrans" cxnId="{80BF65DC-8039-47AE-B0CE-ADA878E62B76}">
      <dgm:prSet/>
      <dgm:spPr/>
      <dgm:t>
        <a:bodyPr/>
        <a:lstStyle/>
        <a:p>
          <a:endParaRPr lang="en-IN" sz="1600" b="1">
            <a:latin typeface="Times New Roman" pitchFamily="18" charset="0"/>
            <a:cs typeface="Times New Roman" pitchFamily="18" charset="0"/>
          </a:endParaRPr>
        </a:p>
      </dgm:t>
    </dgm:pt>
    <dgm:pt modelId="{1A10FEDC-204B-4ED5-A649-F5E2688A0E52}">
      <dgm:prSet phldrT="[Text]" custT="1"/>
      <dgm:spPr/>
      <dgm:t>
        <a:bodyPr/>
        <a:lstStyle/>
        <a:p>
          <a:r>
            <a:rPr lang="en-US" sz="1600" b="1" dirty="0" smtClean="0">
              <a:latin typeface="Times New Roman" pitchFamily="18" charset="0"/>
              <a:cs typeface="Times New Roman" pitchFamily="18" charset="0"/>
            </a:rPr>
            <a:t>Relational Algebra</a:t>
          </a:r>
          <a:endParaRPr lang="en-IN" sz="1600" b="1" dirty="0">
            <a:latin typeface="Times New Roman" pitchFamily="18" charset="0"/>
            <a:cs typeface="Times New Roman" pitchFamily="18" charset="0"/>
          </a:endParaRPr>
        </a:p>
      </dgm:t>
    </dgm:pt>
    <dgm:pt modelId="{9C0DAE25-F517-4EC0-AC24-9C45D67BA579}" type="parTrans" cxnId="{6A49C795-5E5D-4DB2-B7C9-33D982E41910}">
      <dgm:prSet/>
      <dgm:spPr/>
      <dgm:t>
        <a:bodyPr/>
        <a:lstStyle/>
        <a:p>
          <a:endParaRPr lang="en-IN" sz="1600" b="1">
            <a:latin typeface="Times New Roman" pitchFamily="18" charset="0"/>
            <a:cs typeface="Times New Roman" pitchFamily="18" charset="0"/>
          </a:endParaRPr>
        </a:p>
      </dgm:t>
    </dgm:pt>
    <dgm:pt modelId="{9330DCF2-A30B-414D-8010-C3B88EBFEAD3}" type="sibTrans" cxnId="{6A49C795-5E5D-4DB2-B7C9-33D982E41910}">
      <dgm:prSet/>
      <dgm:spPr/>
      <dgm:t>
        <a:bodyPr/>
        <a:lstStyle/>
        <a:p>
          <a:endParaRPr lang="en-IN" sz="1600" b="1">
            <a:latin typeface="Times New Roman" pitchFamily="18" charset="0"/>
            <a:cs typeface="Times New Roman" pitchFamily="18" charset="0"/>
          </a:endParaRPr>
        </a:p>
      </dgm:t>
    </dgm:pt>
    <dgm:pt modelId="{9A7ADA9E-8C6B-44EF-BC2A-08DCA3DD6E58}">
      <dgm:prSet phldrT="[Text]" custT="1"/>
      <dgm:spPr/>
      <dgm:t>
        <a:bodyPr/>
        <a:lstStyle/>
        <a:p>
          <a:r>
            <a:rPr lang="en-US" sz="1600" b="1" dirty="0" smtClean="0">
              <a:latin typeface="Times New Roman" pitchFamily="18" charset="0"/>
              <a:cs typeface="Times New Roman" pitchFamily="18" charset="0"/>
            </a:rPr>
            <a:t>Procedural Query</a:t>
          </a:r>
          <a:endParaRPr lang="en-IN" sz="1600" b="1" dirty="0">
            <a:latin typeface="Times New Roman" pitchFamily="18" charset="0"/>
            <a:cs typeface="Times New Roman" pitchFamily="18" charset="0"/>
          </a:endParaRPr>
        </a:p>
      </dgm:t>
    </dgm:pt>
    <dgm:pt modelId="{F5BEF1C6-0E56-4CF5-86B2-B78B7EE5D021}" type="parTrans" cxnId="{25C04BFA-9EC0-4666-B1E7-37AF35127C02}">
      <dgm:prSet/>
      <dgm:spPr/>
      <dgm:t>
        <a:bodyPr/>
        <a:lstStyle/>
        <a:p>
          <a:endParaRPr lang="en-IN" sz="1600" b="1">
            <a:latin typeface="Times New Roman" pitchFamily="18" charset="0"/>
            <a:cs typeface="Times New Roman" pitchFamily="18" charset="0"/>
          </a:endParaRPr>
        </a:p>
      </dgm:t>
    </dgm:pt>
    <dgm:pt modelId="{7A7AFEC9-3CB6-413B-8D94-12E0C665808F}" type="sibTrans" cxnId="{25C04BFA-9EC0-4666-B1E7-37AF35127C02}">
      <dgm:prSet/>
      <dgm:spPr/>
      <dgm:t>
        <a:bodyPr/>
        <a:lstStyle/>
        <a:p>
          <a:endParaRPr lang="en-IN" sz="1600" b="1">
            <a:latin typeface="Times New Roman" pitchFamily="18" charset="0"/>
            <a:cs typeface="Times New Roman" pitchFamily="18" charset="0"/>
          </a:endParaRPr>
        </a:p>
      </dgm:t>
    </dgm:pt>
    <dgm:pt modelId="{164C3152-FD7A-46E0-9C92-216F099A297E}">
      <dgm:prSet phldrT="[Text]" custT="1"/>
      <dgm:spPr/>
      <dgm:t>
        <a:bodyPr/>
        <a:lstStyle/>
        <a:p>
          <a:r>
            <a:rPr lang="en-US" sz="1600" b="1" dirty="0" smtClean="0">
              <a:latin typeface="Times New Roman" pitchFamily="18" charset="0"/>
              <a:cs typeface="Times New Roman" pitchFamily="18" charset="0"/>
            </a:rPr>
            <a:t>Tuple Relational Calculus</a:t>
          </a:r>
          <a:endParaRPr lang="en-IN" sz="1600" b="1" dirty="0">
            <a:latin typeface="Times New Roman" pitchFamily="18" charset="0"/>
            <a:cs typeface="Times New Roman" pitchFamily="18" charset="0"/>
          </a:endParaRPr>
        </a:p>
      </dgm:t>
    </dgm:pt>
    <dgm:pt modelId="{FEC8C457-959C-4C02-AEC4-815B9ABFF2C3}" type="parTrans" cxnId="{6F5FCE7B-F3D1-424A-A9BE-11C6F33E6A51}">
      <dgm:prSet/>
      <dgm:spPr/>
      <dgm:t>
        <a:bodyPr/>
        <a:lstStyle/>
        <a:p>
          <a:endParaRPr lang="en-IN" sz="1600" b="1">
            <a:latin typeface="Times New Roman" pitchFamily="18" charset="0"/>
            <a:cs typeface="Times New Roman" pitchFamily="18" charset="0"/>
          </a:endParaRPr>
        </a:p>
      </dgm:t>
    </dgm:pt>
    <dgm:pt modelId="{87284744-C239-4E72-929D-44C424A7C8F8}" type="sibTrans" cxnId="{6F5FCE7B-F3D1-424A-A9BE-11C6F33E6A51}">
      <dgm:prSet/>
      <dgm:spPr/>
      <dgm:t>
        <a:bodyPr/>
        <a:lstStyle/>
        <a:p>
          <a:endParaRPr lang="en-IN" sz="1600" b="1">
            <a:latin typeface="Times New Roman" pitchFamily="18" charset="0"/>
            <a:cs typeface="Times New Roman" pitchFamily="18" charset="0"/>
          </a:endParaRPr>
        </a:p>
      </dgm:t>
    </dgm:pt>
    <dgm:pt modelId="{983CA74B-2E75-4A12-BF2F-2939F8D1E35A}">
      <dgm:prSet phldrT="[Text]" custT="1"/>
      <dgm:spPr/>
      <dgm:t>
        <a:bodyPr/>
        <a:lstStyle/>
        <a:p>
          <a:r>
            <a:rPr lang="en-US" sz="1600" b="1" dirty="0" smtClean="0">
              <a:latin typeface="Times New Roman" pitchFamily="18" charset="0"/>
              <a:cs typeface="Times New Roman" pitchFamily="18" charset="0"/>
            </a:rPr>
            <a:t>Non-Procedural Query</a:t>
          </a:r>
          <a:endParaRPr lang="en-IN" sz="1600" b="1" dirty="0">
            <a:latin typeface="Times New Roman" pitchFamily="18" charset="0"/>
            <a:cs typeface="Times New Roman" pitchFamily="18" charset="0"/>
          </a:endParaRPr>
        </a:p>
      </dgm:t>
    </dgm:pt>
    <dgm:pt modelId="{E9DF5706-57B5-4194-B0D2-CEB4250BF778}" type="parTrans" cxnId="{105E88FF-85B4-409C-9870-C535E5FAE2BC}">
      <dgm:prSet/>
      <dgm:spPr/>
      <dgm:t>
        <a:bodyPr/>
        <a:lstStyle/>
        <a:p>
          <a:endParaRPr lang="en-IN" sz="1600" b="1">
            <a:latin typeface="Times New Roman" pitchFamily="18" charset="0"/>
            <a:cs typeface="Times New Roman" pitchFamily="18" charset="0"/>
          </a:endParaRPr>
        </a:p>
      </dgm:t>
    </dgm:pt>
    <dgm:pt modelId="{D1155245-F000-453B-B202-0F75FC332A65}" type="sibTrans" cxnId="{105E88FF-85B4-409C-9870-C535E5FAE2BC}">
      <dgm:prSet/>
      <dgm:spPr/>
      <dgm:t>
        <a:bodyPr/>
        <a:lstStyle/>
        <a:p>
          <a:endParaRPr lang="en-IN" sz="1600" b="1">
            <a:latin typeface="Times New Roman" pitchFamily="18" charset="0"/>
            <a:cs typeface="Times New Roman" pitchFamily="18" charset="0"/>
          </a:endParaRPr>
        </a:p>
      </dgm:t>
    </dgm:pt>
    <dgm:pt modelId="{CECE6869-5885-44CD-B265-F6036FEC0F31}">
      <dgm:prSet custT="1"/>
      <dgm:spPr/>
      <dgm:t>
        <a:bodyPr/>
        <a:lstStyle/>
        <a:p>
          <a:r>
            <a:rPr lang="en-US" sz="1600" b="1" dirty="0" smtClean="0">
              <a:latin typeface="Times New Roman" pitchFamily="18" charset="0"/>
              <a:cs typeface="Times New Roman" pitchFamily="18" charset="0"/>
            </a:rPr>
            <a:t>SQL</a:t>
          </a:r>
          <a:endParaRPr lang="en-IN" sz="1600" b="1" dirty="0">
            <a:latin typeface="Times New Roman" pitchFamily="18" charset="0"/>
            <a:cs typeface="Times New Roman" pitchFamily="18" charset="0"/>
          </a:endParaRPr>
        </a:p>
      </dgm:t>
    </dgm:pt>
    <dgm:pt modelId="{7B4C61B5-5D90-421E-B3C3-48D2310D9229}" type="parTrans" cxnId="{AFAA578F-BEBF-4CD9-91F7-19CDD3F05FDA}">
      <dgm:prSet/>
      <dgm:spPr/>
      <dgm:t>
        <a:bodyPr/>
        <a:lstStyle/>
        <a:p>
          <a:endParaRPr lang="en-IN" sz="1600" b="1">
            <a:latin typeface="Times New Roman" pitchFamily="18" charset="0"/>
            <a:cs typeface="Times New Roman" pitchFamily="18" charset="0"/>
          </a:endParaRPr>
        </a:p>
      </dgm:t>
    </dgm:pt>
    <dgm:pt modelId="{DB7C2DBA-DE37-4195-AF5D-BCBDC857C5FF}" type="sibTrans" cxnId="{AFAA578F-BEBF-4CD9-91F7-19CDD3F05FDA}">
      <dgm:prSet/>
      <dgm:spPr/>
      <dgm:t>
        <a:bodyPr/>
        <a:lstStyle/>
        <a:p>
          <a:endParaRPr lang="en-IN" sz="1600" b="1">
            <a:latin typeface="Times New Roman" pitchFamily="18" charset="0"/>
            <a:cs typeface="Times New Roman" pitchFamily="18" charset="0"/>
          </a:endParaRPr>
        </a:p>
      </dgm:t>
    </dgm:pt>
    <dgm:pt modelId="{6189448B-BBD9-4547-B0E4-8D809A026B5A}" type="pres">
      <dgm:prSet presAssocID="{CAA8A970-FEB8-4DEC-930A-4EEB7BAC3B26}" presName="hierChild1" presStyleCnt="0">
        <dgm:presLayoutVars>
          <dgm:chPref val="1"/>
          <dgm:dir/>
          <dgm:animOne val="branch"/>
          <dgm:animLvl val="lvl"/>
          <dgm:resizeHandles/>
        </dgm:presLayoutVars>
      </dgm:prSet>
      <dgm:spPr/>
      <dgm:t>
        <a:bodyPr/>
        <a:lstStyle/>
        <a:p>
          <a:endParaRPr lang="en-IN"/>
        </a:p>
      </dgm:t>
    </dgm:pt>
    <dgm:pt modelId="{610E2D1D-8EAA-42DE-A4B9-1727800D0259}" type="pres">
      <dgm:prSet presAssocID="{CE103E7C-AF1C-463A-8307-0947F61F2460}" presName="hierRoot1" presStyleCnt="0"/>
      <dgm:spPr/>
    </dgm:pt>
    <dgm:pt modelId="{769A790D-BB73-4F37-A016-496E727749D0}" type="pres">
      <dgm:prSet presAssocID="{CE103E7C-AF1C-463A-8307-0947F61F2460}" presName="composite" presStyleCnt="0"/>
      <dgm:spPr/>
    </dgm:pt>
    <dgm:pt modelId="{2DB8C41F-9C8D-4C45-8636-A8A39D2881AC}" type="pres">
      <dgm:prSet presAssocID="{CE103E7C-AF1C-463A-8307-0947F61F2460}" presName="background" presStyleLbl="node0" presStyleIdx="0" presStyleCnt="1"/>
      <dgm:spPr/>
    </dgm:pt>
    <dgm:pt modelId="{DEB23E03-B2F1-4DE5-82DE-BB3EB0BFCC6B}" type="pres">
      <dgm:prSet presAssocID="{CE103E7C-AF1C-463A-8307-0947F61F2460}" presName="text" presStyleLbl="fgAcc0" presStyleIdx="0" presStyleCnt="1">
        <dgm:presLayoutVars>
          <dgm:chPref val="3"/>
        </dgm:presLayoutVars>
      </dgm:prSet>
      <dgm:spPr/>
      <dgm:t>
        <a:bodyPr/>
        <a:lstStyle/>
        <a:p>
          <a:endParaRPr lang="en-IN"/>
        </a:p>
      </dgm:t>
    </dgm:pt>
    <dgm:pt modelId="{01C84560-7050-4657-BCFA-61A4B024C83E}" type="pres">
      <dgm:prSet presAssocID="{CE103E7C-AF1C-463A-8307-0947F61F2460}" presName="hierChild2" presStyleCnt="0"/>
      <dgm:spPr/>
    </dgm:pt>
    <dgm:pt modelId="{F1725CF6-9F72-4C4D-A911-2DF62B95F378}" type="pres">
      <dgm:prSet presAssocID="{9C0DAE25-F517-4EC0-AC24-9C45D67BA579}" presName="Name10" presStyleLbl="parChTrans1D2" presStyleIdx="0" presStyleCnt="3"/>
      <dgm:spPr/>
      <dgm:t>
        <a:bodyPr/>
        <a:lstStyle/>
        <a:p>
          <a:endParaRPr lang="en-IN"/>
        </a:p>
      </dgm:t>
    </dgm:pt>
    <dgm:pt modelId="{D2FF7D11-FF68-42E0-873F-FB61D9AB9208}" type="pres">
      <dgm:prSet presAssocID="{1A10FEDC-204B-4ED5-A649-F5E2688A0E52}" presName="hierRoot2" presStyleCnt="0"/>
      <dgm:spPr/>
    </dgm:pt>
    <dgm:pt modelId="{78CC6483-87C3-4A4B-A2DF-BD6277F9AD9B}" type="pres">
      <dgm:prSet presAssocID="{1A10FEDC-204B-4ED5-A649-F5E2688A0E52}" presName="composite2" presStyleCnt="0"/>
      <dgm:spPr/>
    </dgm:pt>
    <dgm:pt modelId="{1F7CDE38-659A-4B17-B890-F3F65013136C}" type="pres">
      <dgm:prSet presAssocID="{1A10FEDC-204B-4ED5-A649-F5E2688A0E52}" presName="background2" presStyleLbl="node2" presStyleIdx="0" presStyleCnt="3"/>
      <dgm:spPr/>
    </dgm:pt>
    <dgm:pt modelId="{1688605D-7B14-4AE1-BB23-5DD0D55B45DD}" type="pres">
      <dgm:prSet presAssocID="{1A10FEDC-204B-4ED5-A649-F5E2688A0E52}" presName="text2" presStyleLbl="fgAcc2" presStyleIdx="0" presStyleCnt="3" custLinFactNeighborX="-82698">
        <dgm:presLayoutVars>
          <dgm:chPref val="3"/>
        </dgm:presLayoutVars>
      </dgm:prSet>
      <dgm:spPr/>
      <dgm:t>
        <a:bodyPr/>
        <a:lstStyle/>
        <a:p>
          <a:endParaRPr lang="en-IN"/>
        </a:p>
      </dgm:t>
    </dgm:pt>
    <dgm:pt modelId="{E94CE894-B610-4C30-B79E-E3DAC5A4C683}" type="pres">
      <dgm:prSet presAssocID="{1A10FEDC-204B-4ED5-A649-F5E2688A0E52}" presName="hierChild3" presStyleCnt="0"/>
      <dgm:spPr/>
    </dgm:pt>
    <dgm:pt modelId="{693D9BF4-9766-484D-88BF-AFFFAAE56EE8}" type="pres">
      <dgm:prSet presAssocID="{F5BEF1C6-0E56-4CF5-86B2-B78B7EE5D021}" presName="Name17" presStyleLbl="parChTrans1D3" presStyleIdx="0" presStyleCnt="2"/>
      <dgm:spPr/>
      <dgm:t>
        <a:bodyPr/>
        <a:lstStyle/>
        <a:p>
          <a:endParaRPr lang="en-IN"/>
        </a:p>
      </dgm:t>
    </dgm:pt>
    <dgm:pt modelId="{4D00BF46-EE2D-43A7-A5DA-8243FBEB855A}" type="pres">
      <dgm:prSet presAssocID="{9A7ADA9E-8C6B-44EF-BC2A-08DCA3DD6E58}" presName="hierRoot3" presStyleCnt="0"/>
      <dgm:spPr/>
    </dgm:pt>
    <dgm:pt modelId="{F93030ED-8DEF-43DD-BC13-041193F18445}" type="pres">
      <dgm:prSet presAssocID="{9A7ADA9E-8C6B-44EF-BC2A-08DCA3DD6E58}" presName="composite3" presStyleCnt="0"/>
      <dgm:spPr/>
    </dgm:pt>
    <dgm:pt modelId="{ED8D9512-48C7-420F-A553-3295FE10AE79}" type="pres">
      <dgm:prSet presAssocID="{9A7ADA9E-8C6B-44EF-BC2A-08DCA3DD6E58}" presName="background3" presStyleLbl="node3" presStyleIdx="0" presStyleCnt="2"/>
      <dgm:spPr/>
    </dgm:pt>
    <dgm:pt modelId="{1DCD76F5-EA97-46E7-BAAF-0D97F5628C63}" type="pres">
      <dgm:prSet presAssocID="{9A7ADA9E-8C6B-44EF-BC2A-08DCA3DD6E58}" presName="text3" presStyleLbl="fgAcc3" presStyleIdx="0" presStyleCnt="2" custLinFactNeighborX="-35350">
        <dgm:presLayoutVars>
          <dgm:chPref val="3"/>
        </dgm:presLayoutVars>
      </dgm:prSet>
      <dgm:spPr/>
      <dgm:t>
        <a:bodyPr/>
        <a:lstStyle/>
        <a:p>
          <a:endParaRPr lang="en-IN"/>
        </a:p>
      </dgm:t>
    </dgm:pt>
    <dgm:pt modelId="{8C8D3997-029C-4CCD-8CE7-374F6DB11CF0}" type="pres">
      <dgm:prSet presAssocID="{9A7ADA9E-8C6B-44EF-BC2A-08DCA3DD6E58}" presName="hierChild4" presStyleCnt="0"/>
      <dgm:spPr/>
    </dgm:pt>
    <dgm:pt modelId="{8D563DCF-524F-449C-9C0A-984964CD2D5E}" type="pres">
      <dgm:prSet presAssocID="{7B4C61B5-5D90-421E-B3C3-48D2310D9229}" presName="Name10" presStyleLbl="parChTrans1D2" presStyleIdx="1" presStyleCnt="3"/>
      <dgm:spPr/>
      <dgm:t>
        <a:bodyPr/>
        <a:lstStyle/>
        <a:p>
          <a:endParaRPr lang="en-IN"/>
        </a:p>
      </dgm:t>
    </dgm:pt>
    <dgm:pt modelId="{970B6ACF-3FDF-441B-8A70-631E8C57B5AD}" type="pres">
      <dgm:prSet presAssocID="{CECE6869-5885-44CD-B265-F6036FEC0F31}" presName="hierRoot2" presStyleCnt="0"/>
      <dgm:spPr/>
    </dgm:pt>
    <dgm:pt modelId="{3972745D-EAE6-4E33-845B-800FA25A2243}" type="pres">
      <dgm:prSet presAssocID="{CECE6869-5885-44CD-B265-F6036FEC0F31}" presName="composite2" presStyleCnt="0"/>
      <dgm:spPr/>
    </dgm:pt>
    <dgm:pt modelId="{DC896A45-D8CC-4B2F-98AB-E8E17AD47FF3}" type="pres">
      <dgm:prSet presAssocID="{CECE6869-5885-44CD-B265-F6036FEC0F31}" presName="background2" presStyleLbl="node2" presStyleIdx="1" presStyleCnt="3"/>
      <dgm:spPr/>
    </dgm:pt>
    <dgm:pt modelId="{BC22DCFE-24AF-4409-8019-463BE91759FD}" type="pres">
      <dgm:prSet presAssocID="{CECE6869-5885-44CD-B265-F6036FEC0F31}" presName="text2" presStyleLbl="fgAcc2" presStyleIdx="1" presStyleCnt="3" custLinFactNeighborX="19873">
        <dgm:presLayoutVars>
          <dgm:chPref val="3"/>
        </dgm:presLayoutVars>
      </dgm:prSet>
      <dgm:spPr/>
      <dgm:t>
        <a:bodyPr/>
        <a:lstStyle/>
        <a:p>
          <a:endParaRPr lang="en-IN"/>
        </a:p>
      </dgm:t>
    </dgm:pt>
    <dgm:pt modelId="{F4E14DD6-80BC-4CE6-984A-0FBAE28FC5CA}" type="pres">
      <dgm:prSet presAssocID="{CECE6869-5885-44CD-B265-F6036FEC0F31}" presName="hierChild3" presStyleCnt="0"/>
      <dgm:spPr/>
    </dgm:pt>
    <dgm:pt modelId="{0A56A7EB-F46C-4BDF-A546-D10032C1D258}" type="pres">
      <dgm:prSet presAssocID="{FEC8C457-959C-4C02-AEC4-815B9ABFF2C3}" presName="Name10" presStyleLbl="parChTrans1D2" presStyleIdx="2" presStyleCnt="3"/>
      <dgm:spPr/>
      <dgm:t>
        <a:bodyPr/>
        <a:lstStyle/>
        <a:p>
          <a:endParaRPr lang="en-IN"/>
        </a:p>
      </dgm:t>
    </dgm:pt>
    <dgm:pt modelId="{9AD59D42-B7C5-4920-94A0-25182A03357A}" type="pres">
      <dgm:prSet presAssocID="{164C3152-FD7A-46E0-9C92-216F099A297E}" presName="hierRoot2" presStyleCnt="0"/>
      <dgm:spPr/>
    </dgm:pt>
    <dgm:pt modelId="{97294CD8-65EF-41F3-BE7E-937182D13CD2}" type="pres">
      <dgm:prSet presAssocID="{164C3152-FD7A-46E0-9C92-216F099A297E}" presName="composite2" presStyleCnt="0"/>
      <dgm:spPr/>
    </dgm:pt>
    <dgm:pt modelId="{A93A9880-F379-4FA5-A934-5D3F2973F64B}" type="pres">
      <dgm:prSet presAssocID="{164C3152-FD7A-46E0-9C92-216F099A297E}" presName="background2" presStyleLbl="node2" presStyleIdx="2" presStyleCnt="3"/>
      <dgm:spPr/>
    </dgm:pt>
    <dgm:pt modelId="{FD2B5FDA-3EB8-43AD-8647-E8D5328209BC}" type="pres">
      <dgm:prSet presAssocID="{164C3152-FD7A-46E0-9C92-216F099A297E}" presName="text2" presStyleLbl="fgAcc2" presStyleIdx="2" presStyleCnt="3" custScaleX="138112" custLinFactNeighborX="72606">
        <dgm:presLayoutVars>
          <dgm:chPref val="3"/>
        </dgm:presLayoutVars>
      </dgm:prSet>
      <dgm:spPr/>
      <dgm:t>
        <a:bodyPr/>
        <a:lstStyle/>
        <a:p>
          <a:endParaRPr lang="en-IN"/>
        </a:p>
      </dgm:t>
    </dgm:pt>
    <dgm:pt modelId="{8BA7FB5A-5B3A-4DB5-BFDD-45237F8B5579}" type="pres">
      <dgm:prSet presAssocID="{164C3152-FD7A-46E0-9C92-216F099A297E}" presName="hierChild3" presStyleCnt="0"/>
      <dgm:spPr/>
    </dgm:pt>
    <dgm:pt modelId="{2C503BF9-98B5-4FAF-8741-93E712B9EC16}" type="pres">
      <dgm:prSet presAssocID="{E9DF5706-57B5-4194-B0D2-CEB4250BF778}" presName="Name17" presStyleLbl="parChTrans1D3" presStyleIdx="1" presStyleCnt="2"/>
      <dgm:spPr/>
      <dgm:t>
        <a:bodyPr/>
        <a:lstStyle/>
        <a:p>
          <a:endParaRPr lang="en-IN"/>
        </a:p>
      </dgm:t>
    </dgm:pt>
    <dgm:pt modelId="{7568134E-1756-4935-8F16-60D96C673642}" type="pres">
      <dgm:prSet presAssocID="{983CA74B-2E75-4A12-BF2F-2939F8D1E35A}" presName="hierRoot3" presStyleCnt="0"/>
      <dgm:spPr/>
    </dgm:pt>
    <dgm:pt modelId="{038DFD2E-9B17-48EA-B2BA-6FEBCF8E3AD9}" type="pres">
      <dgm:prSet presAssocID="{983CA74B-2E75-4A12-BF2F-2939F8D1E35A}" presName="composite3" presStyleCnt="0"/>
      <dgm:spPr/>
    </dgm:pt>
    <dgm:pt modelId="{96D8AA3A-2BF6-4108-BF1D-B7715DD29E29}" type="pres">
      <dgm:prSet presAssocID="{983CA74B-2E75-4A12-BF2F-2939F8D1E35A}" presName="background3" presStyleLbl="node3" presStyleIdx="1" presStyleCnt="2"/>
      <dgm:spPr/>
    </dgm:pt>
    <dgm:pt modelId="{307B3F7E-32D8-4FC3-B043-68688378A3A0}" type="pres">
      <dgm:prSet presAssocID="{983CA74B-2E75-4A12-BF2F-2939F8D1E35A}" presName="text3" presStyleLbl="fgAcc3" presStyleIdx="1" presStyleCnt="2" custScaleX="141601" custLinFactNeighborX="-40865" custLinFactNeighborY="169">
        <dgm:presLayoutVars>
          <dgm:chPref val="3"/>
        </dgm:presLayoutVars>
      </dgm:prSet>
      <dgm:spPr/>
      <dgm:t>
        <a:bodyPr/>
        <a:lstStyle/>
        <a:p>
          <a:endParaRPr lang="en-IN"/>
        </a:p>
      </dgm:t>
    </dgm:pt>
    <dgm:pt modelId="{2C32EBF9-AC7A-4E99-909D-3CF8836840CF}" type="pres">
      <dgm:prSet presAssocID="{983CA74B-2E75-4A12-BF2F-2939F8D1E35A}" presName="hierChild4" presStyleCnt="0"/>
      <dgm:spPr/>
    </dgm:pt>
  </dgm:ptLst>
  <dgm:cxnLst>
    <dgm:cxn modelId="{8BC3AF9E-3949-4208-BD7F-A214A00B4D69}" type="presOf" srcId="{E9DF5706-57B5-4194-B0D2-CEB4250BF778}" destId="{2C503BF9-98B5-4FAF-8741-93E712B9EC16}" srcOrd="0" destOrd="0" presId="urn:microsoft.com/office/officeart/2005/8/layout/hierarchy1"/>
    <dgm:cxn modelId="{105E88FF-85B4-409C-9870-C535E5FAE2BC}" srcId="{164C3152-FD7A-46E0-9C92-216F099A297E}" destId="{983CA74B-2E75-4A12-BF2F-2939F8D1E35A}" srcOrd="0" destOrd="0" parTransId="{E9DF5706-57B5-4194-B0D2-CEB4250BF778}" sibTransId="{D1155245-F000-453B-B202-0F75FC332A65}"/>
    <dgm:cxn modelId="{D0C56DCA-41DA-46B7-ABFE-7E59AC4E70EF}" type="presOf" srcId="{164C3152-FD7A-46E0-9C92-216F099A297E}" destId="{FD2B5FDA-3EB8-43AD-8647-E8D5328209BC}" srcOrd="0" destOrd="0" presId="urn:microsoft.com/office/officeart/2005/8/layout/hierarchy1"/>
    <dgm:cxn modelId="{6F5FCE7B-F3D1-424A-A9BE-11C6F33E6A51}" srcId="{CE103E7C-AF1C-463A-8307-0947F61F2460}" destId="{164C3152-FD7A-46E0-9C92-216F099A297E}" srcOrd="2" destOrd="0" parTransId="{FEC8C457-959C-4C02-AEC4-815B9ABFF2C3}" sibTransId="{87284744-C239-4E72-929D-44C424A7C8F8}"/>
    <dgm:cxn modelId="{25C04BFA-9EC0-4666-B1E7-37AF35127C02}" srcId="{1A10FEDC-204B-4ED5-A649-F5E2688A0E52}" destId="{9A7ADA9E-8C6B-44EF-BC2A-08DCA3DD6E58}" srcOrd="0" destOrd="0" parTransId="{F5BEF1C6-0E56-4CF5-86B2-B78B7EE5D021}" sibTransId="{7A7AFEC9-3CB6-413B-8D94-12E0C665808F}"/>
    <dgm:cxn modelId="{6A49C795-5E5D-4DB2-B7C9-33D982E41910}" srcId="{CE103E7C-AF1C-463A-8307-0947F61F2460}" destId="{1A10FEDC-204B-4ED5-A649-F5E2688A0E52}" srcOrd="0" destOrd="0" parTransId="{9C0DAE25-F517-4EC0-AC24-9C45D67BA579}" sibTransId="{9330DCF2-A30B-414D-8010-C3B88EBFEAD3}"/>
    <dgm:cxn modelId="{5F9D615D-238A-4D4A-A8B3-48027D6E5029}" type="presOf" srcId="{9C0DAE25-F517-4EC0-AC24-9C45D67BA579}" destId="{F1725CF6-9F72-4C4D-A911-2DF62B95F378}" srcOrd="0" destOrd="0" presId="urn:microsoft.com/office/officeart/2005/8/layout/hierarchy1"/>
    <dgm:cxn modelId="{68B3FC57-D9A0-4358-936A-DEBFA60F2045}" type="presOf" srcId="{CECE6869-5885-44CD-B265-F6036FEC0F31}" destId="{BC22DCFE-24AF-4409-8019-463BE91759FD}" srcOrd="0" destOrd="0" presId="urn:microsoft.com/office/officeart/2005/8/layout/hierarchy1"/>
    <dgm:cxn modelId="{9C4EB505-3D33-4508-AF7B-01BB1EF374E9}" type="presOf" srcId="{FEC8C457-959C-4C02-AEC4-815B9ABFF2C3}" destId="{0A56A7EB-F46C-4BDF-A546-D10032C1D258}" srcOrd="0" destOrd="0" presId="urn:microsoft.com/office/officeart/2005/8/layout/hierarchy1"/>
    <dgm:cxn modelId="{6DA72733-9E38-463B-A72B-7E0942C38E8B}" type="presOf" srcId="{CAA8A970-FEB8-4DEC-930A-4EEB7BAC3B26}" destId="{6189448B-BBD9-4547-B0E4-8D809A026B5A}" srcOrd="0" destOrd="0" presId="urn:microsoft.com/office/officeart/2005/8/layout/hierarchy1"/>
    <dgm:cxn modelId="{0E9D2CCE-F396-43A4-ADB6-CF20C6921EA9}" type="presOf" srcId="{983CA74B-2E75-4A12-BF2F-2939F8D1E35A}" destId="{307B3F7E-32D8-4FC3-B043-68688378A3A0}" srcOrd="0" destOrd="0" presId="urn:microsoft.com/office/officeart/2005/8/layout/hierarchy1"/>
    <dgm:cxn modelId="{12AEEB5A-45E8-486E-B9C5-DA84EC281876}" type="presOf" srcId="{7B4C61B5-5D90-421E-B3C3-48D2310D9229}" destId="{8D563DCF-524F-449C-9C0A-984964CD2D5E}" srcOrd="0" destOrd="0" presId="urn:microsoft.com/office/officeart/2005/8/layout/hierarchy1"/>
    <dgm:cxn modelId="{388DF4E4-3811-4A0A-83A4-4F97CAC954D3}" type="presOf" srcId="{1A10FEDC-204B-4ED5-A649-F5E2688A0E52}" destId="{1688605D-7B14-4AE1-BB23-5DD0D55B45DD}" srcOrd="0" destOrd="0" presId="urn:microsoft.com/office/officeart/2005/8/layout/hierarchy1"/>
    <dgm:cxn modelId="{8650DA85-63BD-4C91-BBF4-0756A014FE84}" type="presOf" srcId="{F5BEF1C6-0E56-4CF5-86B2-B78B7EE5D021}" destId="{693D9BF4-9766-484D-88BF-AFFFAAE56EE8}" srcOrd="0" destOrd="0" presId="urn:microsoft.com/office/officeart/2005/8/layout/hierarchy1"/>
    <dgm:cxn modelId="{AFAA578F-BEBF-4CD9-91F7-19CDD3F05FDA}" srcId="{CE103E7C-AF1C-463A-8307-0947F61F2460}" destId="{CECE6869-5885-44CD-B265-F6036FEC0F31}" srcOrd="1" destOrd="0" parTransId="{7B4C61B5-5D90-421E-B3C3-48D2310D9229}" sibTransId="{DB7C2DBA-DE37-4195-AF5D-BCBDC857C5FF}"/>
    <dgm:cxn modelId="{71053C90-8015-45AC-A354-221BFC31C58F}" type="presOf" srcId="{CE103E7C-AF1C-463A-8307-0947F61F2460}" destId="{DEB23E03-B2F1-4DE5-82DE-BB3EB0BFCC6B}" srcOrd="0" destOrd="0" presId="urn:microsoft.com/office/officeart/2005/8/layout/hierarchy1"/>
    <dgm:cxn modelId="{80BF65DC-8039-47AE-B0CE-ADA878E62B76}" srcId="{CAA8A970-FEB8-4DEC-930A-4EEB7BAC3B26}" destId="{CE103E7C-AF1C-463A-8307-0947F61F2460}" srcOrd="0" destOrd="0" parTransId="{4ADB834C-D69E-44D9-8932-E1D2232A8E36}" sibTransId="{CF4E769C-EBE3-4967-A82B-C0080D5CA29B}"/>
    <dgm:cxn modelId="{40151359-683D-4292-A941-8284719386A0}" type="presOf" srcId="{9A7ADA9E-8C6B-44EF-BC2A-08DCA3DD6E58}" destId="{1DCD76F5-EA97-46E7-BAAF-0D97F5628C63}" srcOrd="0" destOrd="0" presId="urn:microsoft.com/office/officeart/2005/8/layout/hierarchy1"/>
    <dgm:cxn modelId="{9793A027-2488-460B-8908-4F6DA1B6EBF8}" type="presParOf" srcId="{6189448B-BBD9-4547-B0E4-8D809A026B5A}" destId="{610E2D1D-8EAA-42DE-A4B9-1727800D0259}" srcOrd="0" destOrd="0" presId="urn:microsoft.com/office/officeart/2005/8/layout/hierarchy1"/>
    <dgm:cxn modelId="{6DC62767-B1F7-4B7F-816B-C43B464060E7}" type="presParOf" srcId="{610E2D1D-8EAA-42DE-A4B9-1727800D0259}" destId="{769A790D-BB73-4F37-A016-496E727749D0}" srcOrd="0" destOrd="0" presId="urn:microsoft.com/office/officeart/2005/8/layout/hierarchy1"/>
    <dgm:cxn modelId="{FB532CE5-ACE5-44B1-BC8D-178914F8D6A4}" type="presParOf" srcId="{769A790D-BB73-4F37-A016-496E727749D0}" destId="{2DB8C41F-9C8D-4C45-8636-A8A39D2881AC}" srcOrd="0" destOrd="0" presId="urn:microsoft.com/office/officeart/2005/8/layout/hierarchy1"/>
    <dgm:cxn modelId="{21FA033F-9987-4B32-86B1-51FC606772F2}" type="presParOf" srcId="{769A790D-BB73-4F37-A016-496E727749D0}" destId="{DEB23E03-B2F1-4DE5-82DE-BB3EB0BFCC6B}" srcOrd="1" destOrd="0" presId="urn:microsoft.com/office/officeart/2005/8/layout/hierarchy1"/>
    <dgm:cxn modelId="{BACEBD76-32FE-49BF-87DE-ABFE5BD8286A}" type="presParOf" srcId="{610E2D1D-8EAA-42DE-A4B9-1727800D0259}" destId="{01C84560-7050-4657-BCFA-61A4B024C83E}" srcOrd="1" destOrd="0" presId="urn:microsoft.com/office/officeart/2005/8/layout/hierarchy1"/>
    <dgm:cxn modelId="{35341D0E-356B-426A-AB93-8BD1BB0DEEC6}" type="presParOf" srcId="{01C84560-7050-4657-BCFA-61A4B024C83E}" destId="{F1725CF6-9F72-4C4D-A911-2DF62B95F378}" srcOrd="0" destOrd="0" presId="urn:microsoft.com/office/officeart/2005/8/layout/hierarchy1"/>
    <dgm:cxn modelId="{1F0908B9-17FB-4D44-9F13-BB291A8D95BB}" type="presParOf" srcId="{01C84560-7050-4657-BCFA-61A4B024C83E}" destId="{D2FF7D11-FF68-42E0-873F-FB61D9AB9208}" srcOrd="1" destOrd="0" presId="urn:microsoft.com/office/officeart/2005/8/layout/hierarchy1"/>
    <dgm:cxn modelId="{702D7774-5B83-4AE4-BE2C-D9161965AAD0}" type="presParOf" srcId="{D2FF7D11-FF68-42E0-873F-FB61D9AB9208}" destId="{78CC6483-87C3-4A4B-A2DF-BD6277F9AD9B}" srcOrd="0" destOrd="0" presId="urn:microsoft.com/office/officeart/2005/8/layout/hierarchy1"/>
    <dgm:cxn modelId="{1F90A537-AAAA-4CB7-AE35-B2F3B2972862}" type="presParOf" srcId="{78CC6483-87C3-4A4B-A2DF-BD6277F9AD9B}" destId="{1F7CDE38-659A-4B17-B890-F3F65013136C}" srcOrd="0" destOrd="0" presId="urn:microsoft.com/office/officeart/2005/8/layout/hierarchy1"/>
    <dgm:cxn modelId="{FBC4AC98-E765-4F10-9AB7-BCD3A76FE9AC}" type="presParOf" srcId="{78CC6483-87C3-4A4B-A2DF-BD6277F9AD9B}" destId="{1688605D-7B14-4AE1-BB23-5DD0D55B45DD}" srcOrd="1" destOrd="0" presId="urn:microsoft.com/office/officeart/2005/8/layout/hierarchy1"/>
    <dgm:cxn modelId="{ACA031AE-2E36-4839-A4B6-3F5411C1FBC6}" type="presParOf" srcId="{D2FF7D11-FF68-42E0-873F-FB61D9AB9208}" destId="{E94CE894-B610-4C30-B79E-E3DAC5A4C683}" srcOrd="1" destOrd="0" presId="urn:microsoft.com/office/officeart/2005/8/layout/hierarchy1"/>
    <dgm:cxn modelId="{9DEE3052-093B-446F-8C59-81D949D20135}" type="presParOf" srcId="{E94CE894-B610-4C30-B79E-E3DAC5A4C683}" destId="{693D9BF4-9766-484D-88BF-AFFFAAE56EE8}" srcOrd="0" destOrd="0" presId="urn:microsoft.com/office/officeart/2005/8/layout/hierarchy1"/>
    <dgm:cxn modelId="{1449AD92-44FD-40E2-B5E1-1EABDEDFB262}" type="presParOf" srcId="{E94CE894-B610-4C30-B79E-E3DAC5A4C683}" destId="{4D00BF46-EE2D-43A7-A5DA-8243FBEB855A}" srcOrd="1" destOrd="0" presId="urn:microsoft.com/office/officeart/2005/8/layout/hierarchy1"/>
    <dgm:cxn modelId="{4042E054-3842-4B56-AAD2-2A8B08B3E169}" type="presParOf" srcId="{4D00BF46-EE2D-43A7-A5DA-8243FBEB855A}" destId="{F93030ED-8DEF-43DD-BC13-041193F18445}" srcOrd="0" destOrd="0" presId="urn:microsoft.com/office/officeart/2005/8/layout/hierarchy1"/>
    <dgm:cxn modelId="{4C359FA8-4879-4DB9-B41D-69957BED051A}" type="presParOf" srcId="{F93030ED-8DEF-43DD-BC13-041193F18445}" destId="{ED8D9512-48C7-420F-A553-3295FE10AE79}" srcOrd="0" destOrd="0" presId="urn:microsoft.com/office/officeart/2005/8/layout/hierarchy1"/>
    <dgm:cxn modelId="{F87CC584-4BC3-404D-9C3E-72EC2C07D4FC}" type="presParOf" srcId="{F93030ED-8DEF-43DD-BC13-041193F18445}" destId="{1DCD76F5-EA97-46E7-BAAF-0D97F5628C63}" srcOrd="1" destOrd="0" presId="urn:microsoft.com/office/officeart/2005/8/layout/hierarchy1"/>
    <dgm:cxn modelId="{A3CFD9C5-3171-4705-BA85-3CEE5E3A0C62}" type="presParOf" srcId="{4D00BF46-EE2D-43A7-A5DA-8243FBEB855A}" destId="{8C8D3997-029C-4CCD-8CE7-374F6DB11CF0}" srcOrd="1" destOrd="0" presId="urn:microsoft.com/office/officeart/2005/8/layout/hierarchy1"/>
    <dgm:cxn modelId="{82F45E0B-B973-4F75-B1BE-4F1CB3A097A5}" type="presParOf" srcId="{01C84560-7050-4657-BCFA-61A4B024C83E}" destId="{8D563DCF-524F-449C-9C0A-984964CD2D5E}" srcOrd="2" destOrd="0" presId="urn:microsoft.com/office/officeart/2005/8/layout/hierarchy1"/>
    <dgm:cxn modelId="{0B50E8B2-AECD-4B46-8C2D-A0CB9030424A}" type="presParOf" srcId="{01C84560-7050-4657-BCFA-61A4B024C83E}" destId="{970B6ACF-3FDF-441B-8A70-631E8C57B5AD}" srcOrd="3" destOrd="0" presId="urn:microsoft.com/office/officeart/2005/8/layout/hierarchy1"/>
    <dgm:cxn modelId="{F849206C-6BA7-4CBE-A893-07AE5033A570}" type="presParOf" srcId="{970B6ACF-3FDF-441B-8A70-631E8C57B5AD}" destId="{3972745D-EAE6-4E33-845B-800FA25A2243}" srcOrd="0" destOrd="0" presId="urn:microsoft.com/office/officeart/2005/8/layout/hierarchy1"/>
    <dgm:cxn modelId="{5B0BA205-7D8C-4215-88EC-BCA41989B220}" type="presParOf" srcId="{3972745D-EAE6-4E33-845B-800FA25A2243}" destId="{DC896A45-D8CC-4B2F-98AB-E8E17AD47FF3}" srcOrd="0" destOrd="0" presId="urn:microsoft.com/office/officeart/2005/8/layout/hierarchy1"/>
    <dgm:cxn modelId="{E4E07160-764B-436C-955F-2D2C59965DC3}" type="presParOf" srcId="{3972745D-EAE6-4E33-845B-800FA25A2243}" destId="{BC22DCFE-24AF-4409-8019-463BE91759FD}" srcOrd="1" destOrd="0" presId="urn:microsoft.com/office/officeart/2005/8/layout/hierarchy1"/>
    <dgm:cxn modelId="{792CDEBD-95A5-40C8-8CA7-E3E5DEA9016A}" type="presParOf" srcId="{970B6ACF-3FDF-441B-8A70-631E8C57B5AD}" destId="{F4E14DD6-80BC-4CE6-984A-0FBAE28FC5CA}" srcOrd="1" destOrd="0" presId="urn:microsoft.com/office/officeart/2005/8/layout/hierarchy1"/>
    <dgm:cxn modelId="{CB3A49EB-D29C-4ED8-A352-156004492B33}" type="presParOf" srcId="{01C84560-7050-4657-BCFA-61A4B024C83E}" destId="{0A56A7EB-F46C-4BDF-A546-D10032C1D258}" srcOrd="4" destOrd="0" presId="urn:microsoft.com/office/officeart/2005/8/layout/hierarchy1"/>
    <dgm:cxn modelId="{F4FA7A69-1BBE-4F5B-86FF-8B29ABEEABDB}" type="presParOf" srcId="{01C84560-7050-4657-BCFA-61A4B024C83E}" destId="{9AD59D42-B7C5-4920-94A0-25182A03357A}" srcOrd="5" destOrd="0" presId="urn:microsoft.com/office/officeart/2005/8/layout/hierarchy1"/>
    <dgm:cxn modelId="{E1EFAB4A-E3CB-4EC9-9FC1-295E079723C4}" type="presParOf" srcId="{9AD59D42-B7C5-4920-94A0-25182A03357A}" destId="{97294CD8-65EF-41F3-BE7E-937182D13CD2}" srcOrd="0" destOrd="0" presId="urn:microsoft.com/office/officeart/2005/8/layout/hierarchy1"/>
    <dgm:cxn modelId="{EEB3B94A-CFC8-41A5-97C6-FC2CED3ED377}" type="presParOf" srcId="{97294CD8-65EF-41F3-BE7E-937182D13CD2}" destId="{A93A9880-F379-4FA5-A934-5D3F2973F64B}" srcOrd="0" destOrd="0" presId="urn:microsoft.com/office/officeart/2005/8/layout/hierarchy1"/>
    <dgm:cxn modelId="{03B08CE4-2F9D-4D02-A511-E67881D65082}" type="presParOf" srcId="{97294CD8-65EF-41F3-BE7E-937182D13CD2}" destId="{FD2B5FDA-3EB8-43AD-8647-E8D5328209BC}" srcOrd="1" destOrd="0" presId="urn:microsoft.com/office/officeart/2005/8/layout/hierarchy1"/>
    <dgm:cxn modelId="{E4D54DBA-5E0A-4DD4-80AC-3DD156A9E866}" type="presParOf" srcId="{9AD59D42-B7C5-4920-94A0-25182A03357A}" destId="{8BA7FB5A-5B3A-4DB5-BFDD-45237F8B5579}" srcOrd="1" destOrd="0" presId="urn:microsoft.com/office/officeart/2005/8/layout/hierarchy1"/>
    <dgm:cxn modelId="{5D1CDFAB-9F47-4A0F-8EDE-131DD5121366}" type="presParOf" srcId="{8BA7FB5A-5B3A-4DB5-BFDD-45237F8B5579}" destId="{2C503BF9-98B5-4FAF-8741-93E712B9EC16}" srcOrd="0" destOrd="0" presId="urn:microsoft.com/office/officeart/2005/8/layout/hierarchy1"/>
    <dgm:cxn modelId="{4EA57D9E-2151-4EE2-A1EC-597CCA0CCCE9}" type="presParOf" srcId="{8BA7FB5A-5B3A-4DB5-BFDD-45237F8B5579}" destId="{7568134E-1756-4935-8F16-60D96C673642}" srcOrd="1" destOrd="0" presId="urn:microsoft.com/office/officeart/2005/8/layout/hierarchy1"/>
    <dgm:cxn modelId="{421B66AC-2FA0-4813-8EA8-326D15B4E130}" type="presParOf" srcId="{7568134E-1756-4935-8F16-60D96C673642}" destId="{038DFD2E-9B17-48EA-B2BA-6FEBCF8E3AD9}" srcOrd="0" destOrd="0" presId="urn:microsoft.com/office/officeart/2005/8/layout/hierarchy1"/>
    <dgm:cxn modelId="{57AA4D12-F7BD-4C03-9186-1689B96D79F5}" type="presParOf" srcId="{038DFD2E-9B17-48EA-B2BA-6FEBCF8E3AD9}" destId="{96D8AA3A-2BF6-4108-BF1D-B7715DD29E29}" srcOrd="0" destOrd="0" presId="urn:microsoft.com/office/officeart/2005/8/layout/hierarchy1"/>
    <dgm:cxn modelId="{F855AD94-B2FA-462C-96A4-E3DFB769ED34}" type="presParOf" srcId="{038DFD2E-9B17-48EA-B2BA-6FEBCF8E3AD9}" destId="{307B3F7E-32D8-4FC3-B043-68688378A3A0}" srcOrd="1" destOrd="0" presId="urn:microsoft.com/office/officeart/2005/8/layout/hierarchy1"/>
    <dgm:cxn modelId="{F8CA5ABC-B5D3-416E-BF2E-26619BC563B8}" type="presParOf" srcId="{7568134E-1756-4935-8F16-60D96C673642}" destId="{2C32EBF9-AC7A-4E99-909D-3CF8836840C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86AEBF-A3CB-46DB-B697-3869410647F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3C4A3C2C-5C73-4EC4-B714-E219B5359EFA}">
      <dgm:prSet phldrT="[Text]" custT="1"/>
      <dgm:spPr/>
      <dgm:t>
        <a:bodyPr/>
        <a:lstStyle/>
        <a:p>
          <a:pPr>
            <a:lnSpc>
              <a:spcPct val="100000"/>
            </a:lnSpc>
          </a:pPr>
          <a:r>
            <a:rPr lang="en-US" sz="2800" b="1" dirty="0" smtClean="0">
              <a:latin typeface="Times New Roman" pitchFamily="18" charset="0"/>
              <a:cs typeface="Times New Roman" pitchFamily="18" charset="0"/>
            </a:rPr>
            <a:t>Basic Operators</a:t>
          </a:r>
          <a:endParaRPr lang="en-IN" sz="2800" b="1" dirty="0">
            <a:latin typeface="Times New Roman" pitchFamily="18" charset="0"/>
            <a:cs typeface="Times New Roman" pitchFamily="18" charset="0"/>
          </a:endParaRPr>
        </a:p>
      </dgm:t>
    </dgm:pt>
    <dgm:pt modelId="{2AC329F9-0417-4ECF-8D7D-A55C9B10C4D5}" type="parTrans" cxnId="{C77930AB-93A9-49BD-8E8D-838D032EE8AB}">
      <dgm:prSet/>
      <dgm:spPr/>
      <dgm:t>
        <a:bodyPr/>
        <a:lstStyle/>
        <a:p>
          <a:pPr>
            <a:lnSpc>
              <a:spcPct val="100000"/>
            </a:lnSpc>
          </a:pPr>
          <a:endParaRPr lang="en-IN">
            <a:latin typeface="Times New Roman" pitchFamily="18" charset="0"/>
            <a:cs typeface="Times New Roman" pitchFamily="18" charset="0"/>
          </a:endParaRPr>
        </a:p>
      </dgm:t>
    </dgm:pt>
    <dgm:pt modelId="{3DE30F0C-74E2-41F7-A3CC-64EAB5BF1D68}" type="sibTrans" cxnId="{C77930AB-93A9-49BD-8E8D-838D032EE8AB}">
      <dgm:prSet/>
      <dgm:spPr/>
      <dgm:t>
        <a:bodyPr/>
        <a:lstStyle/>
        <a:p>
          <a:pPr>
            <a:lnSpc>
              <a:spcPct val="100000"/>
            </a:lnSpc>
          </a:pPr>
          <a:endParaRPr lang="en-IN">
            <a:latin typeface="Times New Roman" pitchFamily="18" charset="0"/>
            <a:cs typeface="Times New Roman" pitchFamily="18" charset="0"/>
          </a:endParaRPr>
        </a:p>
      </dgm:t>
    </dgm:pt>
    <dgm:pt modelId="{9694FCE5-38A9-4D3F-A24A-DF9702401D0B}">
      <dgm:prSet phldrT="[Text]" custT="1"/>
      <dgm:spPr/>
      <dgm:t>
        <a:bodyPr/>
        <a:lstStyle/>
        <a:p>
          <a:pPr>
            <a:lnSpc>
              <a:spcPct val="130000"/>
            </a:lnSpc>
          </a:pPr>
          <a:r>
            <a:rPr lang="en-US" sz="2100" b="1" dirty="0" smtClean="0">
              <a:latin typeface="Times New Roman" pitchFamily="18" charset="0"/>
              <a:cs typeface="Times New Roman" pitchFamily="18" charset="0"/>
            </a:rPr>
            <a:t>Projection (</a:t>
          </a:r>
          <a:r>
            <a:rPr lang="el-GR" sz="2100" b="1" dirty="0" smtClean="0">
              <a:latin typeface="Times New Roman" pitchFamily="18" charset="0"/>
              <a:cs typeface="Times New Roman" pitchFamily="18" charset="0"/>
            </a:rPr>
            <a:t>π</a:t>
          </a:r>
          <a:r>
            <a:rPr lang="en-US" sz="2100" b="1" dirty="0" smtClean="0">
              <a:latin typeface="Times New Roman" pitchFamily="18" charset="0"/>
              <a:cs typeface="Times New Roman" pitchFamily="18" charset="0"/>
            </a:rPr>
            <a:t>)</a:t>
          </a:r>
          <a:endParaRPr lang="en-IN" sz="2100" b="1" dirty="0">
            <a:latin typeface="Times New Roman" pitchFamily="18" charset="0"/>
            <a:cs typeface="Times New Roman" pitchFamily="18" charset="0"/>
          </a:endParaRPr>
        </a:p>
      </dgm:t>
    </dgm:pt>
    <dgm:pt modelId="{075B9659-7A5C-4FE0-8F25-95988B1FC40D}" type="parTrans" cxnId="{74B04C97-4C67-4022-8AF6-6682BF7885CC}">
      <dgm:prSet/>
      <dgm:spPr/>
      <dgm:t>
        <a:bodyPr/>
        <a:lstStyle/>
        <a:p>
          <a:pPr>
            <a:lnSpc>
              <a:spcPct val="100000"/>
            </a:lnSpc>
          </a:pPr>
          <a:endParaRPr lang="en-IN">
            <a:latin typeface="Times New Roman" pitchFamily="18" charset="0"/>
            <a:cs typeface="Times New Roman" pitchFamily="18" charset="0"/>
          </a:endParaRPr>
        </a:p>
      </dgm:t>
    </dgm:pt>
    <dgm:pt modelId="{CB4C5890-EABA-42B0-87CF-DB03DB350C7A}" type="sibTrans" cxnId="{74B04C97-4C67-4022-8AF6-6682BF7885CC}">
      <dgm:prSet/>
      <dgm:spPr/>
      <dgm:t>
        <a:bodyPr/>
        <a:lstStyle/>
        <a:p>
          <a:pPr>
            <a:lnSpc>
              <a:spcPct val="100000"/>
            </a:lnSpc>
          </a:pPr>
          <a:endParaRPr lang="en-IN">
            <a:latin typeface="Times New Roman" pitchFamily="18" charset="0"/>
            <a:cs typeface="Times New Roman" pitchFamily="18" charset="0"/>
          </a:endParaRPr>
        </a:p>
      </dgm:t>
    </dgm:pt>
    <dgm:pt modelId="{00995908-6086-42AA-B547-9EFCB9CFFB86}">
      <dgm:prSet phldrT="[Text]" custT="1"/>
      <dgm:spPr/>
      <dgm:t>
        <a:bodyPr/>
        <a:lstStyle/>
        <a:p>
          <a:pPr>
            <a:lnSpc>
              <a:spcPct val="100000"/>
            </a:lnSpc>
          </a:pPr>
          <a:r>
            <a:rPr lang="en-US" sz="2800" b="1" dirty="0" smtClean="0">
              <a:latin typeface="Times New Roman" pitchFamily="18" charset="0"/>
              <a:cs typeface="Times New Roman" pitchFamily="18" charset="0"/>
            </a:rPr>
            <a:t>Derived Operators</a:t>
          </a:r>
          <a:endParaRPr lang="en-IN" sz="2800" b="1" dirty="0">
            <a:latin typeface="Times New Roman" pitchFamily="18" charset="0"/>
            <a:cs typeface="Times New Roman" pitchFamily="18" charset="0"/>
          </a:endParaRPr>
        </a:p>
      </dgm:t>
    </dgm:pt>
    <dgm:pt modelId="{3E37D61F-7171-4F29-B571-107BD9D08B05}" type="parTrans" cxnId="{66130919-01B6-46D2-9962-51F148549A6B}">
      <dgm:prSet/>
      <dgm:spPr/>
      <dgm:t>
        <a:bodyPr/>
        <a:lstStyle/>
        <a:p>
          <a:pPr>
            <a:lnSpc>
              <a:spcPct val="100000"/>
            </a:lnSpc>
          </a:pPr>
          <a:endParaRPr lang="en-IN">
            <a:latin typeface="Times New Roman" pitchFamily="18" charset="0"/>
            <a:cs typeface="Times New Roman" pitchFamily="18" charset="0"/>
          </a:endParaRPr>
        </a:p>
      </dgm:t>
    </dgm:pt>
    <dgm:pt modelId="{8A5AC2ED-D982-430F-995D-3587A0AA13D1}" type="sibTrans" cxnId="{66130919-01B6-46D2-9962-51F148549A6B}">
      <dgm:prSet/>
      <dgm:spPr/>
      <dgm:t>
        <a:bodyPr/>
        <a:lstStyle/>
        <a:p>
          <a:pPr>
            <a:lnSpc>
              <a:spcPct val="100000"/>
            </a:lnSpc>
          </a:pPr>
          <a:endParaRPr lang="en-IN">
            <a:latin typeface="Times New Roman" pitchFamily="18" charset="0"/>
            <a:cs typeface="Times New Roman" pitchFamily="18" charset="0"/>
          </a:endParaRPr>
        </a:p>
      </dgm:t>
    </dgm:pt>
    <dgm:pt modelId="{4FDEE69F-A7F5-486F-BB25-74F5D375D527}">
      <dgm:prSet phldrT="[Text]" custT="1"/>
      <dgm:spPr/>
      <dgm:t>
        <a:bodyPr/>
        <a:lstStyle/>
        <a:p>
          <a:pPr>
            <a:lnSpc>
              <a:spcPct val="130000"/>
            </a:lnSpc>
          </a:pPr>
          <a:r>
            <a:rPr lang="en-US" sz="2200" b="1" dirty="0" smtClean="0">
              <a:latin typeface="Times New Roman" pitchFamily="18" charset="0"/>
              <a:cs typeface="Times New Roman" pitchFamily="18" charset="0"/>
            </a:rPr>
            <a:t>Intersection (∩)</a:t>
          </a:r>
          <a:endParaRPr lang="en-IN" sz="2200" b="1" dirty="0">
            <a:latin typeface="Times New Roman" pitchFamily="18" charset="0"/>
            <a:cs typeface="Times New Roman" pitchFamily="18" charset="0"/>
          </a:endParaRPr>
        </a:p>
      </dgm:t>
    </dgm:pt>
    <dgm:pt modelId="{6A0DB557-85FF-4BC4-BC6E-F85F8A49BF26}" type="parTrans" cxnId="{88A1E285-92EA-4C1A-9E26-240658472AFF}">
      <dgm:prSet/>
      <dgm:spPr/>
      <dgm:t>
        <a:bodyPr/>
        <a:lstStyle/>
        <a:p>
          <a:pPr>
            <a:lnSpc>
              <a:spcPct val="100000"/>
            </a:lnSpc>
          </a:pPr>
          <a:endParaRPr lang="en-IN">
            <a:latin typeface="Times New Roman" pitchFamily="18" charset="0"/>
            <a:cs typeface="Times New Roman" pitchFamily="18" charset="0"/>
          </a:endParaRPr>
        </a:p>
      </dgm:t>
    </dgm:pt>
    <dgm:pt modelId="{08A4F896-7A44-4D9A-947E-14743F9C8ED5}" type="sibTrans" cxnId="{88A1E285-92EA-4C1A-9E26-240658472AFF}">
      <dgm:prSet/>
      <dgm:spPr/>
      <dgm:t>
        <a:bodyPr/>
        <a:lstStyle/>
        <a:p>
          <a:pPr>
            <a:lnSpc>
              <a:spcPct val="100000"/>
            </a:lnSpc>
          </a:pPr>
          <a:endParaRPr lang="en-IN">
            <a:latin typeface="Times New Roman" pitchFamily="18" charset="0"/>
            <a:cs typeface="Times New Roman" pitchFamily="18" charset="0"/>
          </a:endParaRPr>
        </a:p>
      </dgm:t>
    </dgm:pt>
    <dgm:pt modelId="{BA69C550-B9F4-4CF6-A800-5B1889E8E17D}">
      <dgm:prSet phldrT="[Text]" custT="1"/>
      <dgm:spPr/>
      <dgm:t>
        <a:bodyPr/>
        <a:lstStyle/>
        <a:p>
          <a:pPr>
            <a:lnSpc>
              <a:spcPct val="130000"/>
            </a:lnSpc>
          </a:pPr>
          <a:r>
            <a:rPr lang="en-US" sz="2200" b="1" dirty="0" smtClean="0">
              <a:latin typeface="Times New Roman" pitchFamily="18" charset="0"/>
              <a:cs typeface="Times New Roman" pitchFamily="18" charset="0"/>
            </a:rPr>
            <a:t>Join (</a:t>
          </a:r>
          <a:r>
            <a:rPr lang="en-IN" sz="2200" b="1" i="0" u="none" dirty="0" smtClean="0">
              <a:latin typeface="Times New Roman" pitchFamily="18" charset="0"/>
              <a:cs typeface="Times New Roman" pitchFamily="18" charset="0"/>
            </a:rPr>
            <a:t>⋈</a:t>
          </a:r>
          <a:r>
            <a:rPr lang="en-US" sz="2200" b="1" dirty="0" smtClean="0">
              <a:latin typeface="Times New Roman" pitchFamily="18" charset="0"/>
              <a:cs typeface="Times New Roman" pitchFamily="18" charset="0"/>
            </a:rPr>
            <a:t>)</a:t>
          </a:r>
          <a:endParaRPr lang="en-IN" sz="2200" b="1" dirty="0">
            <a:latin typeface="Times New Roman" pitchFamily="18" charset="0"/>
            <a:cs typeface="Times New Roman" pitchFamily="18" charset="0"/>
          </a:endParaRPr>
        </a:p>
      </dgm:t>
    </dgm:pt>
    <dgm:pt modelId="{223C95B9-711A-445F-B0DE-A0C87768F9D8}" type="parTrans" cxnId="{58C6CA81-9D8D-4EDB-812A-4755A0ABB8A6}">
      <dgm:prSet/>
      <dgm:spPr/>
      <dgm:t>
        <a:bodyPr/>
        <a:lstStyle/>
        <a:p>
          <a:pPr>
            <a:lnSpc>
              <a:spcPct val="100000"/>
            </a:lnSpc>
          </a:pPr>
          <a:endParaRPr lang="en-IN">
            <a:latin typeface="Times New Roman" pitchFamily="18" charset="0"/>
            <a:cs typeface="Times New Roman" pitchFamily="18" charset="0"/>
          </a:endParaRPr>
        </a:p>
      </dgm:t>
    </dgm:pt>
    <dgm:pt modelId="{F635086F-A216-444B-8640-7D19D86B27E6}" type="sibTrans" cxnId="{58C6CA81-9D8D-4EDB-812A-4755A0ABB8A6}">
      <dgm:prSet/>
      <dgm:spPr/>
      <dgm:t>
        <a:bodyPr/>
        <a:lstStyle/>
        <a:p>
          <a:pPr>
            <a:lnSpc>
              <a:spcPct val="100000"/>
            </a:lnSpc>
          </a:pPr>
          <a:endParaRPr lang="en-IN">
            <a:latin typeface="Times New Roman" pitchFamily="18" charset="0"/>
            <a:cs typeface="Times New Roman" pitchFamily="18" charset="0"/>
          </a:endParaRPr>
        </a:p>
      </dgm:t>
    </dgm:pt>
    <dgm:pt modelId="{8A1402B1-D8A3-4553-9322-255E5FF387FE}">
      <dgm:prSet phldrT="[Text]"/>
      <dgm:spPr/>
      <dgm:t>
        <a:bodyPr/>
        <a:lstStyle/>
        <a:p>
          <a:pPr>
            <a:lnSpc>
              <a:spcPct val="100000"/>
            </a:lnSpc>
          </a:pPr>
          <a:endParaRPr lang="en-IN" sz="2000" dirty="0">
            <a:latin typeface="Times New Roman" pitchFamily="18" charset="0"/>
            <a:cs typeface="Times New Roman" pitchFamily="18" charset="0"/>
          </a:endParaRPr>
        </a:p>
      </dgm:t>
    </dgm:pt>
    <dgm:pt modelId="{016A9522-B478-4968-A393-1BF5223BFCFC}" type="parTrans" cxnId="{B54E28FF-B883-4F7F-89A5-AEE3367B791D}">
      <dgm:prSet/>
      <dgm:spPr/>
      <dgm:t>
        <a:bodyPr/>
        <a:lstStyle/>
        <a:p>
          <a:pPr>
            <a:lnSpc>
              <a:spcPct val="100000"/>
            </a:lnSpc>
          </a:pPr>
          <a:endParaRPr lang="en-IN">
            <a:latin typeface="Times New Roman" pitchFamily="18" charset="0"/>
            <a:cs typeface="Times New Roman" pitchFamily="18" charset="0"/>
          </a:endParaRPr>
        </a:p>
      </dgm:t>
    </dgm:pt>
    <dgm:pt modelId="{B656FE5E-82D0-4D4F-AA4C-8436B26A29D9}" type="sibTrans" cxnId="{B54E28FF-B883-4F7F-89A5-AEE3367B791D}">
      <dgm:prSet/>
      <dgm:spPr/>
      <dgm:t>
        <a:bodyPr/>
        <a:lstStyle/>
        <a:p>
          <a:pPr>
            <a:lnSpc>
              <a:spcPct val="100000"/>
            </a:lnSpc>
          </a:pPr>
          <a:endParaRPr lang="en-IN">
            <a:latin typeface="Times New Roman" pitchFamily="18" charset="0"/>
            <a:cs typeface="Times New Roman" pitchFamily="18" charset="0"/>
          </a:endParaRPr>
        </a:p>
      </dgm:t>
    </dgm:pt>
    <dgm:pt modelId="{53F25D81-AF58-40BF-AA00-076F9C842C9F}">
      <dgm:prSet phldrT="[Text]" custT="1"/>
      <dgm:spPr/>
      <dgm:t>
        <a:bodyPr/>
        <a:lstStyle/>
        <a:p>
          <a:pPr>
            <a:lnSpc>
              <a:spcPct val="130000"/>
            </a:lnSpc>
          </a:pPr>
          <a:r>
            <a:rPr lang="en-US" sz="2200" b="1" dirty="0" smtClean="0">
              <a:latin typeface="Times New Roman" pitchFamily="18" charset="0"/>
              <a:cs typeface="Times New Roman" pitchFamily="18" charset="0"/>
            </a:rPr>
            <a:t>Division (/)</a:t>
          </a:r>
          <a:endParaRPr lang="en-IN" sz="2200" b="1" dirty="0">
            <a:latin typeface="Times New Roman" pitchFamily="18" charset="0"/>
            <a:cs typeface="Times New Roman" pitchFamily="18" charset="0"/>
          </a:endParaRPr>
        </a:p>
      </dgm:t>
    </dgm:pt>
    <dgm:pt modelId="{538EE15B-D836-4332-A5DC-CF98864C4582}" type="parTrans" cxnId="{B34A4696-A28E-491F-95BE-F06CFE90C313}">
      <dgm:prSet/>
      <dgm:spPr/>
      <dgm:t>
        <a:bodyPr/>
        <a:lstStyle/>
        <a:p>
          <a:pPr>
            <a:lnSpc>
              <a:spcPct val="100000"/>
            </a:lnSpc>
          </a:pPr>
          <a:endParaRPr lang="en-IN">
            <a:latin typeface="Times New Roman" pitchFamily="18" charset="0"/>
            <a:cs typeface="Times New Roman" pitchFamily="18" charset="0"/>
          </a:endParaRPr>
        </a:p>
      </dgm:t>
    </dgm:pt>
    <dgm:pt modelId="{570ADE6E-D7B6-4F8E-99B0-DC9D8C8C84FA}" type="sibTrans" cxnId="{B34A4696-A28E-491F-95BE-F06CFE90C313}">
      <dgm:prSet/>
      <dgm:spPr/>
      <dgm:t>
        <a:bodyPr/>
        <a:lstStyle/>
        <a:p>
          <a:pPr>
            <a:lnSpc>
              <a:spcPct val="100000"/>
            </a:lnSpc>
          </a:pPr>
          <a:endParaRPr lang="en-IN">
            <a:latin typeface="Times New Roman" pitchFamily="18" charset="0"/>
            <a:cs typeface="Times New Roman" pitchFamily="18" charset="0"/>
          </a:endParaRPr>
        </a:p>
      </dgm:t>
    </dgm:pt>
    <dgm:pt modelId="{E026D524-6D11-4257-A4DB-6330A0850FB8}">
      <dgm:prSet phldrT="[Text]" custT="1"/>
      <dgm:spPr/>
      <dgm:t>
        <a:bodyPr/>
        <a:lstStyle/>
        <a:p>
          <a:pPr>
            <a:lnSpc>
              <a:spcPct val="130000"/>
            </a:lnSpc>
          </a:pPr>
          <a:r>
            <a:rPr lang="en-US" sz="2200" b="1" dirty="0" smtClean="0">
              <a:latin typeface="Times New Roman" pitchFamily="18" charset="0"/>
              <a:cs typeface="Times New Roman" pitchFamily="18" charset="0"/>
            </a:rPr>
            <a:t>Rename (</a:t>
          </a:r>
          <a:r>
            <a:rPr lang="el-GR" sz="2200" b="1" dirty="0" smtClean="0">
              <a:latin typeface="Times New Roman" pitchFamily="18" charset="0"/>
              <a:cs typeface="Times New Roman" pitchFamily="18" charset="0"/>
            </a:rPr>
            <a:t>ρ</a:t>
          </a:r>
          <a:r>
            <a:rPr lang="en-US" sz="2200" b="1" dirty="0" smtClean="0">
              <a:latin typeface="Times New Roman" pitchFamily="18" charset="0"/>
              <a:cs typeface="Times New Roman" pitchFamily="18" charset="0"/>
            </a:rPr>
            <a:t>)</a:t>
          </a:r>
          <a:endParaRPr lang="en-IN" sz="2200" b="1" dirty="0">
            <a:latin typeface="Times New Roman" pitchFamily="18" charset="0"/>
            <a:cs typeface="Times New Roman" pitchFamily="18" charset="0"/>
          </a:endParaRPr>
        </a:p>
      </dgm:t>
    </dgm:pt>
    <dgm:pt modelId="{7F8944B2-6BB1-46CA-BB06-3D8C6A03E264}" type="sibTrans" cxnId="{92ECE4BD-4F1D-472D-8067-0D650E1BAEBC}">
      <dgm:prSet/>
      <dgm:spPr/>
      <dgm:t>
        <a:bodyPr/>
        <a:lstStyle/>
        <a:p>
          <a:pPr>
            <a:lnSpc>
              <a:spcPct val="100000"/>
            </a:lnSpc>
          </a:pPr>
          <a:endParaRPr lang="en-IN">
            <a:latin typeface="Times New Roman" pitchFamily="18" charset="0"/>
            <a:cs typeface="Times New Roman" pitchFamily="18" charset="0"/>
          </a:endParaRPr>
        </a:p>
      </dgm:t>
    </dgm:pt>
    <dgm:pt modelId="{F213A1A7-7318-4D1D-9A48-957F1FEF969E}" type="parTrans" cxnId="{92ECE4BD-4F1D-472D-8067-0D650E1BAEBC}">
      <dgm:prSet/>
      <dgm:spPr/>
      <dgm:t>
        <a:bodyPr/>
        <a:lstStyle/>
        <a:p>
          <a:pPr>
            <a:lnSpc>
              <a:spcPct val="100000"/>
            </a:lnSpc>
          </a:pPr>
          <a:endParaRPr lang="en-IN">
            <a:latin typeface="Times New Roman" pitchFamily="18" charset="0"/>
            <a:cs typeface="Times New Roman" pitchFamily="18" charset="0"/>
          </a:endParaRPr>
        </a:p>
      </dgm:t>
    </dgm:pt>
    <dgm:pt modelId="{406AEC3C-EA26-4EF9-8257-4BBBFAF8B890}">
      <dgm:prSet phldrT="[Text]" custT="1"/>
      <dgm:spPr/>
      <dgm:t>
        <a:bodyPr/>
        <a:lstStyle/>
        <a:p>
          <a:pPr>
            <a:lnSpc>
              <a:spcPct val="130000"/>
            </a:lnSpc>
          </a:pPr>
          <a:r>
            <a:rPr lang="en-US" sz="2200" b="1" dirty="0" smtClean="0">
              <a:latin typeface="Times New Roman" pitchFamily="18" charset="0"/>
              <a:cs typeface="Times New Roman" pitchFamily="18" charset="0"/>
            </a:rPr>
            <a:t>Set Difference (-)</a:t>
          </a:r>
          <a:endParaRPr lang="en-IN" sz="2200" b="1" dirty="0">
            <a:latin typeface="Times New Roman" pitchFamily="18" charset="0"/>
            <a:cs typeface="Times New Roman" pitchFamily="18" charset="0"/>
          </a:endParaRPr>
        </a:p>
      </dgm:t>
    </dgm:pt>
    <dgm:pt modelId="{9A68013F-FDCE-4039-9C9F-5252B3C2E30E}" type="sibTrans" cxnId="{C3403F2B-5623-4FD4-B386-7743D46164D8}">
      <dgm:prSet/>
      <dgm:spPr/>
      <dgm:t>
        <a:bodyPr/>
        <a:lstStyle/>
        <a:p>
          <a:pPr>
            <a:lnSpc>
              <a:spcPct val="100000"/>
            </a:lnSpc>
          </a:pPr>
          <a:endParaRPr lang="en-IN">
            <a:latin typeface="Times New Roman" pitchFamily="18" charset="0"/>
            <a:cs typeface="Times New Roman" pitchFamily="18" charset="0"/>
          </a:endParaRPr>
        </a:p>
      </dgm:t>
    </dgm:pt>
    <dgm:pt modelId="{9758EA08-D279-480B-87A0-57C3685C9FD9}" type="parTrans" cxnId="{C3403F2B-5623-4FD4-B386-7743D46164D8}">
      <dgm:prSet/>
      <dgm:spPr/>
      <dgm:t>
        <a:bodyPr/>
        <a:lstStyle/>
        <a:p>
          <a:pPr>
            <a:lnSpc>
              <a:spcPct val="100000"/>
            </a:lnSpc>
          </a:pPr>
          <a:endParaRPr lang="en-IN">
            <a:latin typeface="Times New Roman" pitchFamily="18" charset="0"/>
            <a:cs typeface="Times New Roman" pitchFamily="18" charset="0"/>
          </a:endParaRPr>
        </a:p>
      </dgm:t>
    </dgm:pt>
    <dgm:pt modelId="{7F5BF4BD-D6FD-4A80-A12D-B18C5252E741}">
      <dgm:prSet phldrT="[Text]" custT="1"/>
      <dgm:spPr/>
      <dgm:t>
        <a:bodyPr/>
        <a:lstStyle/>
        <a:p>
          <a:pPr>
            <a:lnSpc>
              <a:spcPct val="130000"/>
            </a:lnSpc>
          </a:pPr>
          <a:r>
            <a:rPr lang="en-US" sz="2200" b="1" dirty="0" smtClean="0">
              <a:latin typeface="Times New Roman" pitchFamily="18" charset="0"/>
              <a:cs typeface="Times New Roman" pitchFamily="18" charset="0"/>
            </a:rPr>
            <a:t>Union </a:t>
          </a:r>
          <a:r>
            <a:rPr lang="en-US" sz="2200" b="1" dirty="0" smtClean="0">
              <a:latin typeface="Symbol" pitchFamily="18" charset="2"/>
              <a:cs typeface="Times New Roman" pitchFamily="18" charset="0"/>
            </a:rPr>
            <a:t>(</a:t>
          </a:r>
          <a:r>
            <a:rPr lang="en-US" sz="2200" b="1" dirty="0" smtClean="0">
              <a:latin typeface="Symbol" pitchFamily="18" charset="2"/>
            </a:rPr>
            <a:t></a:t>
          </a:r>
          <a:r>
            <a:rPr lang="en-US" sz="2200" b="1" dirty="0" smtClean="0">
              <a:latin typeface="Symbol" pitchFamily="18" charset="2"/>
              <a:cs typeface="Times New Roman" pitchFamily="18" charset="0"/>
            </a:rPr>
            <a:t>)</a:t>
          </a:r>
          <a:endParaRPr lang="en-IN" sz="2200" b="1" dirty="0">
            <a:latin typeface="Symbol" pitchFamily="18" charset="2"/>
            <a:cs typeface="Times New Roman" pitchFamily="18" charset="0"/>
          </a:endParaRPr>
        </a:p>
      </dgm:t>
    </dgm:pt>
    <dgm:pt modelId="{B6915373-7199-4612-8FA5-7AB27E3588AA}" type="sibTrans" cxnId="{CD4E3CF9-AB9C-49D8-B021-B03DB5C8E203}">
      <dgm:prSet/>
      <dgm:spPr/>
      <dgm:t>
        <a:bodyPr/>
        <a:lstStyle/>
        <a:p>
          <a:pPr>
            <a:lnSpc>
              <a:spcPct val="100000"/>
            </a:lnSpc>
          </a:pPr>
          <a:endParaRPr lang="en-IN">
            <a:latin typeface="Times New Roman" pitchFamily="18" charset="0"/>
            <a:cs typeface="Times New Roman" pitchFamily="18" charset="0"/>
          </a:endParaRPr>
        </a:p>
      </dgm:t>
    </dgm:pt>
    <dgm:pt modelId="{36E1BBB4-9795-4DA3-AC91-329843BB81D9}" type="parTrans" cxnId="{CD4E3CF9-AB9C-49D8-B021-B03DB5C8E203}">
      <dgm:prSet/>
      <dgm:spPr/>
      <dgm:t>
        <a:bodyPr/>
        <a:lstStyle/>
        <a:p>
          <a:pPr>
            <a:lnSpc>
              <a:spcPct val="100000"/>
            </a:lnSpc>
          </a:pPr>
          <a:endParaRPr lang="en-IN">
            <a:latin typeface="Times New Roman" pitchFamily="18" charset="0"/>
            <a:cs typeface="Times New Roman" pitchFamily="18" charset="0"/>
          </a:endParaRPr>
        </a:p>
      </dgm:t>
    </dgm:pt>
    <dgm:pt modelId="{5579D72E-CEB6-441F-AE78-73491EB7E7D3}">
      <dgm:prSet phldrT="[Text]" custT="1"/>
      <dgm:spPr/>
      <dgm:t>
        <a:bodyPr/>
        <a:lstStyle/>
        <a:p>
          <a:pPr>
            <a:lnSpc>
              <a:spcPct val="130000"/>
            </a:lnSpc>
          </a:pPr>
          <a:r>
            <a:rPr lang="en-US" sz="2100" b="1" dirty="0" smtClean="0">
              <a:latin typeface="Times New Roman" pitchFamily="18" charset="0"/>
              <a:cs typeface="Times New Roman" pitchFamily="18" charset="0"/>
            </a:rPr>
            <a:t>Cartesian Product </a:t>
          </a:r>
          <a:r>
            <a:rPr lang="en-US" sz="2200" b="1" dirty="0" smtClean="0">
              <a:latin typeface="Times New Roman" pitchFamily="18" charset="0"/>
              <a:cs typeface="Times New Roman" pitchFamily="18" charset="0"/>
            </a:rPr>
            <a:t>(X)</a:t>
          </a:r>
          <a:endParaRPr lang="en-IN" sz="2200" b="1" dirty="0">
            <a:latin typeface="Times New Roman" pitchFamily="18" charset="0"/>
            <a:cs typeface="Times New Roman" pitchFamily="18" charset="0"/>
          </a:endParaRPr>
        </a:p>
      </dgm:t>
    </dgm:pt>
    <dgm:pt modelId="{1E8144C4-A371-4599-9897-800793A84A4E}" type="sibTrans" cxnId="{37B8BDC6-8BA8-49E9-B29E-E39B188A02E8}">
      <dgm:prSet/>
      <dgm:spPr/>
      <dgm:t>
        <a:bodyPr/>
        <a:lstStyle/>
        <a:p>
          <a:pPr>
            <a:lnSpc>
              <a:spcPct val="100000"/>
            </a:lnSpc>
          </a:pPr>
          <a:endParaRPr lang="en-IN">
            <a:latin typeface="Times New Roman" pitchFamily="18" charset="0"/>
            <a:cs typeface="Times New Roman" pitchFamily="18" charset="0"/>
          </a:endParaRPr>
        </a:p>
      </dgm:t>
    </dgm:pt>
    <dgm:pt modelId="{FF805A1B-EDE7-4631-A48D-C140670859A7}" type="parTrans" cxnId="{37B8BDC6-8BA8-49E9-B29E-E39B188A02E8}">
      <dgm:prSet/>
      <dgm:spPr/>
      <dgm:t>
        <a:bodyPr/>
        <a:lstStyle/>
        <a:p>
          <a:pPr>
            <a:lnSpc>
              <a:spcPct val="100000"/>
            </a:lnSpc>
          </a:pPr>
          <a:endParaRPr lang="en-IN">
            <a:latin typeface="Times New Roman" pitchFamily="18" charset="0"/>
            <a:cs typeface="Times New Roman" pitchFamily="18" charset="0"/>
          </a:endParaRPr>
        </a:p>
      </dgm:t>
    </dgm:pt>
    <dgm:pt modelId="{30B74085-EAE6-4B8B-9166-24F6614B928E}">
      <dgm:prSet phldrT="[Text]" custT="1"/>
      <dgm:spPr/>
      <dgm:t>
        <a:bodyPr/>
        <a:lstStyle/>
        <a:p>
          <a:pPr>
            <a:lnSpc>
              <a:spcPct val="130000"/>
            </a:lnSpc>
          </a:pPr>
          <a:r>
            <a:rPr lang="en-US" sz="2100" b="1" dirty="0" smtClean="0">
              <a:latin typeface="Times New Roman" pitchFamily="18" charset="0"/>
              <a:cs typeface="Times New Roman" pitchFamily="18" charset="0"/>
            </a:rPr>
            <a:t>Selection (</a:t>
          </a:r>
          <a:r>
            <a:rPr lang="el-GR" sz="2100" b="1" dirty="0" smtClean="0">
              <a:latin typeface="Times New Roman" pitchFamily="18" charset="0"/>
              <a:cs typeface="Times New Roman" pitchFamily="18" charset="0"/>
            </a:rPr>
            <a:t>σ</a:t>
          </a:r>
          <a:r>
            <a:rPr lang="en-US" sz="2100" b="1" dirty="0" smtClean="0">
              <a:latin typeface="Times New Roman" pitchFamily="18" charset="0"/>
              <a:cs typeface="Times New Roman" pitchFamily="18" charset="0"/>
            </a:rPr>
            <a:t>)</a:t>
          </a:r>
          <a:endParaRPr lang="en-IN" sz="2100" b="1" dirty="0">
            <a:latin typeface="Times New Roman" pitchFamily="18" charset="0"/>
            <a:cs typeface="Times New Roman" pitchFamily="18" charset="0"/>
          </a:endParaRPr>
        </a:p>
      </dgm:t>
    </dgm:pt>
    <dgm:pt modelId="{D49F40DC-3376-4B0B-B387-32C445AEF1D4}" type="sibTrans" cxnId="{E2B3F7BE-BA68-4B51-954F-3A7F66542873}">
      <dgm:prSet/>
      <dgm:spPr/>
      <dgm:t>
        <a:bodyPr/>
        <a:lstStyle/>
        <a:p>
          <a:pPr>
            <a:lnSpc>
              <a:spcPct val="100000"/>
            </a:lnSpc>
          </a:pPr>
          <a:endParaRPr lang="en-IN">
            <a:latin typeface="Times New Roman" pitchFamily="18" charset="0"/>
            <a:cs typeface="Times New Roman" pitchFamily="18" charset="0"/>
          </a:endParaRPr>
        </a:p>
      </dgm:t>
    </dgm:pt>
    <dgm:pt modelId="{C936BA6E-E282-4D5F-9C61-175F2D052EAB}" type="parTrans" cxnId="{E2B3F7BE-BA68-4B51-954F-3A7F66542873}">
      <dgm:prSet/>
      <dgm:spPr/>
      <dgm:t>
        <a:bodyPr/>
        <a:lstStyle/>
        <a:p>
          <a:pPr>
            <a:lnSpc>
              <a:spcPct val="100000"/>
            </a:lnSpc>
          </a:pPr>
          <a:endParaRPr lang="en-IN">
            <a:latin typeface="Times New Roman" pitchFamily="18" charset="0"/>
            <a:cs typeface="Times New Roman" pitchFamily="18" charset="0"/>
          </a:endParaRPr>
        </a:p>
      </dgm:t>
    </dgm:pt>
    <dgm:pt modelId="{E2EDF899-E3A9-44C2-95F8-9C7492605DD6}" type="pres">
      <dgm:prSet presAssocID="{9586AEBF-A3CB-46DB-B697-3869410647FD}" presName="Name0" presStyleCnt="0">
        <dgm:presLayoutVars>
          <dgm:dir/>
          <dgm:animLvl val="lvl"/>
          <dgm:resizeHandles val="exact"/>
        </dgm:presLayoutVars>
      </dgm:prSet>
      <dgm:spPr/>
      <dgm:t>
        <a:bodyPr/>
        <a:lstStyle/>
        <a:p>
          <a:endParaRPr lang="en-IN"/>
        </a:p>
      </dgm:t>
    </dgm:pt>
    <dgm:pt modelId="{9CF9973F-0567-477F-8361-DFD8A7A5C9C0}" type="pres">
      <dgm:prSet presAssocID="{3C4A3C2C-5C73-4EC4-B714-E219B5359EFA}" presName="composite" presStyleCnt="0"/>
      <dgm:spPr/>
    </dgm:pt>
    <dgm:pt modelId="{4C2EB1BE-71CA-451D-BF66-213EFD988CC0}" type="pres">
      <dgm:prSet presAssocID="{3C4A3C2C-5C73-4EC4-B714-E219B5359EFA}" presName="parTx" presStyleLbl="alignNode1" presStyleIdx="0" presStyleCnt="2">
        <dgm:presLayoutVars>
          <dgm:chMax val="0"/>
          <dgm:chPref val="0"/>
          <dgm:bulletEnabled val="1"/>
        </dgm:presLayoutVars>
      </dgm:prSet>
      <dgm:spPr/>
      <dgm:t>
        <a:bodyPr/>
        <a:lstStyle/>
        <a:p>
          <a:endParaRPr lang="en-IN"/>
        </a:p>
      </dgm:t>
    </dgm:pt>
    <dgm:pt modelId="{0B673233-C155-4430-9B24-F8ADCD42CF8C}" type="pres">
      <dgm:prSet presAssocID="{3C4A3C2C-5C73-4EC4-B714-E219B5359EFA}" presName="desTx" presStyleLbl="alignAccFollowNode1" presStyleIdx="0" presStyleCnt="2">
        <dgm:presLayoutVars>
          <dgm:bulletEnabled val="1"/>
        </dgm:presLayoutVars>
      </dgm:prSet>
      <dgm:spPr/>
      <dgm:t>
        <a:bodyPr/>
        <a:lstStyle/>
        <a:p>
          <a:endParaRPr lang="en-IN"/>
        </a:p>
      </dgm:t>
    </dgm:pt>
    <dgm:pt modelId="{C96A138E-ADC6-4E0A-BB90-560BF647DBAD}" type="pres">
      <dgm:prSet presAssocID="{3DE30F0C-74E2-41F7-A3CC-64EAB5BF1D68}" presName="space" presStyleCnt="0"/>
      <dgm:spPr/>
    </dgm:pt>
    <dgm:pt modelId="{096D305D-6048-4F56-A60D-2008666DA812}" type="pres">
      <dgm:prSet presAssocID="{00995908-6086-42AA-B547-9EFCB9CFFB86}" presName="composite" presStyleCnt="0"/>
      <dgm:spPr/>
    </dgm:pt>
    <dgm:pt modelId="{F8AA7DB9-1C24-46AC-94C4-E529B88AF38D}" type="pres">
      <dgm:prSet presAssocID="{00995908-6086-42AA-B547-9EFCB9CFFB86}" presName="parTx" presStyleLbl="alignNode1" presStyleIdx="1" presStyleCnt="2">
        <dgm:presLayoutVars>
          <dgm:chMax val="0"/>
          <dgm:chPref val="0"/>
          <dgm:bulletEnabled val="1"/>
        </dgm:presLayoutVars>
      </dgm:prSet>
      <dgm:spPr/>
      <dgm:t>
        <a:bodyPr/>
        <a:lstStyle/>
        <a:p>
          <a:endParaRPr lang="en-IN"/>
        </a:p>
      </dgm:t>
    </dgm:pt>
    <dgm:pt modelId="{87A192F3-710E-4AC5-96E2-03C53BCD5158}" type="pres">
      <dgm:prSet presAssocID="{00995908-6086-42AA-B547-9EFCB9CFFB86}" presName="desTx" presStyleLbl="alignAccFollowNode1" presStyleIdx="1" presStyleCnt="2">
        <dgm:presLayoutVars>
          <dgm:bulletEnabled val="1"/>
        </dgm:presLayoutVars>
      </dgm:prSet>
      <dgm:spPr/>
      <dgm:t>
        <a:bodyPr/>
        <a:lstStyle/>
        <a:p>
          <a:endParaRPr lang="en-IN"/>
        </a:p>
      </dgm:t>
    </dgm:pt>
  </dgm:ptLst>
  <dgm:cxnLst>
    <dgm:cxn modelId="{4ADC6602-1B4B-4757-B48D-F401927A1663}" type="presOf" srcId="{3C4A3C2C-5C73-4EC4-B714-E219B5359EFA}" destId="{4C2EB1BE-71CA-451D-BF66-213EFD988CC0}" srcOrd="0" destOrd="0" presId="urn:microsoft.com/office/officeart/2005/8/layout/hList1"/>
    <dgm:cxn modelId="{2D60C316-D80B-45C5-A36E-663FBA5FB840}" type="presOf" srcId="{9586AEBF-A3CB-46DB-B697-3869410647FD}" destId="{E2EDF899-E3A9-44C2-95F8-9C7492605DD6}" srcOrd="0" destOrd="0" presId="urn:microsoft.com/office/officeart/2005/8/layout/hList1"/>
    <dgm:cxn modelId="{32A0DE4E-5FFD-429A-9022-C2896AE48CF5}" type="presOf" srcId="{BA69C550-B9F4-4CF6-A800-5B1889E8E17D}" destId="{87A192F3-710E-4AC5-96E2-03C53BCD5158}" srcOrd="0" destOrd="1" presId="urn:microsoft.com/office/officeart/2005/8/layout/hList1"/>
    <dgm:cxn modelId="{CD4E3CF9-AB9C-49D8-B021-B03DB5C8E203}" srcId="{3C4A3C2C-5C73-4EC4-B714-E219B5359EFA}" destId="{7F5BF4BD-D6FD-4A80-A12D-B18C5252E741}" srcOrd="3" destOrd="0" parTransId="{36E1BBB4-9795-4DA3-AC91-329843BB81D9}" sibTransId="{B6915373-7199-4612-8FA5-7AB27E3588AA}"/>
    <dgm:cxn modelId="{1028E6AF-0EEA-4393-84CB-3E4364E22E54}" type="presOf" srcId="{00995908-6086-42AA-B547-9EFCB9CFFB86}" destId="{F8AA7DB9-1C24-46AC-94C4-E529B88AF38D}" srcOrd="0" destOrd="0" presId="urn:microsoft.com/office/officeart/2005/8/layout/hList1"/>
    <dgm:cxn modelId="{BC790837-F269-4367-9476-EE436A4A812F}" type="presOf" srcId="{7F5BF4BD-D6FD-4A80-A12D-B18C5252E741}" destId="{0B673233-C155-4430-9B24-F8ADCD42CF8C}" srcOrd="0" destOrd="3" presId="urn:microsoft.com/office/officeart/2005/8/layout/hList1"/>
    <dgm:cxn modelId="{88A1E285-92EA-4C1A-9E26-240658472AFF}" srcId="{00995908-6086-42AA-B547-9EFCB9CFFB86}" destId="{4FDEE69F-A7F5-486F-BB25-74F5D375D527}" srcOrd="0" destOrd="0" parTransId="{6A0DB557-85FF-4BC4-BC6E-F85F8A49BF26}" sibTransId="{08A4F896-7A44-4D9A-947E-14743F9C8ED5}"/>
    <dgm:cxn modelId="{E2B3F7BE-BA68-4B51-954F-3A7F66542873}" srcId="{3C4A3C2C-5C73-4EC4-B714-E219B5359EFA}" destId="{30B74085-EAE6-4B8B-9166-24F6614B928E}" srcOrd="1" destOrd="0" parTransId="{C936BA6E-E282-4D5F-9C61-175F2D052EAB}" sibTransId="{D49F40DC-3376-4B0B-B387-32C445AEF1D4}"/>
    <dgm:cxn modelId="{92ECE4BD-4F1D-472D-8067-0D650E1BAEBC}" srcId="{3C4A3C2C-5C73-4EC4-B714-E219B5359EFA}" destId="{E026D524-6D11-4257-A4DB-6330A0850FB8}" srcOrd="5" destOrd="0" parTransId="{F213A1A7-7318-4D1D-9A48-957F1FEF969E}" sibTransId="{7F8944B2-6BB1-46CA-BB06-3D8C6A03E264}"/>
    <dgm:cxn modelId="{C7A2E35C-CE2F-4D97-B7E8-7C35D724F2D4}" type="presOf" srcId="{4FDEE69F-A7F5-486F-BB25-74F5D375D527}" destId="{87A192F3-710E-4AC5-96E2-03C53BCD5158}" srcOrd="0" destOrd="0" presId="urn:microsoft.com/office/officeart/2005/8/layout/hList1"/>
    <dgm:cxn modelId="{58C6CA81-9D8D-4EDB-812A-4755A0ABB8A6}" srcId="{00995908-6086-42AA-B547-9EFCB9CFFB86}" destId="{BA69C550-B9F4-4CF6-A800-5B1889E8E17D}" srcOrd="1" destOrd="0" parTransId="{223C95B9-711A-445F-B0DE-A0C87768F9D8}" sibTransId="{F635086F-A216-444B-8640-7D19D86B27E6}"/>
    <dgm:cxn modelId="{B54E28FF-B883-4F7F-89A5-AEE3367B791D}" srcId="{3C4A3C2C-5C73-4EC4-B714-E219B5359EFA}" destId="{8A1402B1-D8A3-4553-9322-255E5FF387FE}" srcOrd="6" destOrd="0" parTransId="{016A9522-B478-4968-A393-1BF5223BFCFC}" sibTransId="{B656FE5E-82D0-4D4F-AA4C-8436B26A29D9}"/>
    <dgm:cxn modelId="{4BFB5A6A-9294-418A-9617-2A09315F1F33}" type="presOf" srcId="{406AEC3C-EA26-4EF9-8257-4BBBFAF8B890}" destId="{0B673233-C155-4430-9B24-F8ADCD42CF8C}" srcOrd="0" destOrd="4" presId="urn:microsoft.com/office/officeart/2005/8/layout/hList1"/>
    <dgm:cxn modelId="{BD6956DA-C9C7-4B33-911B-27E4811B5CFB}" type="presOf" srcId="{9694FCE5-38A9-4D3F-A24A-DF9702401D0B}" destId="{0B673233-C155-4430-9B24-F8ADCD42CF8C}" srcOrd="0" destOrd="0" presId="urn:microsoft.com/office/officeart/2005/8/layout/hList1"/>
    <dgm:cxn modelId="{ED766FD5-9CE2-45CE-A02D-D78134D65DB8}" type="presOf" srcId="{8A1402B1-D8A3-4553-9322-255E5FF387FE}" destId="{0B673233-C155-4430-9B24-F8ADCD42CF8C}" srcOrd="0" destOrd="6" presId="urn:microsoft.com/office/officeart/2005/8/layout/hList1"/>
    <dgm:cxn modelId="{37B8BDC6-8BA8-49E9-B29E-E39B188A02E8}" srcId="{3C4A3C2C-5C73-4EC4-B714-E219B5359EFA}" destId="{5579D72E-CEB6-441F-AE78-73491EB7E7D3}" srcOrd="2" destOrd="0" parTransId="{FF805A1B-EDE7-4631-A48D-C140670859A7}" sibTransId="{1E8144C4-A371-4599-9897-800793A84A4E}"/>
    <dgm:cxn modelId="{89A5FD70-0E97-44FB-8970-E5A948B11D06}" type="presOf" srcId="{30B74085-EAE6-4B8B-9166-24F6614B928E}" destId="{0B673233-C155-4430-9B24-F8ADCD42CF8C}" srcOrd="0" destOrd="1" presId="urn:microsoft.com/office/officeart/2005/8/layout/hList1"/>
    <dgm:cxn modelId="{C3403F2B-5623-4FD4-B386-7743D46164D8}" srcId="{3C4A3C2C-5C73-4EC4-B714-E219B5359EFA}" destId="{406AEC3C-EA26-4EF9-8257-4BBBFAF8B890}" srcOrd="4" destOrd="0" parTransId="{9758EA08-D279-480B-87A0-57C3685C9FD9}" sibTransId="{9A68013F-FDCE-4039-9C9F-5252B3C2E30E}"/>
    <dgm:cxn modelId="{67CB493D-0E5C-434A-A9BE-245F9776982C}" type="presOf" srcId="{53F25D81-AF58-40BF-AA00-076F9C842C9F}" destId="{87A192F3-710E-4AC5-96E2-03C53BCD5158}" srcOrd="0" destOrd="2" presId="urn:microsoft.com/office/officeart/2005/8/layout/hList1"/>
    <dgm:cxn modelId="{74B04C97-4C67-4022-8AF6-6682BF7885CC}" srcId="{3C4A3C2C-5C73-4EC4-B714-E219B5359EFA}" destId="{9694FCE5-38A9-4D3F-A24A-DF9702401D0B}" srcOrd="0" destOrd="0" parTransId="{075B9659-7A5C-4FE0-8F25-95988B1FC40D}" sibTransId="{CB4C5890-EABA-42B0-87CF-DB03DB350C7A}"/>
    <dgm:cxn modelId="{B34A4696-A28E-491F-95BE-F06CFE90C313}" srcId="{00995908-6086-42AA-B547-9EFCB9CFFB86}" destId="{53F25D81-AF58-40BF-AA00-076F9C842C9F}" srcOrd="2" destOrd="0" parTransId="{538EE15B-D836-4332-A5DC-CF98864C4582}" sibTransId="{570ADE6E-D7B6-4F8E-99B0-DC9D8C8C84FA}"/>
    <dgm:cxn modelId="{58BAA921-B6F6-414D-969C-B577CDD63FEA}" type="presOf" srcId="{5579D72E-CEB6-441F-AE78-73491EB7E7D3}" destId="{0B673233-C155-4430-9B24-F8ADCD42CF8C}" srcOrd="0" destOrd="2" presId="urn:microsoft.com/office/officeart/2005/8/layout/hList1"/>
    <dgm:cxn modelId="{0774F4CD-0742-4CFF-9DA0-0407C1D2FF8E}" type="presOf" srcId="{E026D524-6D11-4257-A4DB-6330A0850FB8}" destId="{0B673233-C155-4430-9B24-F8ADCD42CF8C}" srcOrd="0" destOrd="5" presId="urn:microsoft.com/office/officeart/2005/8/layout/hList1"/>
    <dgm:cxn modelId="{66130919-01B6-46D2-9962-51F148549A6B}" srcId="{9586AEBF-A3CB-46DB-B697-3869410647FD}" destId="{00995908-6086-42AA-B547-9EFCB9CFFB86}" srcOrd="1" destOrd="0" parTransId="{3E37D61F-7171-4F29-B571-107BD9D08B05}" sibTransId="{8A5AC2ED-D982-430F-995D-3587A0AA13D1}"/>
    <dgm:cxn modelId="{C77930AB-93A9-49BD-8E8D-838D032EE8AB}" srcId="{9586AEBF-A3CB-46DB-B697-3869410647FD}" destId="{3C4A3C2C-5C73-4EC4-B714-E219B5359EFA}" srcOrd="0" destOrd="0" parTransId="{2AC329F9-0417-4ECF-8D7D-A55C9B10C4D5}" sibTransId="{3DE30F0C-74E2-41F7-A3CC-64EAB5BF1D68}"/>
    <dgm:cxn modelId="{842F1ABB-EE15-4DF9-BF08-1C9A69CAAD53}" type="presParOf" srcId="{E2EDF899-E3A9-44C2-95F8-9C7492605DD6}" destId="{9CF9973F-0567-477F-8361-DFD8A7A5C9C0}" srcOrd="0" destOrd="0" presId="urn:microsoft.com/office/officeart/2005/8/layout/hList1"/>
    <dgm:cxn modelId="{F4811AFE-736A-49A8-86A1-3FB888C5A09B}" type="presParOf" srcId="{9CF9973F-0567-477F-8361-DFD8A7A5C9C0}" destId="{4C2EB1BE-71CA-451D-BF66-213EFD988CC0}" srcOrd="0" destOrd="0" presId="urn:microsoft.com/office/officeart/2005/8/layout/hList1"/>
    <dgm:cxn modelId="{93EA6873-79F7-4D64-B159-B934572E47BA}" type="presParOf" srcId="{9CF9973F-0567-477F-8361-DFD8A7A5C9C0}" destId="{0B673233-C155-4430-9B24-F8ADCD42CF8C}" srcOrd="1" destOrd="0" presId="urn:microsoft.com/office/officeart/2005/8/layout/hList1"/>
    <dgm:cxn modelId="{23B25AAB-47CB-492B-8BD1-FDC665625508}" type="presParOf" srcId="{E2EDF899-E3A9-44C2-95F8-9C7492605DD6}" destId="{C96A138E-ADC6-4E0A-BB90-560BF647DBAD}" srcOrd="1" destOrd="0" presId="urn:microsoft.com/office/officeart/2005/8/layout/hList1"/>
    <dgm:cxn modelId="{F69EA82E-EC3C-49E5-8C87-6F916849DBAB}" type="presParOf" srcId="{E2EDF899-E3A9-44C2-95F8-9C7492605DD6}" destId="{096D305D-6048-4F56-A60D-2008666DA812}" srcOrd="2" destOrd="0" presId="urn:microsoft.com/office/officeart/2005/8/layout/hList1"/>
    <dgm:cxn modelId="{B4BEB0F6-FF54-4ACF-AAE4-92E29591B47F}" type="presParOf" srcId="{096D305D-6048-4F56-A60D-2008666DA812}" destId="{F8AA7DB9-1C24-46AC-94C4-E529B88AF38D}" srcOrd="0" destOrd="0" presId="urn:microsoft.com/office/officeart/2005/8/layout/hList1"/>
    <dgm:cxn modelId="{0E554E97-EBD6-48B9-9B39-1402C0EB7071}" type="presParOf" srcId="{096D305D-6048-4F56-A60D-2008666DA812}" destId="{87A192F3-710E-4AC5-96E2-03C53BCD515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03BF9-98B5-4FAF-8741-93E712B9EC16}">
      <dsp:nvSpPr>
        <dsp:cNvPr id="0" name=""/>
        <dsp:cNvSpPr/>
      </dsp:nvSpPr>
      <dsp:spPr>
        <a:xfrm>
          <a:off x="4355603" y="2010925"/>
          <a:ext cx="1394059" cy="375822"/>
        </a:xfrm>
        <a:custGeom>
          <a:avLst/>
          <a:gdLst/>
          <a:ahLst/>
          <a:cxnLst/>
          <a:rect l="0" t="0" r="0" b="0"/>
          <a:pathLst>
            <a:path>
              <a:moveTo>
                <a:pt x="1394059" y="0"/>
              </a:moveTo>
              <a:lnTo>
                <a:pt x="1394059" y="256551"/>
              </a:lnTo>
              <a:lnTo>
                <a:pt x="0" y="256551"/>
              </a:lnTo>
              <a:lnTo>
                <a:pt x="0" y="375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6A7EB-F46C-4BDF-A546-D10032C1D258}">
      <dsp:nvSpPr>
        <dsp:cNvPr id="0" name=""/>
        <dsp:cNvSpPr/>
      </dsp:nvSpPr>
      <dsp:spPr>
        <a:xfrm>
          <a:off x="3308143" y="818931"/>
          <a:ext cx="2441519" cy="374442"/>
        </a:xfrm>
        <a:custGeom>
          <a:avLst/>
          <a:gdLst/>
          <a:ahLst/>
          <a:cxnLst/>
          <a:rect l="0" t="0" r="0" b="0"/>
          <a:pathLst>
            <a:path>
              <a:moveTo>
                <a:pt x="0" y="0"/>
              </a:moveTo>
              <a:lnTo>
                <a:pt x="0" y="255171"/>
              </a:lnTo>
              <a:lnTo>
                <a:pt x="2441519" y="255171"/>
              </a:lnTo>
              <a:lnTo>
                <a:pt x="2441519" y="3744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563DCF-524F-449C-9C0A-984964CD2D5E}">
      <dsp:nvSpPr>
        <dsp:cNvPr id="0" name=""/>
        <dsp:cNvSpPr/>
      </dsp:nvSpPr>
      <dsp:spPr>
        <a:xfrm>
          <a:off x="3262423" y="818931"/>
          <a:ext cx="91440" cy="374442"/>
        </a:xfrm>
        <a:custGeom>
          <a:avLst/>
          <a:gdLst/>
          <a:ahLst/>
          <a:cxnLst/>
          <a:rect l="0" t="0" r="0" b="0"/>
          <a:pathLst>
            <a:path>
              <a:moveTo>
                <a:pt x="45720" y="0"/>
              </a:moveTo>
              <a:lnTo>
                <a:pt x="45720" y="255171"/>
              </a:lnTo>
              <a:lnTo>
                <a:pt x="56238" y="255171"/>
              </a:lnTo>
              <a:lnTo>
                <a:pt x="56238" y="3744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3D9BF4-9766-484D-88BF-AFFFAAE56EE8}">
      <dsp:nvSpPr>
        <dsp:cNvPr id="0" name=""/>
        <dsp:cNvSpPr/>
      </dsp:nvSpPr>
      <dsp:spPr>
        <a:xfrm>
          <a:off x="500687" y="2010925"/>
          <a:ext cx="533398" cy="374442"/>
        </a:xfrm>
        <a:custGeom>
          <a:avLst/>
          <a:gdLst/>
          <a:ahLst/>
          <a:cxnLst/>
          <a:rect l="0" t="0" r="0" b="0"/>
          <a:pathLst>
            <a:path>
              <a:moveTo>
                <a:pt x="0" y="0"/>
              </a:moveTo>
              <a:lnTo>
                <a:pt x="0" y="255171"/>
              </a:lnTo>
              <a:lnTo>
                <a:pt x="533398" y="255171"/>
              </a:lnTo>
              <a:lnTo>
                <a:pt x="533398" y="37444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25CF6-9F72-4C4D-A911-2DF62B95F378}">
      <dsp:nvSpPr>
        <dsp:cNvPr id="0" name=""/>
        <dsp:cNvSpPr/>
      </dsp:nvSpPr>
      <dsp:spPr>
        <a:xfrm>
          <a:off x="500687" y="818931"/>
          <a:ext cx="2807455" cy="374442"/>
        </a:xfrm>
        <a:custGeom>
          <a:avLst/>
          <a:gdLst/>
          <a:ahLst/>
          <a:cxnLst/>
          <a:rect l="0" t="0" r="0" b="0"/>
          <a:pathLst>
            <a:path>
              <a:moveTo>
                <a:pt x="2807455" y="0"/>
              </a:moveTo>
              <a:lnTo>
                <a:pt x="2807455" y="255171"/>
              </a:lnTo>
              <a:lnTo>
                <a:pt x="0" y="255171"/>
              </a:lnTo>
              <a:lnTo>
                <a:pt x="0" y="3744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B8C41F-9C8D-4C45-8636-A8A39D2881AC}">
      <dsp:nvSpPr>
        <dsp:cNvPr id="0" name=""/>
        <dsp:cNvSpPr/>
      </dsp:nvSpPr>
      <dsp:spPr>
        <a:xfrm>
          <a:off x="2664401" y="1379"/>
          <a:ext cx="1287482" cy="8175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23E03-B2F1-4DE5-82DE-BB3EB0BFCC6B}">
      <dsp:nvSpPr>
        <dsp:cNvPr id="0" name=""/>
        <dsp:cNvSpPr/>
      </dsp:nvSpPr>
      <dsp:spPr>
        <a:xfrm>
          <a:off x="2807455" y="137280"/>
          <a:ext cx="1287482" cy="8175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Query Language</a:t>
          </a:r>
          <a:endParaRPr lang="en-IN" sz="1600" b="1" kern="1200" dirty="0">
            <a:latin typeface="Times New Roman" pitchFamily="18" charset="0"/>
            <a:cs typeface="Times New Roman" pitchFamily="18" charset="0"/>
          </a:endParaRPr>
        </a:p>
      </dsp:txBody>
      <dsp:txXfrm>
        <a:off x="2831400" y="161225"/>
        <a:ext cx="1239592" cy="769661"/>
      </dsp:txXfrm>
    </dsp:sp>
    <dsp:sp modelId="{1F7CDE38-659A-4B17-B890-F3F65013136C}">
      <dsp:nvSpPr>
        <dsp:cNvPr id="0" name=""/>
        <dsp:cNvSpPr/>
      </dsp:nvSpPr>
      <dsp:spPr>
        <a:xfrm>
          <a:off x="-143053" y="1193373"/>
          <a:ext cx="1287482" cy="81755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88605D-7B14-4AE1-BB23-5DD0D55B45DD}">
      <dsp:nvSpPr>
        <dsp:cNvPr id="0" name=""/>
        <dsp:cNvSpPr/>
      </dsp:nvSpPr>
      <dsp:spPr>
        <a:xfrm>
          <a:off x="0" y="1329274"/>
          <a:ext cx="1287482" cy="81755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Relational Algebra</a:t>
          </a:r>
          <a:endParaRPr lang="en-IN" sz="1600" b="1" kern="1200" dirty="0">
            <a:latin typeface="Times New Roman" pitchFamily="18" charset="0"/>
            <a:cs typeface="Times New Roman" pitchFamily="18" charset="0"/>
          </a:endParaRPr>
        </a:p>
      </dsp:txBody>
      <dsp:txXfrm>
        <a:off x="23945" y="1353219"/>
        <a:ext cx="1239592" cy="769661"/>
      </dsp:txXfrm>
    </dsp:sp>
    <dsp:sp modelId="{ED8D9512-48C7-420F-A553-3295FE10AE79}">
      <dsp:nvSpPr>
        <dsp:cNvPr id="0" name=""/>
        <dsp:cNvSpPr/>
      </dsp:nvSpPr>
      <dsp:spPr>
        <a:xfrm>
          <a:off x="390344" y="2385367"/>
          <a:ext cx="1287482" cy="81755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D76F5-EA97-46E7-BAAF-0D97F5628C63}">
      <dsp:nvSpPr>
        <dsp:cNvPr id="0" name=""/>
        <dsp:cNvSpPr/>
      </dsp:nvSpPr>
      <dsp:spPr>
        <a:xfrm>
          <a:off x="533398" y="2521268"/>
          <a:ext cx="1287482" cy="81755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Procedural Query</a:t>
          </a:r>
          <a:endParaRPr lang="en-IN" sz="1600" b="1" kern="1200" dirty="0">
            <a:latin typeface="Times New Roman" pitchFamily="18" charset="0"/>
            <a:cs typeface="Times New Roman" pitchFamily="18" charset="0"/>
          </a:endParaRPr>
        </a:p>
      </dsp:txBody>
      <dsp:txXfrm>
        <a:off x="557343" y="2545213"/>
        <a:ext cx="1239592" cy="769661"/>
      </dsp:txXfrm>
    </dsp:sp>
    <dsp:sp modelId="{DC896A45-D8CC-4B2F-98AB-E8E17AD47FF3}">
      <dsp:nvSpPr>
        <dsp:cNvPr id="0" name=""/>
        <dsp:cNvSpPr/>
      </dsp:nvSpPr>
      <dsp:spPr>
        <a:xfrm>
          <a:off x="2674920" y="1193373"/>
          <a:ext cx="1287482" cy="81755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22DCFE-24AF-4409-8019-463BE91759FD}">
      <dsp:nvSpPr>
        <dsp:cNvPr id="0" name=""/>
        <dsp:cNvSpPr/>
      </dsp:nvSpPr>
      <dsp:spPr>
        <a:xfrm>
          <a:off x="2817974" y="1329274"/>
          <a:ext cx="1287482" cy="81755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SQL</a:t>
          </a:r>
          <a:endParaRPr lang="en-IN" sz="1600" b="1" kern="1200" dirty="0">
            <a:latin typeface="Times New Roman" pitchFamily="18" charset="0"/>
            <a:cs typeface="Times New Roman" pitchFamily="18" charset="0"/>
          </a:endParaRPr>
        </a:p>
      </dsp:txBody>
      <dsp:txXfrm>
        <a:off x="2841919" y="1353219"/>
        <a:ext cx="1239592" cy="769661"/>
      </dsp:txXfrm>
    </dsp:sp>
    <dsp:sp modelId="{A93A9880-F379-4FA5-A934-5D3F2973F64B}">
      <dsp:nvSpPr>
        <dsp:cNvPr id="0" name=""/>
        <dsp:cNvSpPr/>
      </dsp:nvSpPr>
      <dsp:spPr>
        <a:xfrm>
          <a:off x="4860578" y="1193373"/>
          <a:ext cx="1778167" cy="81755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B5FDA-3EB8-43AD-8647-E8D5328209BC}">
      <dsp:nvSpPr>
        <dsp:cNvPr id="0" name=""/>
        <dsp:cNvSpPr/>
      </dsp:nvSpPr>
      <dsp:spPr>
        <a:xfrm>
          <a:off x="5003632" y="1329274"/>
          <a:ext cx="1778167" cy="81755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Tuple Relational Calculus</a:t>
          </a:r>
          <a:endParaRPr lang="en-IN" sz="1600" b="1" kern="1200" dirty="0">
            <a:latin typeface="Times New Roman" pitchFamily="18" charset="0"/>
            <a:cs typeface="Times New Roman" pitchFamily="18" charset="0"/>
          </a:endParaRPr>
        </a:p>
      </dsp:txBody>
      <dsp:txXfrm>
        <a:off x="5027577" y="1353219"/>
        <a:ext cx="1730277" cy="769661"/>
      </dsp:txXfrm>
    </dsp:sp>
    <dsp:sp modelId="{96D8AA3A-2BF6-4108-BF1D-B7715DD29E29}">
      <dsp:nvSpPr>
        <dsp:cNvPr id="0" name=""/>
        <dsp:cNvSpPr/>
      </dsp:nvSpPr>
      <dsp:spPr>
        <a:xfrm>
          <a:off x="3444059" y="2386747"/>
          <a:ext cx="1823087" cy="81755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B3F7E-32D8-4FC3-B043-68688378A3A0}">
      <dsp:nvSpPr>
        <dsp:cNvPr id="0" name=""/>
        <dsp:cNvSpPr/>
      </dsp:nvSpPr>
      <dsp:spPr>
        <a:xfrm>
          <a:off x="3587112" y="2522648"/>
          <a:ext cx="1823087" cy="81755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Non-Procedural Query</a:t>
          </a:r>
          <a:endParaRPr lang="en-IN" sz="1600" b="1" kern="1200" dirty="0">
            <a:latin typeface="Times New Roman" pitchFamily="18" charset="0"/>
            <a:cs typeface="Times New Roman" pitchFamily="18" charset="0"/>
          </a:endParaRPr>
        </a:p>
      </dsp:txBody>
      <dsp:txXfrm>
        <a:off x="3611057" y="2546593"/>
        <a:ext cx="1775197" cy="769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EB1BE-71CA-451D-BF66-213EFD988CC0}">
      <dsp:nvSpPr>
        <dsp:cNvPr id="0" name=""/>
        <dsp:cNvSpPr/>
      </dsp:nvSpPr>
      <dsp:spPr>
        <a:xfrm>
          <a:off x="36" y="10720"/>
          <a:ext cx="3453891" cy="921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100000"/>
            </a:lnSpc>
            <a:spcBef>
              <a:spcPct val="0"/>
            </a:spcBef>
            <a:spcAft>
              <a:spcPct val="35000"/>
            </a:spcAft>
          </a:pPr>
          <a:r>
            <a:rPr lang="en-US" sz="2800" b="1" kern="1200" dirty="0" smtClean="0">
              <a:latin typeface="Times New Roman" pitchFamily="18" charset="0"/>
              <a:cs typeface="Times New Roman" pitchFamily="18" charset="0"/>
            </a:rPr>
            <a:t>Basic Operators</a:t>
          </a:r>
          <a:endParaRPr lang="en-IN" sz="2800" b="1" kern="1200" dirty="0">
            <a:latin typeface="Times New Roman" pitchFamily="18" charset="0"/>
            <a:cs typeface="Times New Roman" pitchFamily="18" charset="0"/>
          </a:endParaRPr>
        </a:p>
      </dsp:txBody>
      <dsp:txXfrm>
        <a:off x="36" y="10720"/>
        <a:ext cx="3453891" cy="921600"/>
      </dsp:txXfrm>
    </dsp:sp>
    <dsp:sp modelId="{0B673233-C155-4430-9B24-F8ADCD42CF8C}">
      <dsp:nvSpPr>
        <dsp:cNvPr id="0" name=""/>
        <dsp:cNvSpPr/>
      </dsp:nvSpPr>
      <dsp:spPr>
        <a:xfrm>
          <a:off x="36" y="932320"/>
          <a:ext cx="3453891" cy="34257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130000"/>
            </a:lnSpc>
            <a:spcBef>
              <a:spcPct val="0"/>
            </a:spcBef>
            <a:spcAft>
              <a:spcPct val="15000"/>
            </a:spcAft>
            <a:buChar char="••"/>
          </a:pPr>
          <a:r>
            <a:rPr lang="en-US" sz="2100" b="1" kern="1200" dirty="0" smtClean="0">
              <a:latin typeface="Times New Roman" pitchFamily="18" charset="0"/>
              <a:cs typeface="Times New Roman" pitchFamily="18" charset="0"/>
            </a:rPr>
            <a:t>Projection (</a:t>
          </a:r>
          <a:r>
            <a:rPr lang="el-GR" sz="2100" b="1" kern="1200" dirty="0" smtClean="0">
              <a:latin typeface="Times New Roman" pitchFamily="18" charset="0"/>
              <a:cs typeface="Times New Roman" pitchFamily="18" charset="0"/>
            </a:rPr>
            <a:t>π</a:t>
          </a:r>
          <a:r>
            <a:rPr lang="en-US" sz="2100" b="1" kern="1200" dirty="0" smtClean="0">
              <a:latin typeface="Times New Roman" pitchFamily="18" charset="0"/>
              <a:cs typeface="Times New Roman" pitchFamily="18" charset="0"/>
            </a:rPr>
            <a:t>)</a:t>
          </a:r>
          <a:endParaRPr lang="en-IN" sz="2100" b="1" kern="1200" dirty="0">
            <a:latin typeface="Times New Roman" pitchFamily="18" charset="0"/>
            <a:cs typeface="Times New Roman" pitchFamily="18" charset="0"/>
          </a:endParaRPr>
        </a:p>
        <a:p>
          <a:pPr marL="228600" lvl="1" indent="-228600" algn="l" defTabSz="933450">
            <a:lnSpc>
              <a:spcPct val="130000"/>
            </a:lnSpc>
            <a:spcBef>
              <a:spcPct val="0"/>
            </a:spcBef>
            <a:spcAft>
              <a:spcPct val="15000"/>
            </a:spcAft>
            <a:buChar char="••"/>
          </a:pPr>
          <a:r>
            <a:rPr lang="en-US" sz="2100" b="1" kern="1200" dirty="0" smtClean="0">
              <a:latin typeface="Times New Roman" pitchFamily="18" charset="0"/>
              <a:cs typeface="Times New Roman" pitchFamily="18" charset="0"/>
            </a:rPr>
            <a:t>Selection (</a:t>
          </a:r>
          <a:r>
            <a:rPr lang="el-GR" sz="2100" b="1" kern="1200" dirty="0" smtClean="0">
              <a:latin typeface="Times New Roman" pitchFamily="18" charset="0"/>
              <a:cs typeface="Times New Roman" pitchFamily="18" charset="0"/>
            </a:rPr>
            <a:t>σ</a:t>
          </a:r>
          <a:r>
            <a:rPr lang="en-US" sz="2100" b="1" kern="1200" dirty="0" smtClean="0">
              <a:latin typeface="Times New Roman" pitchFamily="18" charset="0"/>
              <a:cs typeface="Times New Roman" pitchFamily="18" charset="0"/>
            </a:rPr>
            <a:t>)</a:t>
          </a:r>
          <a:endParaRPr lang="en-IN" sz="2100" b="1" kern="1200" dirty="0">
            <a:latin typeface="Times New Roman" pitchFamily="18" charset="0"/>
            <a:cs typeface="Times New Roman" pitchFamily="18" charset="0"/>
          </a:endParaRPr>
        </a:p>
        <a:p>
          <a:pPr marL="228600" lvl="1" indent="-228600" algn="l" defTabSz="933450">
            <a:lnSpc>
              <a:spcPct val="130000"/>
            </a:lnSpc>
            <a:spcBef>
              <a:spcPct val="0"/>
            </a:spcBef>
            <a:spcAft>
              <a:spcPct val="15000"/>
            </a:spcAft>
            <a:buChar char="••"/>
          </a:pPr>
          <a:r>
            <a:rPr lang="en-US" sz="2100" b="1" kern="1200" dirty="0" smtClean="0">
              <a:latin typeface="Times New Roman" pitchFamily="18" charset="0"/>
              <a:cs typeface="Times New Roman" pitchFamily="18" charset="0"/>
            </a:rPr>
            <a:t>Cartesian Product </a:t>
          </a:r>
          <a:r>
            <a:rPr lang="en-US" sz="2200" b="1" kern="1200" dirty="0" smtClean="0">
              <a:latin typeface="Times New Roman" pitchFamily="18" charset="0"/>
              <a:cs typeface="Times New Roman" pitchFamily="18" charset="0"/>
            </a:rPr>
            <a:t>(X)</a:t>
          </a:r>
          <a:endParaRPr lang="en-IN" sz="2200" b="1" kern="1200" dirty="0">
            <a:latin typeface="Times New Roman" pitchFamily="18" charset="0"/>
            <a:cs typeface="Times New Roman" pitchFamily="18" charset="0"/>
          </a:endParaRPr>
        </a:p>
        <a:p>
          <a:pPr marL="228600" lvl="1" indent="-228600" algn="l" defTabSz="977900">
            <a:lnSpc>
              <a:spcPct val="130000"/>
            </a:lnSpc>
            <a:spcBef>
              <a:spcPct val="0"/>
            </a:spcBef>
            <a:spcAft>
              <a:spcPct val="15000"/>
            </a:spcAft>
            <a:buChar char="••"/>
          </a:pPr>
          <a:r>
            <a:rPr lang="en-US" sz="2200" b="1" kern="1200" dirty="0" smtClean="0">
              <a:latin typeface="Times New Roman" pitchFamily="18" charset="0"/>
              <a:cs typeface="Times New Roman" pitchFamily="18" charset="0"/>
            </a:rPr>
            <a:t>Union </a:t>
          </a:r>
          <a:r>
            <a:rPr lang="en-US" sz="2200" b="1" kern="1200" dirty="0" smtClean="0">
              <a:latin typeface="Symbol" pitchFamily="18" charset="2"/>
              <a:cs typeface="Times New Roman" pitchFamily="18" charset="0"/>
            </a:rPr>
            <a:t>(</a:t>
          </a:r>
          <a:r>
            <a:rPr lang="en-US" sz="2200" b="1" kern="1200" dirty="0" smtClean="0">
              <a:latin typeface="Symbol" pitchFamily="18" charset="2"/>
            </a:rPr>
            <a:t></a:t>
          </a:r>
          <a:r>
            <a:rPr lang="en-US" sz="2200" b="1" kern="1200" dirty="0" smtClean="0">
              <a:latin typeface="Symbol" pitchFamily="18" charset="2"/>
              <a:cs typeface="Times New Roman" pitchFamily="18" charset="0"/>
            </a:rPr>
            <a:t>)</a:t>
          </a:r>
          <a:endParaRPr lang="en-IN" sz="2200" b="1" kern="1200" dirty="0">
            <a:latin typeface="Symbol" pitchFamily="18" charset="2"/>
            <a:cs typeface="Times New Roman" pitchFamily="18" charset="0"/>
          </a:endParaRPr>
        </a:p>
        <a:p>
          <a:pPr marL="228600" lvl="1" indent="-228600" algn="l" defTabSz="977900">
            <a:lnSpc>
              <a:spcPct val="130000"/>
            </a:lnSpc>
            <a:spcBef>
              <a:spcPct val="0"/>
            </a:spcBef>
            <a:spcAft>
              <a:spcPct val="15000"/>
            </a:spcAft>
            <a:buChar char="••"/>
          </a:pPr>
          <a:r>
            <a:rPr lang="en-US" sz="2200" b="1" kern="1200" dirty="0" smtClean="0">
              <a:latin typeface="Times New Roman" pitchFamily="18" charset="0"/>
              <a:cs typeface="Times New Roman" pitchFamily="18" charset="0"/>
            </a:rPr>
            <a:t>Set Difference (-)</a:t>
          </a:r>
          <a:endParaRPr lang="en-IN" sz="2200" b="1" kern="1200" dirty="0">
            <a:latin typeface="Times New Roman" pitchFamily="18" charset="0"/>
            <a:cs typeface="Times New Roman" pitchFamily="18" charset="0"/>
          </a:endParaRPr>
        </a:p>
        <a:p>
          <a:pPr marL="228600" lvl="1" indent="-228600" algn="l" defTabSz="977900">
            <a:lnSpc>
              <a:spcPct val="130000"/>
            </a:lnSpc>
            <a:spcBef>
              <a:spcPct val="0"/>
            </a:spcBef>
            <a:spcAft>
              <a:spcPct val="15000"/>
            </a:spcAft>
            <a:buChar char="••"/>
          </a:pPr>
          <a:r>
            <a:rPr lang="en-US" sz="2200" b="1" kern="1200" dirty="0" smtClean="0">
              <a:latin typeface="Times New Roman" pitchFamily="18" charset="0"/>
              <a:cs typeface="Times New Roman" pitchFamily="18" charset="0"/>
            </a:rPr>
            <a:t>Rename (</a:t>
          </a:r>
          <a:r>
            <a:rPr lang="el-GR" sz="2200" b="1" kern="1200" dirty="0" smtClean="0">
              <a:latin typeface="Times New Roman" pitchFamily="18" charset="0"/>
              <a:cs typeface="Times New Roman" pitchFamily="18" charset="0"/>
            </a:rPr>
            <a:t>ρ</a:t>
          </a:r>
          <a:r>
            <a:rPr lang="en-US" sz="2200" b="1" kern="1200" dirty="0" smtClean="0">
              <a:latin typeface="Times New Roman" pitchFamily="18" charset="0"/>
              <a:cs typeface="Times New Roman" pitchFamily="18" charset="0"/>
            </a:rPr>
            <a:t>)</a:t>
          </a:r>
          <a:endParaRPr lang="en-IN" sz="2200" b="1" kern="1200" dirty="0">
            <a:latin typeface="Times New Roman" pitchFamily="18" charset="0"/>
            <a:cs typeface="Times New Roman" pitchFamily="18" charset="0"/>
          </a:endParaRPr>
        </a:p>
        <a:p>
          <a:pPr marL="228600" lvl="1" indent="-228600" algn="l" defTabSz="889000">
            <a:lnSpc>
              <a:spcPct val="100000"/>
            </a:lnSpc>
            <a:spcBef>
              <a:spcPct val="0"/>
            </a:spcBef>
            <a:spcAft>
              <a:spcPct val="15000"/>
            </a:spcAft>
            <a:buChar char="••"/>
          </a:pPr>
          <a:endParaRPr lang="en-IN" sz="2000" kern="1200" dirty="0">
            <a:latin typeface="Times New Roman" pitchFamily="18" charset="0"/>
            <a:cs typeface="Times New Roman" pitchFamily="18" charset="0"/>
          </a:endParaRPr>
        </a:p>
      </dsp:txBody>
      <dsp:txXfrm>
        <a:off x="36" y="932320"/>
        <a:ext cx="3453891" cy="3425760"/>
      </dsp:txXfrm>
    </dsp:sp>
    <dsp:sp modelId="{F8AA7DB9-1C24-46AC-94C4-E529B88AF38D}">
      <dsp:nvSpPr>
        <dsp:cNvPr id="0" name=""/>
        <dsp:cNvSpPr/>
      </dsp:nvSpPr>
      <dsp:spPr>
        <a:xfrm>
          <a:off x="3937472" y="10720"/>
          <a:ext cx="3453891" cy="921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100000"/>
            </a:lnSpc>
            <a:spcBef>
              <a:spcPct val="0"/>
            </a:spcBef>
            <a:spcAft>
              <a:spcPct val="35000"/>
            </a:spcAft>
          </a:pPr>
          <a:r>
            <a:rPr lang="en-US" sz="2800" b="1" kern="1200" dirty="0" smtClean="0">
              <a:latin typeface="Times New Roman" pitchFamily="18" charset="0"/>
              <a:cs typeface="Times New Roman" pitchFamily="18" charset="0"/>
            </a:rPr>
            <a:t>Derived Operators</a:t>
          </a:r>
          <a:endParaRPr lang="en-IN" sz="2800" b="1" kern="1200" dirty="0">
            <a:latin typeface="Times New Roman" pitchFamily="18" charset="0"/>
            <a:cs typeface="Times New Roman" pitchFamily="18" charset="0"/>
          </a:endParaRPr>
        </a:p>
      </dsp:txBody>
      <dsp:txXfrm>
        <a:off x="3937472" y="10720"/>
        <a:ext cx="3453891" cy="921600"/>
      </dsp:txXfrm>
    </dsp:sp>
    <dsp:sp modelId="{87A192F3-710E-4AC5-96E2-03C53BCD5158}">
      <dsp:nvSpPr>
        <dsp:cNvPr id="0" name=""/>
        <dsp:cNvSpPr/>
      </dsp:nvSpPr>
      <dsp:spPr>
        <a:xfrm>
          <a:off x="3937472" y="932320"/>
          <a:ext cx="3453891" cy="34257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130000"/>
            </a:lnSpc>
            <a:spcBef>
              <a:spcPct val="0"/>
            </a:spcBef>
            <a:spcAft>
              <a:spcPct val="15000"/>
            </a:spcAft>
            <a:buChar char="••"/>
          </a:pPr>
          <a:r>
            <a:rPr lang="en-US" sz="2200" b="1" kern="1200" dirty="0" smtClean="0">
              <a:latin typeface="Times New Roman" pitchFamily="18" charset="0"/>
              <a:cs typeface="Times New Roman" pitchFamily="18" charset="0"/>
            </a:rPr>
            <a:t>Intersection (∩)</a:t>
          </a:r>
          <a:endParaRPr lang="en-IN" sz="2200" b="1" kern="1200" dirty="0">
            <a:latin typeface="Times New Roman" pitchFamily="18" charset="0"/>
            <a:cs typeface="Times New Roman" pitchFamily="18" charset="0"/>
          </a:endParaRPr>
        </a:p>
        <a:p>
          <a:pPr marL="228600" lvl="1" indent="-228600" algn="l" defTabSz="977900">
            <a:lnSpc>
              <a:spcPct val="130000"/>
            </a:lnSpc>
            <a:spcBef>
              <a:spcPct val="0"/>
            </a:spcBef>
            <a:spcAft>
              <a:spcPct val="15000"/>
            </a:spcAft>
            <a:buChar char="••"/>
          </a:pPr>
          <a:r>
            <a:rPr lang="en-US" sz="2200" b="1" kern="1200" dirty="0" smtClean="0">
              <a:latin typeface="Times New Roman" pitchFamily="18" charset="0"/>
              <a:cs typeface="Times New Roman" pitchFamily="18" charset="0"/>
            </a:rPr>
            <a:t>Join (</a:t>
          </a:r>
          <a:r>
            <a:rPr lang="en-IN" sz="2200" b="1" i="0" u="none" kern="1200" dirty="0" smtClean="0">
              <a:latin typeface="Times New Roman" pitchFamily="18" charset="0"/>
              <a:cs typeface="Times New Roman" pitchFamily="18" charset="0"/>
            </a:rPr>
            <a:t>⋈</a:t>
          </a:r>
          <a:r>
            <a:rPr lang="en-US" sz="2200" b="1" kern="1200" dirty="0" smtClean="0">
              <a:latin typeface="Times New Roman" pitchFamily="18" charset="0"/>
              <a:cs typeface="Times New Roman" pitchFamily="18" charset="0"/>
            </a:rPr>
            <a:t>)</a:t>
          </a:r>
          <a:endParaRPr lang="en-IN" sz="2200" b="1" kern="1200" dirty="0">
            <a:latin typeface="Times New Roman" pitchFamily="18" charset="0"/>
            <a:cs typeface="Times New Roman" pitchFamily="18" charset="0"/>
          </a:endParaRPr>
        </a:p>
        <a:p>
          <a:pPr marL="228600" lvl="1" indent="-228600" algn="l" defTabSz="977900">
            <a:lnSpc>
              <a:spcPct val="130000"/>
            </a:lnSpc>
            <a:spcBef>
              <a:spcPct val="0"/>
            </a:spcBef>
            <a:spcAft>
              <a:spcPct val="15000"/>
            </a:spcAft>
            <a:buChar char="••"/>
          </a:pPr>
          <a:r>
            <a:rPr lang="en-US" sz="2200" b="1" kern="1200" dirty="0" smtClean="0">
              <a:latin typeface="Times New Roman" pitchFamily="18" charset="0"/>
              <a:cs typeface="Times New Roman" pitchFamily="18" charset="0"/>
            </a:rPr>
            <a:t>Division (/)</a:t>
          </a:r>
          <a:endParaRPr lang="en-IN" sz="2200" b="1" kern="1200" dirty="0">
            <a:latin typeface="Times New Roman" pitchFamily="18" charset="0"/>
            <a:cs typeface="Times New Roman" pitchFamily="18" charset="0"/>
          </a:endParaRPr>
        </a:p>
      </dsp:txBody>
      <dsp:txXfrm>
        <a:off x="3937472" y="932320"/>
        <a:ext cx="3453891" cy="34257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01F471-2613-48EE-B0D5-2A09221E9C72}" type="datetimeFigureOut">
              <a:rPr lang="en-IN" smtClean="0"/>
              <a:t>19-06-2019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46EB1-A19E-4FB8-82B1-4AC5760E16F2}" type="slidenum">
              <a:rPr lang="en-IN" smtClean="0"/>
              <a:t>‹#›</a:t>
            </a:fld>
            <a:endParaRPr lang="en-IN"/>
          </a:p>
        </p:txBody>
      </p:sp>
    </p:spTree>
    <p:extLst>
      <p:ext uri="{BB962C8B-B14F-4D97-AF65-F5344CB8AC3E}">
        <p14:creationId xmlns:p14="http://schemas.microsoft.com/office/powerpoint/2010/main" val="390240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846EB1-A19E-4FB8-82B1-4AC5760E16F2}" type="slidenum">
              <a:rPr lang="en-IN" smtClean="0"/>
              <a:t>21</a:t>
            </a:fld>
            <a:endParaRPr lang="en-IN"/>
          </a:p>
        </p:txBody>
      </p:sp>
    </p:spTree>
    <p:extLst>
      <p:ext uri="{BB962C8B-B14F-4D97-AF65-F5344CB8AC3E}">
        <p14:creationId xmlns:p14="http://schemas.microsoft.com/office/powerpoint/2010/main" val="3084819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6/19/2019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6/19/2019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6/19/2019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6/19/2019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6/19/2019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6/19/2019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6/19/2019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600200"/>
            <a:ext cx="6172200" cy="2286000"/>
          </a:xfrm>
        </p:spPr>
        <p:txBody>
          <a:bodyPr>
            <a:normAutofit/>
          </a:bodyPr>
          <a:lstStyle/>
          <a:p>
            <a:pPr algn="ctr"/>
            <a:r>
              <a:rPr lang="en-US" sz="4800" dirty="0" smtClean="0"/>
              <a:t>Query Languages</a:t>
            </a:r>
            <a:endParaRPr lang="en-IN" sz="4800" dirty="0"/>
          </a:p>
        </p:txBody>
      </p:sp>
      <p:sp>
        <p:nvSpPr>
          <p:cNvPr id="3" name="Subtitle 2"/>
          <p:cNvSpPr>
            <a:spLocks noGrp="1"/>
          </p:cNvSpPr>
          <p:nvPr>
            <p:ph type="subTitle" idx="1"/>
          </p:nvPr>
        </p:nvSpPr>
        <p:spPr>
          <a:xfrm>
            <a:off x="2743200" y="152400"/>
            <a:ext cx="6172200" cy="1371600"/>
          </a:xfrm>
        </p:spPr>
        <p:txBody>
          <a:bodyPr>
            <a:normAutofit/>
          </a:bodyPr>
          <a:lstStyle/>
          <a:p>
            <a:pPr algn="r"/>
            <a:r>
              <a:rPr lang="en-US" sz="2400" dirty="0" smtClean="0">
                <a:latin typeface="Times New Roman" pitchFamily="18" charset="0"/>
                <a:cs typeface="Times New Roman" pitchFamily="18" charset="0"/>
              </a:rPr>
              <a:t>Lecture </a:t>
            </a:r>
            <a:r>
              <a:rPr lang="en-US" sz="2400" dirty="0" smtClean="0">
                <a:latin typeface="Times New Roman" pitchFamily="18" charset="0"/>
                <a:cs typeface="Times New Roman" pitchFamily="18" charset="0"/>
              </a:rPr>
              <a:t>11</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018198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a:bodyPr>
          <a:lstStyle/>
          <a:p>
            <a:r>
              <a:rPr lang="en-US" sz="3200" b="1" dirty="0" smtClean="0">
                <a:latin typeface="Times New Roman" pitchFamily="18" charset="0"/>
                <a:cs typeface="Times New Roman" pitchFamily="18" charset="0"/>
              </a:rPr>
              <a:t>Project Operator Example</a:t>
            </a:r>
            <a:endParaRPr lang="en-IN" sz="3200" dirty="0"/>
          </a:p>
        </p:txBody>
      </p:sp>
      <p:sp>
        <p:nvSpPr>
          <p:cNvPr id="3" name="Content Placeholder 2"/>
          <p:cNvSpPr>
            <a:spLocks noGrp="1"/>
          </p:cNvSpPr>
          <p:nvPr>
            <p:ph sz="quarter" idx="1"/>
          </p:nvPr>
        </p:nvSpPr>
        <p:spPr>
          <a:xfrm>
            <a:off x="381000" y="1298448"/>
            <a:ext cx="8151813" cy="4873752"/>
          </a:xfrm>
        </p:spPr>
        <p:txBody>
          <a:bodyPr>
            <a:normAutofit/>
          </a:bodyPr>
          <a:lstStyle/>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6" charset="0"/>
              </a:rPr>
              <a:t>List </a:t>
            </a:r>
            <a:r>
              <a:rPr lang="en-US" sz="2000" dirty="0">
                <a:latin typeface="Times New Roman" pitchFamily="16" charset="0"/>
              </a:rPr>
              <a:t>each employee’s first and last name and </a:t>
            </a:r>
            <a:r>
              <a:rPr lang="en-US" sz="2000" dirty="0" smtClean="0">
                <a:latin typeface="Times New Roman" pitchFamily="16" charset="0"/>
              </a:rPr>
              <a:t>salary.</a:t>
            </a:r>
            <a:r>
              <a:rPr lang="en-US" sz="2200" dirty="0" smtClean="0">
                <a:latin typeface="Times New Roman" pitchFamily="18" charset="0"/>
                <a:cs typeface="Times New Roman" pitchFamily="18" charset="0"/>
              </a:rPr>
              <a:t> </a:t>
            </a:r>
          </a:p>
          <a:p>
            <a:pPr marL="0" indent="0" algn="just">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Query: </a:t>
            </a:r>
            <a:r>
              <a:rPr lang="en-US" sz="2100" dirty="0">
                <a:latin typeface="Symbol" pitchFamily="18" charset="2"/>
              </a:rPr>
              <a:t></a:t>
            </a:r>
            <a:r>
              <a:rPr lang="en-US" sz="2100" b="1" baseline="-25000" dirty="0"/>
              <a:t>LNAME, </a:t>
            </a:r>
            <a:r>
              <a:rPr lang="en-US" sz="2100" b="1" baseline="-25000" dirty="0" smtClean="0"/>
              <a:t>FNAME,SALARY </a:t>
            </a:r>
            <a:r>
              <a:rPr lang="en-US" sz="2100" b="1" dirty="0" smtClean="0"/>
              <a:t>(</a:t>
            </a:r>
            <a:r>
              <a:rPr lang="en-US" sz="2100" b="1" dirty="0"/>
              <a:t>EMPLOYEE)</a:t>
            </a:r>
            <a:endParaRPr lang="en-US" sz="2100" dirty="0" smtClean="0">
              <a:latin typeface="Times New Roman" pitchFamily="18" charset="0"/>
              <a:cs typeface="Times New Roman" pitchFamily="18" charset="0"/>
            </a:endParaRPr>
          </a:p>
          <a:p>
            <a:pPr marL="0" indent="0" algn="just">
              <a:buNone/>
            </a:pPr>
            <a:r>
              <a:rPr lang="en-US" sz="2200" dirty="0" smtClean="0">
                <a:latin typeface="Times New Roman" pitchFamily="18" charset="0"/>
                <a:cs typeface="Times New Roman" pitchFamily="18" charset="0"/>
              </a:rPr>
              <a:t>    Output: </a:t>
            </a:r>
          </a:p>
          <a:p>
            <a:pPr algn="just"/>
            <a:endParaRPr lang="en-US"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7533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26145"/>
            <a:ext cx="2286000" cy="2255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423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a:bodyPr>
          <a:lstStyle/>
          <a:p>
            <a:r>
              <a:rPr lang="en-US" sz="3200" b="1" dirty="0" smtClean="0">
                <a:latin typeface="Times New Roman" pitchFamily="18" charset="0"/>
                <a:cs typeface="Times New Roman" pitchFamily="18" charset="0"/>
              </a:rPr>
              <a:t>Project Operator Example</a:t>
            </a:r>
            <a:endParaRPr lang="en-IN" sz="3200" dirty="0"/>
          </a:p>
        </p:txBody>
      </p:sp>
      <p:sp>
        <p:nvSpPr>
          <p:cNvPr id="3" name="Content Placeholder 2"/>
          <p:cNvSpPr>
            <a:spLocks noGrp="1"/>
          </p:cNvSpPr>
          <p:nvPr>
            <p:ph sz="quarter" idx="1"/>
          </p:nvPr>
        </p:nvSpPr>
        <p:spPr>
          <a:xfrm>
            <a:off x="381000" y="1298448"/>
            <a:ext cx="8151813" cy="4873752"/>
          </a:xfrm>
        </p:spPr>
        <p:txBody>
          <a:bodyPr>
            <a:normAutofit/>
          </a:bodyPr>
          <a:lstStyle/>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6" charset="0"/>
              </a:rPr>
              <a:t>List </a:t>
            </a:r>
            <a:r>
              <a:rPr lang="en-US" sz="2000" dirty="0">
                <a:latin typeface="Times New Roman" pitchFamily="16" charset="0"/>
              </a:rPr>
              <a:t>each employee’s first and last name and </a:t>
            </a:r>
            <a:r>
              <a:rPr lang="en-US" sz="2000" dirty="0" smtClean="0">
                <a:latin typeface="Times New Roman" pitchFamily="16" charset="0"/>
              </a:rPr>
              <a:t>salary.</a:t>
            </a:r>
            <a:r>
              <a:rPr lang="en-US" sz="2200" dirty="0" smtClean="0">
                <a:latin typeface="Times New Roman" pitchFamily="18" charset="0"/>
                <a:cs typeface="Times New Roman" pitchFamily="18" charset="0"/>
              </a:rPr>
              <a:t> </a:t>
            </a:r>
          </a:p>
          <a:p>
            <a:pPr marL="0" indent="0" algn="just">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Query: </a:t>
            </a:r>
            <a:r>
              <a:rPr lang="en-US" sz="2100" dirty="0" smtClean="0">
                <a:latin typeface="Symbol" pitchFamily="18" charset="2"/>
              </a:rPr>
              <a:t></a:t>
            </a:r>
            <a:r>
              <a:rPr lang="en-US" sz="2100" b="1" baseline="-25000" dirty="0" smtClean="0"/>
              <a:t>SEX, SALARY</a:t>
            </a:r>
            <a:r>
              <a:rPr lang="en-US" sz="2100" b="1" dirty="0" smtClean="0"/>
              <a:t> (EMPLOYEE</a:t>
            </a:r>
            <a:r>
              <a:rPr lang="en-US" sz="2100" b="1" dirty="0"/>
              <a:t>)</a:t>
            </a:r>
            <a:endParaRPr lang="en-US" sz="2100" dirty="0" smtClean="0">
              <a:latin typeface="Times New Roman" pitchFamily="18" charset="0"/>
              <a:cs typeface="Times New Roman" pitchFamily="18" charset="0"/>
            </a:endParaRPr>
          </a:p>
          <a:p>
            <a:pPr marL="0" indent="0" algn="just">
              <a:buNone/>
            </a:pPr>
            <a:r>
              <a:rPr lang="en-US" sz="2200" dirty="0" smtClean="0">
                <a:latin typeface="Times New Roman" pitchFamily="18" charset="0"/>
                <a:cs typeface="Times New Roman" pitchFamily="18" charset="0"/>
              </a:rPr>
              <a:t>    Output: </a:t>
            </a:r>
          </a:p>
          <a:p>
            <a:pPr algn="just"/>
            <a:endParaRPr lang="en-US"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7533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14693"/>
            <a:ext cx="1371600" cy="226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943600" y="4800600"/>
            <a:ext cx="2362200" cy="830997"/>
          </a:xfrm>
          <a:prstGeom prst="rect">
            <a:avLst/>
          </a:prstGeom>
          <a:noFill/>
        </p:spPr>
        <p:txBody>
          <a:bodyPr wrap="square" rtlCol="0">
            <a:spAutoFit/>
          </a:bodyPr>
          <a:lstStyle/>
          <a:p>
            <a:pPr algn="ctr"/>
            <a:r>
              <a:rPr lang="en-US" sz="2400" b="1" dirty="0" smtClean="0">
                <a:solidFill>
                  <a:srgbClr val="FF0000"/>
                </a:solidFill>
                <a:latin typeface="Times New Roman" pitchFamily="18" charset="0"/>
                <a:cs typeface="Times New Roman" pitchFamily="18" charset="0"/>
              </a:rPr>
              <a:t>Duplicate tuples eliminated</a:t>
            </a:r>
            <a:endParaRPr lang="en-IN"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87520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sz="3600" b="1" dirty="0" smtClean="0">
                <a:latin typeface="Times New Roman" pitchFamily="18" charset="0"/>
                <a:cs typeface="Times New Roman" pitchFamily="18" charset="0"/>
              </a:rPr>
              <a:t>Rename Operation</a:t>
            </a:r>
            <a:endParaRPr lang="en-IN"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219200"/>
            <a:ext cx="8229600" cy="5486400"/>
          </a:xfrm>
        </p:spPr>
        <p:txBody>
          <a:bodyPr>
            <a:noAutofit/>
          </a:bodyPr>
          <a:lstStyle/>
          <a:p>
            <a:pPr algn="just"/>
            <a:r>
              <a:rPr lang="en-US" sz="2200" dirty="0">
                <a:latin typeface="Times New Roman" pitchFamily="18" charset="0"/>
                <a:cs typeface="Times New Roman" pitchFamily="18" charset="0"/>
              </a:rPr>
              <a:t>T</a:t>
            </a:r>
            <a:r>
              <a:rPr lang="en-US" sz="2200" dirty="0" smtClean="0">
                <a:latin typeface="Times New Roman" pitchFamily="18" charset="0"/>
                <a:cs typeface="Times New Roman" pitchFamily="18" charset="0"/>
              </a:rPr>
              <a:t>o </a:t>
            </a:r>
            <a:r>
              <a:rPr lang="en-US" sz="2200" dirty="0">
                <a:latin typeface="Times New Roman" pitchFamily="18" charset="0"/>
                <a:cs typeface="Times New Roman" pitchFamily="18" charset="0"/>
              </a:rPr>
              <a:t>apply several relational algebra operations one after the </a:t>
            </a:r>
            <a:r>
              <a:rPr lang="en-US" sz="2200" dirty="0" smtClean="0">
                <a:latin typeface="Times New Roman" pitchFamily="18" charset="0"/>
                <a:cs typeface="Times New Roman" pitchFamily="18" charset="0"/>
              </a:rPr>
              <a:t>other, either </a:t>
            </a:r>
            <a:r>
              <a:rPr lang="en-US" sz="2200" dirty="0">
                <a:latin typeface="Times New Roman" pitchFamily="18" charset="0"/>
                <a:cs typeface="Times New Roman" pitchFamily="18" charset="0"/>
              </a:rPr>
              <a:t>we can write the operations as a single </a:t>
            </a:r>
            <a:r>
              <a:rPr lang="en-US" sz="2200" b="1" dirty="0">
                <a:latin typeface="Times New Roman" pitchFamily="18" charset="0"/>
                <a:cs typeface="Times New Roman" pitchFamily="18" charset="0"/>
              </a:rPr>
              <a:t>relational algebra expression</a:t>
            </a:r>
            <a:r>
              <a:rPr lang="en-US" sz="2200" dirty="0">
                <a:latin typeface="Times New Roman" pitchFamily="18" charset="0"/>
                <a:cs typeface="Times New Roman" pitchFamily="18" charset="0"/>
              </a:rPr>
              <a:t> by nesting the operations, or we can apply one operation at a time and create </a:t>
            </a:r>
            <a:r>
              <a:rPr lang="en-US" sz="2200" b="1" dirty="0">
                <a:latin typeface="Times New Roman" pitchFamily="18" charset="0"/>
                <a:cs typeface="Times New Roman" pitchFamily="18" charset="0"/>
              </a:rPr>
              <a:t>intermediate result relations</a:t>
            </a:r>
            <a:r>
              <a:rPr lang="en-US" sz="2200" dirty="0">
                <a:latin typeface="Times New Roman" pitchFamily="18" charset="0"/>
                <a:cs typeface="Times New Roman" pitchFamily="18" charset="0"/>
              </a:rPr>
              <a:t>. In the latter case, we must give names to the relations that hold the intermediate results</a:t>
            </a:r>
            <a:r>
              <a:rPr lang="en-US" sz="2200" dirty="0" smtClean="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general Rename operation can be expressed by any of the following forms:</a:t>
            </a:r>
          </a:p>
          <a:p>
            <a:pPr algn="just">
              <a:lnSpc>
                <a:spcPct val="80000"/>
              </a:lnSpc>
              <a:buNone/>
            </a:pPr>
            <a:endParaRPr lang="en-US" sz="2200" dirty="0">
              <a:latin typeface="Times New Roman" pitchFamily="18" charset="0"/>
              <a:cs typeface="Times New Roman" pitchFamily="18" charset="0"/>
            </a:endParaRPr>
          </a:p>
          <a:p>
            <a:pPr lvl="1" algn="just">
              <a:spcBef>
                <a:spcPct val="0"/>
              </a:spcBef>
            </a:pPr>
            <a:r>
              <a:rPr lang="en-US" sz="2200" dirty="0" smtClean="0">
                <a:latin typeface="Times New Roman" pitchFamily="18" charset="0"/>
                <a:cs typeface="Times New Roman" pitchFamily="18" charset="0"/>
                <a:sym typeface="Symbol" pitchFamily="18" charset="2"/>
              </a:rPr>
              <a:t></a:t>
            </a:r>
            <a:r>
              <a:rPr lang="en-US" sz="2200" baseline="-25000" dirty="0" smtClean="0">
                <a:latin typeface="Times New Roman" pitchFamily="18" charset="0"/>
                <a:cs typeface="Times New Roman" pitchFamily="18" charset="0"/>
                <a:sym typeface="Symbol" pitchFamily="18" charset="2"/>
              </a:rPr>
              <a:t> </a:t>
            </a:r>
            <a:r>
              <a:rPr lang="en-US" sz="2200" baseline="-25000" dirty="0">
                <a:latin typeface="Times New Roman" pitchFamily="18" charset="0"/>
                <a:cs typeface="Times New Roman" pitchFamily="18" charset="0"/>
                <a:sym typeface="Symbol" pitchFamily="18" charset="2"/>
              </a:rPr>
              <a:t>S (B</a:t>
            </a:r>
            <a:r>
              <a:rPr lang="en-US" sz="2200" baseline="-40000" dirty="0">
                <a:latin typeface="Times New Roman" pitchFamily="18" charset="0"/>
                <a:cs typeface="Times New Roman" pitchFamily="18" charset="0"/>
                <a:sym typeface="Symbol" pitchFamily="18" charset="2"/>
              </a:rPr>
              <a:t>1</a:t>
            </a:r>
            <a:r>
              <a:rPr lang="en-US" sz="2200" baseline="-25000" dirty="0">
                <a:latin typeface="Times New Roman" pitchFamily="18" charset="0"/>
                <a:cs typeface="Times New Roman" pitchFamily="18" charset="0"/>
                <a:sym typeface="Symbol" pitchFamily="18" charset="2"/>
              </a:rPr>
              <a:t>, B</a:t>
            </a:r>
            <a:r>
              <a:rPr lang="en-US" sz="2200" baseline="-40000" dirty="0">
                <a:latin typeface="Times New Roman" pitchFamily="18" charset="0"/>
                <a:cs typeface="Times New Roman" pitchFamily="18" charset="0"/>
                <a:sym typeface="Symbol" pitchFamily="18" charset="2"/>
              </a:rPr>
              <a:t>2</a:t>
            </a:r>
            <a:r>
              <a:rPr lang="en-US" sz="2200" baseline="-25000" dirty="0">
                <a:latin typeface="Times New Roman" pitchFamily="18" charset="0"/>
                <a:cs typeface="Times New Roman" pitchFamily="18" charset="0"/>
                <a:sym typeface="Symbol" pitchFamily="18" charset="2"/>
              </a:rPr>
              <a:t>, …, </a:t>
            </a:r>
            <a:r>
              <a:rPr lang="en-US" sz="2200" baseline="-25000" dirty="0" err="1">
                <a:latin typeface="Times New Roman" pitchFamily="18" charset="0"/>
                <a:cs typeface="Times New Roman" pitchFamily="18" charset="0"/>
                <a:sym typeface="Symbol" pitchFamily="18" charset="2"/>
              </a:rPr>
              <a:t>B</a:t>
            </a:r>
            <a:r>
              <a:rPr lang="en-US" sz="2200" baseline="-40000" dirty="0" err="1">
                <a:latin typeface="Times New Roman" pitchFamily="18" charset="0"/>
                <a:cs typeface="Times New Roman" pitchFamily="18" charset="0"/>
                <a:sym typeface="Symbol" pitchFamily="18" charset="2"/>
              </a:rPr>
              <a:t>n</a:t>
            </a:r>
            <a:r>
              <a:rPr lang="en-US" sz="2200" baseline="-25000" dirty="0">
                <a:latin typeface="Times New Roman" pitchFamily="18" charset="0"/>
                <a:cs typeface="Times New Roman" pitchFamily="18" charset="0"/>
                <a:sym typeface="Symbol" pitchFamily="18" charset="2"/>
              </a:rPr>
              <a:t> )  </a:t>
            </a:r>
            <a:r>
              <a:rPr lang="en-US" sz="2200" dirty="0">
                <a:latin typeface="Times New Roman" pitchFamily="18" charset="0"/>
                <a:cs typeface="Times New Roman" pitchFamily="18" charset="0"/>
                <a:sym typeface="Symbol" pitchFamily="18" charset="2"/>
              </a:rPr>
              <a:t>( R)</a:t>
            </a:r>
            <a:r>
              <a:rPr lang="en-US" sz="2200" baseline="-25000" dirty="0">
                <a:latin typeface="Times New Roman" pitchFamily="18" charset="0"/>
                <a:cs typeface="Times New Roman" pitchFamily="18" charset="0"/>
                <a:sym typeface="Symbol" pitchFamily="18" charset="2"/>
              </a:rPr>
              <a:t>  </a:t>
            </a:r>
            <a:r>
              <a:rPr lang="en-US" sz="2200" dirty="0">
                <a:latin typeface="Times New Roman" pitchFamily="18" charset="0"/>
                <a:cs typeface="Times New Roman" pitchFamily="18" charset="0"/>
                <a:sym typeface="Symbol" pitchFamily="18" charset="2"/>
              </a:rPr>
              <a:t> is a renamed relation S based on R with column names B</a:t>
            </a:r>
            <a:r>
              <a:rPr lang="en-US" sz="2200" baseline="-25000" dirty="0">
                <a:latin typeface="Times New Roman" pitchFamily="18" charset="0"/>
                <a:cs typeface="Times New Roman" pitchFamily="18" charset="0"/>
                <a:sym typeface="Symbol" pitchFamily="18" charset="2"/>
              </a:rPr>
              <a:t>1</a:t>
            </a:r>
            <a:r>
              <a:rPr lang="en-US" sz="2200" dirty="0">
                <a:latin typeface="Times New Roman" pitchFamily="18" charset="0"/>
                <a:cs typeface="Times New Roman" pitchFamily="18" charset="0"/>
                <a:sym typeface="Symbol" pitchFamily="18" charset="2"/>
              </a:rPr>
              <a:t>, </a:t>
            </a:r>
            <a:r>
              <a:rPr lang="en-US" sz="2200" dirty="0" smtClean="0">
                <a:latin typeface="Times New Roman" pitchFamily="18" charset="0"/>
                <a:cs typeface="Times New Roman" pitchFamily="18" charset="0"/>
                <a:sym typeface="Symbol" pitchFamily="18" charset="2"/>
              </a:rPr>
              <a:t>B</a:t>
            </a:r>
            <a:r>
              <a:rPr lang="en-US" sz="2200" baseline="-25000" dirty="0">
                <a:latin typeface="Times New Roman" pitchFamily="18" charset="0"/>
                <a:cs typeface="Times New Roman" pitchFamily="18" charset="0"/>
                <a:sym typeface="Symbol" pitchFamily="18" charset="2"/>
              </a:rPr>
              <a:t>2</a:t>
            </a:r>
            <a:r>
              <a:rPr lang="en-US" sz="2200" dirty="0" smtClean="0">
                <a:latin typeface="Times New Roman" pitchFamily="18" charset="0"/>
                <a:cs typeface="Times New Roman" pitchFamily="18" charset="0"/>
                <a:sym typeface="Symbol" pitchFamily="18" charset="2"/>
              </a:rPr>
              <a:t>…..</a:t>
            </a:r>
            <a:r>
              <a:rPr lang="en-US" sz="2200" dirty="0">
                <a:latin typeface="Times New Roman" pitchFamily="18" charset="0"/>
                <a:cs typeface="Times New Roman" pitchFamily="18" charset="0"/>
                <a:sym typeface="Symbol" pitchFamily="18" charset="2"/>
              </a:rPr>
              <a:t>B</a:t>
            </a:r>
            <a:r>
              <a:rPr lang="en-US" sz="2200" baseline="-25000" dirty="0">
                <a:latin typeface="Times New Roman" pitchFamily="18" charset="0"/>
                <a:cs typeface="Times New Roman" pitchFamily="18" charset="0"/>
                <a:sym typeface="Symbol" pitchFamily="18" charset="2"/>
              </a:rPr>
              <a:t>n</a:t>
            </a:r>
            <a:r>
              <a:rPr lang="en-US" sz="2200" dirty="0" smtClean="0">
                <a:latin typeface="Times New Roman" pitchFamily="18" charset="0"/>
                <a:cs typeface="Times New Roman" pitchFamily="18" charset="0"/>
                <a:sym typeface="Symbol" pitchFamily="18" charset="2"/>
              </a:rPr>
              <a:t>.</a:t>
            </a:r>
          </a:p>
          <a:p>
            <a:pPr lvl="1" algn="just">
              <a:spcBef>
                <a:spcPct val="0"/>
              </a:spcBef>
            </a:pPr>
            <a:endParaRPr lang="en-US" sz="1000" dirty="0">
              <a:latin typeface="Times New Roman" pitchFamily="18" charset="0"/>
              <a:cs typeface="Times New Roman" pitchFamily="18" charset="0"/>
              <a:sym typeface="Symbol" pitchFamily="18" charset="2"/>
            </a:endParaRPr>
          </a:p>
          <a:p>
            <a:pPr lvl="1" algn="just">
              <a:spcBef>
                <a:spcPct val="0"/>
              </a:spcBef>
            </a:pPr>
            <a:r>
              <a:rPr lang="en-US" sz="2200" dirty="0">
                <a:latin typeface="Times New Roman" pitchFamily="18" charset="0"/>
                <a:cs typeface="Times New Roman" pitchFamily="18" charset="0"/>
                <a:sym typeface="Symbol" pitchFamily="18" charset="2"/>
              </a:rPr>
              <a:t></a:t>
            </a:r>
            <a:r>
              <a:rPr lang="en-US" sz="2200" baseline="-25000" dirty="0">
                <a:latin typeface="Times New Roman" pitchFamily="18" charset="0"/>
                <a:cs typeface="Times New Roman" pitchFamily="18" charset="0"/>
                <a:sym typeface="Symbol" pitchFamily="18" charset="2"/>
              </a:rPr>
              <a:t> S </a:t>
            </a:r>
            <a:r>
              <a:rPr lang="en-US" sz="2200" dirty="0">
                <a:latin typeface="Times New Roman" pitchFamily="18" charset="0"/>
                <a:cs typeface="Times New Roman" pitchFamily="18" charset="0"/>
                <a:sym typeface="Symbol" pitchFamily="18" charset="2"/>
              </a:rPr>
              <a:t>( R)</a:t>
            </a:r>
            <a:r>
              <a:rPr lang="en-US" sz="2200" baseline="-25000" dirty="0">
                <a:latin typeface="Times New Roman" pitchFamily="18" charset="0"/>
                <a:cs typeface="Times New Roman" pitchFamily="18" charset="0"/>
                <a:sym typeface="Symbol" pitchFamily="18" charset="2"/>
              </a:rPr>
              <a:t> </a:t>
            </a:r>
            <a:r>
              <a:rPr lang="en-US" sz="2200" dirty="0">
                <a:latin typeface="Times New Roman" pitchFamily="18" charset="0"/>
                <a:cs typeface="Times New Roman" pitchFamily="18" charset="0"/>
                <a:sym typeface="Symbol" pitchFamily="18" charset="2"/>
              </a:rPr>
              <a:t>is a renamed relation S based on R (which does not specify column names</a:t>
            </a:r>
            <a:r>
              <a:rPr lang="en-US" sz="2200" dirty="0" smtClean="0">
                <a:latin typeface="Times New Roman" pitchFamily="18" charset="0"/>
                <a:cs typeface="Times New Roman" pitchFamily="18" charset="0"/>
                <a:sym typeface="Symbol" pitchFamily="18" charset="2"/>
              </a:rPr>
              <a:t>).</a:t>
            </a:r>
            <a:endParaRPr lang="en-US" sz="22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14700"/>
            <a:ext cx="39433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descr="http://www.databasteknik.se/webbkursen/relalg-lecture/huge-rh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721" y="0"/>
            <a:ext cx="1271279" cy="119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070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a:bodyPr>
          <a:lstStyle/>
          <a:p>
            <a:r>
              <a:rPr lang="en-US" sz="3200" b="1" dirty="0" smtClean="0">
                <a:latin typeface="Times New Roman" pitchFamily="18" charset="0"/>
                <a:cs typeface="Times New Roman" pitchFamily="18" charset="0"/>
              </a:rPr>
              <a:t>Rename Operator Example</a:t>
            </a:r>
            <a:endParaRPr lang="en-IN" sz="3200" dirty="0"/>
          </a:p>
        </p:txBody>
      </p:sp>
      <p:sp>
        <p:nvSpPr>
          <p:cNvPr id="3" name="Content Placeholder 2"/>
          <p:cNvSpPr>
            <a:spLocks noGrp="1"/>
          </p:cNvSpPr>
          <p:nvPr>
            <p:ph sz="quarter" idx="1"/>
          </p:nvPr>
        </p:nvSpPr>
        <p:spPr>
          <a:xfrm>
            <a:off x="381000" y="1374648"/>
            <a:ext cx="8151813" cy="4873752"/>
          </a:xfrm>
        </p:spPr>
        <p:txBody>
          <a:bodyPr>
            <a:normAutofit lnSpcReduction="10000"/>
          </a:bodyPr>
          <a:lstStyle/>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6" charset="0"/>
              </a:rPr>
              <a:t>Retrieve </a:t>
            </a:r>
            <a:r>
              <a:rPr lang="en-US" sz="2000" dirty="0">
                <a:latin typeface="Times New Roman" pitchFamily="16" charset="0"/>
              </a:rPr>
              <a:t>the first name, last name, and salary of all employees who work in department number </a:t>
            </a:r>
            <a:r>
              <a:rPr lang="en-US" sz="2000" dirty="0" smtClean="0">
                <a:latin typeface="Times New Roman" pitchFamily="16" charset="0"/>
              </a:rPr>
              <a:t>5.</a:t>
            </a:r>
            <a:r>
              <a:rPr lang="en-US" sz="2200" dirty="0" smtClean="0">
                <a:latin typeface="Times New Roman" pitchFamily="18" charset="0"/>
                <a:cs typeface="Times New Roman" pitchFamily="18" charset="0"/>
              </a:rPr>
              <a:t> </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Query: </a:t>
            </a:r>
            <a:r>
              <a:rPr lang="en-US" sz="2100" b="1" dirty="0">
                <a:latin typeface="Symbol" pitchFamily="18" charset="2"/>
              </a:rPr>
              <a:t></a:t>
            </a:r>
            <a:r>
              <a:rPr lang="en-US" sz="2100" b="1" baseline="-25000" dirty="0">
                <a:latin typeface="Times New Roman" pitchFamily="16" charset="0"/>
              </a:rPr>
              <a:t>FNAME, LNAME, SALARY</a:t>
            </a:r>
            <a:r>
              <a:rPr lang="en-US" sz="2100" b="1" dirty="0">
                <a:latin typeface="Times New Roman" pitchFamily="16" charset="0"/>
              </a:rPr>
              <a:t>(</a:t>
            </a:r>
            <a:r>
              <a:rPr lang="en-US" sz="2100" b="1" dirty="0">
                <a:latin typeface="Symbol" pitchFamily="18" charset="2"/>
              </a:rPr>
              <a:t></a:t>
            </a:r>
            <a:r>
              <a:rPr lang="en-US" sz="2100" b="1" dirty="0">
                <a:latin typeface="Times New Roman" pitchFamily="16" charset="0"/>
              </a:rPr>
              <a:t> </a:t>
            </a:r>
            <a:r>
              <a:rPr lang="en-US" sz="2100" b="1" baseline="-25000" dirty="0">
                <a:latin typeface="Times New Roman" pitchFamily="16" charset="0"/>
              </a:rPr>
              <a:t>DNO=5</a:t>
            </a:r>
            <a:r>
              <a:rPr lang="en-US" sz="2100" b="1" dirty="0">
                <a:latin typeface="Times New Roman" pitchFamily="16" charset="0"/>
              </a:rPr>
              <a:t>(EMPLOYEE))</a:t>
            </a:r>
            <a:r>
              <a:rPr lang="en-US" sz="2100" dirty="0" smtClean="0">
                <a:latin typeface="Times New Roman" pitchFamily="18" charset="0"/>
                <a:cs typeface="Times New Roman" pitchFamily="18" charset="0"/>
              </a:rPr>
              <a:t>   </a:t>
            </a:r>
          </a:p>
          <a:p>
            <a:pPr marL="0" indent="0" algn="ctr">
              <a:buNone/>
            </a:pPr>
            <a:r>
              <a:rPr lang="en-US" sz="2100" b="1" i="1" dirty="0" smtClean="0">
                <a:latin typeface="Times New Roman" pitchFamily="18" charset="0"/>
                <a:cs typeface="Times New Roman" pitchFamily="18" charset="0"/>
              </a:rPr>
              <a:t>or</a:t>
            </a:r>
            <a:endParaRPr lang="en-US" sz="2100" dirty="0">
              <a:latin typeface="Times New Roman" pitchFamily="18" charset="0"/>
              <a:cs typeface="Times New Roman" pitchFamily="18" charset="0"/>
            </a:endParaRPr>
          </a:p>
          <a:p>
            <a:pPr algn="ctr">
              <a:lnSpc>
                <a:spcPct val="80000"/>
              </a:lnSpc>
              <a:buFont typeface="Wingdings" pitchFamily="2" charset="2"/>
              <a:buNone/>
            </a:pPr>
            <a:r>
              <a:rPr lang="en-US" sz="2100" b="1" dirty="0" smtClean="0">
                <a:latin typeface="Times New Roman" pitchFamily="16" charset="0"/>
              </a:rPr>
              <a:t>	DEP5_EMPS </a:t>
            </a:r>
            <a:r>
              <a:rPr lang="en-US" sz="2100" b="1" dirty="0">
                <a:latin typeface="Times New Roman" pitchFamily="16" charset="0"/>
                <a:sym typeface="Symbol" pitchFamily="18" charset="2"/>
              </a:rPr>
              <a:t> </a:t>
            </a:r>
            <a:r>
              <a:rPr lang="en-US" sz="2100" b="1" dirty="0">
                <a:latin typeface="Symbol" pitchFamily="18" charset="2"/>
              </a:rPr>
              <a:t></a:t>
            </a:r>
            <a:r>
              <a:rPr lang="en-US" sz="2100" b="1" dirty="0">
                <a:latin typeface="Times New Roman" pitchFamily="16" charset="0"/>
              </a:rPr>
              <a:t> </a:t>
            </a:r>
            <a:r>
              <a:rPr lang="en-US" sz="2100" b="1" baseline="-25000" dirty="0">
                <a:latin typeface="Times New Roman" pitchFamily="16" charset="0"/>
              </a:rPr>
              <a:t>DNO=5</a:t>
            </a:r>
            <a:r>
              <a:rPr lang="en-US" sz="2100" b="1" dirty="0">
                <a:latin typeface="Times New Roman" pitchFamily="16" charset="0"/>
              </a:rPr>
              <a:t>(EMPLOYEE)</a:t>
            </a:r>
          </a:p>
          <a:p>
            <a:pPr algn="ctr">
              <a:lnSpc>
                <a:spcPct val="80000"/>
              </a:lnSpc>
              <a:buFont typeface="Wingdings" pitchFamily="2" charset="2"/>
              <a:buNone/>
            </a:pPr>
            <a:r>
              <a:rPr lang="en-US" sz="2100" b="1" dirty="0">
                <a:latin typeface="Times New Roman" pitchFamily="16" charset="0"/>
              </a:rPr>
              <a:t>	RESULT </a:t>
            </a:r>
            <a:r>
              <a:rPr lang="en-US" sz="2100" b="1" dirty="0">
                <a:latin typeface="Times New Roman" pitchFamily="16" charset="0"/>
                <a:sym typeface="Symbol" pitchFamily="18" charset="2"/>
              </a:rPr>
              <a:t> </a:t>
            </a:r>
            <a:r>
              <a:rPr lang="en-US" sz="2100" b="1" dirty="0">
                <a:latin typeface="Symbol" pitchFamily="18" charset="2"/>
              </a:rPr>
              <a:t></a:t>
            </a:r>
            <a:r>
              <a:rPr lang="en-US" sz="2100" b="1" dirty="0">
                <a:latin typeface="Times New Roman" pitchFamily="16" charset="0"/>
              </a:rPr>
              <a:t> </a:t>
            </a:r>
            <a:r>
              <a:rPr lang="en-US" sz="2100" b="1" baseline="-25000" dirty="0">
                <a:latin typeface="Times New Roman" pitchFamily="16" charset="0"/>
              </a:rPr>
              <a:t>FNAME, LNAME, SALARY</a:t>
            </a:r>
            <a:r>
              <a:rPr lang="en-US" sz="2100" b="1" dirty="0">
                <a:latin typeface="Times New Roman" pitchFamily="16" charset="0"/>
              </a:rPr>
              <a:t> (DEP5_EMPS)</a:t>
            </a:r>
            <a:r>
              <a:rPr lang="en-US" sz="2100" dirty="0" smtClean="0">
                <a:latin typeface="Times New Roman" pitchFamily="18" charset="0"/>
                <a:cs typeface="Times New Roman" pitchFamily="18" charset="0"/>
              </a:rPr>
              <a:t> </a:t>
            </a:r>
          </a:p>
          <a:p>
            <a:pPr marL="0" indent="0">
              <a:buNone/>
            </a:pPr>
            <a:r>
              <a:rPr lang="en-US" sz="21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Output: </a:t>
            </a:r>
          </a:p>
          <a:p>
            <a:pPr algn="just"/>
            <a:endParaRPr lang="en-US"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7533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486400"/>
            <a:ext cx="228854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868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rmAutofit/>
          </a:bodyPr>
          <a:lstStyle/>
          <a:p>
            <a:r>
              <a:rPr lang="en-US" sz="3200" b="1" dirty="0" smtClean="0">
                <a:latin typeface="Times New Roman" pitchFamily="18" charset="0"/>
                <a:cs typeface="Times New Roman" pitchFamily="18" charset="0"/>
              </a:rPr>
              <a:t>Rename Operator Example</a:t>
            </a:r>
            <a:endParaRPr lang="en-IN" sz="3200" dirty="0"/>
          </a:p>
        </p:txBody>
      </p:sp>
      <p:sp>
        <p:nvSpPr>
          <p:cNvPr id="3" name="Content Placeholder 2"/>
          <p:cNvSpPr>
            <a:spLocks noGrp="1"/>
          </p:cNvSpPr>
          <p:nvPr>
            <p:ph sz="quarter" idx="1"/>
          </p:nvPr>
        </p:nvSpPr>
        <p:spPr>
          <a:xfrm>
            <a:off x="381000" y="1374648"/>
            <a:ext cx="8151813" cy="4873752"/>
          </a:xfrm>
        </p:spPr>
        <p:txBody>
          <a:bodyPr>
            <a:normAutofit/>
          </a:bodyPr>
          <a:lstStyle/>
          <a:p>
            <a:pPr algn="just"/>
            <a:r>
              <a:rPr lang="en-US" sz="2200" dirty="0" smtClean="0">
                <a:latin typeface="Times New Roman" pitchFamily="16" charset="0"/>
              </a:rPr>
              <a:t>Retrieve </a:t>
            </a:r>
            <a:r>
              <a:rPr lang="en-US" sz="2200" dirty="0">
                <a:latin typeface="Times New Roman" pitchFamily="16" charset="0"/>
              </a:rPr>
              <a:t>the first name, last name, and salary of all employees who work in department number </a:t>
            </a:r>
            <a:r>
              <a:rPr lang="en-US" sz="2200" dirty="0" smtClean="0">
                <a:latin typeface="Times New Roman" pitchFamily="16" charset="0"/>
              </a:rPr>
              <a:t>5.</a:t>
            </a:r>
            <a:r>
              <a:rPr lang="en-US" sz="2200" dirty="0" smtClean="0">
                <a:latin typeface="Times New Roman" pitchFamily="18" charset="0"/>
                <a:cs typeface="Times New Roman" pitchFamily="18" charset="0"/>
              </a:rPr>
              <a:t> </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Query: </a:t>
            </a:r>
            <a:r>
              <a:rPr lang="en-US" sz="2100" b="1" dirty="0">
                <a:latin typeface="Symbol" pitchFamily="18" charset="2"/>
              </a:rPr>
              <a:t></a:t>
            </a:r>
            <a:r>
              <a:rPr lang="en-US" sz="2100" b="1" baseline="-25000" dirty="0">
                <a:latin typeface="Times New Roman" pitchFamily="16" charset="0"/>
              </a:rPr>
              <a:t>FNAME, LNAME, SALARY</a:t>
            </a:r>
            <a:r>
              <a:rPr lang="en-US" sz="2100" b="1" dirty="0">
                <a:latin typeface="Times New Roman" pitchFamily="16" charset="0"/>
              </a:rPr>
              <a:t>(</a:t>
            </a:r>
            <a:r>
              <a:rPr lang="en-US" sz="2100" b="1" dirty="0">
                <a:latin typeface="Symbol" pitchFamily="18" charset="2"/>
              </a:rPr>
              <a:t></a:t>
            </a:r>
            <a:r>
              <a:rPr lang="en-US" sz="2100" b="1" dirty="0">
                <a:latin typeface="Times New Roman" pitchFamily="16" charset="0"/>
              </a:rPr>
              <a:t> </a:t>
            </a:r>
            <a:r>
              <a:rPr lang="en-US" sz="2100" b="1" baseline="-25000" dirty="0">
                <a:latin typeface="Times New Roman" pitchFamily="16" charset="0"/>
              </a:rPr>
              <a:t>DNO=5</a:t>
            </a:r>
            <a:r>
              <a:rPr lang="en-US" sz="2100" b="1" dirty="0">
                <a:latin typeface="Times New Roman" pitchFamily="16" charset="0"/>
              </a:rPr>
              <a:t>(EMPLOYEE))</a:t>
            </a:r>
            <a:r>
              <a:rPr lang="en-US" sz="2100" dirty="0" smtClean="0">
                <a:latin typeface="Times New Roman" pitchFamily="18" charset="0"/>
                <a:cs typeface="Times New Roman" pitchFamily="18" charset="0"/>
              </a:rPr>
              <a:t>   </a:t>
            </a:r>
          </a:p>
          <a:p>
            <a:pPr marL="0" indent="0" algn="ctr">
              <a:buNone/>
            </a:pPr>
            <a:r>
              <a:rPr lang="en-US" sz="2100" b="1" i="1" dirty="0" smtClean="0">
                <a:latin typeface="Times New Roman" pitchFamily="18" charset="0"/>
                <a:cs typeface="Times New Roman" pitchFamily="18" charset="0"/>
              </a:rPr>
              <a:t>or</a:t>
            </a:r>
            <a:endParaRPr lang="en-US" sz="2100" dirty="0">
              <a:latin typeface="Times New Roman" pitchFamily="18" charset="0"/>
              <a:cs typeface="Times New Roman" pitchFamily="18" charset="0"/>
            </a:endParaRPr>
          </a:p>
          <a:p>
            <a:pPr algn="ctr">
              <a:lnSpc>
                <a:spcPct val="80000"/>
              </a:lnSpc>
              <a:buFont typeface="Wingdings" pitchFamily="2" charset="2"/>
              <a:buNone/>
            </a:pPr>
            <a:r>
              <a:rPr lang="en-US" sz="2100" b="1" dirty="0" smtClean="0">
                <a:latin typeface="Times New Roman" pitchFamily="16" charset="0"/>
              </a:rPr>
              <a:t>	</a:t>
            </a:r>
            <a:endParaRPr lang="en-US" sz="2100" dirty="0" smtClean="0">
              <a:latin typeface="Times New Roman" pitchFamily="18" charset="0"/>
              <a:cs typeface="Times New Roman" pitchFamily="18" charset="0"/>
            </a:endParaRPr>
          </a:p>
          <a:p>
            <a:pPr marL="0" indent="0">
              <a:buNone/>
            </a:pPr>
            <a:r>
              <a:rPr lang="en-US" sz="2100" dirty="0" smtClean="0">
                <a:latin typeface="Times New Roman" pitchFamily="18" charset="0"/>
                <a:cs typeface="Times New Roman" pitchFamily="18" charset="0"/>
              </a:rPr>
              <a:t>  </a:t>
            </a:r>
          </a:p>
          <a:p>
            <a:pPr marL="0" indent="0">
              <a:buNone/>
            </a:pPr>
            <a:r>
              <a:rPr lang="en-US" sz="21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Output: </a:t>
            </a:r>
          </a:p>
          <a:p>
            <a:pPr algn="just"/>
            <a:endParaRPr lang="en-US"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313" y="2971800"/>
            <a:ext cx="54292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95750"/>
            <a:ext cx="79248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825" y="5410200"/>
            <a:ext cx="23907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447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Autofit/>
          </a:bodyPr>
          <a:lstStyle/>
          <a:p>
            <a:r>
              <a:rPr lang="en-US" sz="3600" b="1" dirty="0" smtClean="0">
                <a:latin typeface="Times New Roman" pitchFamily="16" charset="0"/>
              </a:rPr>
              <a:t>Cartesian </a:t>
            </a:r>
            <a:r>
              <a:rPr lang="en-US" sz="3600" b="1" dirty="0">
                <a:latin typeface="Times New Roman" pitchFamily="16" charset="0"/>
              </a:rPr>
              <a:t>(or </a:t>
            </a:r>
            <a:r>
              <a:rPr lang="en-US" sz="3600" b="1" dirty="0" smtClean="0">
                <a:latin typeface="Times New Roman" pitchFamily="16" charset="0"/>
              </a:rPr>
              <a:t>Cross) Product Operation</a:t>
            </a:r>
            <a:endParaRPr lang="en-IN" sz="3200" dirty="0"/>
          </a:p>
        </p:txBody>
      </p:sp>
      <p:sp>
        <p:nvSpPr>
          <p:cNvPr id="3" name="Content Placeholder 2"/>
          <p:cNvSpPr>
            <a:spLocks noGrp="1"/>
          </p:cNvSpPr>
          <p:nvPr>
            <p:ph sz="quarter" idx="1"/>
          </p:nvPr>
        </p:nvSpPr>
        <p:spPr>
          <a:xfrm>
            <a:off x="381000" y="1524000"/>
            <a:ext cx="8001000" cy="4873752"/>
          </a:xfrm>
        </p:spPr>
        <p:txBody>
          <a:bodyPr>
            <a:noAutofit/>
          </a:bodyPr>
          <a:lstStyle/>
          <a:p>
            <a:pPr algn="just">
              <a:lnSpc>
                <a:spcPct val="140000"/>
              </a:lnSpc>
            </a:pPr>
            <a:r>
              <a:rPr lang="en-US" sz="2200" dirty="0" smtClean="0"/>
              <a:t>This </a:t>
            </a:r>
            <a:r>
              <a:rPr lang="en-US" sz="2200" dirty="0"/>
              <a:t>operation is used to combine tuples from two relations in a combinatorial fashion. </a:t>
            </a:r>
            <a:endParaRPr lang="en-US" sz="2200" dirty="0" smtClean="0"/>
          </a:p>
          <a:p>
            <a:pPr algn="just">
              <a:lnSpc>
                <a:spcPct val="140000"/>
              </a:lnSpc>
            </a:pPr>
            <a:r>
              <a:rPr lang="en-US" sz="2200" dirty="0" smtClean="0"/>
              <a:t>In </a:t>
            </a:r>
            <a:r>
              <a:rPr lang="en-US" sz="2200" dirty="0"/>
              <a:t>general, the result of R(A</a:t>
            </a:r>
            <a:r>
              <a:rPr lang="en-US" sz="2200" baseline="-25000" dirty="0"/>
              <a:t>1</a:t>
            </a:r>
            <a:r>
              <a:rPr lang="en-US" sz="2200" dirty="0"/>
              <a:t>, A</a:t>
            </a:r>
            <a:r>
              <a:rPr lang="en-US" sz="2200" baseline="-25000" dirty="0"/>
              <a:t>2</a:t>
            </a:r>
            <a:r>
              <a:rPr lang="en-US" sz="2200" dirty="0"/>
              <a:t>, . . ., A</a:t>
            </a:r>
            <a:r>
              <a:rPr lang="en-US" sz="2200" baseline="-25000" dirty="0"/>
              <a:t>n</a:t>
            </a:r>
            <a:r>
              <a:rPr lang="en-US" sz="2200" dirty="0"/>
              <a:t>) </a:t>
            </a:r>
            <a:r>
              <a:rPr lang="en-US" sz="2200" b="1" dirty="0" smtClean="0">
                <a:solidFill>
                  <a:srgbClr val="FF0000"/>
                </a:solidFill>
              </a:rPr>
              <a:t>X</a:t>
            </a:r>
            <a:r>
              <a:rPr lang="en-US" sz="2200" dirty="0" smtClean="0"/>
              <a:t> S(B</a:t>
            </a:r>
            <a:r>
              <a:rPr lang="en-US" sz="2200" baseline="-25000" dirty="0" smtClean="0"/>
              <a:t>1</a:t>
            </a:r>
            <a:r>
              <a:rPr lang="en-US" sz="2200" dirty="0"/>
              <a:t>, B</a:t>
            </a:r>
            <a:r>
              <a:rPr lang="en-US" sz="2200" baseline="-25000" dirty="0"/>
              <a:t>2</a:t>
            </a:r>
            <a:r>
              <a:rPr lang="en-US" sz="2200" dirty="0"/>
              <a:t>, . . ., </a:t>
            </a:r>
            <a:r>
              <a:rPr lang="en-US" sz="2200" dirty="0" err="1"/>
              <a:t>B</a:t>
            </a:r>
            <a:r>
              <a:rPr lang="en-US" sz="2200" baseline="-25000" dirty="0" err="1"/>
              <a:t>m</a:t>
            </a:r>
            <a:r>
              <a:rPr lang="en-US" sz="2200" dirty="0"/>
              <a:t>) is a relation Q with </a:t>
            </a:r>
            <a:r>
              <a:rPr lang="en-US" sz="2200" dirty="0">
                <a:solidFill>
                  <a:srgbClr val="FF0000"/>
                </a:solidFill>
              </a:rPr>
              <a:t>degree n + m</a:t>
            </a:r>
            <a:r>
              <a:rPr lang="en-US" sz="2200" dirty="0"/>
              <a:t> attributes Q(A</a:t>
            </a:r>
            <a:r>
              <a:rPr lang="en-US" sz="2200" baseline="-25000" dirty="0"/>
              <a:t>1</a:t>
            </a:r>
            <a:r>
              <a:rPr lang="en-US" sz="2200" dirty="0"/>
              <a:t>, A</a:t>
            </a:r>
            <a:r>
              <a:rPr lang="en-US" sz="2200" baseline="-25000" dirty="0"/>
              <a:t>2</a:t>
            </a:r>
            <a:r>
              <a:rPr lang="en-US" sz="2200" dirty="0"/>
              <a:t>, . . ., A</a:t>
            </a:r>
            <a:r>
              <a:rPr lang="en-US" sz="2200" baseline="-25000" dirty="0"/>
              <a:t>n</a:t>
            </a:r>
            <a:r>
              <a:rPr lang="en-US" sz="2200" dirty="0"/>
              <a:t>, B</a:t>
            </a:r>
            <a:r>
              <a:rPr lang="en-US" sz="2200" baseline="-25000" dirty="0"/>
              <a:t>1</a:t>
            </a:r>
            <a:r>
              <a:rPr lang="en-US" sz="2200" dirty="0"/>
              <a:t>, B</a:t>
            </a:r>
            <a:r>
              <a:rPr lang="en-US" sz="2200" baseline="-25000" dirty="0"/>
              <a:t>2</a:t>
            </a:r>
            <a:r>
              <a:rPr lang="en-US" sz="2200" dirty="0"/>
              <a:t>, . . ., </a:t>
            </a:r>
            <a:r>
              <a:rPr lang="en-US" sz="2200" dirty="0" err="1"/>
              <a:t>B</a:t>
            </a:r>
            <a:r>
              <a:rPr lang="en-US" sz="2200" baseline="-25000" dirty="0" err="1"/>
              <a:t>m</a:t>
            </a:r>
            <a:r>
              <a:rPr lang="en-US" sz="2200" dirty="0"/>
              <a:t>), in that order. </a:t>
            </a:r>
            <a:endParaRPr lang="en-US" sz="2200" dirty="0" smtClean="0"/>
          </a:p>
          <a:p>
            <a:pPr algn="just">
              <a:lnSpc>
                <a:spcPct val="140000"/>
              </a:lnSpc>
            </a:pPr>
            <a:r>
              <a:rPr lang="en-US" sz="2200" dirty="0" smtClean="0"/>
              <a:t>The </a:t>
            </a:r>
            <a:r>
              <a:rPr lang="en-US" sz="2200" dirty="0"/>
              <a:t>resulting relation Q has one tuple for each combination of tuples—one from R and one from S. </a:t>
            </a:r>
          </a:p>
          <a:p>
            <a:pPr algn="just">
              <a:lnSpc>
                <a:spcPct val="140000"/>
              </a:lnSpc>
            </a:pPr>
            <a:r>
              <a:rPr lang="en-US" sz="2200" dirty="0" smtClean="0"/>
              <a:t>Hence</a:t>
            </a:r>
            <a:r>
              <a:rPr lang="en-US" sz="2200" dirty="0"/>
              <a:t>, if R has </a:t>
            </a:r>
            <a:r>
              <a:rPr lang="en-US" sz="2200" dirty="0" err="1"/>
              <a:t>n</a:t>
            </a:r>
            <a:r>
              <a:rPr lang="en-US" sz="2200" baseline="-25000" dirty="0" err="1"/>
              <a:t>R</a:t>
            </a:r>
            <a:r>
              <a:rPr lang="en-US" sz="2200" dirty="0"/>
              <a:t> tuples (denoted as |R| = </a:t>
            </a:r>
            <a:r>
              <a:rPr lang="en-US" sz="2200" dirty="0" err="1"/>
              <a:t>n</a:t>
            </a:r>
            <a:r>
              <a:rPr lang="en-US" sz="2200" baseline="-25000" dirty="0" err="1"/>
              <a:t>R</a:t>
            </a:r>
            <a:r>
              <a:rPr lang="en-US" sz="2200" dirty="0"/>
              <a:t> ), </a:t>
            </a:r>
            <a:endParaRPr lang="en-US" sz="2200" dirty="0" smtClean="0"/>
          </a:p>
          <a:p>
            <a:pPr marL="0" indent="0" algn="just">
              <a:lnSpc>
                <a:spcPct val="140000"/>
              </a:lnSpc>
              <a:buNone/>
            </a:pPr>
            <a:r>
              <a:rPr lang="en-US" sz="2200" dirty="0"/>
              <a:t> </a:t>
            </a:r>
            <a:r>
              <a:rPr lang="en-US" sz="2200" dirty="0" smtClean="0"/>
              <a:t>               and </a:t>
            </a:r>
            <a:r>
              <a:rPr lang="en-US" sz="2200" dirty="0"/>
              <a:t>S has </a:t>
            </a:r>
            <a:r>
              <a:rPr lang="en-US" sz="2200" dirty="0" err="1"/>
              <a:t>n</a:t>
            </a:r>
            <a:r>
              <a:rPr lang="en-US" sz="2200" baseline="-25000" dirty="0" err="1"/>
              <a:t>S</a:t>
            </a:r>
            <a:r>
              <a:rPr lang="en-US" sz="2200" dirty="0"/>
              <a:t> tuples, then</a:t>
            </a:r>
          </a:p>
          <a:p>
            <a:pPr lvl="1" algn="just">
              <a:lnSpc>
                <a:spcPct val="140000"/>
              </a:lnSpc>
              <a:buFontTx/>
              <a:buNone/>
            </a:pPr>
            <a:r>
              <a:rPr lang="en-US" sz="2200" dirty="0"/>
              <a:t>	 </a:t>
            </a:r>
            <a:r>
              <a:rPr lang="en-US" sz="2200" dirty="0" smtClean="0"/>
              <a:t>      </a:t>
            </a:r>
            <a:r>
              <a:rPr lang="en-US" sz="2200" dirty="0" smtClean="0">
                <a:solidFill>
                  <a:srgbClr val="FF0000"/>
                </a:solidFill>
              </a:rPr>
              <a:t>| </a:t>
            </a:r>
            <a:r>
              <a:rPr lang="en-US" sz="2200" dirty="0">
                <a:solidFill>
                  <a:srgbClr val="FF0000"/>
                </a:solidFill>
              </a:rPr>
              <a:t>R x S | will have     </a:t>
            </a:r>
            <a:r>
              <a:rPr lang="en-US" sz="2200" dirty="0" err="1">
                <a:solidFill>
                  <a:srgbClr val="FF0000"/>
                </a:solidFill>
              </a:rPr>
              <a:t>n</a:t>
            </a:r>
            <a:r>
              <a:rPr lang="en-US" sz="2200" baseline="-25000" dirty="0" err="1">
                <a:solidFill>
                  <a:srgbClr val="FF0000"/>
                </a:solidFill>
              </a:rPr>
              <a:t>R</a:t>
            </a:r>
            <a:r>
              <a:rPr lang="en-US" sz="2200" dirty="0">
                <a:solidFill>
                  <a:srgbClr val="FF0000"/>
                </a:solidFill>
              </a:rPr>
              <a:t> * </a:t>
            </a:r>
            <a:r>
              <a:rPr lang="en-US" sz="2200" dirty="0" err="1">
                <a:solidFill>
                  <a:srgbClr val="FF0000"/>
                </a:solidFill>
              </a:rPr>
              <a:t>n</a:t>
            </a:r>
            <a:r>
              <a:rPr lang="en-US" sz="2200" baseline="-25000" dirty="0" err="1">
                <a:solidFill>
                  <a:srgbClr val="FF0000"/>
                </a:solidFill>
              </a:rPr>
              <a:t>S</a:t>
            </a:r>
            <a:r>
              <a:rPr lang="en-US" sz="2200" dirty="0">
                <a:solidFill>
                  <a:srgbClr val="FF0000"/>
                </a:solidFill>
              </a:rPr>
              <a:t> </a:t>
            </a:r>
            <a:r>
              <a:rPr lang="en-US" sz="2200" dirty="0" smtClean="0">
                <a:solidFill>
                  <a:srgbClr val="FF0000"/>
                </a:solidFill>
              </a:rPr>
              <a:t>tuples.</a:t>
            </a:r>
          </a:p>
        </p:txBody>
      </p:sp>
      <p:pic>
        <p:nvPicPr>
          <p:cNvPr id="5122" name="Picture 2" descr="http://www.databasteknik.se/webbkursen/relalg-lecture/huge-cro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0"/>
            <a:ext cx="1353466" cy="1542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72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001000" cy="5711952"/>
          </a:xfrm>
        </p:spPr>
        <p:txBody>
          <a:bodyPr/>
          <a:lstStyle/>
          <a:p>
            <a:endParaRPr lang="en-US" dirty="0" smtClean="0"/>
          </a:p>
          <a:p>
            <a:pPr algn="just"/>
            <a:r>
              <a:rPr lang="en-US" b="1" dirty="0" smtClean="0">
                <a:solidFill>
                  <a:srgbClr val="FF0000"/>
                </a:solidFill>
              </a:rPr>
              <a:t>Note: </a:t>
            </a:r>
            <a:r>
              <a:rPr lang="en-US" b="1" dirty="0">
                <a:solidFill>
                  <a:srgbClr val="FF0000"/>
                </a:solidFill>
              </a:rPr>
              <a:t>The two operands do NOT have to be "type compatible”</a:t>
            </a:r>
          </a:p>
          <a:p>
            <a:endParaRPr lang="en-US" dirty="0" smtClean="0"/>
          </a:p>
          <a:p>
            <a:pPr algn="just"/>
            <a:r>
              <a:rPr lang="en-US" sz="2800" b="1" dirty="0" smtClean="0">
                <a:solidFill>
                  <a:srgbClr val="0070C0"/>
                </a:solidFill>
              </a:rPr>
              <a:t>What is Type Compatible?</a:t>
            </a:r>
            <a:endParaRPr lang="en-US" b="1" dirty="0" smtClean="0">
              <a:solidFill>
                <a:srgbClr val="0070C0"/>
              </a:solidFill>
            </a:endParaRPr>
          </a:p>
          <a:p>
            <a:endParaRPr lang="en-US" dirty="0"/>
          </a:p>
          <a:p>
            <a:pPr marL="274320" lvl="2" indent="0" algn="just">
              <a:lnSpc>
                <a:spcPct val="150000"/>
              </a:lnSpc>
              <a:spcBef>
                <a:spcPts val="600"/>
              </a:spcBef>
              <a:buSzPct val="70000"/>
              <a:buNone/>
            </a:pPr>
            <a:r>
              <a:rPr lang="en-US" sz="2400" dirty="0" smtClean="0"/>
              <a:t>The </a:t>
            </a:r>
            <a:r>
              <a:rPr lang="en-US" sz="2400" dirty="0"/>
              <a:t>operand relations R</a:t>
            </a:r>
            <a:r>
              <a:rPr lang="en-US" sz="2400" baseline="-25000" dirty="0"/>
              <a:t>1</a:t>
            </a:r>
            <a:r>
              <a:rPr lang="en-US" sz="2400" dirty="0"/>
              <a:t>(A</a:t>
            </a:r>
            <a:r>
              <a:rPr lang="en-US" sz="2400" baseline="-25000" dirty="0"/>
              <a:t>1</a:t>
            </a:r>
            <a:r>
              <a:rPr lang="en-US" sz="2400" dirty="0"/>
              <a:t>, A</a:t>
            </a:r>
            <a:r>
              <a:rPr lang="en-US" sz="2400" baseline="-25000" dirty="0"/>
              <a:t>2</a:t>
            </a:r>
            <a:r>
              <a:rPr lang="en-US" sz="2400" dirty="0"/>
              <a:t>, ..., A</a:t>
            </a:r>
            <a:r>
              <a:rPr lang="en-US" sz="2400" baseline="-25000" dirty="0"/>
              <a:t>n</a:t>
            </a:r>
            <a:r>
              <a:rPr lang="en-US" sz="2400" dirty="0"/>
              <a:t>) and R</a:t>
            </a:r>
            <a:r>
              <a:rPr lang="en-US" sz="2400" baseline="-25000" dirty="0"/>
              <a:t>2</a:t>
            </a:r>
            <a:r>
              <a:rPr lang="en-US" sz="2400" dirty="0"/>
              <a:t>(B</a:t>
            </a:r>
            <a:r>
              <a:rPr lang="en-US" sz="2400" baseline="-25000" dirty="0"/>
              <a:t>1</a:t>
            </a:r>
            <a:r>
              <a:rPr lang="en-US" sz="2400" dirty="0"/>
              <a:t>, B</a:t>
            </a:r>
            <a:r>
              <a:rPr lang="en-US" sz="2400" baseline="-25000" dirty="0"/>
              <a:t>2</a:t>
            </a:r>
            <a:r>
              <a:rPr lang="en-US" sz="2400" dirty="0"/>
              <a:t>, ..., </a:t>
            </a:r>
            <a:r>
              <a:rPr lang="en-US" sz="2400" dirty="0" err="1"/>
              <a:t>B</a:t>
            </a:r>
            <a:r>
              <a:rPr lang="en-US" sz="2400" baseline="-25000" dirty="0" err="1"/>
              <a:t>n</a:t>
            </a:r>
            <a:r>
              <a:rPr lang="en-US" sz="2400" dirty="0"/>
              <a:t>) must have the same number of attributes, and the domains of corresponding attributes must be compatible; that is, </a:t>
            </a:r>
            <a:r>
              <a:rPr lang="en-US" sz="2400" dirty="0" err="1"/>
              <a:t>dom</a:t>
            </a:r>
            <a:r>
              <a:rPr lang="en-US" sz="2400" dirty="0"/>
              <a:t>(A</a:t>
            </a:r>
            <a:r>
              <a:rPr lang="en-US" sz="2400" baseline="-25000" dirty="0"/>
              <a:t>i</a:t>
            </a:r>
            <a:r>
              <a:rPr lang="en-US" sz="2400" dirty="0"/>
              <a:t>)=</a:t>
            </a:r>
            <a:r>
              <a:rPr lang="en-US" sz="2400" dirty="0" err="1"/>
              <a:t>dom</a:t>
            </a:r>
            <a:r>
              <a:rPr lang="en-US" sz="2400" dirty="0"/>
              <a:t>(B</a:t>
            </a:r>
            <a:r>
              <a:rPr lang="en-US" sz="2400" baseline="-25000" dirty="0"/>
              <a:t>i</a:t>
            </a:r>
            <a:r>
              <a:rPr lang="en-US" sz="2400" dirty="0"/>
              <a:t>) for </a:t>
            </a:r>
            <a:r>
              <a:rPr lang="en-US" sz="2400" dirty="0" err="1"/>
              <a:t>i</a:t>
            </a:r>
            <a:r>
              <a:rPr lang="en-US" sz="2400" dirty="0"/>
              <a:t>=1, 2, ..., n. </a:t>
            </a:r>
          </a:p>
          <a:p>
            <a:endParaRPr lang="en-IN" dirty="0"/>
          </a:p>
        </p:txBody>
      </p:sp>
    </p:spTree>
    <p:extLst>
      <p:ext uri="{BB962C8B-B14F-4D97-AF65-F5344CB8AC3E}">
        <p14:creationId xmlns:p14="http://schemas.microsoft.com/office/powerpoint/2010/main" val="426522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Autofit/>
          </a:bodyPr>
          <a:lstStyle/>
          <a:p>
            <a:r>
              <a:rPr lang="en-US" sz="3200" b="1" dirty="0">
                <a:latin typeface="Times New Roman" pitchFamily="16" charset="0"/>
              </a:rPr>
              <a:t>Cartesian (or </a:t>
            </a:r>
            <a:r>
              <a:rPr lang="en-US" sz="3200" b="1" dirty="0" smtClean="0">
                <a:latin typeface="Times New Roman" pitchFamily="16" charset="0"/>
              </a:rPr>
              <a:t>Cross) Product Operation Example</a:t>
            </a:r>
            <a:endParaRPr lang="en-IN"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219200"/>
            <a:ext cx="77533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114800"/>
            <a:ext cx="50958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95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01000" cy="1143000"/>
          </a:xfrm>
        </p:spPr>
        <p:txBody>
          <a:bodyPr>
            <a:normAutofit/>
          </a:bodyPr>
          <a:lstStyle/>
          <a:p>
            <a:r>
              <a:rPr lang="en-US" sz="3200" b="1" dirty="0">
                <a:latin typeface="Times New Roman" pitchFamily="16" charset="0"/>
              </a:rPr>
              <a:t>Cartesian (or </a:t>
            </a:r>
            <a:r>
              <a:rPr lang="en-US" sz="3200" b="1" dirty="0" smtClean="0">
                <a:latin typeface="Times New Roman" pitchFamily="16" charset="0"/>
              </a:rPr>
              <a:t>Cross) Product </a:t>
            </a:r>
            <a:r>
              <a:rPr lang="en-US" sz="3200" b="1" dirty="0">
                <a:latin typeface="Times New Roman" pitchFamily="16" charset="0"/>
              </a:rPr>
              <a:t>Operation Example</a:t>
            </a:r>
            <a:endParaRPr lang="en-IN" sz="3200" dirty="0"/>
          </a:p>
        </p:txBody>
      </p:sp>
      <p:sp>
        <p:nvSpPr>
          <p:cNvPr id="3" name="Content Placeholder 2"/>
          <p:cNvSpPr>
            <a:spLocks noGrp="1"/>
          </p:cNvSpPr>
          <p:nvPr>
            <p:ph sz="quarter" idx="1"/>
          </p:nvPr>
        </p:nvSpPr>
        <p:spPr>
          <a:xfrm>
            <a:off x="457200" y="1450848"/>
            <a:ext cx="8229600" cy="4873752"/>
          </a:xfrm>
        </p:spPr>
        <p:txBody>
          <a:bodyPr>
            <a:normAutofit/>
          </a:bodyPr>
          <a:lstStyle/>
          <a:p>
            <a:pPr algn="just"/>
            <a:r>
              <a:rPr lang="en-IN" dirty="0"/>
              <a:t>T</a:t>
            </a:r>
            <a:r>
              <a:rPr lang="en-IN" dirty="0" smtClean="0"/>
              <a:t>o </a:t>
            </a:r>
            <a:r>
              <a:rPr lang="en-IN" dirty="0"/>
              <a:t>retrieve a list of names of each </a:t>
            </a:r>
            <a:r>
              <a:rPr lang="en-IN" dirty="0" smtClean="0"/>
              <a:t>female employee’s dependents</a:t>
            </a:r>
            <a:endParaRPr lang="en-US" dirty="0" smtClean="0"/>
          </a:p>
          <a:p>
            <a:pPr marL="0" indent="0" algn="just">
              <a:buNone/>
            </a:pPr>
            <a:r>
              <a:rPr lang="en-US" dirty="0" smtClean="0"/>
              <a:t>   Query:</a:t>
            </a:r>
          </a:p>
          <a:p>
            <a:pPr marL="0" indent="0" algn="ctr">
              <a:lnSpc>
                <a:spcPct val="150000"/>
              </a:lnSpc>
              <a:buNone/>
            </a:pPr>
            <a:r>
              <a:rPr lang="en-US" dirty="0" smtClean="0"/>
              <a:t>	</a:t>
            </a:r>
            <a:r>
              <a:rPr lang="en-IN" sz="2000" dirty="0"/>
              <a:t>FEMALE_EMPS ← </a:t>
            </a:r>
            <a:r>
              <a:rPr lang="el-GR" sz="2000" dirty="0"/>
              <a:t>σ</a:t>
            </a:r>
            <a:r>
              <a:rPr lang="en-IN" sz="2000" baseline="-25000" dirty="0"/>
              <a:t>Sex=‘F</a:t>
            </a:r>
            <a:r>
              <a:rPr lang="en-IN" sz="2000" dirty="0"/>
              <a:t>’(EMPLOYEE</a:t>
            </a:r>
            <a:r>
              <a:rPr lang="en-IN" sz="2000" dirty="0" smtClean="0"/>
              <a:t>)</a:t>
            </a:r>
          </a:p>
          <a:p>
            <a:pPr marL="0" indent="0" algn="ctr">
              <a:lnSpc>
                <a:spcPct val="150000"/>
              </a:lnSpc>
              <a:buNone/>
            </a:pPr>
            <a:endParaRPr lang="en-IN" sz="2000" dirty="0"/>
          </a:p>
          <a:p>
            <a:pPr marL="0" indent="0" algn="ctr">
              <a:lnSpc>
                <a:spcPct val="150000"/>
              </a:lnSpc>
              <a:buNone/>
            </a:pPr>
            <a:endParaRPr lang="en-IN" sz="2000" dirty="0" smtClean="0"/>
          </a:p>
          <a:p>
            <a:pPr marL="0" indent="0" algn="ctr">
              <a:lnSpc>
                <a:spcPct val="150000"/>
              </a:lnSpc>
              <a:buNone/>
            </a:pPr>
            <a:endParaRPr lang="en-IN" sz="1000" dirty="0"/>
          </a:p>
          <a:p>
            <a:pPr marL="0" indent="0" algn="ctr">
              <a:lnSpc>
                <a:spcPct val="150000"/>
              </a:lnSpc>
              <a:buNone/>
            </a:pPr>
            <a:r>
              <a:rPr lang="en-IN" sz="2000" dirty="0" smtClean="0"/>
              <a:t>EMPNAMES </a:t>
            </a:r>
            <a:r>
              <a:rPr lang="en-IN" sz="2000" dirty="0"/>
              <a:t>← </a:t>
            </a:r>
            <a:r>
              <a:rPr lang="el-GR" sz="2000" dirty="0"/>
              <a:t>π</a:t>
            </a:r>
            <a:r>
              <a:rPr lang="en-IN" sz="2000" baseline="-25000" dirty="0" err="1"/>
              <a:t>Fname</a:t>
            </a:r>
            <a:r>
              <a:rPr lang="en-IN" sz="2000" baseline="-25000" dirty="0"/>
              <a:t>, </a:t>
            </a:r>
            <a:r>
              <a:rPr lang="en-IN" sz="2000" baseline="-25000" dirty="0" err="1"/>
              <a:t>Lname</a:t>
            </a:r>
            <a:r>
              <a:rPr lang="en-IN" sz="2000" baseline="-25000" dirty="0"/>
              <a:t>, </a:t>
            </a:r>
            <a:r>
              <a:rPr lang="en-IN" sz="2000" baseline="-25000" dirty="0" err="1"/>
              <a:t>Ssn</a:t>
            </a:r>
            <a:r>
              <a:rPr lang="en-IN" sz="2000" dirty="0"/>
              <a:t>(FEMALE_EMPS</a:t>
            </a:r>
            <a:r>
              <a:rPr lang="en-IN" sz="2000" dirty="0" smtClean="0"/>
              <a:t>)</a:t>
            </a: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2800"/>
            <a:ext cx="6858000" cy="121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9887" y="5334000"/>
            <a:ext cx="2432713" cy="130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388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sz="2800" b="1" dirty="0" smtClean="0">
                <a:latin typeface="Times New Roman" pitchFamily="16" charset="0"/>
              </a:rPr>
              <a:t>Cartesian (or Cross) Product Operation Example </a:t>
            </a:r>
            <a:endParaRPr lang="en-IN" dirty="0"/>
          </a:p>
        </p:txBody>
      </p:sp>
      <p:sp>
        <p:nvSpPr>
          <p:cNvPr id="4" name="Rectangle 3"/>
          <p:cNvSpPr/>
          <p:nvPr/>
        </p:nvSpPr>
        <p:spPr>
          <a:xfrm>
            <a:off x="176212" y="1143000"/>
            <a:ext cx="8153400" cy="4247317"/>
          </a:xfrm>
          <a:prstGeom prst="rect">
            <a:avLst/>
          </a:prstGeom>
        </p:spPr>
        <p:txBody>
          <a:bodyPr wrap="square">
            <a:spAutoFit/>
          </a:bodyPr>
          <a:lstStyle/>
          <a:p>
            <a:pPr algn="ctr">
              <a:lnSpc>
                <a:spcPct val="150000"/>
              </a:lnSpc>
            </a:pPr>
            <a:r>
              <a:rPr lang="en-IN" b="1" dirty="0"/>
              <a:t>EMP_DEPENDENTS ← EMPNAMES × </a:t>
            </a:r>
            <a:r>
              <a:rPr lang="en-IN" b="1" dirty="0" smtClean="0"/>
              <a:t>DEPENDENT</a:t>
            </a:r>
          </a:p>
          <a:p>
            <a:pPr algn="ctr">
              <a:lnSpc>
                <a:spcPct val="150000"/>
              </a:lnSpc>
            </a:pPr>
            <a:endParaRPr lang="en-US" dirty="0"/>
          </a:p>
          <a:p>
            <a:pPr algn="ctr">
              <a:lnSpc>
                <a:spcPct val="150000"/>
              </a:lnSpc>
            </a:pPr>
            <a:endParaRPr lang="en-IN" dirty="0"/>
          </a:p>
          <a:p>
            <a:pPr algn="ctr">
              <a:lnSpc>
                <a:spcPct val="150000"/>
              </a:lnSpc>
            </a:pPr>
            <a:endParaRPr lang="en-IN" dirty="0" smtClean="0"/>
          </a:p>
          <a:p>
            <a:pPr algn="ctr">
              <a:lnSpc>
                <a:spcPct val="150000"/>
              </a:lnSpc>
            </a:pPr>
            <a:endParaRPr lang="en-IN" dirty="0"/>
          </a:p>
          <a:p>
            <a:pPr algn="ctr">
              <a:lnSpc>
                <a:spcPct val="150000"/>
              </a:lnSpc>
            </a:pPr>
            <a:endParaRPr lang="en-IN" dirty="0" smtClean="0"/>
          </a:p>
          <a:p>
            <a:pPr algn="ctr">
              <a:lnSpc>
                <a:spcPct val="150000"/>
              </a:lnSpc>
            </a:pPr>
            <a:endParaRPr lang="en-IN" dirty="0"/>
          </a:p>
          <a:p>
            <a:pPr algn="ctr">
              <a:lnSpc>
                <a:spcPct val="150000"/>
              </a:lnSpc>
            </a:pPr>
            <a:endParaRPr lang="en-IN" dirty="0" smtClean="0"/>
          </a:p>
          <a:p>
            <a:pPr algn="ctr">
              <a:lnSpc>
                <a:spcPct val="150000"/>
              </a:lnSpc>
            </a:pPr>
            <a:r>
              <a:rPr lang="en-IN" b="1" dirty="0" smtClean="0"/>
              <a:t>ACTUAL_DEPENDENTS </a:t>
            </a:r>
            <a:r>
              <a:rPr lang="en-IN" b="1" dirty="0"/>
              <a:t>← </a:t>
            </a:r>
            <a:r>
              <a:rPr lang="el-GR" b="1" dirty="0"/>
              <a:t>σ</a:t>
            </a:r>
            <a:r>
              <a:rPr lang="en-IN" b="1" baseline="-25000" dirty="0" err="1"/>
              <a:t>Ssn</a:t>
            </a:r>
            <a:r>
              <a:rPr lang="en-IN" b="1" baseline="-25000" dirty="0"/>
              <a:t>=</a:t>
            </a:r>
            <a:r>
              <a:rPr lang="en-IN" b="1" baseline="-25000" dirty="0" err="1"/>
              <a:t>Essn</a:t>
            </a:r>
            <a:r>
              <a:rPr lang="en-IN" b="1" dirty="0"/>
              <a:t>(EMP_DEPENDENTS)</a:t>
            </a:r>
          </a:p>
          <a:p>
            <a:pPr algn="ctr">
              <a:lnSpc>
                <a:spcPct val="150000"/>
              </a:lnSpc>
            </a:pPr>
            <a:r>
              <a:rPr lang="en-IN" b="1" dirty="0"/>
              <a:t>RESULT ← </a:t>
            </a:r>
            <a:r>
              <a:rPr lang="el-GR" b="1" dirty="0"/>
              <a:t>π</a:t>
            </a:r>
            <a:r>
              <a:rPr lang="en-IN" b="1" baseline="-25000" dirty="0" err="1"/>
              <a:t>Fname</a:t>
            </a:r>
            <a:r>
              <a:rPr lang="en-IN" b="1" baseline="-25000" dirty="0"/>
              <a:t>, </a:t>
            </a:r>
            <a:r>
              <a:rPr lang="en-IN" b="1" baseline="-25000" dirty="0" err="1"/>
              <a:t>Lname</a:t>
            </a:r>
            <a:r>
              <a:rPr lang="en-IN" b="1" baseline="-25000" dirty="0"/>
              <a:t>, </a:t>
            </a:r>
            <a:r>
              <a:rPr lang="en-IN" b="1" baseline="-25000" dirty="0" err="1"/>
              <a:t>Dependent_name</a:t>
            </a:r>
            <a:r>
              <a:rPr lang="en-IN" b="1" baseline="-25000" dirty="0"/>
              <a:t> </a:t>
            </a:r>
            <a:r>
              <a:rPr lang="en-IN" b="1" dirty="0"/>
              <a:t>(ACTUAL_DEPENDENTS)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5976085" cy="256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315" y="5356819"/>
            <a:ext cx="5976085" cy="1424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907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noAutofit/>
          </a:bodyPr>
          <a:lstStyle/>
          <a:p>
            <a:r>
              <a:rPr lang="en-US" sz="3600" b="1" dirty="0" smtClean="0">
                <a:latin typeface="Times New Roman" pitchFamily="18" charset="0"/>
                <a:cs typeface="Times New Roman" pitchFamily="18" charset="0"/>
              </a:rPr>
              <a:t>Procedural v/s Non-procedural Query</a:t>
            </a:r>
            <a:endParaRPr lang="en-IN" sz="36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87172273"/>
              </p:ext>
            </p:extLst>
          </p:nvPr>
        </p:nvGraphicFramePr>
        <p:xfrm>
          <a:off x="1143000" y="1295400"/>
          <a:ext cx="6781800" cy="334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Connector 11"/>
          <p:cNvCxnSpPr/>
          <p:nvPr/>
        </p:nvCxnSpPr>
        <p:spPr>
          <a:xfrm>
            <a:off x="4648200" y="3429000"/>
            <a:ext cx="0" cy="144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p:nvPr/>
        </p:nvCxnSpPr>
        <p:spPr>
          <a:xfrm>
            <a:off x="4648200" y="3581400"/>
            <a:ext cx="828000" cy="0"/>
          </a:xfrm>
          <a:prstGeom prst="line">
            <a:avLst/>
          </a:prstGeom>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a:off x="152400" y="4876800"/>
            <a:ext cx="8534400" cy="1938992"/>
          </a:xfrm>
          <a:prstGeom prst="rect">
            <a:avLst/>
          </a:prstGeom>
          <a:noFill/>
        </p:spPr>
        <p:txBody>
          <a:bodyPr wrap="square" rtlCol="0">
            <a:spAutoFit/>
          </a:bodyPr>
          <a:lstStyle/>
          <a:p>
            <a:pPr marL="285750" indent="-285750" algn="just">
              <a:lnSpc>
                <a:spcPct val="150000"/>
              </a:lnSpc>
              <a:buFont typeface="Wingdings" pitchFamily="2" charset="2"/>
              <a:buChar char="§"/>
            </a:pPr>
            <a:r>
              <a:rPr lang="en-US" sz="2000" b="1" dirty="0" smtClean="0">
                <a:solidFill>
                  <a:schemeClr val="tx1">
                    <a:lumMod val="95000"/>
                    <a:lumOff val="5000"/>
                  </a:schemeClr>
                </a:solidFill>
                <a:latin typeface="Times New Roman" pitchFamily="18" charset="0"/>
                <a:cs typeface="Times New Roman" pitchFamily="18" charset="0"/>
              </a:rPr>
              <a:t>Procedural Query Language</a:t>
            </a:r>
            <a:r>
              <a:rPr lang="en-US" sz="2000" dirty="0" smtClean="0">
                <a:solidFill>
                  <a:schemeClr val="tx1">
                    <a:lumMod val="95000"/>
                    <a:lumOff val="5000"/>
                  </a:schemeClr>
                </a:solidFill>
                <a:latin typeface="Times New Roman" pitchFamily="18" charset="0"/>
                <a:cs typeface="Times New Roman" pitchFamily="18" charset="0"/>
              </a:rPr>
              <a:t> involves formulation of “what to retrieve” and “how to retrieve” data by providing a logical step-by-step process.</a:t>
            </a:r>
          </a:p>
          <a:p>
            <a:pPr marL="285750" indent="-285750" algn="just">
              <a:lnSpc>
                <a:spcPct val="150000"/>
              </a:lnSpc>
              <a:buFont typeface="Wingdings" pitchFamily="2" charset="2"/>
              <a:buChar char="§"/>
            </a:pPr>
            <a:r>
              <a:rPr lang="en-US" sz="2000" b="1" dirty="0" smtClean="0">
                <a:solidFill>
                  <a:schemeClr val="tx1">
                    <a:lumMod val="95000"/>
                    <a:lumOff val="5000"/>
                  </a:schemeClr>
                </a:solidFill>
                <a:latin typeface="Times New Roman" pitchFamily="18" charset="0"/>
                <a:cs typeface="Times New Roman" pitchFamily="18" charset="0"/>
              </a:rPr>
              <a:t>Non-Procedural </a:t>
            </a:r>
            <a:r>
              <a:rPr lang="en-US" sz="2000" b="1" dirty="0">
                <a:solidFill>
                  <a:schemeClr val="tx1">
                    <a:lumMod val="95000"/>
                    <a:lumOff val="5000"/>
                  </a:schemeClr>
                </a:solidFill>
                <a:latin typeface="Times New Roman" pitchFamily="18" charset="0"/>
                <a:cs typeface="Times New Roman" pitchFamily="18" charset="0"/>
              </a:rPr>
              <a:t>Query Language</a:t>
            </a:r>
            <a:r>
              <a:rPr lang="en-US" sz="2000" dirty="0">
                <a:solidFill>
                  <a:schemeClr val="tx1">
                    <a:lumMod val="95000"/>
                    <a:lumOff val="5000"/>
                  </a:schemeClr>
                </a:solidFill>
                <a:latin typeface="Times New Roman" pitchFamily="18" charset="0"/>
                <a:cs typeface="Times New Roman" pitchFamily="18" charset="0"/>
              </a:rPr>
              <a:t> involves formulation of </a:t>
            </a:r>
            <a:r>
              <a:rPr lang="en-US" sz="2000" dirty="0" smtClean="0">
                <a:solidFill>
                  <a:schemeClr val="tx1">
                    <a:lumMod val="95000"/>
                    <a:lumOff val="5000"/>
                  </a:schemeClr>
                </a:solidFill>
                <a:latin typeface="Times New Roman" pitchFamily="18" charset="0"/>
                <a:cs typeface="Times New Roman" pitchFamily="18" charset="0"/>
              </a:rPr>
              <a:t>only “what </a:t>
            </a:r>
            <a:r>
              <a:rPr lang="en-US" sz="2000" dirty="0">
                <a:solidFill>
                  <a:schemeClr val="tx1">
                    <a:lumMod val="95000"/>
                    <a:lumOff val="5000"/>
                  </a:schemeClr>
                </a:solidFill>
                <a:latin typeface="Times New Roman" pitchFamily="18" charset="0"/>
                <a:cs typeface="Times New Roman" pitchFamily="18" charset="0"/>
              </a:rPr>
              <a:t>to retrieve</a:t>
            </a:r>
            <a:r>
              <a:rPr lang="en-US" sz="2000" dirty="0" smtClean="0">
                <a:solidFill>
                  <a:schemeClr val="tx1">
                    <a:lumMod val="95000"/>
                    <a:lumOff val="5000"/>
                  </a:schemeClr>
                </a:solidFill>
                <a:latin typeface="Times New Roman" pitchFamily="18" charset="0"/>
                <a:cs typeface="Times New Roman" pitchFamily="18" charset="0"/>
              </a:rPr>
              <a:t>” from the data. Only the output is important not the procedure or steps.</a:t>
            </a:r>
            <a:endParaRPr lang="en-IN" sz="20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56645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sz="3600" b="1" dirty="0" smtClean="0">
                <a:latin typeface="Times New Roman" pitchFamily="18" charset="0"/>
                <a:cs typeface="Times New Roman" pitchFamily="18" charset="0"/>
              </a:rPr>
              <a:t>Union Operation</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447800"/>
            <a:ext cx="7848600" cy="5105400"/>
          </a:xfrm>
        </p:spPr>
        <p:txBody>
          <a:bodyPr>
            <a:noAutofit/>
          </a:bodyPr>
          <a:lstStyle/>
          <a:p>
            <a:pPr algn="just">
              <a:lnSpc>
                <a:spcPct val="150000"/>
              </a:lnSpc>
            </a:pPr>
            <a:r>
              <a:rPr lang="en-US" dirty="0">
                <a:latin typeface="Times New Roman" pitchFamily="18" charset="0"/>
                <a:cs typeface="Times New Roman" pitchFamily="18" charset="0"/>
              </a:rPr>
              <a:t>The result of this operation, denoted by R </a:t>
            </a:r>
            <a:r>
              <a:rPr lang="en-US" dirty="0">
                <a:latin typeface="Symbol" pitchFamily="18" charset="2"/>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 is a relation that includes all tuples that are either in R or in S or in both R and S. </a:t>
            </a:r>
          </a:p>
          <a:p>
            <a:pPr marL="274320" lvl="1" algn="just">
              <a:lnSpc>
                <a:spcPct val="150000"/>
              </a:lnSpc>
              <a:spcBef>
                <a:spcPts val="600"/>
              </a:spcBef>
              <a:buSzPct val="70000"/>
              <a:buFont typeface="Wingdings"/>
              <a:buChar char=""/>
            </a:pPr>
            <a:r>
              <a:rPr lang="en-US" sz="2400" dirty="0">
                <a:latin typeface="Times New Roman" pitchFamily="18" charset="0"/>
                <a:cs typeface="Times New Roman" pitchFamily="18" charset="0"/>
              </a:rPr>
              <a:t>The operand relations R</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A</a:t>
            </a:r>
            <a:r>
              <a:rPr lang="en-US" sz="2400" baseline="-25000" dirty="0">
                <a:latin typeface="Times New Roman" pitchFamily="18" charset="0"/>
                <a:cs typeface="Times New Roman" pitchFamily="18" charset="0"/>
              </a:rPr>
              <a:t>n</a:t>
            </a:r>
            <a:r>
              <a:rPr lang="en-US" sz="2400" dirty="0">
                <a:latin typeface="Times New Roman" pitchFamily="18" charset="0"/>
                <a:cs typeface="Times New Roman" pitchFamily="18" charset="0"/>
              </a:rPr>
              <a:t>) and R</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(B</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B</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B</a:t>
            </a:r>
            <a:r>
              <a:rPr lang="en-US" sz="2400"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 must have the </a:t>
            </a:r>
            <a:r>
              <a:rPr lang="en-US" sz="2400" b="1" dirty="0">
                <a:latin typeface="Times New Roman" pitchFamily="18" charset="0"/>
                <a:cs typeface="Times New Roman" pitchFamily="18" charset="0"/>
              </a:rPr>
              <a:t>same number of attributes, and the domains of corresponding attributes must be compatible</a:t>
            </a:r>
            <a:r>
              <a:rPr lang="en-US" sz="2400" dirty="0">
                <a:latin typeface="Times New Roman" pitchFamily="18" charset="0"/>
                <a:cs typeface="Times New Roman" pitchFamily="18" charset="0"/>
              </a:rPr>
              <a:t>; that is, </a:t>
            </a:r>
            <a:r>
              <a:rPr lang="en-US" sz="2400" dirty="0" err="1">
                <a:latin typeface="Times New Roman" pitchFamily="18" charset="0"/>
                <a:cs typeface="Times New Roman" pitchFamily="18" charset="0"/>
              </a:rPr>
              <a:t>dom</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i</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dom</a:t>
            </a:r>
            <a:r>
              <a:rPr lang="en-US" sz="2400" dirty="0">
                <a:latin typeface="Times New Roman" pitchFamily="18" charset="0"/>
                <a:cs typeface="Times New Roman" pitchFamily="18" charset="0"/>
              </a:rPr>
              <a:t>(B</a:t>
            </a:r>
            <a:r>
              <a:rPr lang="en-US" sz="2400" baseline="-25000" dirty="0">
                <a:latin typeface="Times New Roman" pitchFamily="18" charset="0"/>
                <a:cs typeface="Times New Roman" pitchFamily="18" charset="0"/>
              </a:rPr>
              <a:t>i</a:t>
            </a:r>
            <a:r>
              <a:rPr lang="en-US" sz="2400" dirty="0">
                <a:latin typeface="Times New Roman" pitchFamily="18" charset="0"/>
                <a:cs typeface="Times New Roman" pitchFamily="18" charset="0"/>
              </a:rPr>
              <a:t>) for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=1, 2, ..., n. </a:t>
            </a:r>
            <a:endParaRPr lang="en-IN" dirty="0"/>
          </a:p>
          <a:p>
            <a:pPr>
              <a:lnSpc>
                <a:spcPct val="150000"/>
              </a:lnSpc>
            </a:pPr>
            <a:r>
              <a:rPr lang="en-IN" dirty="0">
                <a:solidFill>
                  <a:srgbClr val="FF0000"/>
                </a:solidFill>
              </a:rPr>
              <a:t>Duplicate tuples are automatically eliminated.</a:t>
            </a:r>
          </a:p>
          <a:p>
            <a:pPr marL="274320" lvl="1" algn="just">
              <a:lnSpc>
                <a:spcPct val="150000"/>
              </a:lnSpc>
              <a:spcBef>
                <a:spcPts val="600"/>
              </a:spcBef>
              <a:buSzPct val="70000"/>
              <a:buFont typeface="Wingdings"/>
              <a:buChar char=""/>
            </a:pPr>
            <a:endParaRPr lang="en-US" sz="2400" dirty="0">
              <a:latin typeface="Times New Roman" pitchFamily="18" charset="0"/>
              <a:cs typeface="Times New Roman" pitchFamily="18" charset="0"/>
            </a:endParaRPr>
          </a:p>
          <a:p>
            <a:pPr algn="just">
              <a:lnSpc>
                <a:spcPct val="150000"/>
              </a:lnSpc>
            </a:pPr>
            <a:endParaRPr lang="en-IN" dirty="0">
              <a:latin typeface="Times New Roman" pitchFamily="18" charset="0"/>
              <a:cs typeface="Times New Roman" pitchFamily="18" charset="0"/>
            </a:endParaRPr>
          </a:p>
        </p:txBody>
      </p:sp>
      <p:pic>
        <p:nvPicPr>
          <p:cNvPr id="6146" name="Picture 2" descr="http://www.databasteknik.se/webbkursen/relalg-lecture/huge-un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220" y="1"/>
            <a:ext cx="1624180" cy="121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22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r>
              <a:rPr lang="en-US" sz="3200" b="1" dirty="0" smtClean="0">
                <a:latin typeface="Times New Roman" pitchFamily="18" charset="0"/>
                <a:cs typeface="Times New Roman" pitchFamily="18" charset="0"/>
              </a:rPr>
              <a:t>Union Operator Example</a:t>
            </a:r>
            <a:endParaRPr lang="en-IN" sz="3200" dirty="0"/>
          </a:p>
        </p:txBody>
      </p:sp>
      <p:sp>
        <p:nvSpPr>
          <p:cNvPr id="3" name="Content Placeholder 2"/>
          <p:cNvSpPr>
            <a:spLocks noGrp="1"/>
          </p:cNvSpPr>
          <p:nvPr>
            <p:ph sz="quarter" idx="1"/>
          </p:nvPr>
        </p:nvSpPr>
        <p:spPr>
          <a:xfrm>
            <a:off x="381000" y="1603248"/>
            <a:ext cx="8151813" cy="5483352"/>
          </a:xfrm>
        </p:spPr>
        <p:txBody>
          <a:bodyPr>
            <a:normAutofit/>
          </a:bodyPr>
          <a:lstStyle/>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lnSpc>
                <a:spcPct val="80000"/>
              </a:lnSpc>
            </a:pPr>
            <a:endParaRPr lang="en-US" sz="700" dirty="0" smtClean="0">
              <a:latin typeface="Times New Roman" pitchFamily="16" charset="0"/>
            </a:endParaRPr>
          </a:p>
          <a:p>
            <a:pPr algn="just">
              <a:lnSpc>
                <a:spcPct val="120000"/>
              </a:lnSpc>
            </a:pPr>
            <a:r>
              <a:rPr lang="en-US" sz="1900" dirty="0" smtClean="0">
                <a:latin typeface="Times New Roman" pitchFamily="16" charset="0"/>
              </a:rPr>
              <a:t>To </a:t>
            </a:r>
            <a:r>
              <a:rPr lang="en-US" sz="1900" dirty="0">
                <a:latin typeface="Times New Roman" pitchFamily="16" charset="0"/>
              </a:rPr>
              <a:t>retrieve the social security numbers of all employees who either work in department 5 or directly supervise an employee who works in department </a:t>
            </a:r>
            <a:r>
              <a:rPr lang="en-US" sz="1900" dirty="0" smtClean="0">
                <a:latin typeface="Times New Roman" pitchFamily="16" charset="0"/>
              </a:rPr>
              <a:t>5.</a:t>
            </a:r>
            <a:endParaRPr lang="en-US" sz="1900" dirty="0" smtClean="0">
              <a:latin typeface="Times New Roman" pitchFamily="18" charset="0"/>
              <a:cs typeface="Times New Roman" pitchFamily="18" charset="0"/>
            </a:endParaRPr>
          </a:p>
          <a:p>
            <a:pPr marL="0" indent="0" algn="just">
              <a:lnSpc>
                <a:spcPct val="120000"/>
              </a:lnSpc>
              <a:buNone/>
            </a:pPr>
            <a:r>
              <a:rPr lang="en-US" sz="1900" dirty="0" smtClean="0">
                <a:latin typeface="Times New Roman" pitchFamily="18" charset="0"/>
                <a:cs typeface="Times New Roman" pitchFamily="18" charset="0"/>
              </a:rPr>
              <a:t>     Query: 	</a:t>
            </a:r>
            <a:r>
              <a:rPr lang="en-US" sz="1900" b="1" dirty="0" smtClean="0">
                <a:latin typeface="Times New Roman" pitchFamily="16" charset="0"/>
              </a:rPr>
              <a:t>DEP5_EMPS </a:t>
            </a:r>
            <a:r>
              <a:rPr lang="en-US" sz="1900" b="1" dirty="0">
                <a:latin typeface="Times New Roman" pitchFamily="16" charset="0"/>
                <a:sym typeface="Symbol" pitchFamily="18" charset="2"/>
              </a:rPr>
              <a:t> </a:t>
            </a:r>
            <a:r>
              <a:rPr lang="en-US" sz="1900" b="1" dirty="0">
                <a:latin typeface="Symbol" pitchFamily="18" charset="2"/>
              </a:rPr>
              <a:t></a:t>
            </a:r>
            <a:r>
              <a:rPr lang="en-US" sz="1900" b="1" baseline="-25000" dirty="0">
                <a:latin typeface="Times New Roman" pitchFamily="16" charset="0"/>
              </a:rPr>
              <a:t>DNO=5</a:t>
            </a:r>
            <a:r>
              <a:rPr lang="en-US" sz="1900" b="1" dirty="0">
                <a:latin typeface="Times New Roman" pitchFamily="16" charset="0"/>
              </a:rPr>
              <a:t> (EMPLOYEE)</a:t>
            </a:r>
          </a:p>
          <a:p>
            <a:pPr>
              <a:lnSpc>
                <a:spcPct val="120000"/>
              </a:lnSpc>
              <a:buFont typeface="Wingdings" pitchFamily="2" charset="2"/>
              <a:buNone/>
            </a:pPr>
            <a:r>
              <a:rPr lang="en-US" sz="1900" b="1" dirty="0">
                <a:latin typeface="Times New Roman" pitchFamily="16" charset="0"/>
              </a:rPr>
              <a:t>	</a:t>
            </a:r>
            <a:r>
              <a:rPr lang="en-US" sz="1900" b="1" dirty="0" smtClean="0">
                <a:latin typeface="Times New Roman" pitchFamily="16" charset="0"/>
              </a:rPr>
              <a:t>		RESULT1 </a:t>
            </a:r>
            <a:r>
              <a:rPr lang="en-US" sz="1900" b="1" dirty="0">
                <a:latin typeface="Times New Roman" pitchFamily="16" charset="0"/>
                <a:sym typeface="Symbol" pitchFamily="18" charset="2"/>
              </a:rPr>
              <a:t> </a:t>
            </a:r>
            <a:r>
              <a:rPr lang="en-US" sz="1900" b="1" dirty="0">
                <a:latin typeface="Symbol" pitchFamily="18" charset="2"/>
              </a:rPr>
              <a:t></a:t>
            </a:r>
            <a:r>
              <a:rPr lang="en-US" sz="1900" b="1" dirty="0">
                <a:latin typeface="Times New Roman" pitchFamily="16" charset="0"/>
              </a:rPr>
              <a:t> </a:t>
            </a:r>
            <a:r>
              <a:rPr lang="en-US" sz="1900" b="1" baseline="-25000" dirty="0">
                <a:latin typeface="Times New Roman" pitchFamily="16" charset="0"/>
              </a:rPr>
              <a:t>SSN</a:t>
            </a:r>
            <a:r>
              <a:rPr lang="en-US" sz="1900" b="1" dirty="0">
                <a:latin typeface="Times New Roman" pitchFamily="16" charset="0"/>
              </a:rPr>
              <a:t>(DEP5_EMPS)</a:t>
            </a:r>
          </a:p>
          <a:p>
            <a:pPr>
              <a:lnSpc>
                <a:spcPct val="120000"/>
              </a:lnSpc>
              <a:buFont typeface="Wingdings" pitchFamily="2" charset="2"/>
              <a:buNone/>
            </a:pPr>
            <a:r>
              <a:rPr lang="en-US" sz="1900" b="1" dirty="0">
                <a:latin typeface="Times New Roman" pitchFamily="16" charset="0"/>
              </a:rPr>
              <a:t>	</a:t>
            </a:r>
            <a:r>
              <a:rPr lang="en-US" sz="1900" b="1" dirty="0" smtClean="0">
                <a:latin typeface="Times New Roman" pitchFamily="16" charset="0"/>
              </a:rPr>
              <a:t>		RESULT2(SSN</a:t>
            </a:r>
            <a:r>
              <a:rPr lang="en-US" sz="1900" b="1" dirty="0">
                <a:latin typeface="Times New Roman" pitchFamily="16" charset="0"/>
              </a:rPr>
              <a:t>) </a:t>
            </a:r>
            <a:r>
              <a:rPr lang="en-US" sz="1900" b="1" dirty="0">
                <a:latin typeface="Times New Roman" pitchFamily="16" charset="0"/>
                <a:sym typeface="Symbol" pitchFamily="18" charset="2"/>
              </a:rPr>
              <a:t> </a:t>
            </a:r>
            <a:r>
              <a:rPr lang="en-US" sz="1900" b="1" dirty="0">
                <a:latin typeface="Symbol" pitchFamily="18" charset="2"/>
              </a:rPr>
              <a:t></a:t>
            </a:r>
            <a:r>
              <a:rPr lang="en-US" sz="1900" b="1" dirty="0">
                <a:latin typeface="Times New Roman" pitchFamily="16" charset="0"/>
              </a:rPr>
              <a:t> </a:t>
            </a:r>
            <a:r>
              <a:rPr lang="en-US" sz="1900" b="1" baseline="-25000" dirty="0">
                <a:latin typeface="Times New Roman" pitchFamily="16" charset="0"/>
              </a:rPr>
              <a:t>SUPERSSN</a:t>
            </a:r>
            <a:r>
              <a:rPr lang="en-US" sz="1900" b="1" dirty="0">
                <a:latin typeface="Times New Roman" pitchFamily="16" charset="0"/>
              </a:rPr>
              <a:t>(DEP5_EMPS)</a:t>
            </a:r>
          </a:p>
          <a:p>
            <a:pPr>
              <a:lnSpc>
                <a:spcPct val="120000"/>
              </a:lnSpc>
              <a:buFont typeface="Wingdings" pitchFamily="2" charset="2"/>
              <a:buNone/>
            </a:pPr>
            <a:r>
              <a:rPr lang="en-US" sz="1900" b="1" dirty="0">
                <a:latin typeface="Times New Roman" pitchFamily="16" charset="0"/>
              </a:rPr>
              <a:t>	</a:t>
            </a:r>
            <a:r>
              <a:rPr lang="en-US" sz="1900" b="1" dirty="0" smtClean="0">
                <a:latin typeface="Times New Roman" pitchFamily="16" charset="0"/>
              </a:rPr>
              <a:t>		RESULT </a:t>
            </a:r>
            <a:r>
              <a:rPr lang="en-US" sz="1900" b="1" dirty="0">
                <a:latin typeface="Times New Roman" pitchFamily="16" charset="0"/>
                <a:sym typeface="Symbol" pitchFamily="18" charset="2"/>
              </a:rPr>
              <a:t> RESULT</a:t>
            </a:r>
            <a:r>
              <a:rPr lang="en-US" sz="1900" b="1" dirty="0">
                <a:latin typeface="Times New Roman" pitchFamily="16" charset="0"/>
              </a:rPr>
              <a:t>1 </a:t>
            </a:r>
            <a:r>
              <a:rPr lang="en-US" sz="1900" b="1" dirty="0">
                <a:latin typeface="Symbol" pitchFamily="18" charset="2"/>
              </a:rPr>
              <a:t></a:t>
            </a:r>
            <a:r>
              <a:rPr lang="en-US" sz="1900" b="1" dirty="0">
                <a:latin typeface="Times New Roman" pitchFamily="16" charset="0"/>
              </a:rPr>
              <a:t> </a:t>
            </a:r>
            <a:r>
              <a:rPr lang="en-US" sz="1900" b="1" dirty="0" smtClean="0">
                <a:latin typeface="Times New Roman" pitchFamily="16" charset="0"/>
              </a:rPr>
              <a:t>RESULT2</a:t>
            </a:r>
            <a:endParaRPr lang="en-US" sz="19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19175"/>
            <a:ext cx="77533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268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533400"/>
            <a:ext cx="7467600" cy="4873752"/>
          </a:xfrm>
        </p:spPr>
        <p:txBody>
          <a:bodyPr/>
          <a:lstStyle/>
          <a:p>
            <a:r>
              <a:rPr lang="en-US" dirty="0" smtClean="0"/>
              <a:t>Another way to write the same query:</a:t>
            </a:r>
          </a:p>
          <a:p>
            <a:endParaRPr lang="en-IN" dirty="0" smtClean="0"/>
          </a:p>
          <a:p>
            <a:pPr marL="0" indent="0" algn="ctr">
              <a:lnSpc>
                <a:spcPct val="150000"/>
              </a:lnSpc>
              <a:buNone/>
            </a:pPr>
            <a:r>
              <a:rPr lang="en-IN" b="1" dirty="0" smtClean="0"/>
              <a:t>Result </a:t>
            </a:r>
            <a:r>
              <a:rPr lang="en-IN" b="1" dirty="0"/>
              <a:t>← </a:t>
            </a:r>
            <a:r>
              <a:rPr lang="el-GR" b="1" dirty="0" smtClean="0"/>
              <a:t>π</a:t>
            </a:r>
            <a:r>
              <a:rPr lang="en-IN" b="1" baseline="-25000" dirty="0" err="1" smtClean="0"/>
              <a:t>Ssn</a:t>
            </a:r>
            <a:r>
              <a:rPr lang="en-IN" b="1" dirty="0" smtClean="0"/>
              <a:t> </a:t>
            </a:r>
            <a:r>
              <a:rPr lang="en-IN" b="1" dirty="0"/>
              <a:t>(</a:t>
            </a:r>
            <a:r>
              <a:rPr lang="el-GR" b="1" dirty="0"/>
              <a:t>σ</a:t>
            </a:r>
            <a:r>
              <a:rPr lang="en-IN" b="1" baseline="-25000" dirty="0" err="1"/>
              <a:t>Dno</a:t>
            </a:r>
            <a:r>
              <a:rPr lang="en-IN" b="1" baseline="-25000" dirty="0"/>
              <a:t>=5</a:t>
            </a:r>
            <a:r>
              <a:rPr lang="en-IN" b="1" dirty="0"/>
              <a:t> (EMPLOYEE) ) </a:t>
            </a:r>
            <a:r>
              <a:rPr lang="en-IN" b="1" dirty="0" smtClean="0"/>
              <a:t>∪ </a:t>
            </a:r>
          </a:p>
          <a:p>
            <a:pPr marL="0" indent="0" algn="ctr">
              <a:lnSpc>
                <a:spcPct val="150000"/>
              </a:lnSpc>
              <a:buNone/>
            </a:pPr>
            <a:r>
              <a:rPr lang="el-GR" b="1" dirty="0" smtClean="0"/>
              <a:t>π</a:t>
            </a:r>
            <a:r>
              <a:rPr lang="en-IN" b="1" baseline="-25000" dirty="0" err="1"/>
              <a:t>Super_ssn</a:t>
            </a:r>
            <a:r>
              <a:rPr lang="en-IN" b="1" dirty="0"/>
              <a:t> (</a:t>
            </a:r>
            <a:r>
              <a:rPr lang="el-GR" b="1" dirty="0"/>
              <a:t>σ</a:t>
            </a:r>
            <a:r>
              <a:rPr lang="en-IN" b="1" baseline="-25000" dirty="0" err="1"/>
              <a:t>Dno</a:t>
            </a:r>
            <a:r>
              <a:rPr lang="en-IN" b="1" baseline="-25000" dirty="0"/>
              <a:t>=5</a:t>
            </a:r>
            <a:r>
              <a:rPr lang="en-IN" b="1" dirty="0"/>
              <a:t> (EMPLOYEE</a:t>
            </a:r>
            <a:r>
              <a:rPr lang="en-IN" b="1" dirty="0" smtClean="0"/>
              <a:t>))</a:t>
            </a:r>
          </a:p>
          <a:p>
            <a:pPr algn="just"/>
            <a:endParaRPr lang="en-US" b="1" dirty="0"/>
          </a:p>
          <a:p>
            <a:pPr algn="just"/>
            <a:r>
              <a:rPr lang="en-US" b="1" dirty="0" smtClean="0"/>
              <a:t>Output:</a:t>
            </a: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0"/>
            <a:ext cx="47244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64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noAutofit/>
          </a:bodyPr>
          <a:lstStyle/>
          <a:p>
            <a:r>
              <a:rPr lang="en-US" sz="3600" b="1" dirty="0">
                <a:latin typeface="Times New Roman" pitchFamily="16" charset="0"/>
              </a:rPr>
              <a:t>Set Difference (or </a:t>
            </a:r>
            <a:r>
              <a:rPr lang="en-US" sz="3600" b="1" dirty="0" smtClean="0">
                <a:latin typeface="Times New Roman" pitchFamily="16" charset="0"/>
              </a:rPr>
              <a:t>Minus) </a:t>
            </a:r>
            <a:r>
              <a:rPr lang="en-US" sz="3600" b="1" dirty="0">
                <a:latin typeface="Times New Roman" pitchFamily="16" charset="0"/>
              </a:rPr>
              <a:t>Operation</a:t>
            </a:r>
            <a:endParaRPr lang="en-IN" sz="3200" dirty="0"/>
          </a:p>
        </p:txBody>
      </p:sp>
      <p:sp>
        <p:nvSpPr>
          <p:cNvPr id="3" name="Content Placeholder 2"/>
          <p:cNvSpPr>
            <a:spLocks noGrp="1"/>
          </p:cNvSpPr>
          <p:nvPr>
            <p:ph sz="quarter" idx="1"/>
          </p:nvPr>
        </p:nvSpPr>
        <p:spPr>
          <a:xfrm>
            <a:off x="457200" y="1600200"/>
            <a:ext cx="8001000" cy="4873752"/>
          </a:xfrm>
        </p:spPr>
        <p:txBody>
          <a:bodyPr/>
          <a:lstStyle/>
          <a:p>
            <a:pPr algn="just">
              <a:lnSpc>
                <a:spcPct val="150000"/>
              </a:lnSpc>
            </a:pPr>
            <a:r>
              <a:rPr lang="en-US" dirty="0">
                <a:latin typeface="Times New Roman" pitchFamily="16" charset="0"/>
              </a:rPr>
              <a:t>The result of this operation, denoted by </a:t>
            </a:r>
            <a:r>
              <a:rPr lang="en-US" dirty="0">
                <a:solidFill>
                  <a:srgbClr val="FF0000"/>
                </a:solidFill>
                <a:latin typeface="Times New Roman" pitchFamily="16" charset="0"/>
              </a:rPr>
              <a:t>R - S</a:t>
            </a:r>
            <a:r>
              <a:rPr lang="en-US" dirty="0">
                <a:latin typeface="Times New Roman" pitchFamily="16" charset="0"/>
              </a:rPr>
              <a:t>, is a relation that includes all tuples that are in R but not in </a:t>
            </a:r>
            <a:r>
              <a:rPr lang="en-US" dirty="0" smtClean="0">
                <a:latin typeface="Times New Roman" pitchFamily="16" charset="0"/>
              </a:rPr>
              <a:t>S.</a:t>
            </a:r>
          </a:p>
          <a:p>
            <a:pPr algn="just">
              <a:lnSpc>
                <a:spcPct val="150000"/>
              </a:lnSpc>
            </a:pPr>
            <a:r>
              <a:rPr lang="en-US" dirty="0" smtClean="0">
                <a:latin typeface="Times New Roman" pitchFamily="16" charset="0"/>
              </a:rPr>
              <a:t>The </a:t>
            </a:r>
            <a:r>
              <a:rPr lang="en-US" dirty="0">
                <a:latin typeface="Times New Roman" pitchFamily="16" charset="0"/>
              </a:rPr>
              <a:t>two operands must be "type compatible”.</a:t>
            </a: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09999"/>
            <a:ext cx="5486400" cy="201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732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Autofit/>
          </a:bodyPr>
          <a:lstStyle/>
          <a:p>
            <a:r>
              <a:rPr lang="en-US" b="1" dirty="0">
                <a:latin typeface="Times New Roman" pitchFamily="16" charset="0"/>
              </a:rPr>
              <a:t>Set Difference (or Minus) </a:t>
            </a:r>
            <a:r>
              <a:rPr lang="en-US" b="1" dirty="0" smtClean="0">
                <a:latin typeface="Times New Roman" pitchFamily="16" charset="0"/>
              </a:rPr>
              <a:t>Operation Example</a:t>
            </a:r>
            <a:endParaRPr lang="en-IN" dirty="0"/>
          </a:p>
        </p:txBody>
      </p:sp>
      <p:sp>
        <p:nvSpPr>
          <p:cNvPr id="3" name="Content Placeholder 2"/>
          <p:cNvSpPr>
            <a:spLocks noGrp="1"/>
          </p:cNvSpPr>
          <p:nvPr>
            <p:ph sz="quarter" idx="1"/>
          </p:nvPr>
        </p:nvSpPr>
        <p:spPr>
          <a:xfrm>
            <a:off x="457200" y="3200400"/>
            <a:ext cx="8229600" cy="2816352"/>
          </a:xfrm>
        </p:spPr>
        <p:txBody>
          <a:bodyPr>
            <a:normAutofit/>
          </a:bodyPr>
          <a:lstStyle/>
          <a:p>
            <a:pPr marL="0" indent="0">
              <a:buNone/>
            </a:pPr>
            <a:r>
              <a:rPr lang="en-US" sz="2000" b="1" dirty="0" smtClean="0">
                <a:latin typeface="Times New Roman" pitchFamily="18" charset="0"/>
                <a:cs typeface="Times New Roman" pitchFamily="18" charset="0"/>
              </a:rPr>
              <a:t>Query:</a:t>
            </a:r>
            <a:r>
              <a:rPr lang="en-US" sz="2000" dirty="0" smtClean="0">
                <a:latin typeface="Times New Roman" pitchFamily="18" charset="0"/>
                <a:cs typeface="Times New Roman" pitchFamily="18" charset="0"/>
              </a:rPr>
              <a:t> </a:t>
            </a:r>
          </a:p>
          <a:p>
            <a:pPr marL="0" indent="0" algn="ctr">
              <a:lnSpc>
                <a:spcPct val="150000"/>
              </a:lnSpc>
              <a:buNone/>
            </a:pPr>
            <a:r>
              <a:rPr lang="en-US" sz="2000" dirty="0" smtClean="0">
                <a:latin typeface="Times New Roman" pitchFamily="18" charset="0"/>
                <a:cs typeface="Times New Roman" pitchFamily="18" charset="0"/>
              </a:rPr>
              <a:t>PROJECT_SUBSET </a:t>
            </a:r>
            <a:r>
              <a:rPr lang="en-US" sz="2000" b="1" dirty="0" smtClean="0">
                <a:latin typeface="Times New Roman" pitchFamily="18" charset="0"/>
                <a:cs typeface="Times New Roman" pitchFamily="18" charset="0"/>
                <a:sym typeface="Symbol" pitchFamily="18" charset="2"/>
              </a:rPr>
              <a:t> </a:t>
            </a:r>
            <a:r>
              <a:rPr lang="el-GR" sz="2000" dirty="0" smtClean="0">
                <a:latin typeface="Times New Roman" pitchFamily="18" charset="0"/>
                <a:cs typeface="Times New Roman" pitchFamily="18" charset="0"/>
              </a:rPr>
              <a:t>π</a:t>
            </a:r>
            <a:r>
              <a:rPr lang="en-US" sz="2000" dirty="0" smtClean="0">
                <a:latin typeface="Times New Roman" pitchFamily="18" charset="0"/>
                <a:cs typeface="Times New Roman" pitchFamily="18" charset="0"/>
              </a:rPr>
              <a:t> </a:t>
            </a:r>
            <a:r>
              <a:rPr lang="en-US" sz="2000" baseline="-25000" dirty="0" err="1" smtClean="0">
                <a:latin typeface="Times New Roman" pitchFamily="18" charset="0"/>
                <a:cs typeface="Times New Roman" pitchFamily="18" charset="0"/>
              </a:rPr>
              <a:t>Pnumber</a:t>
            </a:r>
            <a:r>
              <a:rPr lang="en-US" sz="2000" baseline="-25000" dirty="0" smtClean="0">
                <a:latin typeface="Times New Roman" pitchFamily="18" charset="0"/>
                <a:cs typeface="Times New Roman" pitchFamily="18" charset="0"/>
              </a:rPr>
              <a:t>, </a:t>
            </a:r>
            <a:r>
              <a:rPr lang="en-US" sz="2000" baseline="-25000" dirty="0" err="1" smtClean="0">
                <a:latin typeface="Times New Roman" pitchFamily="18" charset="0"/>
                <a:cs typeface="Times New Roman" pitchFamily="18" charset="0"/>
              </a:rPr>
              <a:t>Plocation</a:t>
            </a:r>
            <a:r>
              <a:rPr lang="en-US" sz="2000" dirty="0" smtClean="0">
                <a:latin typeface="Times New Roman" pitchFamily="18" charset="0"/>
                <a:cs typeface="Times New Roman" pitchFamily="18" charset="0"/>
              </a:rPr>
              <a:t> (PROJECT)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lgn="ctr">
              <a:lnSpc>
                <a:spcPct val="150000"/>
              </a:lnSpc>
              <a:buNone/>
            </a:pPr>
            <a:r>
              <a:rPr lang="en-US" sz="2000" dirty="0" smtClean="0">
                <a:latin typeface="Times New Roman" pitchFamily="18" charset="0"/>
                <a:cs typeface="Times New Roman" pitchFamily="18" charset="0"/>
              </a:rPr>
              <a:t>Result </a:t>
            </a:r>
            <a:r>
              <a:rPr lang="en-US" sz="2000" b="1" dirty="0" smtClean="0">
                <a:latin typeface="Times New Roman" pitchFamily="18" charset="0"/>
                <a:cs typeface="Times New Roman" pitchFamily="18" charset="0"/>
                <a:sym typeface="Symbol" pitchFamily="18" charset="2"/>
              </a:rPr>
              <a:t> </a:t>
            </a:r>
            <a:r>
              <a:rPr lang="en-US" sz="2000" dirty="0" smtClean="0">
                <a:latin typeface="Times New Roman" pitchFamily="18" charset="0"/>
                <a:cs typeface="Times New Roman" pitchFamily="18" charset="0"/>
                <a:sym typeface="Symbol" pitchFamily="18" charset="2"/>
              </a:rPr>
              <a:t>PROJECT_SUBSET – DEPT_LOCATIONS</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Output: </a:t>
            </a:r>
          </a:p>
          <a:p>
            <a:pPr marL="0" indent="0" algn="just">
              <a:buNone/>
            </a:pPr>
            <a:r>
              <a:rPr lang="en-US"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2362200" cy="210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57424"/>
            <a:ext cx="3505200" cy="2019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686300"/>
            <a:ext cx="1924050" cy="2095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61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sz="3200" b="1" dirty="0">
                <a:latin typeface="Times New Roman" pitchFamily="16" charset="0"/>
              </a:rPr>
              <a:t>JOIN </a:t>
            </a:r>
            <a:r>
              <a:rPr lang="en-US" sz="3600" b="1" dirty="0" smtClean="0">
                <a:latin typeface="Times New Roman" pitchFamily="16" charset="0"/>
              </a:rPr>
              <a:t>Operation</a:t>
            </a:r>
            <a:endParaRPr lang="en-IN" dirty="0"/>
          </a:p>
        </p:txBody>
      </p:sp>
      <p:sp>
        <p:nvSpPr>
          <p:cNvPr id="3" name="Content Placeholder 2"/>
          <p:cNvSpPr>
            <a:spLocks noGrp="1"/>
          </p:cNvSpPr>
          <p:nvPr>
            <p:ph sz="quarter" idx="1"/>
          </p:nvPr>
        </p:nvSpPr>
        <p:spPr>
          <a:xfrm>
            <a:off x="304800" y="1524000"/>
            <a:ext cx="8305800" cy="5334000"/>
          </a:xfrm>
        </p:spPr>
        <p:txBody>
          <a:bodyPr>
            <a:normAutofit lnSpcReduction="10000"/>
          </a:bodyPr>
          <a:lstStyle/>
          <a:p>
            <a:pPr algn="just">
              <a:lnSpc>
                <a:spcPct val="120000"/>
              </a:lnSpc>
            </a:pPr>
            <a:r>
              <a:rPr lang="en-US" sz="2200" b="1" dirty="0" smtClean="0"/>
              <a:t>Join</a:t>
            </a:r>
            <a:r>
              <a:rPr lang="en-US" sz="2200" dirty="0" smtClean="0"/>
              <a:t> is a derived operator that uses a </a:t>
            </a:r>
            <a:r>
              <a:rPr lang="en-US" sz="2200" dirty="0" smtClean="0">
                <a:solidFill>
                  <a:srgbClr val="00B050"/>
                </a:solidFill>
              </a:rPr>
              <a:t>sequence </a:t>
            </a:r>
            <a:r>
              <a:rPr lang="en-US" sz="2200" dirty="0">
                <a:solidFill>
                  <a:srgbClr val="00B050"/>
                </a:solidFill>
              </a:rPr>
              <a:t>of </a:t>
            </a:r>
            <a:r>
              <a:rPr lang="en-US" sz="2200" dirty="0" err="1">
                <a:solidFill>
                  <a:srgbClr val="00B050"/>
                </a:solidFill>
              </a:rPr>
              <a:t>cartesian</a:t>
            </a:r>
            <a:r>
              <a:rPr lang="en-US" sz="2200" dirty="0">
                <a:solidFill>
                  <a:srgbClr val="00B050"/>
                </a:solidFill>
              </a:rPr>
              <a:t> product followed by </a:t>
            </a:r>
            <a:r>
              <a:rPr lang="en-US" sz="2200" dirty="0" smtClean="0">
                <a:solidFill>
                  <a:srgbClr val="00B050"/>
                </a:solidFill>
              </a:rPr>
              <a:t>selection of </a:t>
            </a:r>
            <a:r>
              <a:rPr lang="en-US" sz="2200" dirty="0">
                <a:solidFill>
                  <a:srgbClr val="00B050"/>
                </a:solidFill>
              </a:rPr>
              <a:t>related tuples from two </a:t>
            </a:r>
            <a:r>
              <a:rPr lang="en-US" sz="2200" dirty="0" smtClean="0">
                <a:solidFill>
                  <a:srgbClr val="00B050"/>
                </a:solidFill>
              </a:rPr>
              <a:t>relations and then projection of distinct attributes.</a:t>
            </a:r>
            <a:r>
              <a:rPr lang="en-US" sz="2200" dirty="0" smtClean="0"/>
              <a:t> It </a:t>
            </a:r>
            <a:r>
              <a:rPr lang="en-US" sz="2200" dirty="0"/>
              <a:t>is denoted by </a:t>
            </a:r>
            <a:r>
              <a:rPr lang="en-US" sz="2200" dirty="0" smtClean="0"/>
              <a:t>a </a:t>
            </a:r>
            <a:r>
              <a:rPr lang="en-IN" dirty="0"/>
              <a:t>⋈</a:t>
            </a:r>
            <a:r>
              <a:rPr lang="en-US" sz="2200" dirty="0" smtClean="0"/>
              <a:t>.</a:t>
            </a:r>
            <a:endParaRPr lang="en-US" sz="2200" dirty="0"/>
          </a:p>
          <a:p>
            <a:pPr algn="just">
              <a:lnSpc>
                <a:spcPct val="120000"/>
              </a:lnSpc>
            </a:pPr>
            <a:r>
              <a:rPr lang="en-US" sz="2200" dirty="0"/>
              <a:t>This operation is very important for any relational database with more than a single relation, because it allows us to process relationships among relations. </a:t>
            </a:r>
          </a:p>
          <a:p>
            <a:pPr algn="just">
              <a:lnSpc>
                <a:spcPct val="120000"/>
              </a:lnSpc>
            </a:pPr>
            <a:r>
              <a:rPr lang="en-US" sz="2200" dirty="0"/>
              <a:t>The general form of a join operation on two relations R(A</a:t>
            </a:r>
            <a:r>
              <a:rPr lang="en-US" sz="2200" baseline="-25000" dirty="0"/>
              <a:t>1</a:t>
            </a:r>
            <a:r>
              <a:rPr lang="en-US" sz="2200" dirty="0"/>
              <a:t>, A</a:t>
            </a:r>
            <a:r>
              <a:rPr lang="en-US" sz="2200" baseline="-25000" dirty="0"/>
              <a:t>2</a:t>
            </a:r>
            <a:r>
              <a:rPr lang="en-US" sz="2200" dirty="0"/>
              <a:t>, . . ., A</a:t>
            </a:r>
            <a:r>
              <a:rPr lang="en-US" sz="2200" baseline="-25000" dirty="0"/>
              <a:t>n</a:t>
            </a:r>
            <a:r>
              <a:rPr lang="en-US" sz="2200" dirty="0"/>
              <a:t>) and S(B</a:t>
            </a:r>
            <a:r>
              <a:rPr lang="en-US" sz="2200" baseline="-25000" dirty="0"/>
              <a:t>1</a:t>
            </a:r>
            <a:r>
              <a:rPr lang="en-US" sz="2200" dirty="0"/>
              <a:t>, B</a:t>
            </a:r>
            <a:r>
              <a:rPr lang="en-US" sz="2200" baseline="-25000" dirty="0"/>
              <a:t>2</a:t>
            </a:r>
            <a:r>
              <a:rPr lang="en-US" sz="2200" dirty="0"/>
              <a:t>, . . ., </a:t>
            </a:r>
            <a:r>
              <a:rPr lang="en-US" sz="2200" dirty="0" err="1"/>
              <a:t>B</a:t>
            </a:r>
            <a:r>
              <a:rPr lang="en-US" sz="2200" baseline="-25000" dirty="0" err="1"/>
              <a:t>m</a:t>
            </a:r>
            <a:r>
              <a:rPr lang="en-US" sz="2200" dirty="0"/>
              <a:t>) is</a:t>
            </a:r>
            <a:r>
              <a:rPr lang="en-US" sz="2200" dirty="0" smtClean="0"/>
              <a:t>:</a:t>
            </a:r>
          </a:p>
          <a:p>
            <a:pPr algn="just">
              <a:lnSpc>
                <a:spcPct val="120000"/>
              </a:lnSpc>
            </a:pPr>
            <a:endParaRPr lang="en-US" sz="1100" dirty="0"/>
          </a:p>
          <a:p>
            <a:pPr algn="ctr">
              <a:lnSpc>
                <a:spcPct val="120000"/>
              </a:lnSpc>
              <a:buFont typeface="Wingdings" pitchFamily="2" charset="2"/>
              <a:buNone/>
            </a:pPr>
            <a:r>
              <a:rPr lang="en-US" sz="2200" dirty="0">
                <a:latin typeface="Times New Roman" pitchFamily="16" charset="0"/>
              </a:rPr>
              <a:t>		</a:t>
            </a:r>
            <a:r>
              <a:rPr lang="en-US" sz="2200" b="1" dirty="0" smtClean="0">
                <a:latin typeface="Times New Roman" pitchFamily="16" charset="0"/>
              </a:rPr>
              <a:t>R </a:t>
            </a:r>
            <a:r>
              <a:rPr lang="en-IN" dirty="0"/>
              <a:t>⋈</a:t>
            </a:r>
            <a:r>
              <a:rPr lang="en-US" sz="2200" b="1" dirty="0" smtClean="0">
                <a:latin typeface="Times New Roman" pitchFamily="16" charset="0"/>
              </a:rPr>
              <a:t> </a:t>
            </a:r>
            <a:r>
              <a:rPr lang="en-US" sz="2200" b="1" baseline="-25000" dirty="0" smtClean="0">
                <a:latin typeface="Times New Roman" pitchFamily="16" charset="0"/>
              </a:rPr>
              <a:t>&lt;</a:t>
            </a:r>
            <a:r>
              <a:rPr lang="en-US" sz="2200" b="1" baseline="-25000" dirty="0">
                <a:latin typeface="Times New Roman" pitchFamily="16" charset="0"/>
              </a:rPr>
              <a:t>join </a:t>
            </a:r>
            <a:r>
              <a:rPr lang="en-US" sz="2200" b="1" baseline="-25000" dirty="0" smtClean="0">
                <a:latin typeface="Times New Roman" pitchFamily="16" charset="0"/>
              </a:rPr>
              <a:t>condition&gt;   </a:t>
            </a:r>
            <a:r>
              <a:rPr lang="en-US" sz="2200" b="1" dirty="0" smtClean="0">
                <a:latin typeface="Times New Roman" pitchFamily="16" charset="0"/>
              </a:rPr>
              <a:t>S</a:t>
            </a:r>
            <a:endParaRPr lang="en-US" sz="2200" dirty="0" smtClean="0">
              <a:latin typeface="Times New Roman" pitchFamily="16" charset="0"/>
            </a:endParaRPr>
          </a:p>
          <a:p>
            <a:pPr algn="just">
              <a:lnSpc>
                <a:spcPct val="120000"/>
              </a:lnSpc>
              <a:buFont typeface="Wingdings" pitchFamily="2" charset="2"/>
              <a:buNone/>
            </a:pPr>
            <a:r>
              <a:rPr lang="en-US" sz="2200" dirty="0">
                <a:latin typeface="Times New Roman" pitchFamily="16" charset="0"/>
              </a:rPr>
              <a:t>	</a:t>
            </a:r>
            <a:r>
              <a:rPr lang="en-US" sz="2200" dirty="0" smtClean="0">
                <a:latin typeface="Times New Roman" pitchFamily="16" charset="0"/>
              </a:rPr>
              <a:t>where </a:t>
            </a:r>
            <a:r>
              <a:rPr lang="en-US" sz="2200" dirty="0">
                <a:latin typeface="Times New Roman" pitchFamily="16" charset="0"/>
              </a:rPr>
              <a:t>R and S can be any relations that result from general </a:t>
            </a:r>
            <a:r>
              <a:rPr lang="en-US" sz="2200" i="1" dirty="0" smtClean="0">
                <a:latin typeface="Times New Roman" pitchFamily="16" charset="0"/>
              </a:rPr>
              <a:t>relational </a:t>
            </a:r>
            <a:r>
              <a:rPr lang="en-US" sz="2200" i="1" dirty="0">
                <a:latin typeface="Times New Roman" pitchFamily="16" charset="0"/>
              </a:rPr>
              <a:t>algebra expressions.</a:t>
            </a:r>
            <a:endParaRPr lang="en-US" sz="2200" dirty="0">
              <a:solidFill>
                <a:srgbClr val="FF0066"/>
              </a:solidFill>
              <a:latin typeface="Times New Roman" pitchFamily="16" charset="0"/>
            </a:endParaRPr>
          </a:p>
          <a:p>
            <a:pPr algn="just">
              <a:lnSpc>
                <a:spcPct val="120000"/>
              </a:lnSpc>
            </a:pPr>
            <a:endParaRPr lang="en-IN" sz="22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95250"/>
            <a:ext cx="11620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543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sz="2800" b="1" dirty="0">
                <a:latin typeface="Times New Roman" pitchFamily="16" charset="0"/>
              </a:rPr>
              <a:t>JOIN </a:t>
            </a:r>
            <a:r>
              <a:rPr lang="en-US" sz="3200" b="1" dirty="0" smtClean="0">
                <a:latin typeface="Times New Roman" pitchFamily="16" charset="0"/>
              </a:rPr>
              <a:t>Operation Example</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219200"/>
            <a:ext cx="7753350"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669121"/>
            <a:ext cx="6172200" cy="1731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684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2800" b="1" dirty="0">
                <a:latin typeface="Times New Roman" pitchFamily="16" charset="0"/>
              </a:rPr>
              <a:t>JOIN </a:t>
            </a:r>
            <a:r>
              <a:rPr lang="en-US" sz="3200" b="1" dirty="0">
                <a:latin typeface="Times New Roman" pitchFamily="16" charset="0"/>
              </a:rPr>
              <a:t>Operation </a:t>
            </a:r>
            <a:r>
              <a:rPr lang="en-US" sz="3200" b="1" dirty="0" smtClean="0">
                <a:latin typeface="Times New Roman" pitchFamily="16" charset="0"/>
              </a:rPr>
              <a:t>Example Cont.</a:t>
            </a:r>
            <a:endParaRPr lang="en-IN" sz="3200" dirty="0"/>
          </a:p>
        </p:txBody>
      </p:sp>
      <p:sp>
        <p:nvSpPr>
          <p:cNvPr id="3" name="Content Placeholder 2"/>
          <p:cNvSpPr>
            <a:spLocks noGrp="1"/>
          </p:cNvSpPr>
          <p:nvPr>
            <p:ph sz="quarter" idx="1"/>
          </p:nvPr>
        </p:nvSpPr>
        <p:spPr>
          <a:xfrm>
            <a:off x="457200" y="1600200"/>
            <a:ext cx="8001000" cy="4873752"/>
          </a:xfrm>
        </p:spPr>
        <p:txBody>
          <a:bodyPr>
            <a:normAutofit/>
          </a:bodyPr>
          <a:lstStyle/>
          <a:p>
            <a:pPr algn="just">
              <a:lnSpc>
                <a:spcPct val="120000"/>
              </a:lnSpc>
            </a:pPr>
            <a:r>
              <a:rPr lang="en-US" sz="2000" dirty="0">
                <a:latin typeface="Times New Roman" pitchFamily="18" charset="0"/>
                <a:cs typeface="Times New Roman" pitchFamily="18" charset="0"/>
              </a:rPr>
              <a:t>To retrieve the name of the manager of each department. To get the manager’s name, we need to combine each DEPARTMENT tuple with the EMPLOYEE tuple whose SSN value matches the MGRSSN value in the department tuple</a:t>
            </a:r>
            <a:r>
              <a:rPr lang="en-US" sz="2000" dirty="0" smtClean="0">
                <a:latin typeface="Times New Roman" pitchFamily="18" charset="0"/>
                <a:cs typeface="Times New Roman" pitchFamily="18" charset="0"/>
              </a:rPr>
              <a:t>.</a:t>
            </a:r>
          </a:p>
          <a:p>
            <a:pPr marL="0" indent="0" algn="just">
              <a:lnSpc>
                <a:spcPct val="120000"/>
              </a:lnSpc>
              <a:buNone/>
            </a:pPr>
            <a:endParaRPr lang="en-IN" sz="1100" dirty="0">
              <a:latin typeface="Times New Roman" pitchFamily="18" charset="0"/>
              <a:cs typeface="Times New Roman" pitchFamily="18" charset="0"/>
            </a:endParaRPr>
          </a:p>
          <a:p>
            <a:pPr marL="0" indent="0" algn="just">
              <a:lnSpc>
                <a:spcPct val="12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Query:</a:t>
            </a:r>
          </a:p>
          <a:p>
            <a:pPr marL="0" indent="0" algn="ctr">
              <a:lnSpc>
                <a:spcPct val="120000"/>
              </a:lnSpc>
              <a:buNone/>
            </a:pPr>
            <a:r>
              <a:rPr lang="en-US" sz="2000" b="1" dirty="0" smtClean="0">
                <a:latin typeface="Times New Roman" pitchFamily="18" charset="0"/>
                <a:cs typeface="Times New Roman" pitchFamily="18" charset="0"/>
              </a:rPr>
              <a:t>DEPT_MGR </a:t>
            </a:r>
            <a:r>
              <a:rPr lang="en-US" sz="2000" b="1" dirty="0">
                <a:latin typeface="Times New Roman" pitchFamily="18" charset="0"/>
                <a:cs typeface="Times New Roman" pitchFamily="18" charset="0"/>
                <a:sym typeface="Symbol" pitchFamily="18" charset="2"/>
              </a:rPr>
              <a:t></a:t>
            </a:r>
            <a:r>
              <a:rPr lang="en-US" sz="2000" b="1" dirty="0">
                <a:latin typeface="Times New Roman" pitchFamily="18" charset="0"/>
                <a:cs typeface="Times New Roman" pitchFamily="18" charset="0"/>
              </a:rPr>
              <a:t> DEPARTMENT   </a:t>
            </a:r>
            <a:r>
              <a:rPr lang="en-US" sz="2000" b="1" dirty="0" smtClean="0">
                <a:latin typeface="Times New Roman" pitchFamily="18" charset="0"/>
                <a:cs typeface="Times New Roman" pitchFamily="18" charset="0"/>
              </a:rPr>
              <a:t>      </a:t>
            </a:r>
            <a:r>
              <a:rPr lang="en-US" sz="2000" b="1" baseline="-40000" dirty="0" smtClean="0">
                <a:latin typeface="Times New Roman" pitchFamily="18" charset="0"/>
                <a:cs typeface="Times New Roman" pitchFamily="18" charset="0"/>
              </a:rPr>
              <a:t>MGRSSN=SSN</a:t>
            </a:r>
            <a:r>
              <a:rPr lang="en-US" sz="2000" b="1" baseline="-25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EMPLOYEE</a:t>
            </a:r>
          </a:p>
          <a:p>
            <a:pPr marL="0" indent="0" algn="just">
              <a:lnSpc>
                <a:spcPct val="12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Output:</a:t>
            </a:r>
            <a:endParaRPr lang="en-IN" sz="2000" b="1" dirty="0">
              <a:latin typeface="Times New Roman" pitchFamily="18" charset="0"/>
              <a:cs typeface="Times New Roman" pitchFamily="18" charset="0"/>
            </a:endParaRPr>
          </a:p>
        </p:txBody>
      </p:sp>
      <p:grpSp>
        <p:nvGrpSpPr>
          <p:cNvPr id="4" name="Group 14"/>
          <p:cNvGrpSpPr>
            <a:grpSpLocks/>
          </p:cNvGrpSpPr>
          <p:nvPr/>
        </p:nvGrpSpPr>
        <p:grpSpPr bwMode="auto">
          <a:xfrm>
            <a:off x="4962525" y="3962400"/>
            <a:ext cx="219075" cy="174625"/>
            <a:chOff x="377" y="2904"/>
            <a:chExt cx="154" cy="110"/>
          </a:xfrm>
        </p:grpSpPr>
        <p:sp>
          <p:nvSpPr>
            <p:cNvPr id="5" name="Line 15"/>
            <p:cNvSpPr>
              <a:spLocks noChangeShapeType="1"/>
            </p:cNvSpPr>
            <p:nvPr/>
          </p:nvSpPr>
          <p:spPr bwMode="auto">
            <a:xfrm>
              <a:off x="381"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6" name="Line 16"/>
            <p:cNvSpPr>
              <a:spLocks noChangeShapeType="1"/>
            </p:cNvSpPr>
            <p:nvPr/>
          </p:nvSpPr>
          <p:spPr bwMode="auto">
            <a:xfrm>
              <a:off x="527"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7" name="Line 17"/>
            <p:cNvSpPr>
              <a:spLocks noChangeShapeType="1"/>
            </p:cNvSpPr>
            <p:nvPr/>
          </p:nvSpPr>
          <p:spPr bwMode="auto">
            <a:xfrm>
              <a:off x="385" y="2904"/>
              <a:ext cx="138"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8" name="Line 18"/>
            <p:cNvSpPr>
              <a:spLocks noChangeShapeType="1"/>
            </p:cNvSpPr>
            <p:nvPr/>
          </p:nvSpPr>
          <p:spPr bwMode="auto">
            <a:xfrm flipH="1">
              <a:off x="377" y="2904"/>
              <a:ext cx="154"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652" y="4876800"/>
            <a:ext cx="807314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333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sz="2800" b="1" dirty="0">
                <a:latin typeface="Times New Roman" pitchFamily="16" charset="0"/>
              </a:rPr>
              <a:t>JOIN </a:t>
            </a:r>
            <a:r>
              <a:rPr lang="en-US" sz="3200" b="1" dirty="0">
                <a:latin typeface="Times New Roman" pitchFamily="16" charset="0"/>
              </a:rPr>
              <a:t>Operation Example</a:t>
            </a:r>
            <a:endParaRPr lang="en-IN" dirty="0"/>
          </a:p>
        </p:txBody>
      </p:sp>
      <p:sp>
        <p:nvSpPr>
          <p:cNvPr id="3" name="Content Placeholder 2"/>
          <p:cNvSpPr>
            <a:spLocks noGrp="1"/>
          </p:cNvSpPr>
          <p:nvPr>
            <p:ph sz="quarter" idx="1"/>
          </p:nvPr>
        </p:nvSpPr>
        <p:spPr>
          <a:xfrm>
            <a:off x="76200" y="1755648"/>
            <a:ext cx="8763000" cy="4873752"/>
          </a:xfrm>
        </p:spPr>
        <p:txBody>
          <a:bodyPr>
            <a:normAutofit/>
          </a:bodyPr>
          <a:lstStyle/>
          <a:p>
            <a:pPr marL="0" indent="0" algn="ctr">
              <a:buNone/>
            </a:pPr>
            <a:r>
              <a:rPr lang="en-IN" sz="2300" b="1" dirty="0">
                <a:latin typeface="Times New Roman" pitchFamily="18" charset="0"/>
                <a:cs typeface="Times New Roman" pitchFamily="18" charset="0"/>
              </a:rPr>
              <a:t>EMP_DEPENDENTS ←</a:t>
            </a:r>
            <a:r>
              <a:rPr lang="en-IN" sz="2300" b="1" dirty="0" smtClean="0">
                <a:latin typeface="Times New Roman" pitchFamily="18" charset="0"/>
                <a:cs typeface="Times New Roman" pitchFamily="18" charset="0"/>
              </a:rPr>
              <a:t> EMPNAMES </a:t>
            </a:r>
            <a:r>
              <a:rPr lang="en-IN" sz="2300" b="1" dirty="0">
                <a:latin typeface="Times New Roman" pitchFamily="18" charset="0"/>
                <a:cs typeface="Times New Roman" pitchFamily="18" charset="0"/>
              </a:rPr>
              <a:t>× DEPENDENT</a:t>
            </a:r>
          </a:p>
          <a:p>
            <a:pPr marL="0" indent="0" algn="ctr">
              <a:buNone/>
            </a:pPr>
            <a:r>
              <a:rPr lang="en-IN" sz="2300" b="1" dirty="0" smtClean="0">
                <a:latin typeface="Times New Roman" pitchFamily="18" charset="0"/>
                <a:cs typeface="Times New Roman" pitchFamily="18" charset="0"/>
              </a:rPr>
              <a:t>ACTUAL_DEPENDENTS</a:t>
            </a:r>
            <a:r>
              <a:rPr lang="en-IN" sz="2300" b="1" dirty="0">
                <a:latin typeface="Times New Roman" pitchFamily="18" charset="0"/>
                <a:cs typeface="Times New Roman" pitchFamily="18" charset="0"/>
              </a:rPr>
              <a:t> ←</a:t>
            </a:r>
            <a:r>
              <a:rPr lang="en-IN" sz="2300" b="1" dirty="0" smtClean="0">
                <a:latin typeface="Times New Roman" pitchFamily="18" charset="0"/>
                <a:cs typeface="Times New Roman" pitchFamily="18" charset="0"/>
              </a:rPr>
              <a:t>  </a:t>
            </a:r>
            <a:r>
              <a:rPr lang="el-GR" sz="2300" b="1" dirty="0" smtClean="0">
                <a:latin typeface="Times New Roman"/>
                <a:cs typeface="Times New Roman"/>
              </a:rPr>
              <a:t>σ</a:t>
            </a:r>
            <a:r>
              <a:rPr lang="en-IN" sz="2300" b="1" baseline="-25000" dirty="0" err="1" smtClean="0">
                <a:latin typeface="Times New Roman" pitchFamily="18" charset="0"/>
                <a:cs typeface="Times New Roman" pitchFamily="18" charset="0"/>
              </a:rPr>
              <a:t>Ssn</a:t>
            </a:r>
            <a:r>
              <a:rPr lang="en-IN" sz="2300" b="1" baseline="-25000" dirty="0" smtClean="0">
                <a:latin typeface="Times New Roman" pitchFamily="18" charset="0"/>
                <a:cs typeface="Times New Roman" pitchFamily="18" charset="0"/>
              </a:rPr>
              <a:t>=</a:t>
            </a:r>
            <a:r>
              <a:rPr lang="en-IN" sz="2300" b="1" baseline="-25000" dirty="0" err="1" smtClean="0">
                <a:latin typeface="Times New Roman" pitchFamily="18" charset="0"/>
                <a:cs typeface="Times New Roman" pitchFamily="18" charset="0"/>
              </a:rPr>
              <a:t>Essn</a:t>
            </a:r>
            <a:r>
              <a:rPr lang="en-IN" sz="2300" b="1" dirty="0" smtClean="0">
                <a:latin typeface="Times New Roman" pitchFamily="18" charset="0"/>
                <a:cs typeface="Times New Roman" pitchFamily="18" charset="0"/>
              </a:rPr>
              <a:t>(EMP_DEPENDENTS)</a:t>
            </a:r>
          </a:p>
          <a:p>
            <a:pPr marL="0" indent="0" algn="ctr">
              <a:buNone/>
            </a:pPr>
            <a:endParaRPr lang="en-US" sz="2300" b="1" dirty="0">
              <a:latin typeface="Times New Roman" pitchFamily="18" charset="0"/>
              <a:cs typeface="Times New Roman" pitchFamily="18" charset="0"/>
            </a:endParaRPr>
          </a:p>
          <a:p>
            <a:pPr marL="0" indent="0" algn="ctr">
              <a:buNone/>
            </a:pPr>
            <a:endParaRPr lang="en-IN" sz="2300" b="1" dirty="0" smtClean="0">
              <a:latin typeface="Times New Roman" pitchFamily="18" charset="0"/>
              <a:cs typeface="Times New Roman" pitchFamily="18" charset="0"/>
            </a:endParaRPr>
          </a:p>
          <a:p>
            <a:pPr marL="0" indent="0" algn="ctr">
              <a:buNone/>
            </a:pPr>
            <a:r>
              <a:rPr lang="en-US" sz="3600" b="1" dirty="0" smtClean="0">
                <a:solidFill>
                  <a:srgbClr val="FF0000"/>
                </a:solidFill>
                <a:latin typeface="Times New Roman" pitchFamily="18" charset="0"/>
                <a:cs typeface="Times New Roman" pitchFamily="18" charset="0"/>
              </a:rPr>
              <a:t>= = = = = = = = = = </a:t>
            </a:r>
            <a:endParaRPr lang="en-IN" sz="3600" b="1" dirty="0">
              <a:solidFill>
                <a:srgbClr val="FF0000"/>
              </a:solidFill>
              <a:latin typeface="Times New Roman" pitchFamily="18" charset="0"/>
              <a:cs typeface="Times New Roman" pitchFamily="18" charset="0"/>
            </a:endParaRPr>
          </a:p>
          <a:p>
            <a:pPr marL="0" indent="0" algn="ctr">
              <a:buNone/>
            </a:pPr>
            <a:endParaRPr lang="en-IN" sz="2300" b="1" dirty="0" smtClean="0">
              <a:latin typeface="Times New Roman" pitchFamily="18" charset="0"/>
              <a:cs typeface="Times New Roman" pitchFamily="18" charset="0"/>
            </a:endParaRPr>
          </a:p>
          <a:p>
            <a:pPr marL="0" indent="0" algn="ctr">
              <a:buNone/>
            </a:pPr>
            <a:r>
              <a:rPr lang="en-IN" sz="2300" b="1" dirty="0" smtClean="0">
                <a:latin typeface="Times New Roman" pitchFamily="18" charset="0"/>
                <a:cs typeface="Times New Roman" pitchFamily="18" charset="0"/>
              </a:rPr>
              <a:t>ACTUAL_DEPENDENTS← EMPNAMES     </a:t>
            </a:r>
            <a:r>
              <a:rPr lang="en-IN" sz="2300" b="1" baseline="-25000" dirty="0" err="1" smtClean="0">
                <a:latin typeface="Times New Roman" pitchFamily="18" charset="0"/>
                <a:cs typeface="Times New Roman" pitchFamily="18" charset="0"/>
              </a:rPr>
              <a:t>Ssn</a:t>
            </a:r>
            <a:r>
              <a:rPr lang="en-IN" sz="2300" b="1" baseline="-25000" dirty="0" smtClean="0">
                <a:latin typeface="Times New Roman" pitchFamily="18" charset="0"/>
                <a:cs typeface="Times New Roman" pitchFamily="18" charset="0"/>
              </a:rPr>
              <a:t>=</a:t>
            </a:r>
            <a:r>
              <a:rPr lang="en-IN" sz="2300" b="1" baseline="-25000" dirty="0" err="1" smtClean="0">
                <a:latin typeface="Times New Roman" pitchFamily="18" charset="0"/>
                <a:cs typeface="Times New Roman" pitchFamily="18" charset="0"/>
              </a:rPr>
              <a:t>Essn</a:t>
            </a:r>
            <a:r>
              <a:rPr lang="en-IN" sz="2300" b="1" baseline="-25000" dirty="0" smtClean="0">
                <a:latin typeface="Times New Roman" pitchFamily="18" charset="0"/>
                <a:cs typeface="Times New Roman" pitchFamily="18" charset="0"/>
              </a:rPr>
              <a:t> </a:t>
            </a:r>
            <a:r>
              <a:rPr lang="en-IN" sz="2300" b="1" dirty="0" smtClean="0">
                <a:latin typeface="Times New Roman" pitchFamily="18" charset="0"/>
                <a:cs typeface="Times New Roman" pitchFamily="18" charset="0"/>
              </a:rPr>
              <a:t>DEPENDENT</a:t>
            </a:r>
          </a:p>
          <a:p>
            <a:pPr marL="0" indent="0">
              <a:buNone/>
            </a:pPr>
            <a:endParaRPr lang="en-US" sz="2300" b="1" dirty="0">
              <a:latin typeface="Times New Roman" pitchFamily="18" charset="0"/>
              <a:cs typeface="Times New Roman" pitchFamily="18" charset="0"/>
            </a:endParaRPr>
          </a:p>
          <a:p>
            <a:pPr marL="0" indent="0">
              <a:buNone/>
            </a:pPr>
            <a:endParaRPr lang="en-IN" sz="2300" b="1" dirty="0">
              <a:latin typeface="Times New Roman" pitchFamily="18" charset="0"/>
              <a:cs typeface="Times New Roman" pitchFamily="18" charset="0"/>
            </a:endParaRPr>
          </a:p>
        </p:txBody>
      </p:sp>
      <p:grpSp>
        <p:nvGrpSpPr>
          <p:cNvPr id="5" name="Group 14"/>
          <p:cNvGrpSpPr>
            <a:grpSpLocks/>
          </p:cNvGrpSpPr>
          <p:nvPr/>
        </p:nvGrpSpPr>
        <p:grpSpPr bwMode="auto">
          <a:xfrm>
            <a:off x="5791200" y="4473575"/>
            <a:ext cx="219075" cy="174625"/>
            <a:chOff x="377" y="2904"/>
            <a:chExt cx="154" cy="110"/>
          </a:xfrm>
        </p:grpSpPr>
        <p:sp>
          <p:nvSpPr>
            <p:cNvPr id="6" name="Line 15"/>
            <p:cNvSpPr>
              <a:spLocks noChangeShapeType="1"/>
            </p:cNvSpPr>
            <p:nvPr/>
          </p:nvSpPr>
          <p:spPr bwMode="auto">
            <a:xfrm>
              <a:off x="381"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7" name="Line 16"/>
            <p:cNvSpPr>
              <a:spLocks noChangeShapeType="1"/>
            </p:cNvSpPr>
            <p:nvPr/>
          </p:nvSpPr>
          <p:spPr bwMode="auto">
            <a:xfrm>
              <a:off x="527"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8" name="Line 17"/>
            <p:cNvSpPr>
              <a:spLocks noChangeShapeType="1"/>
            </p:cNvSpPr>
            <p:nvPr/>
          </p:nvSpPr>
          <p:spPr bwMode="auto">
            <a:xfrm>
              <a:off x="385" y="2904"/>
              <a:ext cx="138"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9" name="Line 18"/>
            <p:cNvSpPr>
              <a:spLocks noChangeShapeType="1"/>
            </p:cNvSpPr>
            <p:nvPr/>
          </p:nvSpPr>
          <p:spPr bwMode="auto">
            <a:xfrm flipH="1">
              <a:off x="377" y="2904"/>
              <a:ext cx="154"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3806527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1143000"/>
          </a:xfrm>
        </p:spPr>
        <p:txBody>
          <a:bodyPr>
            <a:normAutofit/>
          </a:bodyPr>
          <a:lstStyle/>
          <a:p>
            <a:r>
              <a:rPr lang="en-US" sz="2800" b="1" dirty="0" smtClean="0"/>
              <a:t>Variations of Join Operation (Inner Joins)</a:t>
            </a:r>
            <a:endParaRPr lang="en-IN" sz="2800" b="1" dirty="0"/>
          </a:p>
        </p:txBody>
      </p:sp>
      <p:sp>
        <p:nvSpPr>
          <p:cNvPr id="3" name="Content Placeholder 2"/>
          <p:cNvSpPr>
            <a:spLocks noGrp="1"/>
          </p:cNvSpPr>
          <p:nvPr>
            <p:ph sz="quarter" idx="1"/>
          </p:nvPr>
        </p:nvSpPr>
        <p:spPr>
          <a:xfrm>
            <a:off x="381000" y="1371600"/>
            <a:ext cx="8153400" cy="5257800"/>
          </a:xfrm>
        </p:spPr>
        <p:txBody>
          <a:bodyPr>
            <a:noAutofit/>
          </a:bodyPr>
          <a:lstStyle/>
          <a:p>
            <a:pPr algn="just">
              <a:lnSpc>
                <a:spcPct val="120000"/>
              </a:lnSpc>
            </a:pPr>
            <a:r>
              <a:rPr lang="en-US" sz="1800" b="1" dirty="0"/>
              <a:t>EQUIJOIN </a:t>
            </a:r>
            <a:r>
              <a:rPr lang="en-US" sz="1800" b="1" dirty="0" smtClean="0"/>
              <a:t>Operation</a:t>
            </a:r>
          </a:p>
          <a:p>
            <a:pPr marL="0" indent="0" algn="just">
              <a:lnSpc>
                <a:spcPct val="120000"/>
              </a:lnSpc>
              <a:buNone/>
            </a:pPr>
            <a:endParaRPr lang="en-US" sz="1000" b="1" dirty="0"/>
          </a:p>
          <a:p>
            <a:pPr lvl="1" algn="just">
              <a:lnSpc>
                <a:spcPct val="120000"/>
              </a:lnSpc>
              <a:buFont typeface="Wingdings" pitchFamily="2" charset="2"/>
              <a:buChar char="Ø"/>
            </a:pPr>
            <a:r>
              <a:rPr lang="en-US" sz="1600" dirty="0" smtClean="0"/>
              <a:t>The </a:t>
            </a:r>
            <a:r>
              <a:rPr lang="en-US" sz="1600" dirty="0"/>
              <a:t>most common use of join involves join conditions with equality comparisons only. Such a join, where the only comparison operator used is =, is called an EQUIJOIN. </a:t>
            </a:r>
            <a:endParaRPr lang="en-US" sz="1600" dirty="0" smtClean="0"/>
          </a:p>
          <a:p>
            <a:pPr lvl="1" algn="just">
              <a:lnSpc>
                <a:spcPct val="120000"/>
              </a:lnSpc>
              <a:buFont typeface="Wingdings" pitchFamily="2" charset="2"/>
              <a:buChar char="Ø"/>
            </a:pPr>
            <a:r>
              <a:rPr lang="en-US" sz="1600" dirty="0" smtClean="0"/>
              <a:t>In </a:t>
            </a:r>
            <a:r>
              <a:rPr lang="en-US" sz="1600" dirty="0"/>
              <a:t>the result of an EQUIJOIN we always have one or more pairs of attributes (whose names need not be  identical) that have </a:t>
            </a:r>
            <a:r>
              <a:rPr lang="en-US" sz="1600" i="1" dirty="0"/>
              <a:t>identical values</a:t>
            </a:r>
            <a:r>
              <a:rPr lang="en-US" sz="1600" dirty="0"/>
              <a:t> in every tuple. </a:t>
            </a:r>
          </a:p>
          <a:p>
            <a:pPr algn="just">
              <a:lnSpc>
                <a:spcPct val="120000"/>
              </a:lnSpc>
              <a:buFont typeface="Wingdings" pitchFamily="2" charset="2"/>
              <a:buNone/>
            </a:pPr>
            <a:endParaRPr lang="en-US" sz="700" b="1" dirty="0"/>
          </a:p>
          <a:p>
            <a:pPr algn="just">
              <a:lnSpc>
                <a:spcPct val="120000"/>
              </a:lnSpc>
            </a:pPr>
            <a:r>
              <a:rPr lang="en-US" sz="1800" b="1" dirty="0"/>
              <a:t>NATURAL JOIN </a:t>
            </a:r>
            <a:r>
              <a:rPr lang="en-US" sz="1800" b="1" dirty="0" smtClean="0"/>
              <a:t>Operation</a:t>
            </a:r>
          </a:p>
          <a:p>
            <a:pPr algn="just">
              <a:lnSpc>
                <a:spcPct val="120000"/>
              </a:lnSpc>
            </a:pPr>
            <a:endParaRPr lang="en-US" sz="1000" b="1" dirty="0"/>
          </a:p>
          <a:p>
            <a:pPr lvl="1" algn="just">
              <a:lnSpc>
                <a:spcPct val="120000"/>
              </a:lnSpc>
              <a:buFont typeface="Wingdings" pitchFamily="2" charset="2"/>
              <a:buChar char="Ø"/>
            </a:pPr>
            <a:r>
              <a:rPr lang="en-US" sz="1600" dirty="0" smtClean="0"/>
              <a:t>Because </a:t>
            </a:r>
            <a:r>
              <a:rPr lang="en-US" sz="1600" dirty="0"/>
              <a:t>one of each pair of attributes with identical values is superfluous, a new operation called natural join—denoted by *—was created to get rid of the second (superfluous) attribute in an EQUIJOIN condition.</a:t>
            </a:r>
          </a:p>
          <a:p>
            <a:pPr lvl="1" algn="just">
              <a:lnSpc>
                <a:spcPct val="120000"/>
              </a:lnSpc>
              <a:buFont typeface="Wingdings" pitchFamily="2" charset="2"/>
              <a:buChar char="Ø"/>
            </a:pPr>
            <a:r>
              <a:rPr lang="en-US" sz="1600" dirty="0" smtClean="0"/>
              <a:t>Natural </a:t>
            </a:r>
            <a:r>
              <a:rPr lang="en-US" sz="1600" dirty="0"/>
              <a:t>join requires that the two join attributes, or each pair of corresponding join attributes, have the </a:t>
            </a:r>
            <a:r>
              <a:rPr lang="en-US" sz="1600" b="1" dirty="0"/>
              <a:t>same name</a:t>
            </a:r>
            <a:r>
              <a:rPr lang="en-US" sz="1600" dirty="0"/>
              <a:t> in both relations. If this is not the case, a renaming operation is applied first. </a:t>
            </a:r>
          </a:p>
          <a:p>
            <a:pPr lvl="1" algn="just">
              <a:lnSpc>
                <a:spcPct val="120000"/>
              </a:lnSpc>
              <a:buFont typeface="Wingdings" pitchFamily="2" charset="2"/>
              <a:buChar char="Ø"/>
            </a:pPr>
            <a:endParaRPr lang="en-IN" sz="1800" dirty="0"/>
          </a:p>
        </p:txBody>
      </p:sp>
    </p:spTree>
    <p:extLst>
      <p:ext uri="{BB962C8B-B14F-4D97-AF65-F5344CB8AC3E}">
        <p14:creationId xmlns:p14="http://schemas.microsoft.com/office/powerpoint/2010/main" val="243373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4400" b="1" dirty="0" smtClean="0">
                <a:latin typeface="Times New Roman" pitchFamily="18" charset="0"/>
                <a:cs typeface="Times New Roman" pitchFamily="18" charset="0"/>
              </a:rPr>
              <a:t>Relational algebra</a:t>
            </a:r>
            <a:endParaRPr lang="en-IN" sz="4400" b="1" dirty="0">
              <a:latin typeface="Times New Roman" pitchFamily="18" charset="0"/>
              <a:cs typeface="Times New Roman" pitchFamily="18" charset="0"/>
            </a:endParaRPr>
          </a:p>
        </p:txBody>
      </p:sp>
      <p:graphicFrame>
        <p:nvGraphicFramePr>
          <p:cNvPr id="8" name="Diagram 7"/>
          <p:cNvGraphicFramePr/>
          <p:nvPr>
            <p:extLst>
              <p:ext uri="{D42A27DB-BD31-4B8C-83A1-F6EECF244321}">
                <p14:modId xmlns:p14="http://schemas.microsoft.com/office/powerpoint/2010/main" val="1053628758"/>
              </p:ext>
            </p:extLst>
          </p:nvPr>
        </p:nvGraphicFramePr>
        <p:xfrm>
          <a:off x="685800" y="1803400"/>
          <a:ext cx="7391400"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4270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93" y="-152400"/>
            <a:ext cx="7467600" cy="1143000"/>
          </a:xfrm>
        </p:spPr>
        <p:txBody>
          <a:bodyPr/>
          <a:lstStyle/>
          <a:p>
            <a:r>
              <a:rPr lang="en-US" b="1" dirty="0" smtClean="0"/>
              <a:t>Natural Join Example</a:t>
            </a:r>
            <a:endParaRPr lang="en-IN" b="1" dirty="0"/>
          </a:p>
        </p:txBody>
      </p:sp>
      <p:sp>
        <p:nvSpPr>
          <p:cNvPr id="3" name="Content Placeholder 2"/>
          <p:cNvSpPr>
            <a:spLocks noGrp="1"/>
          </p:cNvSpPr>
          <p:nvPr>
            <p:ph sz="quarter" idx="1"/>
          </p:nvPr>
        </p:nvSpPr>
        <p:spPr>
          <a:xfrm>
            <a:off x="457200" y="2819400"/>
            <a:ext cx="7467600" cy="3654552"/>
          </a:xfrm>
        </p:spPr>
        <p:txBody>
          <a:bodyPr/>
          <a:lstStyle/>
          <a:p>
            <a:pPr marL="0" indent="0">
              <a:buNone/>
            </a:pPr>
            <a:r>
              <a:rPr lang="en-US" b="1" dirty="0" smtClean="0"/>
              <a:t>Query:</a:t>
            </a:r>
            <a:endParaRPr lang="en-IN" b="1" dirty="0" smtClean="0"/>
          </a:p>
          <a:p>
            <a:pPr marL="0" indent="0" algn="ctr">
              <a:buNone/>
            </a:pPr>
            <a:endParaRPr lang="en-IN" sz="2000" b="1" dirty="0" smtClean="0"/>
          </a:p>
          <a:p>
            <a:pPr marL="0" indent="0" algn="ctr">
              <a:buNone/>
            </a:pPr>
            <a:r>
              <a:rPr lang="en-IN" sz="2000" b="1" dirty="0" smtClean="0"/>
              <a:t>DEPT_LOCS </a:t>
            </a:r>
            <a:r>
              <a:rPr lang="en-IN" sz="2000" b="1" dirty="0"/>
              <a:t>← DEPARTMENT * </a:t>
            </a:r>
            <a:r>
              <a:rPr lang="en-IN" sz="2000" b="1" dirty="0" smtClean="0"/>
              <a:t>DEPT_LOCATIONS</a:t>
            </a:r>
          </a:p>
          <a:p>
            <a:pPr marL="0" indent="0" algn="just">
              <a:buNone/>
            </a:pPr>
            <a:endParaRPr lang="en-US" sz="2000" b="1" dirty="0" smtClean="0"/>
          </a:p>
          <a:p>
            <a:pPr marL="0" indent="0" algn="just">
              <a:buNone/>
            </a:pPr>
            <a:r>
              <a:rPr lang="en-US" sz="2000" b="1" dirty="0" smtClean="0"/>
              <a:t>Output:</a:t>
            </a:r>
            <a:endParaRPr lang="en-IN"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4924425"/>
            <a:ext cx="62007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214" y="1143000"/>
            <a:ext cx="530678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7425" y="914400"/>
            <a:ext cx="20097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261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rmAutofit/>
          </a:bodyPr>
          <a:lstStyle/>
          <a:p>
            <a:r>
              <a:rPr lang="en-US" b="1" dirty="0" smtClean="0"/>
              <a:t>Inner Joins</a:t>
            </a:r>
            <a:endParaRPr lang="en-IN" b="1" dirty="0"/>
          </a:p>
        </p:txBody>
      </p:sp>
      <p:sp>
        <p:nvSpPr>
          <p:cNvPr id="3" name="Content Placeholder 2"/>
          <p:cNvSpPr>
            <a:spLocks noGrp="1"/>
          </p:cNvSpPr>
          <p:nvPr>
            <p:ph sz="quarter" idx="1"/>
          </p:nvPr>
        </p:nvSpPr>
        <p:spPr>
          <a:xfrm>
            <a:off x="304800" y="1295400"/>
            <a:ext cx="8458200" cy="5334000"/>
          </a:xfrm>
        </p:spPr>
        <p:txBody>
          <a:bodyPr>
            <a:normAutofit/>
          </a:bodyPr>
          <a:lstStyle/>
          <a:p>
            <a:r>
              <a:rPr lang="en-IN" sz="2000" b="1" dirty="0" smtClean="0"/>
              <a:t>Note:</a:t>
            </a:r>
            <a:r>
              <a:rPr lang="en-IN" sz="2000" dirty="0" smtClean="0"/>
              <a:t> </a:t>
            </a:r>
            <a:r>
              <a:rPr lang="en-IN" sz="2000" dirty="0" smtClean="0">
                <a:solidFill>
                  <a:srgbClr val="FF0000"/>
                </a:solidFill>
              </a:rPr>
              <a:t>NATURAL </a:t>
            </a:r>
            <a:r>
              <a:rPr lang="en-IN" sz="2000" dirty="0">
                <a:solidFill>
                  <a:srgbClr val="FF0000"/>
                </a:solidFill>
              </a:rPr>
              <a:t>JOIN is basically an EQUIJOIN followed by the removal of the superfluous attributes</a:t>
            </a:r>
            <a:r>
              <a:rPr lang="en-IN" sz="2000" dirty="0" smtClean="0">
                <a:solidFill>
                  <a:srgbClr val="FF0000"/>
                </a:solidFill>
              </a:rPr>
              <a:t>.</a:t>
            </a:r>
          </a:p>
          <a:p>
            <a:endParaRPr lang="en-US" sz="2000" dirty="0">
              <a:solidFill>
                <a:srgbClr val="FF0000"/>
              </a:solidFill>
            </a:endParaRPr>
          </a:p>
          <a:p>
            <a:r>
              <a:rPr lang="en-IN" sz="2000" dirty="0"/>
              <a:t>The NATURAL JOIN or EQUIJOIN </a:t>
            </a:r>
            <a:r>
              <a:rPr lang="en-IN" sz="2000" dirty="0" smtClean="0"/>
              <a:t>operation can </a:t>
            </a:r>
            <a:r>
              <a:rPr lang="en-IN" sz="2000" dirty="0"/>
              <a:t>also be specified among multiple tables, leading to an </a:t>
            </a:r>
            <a:r>
              <a:rPr lang="en-IN" sz="2000" i="1" dirty="0"/>
              <a:t>n-way </a:t>
            </a:r>
            <a:r>
              <a:rPr lang="en-IN" sz="2000" i="1" dirty="0" smtClean="0"/>
              <a:t>join</a:t>
            </a:r>
          </a:p>
          <a:p>
            <a:pPr marL="0" indent="0">
              <a:lnSpc>
                <a:spcPct val="130000"/>
              </a:lnSpc>
              <a:buNone/>
            </a:pPr>
            <a:r>
              <a:rPr lang="en-US" sz="2000" i="1" dirty="0">
                <a:solidFill>
                  <a:srgbClr val="FF0000"/>
                </a:solidFill>
              </a:rPr>
              <a:t> </a:t>
            </a:r>
            <a:r>
              <a:rPr lang="en-US" sz="2000" i="1" dirty="0" smtClean="0">
                <a:solidFill>
                  <a:srgbClr val="FF0000"/>
                </a:solidFill>
              </a:rPr>
              <a:t>  Example: </a:t>
            </a:r>
            <a:endParaRPr lang="en-IN" sz="2000" dirty="0" smtClean="0">
              <a:solidFill>
                <a:srgbClr val="FF0000"/>
              </a:solidFill>
            </a:endParaRPr>
          </a:p>
          <a:p>
            <a:pPr marL="0" indent="0" algn="ctr">
              <a:lnSpc>
                <a:spcPct val="130000"/>
              </a:lnSpc>
              <a:buNone/>
            </a:pPr>
            <a:r>
              <a:rPr lang="en-IN" sz="2000" dirty="0"/>
              <a:t>((PROJECT </a:t>
            </a:r>
            <a:r>
              <a:rPr lang="en-IN" sz="2000" dirty="0" smtClean="0"/>
              <a:t>     </a:t>
            </a:r>
            <a:r>
              <a:rPr lang="en-IN" sz="2000" baseline="-25000" dirty="0" err="1" smtClean="0"/>
              <a:t>Dnum</a:t>
            </a:r>
            <a:r>
              <a:rPr lang="en-IN" sz="2000" baseline="-25000" dirty="0" smtClean="0"/>
              <a:t>=</a:t>
            </a:r>
            <a:r>
              <a:rPr lang="en-IN" sz="2000" baseline="-25000" dirty="0" err="1" smtClean="0"/>
              <a:t>Dnumber</a:t>
            </a:r>
            <a:r>
              <a:rPr lang="en-IN" sz="2000" dirty="0" err="1" smtClean="0"/>
              <a:t>DEPARTMENT</a:t>
            </a:r>
            <a:r>
              <a:rPr lang="en-IN" sz="2000" dirty="0" smtClean="0"/>
              <a:t>)     </a:t>
            </a:r>
            <a:r>
              <a:rPr lang="en-IN" sz="2000" baseline="-25000" dirty="0" err="1" smtClean="0"/>
              <a:t>Mgr_ssn</a:t>
            </a:r>
            <a:r>
              <a:rPr lang="en-IN" sz="2000" baseline="-25000" dirty="0" smtClean="0"/>
              <a:t>=</a:t>
            </a:r>
            <a:r>
              <a:rPr lang="en-IN" sz="2000" baseline="-25000" dirty="0" err="1" smtClean="0"/>
              <a:t>Ssn</a:t>
            </a:r>
            <a:r>
              <a:rPr lang="en-IN" sz="2000" dirty="0" err="1" smtClean="0"/>
              <a:t>EMPLOYEE</a:t>
            </a:r>
            <a:r>
              <a:rPr lang="en-IN" sz="2000" dirty="0" smtClean="0"/>
              <a:t>)</a:t>
            </a:r>
          </a:p>
          <a:p>
            <a:pPr marL="0" indent="0" algn="just">
              <a:lnSpc>
                <a:spcPct val="130000"/>
              </a:lnSpc>
              <a:buNone/>
            </a:pPr>
            <a:endParaRPr lang="en-US" sz="2000" dirty="0">
              <a:solidFill>
                <a:srgbClr val="FF0000"/>
              </a:solidFill>
            </a:endParaRPr>
          </a:p>
          <a:p>
            <a:pPr marL="0" indent="0" algn="just">
              <a:buNone/>
            </a:pPr>
            <a:r>
              <a:rPr lang="en-IN" sz="2000" b="1" dirty="0">
                <a:solidFill>
                  <a:srgbClr val="0070C0"/>
                </a:solidFill>
              </a:rPr>
              <a:t>E</a:t>
            </a:r>
            <a:r>
              <a:rPr lang="en-IN" sz="2000" b="1" dirty="0" smtClean="0">
                <a:solidFill>
                  <a:srgbClr val="0070C0"/>
                </a:solidFill>
              </a:rPr>
              <a:t>ach </a:t>
            </a:r>
            <a:r>
              <a:rPr lang="en-IN" sz="2000" b="1" dirty="0">
                <a:solidFill>
                  <a:srgbClr val="0070C0"/>
                </a:solidFill>
              </a:rPr>
              <a:t>project tuple </a:t>
            </a:r>
            <a:r>
              <a:rPr lang="en-IN" sz="2000" b="1" dirty="0" smtClean="0">
                <a:solidFill>
                  <a:srgbClr val="0070C0"/>
                </a:solidFill>
              </a:rPr>
              <a:t>is combined with </a:t>
            </a:r>
            <a:r>
              <a:rPr lang="en-IN" sz="2000" b="1" dirty="0">
                <a:solidFill>
                  <a:srgbClr val="0070C0"/>
                </a:solidFill>
              </a:rPr>
              <a:t>its controlling department tuple into a </a:t>
            </a:r>
            <a:r>
              <a:rPr lang="en-IN" sz="2000" b="1" dirty="0" smtClean="0">
                <a:solidFill>
                  <a:srgbClr val="0070C0"/>
                </a:solidFill>
              </a:rPr>
              <a:t>single tuple</a:t>
            </a:r>
            <a:r>
              <a:rPr lang="en-IN" sz="2000" b="1" dirty="0">
                <a:solidFill>
                  <a:srgbClr val="0070C0"/>
                </a:solidFill>
              </a:rPr>
              <a:t>, and then </a:t>
            </a:r>
            <a:r>
              <a:rPr lang="en-IN" sz="2000" b="1" dirty="0" smtClean="0">
                <a:solidFill>
                  <a:srgbClr val="0070C0"/>
                </a:solidFill>
              </a:rPr>
              <a:t>that </a:t>
            </a:r>
            <a:r>
              <a:rPr lang="en-IN" sz="2000" b="1" dirty="0">
                <a:solidFill>
                  <a:srgbClr val="0070C0"/>
                </a:solidFill>
              </a:rPr>
              <a:t>tuple </a:t>
            </a:r>
            <a:r>
              <a:rPr lang="en-IN" sz="2000" b="1" dirty="0" smtClean="0">
                <a:solidFill>
                  <a:srgbClr val="0070C0"/>
                </a:solidFill>
              </a:rPr>
              <a:t>is combined with </a:t>
            </a:r>
            <a:r>
              <a:rPr lang="en-IN" sz="2000" b="1" dirty="0">
                <a:solidFill>
                  <a:srgbClr val="0070C0"/>
                </a:solidFill>
              </a:rPr>
              <a:t>an employee tuple that is the </a:t>
            </a:r>
            <a:r>
              <a:rPr lang="en-IN" sz="2000" b="1" dirty="0" smtClean="0">
                <a:solidFill>
                  <a:srgbClr val="0070C0"/>
                </a:solidFill>
              </a:rPr>
              <a:t>department manager</a:t>
            </a:r>
            <a:r>
              <a:rPr lang="en-IN" sz="2000" b="1" dirty="0">
                <a:solidFill>
                  <a:srgbClr val="0070C0"/>
                </a:solidFill>
              </a:rPr>
              <a:t>. The net result is a consolidated relation in which each tuple contains </a:t>
            </a:r>
            <a:r>
              <a:rPr lang="en-IN" sz="2000" b="1" dirty="0" smtClean="0">
                <a:solidFill>
                  <a:srgbClr val="0070C0"/>
                </a:solidFill>
              </a:rPr>
              <a:t>this project-department-manager </a:t>
            </a:r>
            <a:r>
              <a:rPr lang="en-IN" sz="2000" b="1" dirty="0">
                <a:solidFill>
                  <a:srgbClr val="0070C0"/>
                </a:solidFill>
              </a:rPr>
              <a:t>combined information.</a:t>
            </a:r>
          </a:p>
        </p:txBody>
      </p:sp>
      <p:grpSp>
        <p:nvGrpSpPr>
          <p:cNvPr id="9" name="Group 4"/>
          <p:cNvGrpSpPr>
            <a:grpSpLocks/>
          </p:cNvGrpSpPr>
          <p:nvPr/>
        </p:nvGrpSpPr>
        <p:grpSpPr bwMode="auto">
          <a:xfrm>
            <a:off x="5638800" y="3657600"/>
            <a:ext cx="244475" cy="174625"/>
            <a:chOff x="377" y="2904"/>
            <a:chExt cx="154" cy="110"/>
          </a:xfrm>
        </p:grpSpPr>
        <p:sp>
          <p:nvSpPr>
            <p:cNvPr id="10" name="Line 5"/>
            <p:cNvSpPr>
              <a:spLocks noChangeShapeType="1"/>
            </p:cNvSpPr>
            <p:nvPr/>
          </p:nvSpPr>
          <p:spPr bwMode="auto">
            <a:xfrm>
              <a:off x="381" y="2904"/>
              <a:ext cx="0"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1" name="Line 6"/>
            <p:cNvSpPr>
              <a:spLocks noChangeShapeType="1"/>
            </p:cNvSpPr>
            <p:nvPr/>
          </p:nvSpPr>
          <p:spPr bwMode="auto">
            <a:xfrm>
              <a:off x="527" y="2904"/>
              <a:ext cx="0"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2" name="Line 7"/>
            <p:cNvSpPr>
              <a:spLocks noChangeShapeType="1"/>
            </p:cNvSpPr>
            <p:nvPr/>
          </p:nvSpPr>
          <p:spPr bwMode="auto">
            <a:xfrm>
              <a:off x="385" y="2904"/>
              <a:ext cx="138"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3" name="Line 8"/>
            <p:cNvSpPr>
              <a:spLocks noChangeShapeType="1"/>
            </p:cNvSpPr>
            <p:nvPr/>
          </p:nvSpPr>
          <p:spPr bwMode="auto">
            <a:xfrm flipH="1">
              <a:off x="377" y="2904"/>
              <a:ext cx="154"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grpSp>
        <p:nvGrpSpPr>
          <p:cNvPr id="14" name="Group 4"/>
          <p:cNvGrpSpPr>
            <a:grpSpLocks/>
          </p:cNvGrpSpPr>
          <p:nvPr/>
        </p:nvGrpSpPr>
        <p:grpSpPr bwMode="auto">
          <a:xfrm>
            <a:off x="1981200" y="3657600"/>
            <a:ext cx="244475" cy="174625"/>
            <a:chOff x="377" y="2904"/>
            <a:chExt cx="154" cy="110"/>
          </a:xfrm>
        </p:grpSpPr>
        <p:sp>
          <p:nvSpPr>
            <p:cNvPr id="15" name="Line 5"/>
            <p:cNvSpPr>
              <a:spLocks noChangeShapeType="1"/>
            </p:cNvSpPr>
            <p:nvPr/>
          </p:nvSpPr>
          <p:spPr bwMode="auto">
            <a:xfrm>
              <a:off x="381" y="2904"/>
              <a:ext cx="0"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6" name="Line 6"/>
            <p:cNvSpPr>
              <a:spLocks noChangeShapeType="1"/>
            </p:cNvSpPr>
            <p:nvPr/>
          </p:nvSpPr>
          <p:spPr bwMode="auto">
            <a:xfrm>
              <a:off x="527" y="2904"/>
              <a:ext cx="0"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7" name="Line 7"/>
            <p:cNvSpPr>
              <a:spLocks noChangeShapeType="1"/>
            </p:cNvSpPr>
            <p:nvPr/>
          </p:nvSpPr>
          <p:spPr bwMode="auto">
            <a:xfrm>
              <a:off x="385" y="2904"/>
              <a:ext cx="138"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8" name="Line 8"/>
            <p:cNvSpPr>
              <a:spLocks noChangeShapeType="1"/>
            </p:cNvSpPr>
            <p:nvPr/>
          </p:nvSpPr>
          <p:spPr bwMode="auto">
            <a:xfrm flipH="1">
              <a:off x="377" y="2904"/>
              <a:ext cx="154"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047483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077200" cy="1143000"/>
          </a:xfrm>
        </p:spPr>
        <p:txBody>
          <a:bodyPr/>
          <a:lstStyle/>
          <a:p>
            <a:r>
              <a:rPr lang="en-US" b="1" dirty="0" smtClean="0"/>
              <a:t>Relational Algebra Operators</a:t>
            </a:r>
            <a:endParaRPr lang="en-IN" b="1" dirty="0"/>
          </a:p>
        </p:txBody>
      </p:sp>
      <p:graphicFrame>
        <p:nvGraphicFramePr>
          <p:cNvPr id="6" name="Table 5"/>
          <p:cNvGraphicFramePr>
            <a:graphicFrameLocks noGrp="1"/>
          </p:cNvGraphicFramePr>
          <p:nvPr>
            <p:extLst>
              <p:ext uri="{D42A27DB-BD31-4B8C-83A1-F6EECF244321}">
                <p14:modId xmlns:p14="http://schemas.microsoft.com/office/powerpoint/2010/main" val="3679176333"/>
              </p:ext>
            </p:extLst>
          </p:nvPr>
        </p:nvGraphicFramePr>
        <p:xfrm>
          <a:off x="228600" y="1219200"/>
          <a:ext cx="8610600" cy="5486400"/>
        </p:xfrm>
        <a:graphic>
          <a:graphicData uri="http://schemas.openxmlformats.org/drawingml/2006/table">
            <a:tbl>
              <a:tblPr firstRow="1" bandRow="1">
                <a:tableStyleId>{5C22544A-7EE6-4342-B048-85BDC9FD1C3A}</a:tableStyleId>
              </a:tblPr>
              <a:tblGrid>
                <a:gridCol w="1976203"/>
                <a:gridCol w="4195997"/>
                <a:gridCol w="2438400"/>
              </a:tblGrid>
              <a:tr h="387338">
                <a:tc>
                  <a:txBody>
                    <a:bodyPr/>
                    <a:lstStyle/>
                    <a:p>
                      <a:pPr algn="ctr"/>
                      <a:r>
                        <a:rPr lang="en-US" sz="1800" dirty="0" smtClean="0">
                          <a:latin typeface="+mn-lt"/>
                        </a:rPr>
                        <a:t>Operation</a:t>
                      </a:r>
                      <a:endParaRPr lang="en-IN" sz="1800" dirty="0">
                        <a:latin typeface="+mn-lt"/>
                      </a:endParaRPr>
                    </a:p>
                  </a:txBody>
                  <a:tcPr/>
                </a:tc>
                <a:tc>
                  <a:txBody>
                    <a:bodyPr/>
                    <a:lstStyle/>
                    <a:p>
                      <a:pPr algn="ctr"/>
                      <a:r>
                        <a:rPr lang="en-US" sz="1800" dirty="0" smtClean="0">
                          <a:latin typeface="+mn-lt"/>
                        </a:rPr>
                        <a:t>Purpose</a:t>
                      </a:r>
                      <a:endParaRPr lang="en-IN" sz="1800" dirty="0">
                        <a:latin typeface="+mn-lt"/>
                      </a:endParaRPr>
                    </a:p>
                  </a:txBody>
                  <a:tcPr/>
                </a:tc>
                <a:tc>
                  <a:txBody>
                    <a:bodyPr/>
                    <a:lstStyle/>
                    <a:p>
                      <a:pPr algn="ctr"/>
                      <a:r>
                        <a:rPr lang="en-US" sz="1800" dirty="0" smtClean="0">
                          <a:latin typeface="+mn-lt"/>
                        </a:rPr>
                        <a:t>Notation</a:t>
                      </a:r>
                      <a:endParaRPr lang="en-IN" sz="1800" dirty="0">
                        <a:latin typeface="+mn-lt"/>
                      </a:endParaRPr>
                    </a:p>
                  </a:txBody>
                  <a:tcPr/>
                </a:tc>
              </a:tr>
              <a:tr h="859571">
                <a:tc>
                  <a:txBody>
                    <a:bodyPr/>
                    <a:lstStyle/>
                    <a:p>
                      <a:r>
                        <a:rPr lang="en-US" sz="1600" dirty="0" smtClean="0">
                          <a:latin typeface="+mn-lt"/>
                        </a:rPr>
                        <a:t>SELECT</a:t>
                      </a:r>
                      <a:endParaRPr lang="en-IN" sz="1600" dirty="0">
                        <a:latin typeface="+mn-lt"/>
                      </a:endParaRPr>
                    </a:p>
                  </a:txBody>
                  <a:tcPr/>
                </a:tc>
                <a:tc>
                  <a:txBody>
                    <a:bodyPr/>
                    <a:lstStyle/>
                    <a:p>
                      <a:pPr algn="just"/>
                      <a:r>
                        <a:rPr kumimoji="0" lang="en-IN" sz="1600" b="0" i="0" u="none" strike="noStrike" kern="1200" baseline="0" dirty="0" smtClean="0">
                          <a:solidFill>
                            <a:schemeClr val="dk1"/>
                          </a:solidFill>
                          <a:latin typeface="+mn-lt"/>
                          <a:ea typeface="+mn-ea"/>
                          <a:cs typeface="+mn-cs"/>
                        </a:rPr>
                        <a:t>Selects all tuples that satisfy the selection condition from a relation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a:t>
                      </a:r>
                      <a:endParaRPr lang="en-IN" sz="1600" dirty="0">
                        <a:latin typeface="+mn-lt"/>
                      </a:endParaRPr>
                    </a:p>
                  </a:txBody>
                  <a:tcPr/>
                </a:tc>
                <a:tc>
                  <a:txBody>
                    <a:bodyPr/>
                    <a:lstStyle/>
                    <a:p>
                      <a:r>
                        <a:rPr kumimoji="0" lang="el-GR" sz="1600" b="0" i="0" u="none" strike="noStrike" kern="1200" baseline="0" dirty="0" smtClean="0">
                          <a:solidFill>
                            <a:schemeClr val="dk1"/>
                          </a:solidFill>
                          <a:latin typeface="+mn-lt"/>
                          <a:ea typeface="+mn-ea"/>
                          <a:cs typeface="+mn-cs"/>
                        </a:rPr>
                        <a:t>σ&lt;</a:t>
                      </a:r>
                      <a:r>
                        <a:rPr kumimoji="0" lang="en-IN" sz="1600" b="0" i="0" u="none" strike="noStrike" kern="1200" baseline="0" dirty="0" smtClean="0">
                          <a:solidFill>
                            <a:schemeClr val="dk1"/>
                          </a:solidFill>
                          <a:latin typeface="+mn-lt"/>
                          <a:ea typeface="+mn-ea"/>
                          <a:cs typeface="+mn-cs"/>
                        </a:rPr>
                        <a:t>selection condition&gt;(</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a:t>
                      </a:r>
                      <a:endParaRPr lang="en-IN" sz="1600" dirty="0">
                        <a:latin typeface="+mn-lt"/>
                      </a:endParaRPr>
                    </a:p>
                  </a:txBody>
                  <a:tcPr/>
                </a:tc>
              </a:tr>
              <a:tr h="387338">
                <a:tc>
                  <a:txBody>
                    <a:bodyPr/>
                    <a:lstStyle/>
                    <a:p>
                      <a:r>
                        <a:rPr lang="en-US" sz="1600" dirty="0" smtClean="0">
                          <a:latin typeface="+mn-lt"/>
                        </a:rPr>
                        <a:t>PROJECT</a:t>
                      </a:r>
                      <a:endParaRPr lang="en-IN" sz="1600" dirty="0">
                        <a:latin typeface="+mn-lt"/>
                      </a:endParaRPr>
                    </a:p>
                  </a:txBody>
                  <a:tcPr/>
                </a:tc>
                <a:tc>
                  <a:txBody>
                    <a:bodyPr/>
                    <a:lstStyle/>
                    <a:p>
                      <a:pPr algn="just"/>
                      <a:r>
                        <a:rPr kumimoji="0" lang="en-IN" sz="1600" b="0" i="0" u="none" strike="noStrike" kern="1200" baseline="0" dirty="0" smtClean="0">
                          <a:solidFill>
                            <a:schemeClr val="dk1"/>
                          </a:solidFill>
                          <a:latin typeface="+mn-lt"/>
                          <a:ea typeface="+mn-ea"/>
                          <a:cs typeface="+mn-cs"/>
                        </a:rPr>
                        <a:t>Produces a new relation with only some</a:t>
                      </a:r>
                      <a:endParaRPr lang="en-IN" sz="1600" dirty="0">
                        <a:latin typeface="+mn-lt"/>
                      </a:endParaRPr>
                    </a:p>
                  </a:txBody>
                  <a:tcPr/>
                </a:tc>
                <a:tc>
                  <a:txBody>
                    <a:bodyPr/>
                    <a:lstStyle/>
                    <a:p>
                      <a:r>
                        <a:rPr kumimoji="0" lang="el-GR" sz="1600" b="0" i="0" u="none" strike="noStrike" kern="1200" baseline="0" dirty="0" smtClean="0">
                          <a:solidFill>
                            <a:schemeClr val="dk1"/>
                          </a:solidFill>
                          <a:latin typeface="+mn-lt"/>
                          <a:ea typeface="+mn-ea"/>
                          <a:cs typeface="+mn-cs"/>
                        </a:rPr>
                        <a:t>π&lt;</a:t>
                      </a:r>
                      <a:r>
                        <a:rPr kumimoji="0" lang="en-IN" sz="1600" b="0" i="0" u="none" strike="noStrike" kern="1200" baseline="0" dirty="0" smtClean="0">
                          <a:solidFill>
                            <a:schemeClr val="dk1"/>
                          </a:solidFill>
                          <a:latin typeface="+mn-lt"/>
                          <a:ea typeface="+mn-ea"/>
                          <a:cs typeface="+mn-cs"/>
                        </a:rPr>
                        <a:t>attribute list&gt;(</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a:t>
                      </a:r>
                      <a:endParaRPr lang="en-IN" sz="1600" dirty="0">
                        <a:latin typeface="+mn-lt"/>
                      </a:endParaRPr>
                    </a:p>
                  </a:txBody>
                  <a:tcPr/>
                </a:tc>
              </a:tr>
              <a:tr h="1368947">
                <a:tc>
                  <a:txBody>
                    <a:bodyPr/>
                    <a:lstStyle/>
                    <a:p>
                      <a:r>
                        <a:rPr lang="en-US" sz="1600" dirty="0" smtClean="0">
                          <a:latin typeface="+mn-lt"/>
                        </a:rPr>
                        <a:t>CARTESIAN/</a:t>
                      </a:r>
                    </a:p>
                    <a:p>
                      <a:r>
                        <a:rPr lang="en-US" sz="1600" dirty="0" smtClean="0">
                          <a:latin typeface="+mn-lt"/>
                        </a:rPr>
                        <a:t>CROSS</a:t>
                      </a:r>
                      <a:r>
                        <a:rPr lang="en-US" sz="1600" baseline="0" dirty="0" smtClean="0">
                          <a:latin typeface="+mn-lt"/>
                        </a:rPr>
                        <a:t> PRODUCT</a:t>
                      </a:r>
                      <a:endParaRPr lang="en-IN" sz="1600" dirty="0">
                        <a:latin typeface="+mn-lt"/>
                      </a:endParaRPr>
                    </a:p>
                  </a:txBody>
                  <a:tcPr/>
                </a:tc>
                <a:tc>
                  <a:txBody>
                    <a:bodyPr/>
                    <a:lstStyle/>
                    <a:p>
                      <a:pPr algn="just"/>
                      <a:r>
                        <a:rPr kumimoji="0" lang="en-IN" sz="1600" b="0" i="0" u="none" strike="noStrike" kern="1200" baseline="0" dirty="0" smtClean="0">
                          <a:solidFill>
                            <a:schemeClr val="dk1"/>
                          </a:solidFill>
                          <a:latin typeface="+mn-lt"/>
                          <a:ea typeface="+mn-ea"/>
                          <a:cs typeface="+mn-cs"/>
                        </a:rPr>
                        <a:t>Produces a relation that has the attributes of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and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 and includes as tuples all possible combinations of tuples from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and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a:t>
                      </a:r>
                      <a:endParaRPr lang="en-IN" sz="1600" dirty="0">
                        <a:latin typeface="+mn-lt"/>
                      </a:endParaRPr>
                    </a:p>
                  </a:txBody>
                  <a:tcPr/>
                </a:tc>
                <a:tc>
                  <a:txBody>
                    <a:bodyPr/>
                    <a:lstStyle/>
                    <a:p>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a:t>
                      </a:r>
                      <a:endParaRPr lang="en-IN" sz="1600" dirty="0">
                        <a:latin typeface="+mn-lt"/>
                      </a:endParaRPr>
                    </a:p>
                  </a:txBody>
                  <a:tcPr/>
                </a:tc>
              </a:tr>
              <a:tr h="1368947">
                <a:tc>
                  <a:txBody>
                    <a:bodyPr/>
                    <a:lstStyle/>
                    <a:p>
                      <a:r>
                        <a:rPr lang="en-US" sz="1600" dirty="0" smtClean="0">
                          <a:latin typeface="+mn-lt"/>
                        </a:rPr>
                        <a:t>UNION</a:t>
                      </a:r>
                      <a:endParaRPr lang="en-IN" sz="1600" dirty="0">
                        <a:latin typeface="+mn-lt"/>
                      </a:endParaRPr>
                    </a:p>
                  </a:txBody>
                  <a:tcPr/>
                </a:tc>
                <a:tc>
                  <a:txBody>
                    <a:bodyPr/>
                    <a:lstStyle/>
                    <a:p>
                      <a:pPr algn="just"/>
                      <a:r>
                        <a:rPr kumimoji="0" lang="en-IN" sz="1600" b="0" i="0" u="none" strike="noStrike" kern="1200" baseline="0" dirty="0" smtClean="0">
                          <a:solidFill>
                            <a:schemeClr val="dk1"/>
                          </a:solidFill>
                          <a:latin typeface="+mn-lt"/>
                          <a:ea typeface="+mn-ea"/>
                          <a:cs typeface="+mn-cs"/>
                        </a:rPr>
                        <a:t>Produces a relation that includes all the tuples in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or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 or both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and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and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 must be union compatible.</a:t>
                      </a:r>
                      <a:endParaRPr lang="en-IN" sz="1600" dirty="0">
                        <a:latin typeface="+mn-lt"/>
                      </a:endParaRPr>
                    </a:p>
                  </a:txBody>
                  <a:tcPr/>
                </a:tc>
                <a:tc>
                  <a:txBody>
                    <a:bodyPr/>
                    <a:lstStyle/>
                    <a:p>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a:t>
                      </a:r>
                      <a:endParaRPr lang="en-IN" sz="1600" dirty="0">
                        <a:latin typeface="+mn-lt"/>
                      </a:endParaRPr>
                    </a:p>
                  </a:txBody>
                  <a:tcPr/>
                </a:tc>
              </a:tr>
              <a:tr h="1114259">
                <a:tc>
                  <a:txBody>
                    <a:bodyPr/>
                    <a:lstStyle/>
                    <a:p>
                      <a:r>
                        <a:rPr lang="en-US" sz="1600" dirty="0" smtClean="0">
                          <a:latin typeface="+mn-lt"/>
                        </a:rPr>
                        <a:t>SET-DIFFERENCE/</a:t>
                      </a:r>
                    </a:p>
                    <a:p>
                      <a:r>
                        <a:rPr lang="en-US" sz="1600" dirty="0" smtClean="0">
                          <a:latin typeface="+mn-lt"/>
                        </a:rPr>
                        <a:t>MINUS</a:t>
                      </a:r>
                      <a:endParaRPr lang="en-IN" sz="1600" dirty="0">
                        <a:latin typeface="+mn-lt"/>
                      </a:endParaRPr>
                    </a:p>
                  </a:txBody>
                  <a:tcPr/>
                </a:tc>
                <a:tc>
                  <a:txBody>
                    <a:bodyPr/>
                    <a:lstStyle/>
                    <a:p>
                      <a:pPr algn="just"/>
                      <a:r>
                        <a:rPr kumimoji="0" lang="en-IN" sz="1600" b="0" i="0" u="none" strike="noStrike" kern="1200" baseline="0" dirty="0" smtClean="0">
                          <a:solidFill>
                            <a:schemeClr val="dk1"/>
                          </a:solidFill>
                          <a:latin typeface="+mn-lt"/>
                          <a:ea typeface="+mn-ea"/>
                          <a:cs typeface="+mn-cs"/>
                        </a:rPr>
                        <a:t>Produces a relation that includes all the tuples in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that are not in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and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 must be union compatible.</a:t>
                      </a:r>
                      <a:endParaRPr lang="en-IN" sz="1600" dirty="0">
                        <a:latin typeface="+mn-lt"/>
                      </a:endParaRPr>
                    </a:p>
                  </a:txBody>
                  <a:tcPr/>
                </a:tc>
                <a:tc>
                  <a:txBody>
                    <a:bodyPr/>
                    <a:lstStyle/>
                    <a:p>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1 – </a:t>
                      </a:r>
                      <a:r>
                        <a:rPr kumimoji="0" lang="en-IN" sz="1600" b="0" i="1" u="none" strike="noStrike" kern="1200" baseline="0" dirty="0" smtClean="0">
                          <a:solidFill>
                            <a:schemeClr val="dk1"/>
                          </a:solidFill>
                          <a:latin typeface="+mn-lt"/>
                          <a:ea typeface="+mn-ea"/>
                          <a:cs typeface="+mn-cs"/>
                        </a:rPr>
                        <a:t>R</a:t>
                      </a:r>
                      <a:r>
                        <a:rPr kumimoji="0" lang="en-IN" sz="1600" b="0" i="0" u="none" strike="noStrike" kern="1200" baseline="0" dirty="0" smtClean="0">
                          <a:solidFill>
                            <a:schemeClr val="dk1"/>
                          </a:solidFill>
                          <a:latin typeface="+mn-lt"/>
                          <a:ea typeface="+mn-ea"/>
                          <a:cs typeface="+mn-cs"/>
                        </a:rPr>
                        <a:t>2</a:t>
                      </a:r>
                      <a:endParaRPr lang="en-IN" sz="1600" dirty="0">
                        <a:latin typeface="+mn-lt"/>
                      </a:endParaRPr>
                    </a:p>
                  </a:txBody>
                  <a:tcPr/>
                </a:tc>
              </a:tr>
            </a:tbl>
          </a:graphicData>
        </a:graphic>
      </p:graphicFrame>
    </p:spTree>
    <p:extLst>
      <p:ext uri="{BB962C8B-B14F-4D97-AF65-F5344CB8AC3E}">
        <p14:creationId xmlns:p14="http://schemas.microsoft.com/office/powerpoint/2010/main" val="658699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077200" cy="1143000"/>
          </a:xfrm>
        </p:spPr>
        <p:txBody>
          <a:bodyPr/>
          <a:lstStyle/>
          <a:p>
            <a:r>
              <a:rPr lang="en-US" b="1" dirty="0" smtClean="0"/>
              <a:t>Relational Algebra Operators Cont</a:t>
            </a:r>
            <a:r>
              <a:rPr lang="en-US" b="1" dirty="0"/>
              <a:t>.</a:t>
            </a:r>
            <a:endParaRPr lang="en-IN" b="1" dirty="0"/>
          </a:p>
        </p:txBody>
      </p:sp>
      <p:graphicFrame>
        <p:nvGraphicFramePr>
          <p:cNvPr id="6" name="Table 5"/>
          <p:cNvGraphicFramePr>
            <a:graphicFrameLocks noGrp="1"/>
          </p:cNvGraphicFramePr>
          <p:nvPr>
            <p:extLst>
              <p:ext uri="{D42A27DB-BD31-4B8C-83A1-F6EECF244321}">
                <p14:modId xmlns:p14="http://schemas.microsoft.com/office/powerpoint/2010/main" val="1928252454"/>
              </p:ext>
            </p:extLst>
          </p:nvPr>
        </p:nvGraphicFramePr>
        <p:xfrm>
          <a:off x="228600" y="1420621"/>
          <a:ext cx="8610600" cy="5132579"/>
        </p:xfrm>
        <a:graphic>
          <a:graphicData uri="http://schemas.openxmlformats.org/drawingml/2006/table">
            <a:tbl>
              <a:tblPr firstRow="1" bandRow="1">
                <a:tableStyleId>{5C22544A-7EE6-4342-B048-85BDC9FD1C3A}</a:tableStyleId>
              </a:tblPr>
              <a:tblGrid>
                <a:gridCol w="1676400"/>
                <a:gridCol w="4191000"/>
                <a:gridCol w="2743200"/>
              </a:tblGrid>
              <a:tr h="410472">
                <a:tc>
                  <a:txBody>
                    <a:bodyPr/>
                    <a:lstStyle/>
                    <a:p>
                      <a:pPr algn="ctr"/>
                      <a:r>
                        <a:rPr lang="en-US" sz="1800" dirty="0" smtClean="0">
                          <a:latin typeface="+mn-lt"/>
                        </a:rPr>
                        <a:t>Operation</a:t>
                      </a:r>
                      <a:endParaRPr lang="en-IN" sz="1800" dirty="0">
                        <a:latin typeface="+mn-lt"/>
                      </a:endParaRPr>
                    </a:p>
                  </a:txBody>
                  <a:tcPr/>
                </a:tc>
                <a:tc>
                  <a:txBody>
                    <a:bodyPr/>
                    <a:lstStyle/>
                    <a:p>
                      <a:pPr algn="ctr"/>
                      <a:r>
                        <a:rPr lang="en-US" sz="1800" dirty="0" smtClean="0">
                          <a:latin typeface="+mn-lt"/>
                        </a:rPr>
                        <a:t>Purpose</a:t>
                      </a:r>
                      <a:endParaRPr lang="en-IN" sz="1800" dirty="0">
                        <a:latin typeface="+mn-lt"/>
                      </a:endParaRPr>
                    </a:p>
                  </a:txBody>
                  <a:tcPr/>
                </a:tc>
                <a:tc>
                  <a:txBody>
                    <a:bodyPr/>
                    <a:lstStyle/>
                    <a:p>
                      <a:pPr algn="ctr"/>
                      <a:r>
                        <a:rPr lang="en-US" sz="1800" dirty="0" smtClean="0">
                          <a:latin typeface="+mn-lt"/>
                        </a:rPr>
                        <a:t>Notation</a:t>
                      </a:r>
                      <a:endParaRPr lang="en-IN" sz="1800" dirty="0">
                        <a:latin typeface="+mn-lt"/>
                      </a:endParaRPr>
                    </a:p>
                  </a:txBody>
                  <a:tcPr/>
                </a:tc>
              </a:tr>
              <a:tr h="1259718">
                <a:tc>
                  <a:txBody>
                    <a:bodyPr/>
                    <a:lstStyle/>
                    <a:p>
                      <a:r>
                        <a:rPr kumimoji="0" lang="en-IN" sz="1800" b="0" i="0" u="none" strike="noStrike" kern="1200" baseline="0" dirty="0" smtClean="0">
                          <a:solidFill>
                            <a:schemeClr val="dk1"/>
                          </a:solidFill>
                          <a:latin typeface="+mn-lt"/>
                          <a:ea typeface="+mn-ea"/>
                          <a:cs typeface="+mn-cs"/>
                        </a:rPr>
                        <a:t>EQUIJOIN</a:t>
                      </a:r>
                      <a:endParaRPr lang="en-IN" dirty="0"/>
                    </a:p>
                  </a:txBody>
                  <a:tcPr/>
                </a:tc>
                <a:tc>
                  <a:txBody>
                    <a:bodyPr/>
                    <a:lstStyle/>
                    <a:p>
                      <a:pPr algn="just"/>
                      <a:r>
                        <a:rPr kumimoji="0" lang="en-IN" sz="1800" b="0" i="0" u="none" strike="noStrike" kern="1200" baseline="0" dirty="0" smtClean="0">
                          <a:solidFill>
                            <a:schemeClr val="dk1"/>
                          </a:solidFill>
                          <a:latin typeface="+mn-lt"/>
                          <a:ea typeface="+mn-ea"/>
                          <a:cs typeface="+mn-cs"/>
                        </a:rPr>
                        <a:t>Produces all the combinations of tuples from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1 and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2 that satisfy a join condition with only equality comparisons.</a:t>
                      </a:r>
                      <a:endParaRPr lang="en-IN" dirty="0"/>
                    </a:p>
                  </a:txBody>
                  <a:tcPr/>
                </a:tc>
                <a:tc>
                  <a:txBody>
                    <a:bodyPr/>
                    <a:lstStyle/>
                    <a:p>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1      </a:t>
                      </a:r>
                      <a:r>
                        <a:rPr kumimoji="0" lang="en-IN" sz="1800" b="0" i="0" u="none" strike="noStrike" kern="1200" baseline="-25000" dirty="0" smtClean="0">
                          <a:solidFill>
                            <a:schemeClr val="dk1"/>
                          </a:solidFill>
                          <a:latin typeface="+mn-lt"/>
                          <a:ea typeface="+mn-ea"/>
                          <a:cs typeface="+mn-cs"/>
                        </a:rPr>
                        <a:t>&lt;join condition&gt;</a:t>
                      </a:r>
                      <a:r>
                        <a:rPr kumimoji="0" lang="en-IN" sz="1800" b="0" i="0" u="none" strike="noStrike" kern="1200" baseline="0" dirty="0" smtClean="0">
                          <a:solidFill>
                            <a:schemeClr val="dk1"/>
                          </a:solidFill>
                          <a:latin typeface="+mn-lt"/>
                          <a:ea typeface="+mn-ea"/>
                          <a:cs typeface="+mn-cs"/>
                        </a:rPr>
                        <a:t>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2, </a:t>
                      </a:r>
                    </a:p>
                    <a:p>
                      <a:r>
                        <a:rPr kumimoji="0" lang="en-IN" sz="1800" b="0" i="0" u="none" strike="noStrike" kern="1200" baseline="0" dirty="0" smtClean="0">
                          <a:solidFill>
                            <a:schemeClr val="dk1"/>
                          </a:solidFill>
                          <a:latin typeface="+mn-lt"/>
                          <a:ea typeface="+mn-ea"/>
                          <a:cs typeface="+mn-cs"/>
                        </a:rPr>
                        <a:t>OR</a:t>
                      </a:r>
                    </a:p>
                    <a:p>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1      </a:t>
                      </a:r>
                      <a:r>
                        <a:rPr kumimoji="0" lang="en-IN" sz="1800" b="0" i="0" u="none" strike="noStrike" kern="1200" baseline="-25000" dirty="0" smtClean="0">
                          <a:solidFill>
                            <a:schemeClr val="dk1"/>
                          </a:solidFill>
                          <a:latin typeface="+mn-lt"/>
                          <a:ea typeface="+mn-ea"/>
                          <a:cs typeface="+mn-cs"/>
                        </a:rPr>
                        <a:t>(&lt;join attributes 1&gt;),</a:t>
                      </a:r>
                    </a:p>
                    <a:p>
                      <a:r>
                        <a:rPr kumimoji="0" lang="en-IN" sz="1800" b="0" i="0" u="none" strike="noStrike" kern="1200" baseline="-25000" dirty="0" smtClean="0">
                          <a:solidFill>
                            <a:schemeClr val="dk1"/>
                          </a:solidFill>
                          <a:latin typeface="+mn-lt"/>
                          <a:ea typeface="+mn-ea"/>
                          <a:cs typeface="+mn-cs"/>
                        </a:rPr>
                        <a:t>(&lt;join attributes 2&gt;)</a:t>
                      </a:r>
                      <a:r>
                        <a:rPr kumimoji="0" lang="en-IN" sz="1800" b="0" i="0" u="none" strike="noStrike" kern="1200" baseline="0" dirty="0" smtClean="0">
                          <a:solidFill>
                            <a:schemeClr val="dk1"/>
                          </a:solidFill>
                          <a:latin typeface="+mn-lt"/>
                          <a:ea typeface="+mn-ea"/>
                          <a:cs typeface="+mn-cs"/>
                        </a:rPr>
                        <a:t>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2</a:t>
                      </a:r>
                      <a:endParaRPr lang="en-IN" dirty="0"/>
                    </a:p>
                  </a:txBody>
                  <a:tcPr/>
                </a:tc>
              </a:tr>
              <a:tr h="1832100">
                <a:tc>
                  <a:txBody>
                    <a:bodyPr/>
                    <a:lstStyle/>
                    <a:p>
                      <a:r>
                        <a:rPr kumimoji="0" lang="en-IN" sz="1800" b="0" i="0" u="none" strike="noStrike" kern="1200" baseline="0" dirty="0" smtClean="0">
                          <a:solidFill>
                            <a:schemeClr val="dk1"/>
                          </a:solidFill>
                          <a:latin typeface="+mn-lt"/>
                          <a:ea typeface="+mn-ea"/>
                          <a:cs typeface="+mn-cs"/>
                        </a:rPr>
                        <a:t>NATURAL JOIN</a:t>
                      </a:r>
                      <a:endParaRPr lang="en-IN" dirty="0"/>
                    </a:p>
                  </a:txBody>
                  <a:tcPr/>
                </a:tc>
                <a:tc>
                  <a:txBody>
                    <a:bodyPr/>
                    <a:lstStyle/>
                    <a:p>
                      <a:pPr algn="just"/>
                      <a:r>
                        <a:rPr kumimoji="0" lang="en-IN" sz="1800" b="0" i="0" u="none" strike="noStrike" kern="1200" baseline="0" dirty="0" smtClean="0">
                          <a:solidFill>
                            <a:schemeClr val="dk1"/>
                          </a:solidFill>
                          <a:latin typeface="+mn-lt"/>
                          <a:ea typeface="+mn-ea"/>
                          <a:cs typeface="+mn-cs"/>
                        </a:rPr>
                        <a:t>Same as EQUIJOIN except that the join attributes of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2 are not included in the resulting relation; if the join attributes have the same names, they do not have to be specified at all.</a:t>
                      </a:r>
                      <a:endParaRPr lang="en-IN" dirty="0"/>
                    </a:p>
                  </a:txBody>
                  <a:tcPr/>
                </a:tc>
                <a:tc>
                  <a:txBody>
                    <a:bodyPr/>
                    <a:lstStyle/>
                    <a:p>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1 *</a:t>
                      </a:r>
                      <a:r>
                        <a:rPr kumimoji="0" lang="en-IN" sz="1800" b="0" i="0" u="none" strike="noStrike" kern="1200" baseline="-25000" dirty="0" smtClean="0">
                          <a:solidFill>
                            <a:schemeClr val="dk1"/>
                          </a:solidFill>
                          <a:latin typeface="+mn-lt"/>
                          <a:ea typeface="+mn-ea"/>
                          <a:cs typeface="+mn-cs"/>
                        </a:rPr>
                        <a:t>&lt;join condition&gt;</a:t>
                      </a:r>
                      <a:r>
                        <a:rPr kumimoji="0" lang="en-IN" sz="1800" b="0" i="0" u="none" strike="noStrike" kern="1200" baseline="0" dirty="0" smtClean="0">
                          <a:solidFill>
                            <a:schemeClr val="dk1"/>
                          </a:solidFill>
                          <a:latin typeface="+mn-lt"/>
                          <a:ea typeface="+mn-ea"/>
                          <a:cs typeface="+mn-cs"/>
                        </a:rPr>
                        <a:t>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2,</a:t>
                      </a:r>
                    </a:p>
                    <a:p>
                      <a:r>
                        <a:rPr kumimoji="0" lang="en-IN" sz="1800" b="0" i="0" u="none" strike="noStrike" kern="1200" baseline="0" dirty="0" smtClean="0">
                          <a:solidFill>
                            <a:schemeClr val="dk1"/>
                          </a:solidFill>
                          <a:latin typeface="+mn-lt"/>
                          <a:ea typeface="+mn-ea"/>
                          <a:cs typeface="+mn-cs"/>
                        </a:rPr>
                        <a:t>OR </a:t>
                      </a:r>
                    </a:p>
                    <a:p>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1 * </a:t>
                      </a:r>
                      <a:r>
                        <a:rPr kumimoji="0" lang="en-IN" sz="1800" b="0" i="0" u="none" strike="noStrike" kern="1200" baseline="-25000" dirty="0" smtClean="0">
                          <a:solidFill>
                            <a:schemeClr val="dk1"/>
                          </a:solidFill>
                          <a:latin typeface="+mn-lt"/>
                          <a:ea typeface="+mn-ea"/>
                          <a:cs typeface="+mn-cs"/>
                        </a:rPr>
                        <a:t>(&lt;join attributes 1&gt;),</a:t>
                      </a:r>
                    </a:p>
                    <a:p>
                      <a:r>
                        <a:rPr kumimoji="0" lang="en-IN" sz="1800" b="0" i="0" u="none" strike="noStrike" kern="1200" baseline="-25000" dirty="0" smtClean="0">
                          <a:solidFill>
                            <a:schemeClr val="dk1"/>
                          </a:solidFill>
                          <a:latin typeface="+mn-lt"/>
                          <a:ea typeface="+mn-ea"/>
                          <a:cs typeface="+mn-cs"/>
                        </a:rPr>
                        <a:t>(&lt;join attributes 2&gt;)</a:t>
                      </a:r>
                      <a:r>
                        <a:rPr kumimoji="0" lang="en-IN" sz="1800" b="0" i="0" u="none" strike="noStrike" kern="1200" baseline="0" dirty="0" smtClean="0">
                          <a:solidFill>
                            <a:schemeClr val="dk1"/>
                          </a:solidFill>
                          <a:latin typeface="+mn-lt"/>
                          <a:ea typeface="+mn-ea"/>
                          <a:cs typeface="+mn-cs"/>
                        </a:rPr>
                        <a:t>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2</a:t>
                      </a:r>
                    </a:p>
                    <a:p>
                      <a:r>
                        <a:rPr kumimoji="0" lang="en-IN" sz="1800" b="0" i="0" u="none" strike="noStrike" kern="1200" baseline="0" dirty="0" smtClean="0">
                          <a:solidFill>
                            <a:schemeClr val="dk1"/>
                          </a:solidFill>
                          <a:latin typeface="+mn-lt"/>
                          <a:ea typeface="+mn-ea"/>
                          <a:cs typeface="+mn-cs"/>
                        </a:rPr>
                        <a:t>OR </a:t>
                      </a:r>
                    </a:p>
                    <a:p>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1 *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2</a:t>
                      </a:r>
                    </a:p>
                    <a:p>
                      <a:endParaRPr lang="en-IN" dirty="0"/>
                    </a:p>
                  </a:txBody>
                  <a:tcPr/>
                </a:tc>
              </a:tr>
              <a:tr h="1450709">
                <a:tc>
                  <a:txBody>
                    <a:bodyPr/>
                    <a:lstStyle/>
                    <a:p>
                      <a:r>
                        <a:rPr kumimoji="0" lang="en-IN" sz="1800" b="0" i="0" u="none" strike="noStrike" kern="1200" baseline="0" dirty="0" smtClean="0">
                          <a:solidFill>
                            <a:schemeClr val="dk1"/>
                          </a:solidFill>
                          <a:latin typeface="+mn-lt"/>
                          <a:ea typeface="+mn-ea"/>
                          <a:cs typeface="+mn-cs"/>
                        </a:rPr>
                        <a:t>THETA JOIN</a:t>
                      </a:r>
                      <a:endParaRPr lang="en-IN" dirty="0"/>
                    </a:p>
                  </a:txBody>
                  <a:tcPr/>
                </a:tc>
                <a:tc>
                  <a:txBody>
                    <a:bodyPr/>
                    <a:lstStyle/>
                    <a:p>
                      <a:pPr algn="just"/>
                      <a:r>
                        <a:rPr kumimoji="0" lang="en-IN" sz="1800" b="0" i="0" u="none" strike="noStrike" kern="1200" baseline="0" dirty="0" smtClean="0">
                          <a:solidFill>
                            <a:schemeClr val="dk1"/>
                          </a:solidFill>
                          <a:latin typeface="+mn-lt"/>
                          <a:ea typeface="+mn-ea"/>
                          <a:cs typeface="+mn-cs"/>
                        </a:rPr>
                        <a:t>Produces all combinations of tuples from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1 and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2 that satisfy the join condition.</a:t>
                      </a:r>
                    </a:p>
                  </a:txBody>
                  <a:tcPr/>
                </a:tc>
                <a:tc>
                  <a:txBody>
                    <a:bodyPr/>
                    <a:lstStyle/>
                    <a:p>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1      </a:t>
                      </a:r>
                      <a:r>
                        <a:rPr kumimoji="0" lang="en-IN" sz="1800" b="0" i="0" u="none" strike="noStrike" kern="1200" baseline="-25000" dirty="0" smtClean="0">
                          <a:solidFill>
                            <a:schemeClr val="dk1"/>
                          </a:solidFill>
                          <a:latin typeface="+mn-lt"/>
                          <a:ea typeface="+mn-ea"/>
                          <a:cs typeface="+mn-cs"/>
                        </a:rPr>
                        <a:t>&lt;join condition&gt;</a:t>
                      </a:r>
                      <a:r>
                        <a:rPr kumimoji="0" lang="en-IN" sz="1800" b="0" i="0" u="none" strike="noStrike" kern="1200" baseline="0" dirty="0" smtClean="0">
                          <a:solidFill>
                            <a:schemeClr val="dk1"/>
                          </a:solidFill>
                          <a:latin typeface="+mn-lt"/>
                          <a:ea typeface="+mn-ea"/>
                          <a:cs typeface="+mn-cs"/>
                        </a:rPr>
                        <a:t> </a:t>
                      </a:r>
                      <a:r>
                        <a:rPr kumimoji="0" lang="en-IN" sz="1800" b="0" i="1" u="none" strike="noStrike" kern="1200" baseline="0" dirty="0" smtClean="0">
                          <a:solidFill>
                            <a:schemeClr val="dk1"/>
                          </a:solidFill>
                          <a:latin typeface="+mn-lt"/>
                          <a:ea typeface="+mn-ea"/>
                          <a:cs typeface="+mn-cs"/>
                        </a:rPr>
                        <a:t>R</a:t>
                      </a:r>
                      <a:r>
                        <a:rPr kumimoji="0" lang="en-IN" sz="1800" b="0" i="0" u="none" strike="noStrike" kern="1200" baseline="0" dirty="0" smtClean="0">
                          <a:solidFill>
                            <a:schemeClr val="dk1"/>
                          </a:solidFill>
                          <a:latin typeface="+mn-lt"/>
                          <a:ea typeface="+mn-ea"/>
                          <a:cs typeface="+mn-cs"/>
                        </a:rPr>
                        <a:t>2</a:t>
                      </a:r>
                      <a:endParaRPr lang="en-IN" dirty="0"/>
                    </a:p>
                  </a:txBody>
                  <a:tcPr/>
                </a:tc>
              </a:tr>
            </a:tbl>
          </a:graphicData>
        </a:graphic>
      </p:graphicFrame>
      <p:grpSp>
        <p:nvGrpSpPr>
          <p:cNvPr id="15" name="Group 14"/>
          <p:cNvGrpSpPr>
            <a:grpSpLocks/>
          </p:cNvGrpSpPr>
          <p:nvPr/>
        </p:nvGrpSpPr>
        <p:grpSpPr bwMode="auto">
          <a:xfrm>
            <a:off x="6553200" y="5181600"/>
            <a:ext cx="219075" cy="174625"/>
            <a:chOff x="377" y="2904"/>
            <a:chExt cx="154" cy="110"/>
          </a:xfrm>
        </p:grpSpPr>
        <p:sp>
          <p:nvSpPr>
            <p:cNvPr id="16" name="Line 15"/>
            <p:cNvSpPr>
              <a:spLocks noChangeShapeType="1"/>
            </p:cNvSpPr>
            <p:nvPr/>
          </p:nvSpPr>
          <p:spPr bwMode="auto">
            <a:xfrm>
              <a:off x="381"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7" name="Line 16"/>
            <p:cNvSpPr>
              <a:spLocks noChangeShapeType="1"/>
            </p:cNvSpPr>
            <p:nvPr/>
          </p:nvSpPr>
          <p:spPr bwMode="auto">
            <a:xfrm>
              <a:off x="527"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8" name="Line 17"/>
            <p:cNvSpPr>
              <a:spLocks noChangeShapeType="1"/>
            </p:cNvSpPr>
            <p:nvPr/>
          </p:nvSpPr>
          <p:spPr bwMode="auto">
            <a:xfrm>
              <a:off x="385" y="2904"/>
              <a:ext cx="138"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9" name="Line 18"/>
            <p:cNvSpPr>
              <a:spLocks noChangeShapeType="1"/>
            </p:cNvSpPr>
            <p:nvPr/>
          </p:nvSpPr>
          <p:spPr bwMode="auto">
            <a:xfrm flipH="1">
              <a:off x="377" y="2904"/>
              <a:ext cx="154"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grpSp>
        <p:nvGrpSpPr>
          <p:cNvPr id="25" name="Group 14"/>
          <p:cNvGrpSpPr>
            <a:grpSpLocks/>
          </p:cNvGrpSpPr>
          <p:nvPr/>
        </p:nvGrpSpPr>
        <p:grpSpPr bwMode="auto">
          <a:xfrm>
            <a:off x="6553200" y="2492375"/>
            <a:ext cx="219075" cy="174625"/>
            <a:chOff x="377" y="2904"/>
            <a:chExt cx="154" cy="110"/>
          </a:xfrm>
        </p:grpSpPr>
        <p:sp>
          <p:nvSpPr>
            <p:cNvPr id="26" name="Line 15"/>
            <p:cNvSpPr>
              <a:spLocks noChangeShapeType="1"/>
            </p:cNvSpPr>
            <p:nvPr/>
          </p:nvSpPr>
          <p:spPr bwMode="auto">
            <a:xfrm>
              <a:off x="381"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27" name="Line 16"/>
            <p:cNvSpPr>
              <a:spLocks noChangeShapeType="1"/>
            </p:cNvSpPr>
            <p:nvPr/>
          </p:nvSpPr>
          <p:spPr bwMode="auto">
            <a:xfrm>
              <a:off x="527"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28" name="Line 17"/>
            <p:cNvSpPr>
              <a:spLocks noChangeShapeType="1"/>
            </p:cNvSpPr>
            <p:nvPr/>
          </p:nvSpPr>
          <p:spPr bwMode="auto">
            <a:xfrm>
              <a:off x="385" y="2904"/>
              <a:ext cx="138"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29" name="Line 18"/>
            <p:cNvSpPr>
              <a:spLocks noChangeShapeType="1"/>
            </p:cNvSpPr>
            <p:nvPr/>
          </p:nvSpPr>
          <p:spPr bwMode="auto">
            <a:xfrm flipH="1">
              <a:off x="377" y="2904"/>
              <a:ext cx="154"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grpSp>
        <p:nvGrpSpPr>
          <p:cNvPr id="30" name="Group 14"/>
          <p:cNvGrpSpPr>
            <a:grpSpLocks/>
          </p:cNvGrpSpPr>
          <p:nvPr/>
        </p:nvGrpSpPr>
        <p:grpSpPr bwMode="auto">
          <a:xfrm>
            <a:off x="6553200" y="1958975"/>
            <a:ext cx="219075" cy="174625"/>
            <a:chOff x="377" y="2904"/>
            <a:chExt cx="154" cy="110"/>
          </a:xfrm>
        </p:grpSpPr>
        <p:sp>
          <p:nvSpPr>
            <p:cNvPr id="31" name="Line 15"/>
            <p:cNvSpPr>
              <a:spLocks noChangeShapeType="1"/>
            </p:cNvSpPr>
            <p:nvPr/>
          </p:nvSpPr>
          <p:spPr bwMode="auto">
            <a:xfrm>
              <a:off x="381"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2" name="Line 16"/>
            <p:cNvSpPr>
              <a:spLocks noChangeShapeType="1"/>
            </p:cNvSpPr>
            <p:nvPr/>
          </p:nvSpPr>
          <p:spPr bwMode="auto">
            <a:xfrm>
              <a:off x="527"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3" name="Line 17"/>
            <p:cNvSpPr>
              <a:spLocks noChangeShapeType="1"/>
            </p:cNvSpPr>
            <p:nvPr/>
          </p:nvSpPr>
          <p:spPr bwMode="auto">
            <a:xfrm>
              <a:off x="385" y="2904"/>
              <a:ext cx="138"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4" name="Line 18"/>
            <p:cNvSpPr>
              <a:spLocks noChangeShapeType="1"/>
            </p:cNvSpPr>
            <p:nvPr/>
          </p:nvSpPr>
          <p:spPr bwMode="auto">
            <a:xfrm flipH="1">
              <a:off x="377" y="2904"/>
              <a:ext cx="154"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522547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828800"/>
            <a:ext cx="5285808"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14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2800" b="1" dirty="0" smtClean="0"/>
              <a:t>Question 1-2</a:t>
            </a:r>
            <a:endParaRPr lang="en-IN" sz="2800" b="1" dirty="0"/>
          </a:p>
        </p:txBody>
      </p:sp>
      <p:sp>
        <p:nvSpPr>
          <p:cNvPr id="3" name="Content Placeholder 2"/>
          <p:cNvSpPr>
            <a:spLocks noGrp="1"/>
          </p:cNvSpPr>
          <p:nvPr>
            <p:ph sz="quarter" idx="1"/>
          </p:nvPr>
        </p:nvSpPr>
        <p:spPr>
          <a:xfrm>
            <a:off x="381000" y="1143000"/>
            <a:ext cx="8305800" cy="5102352"/>
          </a:xfrm>
        </p:spPr>
        <p:txBody>
          <a:bodyPr>
            <a:noAutofit/>
          </a:bodyPr>
          <a:lstStyle/>
          <a:p>
            <a:pPr marL="342900" lvl="0" indent="-342900" algn="just">
              <a:lnSpc>
                <a:spcPct val="120000"/>
              </a:lnSpc>
              <a:spcAft>
                <a:spcPts val="0"/>
              </a:spcAft>
              <a:buFont typeface="+mj-lt"/>
              <a:buAutoNum type="arabicPeriod"/>
            </a:pPr>
            <a:r>
              <a:rPr lang="en-US" sz="2100" b="1" dirty="0">
                <a:latin typeface="Times New Roman"/>
                <a:ea typeface="Times New Roman"/>
                <a:cs typeface="Times New Roman"/>
              </a:rPr>
              <a:t>Cross Product in relation algebra is </a:t>
            </a:r>
            <a:r>
              <a:rPr lang="en-US" sz="2100" b="1" dirty="0" smtClean="0">
                <a:latin typeface="Times New Roman"/>
                <a:ea typeface="Times New Roman"/>
                <a:cs typeface="Times New Roman"/>
              </a:rPr>
              <a:t>a</a:t>
            </a:r>
            <a:r>
              <a:rPr lang="en-US" sz="2100" b="1" dirty="0">
                <a:latin typeface="Times New Roman"/>
                <a:ea typeface="Times New Roman"/>
                <a:cs typeface="Times New Roman"/>
              </a:rPr>
              <a:t> </a:t>
            </a:r>
            <a:endParaRPr lang="en-IN" sz="2100" b="1" dirty="0">
              <a:latin typeface="Calibri"/>
              <a:ea typeface="Times New Roman"/>
              <a:cs typeface="Times New Roman"/>
            </a:endParaRPr>
          </a:p>
          <a:p>
            <a:pPr marL="342900" lvl="0" indent="-342900" algn="just">
              <a:lnSpc>
                <a:spcPct val="120000"/>
              </a:lnSpc>
              <a:spcAft>
                <a:spcPts val="0"/>
              </a:spcAft>
              <a:buFont typeface="+mj-lt"/>
              <a:buAutoNum type="alphaLcParenR"/>
            </a:pPr>
            <a:r>
              <a:rPr lang="en-US" sz="2100" dirty="0">
                <a:latin typeface="Times New Roman"/>
                <a:ea typeface="Times New Roman"/>
                <a:cs typeface="Times New Roman"/>
              </a:rPr>
              <a:t>Unary Operator</a:t>
            </a:r>
            <a:endParaRPr lang="en-IN" sz="2100" dirty="0">
              <a:latin typeface="Calibri"/>
              <a:ea typeface="Times New Roman"/>
              <a:cs typeface="Times New Roman"/>
            </a:endParaRPr>
          </a:p>
          <a:p>
            <a:pPr marL="342900" lvl="0" indent="-342900" algn="just">
              <a:lnSpc>
                <a:spcPct val="120000"/>
              </a:lnSpc>
              <a:spcAft>
                <a:spcPts val="0"/>
              </a:spcAft>
              <a:buFont typeface="+mj-lt"/>
              <a:buAutoNum type="alphaLcParenR"/>
            </a:pPr>
            <a:r>
              <a:rPr lang="en-US" sz="2100" dirty="0">
                <a:latin typeface="Times New Roman"/>
                <a:ea typeface="Times New Roman"/>
                <a:cs typeface="Times New Roman"/>
              </a:rPr>
              <a:t>Binary Operator</a:t>
            </a:r>
            <a:endParaRPr lang="en-IN" sz="2100" dirty="0">
              <a:latin typeface="Calibri"/>
              <a:ea typeface="Times New Roman"/>
              <a:cs typeface="Times New Roman"/>
            </a:endParaRPr>
          </a:p>
          <a:p>
            <a:pPr marL="342900" lvl="0" indent="-342900" algn="just">
              <a:lnSpc>
                <a:spcPct val="120000"/>
              </a:lnSpc>
              <a:spcAft>
                <a:spcPts val="0"/>
              </a:spcAft>
              <a:buFont typeface="+mj-lt"/>
              <a:buAutoNum type="alphaLcParenR"/>
            </a:pPr>
            <a:r>
              <a:rPr lang="en-US" sz="2100" dirty="0">
                <a:latin typeface="Times New Roman"/>
                <a:ea typeface="Times New Roman"/>
                <a:cs typeface="Times New Roman"/>
              </a:rPr>
              <a:t>Ternary Operator</a:t>
            </a:r>
            <a:endParaRPr lang="en-IN" sz="2100" dirty="0">
              <a:latin typeface="Calibri"/>
              <a:ea typeface="Times New Roman"/>
              <a:cs typeface="Times New Roman"/>
            </a:endParaRPr>
          </a:p>
          <a:p>
            <a:pPr marL="342900" lvl="0" indent="-342900" algn="just">
              <a:lnSpc>
                <a:spcPct val="120000"/>
              </a:lnSpc>
              <a:spcAft>
                <a:spcPts val="1000"/>
              </a:spcAft>
              <a:buFont typeface="+mj-lt"/>
              <a:buAutoNum type="alphaLcParenR"/>
            </a:pPr>
            <a:r>
              <a:rPr lang="en-US" sz="2100" dirty="0">
                <a:latin typeface="Times New Roman"/>
                <a:ea typeface="Times New Roman"/>
                <a:cs typeface="Times New Roman"/>
              </a:rPr>
              <a:t>Not defined</a:t>
            </a:r>
            <a:endParaRPr lang="en-IN" sz="2100" dirty="0">
              <a:latin typeface="Calibri"/>
              <a:ea typeface="Times New Roman"/>
              <a:cs typeface="Times New Roman"/>
            </a:endParaRPr>
          </a:p>
          <a:p>
            <a:pPr marL="457200" lvl="0" indent="-457200" algn="just">
              <a:lnSpc>
                <a:spcPct val="120000"/>
              </a:lnSpc>
              <a:spcAft>
                <a:spcPts val="0"/>
              </a:spcAft>
              <a:buFont typeface="+mj-lt"/>
              <a:buAutoNum type="arabicPeriod" startAt="2"/>
            </a:pPr>
            <a:r>
              <a:rPr lang="en-IN" sz="2100" b="1" dirty="0" smtClean="0">
                <a:latin typeface="Times New Roman"/>
                <a:ea typeface="Times New Roman"/>
                <a:cs typeface="Times New Roman"/>
              </a:rPr>
              <a:t>Relational </a:t>
            </a:r>
            <a:r>
              <a:rPr lang="en-IN" sz="2100" b="1" dirty="0">
                <a:latin typeface="Times New Roman"/>
                <a:ea typeface="Times New Roman"/>
                <a:cs typeface="Times New Roman"/>
              </a:rPr>
              <a:t>Algebra is a __________ query language that takes two relation as input and produces another relation as output of the query</a:t>
            </a:r>
            <a:r>
              <a:rPr lang="en-IN" sz="2100" b="1" dirty="0" smtClean="0">
                <a:latin typeface="Times New Roman"/>
                <a:ea typeface="Times New Roman"/>
                <a:cs typeface="Times New Roman"/>
              </a:rPr>
              <a:t>.</a:t>
            </a:r>
            <a:endParaRPr lang="en-IN" sz="2100" b="1" dirty="0">
              <a:latin typeface="Calibri"/>
              <a:ea typeface="Times New Roman"/>
              <a:cs typeface="Times New Roman"/>
            </a:endParaRPr>
          </a:p>
          <a:p>
            <a:pPr marL="342900" lvl="0" indent="-342900" algn="just">
              <a:lnSpc>
                <a:spcPct val="120000"/>
              </a:lnSpc>
              <a:spcAft>
                <a:spcPts val="0"/>
              </a:spcAft>
              <a:buFont typeface="+mj-lt"/>
              <a:buAutoNum type="alphaLcParenR"/>
            </a:pPr>
            <a:r>
              <a:rPr lang="en-IN" sz="2100" dirty="0">
                <a:latin typeface="Times New Roman"/>
                <a:ea typeface="Times New Roman"/>
                <a:cs typeface="Times New Roman"/>
              </a:rPr>
              <a:t>Relational</a:t>
            </a:r>
            <a:endParaRPr lang="en-IN" sz="2100" dirty="0">
              <a:latin typeface="Calibri"/>
              <a:ea typeface="Times New Roman"/>
              <a:cs typeface="Times New Roman"/>
            </a:endParaRPr>
          </a:p>
          <a:p>
            <a:pPr marL="342900" lvl="0" indent="-342900" algn="just">
              <a:lnSpc>
                <a:spcPct val="120000"/>
              </a:lnSpc>
              <a:spcAft>
                <a:spcPts val="0"/>
              </a:spcAft>
              <a:buFont typeface="+mj-lt"/>
              <a:buAutoNum type="alphaLcParenR"/>
            </a:pPr>
            <a:r>
              <a:rPr lang="en-IN" sz="2100" dirty="0">
                <a:latin typeface="Times New Roman"/>
                <a:ea typeface="Times New Roman"/>
                <a:cs typeface="Times New Roman"/>
              </a:rPr>
              <a:t>Procedural</a:t>
            </a:r>
            <a:endParaRPr lang="en-IN" sz="2100" dirty="0">
              <a:latin typeface="Calibri"/>
              <a:ea typeface="Times New Roman"/>
              <a:cs typeface="Times New Roman"/>
            </a:endParaRPr>
          </a:p>
          <a:p>
            <a:pPr marL="342900" lvl="0" indent="-342900" algn="just">
              <a:lnSpc>
                <a:spcPct val="120000"/>
              </a:lnSpc>
              <a:spcAft>
                <a:spcPts val="0"/>
              </a:spcAft>
              <a:buFont typeface="+mj-lt"/>
              <a:buAutoNum type="alphaLcParenR"/>
            </a:pPr>
            <a:r>
              <a:rPr lang="en-IN" sz="2100" dirty="0">
                <a:latin typeface="Times New Roman"/>
                <a:ea typeface="Times New Roman"/>
                <a:cs typeface="Times New Roman"/>
              </a:rPr>
              <a:t>Structural</a:t>
            </a:r>
            <a:endParaRPr lang="en-IN" sz="2100" dirty="0">
              <a:latin typeface="Calibri"/>
              <a:ea typeface="Times New Roman"/>
              <a:cs typeface="Times New Roman"/>
            </a:endParaRPr>
          </a:p>
          <a:p>
            <a:pPr marL="342900" lvl="0" indent="-342900" algn="just">
              <a:lnSpc>
                <a:spcPct val="120000"/>
              </a:lnSpc>
              <a:spcAft>
                <a:spcPts val="0"/>
              </a:spcAft>
              <a:buFont typeface="+mj-lt"/>
              <a:buAutoNum type="alphaLcParenR"/>
            </a:pPr>
            <a:r>
              <a:rPr lang="en-IN" sz="2100" dirty="0" smtClean="0">
                <a:latin typeface="Times New Roman"/>
                <a:ea typeface="Times New Roman"/>
                <a:cs typeface="Times New Roman"/>
              </a:rPr>
              <a:t>Fundamental</a:t>
            </a:r>
            <a:endParaRPr lang="en-IN" sz="2100" dirty="0">
              <a:latin typeface="Calibri"/>
              <a:ea typeface="Times New Roman"/>
              <a:cs typeface="Times New Roman"/>
            </a:endParaRPr>
          </a:p>
        </p:txBody>
      </p:sp>
    </p:spTree>
    <p:extLst>
      <p:ext uri="{BB962C8B-B14F-4D97-AF65-F5344CB8AC3E}">
        <p14:creationId xmlns:p14="http://schemas.microsoft.com/office/powerpoint/2010/main" val="15961439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3600" b="1" dirty="0" smtClean="0"/>
              <a:t>Answer 1-2</a:t>
            </a:r>
            <a:endParaRPr lang="en-IN" sz="3600" b="1" dirty="0"/>
          </a:p>
        </p:txBody>
      </p:sp>
      <p:sp>
        <p:nvSpPr>
          <p:cNvPr id="3" name="Content Placeholder 2"/>
          <p:cNvSpPr>
            <a:spLocks noGrp="1"/>
          </p:cNvSpPr>
          <p:nvPr>
            <p:ph sz="quarter" idx="1"/>
          </p:nvPr>
        </p:nvSpPr>
        <p:spPr>
          <a:xfrm>
            <a:off x="457200" y="1831848"/>
            <a:ext cx="7467600" cy="4873752"/>
          </a:xfrm>
        </p:spPr>
        <p:txBody>
          <a:bodyPr>
            <a:normAutofit/>
          </a:bodyPr>
          <a:lstStyle/>
          <a:p>
            <a:pPr marL="0" indent="0">
              <a:buNone/>
            </a:pPr>
            <a:r>
              <a:rPr lang="en-US" sz="3600" dirty="0" smtClean="0">
                <a:ea typeface="Times New Roman"/>
                <a:cs typeface="Times New Roman"/>
              </a:rPr>
              <a:t>1. Answer</a:t>
            </a:r>
            <a:r>
              <a:rPr lang="en-US" sz="3600" dirty="0">
                <a:ea typeface="Times New Roman"/>
                <a:cs typeface="Times New Roman"/>
              </a:rPr>
              <a:t>: </a:t>
            </a:r>
            <a:r>
              <a:rPr lang="en-US" sz="3600" dirty="0" smtClean="0">
                <a:ea typeface="Times New Roman"/>
                <a:cs typeface="Times New Roman"/>
              </a:rPr>
              <a:t>B</a:t>
            </a:r>
            <a:endParaRPr lang="en-IN" sz="3600" dirty="0">
              <a:ea typeface="Times New Roman"/>
              <a:cs typeface="Times New Roman"/>
            </a:endParaRPr>
          </a:p>
          <a:p>
            <a:endParaRPr lang="en-US" sz="3600" dirty="0" smtClean="0"/>
          </a:p>
          <a:p>
            <a:pPr marL="0" indent="0">
              <a:buNone/>
            </a:pPr>
            <a:r>
              <a:rPr lang="en-US" sz="3600" dirty="0" smtClean="0"/>
              <a:t>2. Answer: B </a:t>
            </a:r>
            <a:endParaRPr lang="en-IN" sz="3600" dirty="0"/>
          </a:p>
        </p:txBody>
      </p:sp>
      <p:sp>
        <p:nvSpPr>
          <p:cNvPr id="4" name="AutoShape 2" descr="Image result for answ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answ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answ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3542772"/>
            <a:ext cx="3219450" cy="295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4641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sz="2800" b="1" dirty="0" smtClean="0"/>
              <a:t>Question 3-4</a:t>
            </a:r>
            <a:endParaRPr lang="en-IN" sz="2800" b="1" dirty="0"/>
          </a:p>
        </p:txBody>
      </p:sp>
      <p:sp>
        <p:nvSpPr>
          <p:cNvPr id="3" name="Content Placeholder 2"/>
          <p:cNvSpPr>
            <a:spLocks noGrp="1"/>
          </p:cNvSpPr>
          <p:nvPr>
            <p:ph sz="quarter" idx="1"/>
          </p:nvPr>
        </p:nvSpPr>
        <p:spPr>
          <a:xfrm>
            <a:off x="457200" y="1374648"/>
            <a:ext cx="8153400" cy="4873752"/>
          </a:xfrm>
        </p:spPr>
        <p:txBody>
          <a:bodyPr>
            <a:noAutofit/>
          </a:bodyPr>
          <a:lstStyle/>
          <a:p>
            <a:pPr marL="457200" lvl="0" indent="-457200" algn="just">
              <a:lnSpc>
                <a:spcPct val="120000"/>
              </a:lnSpc>
              <a:buFont typeface="+mj-lt"/>
              <a:buAutoNum type="arabicPeriod" startAt="3"/>
            </a:pPr>
            <a:r>
              <a:rPr lang="en-IN" sz="2000" b="1" dirty="0"/>
              <a:t>Which of the following is used to denote the selection operation in relational algebra</a:t>
            </a:r>
            <a:r>
              <a:rPr lang="en-IN" sz="2000" b="1" dirty="0" smtClean="0"/>
              <a:t>?</a:t>
            </a:r>
            <a:endParaRPr lang="en-IN" sz="2000" b="1" dirty="0"/>
          </a:p>
          <a:p>
            <a:pPr marL="457200" lvl="0" indent="-457200" algn="just">
              <a:lnSpc>
                <a:spcPct val="120000"/>
              </a:lnSpc>
              <a:buFont typeface="+mj-lt"/>
              <a:buAutoNum type="alphaLcParenR"/>
            </a:pPr>
            <a:r>
              <a:rPr lang="en-IN" sz="2000" dirty="0"/>
              <a:t>π</a:t>
            </a:r>
          </a:p>
          <a:p>
            <a:pPr marL="457200" lvl="0" indent="-457200" algn="just">
              <a:lnSpc>
                <a:spcPct val="120000"/>
              </a:lnSpc>
              <a:buFont typeface="+mj-lt"/>
              <a:buAutoNum type="alphaLcParenR"/>
            </a:pPr>
            <a:r>
              <a:rPr lang="en-IN" sz="2000" dirty="0"/>
              <a:t>σ</a:t>
            </a:r>
          </a:p>
          <a:p>
            <a:pPr marL="457200" lvl="0" indent="-457200" algn="just">
              <a:lnSpc>
                <a:spcPct val="120000"/>
              </a:lnSpc>
              <a:buFont typeface="+mj-lt"/>
              <a:buAutoNum type="alphaLcParenR"/>
            </a:pPr>
            <a:r>
              <a:rPr lang="en-IN" sz="2000" dirty="0"/>
              <a:t>α</a:t>
            </a:r>
          </a:p>
          <a:p>
            <a:pPr marL="457200" lvl="0" indent="-457200" algn="just">
              <a:lnSpc>
                <a:spcPct val="120000"/>
              </a:lnSpc>
              <a:buFont typeface="+mj-lt"/>
              <a:buAutoNum type="alphaLcParenR"/>
            </a:pPr>
            <a:r>
              <a:rPr lang="en-IN" sz="2000" dirty="0"/>
              <a:t>ρ</a:t>
            </a:r>
          </a:p>
          <a:p>
            <a:pPr marL="457200" lvl="0" indent="-457200" algn="just">
              <a:lnSpc>
                <a:spcPct val="120000"/>
              </a:lnSpc>
              <a:buFont typeface="+mj-lt"/>
              <a:buAutoNum type="arabicPeriod" startAt="4"/>
            </a:pPr>
            <a:r>
              <a:rPr lang="en-IN" sz="2000" b="1" dirty="0" smtClean="0"/>
              <a:t>A </a:t>
            </a:r>
            <a:r>
              <a:rPr lang="en-IN" sz="2000" b="1" dirty="0"/>
              <a:t>relational operator that yields values from all rows found in a table is known as the ____ operator</a:t>
            </a:r>
            <a:r>
              <a:rPr lang="en-IN" sz="2000" b="1" dirty="0" smtClean="0"/>
              <a:t>.</a:t>
            </a:r>
            <a:endParaRPr lang="en-IN" sz="2000" b="1" dirty="0"/>
          </a:p>
          <a:p>
            <a:pPr marL="457200" lvl="0" indent="-457200" algn="just">
              <a:lnSpc>
                <a:spcPct val="120000"/>
              </a:lnSpc>
              <a:buFont typeface="+mj-lt"/>
              <a:buAutoNum type="alphaLcParenR"/>
            </a:pPr>
            <a:r>
              <a:rPr lang="en-IN" sz="2000" dirty="0"/>
              <a:t>Selection</a:t>
            </a:r>
          </a:p>
          <a:p>
            <a:pPr marL="457200" lvl="0" indent="-457200" algn="just">
              <a:lnSpc>
                <a:spcPct val="120000"/>
              </a:lnSpc>
              <a:buFont typeface="+mj-lt"/>
              <a:buAutoNum type="alphaLcParenR"/>
            </a:pPr>
            <a:r>
              <a:rPr lang="en-IN" sz="2000" dirty="0"/>
              <a:t>Projection</a:t>
            </a:r>
          </a:p>
          <a:p>
            <a:pPr marL="457200" lvl="0" indent="-457200" algn="just">
              <a:lnSpc>
                <a:spcPct val="120000"/>
              </a:lnSpc>
              <a:buFont typeface="+mj-lt"/>
              <a:buAutoNum type="alphaLcParenR"/>
            </a:pPr>
            <a:r>
              <a:rPr lang="en-IN" sz="2000" dirty="0"/>
              <a:t>Difference</a:t>
            </a:r>
          </a:p>
          <a:p>
            <a:pPr marL="457200" lvl="0" indent="-457200" algn="just">
              <a:lnSpc>
                <a:spcPct val="120000"/>
              </a:lnSpc>
              <a:buFont typeface="+mj-lt"/>
              <a:buAutoNum type="alphaLcParenR"/>
            </a:pPr>
            <a:r>
              <a:rPr lang="en-IN" sz="2000" dirty="0" smtClean="0"/>
              <a:t>Cross-product</a:t>
            </a:r>
            <a:endParaRPr lang="en-IN" sz="2000" dirty="0"/>
          </a:p>
          <a:p>
            <a:pPr algn="just">
              <a:lnSpc>
                <a:spcPct val="120000"/>
              </a:lnSpc>
            </a:pPr>
            <a:endParaRPr lang="en-IN" sz="2000" dirty="0"/>
          </a:p>
        </p:txBody>
      </p:sp>
    </p:spTree>
    <p:extLst>
      <p:ext uri="{BB962C8B-B14F-4D97-AF65-F5344CB8AC3E}">
        <p14:creationId xmlns:p14="http://schemas.microsoft.com/office/powerpoint/2010/main" val="3421157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Answer 3-4</a:t>
            </a:r>
            <a:endParaRPr lang="en-IN" sz="3600" b="1" dirty="0"/>
          </a:p>
        </p:txBody>
      </p:sp>
      <p:sp>
        <p:nvSpPr>
          <p:cNvPr id="3" name="Content Placeholder 2"/>
          <p:cNvSpPr>
            <a:spLocks noGrp="1"/>
          </p:cNvSpPr>
          <p:nvPr>
            <p:ph sz="quarter" idx="1"/>
          </p:nvPr>
        </p:nvSpPr>
        <p:spPr>
          <a:xfrm>
            <a:off x="457200" y="1908048"/>
            <a:ext cx="7467600" cy="4873752"/>
          </a:xfrm>
        </p:spPr>
        <p:txBody>
          <a:bodyPr>
            <a:normAutofit/>
          </a:bodyPr>
          <a:lstStyle/>
          <a:p>
            <a:pPr marL="0" indent="0">
              <a:buNone/>
            </a:pPr>
            <a:r>
              <a:rPr lang="en-IN" sz="3600" dirty="0" smtClean="0"/>
              <a:t>3. Answer</a:t>
            </a:r>
            <a:r>
              <a:rPr lang="en-IN" sz="3600" dirty="0"/>
              <a:t>: </a:t>
            </a:r>
            <a:r>
              <a:rPr lang="en-IN" sz="3600" dirty="0" smtClean="0"/>
              <a:t>A</a:t>
            </a:r>
            <a:endParaRPr lang="en-IN" sz="3600" dirty="0"/>
          </a:p>
          <a:p>
            <a:pPr marL="0" indent="0">
              <a:buNone/>
            </a:pPr>
            <a:endParaRPr lang="en-US" sz="3600" dirty="0" smtClean="0"/>
          </a:p>
          <a:p>
            <a:pPr marL="0" indent="0">
              <a:buNone/>
            </a:pPr>
            <a:endParaRPr lang="en-US" sz="3600" dirty="0"/>
          </a:p>
          <a:p>
            <a:pPr marL="0" indent="0">
              <a:buNone/>
            </a:pPr>
            <a:r>
              <a:rPr lang="en-US" sz="3600" dirty="0" smtClean="0"/>
              <a:t>4. </a:t>
            </a:r>
            <a:r>
              <a:rPr lang="en-IN" sz="3600" dirty="0" smtClean="0"/>
              <a:t>Answer</a:t>
            </a:r>
            <a:r>
              <a:rPr lang="en-IN" sz="3600" dirty="0"/>
              <a:t>: </a:t>
            </a:r>
            <a:r>
              <a:rPr lang="en-IN" sz="3600" dirty="0" smtClean="0"/>
              <a:t>A</a:t>
            </a:r>
            <a:endParaRPr lang="en-IN" sz="3600" dirty="0"/>
          </a:p>
          <a:p>
            <a:endParaRPr lang="en-IN" sz="3600" dirty="0"/>
          </a:p>
        </p:txBody>
      </p:sp>
      <p:pic>
        <p:nvPicPr>
          <p:cNvPr id="3076" name="Picture 4" descr="Image result for 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788920"/>
            <a:ext cx="3371850" cy="269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2767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rmAutofit/>
          </a:bodyPr>
          <a:lstStyle/>
          <a:p>
            <a:r>
              <a:rPr lang="en-US" sz="3200" b="1" dirty="0" smtClean="0"/>
              <a:t>Question 5</a:t>
            </a:r>
            <a:endParaRPr lang="en-IN" sz="3200" b="1" dirty="0"/>
          </a:p>
        </p:txBody>
      </p:sp>
      <p:sp>
        <p:nvSpPr>
          <p:cNvPr id="3" name="Content Placeholder 2"/>
          <p:cNvSpPr>
            <a:spLocks noGrp="1"/>
          </p:cNvSpPr>
          <p:nvPr>
            <p:ph sz="quarter" idx="1"/>
          </p:nvPr>
        </p:nvSpPr>
        <p:spPr>
          <a:xfrm>
            <a:off x="381000" y="1600200"/>
            <a:ext cx="8153400" cy="4873752"/>
          </a:xfrm>
        </p:spPr>
        <p:txBody>
          <a:bodyPr>
            <a:normAutofit fontScale="92500" lnSpcReduction="10000"/>
          </a:bodyPr>
          <a:lstStyle/>
          <a:p>
            <a:pPr marL="457200" lvl="0" indent="-457200" algn="just">
              <a:lnSpc>
                <a:spcPct val="150000"/>
              </a:lnSpc>
              <a:buFont typeface="+mj-lt"/>
              <a:buAutoNum type="arabicPeriod" startAt="5"/>
            </a:pPr>
            <a:r>
              <a:rPr lang="en-IN" b="1" dirty="0"/>
              <a:t>If relation A has 6 rows and 4 attributes and relation B has 3 rows and 2 attributes and the </a:t>
            </a:r>
            <a:r>
              <a:rPr lang="en-IN" b="1" dirty="0" err="1"/>
              <a:t>cartesian</a:t>
            </a:r>
            <a:r>
              <a:rPr lang="en-IN" b="1" dirty="0"/>
              <a:t> product operation was carried out on relation A and relation B, What would be the </a:t>
            </a:r>
            <a:r>
              <a:rPr lang="en-IN" b="1" dirty="0" err="1"/>
              <a:t>cardinaility</a:t>
            </a:r>
            <a:r>
              <a:rPr lang="en-IN" b="1" dirty="0"/>
              <a:t> of the new relation C where C = A X B</a:t>
            </a:r>
            <a:r>
              <a:rPr lang="en-IN" b="1" dirty="0" smtClean="0"/>
              <a:t>?</a:t>
            </a:r>
            <a:endParaRPr lang="en-IN" b="1" dirty="0"/>
          </a:p>
          <a:p>
            <a:pPr marL="457200" lvl="0" indent="-457200" algn="just">
              <a:lnSpc>
                <a:spcPct val="150000"/>
              </a:lnSpc>
              <a:buFont typeface="+mj-lt"/>
              <a:buAutoNum type="alphaLcParenR"/>
            </a:pPr>
            <a:r>
              <a:rPr lang="en-IN" dirty="0"/>
              <a:t>12</a:t>
            </a:r>
          </a:p>
          <a:p>
            <a:pPr marL="457200" lvl="0" indent="-457200" algn="just">
              <a:lnSpc>
                <a:spcPct val="150000"/>
              </a:lnSpc>
              <a:buFont typeface="+mj-lt"/>
              <a:buAutoNum type="alphaLcParenR"/>
            </a:pPr>
            <a:r>
              <a:rPr lang="en-IN" dirty="0"/>
              <a:t>6</a:t>
            </a:r>
          </a:p>
          <a:p>
            <a:pPr marL="457200" lvl="0" indent="-457200" algn="just">
              <a:lnSpc>
                <a:spcPct val="150000"/>
              </a:lnSpc>
              <a:buFont typeface="+mj-lt"/>
              <a:buAutoNum type="alphaLcParenR"/>
            </a:pPr>
            <a:r>
              <a:rPr lang="en-IN" dirty="0"/>
              <a:t>24</a:t>
            </a:r>
          </a:p>
          <a:p>
            <a:pPr marL="457200" lvl="0" indent="-457200" algn="just">
              <a:lnSpc>
                <a:spcPct val="150000"/>
              </a:lnSpc>
              <a:buFont typeface="+mj-lt"/>
              <a:buAutoNum type="alphaLcParenR"/>
            </a:pPr>
            <a:r>
              <a:rPr lang="en-IN" dirty="0" smtClean="0"/>
              <a:t>18</a:t>
            </a:r>
            <a:endParaRPr lang="en-IN" dirty="0"/>
          </a:p>
        </p:txBody>
      </p:sp>
    </p:spTree>
    <p:extLst>
      <p:ext uri="{BB962C8B-B14F-4D97-AF65-F5344CB8AC3E}">
        <p14:creationId xmlns:p14="http://schemas.microsoft.com/office/powerpoint/2010/main" val="978280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sz="3200" b="1" dirty="0" smtClean="0">
                <a:latin typeface="Times New Roman" pitchFamily="18" charset="0"/>
                <a:cs typeface="Times New Roman" pitchFamily="18" charset="0"/>
              </a:rPr>
              <a:t>COMPANY Database</a:t>
            </a:r>
            <a:endParaRPr lang="en-IN"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03777"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3614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5</a:t>
            </a:r>
            <a:endParaRPr lang="en-IN" sz="3600" b="1" dirty="0"/>
          </a:p>
        </p:txBody>
      </p:sp>
      <p:sp>
        <p:nvSpPr>
          <p:cNvPr id="3" name="Content Placeholder 2"/>
          <p:cNvSpPr>
            <a:spLocks noGrp="1"/>
          </p:cNvSpPr>
          <p:nvPr>
            <p:ph sz="quarter" idx="1"/>
          </p:nvPr>
        </p:nvSpPr>
        <p:spPr>
          <a:xfrm>
            <a:off x="457200" y="2060448"/>
            <a:ext cx="7467600" cy="4873752"/>
          </a:xfrm>
        </p:spPr>
        <p:txBody>
          <a:bodyPr>
            <a:normAutofit/>
          </a:bodyPr>
          <a:lstStyle/>
          <a:p>
            <a:pPr marL="0" indent="0">
              <a:buNone/>
            </a:pPr>
            <a:r>
              <a:rPr lang="en-US" sz="3600" dirty="0" smtClean="0"/>
              <a:t>5. Answer: D</a:t>
            </a:r>
            <a:endParaRPr lang="en-IN" sz="3600" dirty="0"/>
          </a:p>
        </p:txBody>
      </p:sp>
      <p:pic>
        <p:nvPicPr>
          <p:cNvPr id="4098" name="Picture 2" descr="Image result for ans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286000"/>
            <a:ext cx="328612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907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BANK Database for Practice Queries</a:t>
            </a:r>
            <a:endParaRPr lang="en-IN" sz="3600" dirty="0"/>
          </a:p>
        </p:txBody>
      </p:sp>
      <p:sp>
        <p:nvSpPr>
          <p:cNvPr id="3" name="Content Placeholder 2"/>
          <p:cNvSpPr>
            <a:spLocks noGrp="1"/>
          </p:cNvSpPr>
          <p:nvPr>
            <p:ph sz="quarter" idx="1"/>
          </p:nvPr>
        </p:nvSpPr>
        <p:spPr>
          <a:xfrm>
            <a:off x="457200" y="1600200"/>
            <a:ext cx="8001000" cy="4873752"/>
          </a:xfrm>
        </p:spPr>
        <p:txBody>
          <a:bodyPr/>
          <a:lstStyle/>
          <a:p>
            <a:pPr algn="just">
              <a:lnSpc>
                <a:spcPct val="150000"/>
              </a:lnSpc>
            </a:pPr>
            <a:r>
              <a:rPr lang="en-IN" b="1" i="1" dirty="0" smtClean="0"/>
              <a:t>branch</a:t>
            </a:r>
            <a:r>
              <a:rPr lang="en-IN" b="1" dirty="0" smtClean="0"/>
              <a:t>(</a:t>
            </a:r>
            <a:r>
              <a:rPr lang="en-IN" b="1" i="1" dirty="0" err="1" smtClean="0"/>
              <a:t>branch_name</a:t>
            </a:r>
            <a:r>
              <a:rPr lang="en-IN" b="1" dirty="0"/>
              <a:t>, </a:t>
            </a:r>
            <a:r>
              <a:rPr lang="en-IN" b="1" i="1" dirty="0" err="1" smtClean="0"/>
              <a:t>branch_city</a:t>
            </a:r>
            <a:r>
              <a:rPr lang="en-IN" b="1" i="1" dirty="0"/>
              <a:t>, assets</a:t>
            </a:r>
            <a:r>
              <a:rPr lang="en-IN" b="1" dirty="0"/>
              <a:t>)</a:t>
            </a:r>
          </a:p>
          <a:p>
            <a:pPr algn="just">
              <a:lnSpc>
                <a:spcPct val="150000"/>
              </a:lnSpc>
            </a:pPr>
            <a:r>
              <a:rPr lang="en-IN" b="1" i="1" dirty="0"/>
              <a:t>customer </a:t>
            </a:r>
            <a:r>
              <a:rPr lang="en-IN" b="1" dirty="0"/>
              <a:t>(</a:t>
            </a:r>
            <a:r>
              <a:rPr lang="en-IN" b="1" i="1" dirty="0" err="1" smtClean="0"/>
              <a:t>customer_name</a:t>
            </a:r>
            <a:r>
              <a:rPr lang="en-IN" b="1" dirty="0"/>
              <a:t>, </a:t>
            </a:r>
            <a:r>
              <a:rPr lang="en-IN" b="1" i="1" dirty="0" err="1" smtClean="0"/>
              <a:t>customer_street</a:t>
            </a:r>
            <a:r>
              <a:rPr lang="en-IN" b="1" i="1" dirty="0"/>
              <a:t>, </a:t>
            </a:r>
            <a:r>
              <a:rPr lang="en-IN" b="1" i="1" dirty="0" err="1" smtClean="0"/>
              <a:t>customer_city</a:t>
            </a:r>
            <a:r>
              <a:rPr lang="en-IN" b="1" dirty="0"/>
              <a:t>)</a:t>
            </a:r>
          </a:p>
          <a:p>
            <a:pPr algn="just">
              <a:lnSpc>
                <a:spcPct val="150000"/>
              </a:lnSpc>
            </a:pPr>
            <a:r>
              <a:rPr lang="en-IN" b="1" i="1" dirty="0"/>
              <a:t>loan </a:t>
            </a:r>
            <a:r>
              <a:rPr lang="en-IN" b="1" dirty="0"/>
              <a:t>(</a:t>
            </a:r>
            <a:r>
              <a:rPr lang="en-IN" b="1" i="1" dirty="0" err="1" smtClean="0"/>
              <a:t>loan_number</a:t>
            </a:r>
            <a:r>
              <a:rPr lang="en-IN" b="1" dirty="0"/>
              <a:t>, </a:t>
            </a:r>
            <a:r>
              <a:rPr lang="en-IN" b="1" i="1" dirty="0" err="1" smtClean="0"/>
              <a:t>branch_name</a:t>
            </a:r>
            <a:r>
              <a:rPr lang="en-IN" b="1" i="1" dirty="0"/>
              <a:t>, amount</a:t>
            </a:r>
            <a:r>
              <a:rPr lang="en-IN" b="1" dirty="0"/>
              <a:t>)</a:t>
            </a:r>
          </a:p>
          <a:p>
            <a:pPr algn="just">
              <a:lnSpc>
                <a:spcPct val="150000"/>
              </a:lnSpc>
            </a:pPr>
            <a:r>
              <a:rPr lang="en-IN" b="1" i="1" dirty="0"/>
              <a:t>borrower </a:t>
            </a:r>
            <a:r>
              <a:rPr lang="en-IN" b="1" dirty="0"/>
              <a:t>(</a:t>
            </a:r>
            <a:r>
              <a:rPr lang="en-IN" b="1" i="1" dirty="0" err="1" smtClean="0"/>
              <a:t>customer_name</a:t>
            </a:r>
            <a:r>
              <a:rPr lang="en-IN" b="1" dirty="0"/>
              <a:t>, </a:t>
            </a:r>
            <a:r>
              <a:rPr lang="en-IN" b="1" i="1" dirty="0" err="1" smtClean="0"/>
              <a:t>loan_number</a:t>
            </a:r>
            <a:r>
              <a:rPr lang="en-IN" b="1" dirty="0"/>
              <a:t>)</a:t>
            </a:r>
          </a:p>
          <a:p>
            <a:pPr algn="just">
              <a:lnSpc>
                <a:spcPct val="150000"/>
              </a:lnSpc>
            </a:pPr>
            <a:r>
              <a:rPr lang="en-IN" b="1" i="1" dirty="0"/>
              <a:t>account </a:t>
            </a:r>
            <a:r>
              <a:rPr lang="en-IN" b="1" dirty="0"/>
              <a:t>(</a:t>
            </a:r>
            <a:r>
              <a:rPr lang="en-IN" b="1" i="1" dirty="0" err="1" smtClean="0"/>
              <a:t>account_number</a:t>
            </a:r>
            <a:r>
              <a:rPr lang="en-IN" b="1" dirty="0"/>
              <a:t>, </a:t>
            </a:r>
            <a:r>
              <a:rPr lang="en-IN" b="1" i="1" dirty="0" err="1" smtClean="0"/>
              <a:t>branch_name</a:t>
            </a:r>
            <a:r>
              <a:rPr lang="en-IN" b="1" i="1" dirty="0"/>
              <a:t>, balance</a:t>
            </a:r>
            <a:r>
              <a:rPr lang="en-IN" b="1" dirty="0"/>
              <a:t>)</a:t>
            </a:r>
          </a:p>
          <a:p>
            <a:pPr algn="just">
              <a:lnSpc>
                <a:spcPct val="150000"/>
              </a:lnSpc>
            </a:pPr>
            <a:r>
              <a:rPr lang="en-IN" b="1" i="1" dirty="0"/>
              <a:t>depositor </a:t>
            </a:r>
            <a:r>
              <a:rPr lang="en-IN" b="1" dirty="0"/>
              <a:t>(</a:t>
            </a:r>
            <a:r>
              <a:rPr lang="en-IN" b="1" i="1" dirty="0" err="1" smtClean="0"/>
              <a:t>customer_name</a:t>
            </a:r>
            <a:r>
              <a:rPr lang="en-IN" b="1" dirty="0"/>
              <a:t>, </a:t>
            </a:r>
            <a:r>
              <a:rPr lang="en-IN" b="1" i="1" dirty="0" err="1" smtClean="0"/>
              <a:t>account_number</a:t>
            </a:r>
            <a:r>
              <a:rPr lang="en-IN" b="1" dirty="0"/>
              <a:t>)</a:t>
            </a:r>
          </a:p>
        </p:txBody>
      </p:sp>
    </p:spTree>
    <p:extLst>
      <p:ext uri="{BB962C8B-B14F-4D97-AF65-F5344CB8AC3E}">
        <p14:creationId xmlns:p14="http://schemas.microsoft.com/office/powerpoint/2010/main" val="3345941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Practice Queries on BANK Database</a:t>
            </a:r>
            <a:endParaRPr lang="en-IN" b="1" dirty="0"/>
          </a:p>
        </p:txBody>
      </p:sp>
      <p:sp>
        <p:nvSpPr>
          <p:cNvPr id="3" name="Content Placeholder 2"/>
          <p:cNvSpPr>
            <a:spLocks noGrp="1"/>
          </p:cNvSpPr>
          <p:nvPr>
            <p:ph sz="quarter" idx="1"/>
          </p:nvPr>
        </p:nvSpPr>
        <p:spPr>
          <a:xfrm>
            <a:off x="304800" y="1524000"/>
            <a:ext cx="8153400" cy="4873752"/>
          </a:xfrm>
        </p:spPr>
        <p:txBody>
          <a:bodyPr>
            <a:normAutofit fontScale="92500" lnSpcReduction="10000"/>
          </a:bodyPr>
          <a:lstStyle/>
          <a:p>
            <a:pPr marL="457200" indent="-457200" algn="just">
              <a:lnSpc>
                <a:spcPct val="150000"/>
              </a:lnSpc>
              <a:buFont typeface="+mj-lt"/>
              <a:buAutoNum type="arabicParenR"/>
            </a:pPr>
            <a:r>
              <a:rPr lang="en-IN" dirty="0" smtClean="0"/>
              <a:t>Find </a:t>
            </a:r>
            <a:r>
              <a:rPr lang="en-IN" dirty="0"/>
              <a:t>the names of all branches located in “Chicago</a:t>
            </a:r>
            <a:r>
              <a:rPr lang="en-IN" dirty="0" smtClean="0"/>
              <a:t>”.</a:t>
            </a:r>
          </a:p>
          <a:p>
            <a:pPr marL="457200" indent="-457200" algn="just">
              <a:lnSpc>
                <a:spcPct val="150000"/>
              </a:lnSpc>
              <a:buFont typeface="+mj-lt"/>
              <a:buAutoNum type="arabicParenR"/>
            </a:pPr>
            <a:r>
              <a:rPr lang="en-IN" dirty="0" smtClean="0"/>
              <a:t>Find </a:t>
            </a:r>
            <a:r>
              <a:rPr lang="en-IN" dirty="0"/>
              <a:t>the names of all borrowers who have a loan in branch “Downtown</a:t>
            </a:r>
            <a:r>
              <a:rPr lang="en-IN" dirty="0" smtClean="0"/>
              <a:t>”.</a:t>
            </a:r>
          </a:p>
          <a:p>
            <a:pPr marL="457200" indent="-457200" algn="just">
              <a:lnSpc>
                <a:spcPct val="150000"/>
              </a:lnSpc>
              <a:buFont typeface="+mj-lt"/>
              <a:buAutoNum type="arabicParenR"/>
            </a:pPr>
            <a:r>
              <a:rPr lang="en-IN" dirty="0" smtClean="0"/>
              <a:t>Find </a:t>
            </a:r>
            <a:r>
              <a:rPr lang="en-IN" dirty="0"/>
              <a:t>all loan numbers with a loan value greater than $</a:t>
            </a:r>
            <a:r>
              <a:rPr lang="en-IN" dirty="0" smtClean="0"/>
              <a:t>10,000.</a:t>
            </a:r>
          </a:p>
          <a:p>
            <a:pPr marL="457200" indent="-457200" algn="just">
              <a:lnSpc>
                <a:spcPct val="150000"/>
              </a:lnSpc>
              <a:buFont typeface="+mj-lt"/>
              <a:buAutoNum type="arabicParenR"/>
            </a:pPr>
            <a:r>
              <a:rPr lang="en-IN" dirty="0" smtClean="0"/>
              <a:t>Find </a:t>
            </a:r>
            <a:r>
              <a:rPr lang="en-IN" dirty="0"/>
              <a:t>the names of all depositors who have an account with a </a:t>
            </a:r>
            <a:r>
              <a:rPr lang="en-IN" dirty="0" smtClean="0"/>
              <a:t>value greater </a:t>
            </a:r>
            <a:r>
              <a:rPr lang="en-IN" dirty="0"/>
              <a:t>than $</a:t>
            </a:r>
            <a:r>
              <a:rPr lang="en-IN" dirty="0" smtClean="0"/>
              <a:t>6,000.</a:t>
            </a:r>
          </a:p>
          <a:p>
            <a:pPr marL="457200" indent="-457200" algn="just">
              <a:lnSpc>
                <a:spcPct val="150000"/>
              </a:lnSpc>
              <a:buFont typeface="+mj-lt"/>
              <a:buAutoNum type="arabicParenR"/>
            </a:pPr>
            <a:r>
              <a:rPr lang="en-IN" dirty="0" smtClean="0"/>
              <a:t>Find </a:t>
            </a:r>
            <a:r>
              <a:rPr lang="en-IN" dirty="0"/>
              <a:t>the names of all depositors who have an account with a </a:t>
            </a:r>
            <a:r>
              <a:rPr lang="en-IN" dirty="0" smtClean="0"/>
              <a:t>value greater </a:t>
            </a:r>
            <a:r>
              <a:rPr lang="en-IN" dirty="0"/>
              <a:t>than $6,000 at the “Uptown” branch.</a:t>
            </a:r>
          </a:p>
        </p:txBody>
      </p:sp>
    </p:spTree>
    <p:extLst>
      <p:ext uri="{BB962C8B-B14F-4D97-AF65-F5344CB8AC3E}">
        <p14:creationId xmlns:p14="http://schemas.microsoft.com/office/powerpoint/2010/main" val="951116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Autofit/>
          </a:bodyPr>
          <a:lstStyle/>
          <a:p>
            <a:r>
              <a:rPr lang="en-US" sz="3200" b="1" dirty="0" smtClean="0">
                <a:latin typeface="Times New Roman" pitchFamily="18" charset="0"/>
                <a:cs typeface="Times New Roman" pitchFamily="18" charset="0"/>
              </a:rPr>
              <a:t>UNIVERSITY </a:t>
            </a:r>
            <a:r>
              <a:rPr lang="en-US" sz="3200" b="1" dirty="0">
                <a:latin typeface="Times New Roman" pitchFamily="18" charset="0"/>
                <a:cs typeface="Times New Roman" pitchFamily="18" charset="0"/>
              </a:rPr>
              <a:t>Database for Practice Queries</a:t>
            </a:r>
            <a:endParaRPr lang="en-IN" sz="3200" dirty="0"/>
          </a:p>
        </p:txBody>
      </p:sp>
      <p:sp>
        <p:nvSpPr>
          <p:cNvPr id="3" name="Content Placeholder 2"/>
          <p:cNvSpPr>
            <a:spLocks noGrp="1"/>
          </p:cNvSpPr>
          <p:nvPr>
            <p:ph sz="quarter" idx="1"/>
          </p:nvPr>
        </p:nvSpPr>
        <p:spPr>
          <a:xfrm>
            <a:off x="304800" y="1447800"/>
            <a:ext cx="8534400" cy="4873752"/>
          </a:xfrm>
        </p:spPr>
        <p:txBody>
          <a:bodyPr>
            <a:noAutofit/>
          </a:bodyPr>
          <a:lstStyle/>
          <a:p>
            <a:pPr algn="just">
              <a:lnSpc>
                <a:spcPct val="120000"/>
              </a:lnSpc>
            </a:pPr>
            <a:r>
              <a:rPr lang="en-IN" sz="2000" dirty="0"/>
              <a:t>Classroom (building, </a:t>
            </a:r>
            <a:r>
              <a:rPr lang="en-IN" sz="2000" dirty="0" err="1"/>
              <a:t>room_number</a:t>
            </a:r>
            <a:r>
              <a:rPr lang="en-IN" sz="2000" dirty="0"/>
              <a:t>, capacity)</a:t>
            </a:r>
          </a:p>
          <a:p>
            <a:pPr algn="just">
              <a:lnSpc>
                <a:spcPct val="120000"/>
              </a:lnSpc>
            </a:pPr>
            <a:r>
              <a:rPr lang="en-IN" sz="2000" dirty="0"/>
              <a:t>Department (</a:t>
            </a:r>
            <a:r>
              <a:rPr lang="en-IN" sz="2000" dirty="0" err="1"/>
              <a:t>dept_name</a:t>
            </a:r>
            <a:r>
              <a:rPr lang="en-IN" sz="2000" dirty="0"/>
              <a:t>, building, budget)</a:t>
            </a:r>
          </a:p>
          <a:p>
            <a:pPr algn="just">
              <a:lnSpc>
                <a:spcPct val="120000"/>
              </a:lnSpc>
            </a:pPr>
            <a:r>
              <a:rPr lang="en-IN" sz="2000" dirty="0"/>
              <a:t>Course (</a:t>
            </a:r>
            <a:r>
              <a:rPr lang="en-IN" sz="2000" dirty="0" err="1"/>
              <a:t>course_id</a:t>
            </a:r>
            <a:r>
              <a:rPr lang="en-IN" sz="2000" dirty="0"/>
              <a:t>, title, </a:t>
            </a:r>
            <a:r>
              <a:rPr lang="en-IN" sz="2000" dirty="0" err="1"/>
              <a:t>dept_name</a:t>
            </a:r>
            <a:r>
              <a:rPr lang="en-IN" sz="2000" dirty="0"/>
              <a:t>, credits)</a:t>
            </a:r>
          </a:p>
          <a:p>
            <a:pPr algn="just">
              <a:lnSpc>
                <a:spcPct val="120000"/>
              </a:lnSpc>
            </a:pPr>
            <a:r>
              <a:rPr lang="en-IN" sz="2000" dirty="0"/>
              <a:t>Instructor (ID, name, </a:t>
            </a:r>
            <a:r>
              <a:rPr lang="en-IN" sz="2000" dirty="0" err="1"/>
              <a:t>dept_name</a:t>
            </a:r>
            <a:r>
              <a:rPr lang="en-IN" sz="2000" dirty="0"/>
              <a:t>, salary)</a:t>
            </a:r>
          </a:p>
          <a:p>
            <a:pPr algn="just">
              <a:lnSpc>
                <a:spcPct val="120000"/>
              </a:lnSpc>
            </a:pPr>
            <a:r>
              <a:rPr lang="en-IN" sz="2000" dirty="0"/>
              <a:t>Section (</a:t>
            </a:r>
            <a:r>
              <a:rPr lang="en-IN" sz="2000" dirty="0" err="1"/>
              <a:t>course_id</a:t>
            </a:r>
            <a:r>
              <a:rPr lang="en-IN" sz="2000" dirty="0"/>
              <a:t>, </a:t>
            </a:r>
            <a:r>
              <a:rPr lang="en-IN" sz="2000" dirty="0" err="1"/>
              <a:t>sec_id</a:t>
            </a:r>
            <a:r>
              <a:rPr lang="en-IN" sz="2000" dirty="0"/>
              <a:t>, semester, year, building, </a:t>
            </a:r>
            <a:r>
              <a:rPr lang="en-IN" sz="2000" dirty="0" err="1"/>
              <a:t>room_number</a:t>
            </a:r>
            <a:r>
              <a:rPr lang="en-IN" sz="2000" dirty="0"/>
              <a:t>, </a:t>
            </a:r>
            <a:r>
              <a:rPr lang="en-IN" sz="2000" dirty="0" err="1"/>
              <a:t>time_slot_id</a:t>
            </a:r>
            <a:r>
              <a:rPr lang="en-IN" sz="2000" dirty="0"/>
              <a:t>)</a:t>
            </a:r>
          </a:p>
          <a:p>
            <a:pPr algn="just">
              <a:lnSpc>
                <a:spcPct val="120000"/>
              </a:lnSpc>
            </a:pPr>
            <a:r>
              <a:rPr lang="en-IN" sz="2000" dirty="0"/>
              <a:t>Teaches (ID, </a:t>
            </a:r>
            <a:r>
              <a:rPr lang="en-IN" sz="2000" dirty="0" err="1"/>
              <a:t>course_id</a:t>
            </a:r>
            <a:r>
              <a:rPr lang="en-IN" sz="2000" dirty="0"/>
              <a:t>, </a:t>
            </a:r>
            <a:r>
              <a:rPr lang="en-IN" sz="2000" dirty="0" err="1"/>
              <a:t>sec_id</a:t>
            </a:r>
            <a:r>
              <a:rPr lang="en-IN" sz="2000" dirty="0"/>
              <a:t>, semester, year)</a:t>
            </a:r>
          </a:p>
          <a:p>
            <a:pPr algn="just">
              <a:lnSpc>
                <a:spcPct val="120000"/>
              </a:lnSpc>
            </a:pPr>
            <a:r>
              <a:rPr lang="en-IN" sz="2000" dirty="0"/>
              <a:t>Student (ID, name, </a:t>
            </a:r>
            <a:r>
              <a:rPr lang="en-IN" sz="2000" dirty="0" err="1"/>
              <a:t>dept_name</a:t>
            </a:r>
            <a:r>
              <a:rPr lang="en-IN" sz="2000" dirty="0"/>
              <a:t>, </a:t>
            </a:r>
            <a:r>
              <a:rPr lang="en-IN" sz="2000" dirty="0" err="1"/>
              <a:t>tot_cred</a:t>
            </a:r>
            <a:r>
              <a:rPr lang="en-IN" sz="2000" dirty="0"/>
              <a:t>)</a:t>
            </a:r>
          </a:p>
          <a:p>
            <a:pPr algn="just">
              <a:lnSpc>
                <a:spcPct val="120000"/>
              </a:lnSpc>
            </a:pPr>
            <a:r>
              <a:rPr lang="en-IN" sz="2000" dirty="0"/>
              <a:t>Takes (ID, </a:t>
            </a:r>
            <a:r>
              <a:rPr lang="en-IN" sz="2000" dirty="0" err="1"/>
              <a:t>course_id</a:t>
            </a:r>
            <a:r>
              <a:rPr lang="en-IN" sz="2000" dirty="0"/>
              <a:t>, </a:t>
            </a:r>
            <a:r>
              <a:rPr lang="en-IN" sz="2000" dirty="0" err="1"/>
              <a:t>sec_id</a:t>
            </a:r>
            <a:r>
              <a:rPr lang="en-IN" sz="2000" dirty="0"/>
              <a:t>, semester, year, grade)</a:t>
            </a:r>
          </a:p>
          <a:p>
            <a:pPr algn="just">
              <a:lnSpc>
                <a:spcPct val="120000"/>
              </a:lnSpc>
            </a:pPr>
            <a:r>
              <a:rPr lang="en-IN" sz="2000" dirty="0"/>
              <a:t>Advisor (</a:t>
            </a:r>
            <a:r>
              <a:rPr lang="en-IN" sz="2000" dirty="0" err="1"/>
              <a:t>s_ID</a:t>
            </a:r>
            <a:r>
              <a:rPr lang="en-IN" sz="2000" dirty="0"/>
              <a:t>, </a:t>
            </a:r>
            <a:r>
              <a:rPr lang="en-IN" sz="2000" dirty="0" err="1"/>
              <a:t>i_ID</a:t>
            </a:r>
            <a:r>
              <a:rPr lang="en-IN" sz="2000" dirty="0"/>
              <a:t>)</a:t>
            </a:r>
          </a:p>
          <a:p>
            <a:pPr algn="just">
              <a:lnSpc>
                <a:spcPct val="120000"/>
              </a:lnSpc>
            </a:pPr>
            <a:r>
              <a:rPr lang="en-IN" sz="2000" dirty="0"/>
              <a:t>Time _Slot (time </a:t>
            </a:r>
            <a:r>
              <a:rPr lang="en-IN" sz="2000" dirty="0" err="1"/>
              <a:t>slot_id</a:t>
            </a:r>
            <a:r>
              <a:rPr lang="en-IN" sz="2000" dirty="0"/>
              <a:t>, day, </a:t>
            </a:r>
            <a:r>
              <a:rPr lang="en-IN" sz="2000" dirty="0" err="1"/>
              <a:t>start_time</a:t>
            </a:r>
            <a:r>
              <a:rPr lang="en-IN" sz="2000" dirty="0"/>
              <a:t>, </a:t>
            </a:r>
            <a:r>
              <a:rPr lang="en-IN" sz="2000" dirty="0" err="1"/>
              <a:t>end_time</a:t>
            </a:r>
            <a:r>
              <a:rPr lang="en-IN" sz="2000" dirty="0"/>
              <a:t>)</a:t>
            </a:r>
          </a:p>
          <a:p>
            <a:pPr algn="just">
              <a:lnSpc>
                <a:spcPct val="120000"/>
              </a:lnSpc>
            </a:pPr>
            <a:r>
              <a:rPr lang="en-IN" sz="2000" dirty="0" err="1"/>
              <a:t>Prereq</a:t>
            </a:r>
            <a:r>
              <a:rPr lang="en-IN" sz="2000" dirty="0"/>
              <a:t> (</a:t>
            </a:r>
            <a:r>
              <a:rPr lang="en-IN" sz="2000" dirty="0" err="1"/>
              <a:t>course_id</a:t>
            </a:r>
            <a:r>
              <a:rPr lang="en-IN" sz="2000" dirty="0"/>
              <a:t>, </a:t>
            </a:r>
            <a:r>
              <a:rPr lang="en-IN" sz="2000" dirty="0" err="1"/>
              <a:t>prereq_id</a:t>
            </a:r>
            <a:r>
              <a:rPr lang="en-IN" sz="2000" dirty="0" smtClean="0"/>
              <a:t>)</a:t>
            </a:r>
            <a:endParaRPr lang="en-IN" sz="2000" dirty="0"/>
          </a:p>
        </p:txBody>
      </p:sp>
    </p:spTree>
    <p:extLst>
      <p:ext uri="{BB962C8B-B14F-4D97-AF65-F5344CB8AC3E}">
        <p14:creationId xmlns:p14="http://schemas.microsoft.com/office/powerpoint/2010/main" val="2588154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b="1" dirty="0" smtClean="0"/>
              <a:t>Practice Queries on UNIVERSITY Database</a:t>
            </a:r>
            <a:endParaRPr lang="en-IN" b="1" dirty="0"/>
          </a:p>
        </p:txBody>
      </p:sp>
      <p:sp>
        <p:nvSpPr>
          <p:cNvPr id="3" name="Content Placeholder 2"/>
          <p:cNvSpPr>
            <a:spLocks noGrp="1"/>
          </p:cNvSpPr>
          <p:nvPr>
            <p:ph sz="quarter" idx="1"/>
          </p:nvPr>
        </p:nvSpPr>
        <p:spPr>
          <a:xfrm>
            <a:off x="304800" y="1524000"/>
            <a:ext cx="8153400" cy="4873752"/>
          </a:xfrm>
        </p:spPr>
        <p:txBody>
          <a:bodyPr>
            <a:normAutofit/>
          </a:bodyPr>
          <a:lstStyle/>
          <a:p>
            <a:pPr marL="0" indent="0" algn="just">
              <a:lnSpc>
                <a:spcPct val="150000"/>
              </a:lnSpc>
              <a:buNone/>
            </a:pPr>
            <a:r>
              <a:rPr lang="en-US" dirty="0" smtClean="0"/>
              <a:t>What is the output of following expressions:</a:t>
            </a:r>
          </a:p>
          <a:p>
            <a:pPr marL="457200" indent="-457200" algn="just">
              <a:lnSpc>
                <a:spcPct val="150000"/>
              </a:lnSpc>
              <a:buFont typeface="+mj-lt"/>
              <a:buAutoNum type="arabicParenR"/>
            </a:pPr>
            <a:r>
              <a:rPr lang="el-GR" b="1" i="1" dirty="0" smtClean="0">
                <a:latin typeface="Times New Roman"/>
                <a:cs typeface="Times New Roman"/>
              </a:rPr>
              <a:t>σ</a:t>
            </a:r>
            <a:r>
              <a:rPr lang="en-IN" b="1" i="1" baseline="-25000" dirty="0" err="1" smtClean="0"/>
              <a:t>sid</a:t>
            </a:r>
            <a:r>
              <a:rPr lang="en-IN" b="1" baseline="-25000" dirty="0" smtClean="0"/>
              <a:t>=</a:t>
            </a:r>
            <a:r>
              <a:rPr lang="en-IN" b="1" i="1" baseline="-25000" dirty="0" smtClean="0"/>
              <a:t>I </a:t>
            </a:r>
            <a:r>
              <a:rPr lang="en-IN" b="1" i="1" baseline="-25000" dirty="0"/>
              <a:t>D</a:t>
            </a:r>
            <a:r>
              <a:rPr lang="en-IN" b="1" dirty="0"/>
              <a:t>(</a:t>
            </a:r>
            <a:r>
              <a:rPr lang="en-IN" b="1" i="1" dirty="0"/>
              <a:t>student </a:t>
            </a:r>
            <a:r>
              <a:rPr lang="en-IN" b="1" dirty="0"/>
              <a:t>× </a:t>
            </a:r>
            <a:r>
              <a:rPr lang="en-IN" b="1" i="1" dirty="0" smtClean="0"/>
              <a:t>advisor</a:t>
            </a:r>
            <a:r>
              <a:rPr lang="en-IN" b="1" dirty="0" smtClean="0"/>
              <a:t>)</a:t>
            </a:r>
          </a:p>
          <a:p>
            <a:pPr marL="457200" indent="-457200" algn="just">
              <a:lnSpc>
                <a:spcPct val="150000"/>
              </a:lnSpc>
              <a:buFont typeface="+mj-lt"/>
              <a:buAutoNum type="arabicParenR"/>
            </a:pPr>
            <a:r>
              <a:rPr lang="en-IN" b="1" i="1" dirty="0" smtClean="0"/>
              <a:t>year</a:t>
            </a:r>
            <a:r>
              <a:rPr lang="en-IN" b="1" dirty="0"/>
              <a:t>≥2009(</a:t>
            </a:r>
            <a:r>
              <a:rPr lang="en-IN" b="1" i="1" dirty="0"/>
              <a:t>takes</a:t>
            </a:r>
            <a:r>
              <a:rPr lang="en-IN" b="1" dirty="0"/>
              <a:t>) </a:t>
            </a:r>
            <a:r>
              <a:rPr lang="en-IN" b="1" i="1" dirty="0"/>
              <a:t> </a:t>
            </a:r>
            <a:r>
              <a:rPr lang="en-IN" b="1" i="1" dirty="0" smtClean="0"/>
              <a:t>  student</a:t>
            </a:r>
          </a:p>
          <a:p>
            <a:pPr marL="457200" indent="-457200" algn="just">
              <a:lnSpc>
                <a:spcPct val="150000"/>
              </a:lnSpc>
              <a:buFont typeface="+mj-lt"/>
              <a:buAutoNum type="arabicParenR"/>
            </a:pPr>
            <a:r>
              <a:rPr lang="en-IN" b="1" i="1" dirty="0" smtClean="0"/>
              <a:t>year</a:t>
            </a:r>
            <a:r>
              <a:rPr lang="en-IN" b="1" dirty="0"/>
              <a:t>≥2009(</a:t>
            </a:r>
            <a:r>
              <a:rPr lang="en-IN" b="1" i="1" dirty="0"/>
              <a:t>takes </a:t>
            </a:r>
            <a:r>
              <a:rPr lang="en-IN" b="1" i="1" dirty="0" smtClean="0"/>
              <a:t>     student</a:t>
            </a:r>
            <a:r>
              <a:rPr lang="en-IN" b="1" dirty="0" smtClean="0"/>
              <a:t>)</a:t>
            </a:r>
          </a:p>
          <a:p>
            <a:pPr marL="457200" indent="-457200" algn="just">
              <a:lnSpc>
                <a:spcPct val="150000"/>
              </a:lnSpc>
              <a:buFont typeface="+mj-lt"/>
              <a:buAutoNum type="arabicParenR"/>
            </a:pPr>
            <a:r>
              <a:rPr lang="en-IN" b="1" i="1" dirty="0"/>
              <a:t>π</a:t>
            </a:r>
            <a:r>
              <a:rPr lang="en-IN" b="1" i="1" baseline="-25000" dirty="0" err="1" smtClean="0"/>
              <a:t>ID,name,course</a:t>
            </a:r>
            <a:r>
              <a:rPr lang="en-IN" b="1" i="1" baseline="-25000" dirty="0" smtClean="0"/>
              <a:t> </a:t>
            </a:r>
            <a:r>
              <a:rPr lang="en-IN" b="1" i="1" baseline="-25000" dirty="0"/>
              <a:t>id</a:t>
            </a:r>
            <a:r>
              <a:rPr lang="en-IN" b="1" i="1" dirty="0"/>
              <a:t> </a:t>
            </a:r>
            <a:r>
              <a:rPr lang="en-IN" b="1" dirty="0"/>
              <a:t>(</a:t>
            </a:r>
            <a:r>
              <a:rPr lang="en-IN" b="1" i="1" dirty="0"/>
              <a:t>student  </a:t>
            </a:r>
            <a:r>
              <a:rPr lang="en-IN" b="1" i="1" dirty="0" smtClean="0"/>
              <a:t>    takes</a:t>
            </a:r>
            <a:r>
              <a:rPr lang="en-IN" b="1" dirty="0" smtClean="0"/>
              <a:t>)</a:t>
            </a:r>
          </a:p>
          <a:p>
            <a:pPr marL="457200" indent="-457200" algn="just">
              <a:lnSpc>
                <a:spcPct val="150000"/>
              </a:lnSpc>
              <a:buFont typeface="+mj-lt"/>
              <a:buAutoNum type="arabicParenR"/>
            </a:pPr>
            <a:endParaRPr lang="en-IN" b="1" dirty="0" smtClean="0"/>
          </a:p>
          <a:p>
            <a:pPr marL="457200" indent="-457200" algn="just">
              <a:lnSpc>
                <a:spcPct val="150000"/>
              </a:lnSpc>
              <a:buFont typeface="+mj-lt"/>
              <a:buAutoNum type="arabicParenR"/>
            </a:pPr>
            <a:endParaRPr lang="en-IN" b="1" dirty="0" smtClean="0"/>
          </a:p>
          <a:p>
            <a:pPr marL="457200" indent="-457200" algn="just">
              <a:lnSpc>
                <a:spcPct val="150000"/>
              </a:lnSpc>
              <a:buFont typeface="+mj-lt"/>
              <a:buAutoNum type="arabicParenR"/>
            </a:pPr>
            <a:endParaRPr lang="en-IN" b="1" dirty="0" smtClean="0"/>
          </a:p>
        </p:txBody>
      </p:sp>
      <p:grpSp>
        <p:nvGrpSpPr>
          <p:cNvPr id="9" name="Group 14"/>
          <p:cNvGrpSpPr>
            <a:grpSpLocks/>
          </p:cNvGrpSpPr>
          <p:nvPr/>
        </p:nvGrpSpPr>
        <p:grpSpPr bwMode="auto">
          <a:xfrm>
            <a:off x="3514725" y="3101975"/>
            <a:ext cx="219075" cy="174625"/>
            <a:chOff x="377" y="2904"/>
            <a:chExt cx="154" cy="110"/>
          </a:xfrm>
        </p:grpSpPr>
        <p:sp>
          <p:nvSpPr>
            <p:cNvPr id="10" name="Line 15"/>
            <p:cNvSpPr>
              <a:spLocks noChangeShapeType="1"/>
            </p:cNvSpPr>
            <p:nvPr/>
          </p:nvSpPr>
          <p:spPr bwMode="auto">
            <a:xfrm>
              <a:off x="381"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1" name="Line 16"/>
            <p:cNvSpPr>
              <a:spLocks noChangeShapeType="1"/>
            </p:cNvSpPr>
            <p:nvPr/>
          </p:nvSpPr>
          <p:spPr bwMode="auto">
            <a:xfrm>
              <a:off x="527"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2" name="Line 17"/>
            <p:cNvSpPr>
              <a:spLocks noChangeShapeType="1"/>
            </p:cNvSpPr>
            <p:nvPr/>
          </p:nvSpPr>
          <p:spPr bwMode="auto">
            <a:xfrm>
              <a:off x="385" y="2904"/>
              <a:ext cx="138"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13" name="Line 18"/>
            <p:cNvSpPr>
              <a:spLocks noChangeShapeType="1"/>
            </p:cNvSpPr>
            <p:nvPr/>
          </p:nvSpPr>
          <p:spPr bwMode="auto">
            <a:xfrm flipH="1">
              <a:off x="377" y="2904"/>
              <a:ext cx="154"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grpSp>
        <p:nvGrpSpPr>
          <p:cNvPr id="19" name="Group 14"/>
          <p:cNvGrpSpPr>
            <a:grpSpLocks/>
          </p:cNvGrpSpPr>
          <p:nvPr/>
        </p:nvGrpSpPr>
        <p:grpSpPr bwMode="auto">
          <a:xfrm>
            <a:off x="3505200" y="3711575"/>
            <a:ext cx="219075" cy="174625"/>
            <a:chOff x="377" y="2904"/>
            <a:chExt cx="154" cy="110"/>
          </a:xfrm>
        </p:grpSpPr>
        <p:sp>
          <p:nvSpPr>
            <p:cNvPr id="20" name="Line 15"/>
            <p:cNvSpPr>
              <a:spLocks noChangeShapeType="1"/>
            </p:cNvSpPr>
            <p:nvPr/>
          </p:nvSpPr>
          <p:spPr bwMode="auto">
            <a:xfrm>
              <a:off x="381"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21" name="Line 16"/>
            <p:cNvSpPr>
              <a:spLocks noChangeShapeType="1"/>
            </p:cNvSpPr>
            <p:nvPr/>
          </p:nvSpPr>
          <p:spPr bwMode="auto">
            <a:xfrm>
              <a:off x="527"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22" name="Line 17"/>
            <p:cNvSpPr>
              <a:spLocks noChangeShapeType="1"/>
            </p:cNvSpPr>
            <p:nvPr/>
          </p:nvSpPr>
          <p:spPr bwMode="auto">
            <a:xfrm>
              <a:off x="385" y="2904"/>
              <a:ext cx="138"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23" name="Line 18"/>
            <p:cNvSpPr>
              <a:spLocks noChangeShapeType="1"/>
            </p:cNvSpPr>
            <p:nvPr/>
          </p:nvSpPr>
          <p:spPr bwMode="auto">
            <a:xfrm flipH="1">
              <a:off x="377" y="2904"/>
              <a:ext cx="154"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grpSp>
        <p:nvGrpSpPr>
          <p:cNvPr id="29" name="Group 14"/>
          <p:cNvGrpSpPr>
            <a:grpSpLocks/>
          </p:cNvGrpSpPr>
          <p:nvPr/>
        </p:nvGrpSpPr>
        <p:grpSpPr bwMode="auto">
          <a:xfrm>
            <a:off x="4505325" y="4321175"/>
            <a:ext cx="219075" cy="174625"/>
            <a:chOff x="377" y="2904"/>
            <a:chExt cx="154" cy="110"/>
          </a:xfrm>
        </p:grpSpPr>
        <p:sp>
          <p:nvSpPr>
            <p:cNvPr id="30" name="Line 15"/>
            <p:cNvSpPr>
              <a:spLocks noChangeShapeType="1"/>
            </p:cNvSpPr>
            <p:nvPr/>
          </p:nvSpPr>
          <p:spPr bwMode="auto">
            <a:xfrm>
              <a:off x="381"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1" name="Line 16"/>
            <p:cNvSpPr>
              <a:spLocks noChangeShapeType="1"/>
            </p:cNvSpPr>
            <p:nvPr/>
          </p:nvSpPr>
          <p:spPr bwMode="auto">
            <a:xfrm>
              <a:off x="527" y="2904"/>
              <a:ext cx="0"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2" name="Line 17"/>
            <p:cNvSpPr>
              <a:spLocks noChangeShapeType="1"/>
            </p:cNvSpPr>
            <p:nvPr/>
          </p:nvSpPr>
          <p:spPr bwMode="auto">
            <a:xfrm>
              <a:off x="385" y="2904"/>
              <a:ext cx="138"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3" name="Line 18"/>
            <p:cNvSpPr>
              <a:spLocks noChangeShapeType="1"/>
            </p:cNvSpPr>
            <p:nvPr/>
          </p:nvSpPr>
          <p:spPr bwMode="auto">
            <a:xfrm flipH="1">
              <a:off x="377" y="2904"/>
              <a:ext cx="154" cy="1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297006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610838"/>
            <a:ext cx="3429000" cy="1894362"/>
          </a:xfrm>
        </p:spPr>
        <p:txBody>
          <a:bodyPr>
            <a:normAutofit/>
          </a:bodyPr>
          <a:lstStyle/>
          <a:p>
            <a:r>
              <a:rPr lang="en-US" sz="4800" dirty="0" smtClean="0"/>
              <a:t>Thanks!! </a:t>
            </a:r>
            <a:endParaRPr lang="en-IN" sz="4800" dirty="0"/>
          </a:p>
        </p:txBody>
      </p:sp>
    </p:spTree>
    <p:extLst>
      <p:ext uri="{BB962C8B-B14F-4D97-AF65-F5344CB8AC3E}">
        <p14:creationId xmlns:p14="http://schemas.microsoft.com/office/powerpoint/2010/main" val="370760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Unary Relational Operations:</a:t>
            </a:r>
            <a:br>
              <a:rPr lang="en-US" sz="3600" b="1" dirty="0">
                <a:latin typeface="Times New Roman" pitchFamily="18" charset="0"/>
                <a:cs typeface="Times New Roman" pitchFamily="18" charset="0"/>
              </a:rPr>
            </a:br>
            <a:r>
              <a:rPr lang="en-US" sz="3600" b="1" dirty="0" smtClean="0">
                <a:latin typeface="Times New Roman" pitchFamily="18" charset="0"/>
                <a:cs typeface="Times New Roman" pitchFamily="18" charset="0"/>
              </a:rPr>
              <a:t>Select, Project, Rename</a:t>
            </a:r>
            <a:endParaRPr lang="en-IN"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752600"/>
            <a:ext cx="7848600" cy="5029200"/>
          </a:xfrm>
        </p:spPr>
        <p:txBody>
          <a:bodyPr>
            <a:normAutofit lnSpcReduction="10000"/>
          </a:bodyPr>
          <a:lstStyle/>
          <a:p>
            <a:pPr algn="just"/>
            <a:r>
              <a:rPr lang="en-US" b="1" dirty="0" smtClean="0">
                <a:latin typeface="Times New Roman" pitchFamily="18" charset="0"/>
                <a:cs typeface="Times New Roman" pitchFamily="18" charset="0"/>
              </a:rPr>
              <a:t>SELECT Operation</a:t>
            </a:r>
          </a:p>
          <a:p>
            <a:pPr marL="0" indent="0" algn="just">
              <a:buNone/>
            </a:pPr>
            <a:endParaRPr lang="en-US" b="1" dirty="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Extracts subset </a:t>
            </a:r>
            <a:r>
              <a:rPr lang="en-US" dirty="0">
                <a:latin typeface="Times New Roman" pitchFamily="18" charset="0"/>
                <a:cs typeface="Times New Roman" pitchFamily="18" charset="0"/>
              </a:rPr>
              <a:t>of the tuples from a relation that satisfies a selection condition</a:t>
            </a:r>
            <a:r>
              <a:rPr lang="en-US" dirty="0" smtClean="0">
                <a:latin typeface="Times New Roman" pitchFamily="18" charset="0"/>
                <a:cs typeface="Times New Roman" pitchFamily="18" charset="0"/>
              </a:rPr>
              <a:t>:</a:t>
            </a:r>
          </a:p>
          <a:p>
            <a:pPr lvl="1" algn="just"/>
            <a:endParaRPr lang="en-US" dirty="0">
              <a:latin typeface="Times New Roman" pitchFamily="18" charset="0"/>
              <a:cs typeface="Times New Roman" pitchFamily="18" charset="0"/>
            </a:endParaRPr>
          </a:p>
          <a:p>
            <a:pPr lvl="2" algn="just">
              <a:buFont typeface="Arial" charset="0"/>
              <a:buChar char="•"/>
            </a:pPr>
            <a:endParaRPr lang="en-US" dirty="0">
              <a:latin typeface="Times New Roman" pitchFamily="18" charset="0"/>
              <a:cs typeface="Times New Roman" pitchFamily="18" charset="0"/>
            </a:endParaRPr>
          </a:p>
          <a:p>
            <a:pPr lvl="2" algn="just">
              <a:buFont typeface="Arial" charset="0"/>
              <a:buChar char="•"/>
            </a:pPr>
            <a:endParaRPr lang="en-US" dirty="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The selection condition (Boolean expression) </a:t>
            </a:r>
            <a:r>
              <a:rPr lang="en-US" dirty="0">
                <a:latin typeface="Times New Roman" pitchFamily="18" charset="0"/>
                <a:cs typeface="Times New Roman" pitchFamily="18" charset="0"/>
              </a:rPr>
              <a:t>contains clauses of the </a:t>
            </a:r>
            <a:r>
              <a:rPr lang="en-US" dirty="0" smtClean="0">
                <a:latin typeface="Times New Roman" pitchFamily="18" charset="0"/>
                <a:cs typeface="Times New Roman" pitchFamily="18" charset="0"/>
              </a:rPr>
              <a:t>form:</a:t>
            </a:r>
          </a:p>
          <a:p>
            <a:pPr marL="731520" lvl="2" indent="0" algn="ctr">
              <a:buNone/>
            </a:pPr>
            <a:r>
              <a:rPr lang="en-US" dirty="0" smtClean="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&lt;attribute name&gt; &lt;comparison op&gt; &lt;constant value&gt;</a:t>
            </a:r>
          </a:p>
          <a:p>
            <a:pPr lvl="2" algn="ctr">
              <a:buFont typeface="Arial" charset="0"/>
              <a:buNone/>
            </a:pPr>
            <a:r>
              <a:rPr lang="en-US" b="1" dirty="0">
                <a:solidFill>
                  <a:srgbClr val="FF0000"/>
                </a:solidFill>
                <a:latin typeface="Times New Roman" pitchFamily="18" charset="0"/>
                <a:cs typeface="Times New Roman" pitchFamily="18" charset="0"/>
              </a:rPr>
              <a:t>	</a:t>
            </a:r>
            <a:r>
              <a:rPr lang="en-US" b="1" i="1" dirty="0">
                <a:solidFill>
                  <a:srgbClr val="FF0000"/>
                </a:solidFill>
                <a:latin typeface="Times New Roman" pitchFamily="18" charset="0"/>
                <a:cs typeface="Times New Roman" pitchFamily="18" charset="0"/>
              </a:rPr>
              <a:t>or</a:t>
            </a:r>
          </a:p>
          <a:p>
            <a:pPr marL="731520" lvl="2" indent="0" algn="ctr">
              <a:buNone/>
            </a:pPr>
            <a:r>
              <a:rPr lang="en-US" b="1" dirty="0" smtClean="0">
                <a:solidFill>
                  <a:srgbClr val="FF0000"/>
                </a:solidFill>
                <a:latin typeface="Times New Roman" pitchFamily="18" charset="0"/>
                <a:cs typeface="Times New Roman" pitchFamily="18" charset="0"/>
              </a:rPr>
              <a:t>	&lt;</a:t>
            </a:r>
            <a:r>
              <a:rPr lang="en-US" b="1" dirty="0">
                <a:solidFill>
                  <a:srgbClr val="FF0000"/>
                </a:solidFill>
                <a:latin typeface="Times New Roman" pitchFamily="18" charset="0"/>
                <a:cs typeface="Times New Roman" pitchFamily="18" charset="0"/>
              </a:rPr>
              <a:t>attribute name&gt; &lt;comparison op&gt; &lt;attribute name</a:t>
            </a:r>
            <a:r>
              <a:rPr lang="en-US" b="1" dirty="0" smtClean="0">
                <a:solidFill>
                  <a:srgbClr val="FF0000"/>
                </a:solidFill>
                <a:latin typeface="Times New Roman" pitchFamily="18" charset="0"/>
                <a:cs typeface="Times New Roman" pitchFamily="18" charset="0"/>
              </a:rPr>
              <a:t>&gt;</a:t>
            </a:r>
          </a:p>
          <a:p>
            <a:pPr marL="731520" lvl="2" indent="0" algn="just">
              <a:buNone/>
            </a:pPr>
            <a:endParaRPr lang="en-US" dirty="0">
              <a:latin typeface="Times New Roman" pitchFamily="18" charset="0"/>
              <a:cs typeface="Times New Roman" pitchFamily="18" charset="0"/>
            </a:endParaRPr>
          </a:p>
          <a:p>
            <a:pPr lvl="1" algn="just">
              <a:buFont typeface="Arial" pitchFamily="34" charset="0"/>
              <a:buChar char="•"/>
            </a:pPr>
            <a:r>
              <a:rPr lang="en-US" dirty="0">
                <a:latin typeface="Times New Roman" pitchFamily="18" charset="0"/>
                <a:cs typeface="Times New Roman" pitchFamily="18" charset="0"/>
              </a:rPr>
              <a:t>It is a filter that keeps only those tuples that satisfy </a:t>
            </a:r>
            <a:r>
              <a:rPr lang="en-US" dirty="0" smtClean="0">
                <a:latin typeface="Times New Roman" pitchFamily="18" charset="0"/>
                <a:cs typeface="Times New Roman" pitchFamily="18" charset="0"/>
              </a:rPr>
              <a:t>the qualifying/selection condition and discards the others.</a:t>
            </a:r>
            <a:endParaRPr lang="en-IN"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70238"/>
            <a:ext cx="3581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http://www.databasteknik.se/webbkursen/relalg-lecture/huge-sigm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031543"/>
            <a:ext cx="1676400" cy="1270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91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a:bodyPr>
          <a:lstStyle/>
          <a:p>
            <a:r>
              <a:rPr lang="en-US" sz="3200" b="1" dirty="0" smtClean="0">
                <a:latin typeface="Times New Roman" pitchFamily="18" charset="0"/>
                <a:cs typeface="Times New Roman" pitchFamily="18" charset="0"/>
              </a:rPr>
              <a:t>Select Operator Example</a:t>
            </a:r>
            <a:endParaRPr lang="en-IN" sz="3200" dirty="0"/>
          </a:p>
        </p:txBody>
      </p:sp>
      <p:sp>
        <p:nvSpPr>
          <p:cNvPr id="3" name="Content Placeholder 2"/>
          <p:cNvSpPr>
            <a:spLocks noGrp="1"/>
          </p:cNvSpPr>
          <p:nvPr>
            <p:ph sz="quarter" idx="1"/>
          </p:nvPr>
        </p:nvSpPr>
        <p:spPr>
          <a:xfrm>
            <a:off x="457200" y="1143000"/>
            <a:ext cx="7467600" cy="4873752"/>
          </a:xfrm>
        </p:spPr>
        <p:txBody>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r>
              <a:rPr lang="en-US" dirty="0" smtClean="0">
                <a:latin typeface="Times New Roman" pitchFamily="16" charset="0"/>
              </a:rPr>
              <a:t>Select </a:t>
            </a:r>
            <a:r>
              <a:rPr lang="en-US" dirty="0">
                <a:latin typeface="Times New Roman" pitchFamily="16" charset="0"/>
              </a:rPr>
              <a:t>the EMPLOYEE tuples whose department number is </a:t>
            </a:r>
            <a:r>
              <a:rPr lang="en-US" dirty="0" smtClean="0">
                <a:latin typeface="Times New Roman" pitchFamily="16" charset="0"/>
              </a:rPr>
              <a:t>4.</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Query: </a:t>
            </a:r>
            <a:r>
              <a:rPr lang="en-US" sz="3200" b="1" dirty="0">
                <a:latin typeface="Symbol" pitchFamily="18" charset="2"/>
              </a:rPr>
              <a:t></a:t>
            </a:r>
            <a:r>
              <a:rPr lang="en-US" sz="1600" b="1" dirty="0">
                <a:latin typeface="Times New Roman" pitchFamily="16" charset="0"/>
              </a:rPr>
              <a:t>DNO = 4</a:t>
            </a:r>
            <a:r>
              <a:rPr lang="en-US" sz="1800" b="1" dirty="0">
                <a:latin typeface="Times New Roman" pitchFamily="16" charset="0"/>
              </a:rPr>
              <a:t> </a:t>
            </a:r>
            <a:r>
              <a:rPr lang="en-US" b="1" dirty="0">
                <a:latin typeface="Times New Roman" pitchFamily="16" charset="0"/>
              </a:rPr>
              <a:t>(EMPLOYEE)</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Output: </a:t>
            </a: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42975"/>
            <a:ext cx="77533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5715000"/>
            <a:ext cx="75628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89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a:bodyPr>
          <a:lstStyle/>
          <a:p>
            <a:r>
              <a:rPr lang="en-US" sz="3200" b="1" dirty="0" smtClean="0">
                <a:latin typeface="Times New Roman" pitchFamily="18" charset="0"/>
                <a:cs typeface="Times New Roman" pitchFamily="18" charset="0"/>
              </a:rPr>
              <a:t>Select Operator Example</a:t>
            </a:r>
            <a:endParaRPr lang="en-IN" sz="3200" dirty="0"/>
          </a:p>
        </p:txBody>
      </p:sp>
      <p:sp>
        <p:nvSpPr>
          <p:cNvPr id="3" name="Content Placeholder 2"/>
          <p:cNvSpPr>
            <a:spLocks noGrp="1"/>
          </p:cNvSpPr>
          <p:nvPr>
            <p:ph sz="quarter" idx="1"/>
          </p:nvPr>
        </p:nvSpPr>
        <p:spPr>
          <a:xfrm>
            <a:off x="381000" y="1298448"/>
            <a:ext cx="8151813" cy="4873752"/>
          </a:xfrm>
        </p:spPr>
        <p:txBody>
          <a:bodyPr>
            <a:normAutofit/>
          </a:bodyPr>
          <a:lstStyle/>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Select</a:t>
            </a: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tuples for all employees who either work in department 4 and make </a:t>
            </a:r>
            <a:r>
              <a:rPr lang="en-IN" sz="2200" dirty="0" smtClean="0">
                <a:latin typeface="Times New Roman" pitchFamily="18" charset="0"/>
                <a:cs typeface="Times New Roman" pitchFamily="18" charset="0"/>
              </a:rPr>
              <a:t>over $25,000 </a:t>
            </a:r>
            <a:r>
              <a:rPr lang="en-IN" sz="2200" dirty="0">
                <a:latin typeface="Times New Roman" pitchFamily="18" charset="0"/>
                <a:cs typeface="Times New Roman" pitchFamily="18" charset="0"/>
              </a:rPr>
              <a:t>per year, or work in department 5 and make over $30,000</a:t>
            </a:r>
            <a:endParaRPr lang="en-US" sz="2200" dirty="0" smtClean="0">
              <a:latin typeface="Times New Roman" pitchFamily="18" charset="0"/>
              <a:cs typeface="Times New Roman" pitchFamily="18" charset="0"/>
            </a:endParaRPr>
          </a:p>
          <a:p>
            <a:pPr marL="0" indent="0" algn="just">
              <a:buNone/>
            </a:pPr>
            <a:r>
              <a:rPr lang="en-US" sz="2200" dirty="0" smtClean="0">
                <a:latin typeface="Times New Roman" pitchFamily="18" charset="0"/>
                <a:cs typeface="Times New Roman" pitchFamily="18" charset="0"/>
              </a:rPr>
              <a:t>    Query: </a:t>
            </a:r>
          </a:p>
          <a:p>
            <a:pPr marL="0" indent="0" algn="just">
              <a:buNone/>
            </a:pPr>
            <a:r>
              <a:rPr lang="en-US" sz="2200" dirty="0" smtClean="0">
                <a:latin typeface="Times New Roman" pitchFamily="18" charset="0"/>
                <a:cs typeface="Times New Roman" pitchFamily="18" charset="0"/>
              </a:rPr>
              <a:t>    Output: </a:t>
            </a:r>
          </a:p>
          <a:p>
            <a:pPr algn="just"/>
            <a:endParaRPr lang="en-US"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7533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587" y="4648200"/>
            <a:ext cx="69326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5553075"/>
            <a:ext cx="77533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9464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sz="3200" b="1" dirty="0" smtClean="0">
                <a:latin typeface="Times New Roman" pitchFamily="18" charset="0"/>
              </a:rPr>
              <a:t>Select </a:t>
            </a:r>
            <a:r>
              <a:rPr lang="en-US" sz="3200" b="1" dirty="0">
                <a:latin typeface="Times New Roman" pitchFamily="18" charset="0"/>
              </a:rPr>
              <a:t>Operation Properties</a:t>
            </a:r>
            <a:endParaRPr lang="en-IN" dirty="0"/>
          </a:p>
        </p:txBody>
      </p:sp>
      <p:sp>
        <p:nvSpPr>
          <p:cNvPr id="3" name="Content Placeholder 2"/>
          <p:cNvSpPr>
            <a:spLocks noGrp="1"/>
          </p:cNvSpPr>
          <p:nvPr>
            <p:ph sz="quarter" idx="1"/>
          </p:nvPr>
        </p:nvSpPr>
        <p:spPr>
          <a:xfrm>
            <a:off x="457200" y="1603248"/>
            <a:ext cx="8153400" cy="5102352"/>
          </a:xfrm>
        </p:spPr>
        <p:txBody>
          <a:bodyPr>
            <a:normAutofit fontScale="70000" lnSpcReduction="20000"/>
          </a:bodyPr>
          <a:lstStyle/>
          <a:p>
            <a:pPr algn="just">
              <a:lnSpc>
                <a:spcPct val="140000"/>
              </a:lnSpc>
            </a:pPr>
            <a:r>
              <a:rPr lang="en-US" sz="3200" dirty="0">
                <a:latin typeface="Times New Roman" pitchFamily="18" charset="0"/>
                <a:cs typeface="Times New Roman" pitchFamily="18" charset="0"/>
              </a:rPr>
              <a:t>The SELECT operation </a:t>
            </a:r>
            <a:r>
              <a:rPr lang="el-GR" sz="3200" b="1" dirty="0" smtClean="0">
                <a:latin typeface="Times New Roman" pitchFamily="18" charset="0"/>
                <a:cs typeface="Times New Roman" pitchFamily="18" charset="0"/>
              </a:rPr>
              <a:t>σ</a:t>
            </a:r>
            <a:r>
              <a:rPr lang="en-US" sz="3200" baseline="-16000" dirty="0" smtClean="0">
                <a:latin typeface="Times New Roman" pitchFamily="18" charset="0"/>
                <a:cs typeface="Times New Roman" pitchFamily="18" charset="0"/>
              </a:rPr>
              <a:t> </a:t>
            </a:r>
            <a:r>
              <a:rPr lang="en-US" sz="3200" baseline="-16000" dirty="0">
                <a:latin typeface="Times New Roman" pitchFamily="18" charset="0"/>
                <a:cs typeface="Times New Roman" pitchFamily="18" charset="0"/>
              </a:rPr>
              <a:t>&lt;selection condition&gt;</a:t>
            </a:r>
            <a:r>
              <a:rPr lang="en-US" sz="3200" dirty="0">
                <a:latin typeface="Times New Roman" pitchFamily="18" charset="0"/>
                <a:cs typeface="Times New Roman" pitchFamily="18" charset="0"/>
              </a:rPr>
              <a:t>(R) produces a relation S that has the same schema as </a:t>
            </a:r>
            <a:r>
              <a:rPr lang="en-US" sz="3200" dirty="0" smtClean="0">
                <a:latin typeface="Times New Roman" pitchFamily="18" charset="0"/>
                <a:cs typeface="Times New Roman" pitchFamily="18" charset="0"/>
              </a:rPr>
              <a:t>R.</a:t>
            </a:r>
            <a:endParaRPr lang="en-US" sz="3200" dirty="0">
              <a:latin typeface="Times New Roman" pitchFamily="18" charset="0"/>
              <a:cs typeface="Times New Roman" pitchFamily="18" charset="0"/>
            </a:endParaRPr>
          </a:p>
          <a:p>
            <a:pPr algn="just">
              <a:lnSpc>
                <a:spcPct val="140000"/>
              </a:lnSpc>
            </a:pPr>
            <a:r>
              <a:rPr lang="en-US" sz="3200" dirty="0">
                <a:latin typeface="Times New Roman" pitchFamily="18" charset="0"/>
                <a:cs typeface="Times New Roman" pitchFamily="18" charset="0"/>
              </a:rPr>
              <a:t> The SELECT operation </a:t>
            </a:r>
            <a:r>
              <a:rPr lang="el-GR" sz="3200" b="1" dirty="0" smtClean="0">
                <a:latin typeface="Times New Roman" pitchFamily="18" charset="0"/>
                <a:cs typeface="Times New Roman" pitchFamily="18" charset="0"/>
              </a:rPr>
              <a:t>σ</a:t>
            </a:r>
            <a:r>
              <a:rPr lang="en-US" sz="3200" b="1"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is</a:t>
            </a:r>
            <a:r>
              <a:rPr lang="en-US" sz="3200" b="1" dirty="0">
                <a:latin typeface="Times New Roman" pitchFamily="18" charset="0"/>
                <a:cs typeface="Times New Roman" pitchFamily="18" charset="0"/>
              </a:rPr>
              <a:t> commutative; </a:t>
            </a:r>
            <a:r>
              <a:rPr lang="en-US" sz="3200" dirty="0">
                <a:latin typeface="Times New Roman" pitchFamily="18" charset="0"/>
                <a:cs typeface="Times New Roman" pitchFamily="18" charset="0"/>
              </a:rPr>
              <a:t>i.e.,</a:t>
            </a:r>
            <a:r>
              <a:rPr lang="en-US" sz="3200" b="1" dirty="0">
                <a:latin typeface="Times New Roman" pitchFamily="18" charset="0"/>
                <a:cs typeface="Times New Roman" pitchFamily="18" charset="0"/>
              </a:rPr>
              <a:t> </a:t>
            </a:r>
          </a:p>
          <a:p>
            <a:pPr lvl="1" algn="ctr">
              <a:lnSpc>
                <a:spcPct val="140000"/>
              </a:lnSpc>
              <a:buFont typeface="Symbol" pitchFamily="18" charset="2"/>
              <a:buChar char=" "/>
            </a:pP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&lt;condition1</a:t>
            </a:r>
            <a:r>
              <a:rPr lang="en-US" sz="2900" b="1" baseline="-16000" dirty="0" smtClean="0">
                <a:solidFill>
                  <a:srgbClr val="FF0000"/>
                </a:solidFill>
                <a:latin typeface="Times New Roman" pitchFamily="18" charset="0"/>
                <a:cs typeface="Times New Roman" pitchFamily="18" charset="0"/>
              </a:rPr>
              <a:t>&gt;</a:t>
            </a:r>
            <a:r>
              <a:rPr lang="en-US" sz="2900" b="1" dirty="0" smtClean="0">
                <a:solidFill>
                  <a:srgbClr val="FF0000"/>
                </a:solidFill>
                <a:latin typeface="Times New Roman" pitchFamily="18" charset="0"/>
                <a:cs typeface="Times New Roman" pitchFamily="18" charset="0"/>
              </a:rPr>
              <a:t>(</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 condition2&gt; </a:t>
            </a:r>
            <a:r>
              <a:rPr lang="en-US" sz="2900" b="1" dirty="0">
                <a:solidFill>
                  <a:srgbClr val="FF0000"/>
                </a:solidFill>
                <a:latin typeface="Times New Roman" pitchFamily="18" charset="0"/>
                <a:cs typeface="Times New Roman" pitchFamily="18" charset="0"/>
              </a:rPr>
              <a:t>(</a:t>
            </a:r>
            <a:r>
              <a:rPr lang="en-US" sz="2900" b="1" baseline="-16000" dirty="0">
                <a:solidFill>
                  <a:srgbClr val="FF0000"/>
                </a:solidFill>
                <a:latin typeface="Times New Roman" pitchFamily="18" charset="0"/>
                <a:cs typeface="Times New Roman" pitchFamily="18" charset="0"/>
              </a:rPr>
              <a:t> </a:t>
            </a:r>
            <a:r>
              <a:rPr lang="en-US" sz="2900" b="1" dirty="0">
                <a:solidFill>
                  <a:srgbClr val="FF0000"/>
                </a:solidFill>
                <a:latin typeface="Times New Roman" pitchFamily="18" charset="0"/>
                <a:cs typeface="Times New Roman" pitchFamily="18" charset="0"/>
              </a:rPr>
              <a:t>R)) = </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&lt;condition2&gt; </a:t>
            </a:r>
            <a:r>
              <a:rPr lang="en-US" sz="2900" b="1" dirty="0" smtClean="0">
                <a:solidFill>
                  <a:srgbClr val="FF0000"/>
                </a:solidFill>
                <a:latin typeface="Times New Roman" pitchFamily="18" charset="0"/>
                <a:cs typeface="Times New Roman" pitchFamily="18" charset="0"/>
              </a:rPr>
              <a:t>(</a:t>
            </a:r>
            <a:r>
              <a:rPr lang="el-GR" sz="2900" b="1" dirty="0" smtClean="0">
                <a:solidFill>
                  <a:srgbClr val="FF0000"/>
                </a:solidFill>
                <a:latin typeface="Times New Roman"/>
                <a:cs typeface="Times New Roman"/>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 condition1&gt; </a:t>
            </a:r>
            <a:r>
              <a:rPr lang="en-US" sz="2900" b="1" dirty="0">
                <a:solidFill>
                  <a:srgbClr val="FF0000"/>
                </a:solidFill>
                <a:latin typeface="Times New Roman" pitchFamily="18" charset="0"/>
                <a:cs typeface="Times New Roman" pitchFamily="18" charset="0"/>
              </a:rPr>
              <a:t>( R</a:t>
            </a:r>
            <a:r>
              <a:rPr lang="en-US" sz="2900" b="1" dirty="0" smtClean="0">
                <a:solidFill>
                  <a:srgbClr val="FF0000"/>
                </a:solidFill>
                <a:latin typeface="Times New Roman" pitchFamily="18" charset="0"/>
                <a:cs typeface="Times New Roman" pitchFamily="18" charset="0"/>
              </a:rPr>
              <a:t>))</a:t>
            </a:r>
            <a:endParaRPr lang="en-US" sz="2900" b="1" dirty="0">
              <a:solidFill>
                <a:srgbClr val="FF0000"/>
              </a:solidFill>
              <a:latin typeface="Times New Roman" pitchFamily="18" charset="0"/>
              <a:cs typeface="Times New Roman" pitchFamily="18" charset="0"/>
            </a:endParaRPr>
          </a:p>
          <a:p>
            <a:pPr algn="just">
              <a:lnSpc>
                <a:spcPct val="140000"/>
              </a:lnSpc>
            </a:pPr>
            <a:r>
              <a:rPr lang="en-US" sz="3200" dirty="0">
                <a:latin typeface="Times New Roman" pitchFamily="18" charset="0"/>
                <a:cs typeface="Times New Roman" pitchFamily="18" charset="0"/>
              </a:rPr>
              <a:t>A cascaded SELECT operation </a:t>
            </a:r>
            <a:r>
              <a:rPr lang="en-US" sz="3200" b="1" dirty="0">
                <a:latin typeface="Times New Roman" pitchFamily="18" charset="0"/>
                <a:cs typeface="Times New Roman" pitchFamily="18" charset="0"/>
              </a:rPr>
              <a:t>may be applied in any order; </a:t>
            </a:r>
            <a:r>
              <a:rPr lang="en-US" sz="3200" dirty="0">
                <a:latin typeface="Times New Roman" pitchFamily="18" charset="0"/>
                <a:cs typeface="Times New Roman" pitchFamily="18" charset="0"/>
              </a:rPr>
              <a:t>i.e.,</a:t>
            </a:r>
            <a:r>
              <a:rPr lang="en-US" sz="3200" b="1" dirty="0">
                <a:latin typeface="Times New Roman" pitchFamily="18" charset="0"/>
                <a:cs typeface="Times New Roman" pitchFamily="18" charset="0"/>
              </a:rPr>
              <a:t> </a:t>
            </a:r>
            <a:endParaRPr lang="en-US" sz="3200" b="1" dirty="0" smtClean="0">
              <a:latin typeface="Times New Roman" pitchFamily="18" charset="0"/>
              <a:cs typeface="Times New Roman" pitchFamily="18" charset="0"/>
            </a:endParaRPr>
          </a:p>
          <a:p>
            <a:pPr lvl="1" algn="ctr">
              <a:lnSpc>
                <a:spcPct val="140000"/>
              </a:lnSpc>
              <a:buFont typeface="Symbol" pitchFamily="18" charset="2"/>
              <a:buChar char=" "/>
            </a:pP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&lt;condition1</a:t>
            </a:r>
            <a:r>
              <a:rPr lang="en-US" sz="2900" b="1" baseline="-16000" dirty="0" smtClean="0">
                <a:solidFill>
                  <a:srgbClr val="FF0000"/>
                </a:solidFill>
                <a:latin typeface="Times New Roman" pitchFamily="18" charset="0"/>
                <a:cs typeface="Times New Roman" pitchFamily="18" charset="0"/>
              </a:rPr>
              <a:t>&gt;</a:t>
            </a:r>
            <a:r>
              <a:rPr lang="en-US" sz="2900" b="1" dirty="0" smtClean="0">
                <a:solidFill>
                  <a:srgbClr val="FF0000"/>
                </a:solidFill>
                <a:latin typeface="Times New Roman" pitchFamily="18" charset="0"/>
                <a:cs typeface="Times New Roman" pitchFamily="18" charset="0"/>
              </a:rPr>
              <a:t>(</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 condition2&gt; </a:t>
            </a:r>
            <a:r>
              <a:rPr lang="en-US" sz="2900" b="1" dirty="0" smtClean="0">
                <a:solidFill>
                  <a:srgbClr val="FF0000"/>
                </a:solidFill>
                <a:latin typeface="Times New Roman" pitchFamily="18" charset="0"/>
                <a:cs typeface="Times New Roman" pitchFamily="18" charset="0"/>
              </a:rPr>
              <a:t>(</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&lt;condition3&gt;</a:t>
            </a:r>
            <a:r>
              <a:rPr lang="en-US" sz="2900" b="1" dirty="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 </a:t>
            </a:r>
            <a:r>
              <a:rPr lang="en-US" sz="2900" b="1" dirty="0">
                <a:solidFill>
                  <a:srgbClr val="FF0000"/>
                </a:solidFill>
                <a:latin typeface="Times New Roman" pitchFamily="18" charset="0"/>
                <a:cs typeface="Times New Roman" pitchFamily="18" charset="0"/>
              </a:rPr>
              <a:t>R)) </a:t>
            </a:r>
            <a:endParaRPr lang="en-US" sz="2900" b="1" dirty="0" smtClean="0">
              <a:solidFill>
                <a:srgbClr val="FF0000"/>
              </a:solidFill>
              <a:latin typeface="Times New Roman" pitchFamily="18" charset="0"/>
              <a:cs typeface="Times New Roman" pitchFamily="18" charset="0"/>
            </a:endParaRPr>
          </a:p>
          <a:p>
            <a:pPr marL="365760" lvl="1" indent="0" algn="ctr">
              <a:lnSpc>
                <a:spcPct val="140000"/>
              </a:lnSpc>
              <a:buNone/>
            </a:pPr>
            <a:r>
              <a:rPr lang="en-US" sz="2900" b="1" dirty="0" smtClean="0">
                <a:solidFill>
                  <a:srgbClr val="FF0000"/>
                </a:solidFill>
                <a:latin typeface="Times New Roman" pitchFamily="18" charset="0"/>
                <a:cs typeface="Times New Roman" pitchFamily="18" charset="0"/>
              </a:rPr>
              <a:t>= </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&lt;condition2&gt; </a:t>
            </a:r>
            <a:r>
              <a:rPr lang="en-US" sz="2900" b="1" dirty="0" smtClean="0">
                <a:solidFill>
                  <a:srgbClr val="FF0000"/>
                </a:solidFill>
                <a:latin typeface="Times New Roman" pitchFamily="18" charset="0"/>
                <a:cs typeface="Times New Roman" pitchFamily="18" charset="0"/>
              </a:rPr>
              <a:t>(</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&lt; condition3&gt; </a:t>
            </a:r>
            <a:r>
              <a:rPr lang="en-US" sz="2900" b="1" dirty="0" smtClean="0">
                <a:solidFill>
                  <a:srgbClr val="FF0000"/>
                </a:solidFill>
                <a:latin typeface="Times New Roman" pitchFamily="18" charset="0"/>
                <a:cs typeface="Times New Roman" pitchFamily="18" charset="0"/>
              </a:rPr>
              <a:t>(</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&lt; condition1&gt; </a:t>
            </a:r>
            <a:r>
              <a:rPr lang="en-US" sz="2900" b="1" dirty="0" smtClean="0">
                <a:solidFill>
                  <a:srgbClr val="FF0000"/>
                </a:solidFill>
                <a:latin typeface="Times New Roman" pitchFamily="18" charset="0"/>
                <a:cs typeface="Times New Roman" pitchFamily="18" charset="0"/>
              </a:rPr>
              <a:t>( R)))</a:t>
            </a:r>
          </a:p>
          <a:p>
            <a:pPr algn="just">
              <a:lnSpc>
                <a:spcPct val="140000"/>
              </a:lnSpc>
            </a:pPr>
            <a:r>
              <a:rPr lang="en-US" sz="3200" dirty="0" smtClean="0">
                <a:latin typeface="Times New Roman" pitchFamily="18" charset="0"/>
                <a:cs typeface="Times New Roman" pitchFamily="18" charset="0"/>
              </a:rPr>
              <a:t>A </a:t>
            </a:r>
            <a:r>
              <a:rPr lang="en-US" sz="3200" dirty="0">
                <a:latin typeface="Times New Roman" pitchFamily="18" charset="0"/>
                <a:cs typeface="Times New Roman" pitchFamily="18" charset="0"/>
              </a:rPr>
              <a:t>cascaded SELECT operation may be replaced by a single selection with a conjunction of all the conditions</a:t>
            </a:r>
            <a:r>
              <a:rPr lang="en-US"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i.e.,</a:t>
            </a:r>
            <a:r>
              <a:rPr lang="en-US" sz="3200" b="1" dirty="0">
                <a:latin typeface="Times New Roman" pitchFamily="18" charset="0"/>
                <a:cs typeface="Times New Roman" pitchFamily="18" charset="0"/>
              </a:rPr>
              <a:t> </a:t>
            </a:r>
          </a:p>
          <a:p>
            <a:pPr lvl="1" algn="ctr">
              <a:lnSpc>
                <a:spcPct val="140000"/>
              </a:lnSpc>
              <a:buFont typeface="Symbol" pitchFamily="18" charset="2"/>
              <a:buChar char=" "/>
            </a:pP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&lt;condition1</a:t>
            </a:r>
            <a:r>
              <a:rPr lang="en-US" sz="2900" b="1" baseline="-16000" dirty="0" smtClean="0">
                <a:solidFill>
                  <a:srgbClr val="FF0000"/>
                </a:solidFill>
                <a:latin typeface="Times New Roman" pitchFamily="18" charset="0"/>
                <a:cs typeface="Times New Roman" pitchFamily="18" charset="0"/>
              </a:rPr>
              <a:t>&gt;</a:t>
            </a:r>
            <a:r>
              <a:rPr lang="en-US" sz="2900" b="1" dirty="0" smtClean="0">
                <a:solidFill>
                  <a:srgbClr val="FF0000"/>
                </a:solidFill>
                <a:latin typeface="Times New Roman" pitchFamily="18" charset="0"/>
                <a:cs typeface="Times New Roman" pitchFamily="18" charset="0"/>
              </a:rPr>
              <a:t>(</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 condition2&gt; </a:t>
            </a:r>
            <a:r>
              <a:rPr lang="en-US" sz="2900" b="1" dirty="0" smtClean="0">
                <a:solidFill>
                  <a:srgbClr val="FF0000"/>
                </a:solidFill>
                <a:latin typeface="Times New Roman" pitchFamily="18" charset="0"/>
                <a:cs typeface="Times New Roman" pitchFamily="18" charset="0"/>
              </a:rPr>
              <a:t>(</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&lt;condition3&gt;</a:t>
            </a:r>
            <a:r>
              <a:rPr lang="en-US" sz="2900" b="1" dirty="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 </a:t>
            </a:r>
            <a:r>
              <a:rPr lang="en-US" sz="2900" b="1" dirty="0">
                <a:solidFill>
                  <a:srgbClr val="FF0000"/>
                </a:solidFill>
                <a:latin typeface="Times New Roman" pitchFamily="18" charset="0"/>
                <a:cs typeface="Times New Roman" pitchFamily="18" charset="0"/>
              </a:rPr>
              <a:t>R)) </a:t>
            </a:r>
          </a:p>
          <a:p>
            <a:pPr lvl="1" algn="ctr">
              <a:lnSpc>
                <a:spcPct val="140000"/>
              </a:lnSpc>
              <a:buFont typeface="Symbol" pitchFamily="18" charset="2"/>
              <a:buChar char=" "/>
            </a:pPr>
            <a:r>
              <a:rPr lang="en-US" sz="2900" b="1" dirty="0">
                <a:solidFill>
                  <a:srgbClr val="FF0000"/>
                </a:solidFill>
                <a:latin typeface="Times New Roman" pitchFamily="18" charset="0"/>
                <a:cs typeface="Times New Roman" pitchFamily="18" charset="0"/>
              </a:rPr>
              <a:t>= </a:t>
            </a:r>
            <a:r>
              <a:rPr lang="el-GR" sz="2900" b="1" dirty="0" smtClean="0">
                <a:solidFill>
                  <a:srgbClr val="FF0000"/>
                </a:solidFill>
                <a:latin typeface="Times New Roman" pitchFamily="18" charset="0"/>
                <a:cs typeface="Times New Roman" pitchFamily="18" charset="0"/>
              </a:rPr>
              <a:t>σ</a:t>
            </a:r>
            <a:r>
              <a:rPr lang="en-US" sz="2900" b="1" baseline="-16000" dirty="0" smtClean="0">
                <a:solidFill>
                  <a:srgbClr val="FF0000"/>
                </a:solidFill>
                <a:latin typeface="Times New Roman" pitchFamily="18" charset="0"/>
                <a:cs typeface="Times New Roman" pitchFamily="18" charset="0"/>
              </a:rPr>
              <a:t> </a:t>
            </a:r>
            <a:r>
              <a:rPr lang="en-US" sz="2900" b="1" baseline="-16000" dirty="0">
                <a:solidFill>
                  <a:srgbClr val="FF0000"/>
                </a:solidFill>
                <a:latin typeface="Times New Roman" pitchFamily="18" charset="0"/>
                <a:cs typeface="Times New Roman" pitchFamily="18" charset="0"/>
              </a:rPr>
              <a:t>&lt;condition1&gt; AND &lt; condition2&gt;  AND &lt; condition3&gt; </a:t>
            </a:r>
            <a:r>
              <a:rPr lang="en-US" sz="2900" b="1" dirty="0">
                <a:solidFill>
                  <a:srgbClr val="FF0000"/>
                </a:solidFill>
                <a:latin typeface="Times New Roman" pitchFamily="18" charset="0"/>
                <a:cs typeface="Times New Roman" pitchFamily="18" charset="0"/>
              </a:rPr>
              <a:t>( R)))</a:t>
            </a:r>
          </a:p>
          <a:p>
            <a:endParaRPr lang="en-IN" dirty="0"/>
          </a:p>
        </p:txBody>
      </p:sp>
    </p:spTree>
    <p:extLst>
      <p:ext uri="{BB962C8B-B14F-4D97-AF65-F5344CB8AC3E}">
        <p14:creationId xmlns:p14="http://schemas.microsoft.com/office/powerpoint/2010/main" val="370012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r>
              <a:rPr lang="en-US" sz="3600" b="1" dirty="0" smtClean="0">
                <a:latin typeface="Times New Roman" pitchFamily="18" charset="0"/>
                <a:cs typeface="Times New Roman" pitchFamily="18" charset="0"/>
              </a:rPr>
              <a:t>Project Operation</a:t>
            </a:r>
            <a:endParaRPr lang="en-IN"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7696200" cy="5029200"/>
          </a:xfrm>
        </p:spPr>
        <p:txBody>
          <a:bodyPr>
            <a:normAutofit/>
          </a:bodyPr>
          <a:lstStyle/>
          <a:p>
            <a:pPr algn="just">
              <a:lnSpc>
                <a:spcPct val="150000"/>
              </a:lnSpc>
            </a:pPr>
            <a:r>
              <a:rPr lang="en-US" sz="2200" dirty="0">
                <a:latin typeface="Times New Roman" pitchFamily="18" charset="0"/>
                <a:cs typeface="Times New Roman" pitchFamily="18" charset="0"/>
              </a:rPr>
              <a:t>This operation selects certain </a:t>
            </a:r>
            <a:r>
              <a:rPr lang="en-US" sz="2200" i="1" dirty="0">
                <a:latin typeface="Times New Roman" pitchFamily="18" charset="0"/>
                <a:cs typeface="Times New Roman" pitchFamily="18" charset="0"/>
              </a:rPr>
              <a:t>columns</a:t>
            </a:r>
            <a:r>
              <a:rPr lang="en-US" sz="2200" dirty="0">
                <a:latin typeface="Times New Roman" pitchFamily="18" charset="0"/>
                <a:cs typeface="Times New Roman" pitchFamily="18" charset="0"/>
              </a:rPr>
              <a:t> from the table and discards the other columns. </a:t>
            </a:r>
            <a:endParaRPr lang="en-US" sz="2200" dirty="0" smtClean="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PROJECT creates a vertical partitioning – one with the needed columns (attributes) containing results of the operation and other containing the discarded Columns</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274320" lvl="1" algn="just">
              <a:lnSpc>
                <a:spcPct val="150000"/>
              </a:lnSpc>
              <a:spcBef>
                <a:spcPts val="600"/>
              </a:spcBef>
              <a:buSzPct val="70000"/>
              <a:buFont typeface="Wingdings"/>
              <a:buChar char=""/>
            </a:pPr>
            <a:r>
              <a:rPr lang="en-US" sz="2200" b="1" dirty="0">
                <a:solidFill>
                  <a:srgbClr val="FF0000"/>
                </a:solidFill>
                <a:latin typeface="Times New Roman" pitchFamily="18" charset="0"/>
                <a:cs typeface="Times New Roman" pitchFamily="18" charset="0"/>
              </a:rPr>
              <a:t>Result of PROJECT operation is a set of distinct </a:t>
            </a:r>
            <a:r>
              <a:rPr lang="en-US" sz="2200" b="1" dirty="0" smtClean="0">
                <a:solidFill>
                  <a:srgbClr val="FF0000"/>
                </a:solidFill>
                <a:latin typeface="Times New Roman" pitchFamily="18" charset="0"/>
                <a:cs typeface="Times New Roman" pitchFamily="18" charset="0"/>
              </a:rPr>
              <a:t>tuples.</a:t>
            </a:r>
            <a:endParaRPr lang="en-US" sz="2200" b="1" dirty="0">
              <a:solidFill>
                <a:srgbClr val="FF0000"/>
              </a:solidFill>
              <a:latin typeface="Times New Roman" pitchFamily="18" charset="0"/>
              <a:cs typeface="Times New Roman" pitchFamily="18" charset="0"/>
            </a:endParaRPr>
          </a:p>
          <a:p>
            <a:pPr algn="just">
              <a:lnSpc>
                <a:spcPct val="150000"/>
              </a:lnSpc>
            </a:pPr>
            <a:endParaRPr lang="en-US" sz="2200" dirty="0" smtClean="0">
              <a:latin typeface="Times New Roman" pitchFamily="18" charset="0"/>
              <a:cs typeface="Times New Roman" pitchFamily="18" charset="0"/>
            </a:endParaRPr>
          </a:p>
          <a:p>
            <a:pPr algn="just">
              <a:lnSpc>
                <a:spcPct val="150000"/>
              </a:lnSpc>
            </a:pPr>
            <a:endParaRPr lang="en-IN" sz="2200"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62" y="2895600"/>
            <a:ext cx="266223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Image result for dbms relational algebra symb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
            <a:ext cx="1692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736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1585</TotalTime>
  <Words>2282</Words>
  <Application>Microsoft Office PowerPoint</Application>
  <PresentationFormat>On-screen Show (4:3)</PresentationFormat>
  <Paragraphs>351</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Oriel</vt:lpstr>
      <vt:lpstr>Query Languages</vt:lpstr>
      <vt:lpstr>Procedural v/s Non-procedural Query</vt:lpstr>
      <vt:lpstr>Relational algebra</vt:lpstr>
      <vt:lpstr>COMPANY Database</vt:lpstr>
      <vt:lpstr>Unary Relational Operations: Select, Project, Rename</vt:lpstr>
      <vt:lpstr>Select Operator Example</vt:lpstr>
      <vt:lpstr>Select Operator Example</vt:lpstr>
      <vt:lpstr>Select Operation Properties</vt:lpstr>
      <vt:lpstr>Project Operation</vt:lpstr>
      <vt:lpstr>Project Operator Example</vt:lpstr>
      <vt:lpstr>Project Operator Example</vt:lpstr>
      <vt:lpstr>Rename Operation</vt:lpstr>
      <vt:lpstr>Rename Operator Example</vt:lpstr>
      <vt:lpstr>Rename Operator Example</vt:lpstr>
      <vt:lpstr>Cartesian (or Cross) Product Operation</vt:lpstr>
      <vt:lpstr>PowerPoint Presentation</vt:lpstr>
      <vt:lpstr>Cartesian (or Cross) Product Operation Example</vt:lpstr>
      <vt:lpstr>Cartesian (or Cross) Product Operation Example</vt:lpstr>
      <vt:lpstr>Cartesian (or Cross) Product Operation Example </vt:lpstr>
      <vt:lpstr>Union Operation</vt:lpstr>
      <vt:lpstr>Union Operator Example</vt:lpstr>
      <vt:lpstr>PowerPoint Presentation</vt:lpstr>
      <vt:lpstr>Set Difference (or Minus) Operation</vt:lpstr>
      <vt:lpstr>Set Difference (or Minus) Operation Example</vt:lpstr>
      <vt:lpstr>JOIN Operation</vt:lpstr>
      <vt:lpstr>JOIN Operation Example</vt:lpstr>
      <vt:lpstr>JOIN Operation Example Cont.</vt:lpstr>
      <vt:lpstr>JOIN Operation Example</vt:lpstr>
      <vt:lpstr>Variations of Join Operation (Inner Joins)</vt:lpstr>
      <vt:lpstr>Natural Join Example</vt:lpstr>
      <vt:lpstr>Inner Joins</vt:lpstr>
      <vt:lpstr>Relational Algebra Operators</vt:lpstr>
      <vt:lpstr>Relational Algebra Operators Cont.</vt:lpstr>
      <vt:lpstr>PowerPoint Presentation</vt:lpstr>
      <vt:lpstr>Question 1-2</vt:lpstr>
      <vt:lpstr>Answer 1-2</vt:lpstr>
      <vt:lpstr>Question 3-4</vt:lpstr>
      <vt:lpstr>Answer 3-4</vt:lpstr>
      <vt:lpstr>Question 5</vt:lpstr>
      <vt:lpstr>Solution 5</vt:lpstr>
      <vt:lpstr>BANK Database for Practice Queries</vt:lpstr>
      <vt:lpstr>Practice Queries on BANK Database</vt:lpstr>
      <vt:lpstr>UNIVERSITY Database for Practice Queries</vt:lpstr>
      <vt:lpstr>Practice Queries on UNIVERSITY Database</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Languages</dc:title>
  <dc:creator>Kanika</dc:creator>
  <cp:lastModifiedBy>Kanika</cp:lastModifiedBy>
  <cp:revision>24</cp:revision>
  <dcterms:created xsi:type="dcterms:W3CDTF">2006-08-16T00:00:00Z</dcterms:created>
  <dcterms:modified xsi:type="dcterms:W3CDTF">2019-06-19T11:35:37Z</dcterms:modified>
</cp:coreProperties>
</file>