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60" r:id="rId1"/>
    <p:sldMasterId id="2147484871" r:id="rId2"/>
  </p:sldMasterIdLst>
  <p:notesMasterIdLst>
    <p:notesMasterId r:id="rId37"/>
  </p:notesMasterIdLst>
  <p:sldIdLst>
    <p:sldId id="771" r:id="rId3"/>
    <p:sldId id="277" r:id="rId4"/>
    <p:sldId id="344" r:id="rId5"/>
    <p:sldId id="345" r:id="rId6"/>
    <p:sldId id="637" r:id="rId7"/>
    <p:sldId id="722" r:id="rId8"/>
    <p:sldId id="749" r:id="rId9"/>
    <p:sldId id="750" r:id="rId10"/>
    <p:sldId id="751" r:id="rId11"/>
    <p:sldId id="752" r:id="rId12"/>
    <p:sldId id="753" r:id="rId13"/>
    <p:sldId id="728" r:id="rId14"/>
    <p:sldId id="754" r:id="rId15"/>
    <p:sldId id="755" r:id="rId16"/>
    <p:sldId id="756" r:id="rId17"/>
    <p:sldId id="757" r:id="rId18"/>
    <p:sldId id="758" r:id="rId19"/>
    <p:sldId id="759" r:id="rId20"/>
    <p:sldId id="770" r:id="rId21"/>
    <p:sldId id="760" r:id="rId22"/>
    <p:sldId id="729" r:id="rId23"/>
    <p:sldId id="761" r:id="rId24"/>
    <p:sldId id="762" r:id="rId25"/>
    <p:sldId id="763" r:id="rId26"/>
    <p:sldId id="730" r:id="rId27"/>
    <p:sldId id="732" r:id="rId28"/>
    <p:sldId id="764" r:id="rId29"/>
    <p:sldId id="765" r:id="rId30"/>
    <p:sldId id="767" r:id="rId31"/>
    <p:sldId id="673" r:id="rId32"/>
    <p:sldId id="674" r:id="rId33"/>
    <p:sldId id="675" r:id="rId34"/>
    <p:sldId id="676" r:id="rId35"/>
    <p:sldId id="38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Oqczrk8HPKfpMdQyTtd7yQ==" hashData="iVLpylbACYvG7wSgxIIE6e9WyEg="/>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EA0FA"/>
    <a:srgbClr val="29D7E9"/>
    <a:srgbClr val="A70990"/>
    <a:srgbClr val="396BD9"/>
    <a:srgbClr val="17C8DB"/>
    <a:srgbClr val="DB37DF"/>
    <a:srgbClr val="FC7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2" autoAdjust="0"/>
    <p:restoredTop sz="89825" autoAdjust="0"/>
  </p:normalViewPr>
  <p:slideViewPr>
    <p:cSldViewPr>
      <p:cViewPr varScale="1">
        <p:scale>
          <a:sx n="74" d="100"/>
          <a:sy n="74" d="100"/>
        </p:scale>
        <p:origin x="-1362" y="-9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60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D23D2-385B-4C99-8827-03FBF546A1CB}"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en-US"/>
        </a:p>
      </dgm:t>
    </dgm:pt>
    <dgm:pt modelId="{D4F050DA-B7CD-484A-9B42-9EA9BE770AE7}">
      <dgm:prSet phldrT="[Text]"/>
      <dgm:spPr/>
      <dgm:t>
        <a:bodyPr/>
        <a:lstStyle/>
        <a:p>
          <a:r>
            <a:rPr lang="en-US" b="0" i="0" dirty="0" smtClean="0"/>
            <a:t>File is a collection of related records stored in a secondary storage of the computer</a:t>
          </a:r>
          <a:endParaRPr lang="en-US" dirty="0"/>
        </a:p>
      </dgm:t>
    </dgm:pt>
    <dgm:pt modelId="{8A56EC09-A9CF-4571-9F61-B3C3F630CF57}" type="parTrans" cxnId="{8700BEA7-3C51-4C8E-A4AB-1022A946FD0D}">
      <dgm:prSet/>
      <dgm:spPr/>
      <dgm:t>
        <a:bodyPr/>
        <a:lstStyle/>
        <a:p>
          <a:endParaRPr lang="en-US"/>
        </a:p>
      </dgm:t>
    </dgm:pt>
    <dgm:pt modelId="{354B2C19-C997-4DD9-A0BF-DF6547BCA0AA}" type="sibTrans" cxnId="{8700BEA7-3C51-4C8E-A4AB-1022A946FD0D}">
      <dgm:prSet/>
      <dgm:spPr/>
      <dgm:t>
        <a:bodyPr/>
        <a:lstStyle/>
        <a:p>
          <a:endParaRPr lang="en-US"/>
        </a:p>
      </dgm:t>
    </dgm:pt>
    <dgm:pt modelId="{F59EB2E1-168E-446C-9BD1-1D37447B6EFB}">
      <dgm:prSet phldrT="[Text]"/>
      <dgm:spPr/>
      <dgm:t>
        <a:bodyPr/>
        <a:lstStyle/>
        <a:p>
          <a:r>
            <a:rPr lang="en-IN" dirty="0" smtClean="0"/>
            <a:t>We use files for storing different information which can be processed by our program</a:t>
          </a:r>
          <a:endParaRPr lang="en-US" dirty="0"/>
        </a:p>
      </dgm:t>
    </dgm:pt>
    <dgm:pt modelId="{C9F2AFF1-6C64-4BED-B2FF-749EF5E41292}" type="parTrans" cxnId="{B58D7940-9B0C-4470-832C-41F6DFC5178D}">
      <dgm:prSet/>
      <dgm:spPr/>
      <dgm:t>
        <a:bodyPr/>
        <a:lstStyle/>
        <a:p>
          <a:endParaRPr lang="en-US"/>
        </a:p>
      </dgm:t>
    </dgm:pt>
    <dgm:pt modelId="{46896CCD-45B0-47AB-A7D5-B69FDE899C47}" type="sibTrans" cxnId="{B58D7940-9B0C-4470-832C-41F6DFC5178D}">
      <dgm:prSet/>
      <dgm:spPr/>
      <dgm:t>
        <a:bodyPr/>
        <a:lstStyle/>
        <a:p>
          <a:endParaRPr lang="en-US"/>
        </a:p>
      </dgm:t>
    </dgm:pt>
    <dgm:pt modelId="{999DA658-2571-495D-91CA-5742ADA95154}">
      <dgm:prSet phldrT="[Text]"/>
      <dgm:spPr/>
      <dgm:t>
        <a:bodyPr/>
        <a:lstStyle/>
        <a:p>
          <a:r>
            <a:rPr lang="en-IN" dirty="0" smtClean="0"/>
            <a:t>In order to store information permanently, we need to use these files</a:t>
          </a:r>
          <a:endParaRPr lang="en-US" dirty="0"/>
        </a:p>
      </dgm:t>
    </dgm:pt>
    <dgm:pt modelId="{F3F3FA19-A163-4495-8772-AA49BB82E5F6}" type="parTrans" cxnId="{3F3E73E9-77CE-4CCB-8CBB-F69CD4A0ACA3}">
      <dgm:prSet/>
      <dgm:spPr/>
      <dgm:t>
        <a:bodyPr/>
        <a:lstStyle/>
        <a:p>
          <a:endParaRPr lang="en-US"/>
        </a:p>
      </dgm:t>
    </dgm:pt>
    <dgm:pt modelId="{082EEBBB-21BD-498D-97A9-365311C41226}" type="sibTrans" cxnId="{3F3E73E9-77CE-4CCB-8CBB-F69CD4A0ACA3}">
      <dgm:prSet/>
      <dgm:spPr/>
      <dgm:t>
        <a:bodyPr/>
        <a:lstStyle/>
        <a:p>
          <a:endParaRPr lang="en-US"/>
        </a:p>
      </dgm:t>
    </dgm:pt>
    <dgm:pt modelId="{85B20DBB-82F1-45D6-A606-06C6EC85066F}">
      <dgm:prSet phldrT="[Text]"/>
      <dgm:spPr/>
      <dgm:t>
        <a:bodyPr/>
        <a:lstStyle/>
        <a:p>
          <a:r>
            <a:rPr lang="en-US" b="0" i="0" dirty="0" smtClean="0"/>
            <a:t>C allows programmers to read and write to the files when required.</a:t>
          </a:r>
        </a:p>
        <a:p>
          <a:endParaRPr lang="en-US" dirty="0"/>
        </a:p>
      </dgm:t>
    </dgm:pt>
    <dgm:pt modelId="{75A2FB22-8206-458E-8756-DAC381369653}" type="parTrans" cxnId="{1BAB2D50-5BAE-4E1A-A27F-9250212C6467}">
      <dgm:prSet/>
      <dgm:spPr/>
      <dgm:t>
        <a:bodyPr/>
        <a:lstStyle/>
        <a:p>
          <a:endParaRPr lang="en-US"/>
        </a:p>
      </dgm:t>
    </dgm:pt>
    <dgm:pt modelId="{CD413F4F-20E9-466F-96F8-4D9D0DD603AB}" type="sibTrans" cxnId="{1BAB2D50-5BAE-4E1A-A27F-9250212C6467}">
      <dgm:prSet/>
      <dgm:spPr/>
      <dgm:t>
        <a:bodyPr/>
        <a:lstStyle/>
        <a:p>
          <a:endParaRPr lang="en-US"/>
        </a:p>
      </dgm:t>
    </dgm:pt>
    <dgm:pt modelId="{326A34C7-0C4B-427F-855E-C333F4B09066}" type="pres">
      <dgm:prSet presAssocID="{C4BD23D2-385B-4C99-8827-03FBF546A1CB}" presName="diagram" presStyleCnt="0">
        <dgm:presLayoutVars>
          <dgm:dir/>
          <dgm:resizeHandles val="exact"/>
        </dgm:presLayoutVars>
      </dgm:prSet>
      <dgm:spPr/>
      <dgm:t>
        <a:bodyPr/>
        <a:lstStyle/>
        <a:p>
          <a:endParaRPr lang="en-US"/>
        </a:p>
      </dgm:t>
    </dgm:pt>
    <dgm:pt modelId="{999B57BE-0D55-4086-90A8-6C10625965CC}" type="pres">
      <dgm:prSet presAssocID="{D4F050DA-B7CD-484A-9B42-9EA9BE770AE7}" presName="node" presStyleLbl="node1" presStyleIdx="0" presStyleCnt="4">
        <dgm:presLayoutVars>
          <dgm:bulletEnabled val="1"/>
        </dgm:presLayoutVars>
      </dgm:prSet>
      <dgm:spPr/>
      <dgm:t>
        <a:bodyPr/>
        <a:lstStyle/>
        <a:p>
          <a:endParaRPr lang="en-US"/>
        </a:p>
      </dgm:t>
    </dgm:pt>
    <dgm:pt modelId="{91BC1D65-A418-46F6-9550-AB4F280670A5}" type="pres">
      <dgm:prSet presAssocID="{354B2C19-C997-4DD9-A0BF-DF6547BCA0AA}" presName="sibTrans" presStyleCnt="0"/>
      <dgm:spPr/>
    </dgm:pt>
    <dgm:pt modelId="{108EDBD6-9E67-4196-AFBE-75E612B856F3}" type="pres">
      <dgm:prSet presAssocID="{F59EB2E1-168E-446C-9BD1-1D37447B6EFB}" presName="node" presStyleLbl="node1" presStyleIdx="1" presStyleCnt="4">
        <dgm:presLayoutVars>
          <dgm:bulletEnabled val="1"/>
        </dgm:presLayoutVars>
      </dgm:prSet>
      <dgm:spPr/>
      <dgm:t>
        <a:bodyPr/>
        <a:lstStyle/>
        <a:p>
          <a:endParaRPr lang="en-US"/>
        </a:p>
      </dgm:t>
    </dgm:pt>
    <dgm:pt modelId="{82F2C192-4E73-4B7B-BD69-8BE7135D675E}" type="pres">
      <dgm:prSet presAssocID="{46896CCD-45B0-47AB-A7D5-B69FDE899C47}" presName="sibTrans" presStyleCnt="0"/>
      <dgm:spPr/>
    </dgm:pt>
    <dgm:pt modelId="{DADA7952-88BC-4CBC-A7C7-CE06E37816C8}" type="pres">
      <dgm:prSet presAssocID="{999DA658-2571-495D-91CA-5742ADA95154}" presName="node" presStyleLbl="node1" presStyleIdx="2" presStyleCnt="4">
        <dgm:presLayoutVars>
          <dgm:bulletEnabled val="1"/>
        </dgm:presLayoutVars>
      </dgm:prSet>
      <dgm:spPr/>
      <dgm:t>
        <a:bodyPr/>
        <a:lstStyle/>
        <a:p>
          <a:endParaRPr lang="en-US"/>
        </a:p>
      </dgm:t>
    </dgm:pt>
    <dgm:pt modelId="{8401287F-C9D9-4F3A-975E-78617CEC9D76}" type="pres">
      <dgm:prSet presAssocID="{082EEBBB-21BD-498D-97A9-365311C41226}" presName="sibTrans" presStyleCnt="0"/>
      <dgm:spPr/>
    </dgm:pt>
    <dgm:pt modelId="{A8428231-6A00-4BDF-8D30-5CEE5C4E375E}" type="pres">
      <dgm:prSet presAssocID="{85B20DBB-82F1-45D6-A606-06C6EC85066F}" presName="node" presStyleLbl="node1" presStyleIdx="3" presStyleCnt="4">
        <dgm:presLayoutVars>
          <dgm:bulletEnabled val="1"/>
        </dgm:presLayoutVars>
      </dgm:prSet>
      <dgm:spPr/>
      <dgm:t>
        <a:bodyPr/>
        <a:lstStyle/>
        <a:p>
          <a:endParaRPr lang="en-US"/>
        </a:p>
      </dgm:t>
    </dgm:pt>
  </dgm:ptLst>
  <dgm:cxnLst>
    <dgm:cxn modelId="{458F0591-B8ED-4F7B-B9B7-73EF5270F782}" type="presOf" srcId="{F59EB2E1-168E-446C-9BD1-1D37447B6EFB}" destId="{108EDBD6-9E67-4196-AFBE-75E612B856F3}" srcOrd="0" destOrd="0" presId="urn:microsoft.com/office/officeart/2005/8/layout/default#1"/>
    <dgm:cxn modelId="{1BAB2D50-5BAE-4E1A-A27F-9250212C6467}" srcId="{C4BD23D2-385B-4C99-8827-03FBF546A1CB}" destId="{85B20DBB-82F1-45D6-A606-06C6EC85066F}" srcOrd="3" destOrd="0" parTransId="{75A2FB22-8206-458E-8756-DAC381369653}" sibTransId="{CD413F4F-20E9-466F-96F8-4D9D0DD603AB}"/>
    <dgm:cxn modelId="{3F3E73E9-77CE-4CCB-8CBB-F69CD4A0ACA3}" srcId="{C4BD23D2-385B-4C99-8827-03FBF546A1CB}" destId="{999DA658-2571-495D-91CA-5742ADA95154}" srcOrd="2" destOrd="0" parTransId="{F3F3FA19-A163-4495-8772-AA49BB82E5F6}" sibTransId="{082EEBBB-21BD-498D-97A9-365311C41226}"/>
    <dgm:cxn modelId="{8700BEA7-3C51-4C8E-A4AB-1022A946FD0D}" srcId="{C4BD23D2-385B-4C99-8827-03FBF546A1CB}" destId="{D4F050DA-B7CD-484A-9B42-9EA9BE770AE7}" srcOrd="0" destOrd="0" parTransId="{8A56EC09-A9CF-4571-9F61-B3C3F630CF57}" sibTransId="{354B2C19-C997-4DD9-A0BF-DF6547BCA0AA}"/>
    <dgm:cxn modelId="{307749D4-A117-4EF3-93C8-407BC8308658}" type="presOf" srcId="{999DA658-2571-495D-91CA-5742ADA95154}" destId="{DADA7952-88BC-4CBC-A7C7-CE06E37816C8}" srcOrd="0" destOrd="0" presId="urn:microsoft.com/office/officeart/2005/8/layout/default#1"/>
    <dgm:cxn modelId="{AD0D2544-DA57-46B2-8C5D-845B2A369988}" type="presOf" srcId="{C4BD23D2-385B-4C99-8827-03FBF546A1CB}" destId="{326A34C7-0C4B-427F-855E-C333F4B09066}" srcOrd="0" destOrd="0" presId="urn:microsoft.com/office/officeart/2005/8/layout/default#1"/>
    <dgm:cxn modelId="{B58D7940-9B0C-4470-832C-41F6DFC5178D}" srcId="{C4BD23D2-385B-4C99-8827-03FBF546A1CB}" destId="{F59EB2E1-168E-446C-9BD1-1D37447B6EFB}" srcOrd="1" destOrd="0" parTransId="{C9F2AFF1-6C64-4BED-B2FF-749EF5E41292}" sibTransId="{46896CCD-45B0-47AB-A7D5-B69FDE899C47}"/>
    <dgm:cxn modelId="{CB376BC6-92C8-4CEB-BD11-AC5301920E38}" type="presOf" srcId="{D4F050DA-B7CD-484A-9B42-9EA9BE770AE7}" destId="{999B57BE-0D55-4086-90A8-6C10625965CC}" srcOrd="0" destOrd="0" presId="urn:microsoft.com/office/officeart/2005/8/layout/default#1"/>
    <dgm:cxn modelId="{E83ED006-29F3-431C-8DBF-A13FC113E7D0}" type="presOf" srcId="{85B20DBB-82F1-45D6-A606-06C6EC85066F}" destId="{A8428231-6A00-4BDF-8D30-5CEE5C4E375E}" srcOrd="0" destOrd="0" presId="urn:microsoft.com/office/officeart/2005/8/layout/default#1"/>
    <dgm:cxn modelId="{E02969E4-73EA-4AD0-8856-F3323C3D2200}" type="presParOf" srcId="{326A34C7-0C4B-427F-855E-C333F4B09066}" destId="{999B57BE-0D55-4086-90A8-6C10625965CC}" srcOrd="0" destOrd="0" presId="urn:microsoft.com/office/officeart/2005/8/layout/default#1"/>
    <dgm:cxn modelId="{71CEE4B1-52AD-41CC-BFF6-4AEDCC874762}" type="presParOf" srcId="{326A34C7-0C4B-427F-855E-C333F4B09066}" destId="{91BC1D65-A418-46F6-9550-AB4F280670A5}" srcOrd="1" destOrd="0" presId="urn:microsoft.com/office/officeart/2005/8/layout/default#1"/>
    <dgm:cxn modelId="{C09B4E01-F333-44CD-95D6-788052CE9C7E}" type="presParOf" srcId="{326A34C7-0C4B-427F-855E-C333F4B09066}" destId="{108EDBD6-9E67-4196-AFBE-75E612B856F3}" srcOrd="2" destOrd="0" presId="urn:microsoft.com/office/officeart/2005/8/layout/default#1"/>
    <dgm:cxn modelId="{6EBEAE70-7C22-4376-B532-6004A0C6E4B1}" type="presParOf" srcId="{326A34C7-0C4B-427F-855E-C333F4B09066}" destId="{82F2C192-4E73-4B7B-BD69-8BE7135D675E}" srcOrd="3" destOrd="0" presId="urn:microsoft.com/office/officeart/2005/8/layout/default#1"/>
    <dgm:cxn modelId="{E7F48371-3B9A-4C89-B5EA-FEF3B7FD1DEA}" type="presParOf" srcId="{326A34C7-0C4B-427F-855E-C333F4B09066}" destId="{DADA7952-88BC-4CBC-A7C7-CE06E37816C8}" srcOrd="4" destOrd="0" presId="urn:microsoft.com/office/officeart/2005/8/layout/default#1"/>
    <dgm:cxn modelId="{146E8394-EE23-4474-940D-4886F9DD7AAE}" type="presParOf" srcId="{326A34C7-0C4B-427F-855E-C333F4B09066}" destId="{8401287F-C9D9-4F3A-975E-78617CEC9D76}" srcOrd="5" destOrd="0" presId="urn:microsoft.com/office/officeart/2005/8/layout/default#1"/>
    <dgm:cxn modelId="{C5D939D1-6C6D-40FE-8502-995E6F244701}" type="presParOf" srcId="{326A34C7-0C4B-427F-855E-C333F4B09066}" destId="{A8428231-6A00-4BDF-8D30-5CEE5C4E375E}"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B02CC-E201-4DD4-A5C5-D623014A943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CA04079-929B-4588-AD2B-87058434328A}">
      <dgm:prSet phldrT="[Text]"/>
      <dgm:spPr>
        <a:solidFill>
          <a:schemeClr val="bg2">
            <a:lumMod val="50000"/>
          </a:schemeClr>
        </a:solidFill>
      </dgm:spPr>
      <dgm:t>
        <a:bodyPr/>
        <a:lstStyle/>
        <a:p>
          <a:r>
            <a:rPr lang="en-IN" dirty="0" err="1" smtClean="0"/>
            <a:t>fseek</a:t>
          </a:r>
          <a:r>
            <a:rPr lang="en-IN" dirty="0" smtClean="0"/>
            <a:t>()</a:t>
          </a:r>
          <a:endParaRPr lang="en-US" dirty="0"/>
        </a:p>
      </dgm:t>
    </dgm:pt>
    <dgm:pt modelId="{84CA6AF7-7C65-4B02-940A-E602234765DF}" type="parTrans" cxnId="{3C421A81-3476-49D8-9572-DE91B0C60FFA}">
      <dgm:prSet/>
      <dgm:spPr/>
      <dgm:t>
        <a:bodyPr/>
        <a:lstStyle/>
        <a:p>
          <a:endParaRPr lang="en-US"/>
        </a:p>
      </dgm:t>
    </dgm:pt>
    <dgm:pt modelId="{DBCD801F-0D98-4529-B030-CACDFDDBB166}" type="sibTrans" cxnId="{3C421A81-3476-49D8-9572-DE91B0C60FFA}">
      <dgm:prSet/>
      <dgm:spPr/>
      <dgm:t>
        <a:bodyPr/>
        <a:lstStyle/>
        <a:p>
          <a:endParaRPr lang="en-US"/>
        </a:p>
      </dgm:t>
    </dgm:pt>
    <dgm:pt modelId="{174FEA03-E815-495E-86F3-CCF3845126C3}">
      <dgm:prSet phldrT="[Text]" custT="1"/>
      <dgm:spPr/>
      <dgm:t>
        <a:bodyPr/>
        <a:lstStyle/>
        <a:p>
          <a:r>
            <a:rPr lang="en-US" sz="1800" b="0" i="0" dirty="0" smtClean="0"/>
            <a:t>used to positioning the file pointer in a file. </a:t>
          </a:r>
          <a:endParaRPr lang="en-US" sz="1800" dirty="0"/>
        </a:p>
      </dgm:t>
    </dgm:pt>
    <dgm:pt modelId="{B6FBED58-0377-4AF9-A5B9-B6E5B8B9B15C}" type="parTrans" cxnId="{E8A6BDC7-1EC0-46C4-9717-DB5C6065600B}">
      <dgm:prSet/>
      <dgm:spPr/>
      <dgm:t>
        <a:bodyPr/>
        <a:lstStyle/>
        <a:p>
          <a:endParaRPr lang="en-US"/>
        </a:p>
      </dgm:t>
    </dgm:pt>
    <dgm:pt modelId="{49156897-177B-49DC-A49B-37E3D3A59039}" type="sibTrans" cxnId="{E8A6BDC7-1EC0-46C4-9717-DB5C6065600B}">
      <dgm:prSet/>
      <dgm:spPr/>
      <dgm:t>
        <a:bodyPr/>
        <a:lstStyle/>
        <a:p>
          <a:endParaRPr lang="en-US"/>
        </a:p>
      </dgm:t>
    </dgm:pt>
    <dgm:pt modelId="{95C96F58-286E-46B6-9A2B-EA4339FB3946}">
      <dgm:prSet phldrT="[Text]"/>
      <dgm:spPr>
        <a:solidFill>
          <a:schemeClr val="bg2">
            <a:lumMod val="50000"/>
          </a:schemeClr>
        </a:solidFill>
      </dgm:spPr>
      <dgm:t>
        <a:bodyPr/>
        <a:lstStyle/>
        <a:p>
          <a:r>
            <a:rPr lang="en-IN" dirty="0" err="1" smtClean="0"/>
            <a:t>feof</a:t>
          </a:r>
          <a:r>
            <a:rPr lang="en-IN" dirty="0" smtClean="0"/>
            <a:t>()</a:t>
          </a:r>
          <a:endParaRPr lang="en-US" dirty="0"/>
        </a:p>
      </dgm:t>
    </dgm:pt>
    <dgm:pt modelId="{3C1C6F84-2843-49DA-A6DB-B5EDAF77BBB2}" type="parTrans" cxnId="{8E739EC0-FE4F-4A04-A846-FD8BDEB37F51}">
      <dgm:prSet/>
      <dgm:spPr/>
      <dgm:t>
        <a:bodyPr/>
        <a:lstStyle/>
        <a:p>
          <a:endParaRPr lang="en-US"/>
        </a:p>
      </dgm:t>
    </dgm:pt>
    <dgm:pt modelId="{3A4E893F-3406-47E5-A083-290429BF5B0C}" type="sibTrans" cxnId="{8E739EC0-FE4F-4A04-A846-FD8BDEB37F51}">
      <dgm:prSet/>
      <dgm:spPr/>
      <dgm:t>
        <a:bodyPr/>
        <a:lstStyle/>
        <a:p>
          <a:endParaRPr lang="en-US"/>
        </a:p>
      </dgm:t>
    </dgm:pt>
    <dgm:pt modelId="{6BA0F7A9-4F12-4D2A-8515-17B557BA4736}">
      <dgm:prSet phldrT="[Text]" custT="1"/>
      <dgm:spPr/>
      <dgm:t>
        <a:bodyPr/>
        <a:lstStyle/>
        <a:p>
          <a:r>
            <a:rPr lang="en-US" sz="1800" b="0" i="0" dirty="0" smtClean="0"/>
            <a:t>used to find whether the file pointer reaches the end of a file or not.</a:t>
          </a:r>
          <a:endParaRPr lang="en-US" sz="1800" dirty="0"/>
        </a:p>
      </dgm:t>
    </dgm:pt>
    <dgm:pt modelId="{ED0206D1-EBC3-46D7-BA78-78EC04CFABF0}" type="parTrans" cxnId="{6EFBA148-6C95-433F-892A-28666F68527F}">
      <dgm:prSet/>
      <dgm:spPr/>
      <dgm:t>
        <a:bodyPr/>
        <a:lstStyle/>
        <a:p>
          <a:endParaRPr lang="en-US"/>
        </a:p>
      </dgm:t>
    </dgm:pt>
    <dgm:pt modelId="{DF7F089D-DF2C-4595-B3F9-6DDAE5A21D0D}" type="sibTrans" cxnId="{6EFBA148-6C95-433F-892A-28666F68527F}">
      <dgm:prSet/>
      <dgm:spPr/>
      <dgm:t>
        <a:bodyPr/>
        <a:lstStyle/>
        <a:p>
          <a:endParaRPr lang="en-US"/>
        </a:p>
      </dgm:t>
    </dgm:pt>
    <dgm:pt modelId="{E31FEE68-B395-485F-8342-0571D8247DF7}">
      <dgm:prSet phldrT="[Text]"/>
      <dgm:spPr>
        <a:solidFill>
          <a:schemeClr val="bg2">
            <a:lumMod val="50000"/>
          </a:schemeClr>
        </a:solidFill>
      </dgm:spPr>
      <dgm:t>
        <a:bodyPr/>
        <a:lstStyle/>
        <a:p>
          <a:r>
            <a:rPr lang="en-IN" dirty="0" err="1" smtClean="0"/>
            <a:t>ftell</a:t>
          </a:r>
          <a:r>
            <a:rPr lang="en-IN" dirty="0" smtClean="0"/>
            <a:t>()</a:t>
          </a:r>
          <a:endParaRPr lang="en-US" dirty="0"/>
        </a:p>
      </dgm:t>
    </dgm:pt>
    <dgm:pt modelId="{C37453AC-4C01-4050-A84B-913A32871259}" type="parTrans" cxnId="{97D480C5-591B-472F-8432-62F6144A8872}">
      <dgm:prSet/>
      <dgm:spPr/>
      <dgm:t>
        <a:bodyPr/>
        <a:lstStyle/>
        <a:p>
          <a:endParaRPr lang="en-US"/>
        </a:p>
      </dgm:t>
    </dgm:pt>
    <dgm:pt modelId="{C278FA81-2D6E-4821-B76B-CA8715D99868}" type="sibTrans" cxnId="{97D480C5-591B-472F-8432-62F6144A8872}">
      <dgm:prSet/>
      <dgm:spPr/>
      <dgm:t>
        <a:bodyPr/>
        <a:lstStyle/>
        <a:p>
          <a:endParaRPr lang="en-US"/>
        </a:p>
      </dgm:t>
    </dgm:pt>
    <dgm:pt modelId="{09BC9A4B-7865-4EE5-BF6C-1A500E741AFD}">
      <dgm:prSet phldrT="[Text]" custT="1"/>
      <dgm:spPr/>
      <dgm:t>
        <a:bodyPr/>
        <a:lstStyle/>
        <a:p>
          <a:r>
            <a:rPr lang="en-US" sz="1800" b="0" i="0" dirty="0" smtClean="0"/>
            <a:t>used to return a current position of a file pointer</a:t>
          </a:r>
          <a:endParaRPr lang="en-US" sz="1800" dirty="0"/>
        </a:p>
      </dgm:t>
    </dgm:pt>
    <dgm:pt modelId="{A16E8F73-2BB0-4789-AD37-B85485213BA3}" type="parTrans" cxnId="{01DC2667-7215-40C0-9511-A8F60662FB96}">
      <dgm:prSet/>
      <dgm:spPr/>
      <dgm:t>
        <a:bodyPr/>
        <a:lstStyle/>
        <a:p>
          <a:endParaRPr lang="en-US"/>
        </a:p>
      </dgm:t>
    </dgm:pt>
    <dgm:pt modelId="{33C0802D-BC0A-484E-817E-07A94A5F9E5F}" type="sibTrans" cxnId="{01DC2667-7215-40C0-9511-A8F60662FB96}">
      <dgm:prSet/>
      <dgm:spPr/>
      <dgm:t>
        <a:bodyPr/>
        <a:lstStyle/>
        <a:p>
          <a:endParaRPr lang="en-US"/>
        </a:p>
      </dgm:t>
    </dgm:pt>
    <dgm:pt modelId="{6EE1AAEE-3795-4368-89DA-86B0904AEDC9}">
      <dgm:prSet phldrT="[Text]"/>
      <dgm:spPr>
        <a:solidFill>
          <a:schemeClr val="bg2">
            <a:lumMod val="50000"/>
          </a:schemeClr>
        </a:solidFill>
      </dgm:spPr>
      <dgm:t>
        <a:bodyPr/>
        <a:lstStyle/>
        <a:p>
          <a:r>
            <a:rPr lang="en-IN" dirty="0" smtClean="0"/>
            <a:t>rewind()</a:t>
          </a:r>
          <a:endParaRPr lang="en-US" dirty="0"/>
        </a:p>
      </dgm:t>
    </dgm:pt>
    <dgm:pt modelId="{5A1A6C38-6B63-4BC6-AAA5-2A76E0D6DBEA}" type="parTrans" cxnId="{F06FB753-3F2C-4788-A865-9DE7664C4464}">
      <dgm:prSet/>
      <dgm:spPr/>
      <dgm:t>
        <a:bodyPr/>
        <a:lstStyle/>
        <a:p>
          <a:endParaRPr lang="en-US"/>
        </a:p>
      </dgm:t>
    </dgm:pt>
    <dgm:pt modelId="{BDABA162-8DC9-4393-B3A5-0420C974201E}" type="sibTrans" cxnId="{F06FB753-3F2C-4788-A865-9DE7664C4464}">
      <dgm:prSet/>
      <dgm:spPr/>
      <dgm:t>
        <a:bodyPr/>
        <a:lstStyle/>
        <a:p>
          <a:endParaRPr lang="en-US"/>
        </a:p>
      </dgm:t>
    </dgm:pt>
    <dgm:pt modelId="{3464E278-DF2F-4CA9-BA84-690C89CC8554}">
      <dgm:prSet phldrT="[Text]" custT="1"/>
      <dgm:spPr/>
      <dgm:t>
        <a:bodyPr/>
        <a:lstStyle/>
        <a:p>
          <a:r>
            <a:rPr lang="en-US" sz="1800" b="0" i="0" dirty="0" smtClean="0"/>
            <a:t>used to return a file pointer to the beginning of a file</a:t>
          </a:r>
          <a:endParaRPr lang="en-US" sz="1800" dirty="0"/>
        </a:p>
      </dgm:t>
    </dgm:pt>
    <dgm:pt modelId="{171B140A-195E-414E-8A4E-3DC20A94118C}" type="parTrans" cxnId="{7BDF00EB-D990-4822-A9DA-45384DD3DE6B}">
      <dgm:prSet/>
      <dgm:spPr/>
      <dgm:t>
        <a:bodyPr/>
        <a:lstStyle/>
        <a:p>
          <a:endParaRPr lang="en-US"/>
        </a:p>
      </dgm:t>
    </dgm:pt>
    <dgm:pt modelId="{015A877F-6C40-479D-A91F-420B9C0B525A}" type="sibTrans" cxnId="{7BDF00EB-D990-4822-A9DA-45384DD3DE6B}">
      <dgm:prSet/>
      <dgm:spPr/>
      <dgm:t>
        <a:bodyPr/>
        <a:lstStyle/>
        <a:p>
          <a:endParaRPr lang="en-US"/>
        </a:p>
      </dgm:t>
    </dgm:pt>
    <dgm:pt modelId="{73380B22-C945-4EC5-B21A-4B8962E0DEFB}">
      <dgm:prSet phldrT="[Text]" custT="1"/>
      <dgm:spPr/>
      <dgm:t>
        <a:bodyPr/>
        <a:lstStyle/>
        <a:p>
          <a:r>
            <a:rPr lang="en-US" sz="1800" b="0" i="0" dirty="0" smtClean="0"/>
            <a:t>Three arguments: file pointer, integer value to reposition a file pointer to forward or backward direction and current position of file pointer.</a:t>
          </a:r>
          <a:endParaRPr lang="en-US" sz="1800" dirty="0"/>
        </a:p>
      </dgm:t>
    </dgm:pt>
    <dgm:pt modelId="{91C36D18-C1E2-48C6-A0D7-0C19BD34A5F5}" type="parTrans" cxnId="{4ECFDF85-5F83-47A5-B6C3-F7225826D604}">
      <dgm:prSet/>
      <dgm:spPr/>
      <dgm:t>
        <a:bodyPr/>
        <a:lstStyle/>
        <a:p>
          <a:endParaRPr lang="en-US"/>
        </a:p>
      </dgm:t>
    </dgm:pt>
    <dgm:pt modelId="{6824B890-322D-4977-B80F-E541B4BD82DC}" type="sibTrans" cxnId="{4ECFDF85-5F83-47A5-B6C3-F7225826D604}">
      <dgm:prSet/>
      <dgm:spPr/>
      <dgm:t>
        <a:bodyPr/>
        <a:lstStyle/>
        <a:p>
          <a:endParaRPr lang="en-US"/>
        </a:p>
      </dgm:t>
    </dgm:pt>
    <dgm:pt modelId="{4836CFF2-A723-4E67-AA6D-92DA095FE85A}">
      <dgm:prSet phldrT="[Text]" custT="1"/>
      <dgm:spPr/>
      <dgm:t>
        <a:bodyPr/>
        <a:lstStyle/>
        <a:p>
          <a:r>
            <a:rPr lang="en-US" sz="1800" b="0" i="0" dirty="0" smtClean="0"/>
            <a:t>It returns non-zero value when the pointer reaches the end of file</a:t>
          </a:r>
          <a:endParaRPr lang="en-US" sz="1800" dirty="0"/>
        </a:p>
      </dgm:t>
    </dgm:pt>
    <dgm:pt modelId="{A5B0320F-2F2B-4D09-8407-3F9AD46D5878}" type="parTrans" cxnId="{46DEC7AB-9D08-427C-82B3-3361965B46C5}">
      <dgm:prSet/>
      <dgm:spPr/>
      <dgm:t>
        <a:bodyPr/>
        <a:lstStyle/>
        <a:p>
          <a:endParaRPr lang="en-US"/>
        </a:p>
      </dgm:t>
    </dgm:pt>
    <dgm:pt modelId="{5A5F692A-5F51-460C-9A8E-39A1D42C2A42}" type="sibTrans" cxnId="{46DEC7AB-9D08-427C-82B3-3361965B46C5}">
      <dgm:prSet/>
      <dgm:spPr/>
      <dgm:t>
        <a:bodyPr/>
        <a:lstStyle/>
        <a:p>
          <a:endParaRPr lang="en-US"/>
        </a:p>
      </dgm:t>
    </dgm:pt>
    <dgm:pt modelId="{8FCC759D-2F37-4AFE-A017-6E757CDA497E}" type="pres">
      <dgm:prSet presAssocID="{FF3B02CC-E201-4DD4-A5C5-D623014A9439}" presName="Name0" presStyleCnt="0">
        <dgm:presLayoutVars>
          <dgm:dir/>
          <dgm:animLvl val="lvl"/>
          <dgm:resizeHandles val="exact"/>
        </dgm:presLayoutVars>
      </dgm:prSet>
      <dgm:spPr/>
      <dgm:t>
        <a:bodyPr/>
        <a:lstStyle/>
        <a:p>
          <a:endParaRPr lang="en-US"/>
        </a:p>
      </dgm:t>
    </dgm:pt>
    <dgm:pt modelId="{210B87D3-F21B-47CE-8B0A-B1045848DAE2}" type="pres">
      <dgm:prSet presAssocID="{4CA04079-929B-4588-AD2B-87058434328A}" presName="linNode" presStyleCnt="0"/>
      <dgm:spPr/>
    </dgm:pt>
    <dgm:pt modelId="{710B98FF-52CA-4621-A057-507694C62FEB}" type="pres">
      <dgm:prSet presAssocID="{4CA04079-929B-4588-AD2B-87058434328A}" presName="parentText" presStyleLbl="node1" presStyleIdx="0" presStyleCnt="4">
        <dgm:presLayoutVars>
          <dgm:chMax val="1"/>
          <dgm:bulletEnabled val="1"/>
        </dgm:presLayoutVars>
      </dgm:prSet>
      <dgm:spPr/>
      <dgm:t>
        <a:bodyPr/>
        <a:lstStyle/>
        <a:p>
          <a:endParaRPr lang="en-US"/>
        </a:p>
      </dgm:t>
    </dgm:pt>
    <dgm:pt modelId="{DF92705B-56EB-42F4-B922-6C1A6FC0E21D}" type="pres">
      <dgm:prSet presAssocID="{4CA04079-929B-4588-AD2B-87058434328A}" presName="descendantText" presStyleLbl="alignAccFollowNode1" presStyleIdx="0" presStyleCnt="4" custScaleY="125098">
        <dgm:presLayoutVars>
          <dgm:bulletEnabled val="1"/>
        </dgm:presLayoutVars>
      </dgm:prSet>
      <dgm:spPr/>
      <dgm:t>
        <a:bodyPr/>
        <a:lstStyle/>
        <a:p>
          <a:endParaRPr lang="en-US"/>
        </a:p>
      </dgm:t>
    </dgm:pt>
    <dgm:pt modelId="{BA440CF1-3371-48FC-80BB-DB4D88331C52}" type="pres">
      <dgm:prSet presAssocID="{DBCD801F-0D98-4529-B030-CACDFDDBB166}" presName="sp" presStyleCnt="0"/>
      <dgm:spPr/>
    </dgm:pt>
    <dgm:pt modelId="{396EB57F-B87A-4EB1-8AD7-19777069F404}" type="pres">
      <dgm:prSet presAssocID="{95C96F58-286E-46B6-9A2B-EA4339FB3946}" presName="linNode" presStyleCnt="0"/>
      <dgm:spPr/>
    </dgm:pt>
    <dgm:pt modelId="{57A7F3A1-6614-4E86-85C9-DBB443F7D50B}" type="pres">
      <dgm:prSet presAssocID="{95C96F58-286E-46B6-9A2B-EA4339FB3946}" presName="parentText" presStyleLbl="node1" presStyleIdx="1" presStyleCnt="4">
        <dgm:presLayoutVars>
          <dgm:chMax val="1"/>
          <dgm:bulletEnabled val="1"/>
        </dgm:presLayoutVars>
      </dgm:prSet>
      <dgm:spPr/>
      <dgm:t>
        <a:bodyPr/>
        <a:lstStyle/>
        <a:p>
          <a:endParaRPr lang="en-US"/>
        </a:p>
      </dgm:t>
    </dgm:pt>
    <dgm:pt modelId="{F60BCBA4-0677-4711-9692-9A25DCA8A03A}" type="pres">
      <dgm:prSet presAssocID="{95C96F58-286E-46B6-9A2B-EA4339FB3946}" presName="descendantText" presStyleLbl="alignAccFollowNode1" presStyleIdx="1" presStyleCnt="4">
        <dgm:presLayoutVars>
          <dgm:bulletEnabled val="1"/>
        </dgm:presLayoutVars>
      </dgm:prSet>
      <dgm:spPr/>
      <dgm:t>
        <a:bodyPr/>
        <a:lstStyle/>
        <a:p>
          <a:endParaRPr lang="en-US"/>
        </a:p>
      </dgm:t>
    </dgm:pt>
    <dgm:pt modelId="{B6D8E907-2A14-4F5E-9D24-DBBC1C1FE796}" type="pres">
      <dgm:prSet presAssocID="{3A4E893F-3406-47E5-A083-290429BF5B0C}" presName="sp" presStyleCnt="0"/>
      <dgm:spPr/>
    </dgm:pt>
    <dgm:pt modelId="{4D948414-73C1-4BA0-9B88-3EEA1CAD2254}" type="pres">
      <dgm:prSet presAssocID="{E31FEE68-B395-485F-8342-0571D8247DF7}" presName="linNode" presStyleCnt="0"/>
      <dgm:spPr/>
    </dgm:pt>
    <dgm:pt modelId="{48520700-13AF-435F-9542-9FD2CD826777}" type="pres">
      <dgm:prSet presAssocID="{E31FEE68-B395-485F-8342-0571D8247DF7}" presName="parentText" presStyleLbl="node1" presStyleIdx="2" presStyleCnt="4">
        <dgm:presLayoutVars>
          <dgm:chMax val="1"/>
          <dgm:bulletEnabled val="1"/>
        </dgm:presLayoutVars>
      </dgm:prSet>
      <dgm:spPr/>
      <dgm:t>
        <a:bodyPr/>
        <a:lstStyle/>
        <a:p>
          <a:endParaRPr lang="en-US"/>
        </a:p>
      </dgm:t>
    </dgm:pt>
    <dgm:pt modelId="{4F8F0B25-FDEC-4933-89C6-6F36E70376D5}" type="pres">
      <dgm:prSet presAssocID="{E31FEE68-B395-485F-8342-0571D8247DF7}" presName="descendantText" presStyleLbl="alignAccFollowNode1" presStyleIdx="2" presStyleCnt="4">
        <dgm:presLayoutVars>
          <dgm:bulletEnabled val="1"/>
        </dgm:presLayoutVars>
      </dgm:prSet>
      <dgm:spPr/>
      <dgm:t>
        <a:bodyPr/>
        <a:lstStyle/>
        <a:p>
          <a:endParaRPr lang="en-US"/>
        </a:p>
      </dgm:t>
    </dgm:pt>
    <dgm:pt modelId="{77C30F8A-4509-4845-A0CF-38FB69327B21}" type="pres">
      <dgm:prSet presAssocID="{C278FA81-2D6E-4821-B76B-CA8715D99868}" presName="sp" presStyleCnt="0"/>
      <dgm:spPr/>
    </dgm:pt>
    <dgm:pt modelId="{931A0C63-5D86-49D0-9BED-4001C22A3B17}" type="pres">
      <dgm:prSet presAssocID="{6EE1AAEE-3795-4368-89DA-86B0904AEDC9}" presName="linNode" presStyleCnt="0"/>
      <dgm:spPr/>
    </dgm:pt>
    <dgm:pt modelId="{5CBF04B2-B497-4B7F-B0A3-8913B049E3F3}" type="pres">
      <dgm:prSet presAssocID="{6EE1AAEE-3795-4368-89DA-86B0904AEDC9}" presName="parentText" presStyleLbl="node1" presStyleIdx="3" presStyleCnt="4">
        <dgm:presLayoutVars>
          <dgm:chMax val="1"/>
          <dgm:bulletEnabled val="1"/>
        </dgm:presLayoutVars>
      </dgm:prSet>
      <dgm:spPr/>
      <dgm:t>
        <a:bodyPr/>
        <a:lstStyle/>
        <a:p>
          <a:endParaRPr lang="en-US"/>
        </a:p>
      </dgm:t>
    </dgm:pt>
    <dgm:pt modelId="{A1752590-521F-42C7-B90F-A2DD068A1797}" type="pres">
      <dgm:prSet presAssocID="{6EE1AAEE-3795-4368-89DA-86B0904AEDC9}" presName="descendantText" presStyleLbl="alignAccFollowNode1" presStyleIdx="3" presStyleCnt="4">
        <dgm:presLayoutVars>
          <dgm:bulletEnabled val="1"/>
        </dgm:presLayoutVars>
      </dgm:prSet>
      <dgm:spPr/>
      <dgm:t>
        <a:bodyPr/>
        <a:lstStyle/>
        <a:p>
          <a:endParaRPr lang="en-US"/>
        </a:p>
      </dgm:t>
    </dgm:pt>
  </dgm:ptLst>
  <dgm:cxnLst>
    <dgm:cxn modelId="{4A9B8C26-26E0-4BDC-B67B-DB72ED8B34B4}" type="presOf" srcId="{FF3B02CC-E201-4DD4-A5C5-D623014A9439}" destId="{8FCC759D-2F37-4AFE-A017-6E757CDA497E}" srcOrd="0" destOrd="0" presId="urn:microsoft.com/office/officeart/2005/8/layout/vList5"/>
    <dgm:cxn modelId="{7F439BF4-0654-4C62-9D46-CFA667CC300F}" type="presOf" srcId="{73380B22-C945-4EC5-B21A-4B8962E0DEFB}" destId="{DF92705B-56EB-42F4-B922-6C1A6FC0E21D}" srcOrd="0" destOrd="1" presId="urn:microsoft.com/office/officeart/2005/8/layout/vList5"/>
    <dgm:cxn modelId="{6EFBA148-6C95-433F-892A-28666F68527F}" srcId="{95C96F58-286E-46B6-9A2B-EA4339FB3946}" destId="{6BA0F7A9-4F12-4D2A-8515-17B557BA4736}" srcOrd="0" destOrd="0" parTransId="{ED0206D1-EBC3-46D7-BA78-78EC04CFABF0}" sibTransId="{DF7F089D-DF2C-4595-B3F9-6DDAE5A21D0D}"/>
    <dgm:cxn modelId="{F06FB753-3F2C-4788-A865-9DE7664C4464}" srcId="{FF3B02CC-E201-4DD4-A5C5-D623014A9439}" destId="{6EE1AAEE-3795-4368-89DA-86B0904AEDC9}" srcOrd="3" destOrd="0" parTransId="{5A1A6C38-6B63-4BC6-AAA5-2A76E0D6DBEA}" sibTransId="{BDABA162-8DC9-4393-B3A5-0420C974201E}"/>
    <dgm:cxn modelId="{E8A6BDC7-1EC0-46C4-9717-DB5C6065600B}" srcId="{4CA04079-929B-4588-AD2B-87058434328A}" destId="{174FEA03-E815-495E-86F3-CCF3845126C3}" srcOrd="0" destOrd="0" parTransId="{B6FBED58-0377-4AF9-A5B9-B6E5B8B9B15C}" sibTransId="{49156897-177B-49DC-A49B-37E3D3A59039}"/>
    <dgm:cxn modelId="{97D480C5-591B-472F-8432-62F6144A8872}" srcId="{FF3B02CC-E201-4DD4-A5C5-D623014A9439}" destId="{E31FEE68-B395-485F-8342-0571D8247DF7}" srcOrd="2" destOrd="0" parTransId="{C37453AC-4C01-4050-A84B-913A32871259}" sibTransId="{C278FA81-2D6E-4821-B76B-CA8715D99868}"/>
    <dgm:cxn modelId="{74D43A50-BAA0-4B0F-98CD-A4BACF2560F0}" type="presOf" srcId="{4836CFF2-A723-4E67-AA6D-92DA095FE85A}" destId="{F60BCBA4-0677-4711-9692-9A25DCA8A03A}" srcOrd="0" destOrd="1" presId="urn:microsoft.com/office/officeart/2005/8/layout/vList5"/>
    <dgm:cxn modelId="{0745B341-28BD-43BF-85DA-E123CAFA500F}" type="presOf" srcId="{95C96F58-286E-46B6-9A2B-EA4339FB3946}" destId="{57A7F3A1-6614-4E86-85C9-DBB443F7D50B}" srcOrd="0" destOrd="0" presId="urn:microsoft.com/office/officeart/2005/8/layout/vList5"/>
    <dgm:cxn modelId="{7BDF00EB-D990-4822-A9DA-45384DD3DE6B}" srcId="{6EE1AAEE-3795-4368-89DA-86B0904AEDC9}" destId="{3464E278-DF2F-4CA9-BA84-690C89CC8554}" srcOrd="0" destOrd="0" parTransId="{171B140A-195E-414E-8A4E-3DC20A94118C}" sibTransId="{015A877F-6C40-479D-A91F-420B9C0B525A}"/>
    <dgm:cxn modelId="{46DEC7AB-9D08-427C-82B3-3361965B46C5}" srcId="{95C96F58-286E-46B6-9A2B-EA4339FB3946}" destId="{4836CFF2-A723-4E67-AA6D-92DA095FE85A}" srcOrd="1" destOrd="0" parTransId="{A5B0320F-2F2B-4D09-8407-3F9AD46D5878}" sibTransId="{5A5F692A-5F51-460C-9A8E-39A1D42C2A42}"/>
    <dgm:cxn modelId="{62681C5F-520C-45AC-A192-84F840E1C4E2}" type="presOf" srcId="{3464E278-DF2F-4CA9-BA84-690C89CC8554}" destId="{A1752590-521F-42C7-B90F-A2DD068A1797}" srcOrd="0" destOrd="0" presId="urn:microsoft.com/office/officeart/2005/8/layout/vList5"/>
    <dgm:cxn modelId="{49BF8189-E111-44A6-8E00-E0D3DBDAA9D2}" type="presOf" srcId="{174FEA03-E815-495E-86F3-CCF3845126C3}" destId="{DF92705B-56EB-42F4-B922-6C1A6FC0E21D}" srcOrd="0" destOrd="0" presId="urn:microsoft.com/office/officeart/2005/8/layout/vList5"/>
    <dgm:cxn modelId="{8E739EC0-FE4F-4A04-A846-FD8BDEB37F51}" srcId="{FF3B02CC-E201-4DD4-A5C5-D623014A9439}" destId="{95C96F58-286E-46B6-9A2B-EA4339FB3946}" srcOrd="1" destOrd="0" parTransId="{3C1C6F84-2843-49DA-A6DB-B5EDAF77BBB2}" sibTransId="{3A4E893F-3406-47E5-A083-290429BF5B0C}"/>
    <dgm:cxn modelId="{4ECFDF85-5F83-47A5-B6C3-F7225826D604}" srcId="{4CA04079-929B-4588-AD2B-87058434328A}" destId="{73380B22-C945-4EC5-B21A-4B8962E0DEFB}" srcOrd="1" destOrd="0" parTransId="{91C36D18-C1E2-48C6-A0D7-0C19BD34A5F5}" sibTransId="{6824B890-322D-4977-B80F-E541B4BD82DC}"/>
    <dgm:cxn modelId="{653C4558-D6CD-415A-A1F4-AD2D471611E1}" type="presOf" srcId="{4CA04079-929B-4588-AD2B-87058434328A}" destId="{710B98FF-52CA-4621-A057-507694C62FEB}" srcOrd="0" destOrd="0" presId="urn:microsoft.com/office/officeart/2005/8/layout/vList5"/>
    <dgm:cxn modelId="{32DAB65D-8151-4E41-B184-BAB52F2ACB2E}" type="presOf" srcId="{E31FEE68-B395-485F-8342-0571D8247DF7}" destId="{48520700-13AF-435F-9542-9FD2CD826777}" srcOrd="0" destOrd="0" presId="urn:microsoft.com/office/officeart/2005/8/layout/vList5"/>
    <dgm:cxn modelId="{F7E7E87F-C672-464F-99B6-0BBE1F4CB855}" type="presOf" srcId="{6EE1AAEE-3795-4368-89DA-86B0904AEDC9}" destId="{5CBF04B2-B497-4B7F-B0A3-8913B049E3F3}" srcOrd="0" destOrd="0" presId="urn:microsoft.com/office/officeart/2005/8/layout/vList5"/>
    <dgm:cxn modelId="{3C421A81-3476-49D8-9572-DE91B0C60FFA}" srcId="{FF3B02CC-E201-4DD4-A5C5-D623014A9439}" destId="{4CA04079-929B-4588-AD2B-87058434328A}" srcOrd="0" destOrd="0" parTransId="{84CA6AF7-7C65-4B02-940A-E602234765DF}" sibTransId="{DBCD801F-0D98-4529-B030-CACDFDDBB166}"/>
    <dgm:cxn modelId="{A8F845B4-DB21-4F5A-B2D2-C62ABAE5A829}" type="presOf" srcId="{09BC9A4B-7865-4EE5-BF6C-1A500E741AFD}" destId="{4F8F0B25-FDEC-4933-89C6-6F36E70376D5}" srcOrd="0" destOrd="0" presId="urn:microsoft.com/office/officeart/2005/8/layout/vList5"/>
    <dgm:cxn modelId="{01DC2667-7215-40C0-9511-A8F60662FB96}" srcId="{E31FEE68-B395-485F-8342-0571D8247DF7}" destId="{09BC9A4B-7865-4EE5-BF6C-1A500E741AFD}" srcOrd="0" destOrd="0" parTransId="{A16E8F73-2BB0-4789-AD37-B85485213BA3}" sibTransId="{33C0802D-BC0A-484E-817E-07A94A5F9E5F}"/>
    <dgm:cxn modelId="{0512CC9E-D754-4459-AAE2-9974F402BBF9}" type="presOf" srcId="{6BA0F7A9-4F12-4D2A-8515-17B557BA4736}" destId="{F60BCBA4-0677-4711-9692-9A25DCA8A03A}" srcOrd="0" destOrd="0" presId="urn:microsoft.com/office/officeart/2005/8/layout/vList5"/>
    <dgm:cxn modelId="{B907D61F-8B7F-4238-A5FC-4A735014F624}" type="presParOf" srcId="{8FCC759D-2F37-4AFE-A017-6E757CDA497E}" destId="{210B87D3-F21B-47CE-8B0A-B1045848DAE2}" srcOrd="0" destOrd="0" presId="urn:microsoft.com/office/officeart/2005/8/layout/vList5"/>
    <dgm:cxn modelId="{64467A08-CC0B-4F89-82B2-6D6106D6FDE1}" type="presParOf" srcId="{210B87D3-F21B-47CE-8B0A-B1045848DAE2}" destId="{710B98FF-52CA-4621-A057-507694C62FEB}" srcOrd="0" destOrd="0" presId="urn:microsoft.com/office/officeart/2005/8/layout/vList5"/>
    <dgm:cxn modelId="{237C19B9-042F-4787-B467-56437F2707B4}" type="presParOf" srcId="{210B87D3-F21B-47CE-8B0A-B1045848DAE2}" destId="{DF92705B-56EB-42F4-B922-6C1A6FC0E21D}" srcOrd="1" destOrd="0" presId="urn:microsoft.com/office/officeart/2005/8/layout/vList5"/>
    <dgm:cxn modelId="{846B42D9-B43E-4CAA-8076-52561DB12BF5}" type="presParOf" srcId="{8FCC759D-2F37-4AFE-A017-6E757CDA497E}" destId="{BA440CF1-3371-48FC-80BB-DB4D88331C52}" srcOrd="1" destOrd="0" presId="urn:microsoft.com/office/officeart/2005/8/layout/vList5"/>
    <dgm:cxn modelId="{2DEC72B8-B833-470A-A135-DE27E62A4CB2}" type="presParOf" srcId="{8FCC759D-2F37-4AFE-A017-6E757CDA497E}" destId="{396EB57F-B87A-4EB1-8AD7-19777069F404}" srcOrd="2" destOrd="0" presId="urn:microsoft.com/office/officeart/2005/8/layout/vList5"/>
    <dgm:cxn modelId="{91E4AEDC-9C29-4933-B0C2-E40D9E8A4223}" type="presParOf" srcId="{396EB57F-B87A-4EB1-8AD7-19777069F404}" destId="{57A7F3A1-6614-4E86-85C9-DBB443F7D50B}" srcOrd="0" destOrd="0" presId="urn:microsoft.com/office/officeart/2005/8/layout/vList5"/>
    <dgm:cxn modelId="{BF1B100A-B1E2-4811-A288-9E24598FE172}" type="presParOf" srcId="{396EB57F-B87A-4EB1-8AD7-19777069F404}" destId="{F60BCBA4-0677-4711-9692-9A25DCA8A03A}" srcOrd="1" destOrd="0" presId="urn:microsoft.com/office/officeart/2005/8/layout/vList5"/>
    <dgm:cxn modelId="{90F76B96-83A6-4C33-B1DD-394F7D0DCE10}" type="presParOf" srcId="{8FCC759D-2F37-4AFE-A017-6E757CDA497E}" destId="{B6D8E907-2A14-4F5E-9D24-DBBC1C1FE796}" srcOrd="3" destOrd="0" presId="urn:microsoft.com/office/officeart/2005/8/layout/vList5"/>
    <dgm:cxn modelId="{D7CFF6D1-0B45-4694-B974-F97B13A4FA3E}" type="presParOf" srcId="{8FCC759D-2F37-4AFE-A017-6E757CDA497E}" destId="{4D948414-73C1-4BA0-9B88-3EEA1CAD2254}" srcOrd="4" destOrd="0" presId="urn:microsoft.com/office/officeart/2005/8/layout/vList5"/>
    <dgm:cxn modelId="{DB0B54DF-B5C2-4325-AFE0-02867D5AEB4A}" type="presParOf" srcId="{4D948414-73C1-4BA0-9B88-3EEA1CAD2254}" destId="{48520700-13AF-435F-9542-9FD2CD826777}" srcOrd="0" destOrd="0" presId="urn:microsoft.com/office/officeart/2005/8/layout/vList5"/>
    <dgm:cxn modelId="{412AE40A-DECE-4AF1-8491-D709816758CF}" type="presParOf" srcId="{4D948414-73C1-4BA0-9B88-3EEA1CAD2254}" destId="{4F8F0B25-FDEC-4933-89C6-6F36E70376D5}" srcOrd="1" destOrd="0" presId="urn:microsoft.com/office/officeart/2005/8/layout/vList5"/>
    <dgm:cxn modelId="{30029457-0F24-4F2D-B471-C30BDB2F9152}" type="presParOf" srcId="{8FCC759D-2F37-4AFE-A017-6E757CDA497E}" destId="{77C30F8A-4509-4845-A0CF-38FB69327B21}" srcOrd="5" destOrd="0" presId="urn:microsoft.com/office/officeart/2005/8/layout/vList5"/>
    <dgm:cxn modelId="{AE13CFB8-3249-4888-9445-F2B240B57D03}" type="presParOf" srcId="{8FCC759D-2F37-4AFE-A017-6E757CDA497E}" destId="{931A0C63-5D86-49D0-9BED-4001C22A3B17}" srcOrd="6" destOrd="0" presId="urn:microsoft.com/office/officeart/2005/8/layout/vList5"/>
    <dgm:cxn modelId="{2447CD3C-EF55-49D4-91D7-C4BD44B6D233}" type="presParOf" srcId="{931A0C63-5D86-49D0-9BED-4001C22A3B17}" destId="{5CBF04B2-B497-4B7F-B0A3-8913B049E3F3}" srcOrd="0" destOrd="0" presId="urn:microsoft.com/office/officeart/2005/8/layout/vList5"/>
    <dgm:cxn modelId="{A62E5C75-9CDA-412D-A442-5EBB8276210C}" type="presParOf" srcId="{931A0C63-5D86-49D0-9BED-4001C22A3B17}" destId="{A1752590-521F-42C7-B90F-A2DD068A179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B57BE-0D55-4086-90A8-6C10625965CC}">
      <dsp:nvSpPr>
        <dsp:cNvPr id="0" name=""/>
        <dsp:cNvSpPr/>
      </dsp:nvSpPr>
      <dsp:spPr>
        <a:xfrm>
          <a:off x="698702" y="316"/>
          <a:ext cx="1993580" cy="11961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File is a collection of related records stored in a secondary storage of the computer</a:t>
          </a:r>
          <a:endParaRPr lang="en-US" sz="1500" kern="1200" dirty="0"/>
        </a:p>
      </dsp:txBody>
      <dsp:txXfrm>
        <a:off x="698702" y="316"/>
        <a:ext cx="1993580" cy="1196148"/>
      </dsp:txXfrm>
    </dsp:sp>
    <dsp:sp modelId="{108EDBD6-9E67-4196-AFBE-75E612B856F3}">
      <dsp:nvSpPr>
        <dsp:cNvPr id="0" name=""/>
        <dsp:cNvSpPr/>
      </dsp:nvSpPr>
      <dsp:spPr>
        <a:xfrm>
          <a:off x="2891641" y="316"/>
          <a:ext cx="1993580" cy="1196148"/>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We use files for storing different information which can be processed by our program</a:t>
          </a:r>
          <a:endParaRPr lang="en-US" sz="1500" kern="1200" dirty="0"/>
        </a:p>
      </dsp:txBody>
      <dsp:txXfrm>
        <a:off x="2891641" y="316"/>
        <a:ext cx="1993580" cy="1196148"/>
      </dsp:txXfrm>
    </dsp:sp>
    <dsp:sp modelId="{DADA7952-88BC-4CBC-A7C7-CE06E37816C8}">
      <dsp:nvSpPr>
        <dsp:cNvPr id="0" name=""/>
        <dsp:cNvSpPr/>
      </dsp:nvSpPr>
      <dsp:spPr>
        <a:xfrm>
          <a:off x="5084580" y="316"/>
          <a:ext cx="1993580" cy="1196148"/>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In order to store information permanently, we need to use these files</a:t>
          </a:r>
          <a:endParaRPr lang="en-US" sz="1500" kern="1200" dirty="0"/>
        </a:p>
      </dsp:txBody>
      <dsp:txXfrm>
        <a:off x="5084580" y="316"/>
        <a:ext cx="1993580" cy="1196148"/>
      </dsp:txXfrm>
    </dsp:sp>
    <dsp:sp modelId="{A8428231-6A00-4BDF-8D30-5CEE5C4E375E}">
      <dsp:nvSpPr>
        <dsp:cNvPr id="0" name=""/>
        <dsp:cNvSpPr/>
      </dsp:nvSpPr>
      <dsp:spPr>
        <a:xfrm>
          <a:off x="2891641" y="1395823"/>
          <a:ext cx="1993580" cy="1196148"/>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i="0" kern="1200" dirty="0" smtClean="0"/>
            <a:t>C allows programmers to read and write to the files when required.</a:t>
          </a:r>
        </a:p>
        <a:p>
          <a:pPr lvl="0" algn="ctr" defTabSz="666750">
            <a:lnSpc>
              <a:spcPct val="90000"/>
            </a:lnSpc>
            <a:spcBef>
              <a:spcPct val="0"/>
            </a:spcBef>
            <a:spcAft>
              <a:spcPct val="35000"/>
            </a:spcAft>
          </a:pPr>
          <a:endParaRPr lang="en-US" sz="1500" kern="1200" dirty="0"/>
        </a:p>
      </dsp:txBody>
      <dsp:txXfrm>
        <a:off x="2891641" y="1395823"/>
        <a:ext cx="1993580" cy="1196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2705B-56EB-42F4-B922-6C1A6FC0E21D}">
      <dsp:nvSpPr>
        <dsp:cNvPr id="0" name=""/>
        <dsp:cNvSpPr/>
      </dsp:nvSpPr>
      <dsp:spPr>
        <a:xfrm rot="5400000">
          <a:off x="4974053" y="-2015120"/>
          <a:ext cx="1222300" cy="525666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used to positioning the file pointer in a file. </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Three arguments: file pointer, integer value to reposition a file pointer to forward or backward direction and current position of file pointer.</a:t>
          </a:r>
          <a:endParaRPr lang="en-US" sz="1800" kern="1200" dirty="0"/>
        </a:p>
      </dsp:txBody>
      <dsp:txXfrm rot="-5400000">
        <a:off x="2956872" y="61729"/>
        <a:ext cx="5196994" cy="1102964"/>
      </dsp:txXfrm>
    </dsp:sp>
    <dsp:sp modelId="{710B98FF-52CA-4621-A057-507694C62FEB}">
      <dsp:nvSpPr>
        <dsp:cNvPr id="0" name=""/>
        <dsp:cNvSpPr/>
      </dsp:nvSpPr>
      <dsp:spPr>
        <a:xfrm>
          <a:off x="0" y="2539"/>
          <a:ext cx="2956872" cy="1221342"/>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IN" sz="5200" kern="1200" dirty="0" err="1" smtClean="0"/>
            <a:t>fseek</a:t>
          </a:r>
          <a:r>
            <a:rPr lang="en-IN" sz="5200" kern="1200" dirty="0" smtClean="0"/>
            <a:t>()</a:t>
          </a:r>
          <a:endParaRPr lang="en-US" sz="5200" kern="1200" dirty="0"/>
        </a:p>
      </dsp:txBody>
      <dsp:txXfrm>
        <a:off x="59621" y="62160"/>
        <a:ext cx="2837630" cy="1102100"/>
      </dsp:txXfrm>
    </dsp:sp>
    <dsp:sp modelId="{F60BCBA4-0677-4711-9692-9A25DCA8A03A}">
      <dsp:nvSpPr>
        <dsp:cNvPr id="0" name=""/>
        <dsp:cNvSpPr/>
      </dsp:nvSpPr>
      <dsp:spPr>
        <a:xfrm rot="5400000">
          <a:off x="5107590" y="-737373"/>
          <a:ext cx="977074"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used to find whether the file pointer reaches the end of a file or not.</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It returns non-zero value when the pointer reaches the end of file</a:t>
          </a:r>
          <a:endParaRPr lang="en-US" sz="1800" kern="1200" dirty="0"/>
        </a:p>
      </dsp:txBody>
      <dsp:txXfrm rot="-5400000">
        <a:off x="2962656" y="1455258"/>
        <a:ext cx="5219247" cy="881680"/>
      </dsp:txXfrm>
    </dsp:sp>
    <dsp:sp modelId="{57A7F3A1-6614-4E86-85C9-DBB443F7D50B}">
      <dsp:nvSpPr>
        <dsp:cNvPr id="0" name=""/>
        <dsp:cNvSpPr/>
      </dsp:nvSpPr>
      <dsp:spPr>
        <a:xfrm>
          <a:off x="0" y="1285427"/>
          <a:ext cx="2962656" cy="1221342"/>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IN" sz="5200" kern="1200" dirty="0" err="1" smtClean="0"/>
            <a:t>feof</a:t>
          </a:r>
          <a:r>
            <a:rPr lang="en-IN" sz="5200" kern="1200" dirty="0" smtClean="0"/>
            <a:t>()</a:t>
          </a:r>
          <a:endParaRPr lang="en-US" sz="5200" kern="1200" dirty="0"/>
        </a:p>
      </dsp:txBody>
      <dsp:txXfrm>
        <a:off x="59621" y="1345048"/>
        <a:ext cx="2843414" cy="1102100"/>
      </dsp:txXfrm>
    </dsp:sp>
    <dsp:sp modelId="{4F8F0B25-FDEC-4933-89C6-6F36E70376D5}">
      <dsp:nvSpPr>
        <dsp:cNvPr id="0" name=""/>
        <dsp:cNvSpPr/>
      </dsp:nvSpPr>
      <dsp:spPr>
        <a:xfrm rot="5400000">
          <a:off x="5107590" y="545036"/>
          <a:ext cx="977074"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used to return a current position of a file pointer</a:t>
          </a:r>
          <a:endParaRPr lang="en-US" sz="1800" kern="1200" dirty="0"/>
        </a:p>
      </dsp:txBody>
      <dsp:txXfrm rot="-5400000">
        <a:off x="2962656" y="2737668"/>
        <a:ext cx="5219247" cy="881680"/>
      </dsp:txXfrm>
    </dsp:sp>
    <dsp:sp modelId="{48520700-13AF-435F-9542-9FD2CD826777}">
      <dsp:nvSpPr>
        <dsp:cNvPr id="0" name=""/>
        <dsp:cNvSpPr/>
      </dsp:nvSpPr>
      <dsp:spPr>
        <a:xfrm>
          <a:off x="0" y="2567837"/>
          <a:ext cx="2962656" cy="1221342"/>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IN" sz="5200" kern="1200" dirty="0" err="1" smtClean="0"/>
            <a:t>ftell</a:t>
          </a:r>
          <a:r>
            <a:rPr lang="en-IN" sz="5200" kern="1200" dirty="0" smtClean="0"/>
            <a:t>()</a:t>
          </a:r>
          <a:endParaRPr lang="en-US" sz="5200" kern="1200" dirty="0"/>
        </a:p>
      </dsp:txBody>
      <dsp:txXfrm>
        <a:off x="59621" y="2627458"/>
        <a:ext cx="2843414" cy="1102100"/>
      </dsp:txXfrm>
    </dsp:sp>
    <dsp:sp modelId="{A1752590-521F-42C7-B90F-A2DD068A1797}">
      <dsp:nvSpPr>
        <dsp:cNvPr id="0" name=""/>
        <dsp:cNvSpPr/>
      </dsp:nvSpPr>
      <dsp:spPr>
        <a:xfrm rot="5400000">
          <a:off x="5107590" y="1827446"/>
          <a:ext cx="977074"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used to return a file pointer to the beginning of a file</a:t>
          </a:r>
          <a:endParaRPr lang="en-US" sz="1800" kern="1200" dirty="0"/>
        </a:p>
      </dsp:txBody>
      <dsp:txXfrm rot="-5400000">
        <a:off x="2962656" y="4020078"/>
        <a:ext cx="5219247" cy="881680"/>
      </dsp:txXfrm>
    </dsp:sp>
    <dsp:sp modelId="{5CBF04B2-B497-4B7F-B0A3-8913B049E3F3}">
      <dsp:nvSpPr>
        <dsp:cNvPr id="0" name=""/>
        <dsp:cNvSpPr/>
      </dsp:nvSpPr>
      <dsp:spPr>
        <a:xfrm>
          <a:off x="0" y="3850246"/>
          <a:ext cx="2962656" cy="1221342"/>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IN" sz="5200" kern="1200" dirty="0" smtClean="0"/>
            <a:t>rewind()</a:t>
          </a:r>
          <a:endParaRPr lang="en-US" sz="5200" kern="1200" dirty="0"/>
        </a:p>
      </dsp:txBody>
      <dsp:txXfrm>
        <a:off x="59621" y="3909867"/>
        <a:ext cx="2843414" cy="110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B1E2053-3BCC-42DF-9FFC-A35424E9BB80}" type="datetimeFigureOut">
              <a:rPr lang="en-US"/>
              <a:pPr>
                <a:defRPr/>
              </a:pPr>
              <a:t>11/7/2019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F06C905-25AF-45F0-A0A1-9404D50E0F79}" type="slidenum">
              <a:rPr lang="en-US"/>
              <a:pPr>
                <a:defRPr/>
              </a:pPr>
              <a:t>‹#›</a:t>
            </a:fld>
            <a:endParaRPr lang="en-US" dirty="0"/>
          </a:p>
        </p:txBody>
      </p:sp>
    </p:spTree>
    <p:extLst>
      <p:ext uri="{BB962C8B-B14F-4D97-AF65-F5344CB8AC3E}">
        <p14:creationId xmlns:p14="http://schemas.microsoft.com/office/powerpoint/2010/main" val="287827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527B7C-352E-4771-A193-4B4F37D38785}" type="slidenum">
              <a:rPr lang="en-US" smtClean="0"/>
              <a:pPr fontAlgn="base">
                <a:spcBef>
                  <a:spcPct val="0"/>
                </a:spcBef>
                <a:spcAft>
                  <a:spcPct val="0"/>
                </a:spcAft>
                <a:defRPr/>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34E46977-6C68-4FAA-9D1E-98C146ACCC40}" type="datetimeFigureOut">
              <a:rPr lang="en-US"/>
              <a:pPr>
                <a:defRPr/>
              </a:pPr>
              <a:t>11/7/2019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7C29074D-6EFB-40D8-865A-969C34729766}"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5D59253E-D0AE-4191-8143-132723BC85FF}" type="datetimeFigureOut">
              <a:rPr lang="en-US"/>
              <a:pPr>
                <a:defRPr/>
              </a:pPr>
              <a:t>11/7/2019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0DA72B7F-6FDB-4A1E-B595-609E2B657244}"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FF717831-1C4D-4F20-BDA7-BC8E785E30C8}" type="datetimeFigureOut">
              <a:rPr lang="en-US"/>
              <a:pPr>
                <a:defRPr/>
              </a:pPr>
              <a:t>11/7/2019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4545824D-CE27-448E-92FD-538FD11E0986}" type="slidenum">
              <a:rPr lang="en-US"/>
              <a:pPr>
                <a:defRPr/>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D779FAA-6D3B-4567-9FE8-A3F37CDEF387}" type="datetimeFigureOut">
              <a:rPr lang="en-US"/>
              <a:pPr>
                <a:defRPr/>
              </a:pPr>
              <a:t>11/7/2019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D40907-4070-49F4-B1DB-DD8AEEC8785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F79B5C80-E295-4B6F-BC26-251750F71061}"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D0B784E0-235A-4550-901C-B4A23C1C58DA}"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7A1E8E67-43F7-4505-9749-F4FBAE54000F}"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59D1BD18-DC1D-418E-A35C-95A80C039FA5}"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A1E8E67-43F7-4505-9749-F4FBAE54000F}"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649C7794-8246-40AD-A615-111B6BA752D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B5DD3F42-EA33-4505-B2BC-83F5EE5B6EFA}" type="datetimeFigureOut">
              <a:rPr lang="en-US"/>
              <a:pPr>
                <a:defRPr/>
              </a:pPr>
              <a:t>11/7/2019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5B2FE3BB-D13F-464A-9C53-6CDBCFA8252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A7AFC502-5A18-48B6-9CC2-9FB3EE0679DB}" type="datetimeFigureOut">
              <a:rPr lang="en-US"/>
              <a:pPr>
                <a:defRPr/>
              </a:pPr>
              <a:t>11/7/2019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C10F5ADB-73FA-4249-B5DC-491487E25954}" type="slidenum">
              <a:rPr lang="en-US"/>
              <a:pPr>
                <a:defRPr/>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7A1E8E67-43F7-4505-9749-F4FBAE54000F}"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70" r:id="rId9"/>
    <p:sldLayoutId id="2147484847" r:id="rId10"/>
    <p:sldLayoutId id="2147484854" r:id="rId11"/>
    <p:sldLayoutId id="2147484856" r:id="rId12"/>
    <p:sldLayoutId id="2147484858"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File Management</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Reading a File</a:t>
            </a:r>
            <a:endParaRPr lang="en-US" sz="2800" b="1" dirty="0">
              <a:effectLst>
                <a:outerShdw blurRad="38100" dist="38100" dir="2700000" algn="tl">
                  <a:srgbClr val="000000">
                    <a:alpha val="43137"/>
                  </a:srgbClr>
                </a:outerShdw>
              </a:effectLst>
            </a:endParaRPr>
          </a:p>
        </p:txBody>
      </p:sp>
      <p:sp>
        <p:nvSpPr>
          <p:cNvPr id="4" name="Rectangle 3"/>
          <p:cNvSpPr/>
          <p:nvPr/>
        </p:nvSpPr>
        <p:spPr>
          <a:xfrm>
            <a:off x="2916238" y="1268413"/>
            <a:ext cx="3384550" cy="7207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Functions to read data from files </a:t>
            </a:r>
            <a:endParaRPr lang="en-US" dirty="0"/>
          </a:p>
        </p:txBody>
      </p:sp>
      <p:cxnSp>
        <p:nvCxnSpPr>
          <p:cNvPr id="8" name="Straight Arrow Connector 7"/>
          <p:cNvCxnSpPr>
            <a:stCxn id="4" idx="2"/>
          </p:cNvCxnSpPr>
          <p:nvPr/>
        </p:nvCxnSpPr>
        <p:spPr>
          <a:xfrm flipH="1">
            <a:off x="1547813" y="1989138"/>
            <a:ext cx="3060700"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08513" y="1989138"/>
            <a:ext cx="34925" cy="1008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p:cNvCxnSpPr>
          <p:nvPr/>
        </p:nvCxnSpPr>
        <p:spPr>
          <a:xfrm>
            <a:off x="4608513" y="1989138"/>
            <a:ext cx="2843212"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5288" y="2781300"/>
            <a:ext cx="2663825" cy="17272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err="1"/>
              <a:t>fscanf</a:t>
            </a:r>
            <a:r>
              <a:rPr lang="en-IN" b="1" dirty="0"/>
              <a:t>()</a:t>
            </a:r>
          </a:p>
          <a:p>
            <a:pPr algn="ctr">
              <a:defRPr/>
            </a:pPr>
            <a:r>
              <a:rPr lang="en-US" sz="1600" dirty="0"/>
              <a:t>used to read the sequence of characters, integers, floats, etc. from a file by using appropriate format </a:t>
            </a:r>
            <a:r>
              <a:rPr lang="en-US" sz="1600" dirty="0" err="1"/>
              <a:t>specifier</a:t>
            </a:r>
            <a:r>
              <a:rPr lang="en-US" sz="1600" dirty="0"/>
              <a:t> of data type.</a:t>
            </a:r>
            <a:endParaRPr lang="en-US" sz="1600" b="1" dirty="0"/>
          </a:p>
        </p:txBody>
      </p:sp>
      <p:sp>
        <p:nvSpPr>
          <p:cNvPr id="16" name="Rectangle 15"/>
          <p:cNvSpPr/>
          <p:nvPr/>
        </p:nvSpPr>
        <p:spPr>
          <a:xfrm>
            <a:off x="3419475" y="3068638"/>
            <a:ext cx="2665413" cy="1728787"/>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fgetc</a:t>
            </a:r>
            <a:r>
              <a:rPr lang="en-US" sz="1600" b="1" dirty="0"/>
              <a:t>()</a:t>
            </a:r>
          </a:p>
          <a:p>
            <a:pPr algn="ctr">
              <a:defRPr/>
            </a:pPr>
            <a:endParaRPr lang="en-US" sz="1600" b="1" dirty="0"/>
          </a:p>
          <a:p>
            <a:pPr algn="ctr">
              <a:defRPr/>
            </a:pPr>
            <a:r>
              <a:rPr lang="en-US" sz="1600" dirty="0"/>
              <a:t>used to read a single character from a file. It can read only one character at a time.</a:t>
            </a:r>
          </a:p>
        </p:txBody>
      </p:sp>
      <p:sp>
        <p:nvSpPr>
          <p:cNvPr id="17" name="Rectangle 16"/>
          <p:cNvSpPr/>
          <p:nvPr/>
        </p:nvSpPr>
        <p:spPr>
          <a:xfrm>
            <a:off x="6480175" y="2852738"/>
            <a:ext cx="2484438" cy="16557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fgets</a:t>
            </a:r>
            <a:r>
              <a:rPr lang="en-US" sz="1600" b="1" dirty="0"/>
              <a:t>()</a:t>
            </a:r>
          </a:p>
          <a:p>
            <a:pPr algn="ctr">
              <a:defRPr/>
            </a:pPr>
            <a:endParaRPr lang="en-US" sz="1600" b="1" dirty="0"/>
          </a:p>
          <a:p>
            <a:pPr algn="ctr">
              <a:defRPr/>
            </a:pPr>
            <a:r>
              <a:rPr lang="en-US" sz="1600" dirty="0"/>
              <a:t>The </a:t>
            </a:r>
            <a:r>
              <a:rPr lang="en-US" sz="1600" dirty="0" err="1"/>
              <a:t>fgets</a:t>
            </a:r>
            <a:r>
              <a:rPr lang="en-US" sz="1600" dirty="0"/>
              <a:t>() function used to read a string from a file.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read contents of file using </a:t>
            </a:r>
            <a:r>
              <a:rPr lang="en-IN" sz="2800" b="1" dirty="0" err="1" smtClean="0">
                <a:effectLst>
                  <a:outerShdw blurRad="38100" dist="38100" dir="2700000" algn="tl">
                    <a:srgbClr val="000000">
                      <a:alpha val="43137"/>
                    </a:srgbClr>
                  </a:outerShdw>
                </a:effectLst>
              </a:rPr>
              <a:t>fscanf</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8750" y="1412776"/>
            <a:ext cx="8229600" cy="4525962"/>
          </a:xfrm>
        </p:spPr>
        <p:txBody>
          <a:bodyPr>
            <a:normAutofit lnSpcReduction="10000"/>
          </a:bodyPr>
          <a:lstStyle/>
          <a:p>
            <a:pPr>
              <a:buFont typeface="Arial" charset="0"/>
              <a:buNone/>
              <a:defRPr/>
            </a:pPr>
            <a:r>
              <a:rPr lang="en-US" sz="1600" dirty="0" smtClean="0"/>
              <a:t>#include &lt;</a:t>
            </a:r>
            <a:r>
              <a:rPr lang="en-US" sz="1600" dirty="0" err="1" smtClean="0"/>
              <a:t>stdio.h</a:t>
            </a:r>
            <a:r>
              <a:rPr lang="en-US" sz="1600" dirty="0" smtClean="0"/>
              <a:t>&gt; </a:t>
            </a:r>
          </a:p>
          <a:p>
            <a:pPr>
              <a:buFont typeface="Arial" charset="0"/>
              <a:buNone/>
              <a:defRPr/>
            </a:pPr>
            <a:r>
              <a:rPr lang="en-US" sz="1600" dirty="0" err="1" smtClean="0"/>
              <a:t>int</a:t>
            </a:r>
            <a:r>
              <a:rPr lang="en-US" sz="1600" dirty="0" smtClean="0"/>
              <a:t> main() </a:t>
            </a:r>
          </a:p>
          <a:p>
            <a:pPr>
              <a:buFont typeface="Arial" charset="0"/>
              <a:buNone/>
              <a:defRPr/>
            </a:pPr>
            <a:r>
              <a:rPr lang="en-US" sz="1600" dirty="0" smtClean="0"/>
              <a:t>{ FILE *</a:t>
            </a:r>
            <a:r>
              <a:rPr lang="en-US" sz="1600" dirty="0" err="1" smtClean="0"/>
              <a:t>fptr</a:t>
            </a:r>
            <a:r>
              <a:rPr lang="en-US" sz="1600" dirty="0" smtClean="0"/>
              <a:t>; //File pointer declaration </a:t>
            </a:r>
          </a:p>
          <a:p>
            <a:pPr>
              <a:buFont typeface="Arial" charset="0"/>
              <a:buNone/>
              <a:defRPr/>
            </a:pPr>
            <a:r>
              <a:rPr lang="en-US" sz="1600" dirty="0" smtClean="0"/>
              <a:t>  char name[40], name1[40]; </a:t>
            </a:r>
          </a:p>
          <a:p>
            <a:pPr>
              <a:buFont typeface="Arial"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("record.txt", "r+"); //the function </a:t>
            </a:r>
            <a:r>
              <a:rPr lang="en-US" sz="1600" dirty="0" err="1" smtClean="0"/>
              <a:t>fopen</a:t>
            </a:r>
            <a:r>
              <a:rPr lang="en-US" sz="1600" dirty="0" smtClean="0"/>
              <a:t> opens the record text file</a:t>
            </a:r>
          </a:p>
          <a:p>
            <a:pPr>
              <a:buFont typeface="Arial"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name : "); </a:t>
            </a:r>
          </a:p>
          <a:p>
            <a:pPr>
              <a:buFont typeface="Arial" charset="0"/>
              <a:buNone/>
              <a:defRPr/>
            </a:pPr>
            <a:r>
              <a:rPr lang="en-US" sz="1600" dirty="0" smtClean="0"/>
              <a:t>  </a:t>
            </a:r>
            <a:r>
              <a:rPr lang="en-US" sz="1600" dirty="0" err="1" smtClean="0"/>
              <a:t>scanf</a:t>
            </a:r>
            <a:r>
              <a:rPr lang="en-US" sz="1600" dirty="0" smtClean="0"/>
              <a:t>("%s", name);  </a:t>
            </a:r>
          </a:p>
          <a:p>
            <a:pPr>
              <a:buFont typeface="Arial" charset="0"/>
              <a:buNone/>
              <a:defRPr/>
            </a:pPr>
            <a:r>
              <a:rPr lang="en-US" sz="1600" dirty="0" smtClean="0"/>
              <a:t>  </a:t>
            </a:r>
            <a:r>
              <a:rPr lang="en-US" sz="1600" dirty="0" err="1" smtClean="0"/>
              <a:t>fputs</a:t>
            </a:r>
            <a:r>
              <a:rPr lang="en-US" sz="1600" dirty="0" smtClean="0"/>
              <a:t>(</a:t>
            </a:r>
            <a:r>
              <a:rPr lang="en-US" sz="1600" dirty="0" err="1" smtClean="0"/>
              <a:t>fptr,name</a:t>
            </a:r>
            <a:r>
              <a:rPr lang="en-US" sz="1600" dirty="0" smtClean="0"/>
              <a:t>); //the entered name is written in to the file </a:t>
            </a:r>
          </a:p>
          <a:p>
            <a:pPr>
              <a:buFont typeface="Arial" charset="0"/>
              <a:buNone/>
              <a:defRPr/>
            </a:pPr>
            <a:r>
              <a:rPr lang="en-US" sz="1600" dirty="0" smtClean="0"/>
              <a:t>  rewind(</a:t>
            </a:r>
            <a:r>
              <a:rPr lang="en-US" sz="1600" dirty="0" err="1" smtClean="0"/>
              <a:t>fptr</a:t>
            </a:r>
            <a:r>
              <a:rPr lang="en-US" sz="1600" dirty="0" smtClean="0"/>
              <a:t>); //returns pointer to the starting point of the file </a:t>
            </a:r>
          </a:p>
          <a:p>
            <a:pPr>
              <a:buFont typeface="Arial" charset="0"/>
              <a:buNone/>
              <a:defRPr/>
            </a:pPr>
            <a:r>
              <a:rPr lang="en-US" sz="1600" dirty="0" smtClean="0"/>
              <a:t>  </a:t>
            </a:r>
            <a:r>
              <a:rPr lang="en-US" sz="1600" dirty="0" err="1" smtClean="0"/>
              <a:t>fscanf</a:t>
            </a:r>
            <a:r>
              <a:rPr lang="en-US" sz="1600" dirty="0" smtClean="0"/>
              <a:t>(</a:t>
            </a:r>
            <a:r>
              <a:rPr lang="en-US" sz="1600" dirty="0" err="1" smtClean="0"/>
              <a:t>fptr</a:t>
            </a:r>
            <a:r>
              <a:rPr lang="en-US" sz="1600" dirty="0" smtClean="0"/>
              <a:t>, "%s ", name1); //reads the name from file </a:t>
            </a:r>
          </a:p>
          <a:p>
            <a:pPr>
              <a:buFont typeface="Arial" charset="0"/>
              <a:buNone/>
              <a:defRPr/>
            </a:pPr>
            <a:r>
              <a:rPr lang="en-US" sz="1600" dirty="0" smtClean="0"/>
              <a:t>  </a:t>
            </a:r>
            <a:r>
              <a:rPr lang="en-US" sz="1600" dirty="0" err="1" smtClean="0"/>
              <a:t>printf</a:t>
            </a:r>
            <a:r>
              <a:rPr lang="en-US" sz="1600" dirty="0" smtClean="0"/>
              <a:t>("Name reads from File : %s", name1); </a:t>
            </a:r>
          </a:p>
          <a:p>
            <a:pPr>
              <a:buFont typeface="Arial"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charset="0"/>
              <a:buNone/>
              <a:defRPr/>
            </a:pPr>
            <a:r>
              <a:rPr lang="en-US" sz="1600" dirty="0" smtClean="0"/>
              <a:t>  return 0; </a:t>
            </a:r>
          </a:p>
          <a:p>
            <a:pPr>
              <a:buFont typeface="Arial" charset="0"/>
              <a:buNone/>
              <a:defRPr/>
            </a:pPr>
            <a:r>
              <a:rPr lang="en-US" sz="1800" dirty="0" smtClean="0"/>
              <a:t>}</a:t>
            </a:r>
            <a:endParaRPr lang="en-US" sz="1800" dirty="0"/>
          </a:p>
        </p:txBody>
      </p:sp>
      <p:sp>
        <p:nvSpPr>
          <p:cNvPr id="6" name="Bevel 5"/>
          <p:cNvSpPr/>
          <p:nvPr/>
        </p:nvSpPr>
        <p:spPr>
          <a:xfrm>
            <a:off x="5580063" y="4221163"/>
            <a:ext cx="2808287" cy="115252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b="1" dirty="0"/>
          </a:p>
          <a:p>
            <a:pPr algn="ctr">
              <a:defRPr/>
            </a:pPr>
            <a:r>
              <a:rPr lang="en-IN" sz="1600" b="1" dirty="0"/>
              <a:t>Output</a:t>
            </a:r>
            <a:endParaRPr lang="en-US" sz="1600" b="1" dirty="0"/>
          </a:p>
          <a:p>
            <a:pPr>
              <a:defRPr/>
            </a:pPr>
            <a:r>
              <a:rPr lang="en-US" sz="1600" dirty="0"/>
              <a:t>Enter your name : </a:t>
            </a:r>
            <a:r>
              <a:rPr lang="en-US" sz="1600" dirty="0" err="1"/>
              <a:t>Amit</a:t>
            </a:r>
            <a:endParaRPr lang="en-US" sz="1600" dirty="0"/>
          </a:p>
          <a:p>
            <a:pPr>
              <a:defRPr/>
            </a:pPr>
            <a:r>
              <a:rPr lang="en-US" sz="1600" dirty="0"/>
              <a:t>Name reads from File : </a:t>
            </a:r>
            <a:r>
              <a:rPr lang="en-US" sz="1600" dirty="0" err="1"/>
              <a:t>Amit</a:t>
            </a:r>
            <a:endParaRPr lang="en-US" sz="1600" dirty="0"/>
          </a:p>
          <a:p>
            <a:pPr algn="ctr">
              <a:defRPr/>
            </a:pP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188913"/>
            <a:ext cx="8707437" cy="431800"/>
          </a:xfrm>
        </p:spPr>
        <p:txBody>
          <a:bodyPr>
            <a:noAutofit/>
          </a:bodyPr>
          <a:lstStyle/>
          <a:p>
            <a:pPr algn="ct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t>
            </a:r>
            <a:br>
              <a:rPr lang="en-US" sz="2800" dirty="0" smtClean="0"/>
            </a:br>
            <a:r>
              <a:rPr lang="en-US" sz="2800" dirty="0" smtClean="0"/>
              <a:t/>
            </a:r>
            <a:br>
              <a:rPr lang="en-US" sz="2800" dirty="0" smtClean="0"/>
            </a:br>
            <a:r>
              <a:rPr lang="en-US" sz="2800" b="1" dirty="0" smtClean="0">
                <a:effectLst>
                  <a:outerShdw blurRad="38100" dist="38100" dir="2700000" algn="tl">
                    <a:srgbClr val="000000">
                      <a:alpha val="43137"/>
                    </a:srgbClr>
                  </a:outerShdw>
                </a:effectLst>
              </a:rPr>
              <a:t>Program to read a file using </a:t>
            </a:r>
            <a:r>
              <a:rPr lang="en-US" sz="2800" b="1" dirty="0" err="1" smtClean="0">
                <a:effectLst>
                  <a:outerShdw blurRad="38100" dist="38100" dir="2700000" algn="tl">
                    <a:srgbClr val="000000">
                      <a:alpha val="43137"/>
                    </a:srgbClr>
                  </a:outerShdw>
                </a:effectLst>
              </a:rPr>
              <a:t>fgetc</a:t>
            </a: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r>
            <a:br>
              <a:rPr lang="en-US" sz="2800" dirty="0" smtClean="0"/>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388" y="981075"/>
            <a:ext cx="4176712" cy="5145088"/>
          </a:xfrm>
        </p:spPr>
        <p:txBody>
          <a:bodyPr>
            <a:normAutofit fontScale="92500" lnSpcReduction="10000"/>
          </a:bodyPr>
          <a:lstStyle/>
          <a:p>
            <a:pPr>
              <a:buFont typeface="Arial" pitchFamily="34" charset="0"/>
              <a:buNone/>
              <a:defRPr/>
            </a:pPr>
            <a:r>
              <a:rPr lang="en-US" sz="1800" dirty="0" smtClean="0"/>
              <a:t># include "</a:t>
            </a:r>
            <a:r>
              <a:rPr lang="en-US" sz="1800" dirty="0" err="1" smtClean="0"/>
              <a:t>stdio.h</a:t>
            </a:r>
            <a:r>
              <a:rPr lang="en-US" sz="1800" dirty="0" smtClean="0"/>
              <a:t>" </a:t>
            </a:r>
          </a:p>
          <a:p>
            <a:pPr>
              <a:buFont typeface="Arial" pitchFamily="34" charset="0"/>
              <a:buNone/>
              <a:defRPr/>
            </a:pPr>
            <a:r>
              <a:rPr lang="en-US" sz="1800" dirty="0" smtClean="0"/>
              <a:t>main( ) </a:t>
            </a:r>
          </a:p>
          <a:p>
            <a:pPr>
              <a:buFont typeface="Arial" pitchFamily="34" charset="0"/>
              <a:buNone/>
              <a:defRPr/>
            </a:pPr>
            <a:r>
              <a:rPr lang="en-US" sz="1800" dirty="0" smtClean="0"/>
              <a:t>{ </a:t>
            </a:r>
          </a:p>
          <a:p>
            <a:pPr>
              <a:buFont typeface="Arial" pitchFamily="34" charset="0"/>
              <a:buNone/>
              <a:defRPr/>
            </a:pPr>
            <a:r>
              <a:rPr lang="en-US" sz="1800" dirty="0" smtClean="0"/>
              <a:t>  FILE *</a:t>
            </a:r>
            <a:r>
              <a:rPr lang="en-US" sz="1800" dirty="0" err="1" smtClean="0"/>
              <a:t>fp</a:t>
            </a:r>
            <a:r>
              <a:rPr lang="en-US" sz="1800" dirty="0" smtClean="0"/>
              <a:t> ; </a:t>
            </a:r>
          </a:p>
          <a:p>
            <a:pPr>
              <a:buFont typeface="Arial" pitchFamily="34" charset="0"/>
              <a:buNone/>
              <a:defRPr/>
            </a:pPr>
            <a:r>
              <a:rPr lang="en-US" sz="1800" dirty="0" smtClean="0"/>
              <a:t>  char </a:t>
            </a:r>
            <a:r>
              <a:rPr lang="en-US" sz="1800" dirty="0" err="1" smtClean="0"/>
              <a:t>ch</a:t>
            </a:r>
            <a:r>
              <a:rPr lang="en-US" sz="1800" dirty="0" smtClean="0"/>
              <a:t> ; </a:t>
            </a:r>
          </a:p>
          <a:p>
            <a:pPr>
              <a:buFont typeface="Arial" pitchFamily="34" charset="0"/>
              <a:buNone/>
              <a:defRPr/>
            </a:pPr>
            <a:r>
              <a:rPr lang="en-US" sz="1800" dirty="0" smtClean="0"/>
              <a:t>  </a:t>
            </a:r>
            <a:r>
              <a:rPr lang="en-US" sz="1800" dirty="0" err="1" smtClean="0"/>
              <a:t>fp</a:t>
            </a:r>
            <a:r>
              <a:rPr lang="en-US" sz="1800" dirty="0" smtClean="0"/>
              <a:t> = </a:t>
            </a:r>
            <a:r>
              <a:rPr lang="en-US" sz="1800" dirty="0" err="1" smtClean="0"/>
              <a:t>fopen</a:t>
            </a:r>
            <a:r>
              <a:rPr lang="en-US" sz="1800" dirty="0" smtClean="0"/>
              <a:t> ( "PR1.C", "r" ) ; </a:t>
            </a:r>
          </a:p>
          <a:p>
            <a:pPr>
              <a:buFont typeface="Arial" pitchFamily="34" charset="0"/>
              <a:buNone/>
              <a:defRPr/>
            </a:pPr>
            <a:r>
              <a:rPr lang="en-US" sz="1800" dirty="0" smtClean="0"/>
              <a:t>   while( 1 ) </a:t>
            </a:r>
          </a:p>
          <a:p>
            <a:pPr>
              <a:buFont typeface="Arial" pitchFamily="34" charset="0"/>
              <a:buNone/>
              <a:defRPr/>
            </a:pPr>
            <a:r>
              <a:rPr lang="en-US" sz="1800" dirty="0" smtClean="0"/>
              <a:t>   { </a:t>
            </a:r>
          </a:p>
          <a:p>
            <a:pPr>
              <a:buFont typeface="Arial" pitchFamily="34" charset="0"/>
              <a:buNone/>
              <a:defRPr/>
            </a:pPr>
            <a:r>
              <a:rPr lang="en-US" sz="1800" dirty="0" smtClean="0"/>
              <a:t>     </a:t>
            </a:r>
            <a:r>
              <a:rPr lang="en-US" sz="1800" dirty="0" err="1" smtClean="0"/>
              <a:t>ch</a:t>
            </a:r>
            <a:r>
              <a:rPr lang="en-US" sz="1800" dirty="0" smtClean="0"/>
              <a:t> = </a:t>
            </a:r>
            <a:r>
              <a:rPr lang="en-US" sz="1800" dirty="0" err="1" smtClean="0"/>
              <a:t>fgetc</a:t>
            </a:r>
            <a:r>
              <a:rPr lang="en-US" sz="1800" dirty="0" smtClean="0"/>
              <a:t> ( </a:t>
            </a:r>
            <a:r>
              <a:rPr lang="en-US" sz="1800" dirty="0" err="1" smtClean="0"/>
              <a:t>fp</a:t>
            </a:r>
            <a:r>
              <a:rPr lang="en-US" sz="1800" dirty="0" smtClean="0"/>
              <a:t> ) ; </a:t>
            </a:r>
          </a:p>
          <a:p>
            <a:pPr>
              <a:buFont typeface="Arial" pitchFamily="34" charset="0"/>
              <a:buNone/>
              <a:defRPr/>
            </a:pPr>
            <a:r>
              <a:rPr lang="en-US" sz="1800" dirty="0" smtClean="0"/>
              <a:t>     if ( </a:t>
            </a:r>
            <a:r>
              <a:rPr lang="en-US" sz="1800" dirty="0" err="1" smtClean="0"/>
              <a:t>ch</a:t>
            </a:r>
            <a:r>
              <a:rPr lang="en-US" sz="1800" dirty="0" smtClean="0"/>
              <a:t> == EOF )</a:t>
            </a:r>
          </a:p>
          <a:p>
            <a:pPr>
              <a:buFont typeface="Arial" pitchFamily="34" charset="0"/>
              <a:buNone/>
              <a:defRPr/>
            </a:pPr>
            <a:r>
              <a:rPr lang="en-US" sz="1800" dirty="0" smtClean="0"/>
              <a:t>            break ; </a:t>
            </a:r>
          </a:p>
          <a:p>
            <a:pPr>
              <a:buFont typeface="Arial" pitchFamily="34" charset="0"/>
              <a:buNone/>
              <a:defRPr/>
            </a:pPr>
            <a:r>
              <a:rPr lang="en-US" sz="1800" dirty="0" smtClean="0"/>
              <a:t>     </a:t>
            </a:r>
            <a:r>
              <a:rPr lang="en-US" sz="1800" dirty="0" err="1" smtClean="0"/>
              <a:t>printf</a:t>
            </a:r>
            <a:r>
              <a:rPr lang="en-US" sz="1800" dirty="0" smtClean="0"/>
              <a:t> ( "%c", </a:t>
            </a:r>
            <a:r>
              <a:rPr lang="en-US" sz="1800" dirty="0" err="1" smtClean="0"/>
              <a:t>ch</a:t>
            </a:r>
            <a:r>
              <a:rPr lang="en-US" sz="1800" dirty="0" smtClean="0"/>
              <a:t> ) ; </a:t>
            </a:r>
          </a:p>
          <a:p>
            <a:pPr>
              <a:buFont typeface="Arial" pitchFamily="34" charset="0"/>
              <a:buNone/>
              <a:defRPr/>
            </a:pPr>
            <a:r>
              <a:rPr lang="en-US" sz="1800" dirty="0" smtClean="0"/>
              <a:t>   } </a:t>
            </a:r>
          </a:p>
          <a:p>
            <a:pPr>
              <a:buFont typeface="Arial" pitchFamily="34" charset="0"/>
              <a:buNone/>
              <a:defRPr/>
            </a:pPr>
            <a:r>
              <a:rPr lang="en-US" sz="1800" dirty="0" smtClean="0"/>
              <a:t>  </a:t>
            </a:r>
            <a:r>
              <a:rPr lang="en-US" sz="1800" dirty="0" err="1" smtClean="0"/>
              <a:t>fclose</a:t>
            </a:r>
            <a:r>
              <a:rPr lang="en-US" sz="1800" dirty="0" smtClean="0"/>
              <a:t> ( </a:t>
            </a:r>
            <a:r>
              <a:rPr lang="en-US" sz="1800" dirty="0" err="1" smtClean="0"/>
              <a:t>fp</a:t>
            </a:r>
            <a:r>
              <a:rPr lang="en-US" sz="1800" dirty="0" smtClean="0"/>
              <a:t> ) ; </a:t>
            </a:r>
          </a:p>
          <a:p>
            <a:pPr>
              <a:buFont typeface="Arial" pitchFamily="34" charset="0"/>
              <a:buNone/>
              <a:defRPr/>
            </a:pPr>
            <a:r>
              <a:rPr lang="en-US" sz="1800" dirty="0" smtClean="0"/>
              <a:t>}</a:t>
            </a:r>
            <a:endParaRPr lang="en-US" sz="1800" dirty="0"/>
          </a:p>
        </p:txBody>
      </p:sp>
      <p:sp>
        <p:nvSpPr>
          <p:cNvPr id="7" name="Line Callout 2 6"/>
          <p:cNvSpPr/>
          <p:nvPr/>
        </p:nvSpPr>
        <p:spPr>
          <a:xfrm>
            <a:off x="2195513" y="1700213"/>
            <a:ext cx="1871662" cy="433387"/>
          </a:xfrm>
          <a:prstGeom prst="borderCallout2">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File Pointer used to access a file</a:t>
            </a:r>
            <a:endParaRPr lang="en-US" sz="1600" dirty="0"/>
          </a:p>
        </p:txBody>
      </p:sp>
      <p:sp>
        <p:nvSpPr>
          <p:cNvPr id="8" name="Line Callout 2 7"/>
          <p:cNvSpPr/>
          <p:nvPr/>
        </p:nvSpPr>
        <p:spPr>
          <a:xfrm>
            <a:off x="3708400" y="2349500"/>
            <a:ext cx="1871663" cy="431800"/>
          </a:xfrm>
          <a:prstGeom prst="borderCallout2">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Function to open a file</a:t>
            </a:r>
            <a:endParaRPr lang="en-US" sz="1600" dirty="0"/>
          </a:p>
        </p:txBody>
      </p:sp>
      <p:sp>
        <p:nvSpPr>
          <p:cNvPr id="9" name="Line Callout 2 8"/>
          <p:cNvSpPr/>
          <p:nvPr/>
        </p:nvSpPr>
        <p:spPr>
          <a:xfrm>
            <a:off x="2555875" y="5013325"/>
            <a:ext cx="1871663" cy="431800"/>
          </a:xfrm>
          <a:prstGeom prst="borderCallout2">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Function to close a file</a:t>
            </a:r>
            <a:endParaRPr lang="en-US" sz="16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read contents of file using </a:t>
            </a:r>
            <a:r>
              <a:rPr lang="en-IN" sz="2800" b="1" dirty="0" err="1" smtClean="0">
                <a:effectLst>
                  <a:outerShdw blurRad="38100" dist="38100" dir="2700000" algn="tl">
                    <a:srgbClr val="000000">
                      <a:alpha val="43137"/>
                    </a:srgbClr>
                  </a:outerShdw>
                </a:effectLst>
              </a:rPr>
              <a:t>fgets</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412776"/>
            <a:ext cx="8229600" cy="4525962"/>
          </a:xfrm>
        </p:spPr>
        <p:txBody>
          <a:bodyPr>
            <a:normAutofit lnSpcReduction="10000"/>
          </a:bodyPr>
          <a:lstStyle/>
          <a:p>
            <a:pPr>
              <a:buFont typeface="Arial" charset="0"/>
              <a:buNone/>
              <a:defRPr/>
            </a:pPr>
            <a:r>
              <a:rPr lang="en-US" sz="1600" dirty="0" smtClean="0"/>
              <a:t>#include &lt;</a:t>
            </a:r>
            <a:r>
              <a:rPr lang="en-US" sz="1600" dirty="0" err="1" smtClean="0"/>
              <a:t>stdio.h</a:t>
            </a:r>
            <a:r>
              <a:rPr lang="en-US" sz="1600" dirty="0" smtClean="0"/>
              <a:t>&gt; </a:t>
            </a:r>
          </a:p>
          <a:p>
            <a:pPr>
              <a:buFont typeface="Arial" charset="0"/>
              <a:buNone/>
              <a:defRPr/>
            </a:pPr>
            <a:r>
              <a:rPr lang="en-US" sz="1600" dirty="0" err="1" smtClean="0"/>
              <a:t>int</a:t>
            </a:r>
            <a:r>
              <a:rPr lang="en-US" sz="1600" dirty="0" smtClean="0"/>
              <a:t> main() </a:t>
            </a:r>
          </a:p>
          <a:p>
            <a:pPr>
              <a:buFont typeface="Arial" charset="0"/>
              <a:buNone/>
              <a:defRPr/>
            </a:pPr>
            <a:r>
              <a:rPr lang="en-US" sz="1600" dirty="0" smtClean="0"/>
              <a:t>{ FILE *</a:t>
            </a:r>
            <a:r>
              <a:rPr lang="en-US" sz="1600" dirty="0" err="1" smtClean="0"/>
              <a:t>fptr</a:t>
            </a:r>
            <a:r>
              <a:rPr lang="en-US" sz="1600" dirty="0" smtClean="0"/>
              <a:t>; //File pointer declaration </a:t>
            </a:r>
          </a:p>
          <a:p>
            <a:pPr>
              <a:buFont typeface="Arial" charset="0"/>
              <a:buNone/>
              <a:defRPr/>
            </a:pPr>
            <a:r>
              <a:rPr lang="en-US" sz="1600" dirty="0" smtClean="0"/>
              <a:t>  char name[40]; </a:t>
            </a:r>
          </a:p>
          <a:p>
            <a:pPr>
              <a:buFont typeface="Arial"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("record.txt", "w"); //the function </a:t>
            </a:r>
            <a:r>
              <a:rPr lang="en-US" sz="1600" dirty="0" err="1" smtClean="0"/>
              <a:t>fopen</a:t>
            </a:r>
            <a:r>
              <a:rPr lang="en-US" sz="1600" dirty="0" smtClean="0"/>
              <a:t> opens the record text file </a:t>
            </a:r>
          </a:p>
          <a:p>
            <a:pPr>
              <a:buFont typeface="Arial"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name : "); </a:t>
            </a:r>
          </a:p>
          <a:p>
            <a:pPr>
              <a:buFont typeface="Arial" charset="0"/>
              <a:buNone/>
              <a:defRPr/>
            </a:pPr>
            <a:r>
              <a:rPr lang="en-US" sz="1600" dirty="0" smtClean="0"/>
              <a:t>   </a:t>
            </a:r>
            <a:r>
              <a:rPr lang="en-US" sz="1600" dirty="0" err="1" smtClean="0"/>
              <a:t>scanf</a:t>
            </a:r>
            <a:r>
              <a:rPr lang="en-US" sz="1600" dirty="0" smtClean="0"/>
              <a:t>("%s", name); </a:t>
            </a:r>
          </a:p>
          <a:p>
            <a:pPr>
              <a:buFont typeface="Arial" charset="0"/>
              <a:buNone/>
              <a:defRPr/>
            </a:pPr>
            <a:r>
              <a:rPr lang="en-US" sz="1600" dirty="0" smtClean="0"/>
              <a:t>   </a:t>
            </a:r>
            <a:r>
              <a:rPr lang="en-US" sz="1600" dirty="0" err="1" smtClean="0"/>
              <a:t>fputs</a:t>
            </a:r>
            <a:r>
              <a:rPr lang="en-US" sz="1600" dirty="0" smtClean="0"/>
              <a:t>(name, </a:t>
            </a:r>
            <a:r>
              <a:rPr lang="en-US" sz="1600" dirty="0" err="1" smtClean="0"/>
              <a:t>fptr</a:t>
            </a:r>
            <a:r>
              <a:rPr lang="en-US" sz="1600" dirty="0" smtClean="0"/>
              <a:t>); </a:t>
            </a:r>
          </a:p>
          <a:p>
            <a:pPr>
              <a:buFont typeface="Arial" charset="0"/>
              <a:buNone/>
              <a:defRPr/>
            </a:pPr>
            <a:r>
              <a:rPr lang="en-US" sz="1600" dirty="0" smtClean="0"/>
              <a:t>   rewind(</a:t>
            </a:r>
            <a:r>
              <a:rPr lang="en-US" sz="1600" dirty="0" err="1" smtClean="0"/>
              <a:t>fptr</a:t>
            </a:r>
            <a:r>
              <a:rPr lang="en-US" sz="1600" dirty="0" smtClean="0"/>
              <a:t>); </a:t>
            </a:r>
          </a:p>
          <a:p>
            <a:pPr>
              <a:buFont typeface="Arial" charset="0"/>
              <a:buNone/>
              <a:defRPr/>
            </a:pPr>
            <a:r>
              <a:rPr lang="en-US" sz="1600" dirty="0" smtClean="0"/>
              <a:t>   </a:t>
            </a:r>
            <a:r>
              <a:rPr lang="en-US" sz="1600" dirty="0" err="1" smtClean="0"/>
              <a:t>fgets</a:t>
            </a:r>
            <a:r>
              <a:rPr lang="en-US" sz="1600" dirty="0" smtClean="0"/>
              <a:t> (name1, 40, </a:t>
            </a:r>
            <a:r>
              <a:rPr lang="en-US" sz="1600" dirty="0" err="1" smtClean="0"/>
              <a:t>fptr</a:t>
            </a:r>
            <a:r>
              <a:rPr lang="en-US" sz="1600" dirty="0" smtClean="0"/>
              <a:t> ); //reads the string from the file </a:t>
            </a:r>
          </a:p>
          <a:p>
            <a:pPr>
              <a:buFont typeface="Arial" charset="0"/>
              <a:buNone/>
              <a:defRPr/>
            </a:pPr>
            <a:r>
              <a:rPr lang="en-US" sz="1600" dirty="0" smtClean="0"/>
              <a:t>   </a:t>
            </a:r>
            <a:r>
              <a:rPr lang="en-US" sz="1600" dirty="0" err="1" smtClean="0"/>
              <a:t>printf</a:t>
            </a:r>
            <a:r>
              <a:rPr lang="en-US" sz="1600" dirty="0" smtClean="0"/>
              <a:t>("Name : %s", name1); </a:t>
            </a:r>
          </a:p>
          <a:p>
            <a:pPr>
              <a:buFont typeface="Arial"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charset="0"/>
              <a:buNone/>
              <a:defRPr/>
            </a:pPr>
            <a:r>
              <a:rPr lang="en-US" sz="1600" dirty="0" smtClean="0"/>
              <a:t>    return 0; </a:t>
            </a:r>
          </a:p>
          <a:p>
            <a:pPr>
              <a:buFont typeface="Arial" charset="0"/>
              <a:buNone/>
              <a:defRPr/>
            </a:pPr>
            <a:r>
              <a:rPr lang="en-US" sz="1600" dirty="0" smtClean="0"/>
              <a:t>}</a:t>
            </a:r>
            <a:endParaRPr lang="en-US" sz="1800" dirty="0"/>
          </a:p>
        </p:txBody>
      </p:sp>
      <p:sp>
        <p:nvSpPr>
          <p:cNvPr id="6" name="Bevel 5"/>
          <p:cNvSpPr/>
          <p:nvPr/>
        </p:nvSpPr>
        <p:spPr>
          <a:xfrm>
            <a:off x="5580063" y="4221163"/>
            <a:ext cx="2808287" cy="115252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b="1" dirty="0"/>
          </a:p>
          <a:p>
            <a:pPr algn="ctr">
              <a:defRPr/>
            </a:pPr>
            <a:r>
              <a:rPr lang="en-IN" sz="1600" b="1" dirty="0"/>
              <a:t>Output</a:t>
            </a:r>
            <a:endParaRPr lang="en-US" sz="1600" b="1" dirty="0"/>
          </a:p>
          <a:p>
            <a:pPr>
              <a:defRPr/>
            </a:pPr>
            <a:r>
              <a:rPr lang="en-US" sz="1600" dirty="0"/>
              <a:t>Enter your name : </a:t>
            </a:r>
            <a:r>
              <a:rPr lang="en-US" sz="1600" dirty="0" err="1"/>
              <a:t>Amit</a:t>
            </a:r>
            <a:endParaRPr lang="en-US" sz="1600" dirty="0"/>
          </a:p>
          <a:p>
            <a:pPr>
              <a:defRPr/>
            </a:pPr>
            <a:r>
              <a:rPr lang="en-US" sz="1600" dirty="0"/>
              <a:t>Name : </a:t>
            </a:r>
            <a:r>
              <a:rPr lang="en-US" sz="1600" dirty="0" err="1"/>
              <a:t>Amit</a:t>
            </a:r>
            <a:endParaRPr lang="en-US" sz="1600" dirty="0"/>
          </a:p>
          <a:p>
            <a:pPr algn="ctr">
              <a:defRPr/>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Writing to a File</a:t>
            </a:r>
            <a:endParaRPr lang="en-US" sz="2800" b="1" dirty="0">
              <a:effectLst>
                <a:outerShdw blurRad="38100" dist="38100" dir="2700000" algn="tl">
                  <a:srgbClr val="000000">
                    <a:alpha val="43137"/>
                  </a:srgbClr>
                </a:outerShdw>
              </a:effectLst>
            </a:endParaRPr>
          </a:p>
        </p:txBody>
      </p:sp>
      <p:sp>
        <p:nvSpPr>
          <p:cNvPr id="4" name="Rectangle 3"/>
          <p:cNvSpPr/>
          <p:nvPr/>
        </p:nvSpPr>
        <p:spPr>
          <a:xfrm>
            <a:off x="2916238" y="1268413"/>
            <a:ext cx="3384550" cy="7207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Functions to write data to file </a:t>
            </a:r>
            <a:endParaRPr lang="en-US" dirty="0"/>
          </a:p>
        </p:txBody>
      </p:sp>
      <p:cxnSp>
        <p:nvCxnSpPr>
          <p:cNvPr id="8" name="Straight Arrow Connector 7"/>
          <p:cNvCxnSpPr>
            <a:stCxn id="4" idx="2"/>
          </p:cNvCxnSpPr>
          <p:nvPr/>
        </p:nvCxnSpPr>
        <p:spPr>
          <a:xfrm flipH="1">
            <a:off x="1547813" y="1989138"/>
            <a:ext cx="3060700"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08513" y="1989138"/>
            <a:ext cx="34925" cy="1008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p:cNvCxnSpPr>
          <p:nvPr/>
        </p:nvCxnSpPr>
        <p:spPr>
          <a:xfrm>
            <a:off x="4608513" y="1989138"/>
            <a:ext cx="2843212"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5288" y="2781300"/>
            <a:ext cx="2663825" cy="1871663"/>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p>
          <a:p>
            <a:pPr algn="ctr">
              <a:defRPr/>
            </a:pPr>
            <a:r>
              <a:rPr lang="en-US" sz="1600" b="1" dirty="0" err="1"/>
              <a:t>fprintf</a:t>
            </a:r>
            <a:r>
              <a:rPr lang="en-US" sz="1600" b="1" dirty="0"/>
              <a:t>()</a:t>
            </a:r>
          </a:p>
          <a:p>
            <a:pPr algn="ctr">
              <a:defRPr/>
            </a:pPr>
            <a:r>
              <a:rPr lang="en-US" sz="1600" dirty="0"/>
              <a:t>The </a:t>
            </a:r>
            <a:r>
              <a:rPr lang="en-US" sz="1600" dirty="0" err="1"/>
              <a:t>fprintf</a:t>
            </a:r>
            <a:r>
              <a:rPr lang="en-US" sz="1600" dirty="0"/>
              <a:t>() function is used to write sequence of characters, integers, floats, etc. by using appropriate format </a:t>
            </a:r>
            <a:r>
              <a:rPr lang="en-US" sz="1600" dirty="0" err="1"/>
              <a:t>specifier</a:t>
            </a:r>
            <a:r>
              <a:rPr lang="en-US" sz="1600" dirty="0"/>
              <a:t> specified data type.</a:t>
            </a:r>
          </a:p>
          <a:p>
            <a:pPr algn="ctr">
              <a:defRPr/>
            </a:pPr>
            <a:endParaRPr lang="en-US" sz="1600" b="1" dirty="0"/>
          </a:p>
        </p:txBody>
      </p:sp>
      <p:sp>
        <p:nvSpPr>
          <p:cNvPr id="16" name="Rectangle 15"/>
          <p:cNvSpPr/>
          <p:nvPr/>
        </p:nvSpPr>
        <p:spPr>
          <a:xfrm>
            <a:off x="3419475" y="3068638"/>
            <a:ext cx="2665413" cy="1728787"/>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fputc</a:t>
            </a:r>
            <a:r>
              <a:rPr lang="en-US" sz="1600" b="1" dirty="0"/>
              <a:t>() </a:t>
            </a:r>
          </a:p>
          <a:p>
            <a:pPr algn="ctr">
              <a:defRPr/>
            </a:pPr>
            <a:r>
              <a:rPr lang="en-US" sz="1600" dirty="0"/>
              <a:t> used to write into an opened file. But it writes a single character at a time.</a:t>
            </a:r>
          </a:p>
        </p:txBody>
      </p:sp>
      <p:sp>
        <p:nvSpPr>
          <p:cNvPr id="17" name="Rectangle 16"/>
          <p:cNvSpPr/>
          <p:nvPr/>
        </p:nvSpPr>
        <p:spPr>
          <a:xfrm>
            <a:off x="6480175" y="2852738"/>
            <a:ext cx="2484438" cy="16557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fputs</a:t>
            </a:r>
            <a:r>
              <a:rPr lang="en-US" sz="1600" b="1" dirty="0"/>
              <a:t>()</a:t>
            </a:r>
          </a:p>
          <a:p>
            <a:pPr algn="ctr">
              <a:defRPr/>
            </a:pPr>
            <a:r>
              <a:rPr lang="en-US" sz="1600" dirty="0"/>
              <a:t>used to write sequence of characters into file without the opened file.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a:t>
            </a:r>
            <a:r>
              <a:rPr lang="en-IN" sz="2800" dirty="0" smtClean="0">
                <a:effectLst>
                  <a:outerShdw blurRad="38100" dist="38100" dir="2700000" algn="tl">
                    <a:srgbClr val="000000">
                      <a:alpha val="43137"/>
                    </a:srgbClr>
                  </a:outerShdw>
                </a:effectLst>
              </a:rPr>
              <a:t>write</a:t>
            </a:r>
            <a:r>
              <a:rPr lang="en-IN" sz="2800" b="1" dirty="0" smtClean="0">
                <a:effectLst>
                  <a:outerShdw blurRad="38100" dist="38100" dir="2700000" algn="tl">
                    <a:srgbClr val="000000">
                      <a:alpha val="43137"/>
                    </a:srgbClr>
                  </a:outerShdw>
                </a:effectLst>
              </a:rPr>
              <a:t> </a:t>
            </a:r>
            <a:r>
              <a:rPr lang="en-IN" sz="2800" b="1" dirty="0" smtClean="0">
                <a:effectLst>
                  <a:outerShdw blurRad="38100" dist="38100" dir="2700000" algn="tl">
                    <a:srgbClr val="000000">
                      <a:alpha val="43137"/>
                    </a:srgbClr>
                  </a:outerShdw>
                </a:effectLst>
              </a:rPr>
              <a:t>contents of file using </a:t>
            </a:r>
            <a:r>
              <a:rPr lang="en-IN" sz="2800" b="1" dirty="0" err="1" smtClean="0">
                <a:effectLst>
                  <a:outerShdw blurRad="38100" dist="38100" dir="2700000" algn="tl">
                    <a:srgbClr val="000000">
                      <a:alpha val="43137"/>
                    </a:srgbClr>
                  </a:outerShdw>
                </a:effectLst>
              </a:rPr>
              <a:t>fprintf</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340768"/>
            <a:ext cx="8229600" cy="4525962"/>
          </a:xfrm>
        </p:spPr>
        <p:txBody>
          <a:bodyPr>
            <a:normAutofit fontScale="92500" lnSpcReduction="20000"/>
          </a:bodyPr>
          <a:lstStyle/>
          <a:p>
            <a:pPr>
              <a:buFont typeface="Arial" charset="0"/>
              <a:buNone/>
              <a:defRPr/>
            </a:pPr>
            <a:r>
              <a:rPr lang="en-US" sz="1600" dirty="0" smtClean="0"/>
              <a:t>#include &lt;</a:t>
            </a:r>
            <a:r>
              <a:rPr lang="en-US" sz="1600" dirty="0" err="1" smtClean="0"/>
              <a:t>stdio.h</a:t>
            </a:r>
            <a:r>
              <a:rPr lang="en-US" sz="1600" dirty="0" smtClean="0"/>
              <a:t>&gt; </a:t>
            </a:r>
          </a:p>
          <a:p>
            <a:pPr>
              <a:buFont typeface="Arial" charset="0"/>
              <a:buNone/>
              <a:defRPr/>
            </a:pPr>
            <a:r>
              <a:rPr lang="en-US" sz="1600" dirty="0" err="1" smtClean="0"/>
              <a:t>int</a:t>
            </a:r>
            <a:r>
              <a:rPr lang="en-US" sz="1600" dirty="0" smtClean="0"/>
              <a:t> main() </a:t>
            </a:r>
          </a:p>
          <a:p>
            <a:pPr>
              <a:buFont typeface="Arial" charset="0"/>
              <a:buNone/>
              <a:defRPr/>
            </a:pPr>
            <a:r>
              <a:rPr lang="en-US" sz="1600" dirty="0" smtClean="0"/>
              <a:t>{ FILE *</a:t>
            </a:r>
            <a:r>
              <a:rPr lang="en-US" sz="1600" dirty="0" err="1" smtClean="0"/>
              <a:t>fptr</a:t>
            </a:r>
            <a:r>
              <a:rPr lang="en-US" sz="1600" dirty="0" smtClean="0"/>
              <a:t>; //File pointer declaration </a:t>
            </a:r>
          </a:p>
          <a:p>
            <a:pPr>
              <a:buFont typeface="Arial" charset="0"/>
              <a:buNone/>
              <a:defRPr/>
            </a:pPr>
            <a:r>
              <a:rPr lang="en-US" sz="1600" dirty="0" smtClean="0"/>
              <a:t>  char name[40]; </a:t>
            </a:r>
          </a:p>
          <a:p>
            <a:pPr>
              <a:buFont typeface="Arial" charset="0"/>
              <a:buNone/>
              <a:defRPr/>
            </a:pPr>
            <a:r>
              <a:rPr lang="en-US" sz="1600" dirty="0" smtClean="0"/>
              <a:t>  </a:t>
            </a:r>
            <a:r>
              <a:rPr lang="en-US" sz="1600" dirty="0" err="1" smtClean="0"/>
              <a:t>int</a:t>
            </a:r>
            <a:r>
              <a:rPr lang="en-US" sz="1600" dirty="0" smtClean="0"/>
              <a:t> age; </a:t>
            </a:r>
          </a:p>
          <a:p>
            <a:pPr>
              <a:buFont typeface="Arial"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("record.txt", "w "); //the function </a:t>
            </a:r>
            <a:r>
              <a:rPr lang="en-US" sz="1600" dirty="0" err="1" smtClean="0"/>
              <a:t>fopen</a:t>
            </a:r>
            <a:r>
              <a:rPr lang="en-US" sz="1600" dirty="0" smtClean="0"/>
              <a:t> opens the record text file </a:t>
            </a:r>
          </a:p>
          <a:p>
            <a:pPr>
              <a:buFont typeface="Arial"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name : "); </a:t>
            </a:r>
          </a:p>
          <a:p>
            <a:pPr>
              <a:buFont typeface="Arial" charset="0"/>
              <a:buNone/>
              <a:defRPr/>
            </a:pPr>
            <a:r>
              <a:rPr lang="en-US" sz="1600" dirty="0" smtClean="0"/>
              <a:t>  </a:t>
            </a:r>
            <a:r>
              <a:rPr lang="en-US" sz="1600" dirty="0" err="1" smtClean="0"/>
              <a:t>scanf</a:t>
            </a:r>
            <a:r>
              <a:rPr lang="en-US" sz="1600" dirty="0" smtClean="0"/>
              <a:t>("%s", name); </a:t>
            </a:r>
          </a:p>
          <a:p>
            <a:pPr>
              <a:buFont typeface="Arial"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age : "); </a:t>
            </a:r>
          </a:p>
          <a:p>
            <a:pPr>
              <a:buFont typeface="Arial" charset="0"/>
              <a:buNone/>
              <a:defRPr/>
            </a:pPr>
            <a:r>
              <a:rPr lang="en-US" sz="1600" dirty="0" smtClean="0"/>
              <a:t>  </a:t>
            </a:r>
            <a:r>
              <a:rPr lang="en-US" sz="1600" dirty="0" err="1" smtClean="0"/>
              <a:t>scanf</a:t>
            </a:r>
            <a:r>
              <a:rPr lang="en-US" sz="1600" dirty="0" smtClean="0"/>
              <a:t>("%</a:t>
            </a:r>
            <a:r>
              <a:rPr lang="en-US" sz="1600" dirty="0" err="1" smtClean="0"/>
              <a:t>d",&amp;age</a:t>
            </a:r>
            <a:r>
              <a:rPr lang="en-US" sz="1600" dirty="0" smtClean="0"/>
              <a:t>); </a:t>
            </a:r>
          </a:p>
          <a:p>
            <a:pPr>
              <a:buFont typeface="Arial" charset="0"/>
              <a:buNone/>
              <a:defRPr/>
            </a:pPr>
            <a:r>
              <a:rPr lang="en-US" sz="1600" dirty="0" smtClean="0"/>
              <a:t>  </a:t>
            </a:r>
            <a:r>
              <a:rPr lang="en-US" sz="1600" dirty="0" err="1" smtClean="0"/>
              <a:t>fprintf</a:t>
            </a:r>
            <a:r>
              <a:rPr lang="en-US" sz="1600" dirty="0" smtClean="0"/>
              <a:t>(</a:t>
            </a:r>
            <a:r>
              <a:rPr lang="en-US" sz="1600" dirty="0" err="1" smtClean="0"/>
              <a:t>fptr</a:t>
            </a:r>
            <a:r>
              <a:rPr lang="en-US" sz="1600" dirty="0" smtClean="0"/>
              <a:t>,"%s", name); //the entered name is written in to the file </a:t>
            </a:r>
          </a:p>
          <a:p>
            <a:pPr>
              <a:buFont typeface="Arial" charset="0"/>
              <a:buNone/>
              <a:defRPr/>
            </a:pPr>
            <a:r>
              <a:rPr lang="en-US" sz="1600" dirty="0" smtClean="0"/>
              <a:t>  </a:t>
            </a:r>
            <a:r>
              <a:rPr lang="en-US" sz="1600" dirty="0" err="1" smtClean="0"/>
              <a:t>fprintf</a:t>
            </a:r>
            <a:r>
              <a:rPr lang="en-US" sz="1600" dirty="0" smtClean="0"/>
              <a:t>(</a:t>
            </a:r>
            <a:r>
              <a:rPr lang="en-US" sz="1600" dirty="0" err="1" smtClean="0"/>
              <a:t>fptr</a:t>
            </a:r>
            <a:r>
              <a:rPr lang="en-US" sz="1600" dirty="0" smtClean="0"/>
              <a:t>,"%d ", age); //the entered age is written to the file</a:t>
            </a:r>
          </a:p>
          <a:p>
            <a:pPr>
              <a:buFont typeface="Arial"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charset="0"/>
              <a:buNone/>
              <a:defRPr/>
            </a:pPr>
            <a:r>
              <a:rPr lang="en-US" sz="1600" dirty="0" smtClean="0"/>
              <a:t>  return 0; </a:t>
            </a:r>
          </a:p>
          <a:p>
            <a:pPr>
              <a:buFont typeface="Arial" charset="0"/>
              <a:buNone/>
              <a:defRPr/>
            </a:pPr>
            <a:r>
              <a:rPr lang="en-US" sz="1600" dirty="0" smtClean="0"/>
              <a:t>}</a:t>
            </a:r>
            <a:br>
              <a:rPr lang="en-US" sz="1600" dirty="0" smtClean="0"/>
            </a:br>
            <a:endParaRPr lang="en-US" sz="1800" dirty="0"/>
          </a:p>
        </p:txBody>
      </p:sp>
      <p:sp>
        <p:nvSpPr>
          <p:cNvPr id="6" name="Bevel 5"/>
          <p:cNvSpPr/>
          <p:nvPr/>
        </p:nvSpPr>
        <p:spPr>
          <a:xfrm>
            <a:off x="5580063" y="5084763"/>
            <a:ext cx="2808287" cy="1152525"/>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b="1" dirty="0"/>
          </a:p>
          <a:p>
            <a:pPr algn="ctr">
              <a:defRPr/>
            </a:pPr>
            <a:r>
              <a:rPr lang="en-IN" sz="1600" b="1" dirty="0"/>
              <a:t>Output</a:t>
            </a:r>
            <a:endParaRPr lang="en-US" sz="1600" b="1" dirty="0"/>
          </a:p>
          <a:p>
            <a:pPr>
              <a:defRPr/>
            </a:pPr>
            <a:r>
              <a:rPr lang="en-US" sz="1600" dirty="0"/>
              <a:t>Enter your name : </a:t>
            </a:r>
            <a:r>
              <a:rPr lang="en-US" sz="1600" dirty="0" err="1"/>
              <a:t>amit</a:t>
            </a:r>
            <a:endParaRPr lang="en-US" sz="1600" dirty="0"/>
          </a:p>
          <a:p>
            <a:pPr>
              <a:defRPr/>
            </a:pPr>
            <a:r>
              <a:rPr lang="en-US" sz="1600" dirty="0"/>
              <a:t>Enter your age : 20</a:t>
            </a:r>
          </a:p>
          <a:p>
            <a:pPr algn="ctr">
              <a:defRPr/>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188913"/>
            <a:ext cx="8707437" cy="431800"/>
          </a:xfrm>
        </p:spPr>
        <p:txBody>
          <a:bodyPr>
            <a:noAutofit/>
          </a:bodyPr>
          <a:lstStyle/>
          <a:p>
            <a:pPr algn="ct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t>
            </a:r>
            <a:br>
              <a:rPr lang="en-US" sz="2800" dirty="0" smtClean="0"/>
            </a:br>
            <a:r>
              <a:rPr lang="en-US" sz="2800" dirty="0" smtClean="0"/>
              <a:t/>
            </a:r>
            <a:br>
              <a:rPr lang="en-US" sz="2800" dirty="0" smtClean="0"/>
            </a:br>
            <a:r>
              <a:rPr lang="en-US" sz="2800" b="1" dirty="0" smtClean="0">
                <a:effectLst>
                  <a:outerShdw blurRad="38100" dist="38100" dir="2700000" algn="tl">
                    <a:srgbClr val="000000">
                      <a:alpha val="43137"/>
                    </a:srgbClr>
                  </a:outerShdw>
                </a:effectLst>
              </a:rPr>
              <a:t>Program to </a:t>
            </a:r>
            <a:r>
              <a:rPr lang="en-US" sz="2800" b="1" dirty="0" smtClean="0">
                <a:effectLst>
                  <a:outerShdw blurRad="38100" dist="38100" dir="2700000" algn="tl">
                    <a:srgbClr val="000000">
                      <a:alpha val="43137"/>
                    </a:srgbClr>
                  </a:outerShdw>
                </a:effectLst>
              </a:rPr>
              <a:t>write </a:t>
            </a:r>
            <a:r>
              <a:rPr lang="en-US" sz="2800" b="1" dirty="0" smtClean="0">
                <a:effectLst>
                  <a:outerShdw blurRad="38100" dist="38100" dir="2700000" algn="tl">
                    <a:srgbClr val="000000">
                      <a:alpha val="43137"/>
                    </a:srgbClr>
                  </a:outerShdw>
                </a:effectLst>
              </a:rPr>
              <a:t>a file using </a:t>
            </a:r>
            <a:r>
              <a:rPr lang="en-US" sz="2800" b="1" dirty="0" err="1" smtClean="0">
                <a:effectLst>
                  <a:outerShdw blurRad="38100" dist="38100" dir="2700000" algn="tl">
                    <a:srgbClr val="000000">
                      <a:alpha val="43137"/>
                    </a:srgbClr>
                  </a:outerShdw>
                </a:effectLst>
              </a:rPr>
              <a:t>fputc</a:t>
            </a: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r>
            <a:br>
              <a:rPr lang="en-US" sz="2800" dirty="0" smtClean="0"/>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388" y="981075"/>
            <a:ext cx="8569325" cy="5145088"/>
          </a:xfrm>
        </p:spPr>
        <p:txBody>
          <a:bodyPr>
            <a:normAutofit lnSpcReduction="10000"/>
          </a:bodyPr>
          <a:lstStyle/>
          <a:p>
            <a:pPr>
              <a:buFont typeface="Arial" pitchFamily="34" charset="0"/>
              <a:buNone/>
              <a:defRPr/>
            </a:pPr>
            <a:r>
              <a:rPr lang="en-US" sz="1600" dirty="0" smtClean="0"/>
              <a:t>#include &lt;</a:t>
            </a:r>
            <a:r>
              <a:rPr lang="en-US" sz="1600" dirty="0" err="1" smtClean="0"/>
              <a:t>stdio.h</a:t>
            </a:r>
            <a:r>
              <a:rPr lang="en-US" sz="1600" dirty="0" smtClean="0"/>
              <a:t>&gt; </a:t>
            </a:r>
          </a:p>
          <a:p>
            <a:pPr>
              <a:buFont typeface="Arial" pitchFamily="34" charset="0"/>
              <a:buNone/>
              <a:defRPr/>
            </a:pPr>
            <a:r>
              <a:rPr lang="en-US" sz="1600" dirty="0" err="1" smtClean="0"/>
              <a:t>int</a:t>
            </a:r>
            <a:r>
              <a:rPr lang="en-US" sz="1600" dirty="0" smtClean="0"/>
              <a:t> main()</a:t>
            </a:r>
          </a:p>
          <a:p>
            <a:pPr>
              <a:buFont typeface="Arial" pitchFamily="34" charset="0"/>
              <a:buNone/>
              <a:defRPr/>
            </a:pPr>
            <a:r>
              <a:rPr lang="en-US" sz="1600" dirty="0" smtClean="0"/>
              <a:t> { FILE *</a:t>
            </a:r>
            <a:r>
              <a:rPr lang="en-US" sz="1600" dirty="0" err="1" smtClean="0"/>
              <a:t>fptr</a:t>
            </a:r>
            <a:r>
              <a:rPr lang="en-US" sz="1600" dirty="0" smtClean="0"/>
              <a:t>; //File pointer declaration </a:t>
            </a:r>
          </a:p>
          <a:p>
            <a:pPr>
              <a:buFont typeface="Arial" pitchFamily="34" charset="0"/>
              <a:buNone/>
              <a:defRPr/>
            </a:pPr>
            <a:r>
              <a:rPr lang="en-US" sz="1600" dirty="0" smtClean="0"/>
              <a:t>   char </a:t>
            </a:r>
            <a:r>
              <a:rPr lang="en-US" sz="1600" dirty="0" err="1" smtClean="0"/>
              <a:t>ch</a:t>
            </a:r>
            <a:r>
              <a:rPr lang="en-US" sz="1600" dirty="0" smtClean="0"/>
              <a:t>; </a:t>
            </a:r>
          </a:p>
          <a:p>
            <a:pPr>
              <a:buFont typeface="Arial" pitchFamily="34"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("record.txt", "a "); //the function </a:t>
            </a:r>
            <a:r>
              <a:rPr lang="en-US" sz="1600" dirty="0" err="1" smtClean="0"/>
              <a:t>fopen</a:t>
            </a:r>
            <a:r>
              <a:rPr lang="en-US" sz="1600" dirty="0" smtClean="0"/>
              <a:t> opens the record text file </a:t>
            </a:r>
          </a:p>
          <a:p>
            <a:pPr>
              <a:buFont typeface="Arial" pitchFamily="34"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characters with a space to write into a file press 'y 'to stop writing : ");</a:t>
            </a:r>
          </a:p>
          <a:p>
            <a:pPr>
              <a:buFont typeface="Arial" pitchFamily="34" charset="0"/>
              <a:buNone/>
              <a:defRPr/>
            </a:pPr>
            <a:r>
              <a:rPr lang="en-US" sz="1600" dirty="0" smtClean="0"/>
              <a:t>   </a:t>
            </a:r>
            <a:r>
              <a:rPr lang="en-US" sz="1600" dirty="0" err="1" smtClean="0"/>
              <a:t>scanf</a:t>
            </a:r>
            <a:r>
              <a:rPr lang="en-US" sz="1600" dirty="0" smtClean="0"/>
              <a:t>("%</a:t>
            </a:r>
            <a:r>
              <a:rPr lang="en-US" sz="1600" dirty="0" err="1" smtClean="0"/>
              <a:t>c",&amp;ch</a:t>
            </a:r>
            <a:r>
              <a:rPr lang="en-US" sz="1600" dirty="0" smtClean="0"/>
              <a:t>); </a:t>
            </a:r>
          </a:p>
          <a:p>
            <a:pPr>
              <a:buFont typeface="Arial" pitchFamily="34" charset="0"/>
              <a:buNone/>
              <a:defRPr/>
            </a:pPr>
            <a:r>
              <a:rPr lang="en-US" sz="1600" dirty="0" smtClean="0"/>
              <a:t>   while(</a:t>
            </a:r>
            <a:r>
              <a:rPr lang="en-US" sz="1600" dirty="0" err="1" smtClean="0"/>
              <a:t>ch</a:t>
            </a:r>
            <a:r>
              <a:rPr lang="en-US" sz="1600" dirty="0" smtClean="0"/>
              <a:t> != 'y') </a:t>
            </a:r>
          </a:p>
          <a:p>
            <a:pPr>
              <a:buFont typeface="Arial" pitchFamily="34" charset="0"/>
              <a:buNone/>
              <a:defRPr/>
            </a:pPr>
            <a:r>
              <a:rPr lang="en-US" sz="1600" dirty="0" smtClean="0"/>
              <a:t>   {  </a:t>
            </a:r>
          </a:p>
          <a:p>
            <a:pPr>
              <a:buFont typeface="Arial" pitchFamily="34" charset="0"/>
              <a:buNone/>
              <a:defRPr/>
            </a:pPr>
            <a:r>
              <a:rPr lang="en-US" sz="1600" dirty="0" smtClean="0"/>
              <a:t>     </a:t>
            </a:r>
            <a:r>
              <a:rPr lang="en-US" sz="1600" dirty="0" err="1" smtClean="0"/>
              <a:t>fputc</a:t>
            </a:r>
            <a:r>
              <a:rPr lang="en-US" sz="1600" dirty="0" smtClean="0"/>
              <a:t>(</a:t>
            </a:r>
            <a:r>
              <a:rPr lang="en-US" sz="1600" dirty="0" err="1" smtClean="0"/>
              <a:t>ch</a:t>
            </a:r>
            <a:r>
              <a:rPr lang="en-US" sz="1600" dirty="0" smtClean="0"/>
              <a:t>, </a:t>
            </a:r>
            <a:r>
              <a:rPr lang="en-US" sz="1600" dirty="0" err="1" smtClean="0"/>
              <a:t>fptr</a:t>
            </a:r>
            <a:r>
              <a:rPr lang="en-US" sz="1600" dirty="0" smtClean="0"/>
              <a:t>); </a:t>
            </a:r>
          </a:p>
          <a:p>
            <a:pPr>
              <a:buFont typeface="Arial" pitchFamily="34" charset="0"/>
              <a:buNone/>
              <a:defRPr/>
            </a:pPr>
            <a:r>
              <a:rPr lang="en-US" sz="1600" dirty="0" smtClean="0"/>
              <a:t>     </a:t>
            </a:r>
            <a:r>
              <a:rPr lang="en-US" sz="1600" dirty="0" err="1" smtClean="0"/>
              <a:t>scanf</a:t>
            </a:r>
            <a:r>
              <a:rPr lang="en-US" sz="1600" dirty="0" smtClean="0"/>
              <a:t>("%</a:t>
            </a:r>
            <a:r>
              <a:rPr lang="en-US" sz="1600" dirty="0" err="1" smtClean="0"/>
              <a:t>c",&amp;ch</a:t>
            </a:r>
            <a:r>
              <a:rPr lang="en-US" sz="1600" dirty="0" smtClean="0"/>
              <a:t>); </a:t>
            </a:r>
          </a:p>
          <a:p>
            <a:pPr>
              <a:buFont typeface="Arial" pitchFamily="34" charset="0"/>
              <a:buNone/>
              <a:defRPr/>
            </a:pPr>
            <a:r>
              <a:rPr lang="en-US" sz="1600" dirty="0" smtClean="0"/>
              <a:t>   } </a:t>
            </a:r>
          </a:p>
          <a:p>
            <a:pPr>
              <a:buFont typeface="Arial" pitchFamily="34"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pitchFamily="34" charset="0"/>
              <a:buNone/>
              <a:defRPr/>
            </a:pPr>
            <a:r>
              <a:rPr lang="en-US" sz="1600" dirty="0" smtClean="0"/>
              <a:t>   return 0; </a:t>
            </a:r>
          </a:p>
          <a:p>
            <a:pPr>
              <a:buFont typeface="Arial" pitchFamily="34" charset="0"/>
              <a:buNone/>
              <a:defRPr/>
            </a:pPr>
            <a:r>
              <a:rPr lang="en-US" sz="1600" dirty="0" smtClean="0"/>
              <a:t> }</a:t>
            </a:r>
            <a:endParaRPr lang="en-US" sz="1600" dirty="0"/>
          </a:p>
        </p:txBody>
      </p:sp>
      <p:sp>
        <p:nvSpPr>
          <p:cNvPr id="10" name="Bevel 9"/>
          <p:cNvSpPr/>
          <p:nvPr/>
        </p:nvSpPr>
        <p:spPr>
          <a:xfrm>
            <a:off x="5508625" y="4005263"/>
            <a:ext cx="3311525" cy="17272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t>Output</a:t>
            </a:r>
            <a:endParaRPr lang="en-US" sz="1600" b="1" dirty="0"/>
          </a:p>
          <a:p>
            <a:pPr>
              <a:defRPr/>
            </a:pPr>
            <a:r>
              <a:rPr lang="en-US" sz="1600" dirty="0"/>
              <a:t>Enter characters with a space to write into a file press 'y 'to stop writing : f u n 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188913"/>
            <a:ext cx="8707437" cy="431800"/>
          </a:xfrm>
        </p:spPr>
        <p:txBody>
          <a:bodyPr>
            <a:noAutofit/>
          </a:bodyPr>
          <a:lstStyle/>
          <a:p>
            <a:pPr algn="ctr">
              <a:defRPr/>
            </a:pP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t>
            </a:r>
            <a:br>
              <a:rPr lang="en-US" sz="2800" dirty="0" smtClean="0"/>
            </a:br>
            <a:r>
              <a:rPr lang="en-US" sz="2800" dirty="0" smtClean="0"/>
              <a:t/>
            </a:r>
            <a:br>
              <a:rPr lang="en-US" sz="2800" dirty="0" smtClean="0"/>
            </a:br>
            <a:r>
              <a:rPr lang="en-US" sz="2800" b="1" dirty="0" smtClean="0">
                <a:effectLst>
                  <a:outerShdw blurRad="38100" dist="38100" dir="2700000" algn="tl">
                    <a:srgbClr val="000000">
                      <a:alpha val="43137"/>
                    </a:srgbClr>
                  </a:outerShdw>
                </a:effectLst>
              </a:rPr>
              <a:t>Program to </a:t>
            </a:r>
            <a:r>
              <a:rPr lang="en-US" sz="2800" dirty="0" smtClean="0">
                <a:effectLst>
                  <a:outerShdw blurRad="38100" dist="38100" dir="2700000" algn="tl">
                    <a:srgbClr val="000000">
                      <a:alpha val="43137"/>
                    </a:srgbClr>
                  </a:outerShdw>
                </a:effectLst>
              </a:rPr>
              <a:t>write</a:t>
            </a:r>
            <a:r>
              <a:rPr lang="en-US" sz="2800" b="1" dirty="0" smtClean="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rPr>
              <a:t>a file using </a:t>
            </a:r>
            <a:r>
              <a:rPr lang="en-US" sz="2800" b="1" dirty="0" err="1" smtClean="0">
                <a:effectLst>
                  <a:outerShdw blurRad="38100" dist="38100" dir="2700000" algn="tl">
                    <a:srgbClr val="000000">
                      <a:alpha val="43137"/>
                    </a:srgbClr>
                  </a:outerShdw>
                </a:effectLst>
              </a:rPr>
              <a:t>fputs</a:t>
            </a: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dirty="0" smtClean="0"/>
              <a:t/>
            </a:r>
            <a:br>
              <a:rPr lang="en-US" sz="2800" dirty="0" smtClean="0"/>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388" y="981075"/>
            <a:ext cx="8569325" cy="5145088"/>
          </a:xfrm>
        </p:spPr>
        <p:txBody>
          <a:bodyPr>
            <a:normAutofit lnSpcReduction="10000"/>
          </a:bodyPr>
          <a:lstStyle/>
          <a:p>
            <a:pPr>
              <a:buFont typeface="Arial" pitchFamily="34" charset="0"/>
              <a:buNone/>
              <a:defRPr/>
            </a:pPr>
            <a:r>
              <a:rPr lang="en-US" sz="1600" dirty="0" smtClean="0"/>
              <a:t>#include &lt;</a:t>
            </a:r>
            <a:r>
              <a:rPr lang="en-US" sz="1600" dirty="0" err="1" smtClean="0"/>
              <a:t>stdio.h</a:t>
            </a:r>
            <a:r>
              <a:rPr lang="en-US" sz="1600" dirty="0" smtClean="0"/>
              <a:t>&gt;</a:t>
            </a:r>
          </a:p>
          <a:p>
            <a:pPr>
              <a:buFont typeface="Arial" pitchFamily="34" charset="0"/>
              <a:buNone/>
              <a:defRPr/>
            </a:pPr>
            <a:r>
              <a:rPr lang="en-US" sz="1600" dirty="0" smtClean="0"/>
              <a:t> </a:t>
            </a:r>
            <a:r>
              <a:rPr lang="en-US" sz="1600" dirty="0" err="1" smtClean="0"/>
              <a:t>int</a:t>
            </a:r>
            <a:r>
              <a:rPr lang="en-US" sz="1600" dirty="0" smtClean="0"/>
              <a:t> main() </a:t>
            </a:r>
          </a:p>
          <a:p>
            <a:pPr>
              <a:buFont typeface="Arial" pitchFamily="34" charset="0"/>
              <a:buNone/>
              <a:defRPr/>
            </a:pPr>
            <a:r>
              <a:rPr lang="en-US" sz="1600" dirty="0" smtClean="0"/>
              <a:t>{</a:t>
            </a:r>
          </a:p>
          <a:p>
            <a:pPr>
              <a:buFont typeface="Arial" pitchFamily="34" charset="0"/>
              <a:buNone/>
              <a:defRPr/>
            </a:pPr>
            <a:r>
              <a:rPr lang="en-US" sz="1600" dirty="0" smtClean="0"/>
              <a:t>     FILE *</a:t>
            </a:r>
            <a:r>
              <a:rPr lang="en-US" sz="1600" dirty="0" err="1" smtClean="0"/>
              <a:t>fptr</a:t>
            </a:r>
            <a:r>
              <a:rPr lang="en-US" sz="1600" dirty="0" smtClean="0"/>
              <a:t>; //File pointer declaration </a:t>
            </a:r>
          </a:p>
          <a:p>
            <a:pPr>
              <a:buFont typeface="Arial" pitchFamily="34" charset="0"/>
              <a:buNone/>
              <a:defRPr/>
            </a:pPr>
            <a:r>
              <a:rPr lang="en-US" sz="1600" dirty="0" smtClean="0"/>
              <a:t>     char name[40], city[40]; </a:t>
            </a:r>
          </a:p>
          <a:p>
            <a:pPr>
              <a:buFont typeface="Arial" pitchFamily="34"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("record.txt", "w "); //the function </a:t>
            </a:r>
            <a:r>
              <a:rPr lang="en-US" sz="1600" dirty="0" err="1" smtClean="0"/>
              <a:t>fopen</a:t>
            </a:r>
            <a:r>
              <a:rPr lang="en-US" sz="1600" dirty="0" smtClean="0"/>
              <a:t> opens the record text file </a:t>
            </a:r>
          </a:p>
          <a:p>
            <a:pPr>
              <a:buFont typeface="Arial" pitchFamily="34"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name : "); </a:t>
            </a:r>
          </a:p>
          <a:p>
            <a:pPr>
              <a:buFont typeface="Arial" pitchFamily="34" charset="0"/>
              <a:buNone/>
              <a:defRPr/>
            </a:pPr>
            <a:r>
              <a:rPr lang="en-US" sz="1600" dirty="0" smtClean="0"/>
              <a:t>     </a:t>
            </a:r>
            <a:r>
              <a:rPr lang="en-US" sz="1600" dirty="0" err="1" smtClean="0"/>
              <a:t>scanf</a:t>
            </a:r>
            <a:r>
              <a:rPr lang="en-US" sz="1600" dirty="0" smtClean="0"/>
              <a:t>("%s", name); </a:t>
            </a:r>
          </a:p>
          <a:p>
            <a:pPr>
              <a:buFont typeface="Arial" pitchFamily="34" charset="0"/>
              <a:buNone/>
              <a:defRPr/>
            </a:pPr>
            <a:r>
              <a:rPr lang="en-US" sz="1600" dirty="0" smtClean="0"/>
              <a:t>     </a:t>
            </a:r>
            <a:r>
              <a:rPr lang="en-US" sz="1600" dirty="0" err="1" smtClean="0"/>
              <a:t>printf</a:t>
            </a:r>
            <a:r>
              <a:rPr lang="en-US" sz="1600" dirty="0" smtClean="0"/>
              <a:t>("\</a:t>
            </a:r>
            <a:r>
              <a:rPr lang="en-US" sz="1600" dirty="0" err="1" smtClean="0"/>
              <a:t>nEnter</a:t>
            </a:r>
            <a:r>
              <a:rPr lang="en-US" sz="1600" dirty="0" smtClean="0"/>
              <a:t> your city : "); </a:t>
            </a:r>
          </a:p>
          <a:p>
            <a:pPr>
              <a:buFont typeface="Arial" pitchFamily="34" charset="0"/>
              <a:buNone/>
              <a:defRPr/>
            </a:pPr>
            <a:r>
              <a:rPr lang="en-US" sz="1600" dirty="0" smtClean="0"/>
              <a:t>     </a:t>
            </a:r>
            <a:r>
              <a:rPr lang="en-US" sz="1600" dirty="0" err="1" smtClean="0"/>
              <a:t>scanf</a:t>
            </a:r>
            <a:r>
              <a:rPr lang="en-US" sz="1600" dirty="0" smtClean="0"/>
              <a:t>("%s", city); </a:t>
            </a:r>
          </a:p>
          <a:p>
            <a:pPr>
              <a:buFont typeface="Arial" pitchFamily="34" charset="0"/>
              <a:buNone/>
              <a:defRPr/>
            </a:pPr>
            <a:r>
              <a:rPr lang="en-US" sz="1600" dirty="0" smtClean="0"/>
              <a:t>     </a:t>
            </a:r>
            <a:r>
              <a:rPr lang="en-US" sz="1600" dirty="0" err="1" smtClean="0"/>
              <a:t>fputs</a:t>
            </a:r>
            <a:r>
              <a:rPr lang="en-US" sz="1600" dirty="0" smtClean="0"/>
              <a:t>(</a:t>
            </a:r>
            <a:r>
              <a:rPr lang="en-US" sz="1600" dirty="0" err="1" smtClean="0"/>
              <a:t>fptr,name</a:t>
            </a:r>
            <a:r>
              <a:rPr lang="en-US" sz="1600" dirty="0" smtClean="0"/>
              <a:t>); </a:t>
            </a:r>
            <a:r>
              <a:rPr lang="en-US" sz="1600" dirty="0" smtClean="0"/>
              <a:t>//the entered name is written in to the file</a:t>
            </a:r>
          </a:p>
          <a:p>
            <a:pPr>
              <a:buFont typeface="Arial" pitchFamily="34" charset="0"/>
              <a:buNone/>
              <a:defRPr/>
            </a:pPr>
            <a:r>
              <a:rPr lang="en-US" sz="1600" dirty="0" smtClean="0"/>
              <a:t>     </a:t>
            </a:r>
            <a:r>
              <a:rPr lang="en-US" sz="1600" dirty="0" err="1" smtClean="0"/>
              <a:t>fputs</a:t>
            </a:r>
            <a:r>
              <a:rPr lang="en-US" sz="1600" dirty="0" smtClean="0"/>
              <a:t>(</a:t>
            </a:r>
            <a:r>
              <a:rPr lang="en-US" sz="1600" dirty="0" err="1" smtClean="0"/>
              <a:t>fptr,city</a:t>
            </a:r>
            <a:r>
              <a:rPr lang="en-US" sz="1600" dirty="0" smtClean="0"/>
              <a:t>); </a:t>
            </a:r>
            <a:r>
              <a:rPr lang="en-US" sz="1600" dirty="0" smtClean="0"/>
              <a:t>//the entered age is written to the file</a:t>
            </a:r>
          </a:p>
          <a:p>
            <a:pPr>
              <a:buFont typeface="Arial" pitchFamily="34"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pitchFamily="34" charset="0"/>
              <a:buNone/>
              <a:defRPr/>
            </a:pPr>
            <a:r>
              <a:rPr lang="en-US" sz="1600" dirty="0" smtClean="0"/>
              <a:t>     return 0; </a:t>
            </a:r>
          </a:p>
          <a:p>
            <a:pPr>
              <a:buFont typeface="Arial" pitchFamily="34" charset="0"/>
              <a:buNone/>
              <a:defRPr/>
            </a:pPr>
            <a:r>
              <a:rPr lang="en-US" sz="1600" dirty="0" smtClean="0"/>
              <a:t>}</a:t>
            </a:r>
            <a:endParaRPr lang="en-US" sz="1600" dirty="0"/>
          </a:p>
        </p:txBody>
      </p:sp>
      <p:sp>
        <p:nvSpPr>
          <p:cNvPr id="10" name="Bevel 9"/>
          <p:cNvSpPr/>
          <p:nvPr/>
        </p:nvSpPr>
        <p:spPr>
          <a:xfrm>
            <a:off x="5580063" y="4581525"/>
            <a:ext cx="2663825" cy="15113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b="1" dirty="0"/>
              <a:t>Output</a:t>
            </a:r>
            <a:endParaRPr lang="en-US" sz="1600" b="1" dirty="0"/>
          </a:p>
          <a:p>
            <a:pPr>
              <a:defRPr/>
            </a:pPr>
            <a:r>
              <a:rPr lang="en-US" sz="1600" dirty="0"/>
              <a:t>Enter your name : </a:t>
            </a:r>
            <a:r>
              <a:rPr lang="en-US" sz="1600" dirty="0" err="1"/>
              <a:t>Amit</a:t>
            </a:r>
            <a:endParaRPr lang="en-US" sz="1600" dirty="0"/>
          </a:p>
          <a:p>
            <a:pPr>
              <a:defRPr/>
            </a:pPr>
            <a:r>
              <a:rPr lang="en-US" sz="1600" dirty="0"/>
              <a:t>Enter your city : Delhi</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76200"/>
            <a:ext cx="8402637" cy="544513"/>
          </a:xfrm>
        </p:spPr>
        <p:txBody>
          <a:bodyPr/>
          <a:lstStyle/>
          <a:p>
            <a:pPr algn="ctr">
              <a:defRPr/>
            </a:pPr>
            <a:r>
              <a:rPr lang="en-IN" sz="2800" b="1" dirty="0" smtClean="0">
                <a:effectLst>
                  <a:outerShdw blurRad="38100" dist="38100" dir="2700000" algn="tl">
                    <a:srgbClr val="000000">
                      <a:alpha val="43137"/>
                    </a:srgbClr>
                  </a:outerShdw>
                </a:effectLst>
              </a:rPr>
              <a:t>Functions to access a file</a:t>
            </a:r>
            <a:endParaRPr lang="en-US" sz="2800" b="1" dirty="0">
              <a:effectLst>
                <a:outerShdw blurRad="38100" dist="38100" dir="2700000" algn="tl">
                  <a:srgbClr val="000000">
                    <a:alpha val="43137"/>
                  </a:srgbClr>
                </a:outerShdw>
              </a:effectLst>
            </a:endParaRPr>
          </a:p>
        </p:txBody>
      </p:sp>
      <p:pic>
        <p:nvPicPr>
          <p:cNvPr id="33795" name="Picture 4"/>
          <p:cNvPicPr>
            <a:picLocks noChangeAspect="1" noChangeArrowheads="1"/>
          </p:cNvPicPr>
          <p:nvPr/>
        </p:nvPicPr>
        <p:blipFill>
          <a:blip r:embed="rId2" cstate="print"/>
          <a:srcRect/>
          <a:stretch>
            <a:fillRect/>
          </a:stretch>
        </p:blipFill>
        <p:spPr bwMode="auto">
          <a:xfrm>
            <a:off x="323850" y="1268413"/>
            <a:ext cx="8599488" cy="4105275"/>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76200"/>
            <a:ext cx="8402637" cy="544513"/>
          </a:xfrm>
        </p:spPr>
        <p:txBody>
          <a:bodyPr/>
          <a:lstStyle/>
          <a:p>
            <a:pPr algn="ctr">
              <a:defRPr/>
            </a:pPr>
            <a:r>
              <a:rPr lang="en-IN" sz="2800" b="1" dirty="0" smtClean="0">
                <a:effectLst>
                  <a:outerShdw blurRad="38100" dist="38100" dir="2700000" algn="tl">
                    <a:srgbClr val="000000">
                      <a:alpha val="43137"/>
                    </a:srgbClr>
                  </a:outerShdw>
                </a:effectLst>
              </a:rPr>
              <a:t>Functions to access a file</a:t>
            </a:r>
            <a:endParaRPr lang="en-US" sz="2800" b="1" dirty="0">
              <a:effectLst>
                <a:outerShdw blurRad="38100" dist="38100" dir="2700000" algn="tl">
                  <a:srgbClr val="000000">
                    <a:alpha val="43137"/>
                  </a:srgbClr>
                </a:outerShdw>
              </a:effectLst>
            </a:endParaRPr>
          </a:p>
        </p:txBody>
      </p:sp>
      <p:pic>
        <p:nvPicPr>
          <p:cNvPr id="35843" name="Picture 2"/>
          <p:cNvPicPr>
            <a:picLocks noChangeAspect="1" noChangeArrowheads="1"/>
          </p:cNvPicPr>
          <p:nvPr/>
        </p:nvPicPr>
        <p:blipFill>
          <a:blip r:embed="rId2" cstate="print"/>
          <a:srcRect/>
          <a:stretch>
            <a:fillRect/>
          </a:stretch>
        </p:blipFill>
        <p:spPr bwMode="auto">
          <a:xfrm>
            <a:off x="179388" y="1700213"/>
            <a:ext cx="8748712" cy="251777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lstStyle/>
          <a:p>
            <a:pPr eaLnBrk="1" fontAlgn="auto" hangingPunct="1">
              <a:spcAft>
                <a:spcPts val="0"/>
              </a:spcAft>
              <a:defRPr/>
            </a:pPr>
            <a:r>
              <a:rPr lang="en-IN" sz="6000" b="0" dirty="0" smtClean="0">
                <a:solidFill>
                  <a:srgbClr val="7BCF27"/>
                </a:solidFill>
                <a:latin typeface="Calibri" pitchFamily="34" charset="0"/>
              </a:rPr>
              <a:t>File Management in C</a:t>
            </a:r>
            <a:endParaRPr sz="6000" b="0" dirty="0"/>
          </a:p>
        </p:txBody>
      </p:sp>
      <p:sp>
        <p:nvSpPr>
          <p:cNvPr id="15363" name="AutoShape 7"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5364" name="AutoShape 9"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5365" name="Picture 7" descr="Image result for file management"/>
          <p:cNvPicPr>
            <a:picLocks noChangeAspect="1" noChangeArrowheads="1"/>
          </p:cNvPicPr>
          <p:nvPr/>
        </p:nvPicPr>
        <p:blipFill>
          <a:blip r:embed="rId3" cstate="print"/>
          <a:srcRect/>
          <a:stretch>
            <a:fillRect/>
          </a:stretch>
        </p:blipFill>
        <p:spPr bwMode="auto">
          <a:xfrm>
            <a:off x="4572000" y="71438"/>
            <a:ext cx="3611563" cy="27098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Other File Handling Functions</a:t>
            </a:r>
            <a:endParaRPr lang="en-US" sz="2800"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3458957"/>
              </p:ext>
            </p:extLst>
          </p:nvPr>
        </p:nvGraphicFramePr>
        <p:xfrm>
          <a:off x="251520" y="1268760"/>
          <a:ext cx="8229600" cy="5073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visualize </a:t>
            </a:r>
            <a:r>
              <a:rPr lang="en-IN" sz="2800" b="1" dirty="0" err="1" smtClean="0">
                <a:effectLst>
                  <a:outerShdw blurRad="38100" dist="38100" dir="2700000" algn="tl">
                    <a:srgbClr val="000000">
                      <a:alpha val="43137"/>
                    </a:srgbClr>
                  </a:outerShdw>
                </a:effectLst>
              </a:rPr>
              <a:t>fseek</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340768"/>
            <a:ext cx="7859713" cy="5145088"/>
          </a:xfrm>
        </p:spPr>
        <p:txBody>
          <a:bodyPr/>
          <a:lstStyle/>
          <a:p>
            <a:pPr>
              <a:buFont typeface="Arial" pitchFamily="34" charset="0"/>
              <a:buNone/>
              <a:defRPr/>
            </a:pPr>
            <a:r>
              <a:rPr lang="en-US" sz="1800" dirty="0" smtClean="0"/>
              <a:t>  #include &lt;</a:t>
            </a:r>
            <a:r>
              <a:rPr lang="en-US" sz="1800" dirty="0" err="1" smtClean="0"/>
              <a:t>stdio.h</a:t>
            </a:r>
            <a:r>
              <a:rPr lang="en-US" sz="1800" dirty="0" smtClean="0"/>
              <a:t>&gt; </a:t>
            </a:r>
          </a:p>
          <a:p>
            <a:pPr>
              <a:buFont typeface="Arial" pitchFamily="34" charset="0"/>
              <a:buNone/>
              <a:defRPr/>
            </a:pPr>
            <a:r>
              <a:rPr lang="en-US" sz="1800" dirty="0" smtClean="0"/>
              <a:t>  </a:t>
            </a:r>
            <a:r>
              <a:rPr lang="en-US" sz="1800" dirty="0" err="1" smtClean="0"/>
              <a:t>int</a:t>
            </a:r>
            <a:r>
              <a:rPr lang="en-US" sz="1800" dirty="0" smtClean="0"/>
              <a:t> main() </a:t>
            </a:r>
          </a:p>
          <a:p>
            <a:pPr>
              <a:buFont typeface="Arial" pitchFamily="34" charset="0"/>
              <a:buNone/>
              <a:defRPr/>
            </a:pPr>
            <a:r>
              <a:rPr lang="en-US" sz="1800" dirty="0" smtClean="0"/>
              <a:t> { char </a:t>
            </a:r>
            <a:r>
              <a:rPr lang="en-US" sz="1800" dirty="0" err="1" smtClean="0"/>
              <a:t>ch</a:t>
            </a:r>
            <a:r>
              <a:rPr lang="en-US" sz="1800" dirty="0" smtClean="0"/>
              <a:t>[100]; </a:t>
            </a:r>
          </a:p>
          <a:p>
            <a:pPr>
              <a:buFont typeface="Arial" pitchFamily="34" charset="0"/>
              <a:buNone/>
              <a:defRPr/>
            </a:pPr>
            <a:r>
              <a:rPr lang="en-US" sz="1800" dirty="0" smtClean="0"/>
              <a:t>   FILE *</a:t>
            </a:r>
            <a:r>
              <a:rPr lang="en-US" sz="1800" dirty="0" err="1" smtClean="0"/>
              <a:t>fptr</a:t>
            </a:r>
            <a:r>
              <a:rPr lang="en-US" sz="1800" dirty="0" smtClean="0"/>
              <a:t>; //File pointer declaration </a:t>
            </a:r>
          </a:p>
          <a:p>
            <a:pPr>
              <a:buFont typeface="Arial" pitchFamily="34" charset="0"/>
              <a:buNone/>
              <a:defRPr/>
            </a:pPr>
            <a:r>
              <a:rPr lang="en-US" sz="1800" dirty="0" smtClean="0"/>
              <a:t>   </a:t>
            </a:r>
            <a:r>
              <a:rPr lang="en-US" sz="1800" dirty="0" err="1" smtClean="0"/>
              <a:t>fptr</a:t>
            </a:r>
            <a:r>
              <a:rPr lang="en-US" sz="1800" dirty="0" smtClean="0"/>
              <a:t> = </a:t>
            </a:r>
            <a:r>
              <a:rPr lang="en-US" sz="1800" dirty="0" err="1" smtClean="0"/>
              <a:t>fopen</a:t>
            </a:r>
            <a:r>
              <a:rPr lang="en-US" sz="1800" dirty="0" smtClean="0"/>
              <a:t>("info.txt", "w+ "); //the function </a:t>
            </a:r>
            <a:r>
              <a:rPr lang="en-US" sz="1800" dirty="0" err="1" smtClean="0"/>
              <a:t>fopen</a:t>
            </a:r>
            <a:r>
              <a:rPr lang="en-US" sz="1800" dirty="0" smtClean="0"/>
              <a:t> opens the text file</a:t>
            </a:r>
          </a:p>
          <a:p>
            <a:pPr>
              <a:buFont typeface="Arial" pitchFamily="34" charset="0"/>
              <a:buNone/>
              <a:defRPr/>
            </a:pPr>
            <a:r>
              <a:rPr lang="en-US" sz="1800" dirty="0" smtClean="0"/>
              <a:t>   </a:t>
            </a:r>
            <a:r>
              <a:rPr lang="en-US" sz="1800" dirty="0" err="1" smtClean="0"/>
              <a:t>fputs</a:t>
            </a:r>
            <a:r>
              <a:rPr lang="en-US" sz="1800" dirty="0" smtClean="0"/>
              <a:t>("This is </a:t>
            </a:r>
            <a:r>
              <a:rPr lang="en-US" sz="1800" dirty="0" err="1" smtClean="0"/>
              <a:t>fseek</a:t>
            </a:r>
            <a:r>
              <a:rPr lang="en-US" sz="1800" dirty="0" smtClean="0"/>
              <a:t>", </a:t>
            </a:r>
            <a:r>
              <a:rPr lang="en-US" sz="1800" dirty="0" err="1" smtClean="0"/>
              <a:t>fptr</a:t>
            </a:r>
            <a:r>
              <a:rPr lang="en-US" sz="1800" dirty="0" smtClean="0"/>
              <a:t>); </a:t>
            </a:r>
          </a:p>
          <a:p>
            <a:pPr>
              <a:buFont typeface="Arial" pitchFamily="34" charset="0"/>
              <a:buNone/>
              <a:defRPr/>
            </a:pPr>
            <a:r>
              <a:rPr lang="en-US" sz="1800" dirty="0" smtClean="0"/>
              <a:t>   </a:t>
            </a:r>
            <a:r>
              <a:rPr lang="en-US" sz="1800" dirty="0" err="1" smtClean="0"/>
              <a:t>fseek</a:t>
            </a:r>
            <a:r>
              <a:rPr lang="en-US" sz="1800" dirty="0" smtClean="0"/>
              <a:t>(</a:t>
            </a:r>
            <a:r>
              <a:rPr lang="en-US" sz="1800" dirty="0" err="1" smtClean="0"/>
              <a:t>fptr</a:t>
            </a:r>
            <a:r>
              <a:rPr lang="en-US" sz="1800" dirty="0" smtClean="0"/>
              <a:t>, 5, 0); </a:t>
            </a:r>
          </a:p>
          <a:p>
            <a:pPr>
              <a:buFont typeface="Arial" pitchFamily="34" charset="0"/>
              <a:buNone/>
              <a:defRPr/>
            </a:pPr>
            <a:r>
              <a:rPr lang="en-US" sz="1800" dirty="0" smtClean="0"/>
              <a:t>   </a:t>
            </a:r>
            <a:r>
              <a:rPr lang="en-US" sz="1800" dirty="0" err="1" smtClean="0"/>
              <a:t>fgets</a:t>
            </a:r>
            <a:r>
              <a:rPr lang="en-US" sz="1800" dirty="0" smtClean="0"/>
              <a:t>(</a:t>
            </a:r>
            <a:r>
              <a:rPr lang="en-US" sz="1800" dirty="0" err="1" smtClean="0"/>
              <a:t>ch</a:t>
            </a:r>
            <a:r>
              <a:rPr lang="en-US" sz="1800" dirty="0" smtClean="0"/>
              <a:t>, 50, </a:t>
            </a:r>
            <a:r>
              <a:rPr lang="en-US" sz="1800" dirty="0" err="1" smtClean="0"/>
              <a:t>fptr</a:t>
            </a:r>
            <a:r>
              <a:rPr lang="en-US" sz="1800" dirty="0" smtClean="0"/>
              <a:t>); </a:t>
            </a:r>
          </a:p>
          <a:p>
            <a:pPr>
              <a:buFont typeface="Arial" pitchFamily="34" charset="0"/>
              <a:buNone/>
              <a:defRPr/>
            </a:pPr>
            <a:r>
              <a:rPr lang="en-US" sz="1800" dirty="0" smtClean="0"/>
              <a:t>   </a:t>
            </a:r>
            <a:r>
              <a:rPr lang="en-US" sz="1800" dirty="0" err="1" smtClean="0"/>
              <a:t>printf</a:t>
            </a:r>
            <a:r>
              <a:rPr lang="en-US" sz="1800" dirty="0" smtClean="0"/>
              <a:t>("\</a:t>
            </a:r>
            <a:r>
              <a:rPr lang="en-US" sz="1800" dirty="0" err="1" smtClean="0"/>
              <a:t>nAfter</a:t>
            </a:r>
            <a:r>
              <a:rPr lang="en-US" sz="1800" dirty="0" smtClean="0"/>
              <a:t> file seek :\n "); </a:t>
            </a:r>
          </a:p>
          <a:p>
            <a:pPr>
              <a:buFont typeface="Arial" pitchFamily="34" charset="0"/>
              <a:buNone/>
              <a:defRPr/>
            </a:pPr>
            <a:r>
              <a:rPr lang="en-US" sz="1800" dirty="0" smtClean="0"/>
              <a:t>   </a:t>
            </a:r>
            <a:r>
              <a:rPr lang="en-US" sz="1800" dirty="0" err="1" smtClean="0"/>
              <a:t>printf</a:t>
            </a:r>
            <a:r>
              <a:rPr lang="en-US" sz="1800" dirty="0" smtClean="0"/>
              <a:t>("%s", </a:t>
            </a:r>
            <a:r>
              <a:rPr lang="en-US" sz="1800" dirty="0" err="1" smtClean="0"/>
              <a:t>ch</a:t>
            </a:r>
            <a:r>
              <a:rPr lang="en-US" sz="1800" dirty="0" smtClean="0"/>
              <a:t>); </a:t>
            </a:r>
          </a:p>
          <a:p>
            <a:pPr>
              <a:buFont typeface="Arial" pitchFamily="34" charset="0"/>
              <a:buNone/>
              <a:defRPr/>
            </a:pPr>
            <a:r>
              <a:rPr lang="en-US" sz="1800" dirty="0" smtClean="0"/>
              <a:t>   </a:t>
            </a:r>
            <a:r>
              <a:rPr lang="en-US" sz="1800" dirty="0" err="1" smtClean="0"/>
              <a:t>fclose</a:t>
            </a:r>
            <a:r>
              <a:rPr lang="en-US" sz="1800" dirty="0" smtClean="0"/>
              <a:t>(</a:t>
            </a:r>
            <a:r>
              <a:rPr lang="en-US" sz="1800" dirty="0" err="1" smtClean="0"/>
              <a:t>fptr</a:t>
            </a:r>
            <a:r>
              <a:rPr lang="en-US" sz="1800" dirty="0" smtClean="0"/>
              <a:t>); //the function closes the opened file </a:t>
            </a:r>
          </a:p>
          <a:p>
            <a:pPr>
              <a:buFont typeface="Arial" pitchFamily="34" charset="0"/>
              <a:buNone/>
              <a:defRPr/>
            </a:pPr>
            <a:r>
              <a:rPr lang="en-US" sz="1800" dirty="0" smtClean="0"/>
              <a:t>   return 0; </a:t>
            </a:r>
          </a:p>
          <a:p>
            <a:pPr>
              <a:buFont typeface="Arial" pitchFamily="34" charset="0"/>
              <a:buNone/>
              <a:defRPr/>
            </a:pPr>
            <a:r>
              <a:rPr lang="en-US" sz="1800" dirty="0" smtClean="0"/>
              <a:t> }</a:t>
            </a:r>
            <a:endParaRPr lang="en-US" sz="1800" dirty="0"/>
          </a:p>
        </p:txBody>
      </p:sp>
      <p:sp>
        <p:nvSpPr>
          <p:cNvPr id="4" name="Bevel 3"/>
          <p:cNvSpPr/>
          <p:nvPr/>
        </p:nvSpPr>
        <p:spPr>
          <a:xfrm>
            <a:off x="6372225" y="3716338"/>
            <a:ext cx="2232025" cy="1081087"/>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a:p>
            <a:pPr>
              <a:defRPr/>
            </a:pPr>
            <a:r>
              <a:rPr lang="en-US" dirty="0">
                <a:solidFill>
                  <a:schemeClr val="tx1"/>
                </a:solidFill>
              </a:rPr>
              <a:t>After file seek :</a:t>
            </a:r>
          </a:p>
          <a:p>
            <a:pPr>
              <a:defRPr/>
            </a:pPr>
            <a:r>
              <a:rPr lang="en-US" dirty="0">
                <a:solidFill>
                  <a:schemeClr val="tx1"/>
                </a:solidFill>
              </a:rPr>
              <a:t>is </a:t>
            </a:r>
            <a:r>
              <a:rPr lang="en-US" dirty="0" err="1">
                <a:solidFill>
                  <a:schemeClr val="tx1"/>
                </a:solidFill>
              </a:rPr>
              <a:t>fseek</a:t>
            </a:r>
            <a:endParaRPr lang="en-US" dirty="0">
              <a:solidFill>
                <a:schemeClr val="tx1"/>
              </a:solidFill>
            </a:endParaRPr>
          </a:p>
          <a:p>
            <a:pPr algn="ctr">
              <a:defRPr/>
            </a:pP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visualize </a:t>
            </a:r>
            <a:r>
              <a:rPr lang="en-IN" sz="2800" b="1" dirty="0" err="1" smtClean="0">
                <a:effectLst>
                  <a:outerShdw blurRad="38100" dist="38100" dir="2700000" algn="tl">
                    <a:srgbClr val="000000">
                      <a:alpha val="43137"/>
                    </a:srgbClr>
                  </a:outerShdw>
                </a:effectLst>
              </a:rPr>
              <a:t>feof</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268760"/>
            <a:ext cx="7859713" cy="5145088"/>
          </a:xfrm>
        </p:spPr>
        <p:txBody>
          <a:bodyPr>
            <a:normAutofit fontScale="92500" lnSpcReduction="10000"/>
          </a:bodyPr>
          <a:lstStyle/>
          <a:p>
            <a:pPr>
              <a:buFont typeface="Arial" pitchFamily="34" charset="0"/>
              <a:buNone/>
              <a:defRPr/>
            </a:pPr>
            <a:r>
              <a:rPr lang="en-US" sz="1800" dirty="0" smtClean="0"/>
              <a:t>  #include &lt;</a:t>
            </a:r>
            <a:r>
              <a:rPr lang="en-US" sz="1800" dirty="0" err="1" smtClean="0"/>
              <a:t>stdio.h</a:t>
            </a:r>
            <a:r>
              <a:rPr lang="en-US" sz="1800" dirty="0" smtClean="0"/>
              <a:t>&gt; </a:t>
            </a:r>
          </a:p>
          <a:p>
            <a:pPr>
              <a:buFont typeface="Arial" pitchFamily="34" charset="0"/>
              <a:buNone/>
              <a:defRPr/>
            </a:pPr>
            <a:r>
              <a:rPr lang="en-US" sz="1800" dirty="0" smtClean="0"/>
              <a:t>   </a:t>
            </a:r>
            <a:r>
              <a:rPr lang="en-US" sz="1800" dirty="0" err="1" smtClean="0"/>
              <a:t>int</a:t>
            </a:r>
            <a:r>
              <a:rPr lang="en-US" sz="1800" dirty="0" smtClean="0"/>
              <a:t> main() </a:t>
            </a:r>
          </a:p>
          <a:p>
            <a:pPr>
              <a:buFont typeface="Arial" pitchFamily="34" charset="0"/>
              <a:buNone/>
              <a:defRPr/>
            </a:pPr>
            <a:r>
              <a:rPr lang="en-US" sz="1800" dirty="0" smtClean="0"/>
              <a:t>   { FILE *</a:t>
            </a:r>
            <a:r>
              <a:rPr lang="en-US" sz="1800" dirty="0" err="1" smtClean="0"/>
              <a:t>fptr</a:t>
            </a:r>
            <a:r>
              <a:rPr lang="en-US" sz="1800" dirty="0" smtClean="0"/>
              <a:t>; //File pointer declaration </a:t>
            </a:r>
          </a:p>
          <a:p>
            <a:pPr>
              <a:buFont typeface="Arial" pitchFamily="34" charset="0"/>
              <a:buNone/>
              <a:defRPr/>
            </a:pPr>
            <a:r>
              <a:rPr lang="en-US" sz="1800" dirty="0" smtClean="0"/>
              <a:t>     </a:t>
            </a:r>
            <a:r>
              <a:rPr lang="en-US" sz="1800" dirty="0" err="1" smtClean="0"/>
              <a:t>fptr</a:t>
            </a:r>
            <a:r>
              <a:rPr lang="en-US" sz="1800" dirty="0" smtClean="0"/>
              <a:t> = </a:t>
            </a:r>
            <a:r>
              <a:rPr lang="en-US" sz="1800" dirty="0" err="1" smtClean="0"/>
              <a:t>fopen</a:t>
            </a:r>
            <a:r>
              <a:rPr lang="en-US" sz="1800" dirty="0" smtClean="0"/>
              <a:t>("info.txt", "r+ "); //the function </a:t>
            </a:r>
            <a:r>
              <a:rPr lang="en-US" sz="1800" dirty="0" err="1" smtClean="0"/>
              <a:t>fopen</a:t>
            </a:r>
            <a:r>
              <a:rPr lang="en-US" sz="1800" dirty="0" smtClean="0"/>
              <a:t> opens the text file</a:t>
            </a:r>
          </a:p>
          <a:p>
            <a:pPr>
              <a:buFont typeface="Arial" pitchFamily="34" charset="0"/>
              <a:buNone/>
              <a:defRPr/>
            </a:pPr>
            <a:r>
              <a:rPr lang="en-US" sz="1800" dirty="0" smtClean="0"/>
              <a:t>     </a:t>
            </a:r>
            <a:r>
              <a:rPr lang="en-US" sz="1800" dirty="0" err="1" smtClean="0"/>
              <a:t>fputs</a:t>
            </a:r>
            <a:r>
              <a:rPr lang="en-US" sz="1800" dirty="0" smtClean="0"/>
              <a:t>("This is </a:t>
            </a:r>
            <a:r>
              <a:rPr lang="en-US" sz="1800" dirty="0" err="1" smtClean="0"/>
              <a:t>feof</a:t>
            </a:r>
            <a:r>
              <a:rPr lang="en-US" sz="1800" dirty="0" smtClean="0"/>
              <a:t>", </a:t>
            </a:r>
            <a:r>
              <a:rPr lang="en-US" sz="1800" dirty="0" err="1" smtClean="0"/>
              <a:t>fptr</a:t>
            </a:r>
            <a:r>
              <a:rPr lang="en-US" sz="1800" dirty="0" smtClean="0"/>
              <a:t>); </a:t>
            </a:r>
          </a:p>
          <a:p>
            <a:pPr>
              <a:buFont typeface="Arial" pitchFamily="34" charset="0"/>
              <a:buNone/>
              <a:defRPr/>
            </a:pPr>
            <a:r>
              <a:rPr lang="en-US" sz="1800" dirty="0" smtClean="0"/>
              <a:t>     rewind(</a:t>
            </a:r>
            <a:r>
              <a:rPr lang="en-US" sz="1800" dirty="0" err="1" smtClean="0"/>
              <a:t>fptr</a:t>
            </a:r>
            <a:r>
              <a:rPr lang="en-US" sz="1800" dirty="0" smtClean="0"/>
              <a:t>); </a:t>
            </a:r>
          </a:p>
          <a:p>
            <a:pPr>
              <a:buFont typeface="Arial" pitchFamily="34" charset="0"/>
              <a:buNone/>
              <a:defRPr/>
            </a:pPr>
            <a:r>
              <a:rPr lang="en-US" sz="1800" dirty="0" smtClean="0"/>
              <a:t>     while(1) </a:t>
            </a:r>
          </a:p>
          <a:p>
            <a:pPr>
              <a:buFont typeface="Arial" pitchFamily="34" charset="0"/>
              <a:buNone/>
              <a:defRPr/>
            </a:pPr>
            <a:r>
              <a:rPr lang="en-US" sz="1800" dirty="0" smtClean="0"/>
              <a:t>     { </a:t>
            </a:r>
            <a:r>
              <a:rPr lang="en-US" sz="1800" dirty="0" err="1" smtClean="0"/>
              <a:t>ch</a:t>
            </a:r>
            <a:r>
              <a:rPr lang="en-US" sz="1800" dirty="0" smtClean="0"/>
              <a:t> = </a:t>
            </a:r>
            <a:r>
              <a:rPr lang="en-US" sz="1800" dirty="0" err="1" smtClean="0"/>
              <a:t>fgetc</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if(</a:t>
            </a:r>
            <a:r>
              <a:rPr lang="en-US" sz="1800" dirty="0" err="1" smtClean="0"/>
              <a:t>feof</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 </a:t>
            </a:r>
            <a:r>
              <a:rPr lang="en-US" sz="1800" dirty="0" err="1" smtClean="0"/>
              <a:t>printf</a:t>
            </a:r>
            <a:r>
              <a:rPr lang="en-US" sz="1800" dirty="0" smtClean="0"/>
              <a:t>("\</a:t>
            </a:r>
            <a:r>
              <a:rPr lang="en-US" sz="1800" dirty="0" err="1" smtClean="0"/>
              <a:t>nEnd</a:t>
            </a:r>
            <a:r>
              <a:rPr lang="en-US" sz="1800" dirty="0" smtClean="0"/>
              <a:t> of file reached "); </a:t>
            </a:r>
          </a:p>
          <a:p>
            <a:pPr>
              <a:buFont typeface="Arial" pitchFamily="34" charset="0"/>
              <a:buNone/>
              <a:defRPr/>
            </a:pPr>
            <a:r>
              <a:rPr lang="en-US" sz="1800" dirty="0" smtClean="0"/>
              <a:t>          break; } </a:t>
            </a:r>
          </a:p>
          <a:p>
            <a:pPr>
              <a:buFont typeface="Arial" pitchFamily="34" charset="0"/>
              <a:buNone/>
              <a:defRPr/>
            </a:pPr>
            <a:r>
              <a:rPr lang="en-US" sz="1800" dirty="0" smtClean="0"/>
              <a:t>        </a:t>
            </a:r>
            <a:r>
              <a:rPr lang="en-US" sz="1800" dirty="0" err="1" smtClean="0"/>
              <a:t>printf</a:t>
            </a:r>
            <a:r>
              <a:rPr lang="en-US" sz="1800" dirty="0" smtClean="0"/>
              <a:t>("%c ", </a:t>
            </a:r>
            <a:r>
              <a:rPr lang="en-US" sz="1800" dirty="0" err="1" smtClean="0"/>
              <a:t>ch</a:t>
            </a:r>
            <a:r>
              <a:rPr lang="en-US" sz="1800" dirty="0" smtClean="0"/>
              <a:t>); </a:t>
            </a:r>
          </a:p>
          <a:p>
            <a:pPr>
              <a:buFont typeface="Arial" pitchFamily="34" charset="0"/>
              <a:buNone/>
              <a:defRPr/>
            </a:pPr>
            <a:r>
              <a:rPr lang="en-US" sz="1800" dirty="0" smtClean="0"/>
              <a:t>      } </a:t>
            </a:r>
          </a:p>
          <a:p>
            <a:pPr>
              <a:buFont typeface="Arial" pitchFamily="34" charset="0"/>
              <a:buNone/>
              <a:defRPr/>
            </a:pPr>
            <a:r>
              <a:rPr lang="en-US" sz="1800" dirty="0" smtClean="0"/>
              <a:t>     </a:t>
            </a:r>
            <a:r>
              <a:rPr lang="en-US" sz="1800" dirty="0" err="1" smtClean="0"/>
              <a:t>fclose</a:t>
            </a:r>
            <a:r>
              <a:rPr lang="en-US" sz="1800" dirty="0" smtClean="0"/>
              <a:t>(</a:t>
            </a:r>
            <a:r>
              <a:rPr lang="en-US" sz="1800" dirty="0" err="1" smtClean="0"/>
              <a:t>fptr</a:t>
            </a:r>
            <a:r>
              <a:rPr lang="en-US" sz="1800" dirty="0" smtClean="0"/>
              <a:t>); //the function close a opened file return 0; </a:t>
            </a:r>
          </a:p>
          <a:p>
            <a:pPr>
              <a:buFont typeface="Arial" pitchFamily="34" charset="0"/>
              <a:buNone/>
              <a:defRPr/>
            </a:pPr>
            <a:r>
              <a:rPr lang="en-US" sz="1800" dirty="0" smtClean="0"/>
              <a:t>    }</a:t>
            </a:r>
            <a:endParaRPr lang="en-US" sz="1800" dirty="0"/>
          </a:p>
        </p:txBody>
      </p:sp>
      <p:sp>
        <p:nvSpPr>
          <p:cNvPr id="4" name="Bevel 3"/>
          <p:cNvSpPr/>
          <p:nvPr/>
        </p:nvSpPr>
        <p:spPr>
          <a:xfrm>
            <a:off x="5364163" y="3716338"/>
            <a:ext cx="3240087" cy="1081087"/>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a:p>
            <a:pPr>
              <a:defRPr/>
            </a:pPr>
            <a:r>
              <a:rPr lang="en-US" dirty="0">
                <a:solidFill>
                  <a:schemeClr val="tx1"/>
                </a:solidFill>
              </a:rPr>
              <a:t>This is </a:t>
            </a:r>
            <a:r>
              <a:rPr lang="en-US" dirty="0" err="1">
                <a:solidFill>
                  <a:schemeClr val="tx1"/>
                </a:solidFill>
              </a:rPr>
              <a:t>feof</a:t>
            </a:r>
            <a:r>
              <a:rPr lang="en-US" dirty="0">
                <a:solidFill>
                  <a:schemeClr val="tx1"/>
                </a:solidFill>
              </a:rPr>
              <a:t> End of file reached</a:t>
            </a:r>
          </a:p>
          <a:p>
            <a:pPr algn="ctr">
              <a:defRPr/>
            </a:pP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visualize </a:t>
            </a:r>
            <a:r>
              <a:rPr lang="en-IN" sz="2800" b="1" dirty="0" err="1" smtClean="0">
                <a:effectLst>
                  <a:outerShdw blurRad="38100" dist="38100" dir="2700000" algn="tl">
                    <a:srgbClr val="000000">
                      <a:alpha val="43137"/>
                    </a:srgbClr>
                  </a:outerShdw>
                </a:effectLst>
              </a:rPr>
              <a:t>ftell</a:t>
            </a:r>
            <a:r>
              <a:rPr lang="en-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7800" y="1380256"/>
            <a:ext cx="7859713" cy="5145088"/>
          </a:xfrm>
        </p:spPr>
        <p:txBody>
          <a:bodyPr/>
          <a:lstStyle/>
          <a:p>
            <a:pPr>
              <a:buFont typeface="Arial" pitchFamily="34" charset="0"/>
              <a:buNone/>
              <a:defRPr/>
            </a:pPr>
            <a:r>
              <a:rPr lang="en-US" sz="1800" dirty="0" smtClean="0"/>
              <a:t>  #include &lt;</a:t>
            </a:r>
            <a:r>
              <a:rPr lang="en-US" sz="1800" dirty="0" err="1" smtClean="0"/>
              <a:t>stdio.h</a:t>
            </a:r>
            <a:r>
              <a:rPr lang="en-US" sz="1800" dirty="0" smtClean="0"/>
              <a:t>&gt; </a:t>
            </a:r>
          </a:p>
          <a:p>
            <a:pPr>
              <a:buFont typeface="Arial" pitchFamily="34" charset="0"/>
              <a:buNone/>
              <a:defRPr/>
            </a:pPr>
            <a:r>
              <a:rPr lang="en-US" sz="1800" dirty="0" smtClean="0"/>
              <a:t>    </a:t>
            </a:r>
            <a:r>
              <a:rPr lang="en-US" sz="1800" dirty="0" err="1" smtClean="0"/>
              <a:t>int</a:t>
            </a:r>
            <a:r>
              <a:rPr lang="en-US" sz="1800" dirty="0" smtClean="0"/>
              <a:t> main() </a:t>
            </a:r>
          </a:p>
          <a:p>
            <a:pPr>
              <a:buFont typeface="Arial" pitchFamily="34" charset="0"/>
              <a:buNone/>
              <a:defRPr/>
            </a:pPr>
            <a:r>
              <a:rPr lang="en-US" sz="1800" dirty="0" smtClean="0"/>
              <a:t>   { FILE *</a:t>
            </a:r>
            <a:r>
              <a:rPr lang="en-US" sz="1800" dirty="0" err="1" smtClean="0"/>
              <a:t>fptr</a:t>
            </a:r>
            <a:r>
              <a:rPr lang="en-US" sz="1800" dirty="0" smtClean="0"/>
              <a:t>; //File pointer declaration </a:t>
            </a:r>
          </a:p>
          <a:p>
            <a:pPr>
              <a:buFont typeface="Arial" pitchFamily="34" charset="0"/>
              <a:buNone/>
              <a:defRPr/>
            </a:pPr>
            <a:r>
              <a:rPr lang="en-US" sz="1800" dirty="0" smtClean="0"/>
              <a:t>     </a:t>
            </a:r>
            <a:r>
              <a:rPr lang="en-US" sz="1800" dirty="0" err="1" smtClean="0"/>
              <a:t>fptr</a:t>
            </a:r>
            <a:r>
              <a:rPr lang="en-US" sz="1800" dirty="0" smtClean="0"/>
              <a:t> = </a:t>
            </a:r>
            <a:r>
              <a:rPr lang="en-US" sz="1800" dirty="0" err="1" smtClean="0"/>
              <a:t>fopen</a:t>
            </a:r>
            <a:r>
              <a:rPr lang="en-US" sz="1800" dirty="0" smtClean="0"/>
              <a:t>("info.txt", "r+ "); //the function </a:t>
            </a:r>
            <a:r>
              <a:rPr lang="en-US" sz="1800" dirty="0" err="1" smtClean="0"/>
              <a:t>fopen</a:t>
            </a:r>
            <a:r>
              <a:rPr lang="en-US" sz="1800" dirty="0" smtClean="0"/>
              <a:t> opens the text file</a:t>
            </a:r>
          </a:p>
          <a:p>
            <a:pPr>
              <a:buFont typeface="Arial" pitchFamily="34" charset="0"/>
              <a:buNone/>
              <a:defRPr/>
            </a:pPr>
            <a:r>
              <a:rPr lang="en-US" sz="1800" dirty="0" smtClean="0"/>
              <a:t>     </a:t>
            </a:r>
            <a:r>
              <a:rPr lang="en-US" sz="1800" dirty="0" err="1" smtClean="0"/>
              <a:t>fputs</a:t>
            </a:r>
            <a:r>
              <a:rPr lang="en-US" sz="1800" dirty="0" smtClean="0"/>
              <a:t>("This function returns the current position of pointer", </a:t>
            </a:r>
            <a:r>
              <a:rPr lang="en-US" sz="1800" dirty="0" err="1" smtClean="0"/>
              <a:t>fptr</a:t>
            </a:r>
            <a:r>
              <a:rPr lang="en-US" sz="1800" dirty="0" smtClean="0"/>
              <a:t>); </a:t>
            </a:r>
          </a:p>
          <a:p>
            <a:pPr>
              <a:buFont typeface="Arial" pitchFamily="34" charset="0"/>
              <a:buNone/>
              <a:defRPr/>
            </a:pPr>
            <a:r>
              <a:rPr lang="en-US" sz="1800" dirty="0" smtClean="0"/>
              <a:t>     rewind(</a:t>
            </a:r>
            <a:r>
              <a:rPr lang="en-US" sz="1800" dirty="0" err="1" smtClean="0"/>
              <a:t>fptr</a:t>
            </a:r>
            <a:r>
              <a:rPr lang="en-US" sz="1800" dirty="0" smtClean="0"/>
              <a:t>); </a:t>
            </a:r>
          </a:p>
          <a:p>
            <a:pPr>
              <a:buFont typeface="Arial" pitchFamily="34" charset="0"/>
              <a:buNone/>
              <a:defRPr/>
            </a:pPr>
            <a:r>
              <a:rPr lang="en-US" sz="1800" dirty="0" smtClean="0"/>
              <a:t>     </a:t>
            </a:r>
            <a:r>
              <a:rPr lang="en-US" sz="1800" dirty="0" err="1" smtClean="0"/>
              <a:t>printf</a:t>
            </a:r>
            <a:r>
              <a:rPr lang="en-US" sz="1800" dirty="0" smtClean="0"/>
              <a:t>("%d ", </a:t>
            </a:r>
            <a:r>
              <a:rPr lang="en-US" sz="1800" dirty="0" err="1" smtClean="0"/>
              <a:t>ftell</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a:t>
            </a:r>
            <a:r>
              <a:rPr lang="en-US" sz="1800" dirty="0" err="1" smtClean="0"/>
              <a:t>fseek</a:t>
            </a:r>
            <a:r>
              <a:rPr lang="en-US" sz="1800" dirty="0" smtClean="0"/>
              <a:t>(</a:t>
            </a:r>
            <a:r>
              <a:rPr lang="en-US" sz="1800" dirty="0" err="1" smtClean="0"/>
              <a:t>fptr</a:t>
            </a:r>
            <a:r>
              <a:rPr lang="en-US" sz="1800" dirty="0" smtClean="0"/>
              <a:t>, 5, 1); </a:t>
            </a:r>
          </a:p>
          <a:p>
            <a:pPr>
              <a:buFont typeface="Arial" pitchFamily="34" charset="0"/>
              <a:buNone/>
              <a:defRPr/>
            </a:pPr>
            <a:r>
              <a:rPr lang="en-US" sz="1800" dirty="0" smtClean="0"/>
              <a:t>     </a:t>
            </a:r>
            <a:r>
              <a:rPr lang="en-US" sz="1800" dirty="0" err="1" smtClean="0"/>
              <a:t>printf</a:t>
            </a:r>
            <a:r>
              <a:rPr lang="en-US" sz="1800" dirty="0" smtClean="0"/>
              <a:t>("\</a:t>
            </a:r>
            <a:r>
              <a:rPr lang="en-US" sz="1800" dirty="0" err="1" smtClean="0"/>
              <a:t>n%d</a:t>
            </a:r>
            <a:r>
              <a:rPr lang="en-US" sz="1800" dirty="0" smtClean="0"/>
              <a:t> ", </a:t>
            </a:r>
            <a:r>
              <a:rPr lang="en-US" sz="1800" dirty="0" err="1" smtClean="0"/>
              <a:t>ftell</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return 0; </a:t>
            </a:r>
          </a:p>
          <a:p>
            <a:pPr>
              <a:buFont typeface="Arial" pitchFamily="34" charset="0"/>
              <a:buNone/>
              <a:defRPr/>
            </a:pPr>
            <a:r>
              <a:rPr lang="en-US" sz="1800" dirty="0" smtClean="0"/>
              <a:t>   }</a:t>
            </a:r>
            <a:endParaRPr lang="en-US" sz="1800" dirty="0"/>
          </a:p>
        </p:txBody>
      </p:sp>
      <p:sp>
        <p:nvSpPr>
          <p:cNvPr id="4" name="Bevel 3"/>
          <p:cNvSpPr/>
          <p:nvPr/>
        </p:nvSpPr>
        <p:spPr>
          <a:xfrm>
            <a:off x="6372225" y="3716338"/>
            <a:ext cx="1008063" cy="1081087"/>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a:p>
            <a:pPr algn="ctr">
              <a:defRPr/>
            </a:pPr>
            <a:r>
              <a:rPr lang="en-US" dirty="0">
                <a:solidFill>
                  <a:schemeClr val="tx1"/>
                </a:solidFill>
              </a:rPr>
              <a:t>0</a:t>
            </a:r>
          </a:p>
          <a:p>
            <a:pPr algn="ctr">
              <a:defRPr/>
            </a:pPr>
            <a:r>
              <a:rPr lang="en-US" dirty="0">
                <a:solidFill>
                  <a:schemeClr val="tx1"/>
                </a:solidFill>
              </a:rPr>
              <a:t>5</a:t>
            </a:r>
          </a:p>
          <a:p>
            <a:pPr algn="ctr">
              <a:defRPr/>
            </a:pP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visualize rewind()</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412776"/>
            <a:ext cx="7859713" cy="5145088"/>
          </a:xfrm>
        </p:spPr>
        <p:txBody>
          <a:bodyPr>
            <a:normAutofit fontScale="85000" lnSpcReduction="20000"/>
          </a:bodyPr>
          <a:lstStyle/>
          <a:p>
            <a:pPr>
              <a:buFont typeface="Arial" pitchFamily="34" charset="0"/>
              <a:buNone/>
              <a:defRPr/>
            </a:pPr>
            <a:r>
              <a:rPr lang="en-US" sz="1800" dirty="0" smtClean="0"/>
              <a:t>  #include &lt;</a:t>
            </a:r>
            <a:r>
              <a:rPr lang="en-US" sz="1800" dirty="0" err="1" smtClean="0"/>
              <a:t>stdio.h</a:t>
            </a:r>
            <a:r>
              <a:rPr lang="en-US" sz="1800" dirty="0" smtClean="0"/>
              <a:t>&gt; </a:t>
            </a:r>
          </a:p>
          <a:p>
            <a:pPr>
              <a:buFont typeface="Arial" pitchFamily="34" charset="0"/>
              <a:buNone/>
              <a:defRPr/>
            </a:pPr>
            <a:r>
              <a:rPr lang="en-US" sz="1800" dirty="0" smtClean="0"/>
              <a:t>    </a:t>
            </a:r>
            <a:r>
              <a:rPr lang="en-US" sz="1800" dirty="0" err="1" smtClean="0"/>
              <a:t>int</a:t>
            </a:r>
            <a:r>
              <a:rPr lang="en-US" sz="1800" dirty="0" smtClean="0"/>
              <a:t> main() </a:t>
            </a:r>
          </a:p>
          <a:p>
            <a:pPr>
              <a:buFont typeface="Arial" pitchFamily="34" charset="0"/>
              <a:buNone/>
              <a:defRPr/>
            </a:pPr>
            <a:r>
              <a:rPr lang="en-US" sz="1800" dirty="0" smtClean="0"/>
              <a:t>    { FILE *</a:t>
            </a:r>
            <a:r>
              <a:rPr lang="en-US" sz="1800" dirty="0" err="1" smtClean="0"/>
              <a:t>fptr</a:t>
            </a:r>
            <a:r>
              <a:rPr lang="en-US" sz="1800" dirty="0" smtClean="0"/>
              <a:t>; //File pointer declaration </a:t>
            </a:r>
          </a:p>
          <a:p>
            <a:pPr>
              <a:buFont typeface="Arial" pitchFamily="34" charset="0"/>
              <a:buNone/>
              <a:defRPr/>
            </a:pPr>
            <a:r>
              <a:rPr lang="en-US" sz="1800" dirty="0" smtClean="0"/>
              <a:t>       char </a:t>
            </a:r>
            <a:r>
              <a:rPr lang="en-US" sz="1800" dirty="0" err="1" smtClean="0"/>
              <a:t>ch</a:t>
            </a:r>
            <a:r>
              <a:rPr lang="en-US" sz="1800" dirty="0" smtClean="0"/>
              <a:t>; </a:t>
            </a:r>
          </a:p>
          <a:p>
            <a:pPr>
              <a:buFont typeface="Arial" pitchFamily="34" charset="0"/>
              <a:buNone/>
              <a:defRPr/>
            </a:pPr>
            <a:r>
              <a:rPr lang="en-US" sz="1800" dirty="0" smtClean="0"/>
              <a:t>       </a:t>
            </a:r>
            <a:r>
              <a:rPr lang="en-US" sz="1800" dirty="0" err="1" smtClean="0"/>
              <a:t>fptr</a:t>
            </a:r>
            <a:r>
              <a:rPr lang="en-US" sz="1800" dirty="0" smtClean="0"/>
              <a:t> = </a:t>
            </a:r>
            <a:r>
              <a:rPr lang="en-US" sz="1800" dirty="0" err="1" smtClean="0"/>
              <a:t>fopen</a:t>
            </a:r>
            <a:r>
              <a:rPr lang="en-US" sz="1800" dirty="0" smtClean="0"/>
              <a:t>("info.txt", "r+ "); //the function </a:t>
            </a:r>
            <a:r>
              <a:rPr lang="en-US" sz="1800" dirty="0" err="1" smtClean="0"/>
              <a:t>fopen</a:t>
            </a:r>
            <a:r>
              <a:rPr lang="en-US" sz="1800" dirty="0" smtClean="0"/>
              <a:t> opens the text file   </a:t>
            </a:r>
          </a:p>
          <a:p>
            <a:pPr>
              <a:buFont typeface="Arial" pitchFamily="34" charset="0"/>
              <a:buNone/>
              <a:defRPr/>
            </a:pPr>
            <a:r>
              <a:rPr lang="en-US" sz="1800" dirty="0"/>
              <a:t> </a:t>
            </a:r>
            <a:r>
              <a:rPr lang="en-US" sz="1800" dirty="0" smtClean="0"/>
              <a:t>      </a:t>
            </a:r>
            <a:r>
              <a:rPr lang="en-US" sz="1800" dirty="0" err="1" smtClean="0"/>
              <a:t>fputs</a:t>
            </a:r>
            <a:r>
              <a:rPr lang="en-US" sz="1800" dirty="0" smtClean="0"/>
              <a:t>("This is rewind", </a:t>
            </a:r>
            <a:r>
              <a:rPr lang="en-US" sz="1800" dirty="0" err="1" smtClean="0"/>
              <a:t>fptr</a:t>
            </a:r>
            <a:r>
              <a:rPr lang="en-US" sz="1800" dirty="0" smtClean="0"/>
              <a:t>); </a:t>
            </a:r>
          </a:p>
          <a:p>
            <a:pPr>
              <a:buFont typeface="Arial" pitchFamily="34" charset="0"/>
              <a:buNone/>
              <a:defRPr/>
            </a:pPr>
            <a:r>
              <a:rPr lang="en-US" sz="1800" dirty="0" smtClean="0"/>
              <a:t>       rewind(</a:t>
            </a:r>
            <a:r>
              <a:rPr lang="en-US" sz="1800" dirty="0" err="1" smtClean="0"/>
              <a:t>fptr</a:t>
            </a:r>
            <a:r>
              <a:rPr lang="en-US" sz="1800" dirty="0" smtClean="0"/>
              <a:t>); </a:t>
            </a:r>
          </a:p>
          <a:p>
            <a:pPr>
              <a:buFont typeface="Arial" pitchFamily="34" charset="0"/>
              <a:buNone/>
              <a:defRPr/>
            </a:pPr>
            <a:r>
              <a:rPr lang="en-US" sz="1800" dirty="0" smtClean="0"/>
              <a:t>       while(1)</a:t>
            </a:r>
          </a:p>
          <a:p>
            <a:pPr>
              <a:buFont typeface="Arial" pitchFamily="34" charset="0"/>
              <a:buNone/>
              <a:defRPr/>
            </a:pPr>
            <a:r>
              <a:rPr lang="en-US" sz="1800" dirty="0" smtClean="0"/>
              <a:t>      { </a:t>
            </a:r>
            <a:r>
              <a:rPr lang="en-US" sz="1800" dirty="0" err="1" smtClean="0"/>
              <a:t>ch</a:t>
            </a:r>
            <a:r>
              <a:rPr lang="en-US" sz="1800" dirty="0" smtClean="0"/>
              <a:t> = </a:t>
            </a:r>
            <a:r>
              <a:rPr lang="en-US" sz="1800" dirty="0" err="1" smtClean="0"/>
              <a:t>fgetc</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if(</a:t>
            </a:r>
            <a:r>
              <a:rPr lang="en-US" sz="1800" dirty="0" err="1" smtClean="0"/>
              <a:t>feof</a:t>
            </a:r>
            <a:r>
              <a:rPr lang="en-US" sz="1800" dirty="0" smtClean="0"/>
              <a:t>(</a:t>
            </a:r>
            <a:r>
              <a:rPr lang="en-US" sz="1800" dirty="0" err="1" smtClean="0"/>
              <a:t>fptr</a:t>
            </a:r>
            <a:r>
              <a:rPr lang="en-US" sz="1800" dirty="0" smtClean="0"/>
              <a:t>)) </a:t>
            </a:r>
          </a:p>
          <a:p>
            <a:pPr>
              <a:buFont typeface="Arial" pitchFamily="34" charset="0"/>
              <a:buNone/>
              <a:defRPr/>
            </a:pPr>
            <a:r>
              <a:rPr lang="en-US" sz="1800" dirty="0" smtClean="0"/>
              <a:t>        { </a:t>
            </a:r>
            <a:r>
              <a:rPr lang="en-US" sz="1800" dirty="0" err="1" smtClean="0"/>
              <a:t>printf</a:t>
            </a:r>
            <a:r>
              <a:rPr lang="en-US" sz="1800" dirty="0" smtClean="0"/>
              <a:t>("\</a:t>
            </a:r>
            <a:r>
              <a:rPr lang="en-US" sz="1800" dirty="0" err="1" smtClean="0"/>
              <a:t>nEnd</a:t>
            </a:r>
            <a:r>
              <a:rPr lang="en-US" sz="1800" dirty="0" smtClean="0"/>
              <a:t> of file reached "); </a:t>
            </a:r>
          </a:p>
          <a:p>
            <a:pPr>
              <a:buFont typeface="Arial" pitchFamily="34" charset="0"/>
              <a:buNone/>
              <a:defRPr/>
            </a:pPr>
            <a:r>
              <a:rPr lang="en-US" sz="1800" dirty="0" smtClean="0"/>
              <a:t>          break; } </a:t>
            </a:r>
          </a:p>
          <a:p>
            <a:pPr>
              <a:buFont typeface="Arial" pitchFamily="34" charset="0"/>
              <a:buNone/>
              <a:defRPr/>
            </a:pPr>
            <a:r>
              <a:rPr lang="en-US" sz="1800" dirty="0" smtClean="0"/>
              <a:t>        </a:t>
            </a:r>
            <a:r>
              <a:rPr lang="en-US" sz="1800" dirty="0" err="1" smtClean="0"/>
              <a:t>printf</a:t>
            </a:r>
            <a:r>
              <a:rPr lang="en-US" sz="1800" dirty="0" smtClean="0"/>
              <a:t>("%c ", </a:t>
            </a:r>
            <a:r>
              <a:rPr lang="en-US" sz="1800" dirty="0" err="1" smtClean="0"/>
              <a:t>ch</a:t>
            </a:r>
            <a:r>
              <a:rPr lang="en-US" sz="1800" dirty="0" smtClean="0"/>
              <a:t>); </a:t>
            </a:r>
          </a:p>
          <a:p>
            <a:pPr>
              <a:buFont typeface="Arial" pitchFamily="34" charset="0"/>
              <a:buNone/>
              <a:defRPr/>
            </a:pPr>
            <a:r>
              <a:rPr lang="en-US" sz="1800" dirty="0" smtClean="0"/>
              <a:t>       } </a:t>
            </a:r>
          </a:p>
          <a:p>
            <a:pPr>
              <a:buFont typeface="Arial" pitchFamily="34" charset="0"/>
              <a:buNone/>
              <a:defRPr/>
            </a:pPr>
            <a:r>
              <a:rPr lang="en-US" sz="1800" dirty="0" smtClean="0"/>
              <a:t>       </a:t>
            </a:r>
            <a:r>
              <a:rPr lang="en-US" sz="1800" dirty="0" err="1" smtClean="0"/>
              <a:t>fclose</a:t>
            </a:r>
            <a:r>
              <a:rPr lang="en-US" sz="1800" dirty="0" smtClean="0"/>
              <a:t>(</a:t>
            </a:r>
            <a:r>
              <a:rPr lang="en-US" sz="1800" dirty="0" err="1" smtClean="0"/>
              <a:t>fptr</a:t>
            </a:r>
            <a:r>
              <a:rPr lang="en-US" sz="1800" dirty="0" smtClean="0"/>
              <a:t>); //the function closes the opened file </a:t>
            </a:r>
          </a:p>
          <a:p>
            <a:pPr>
              <a:buFont typeface="Arial" pitchFamily="34" charset="0"/>
              <a:buNone/>
              <a:defRPr/>
            </a:pPr>
            <a:r>
              <a:rPr lang="en-US" sz="1800" dirty="0" smtClean="0"/>
              <a:t>     return 0; </a:t>
            </a:r>
          </a:p>
          <a:p>
            <a:pPr>
              <a:buFont typeface="Arial" pitchFamily="34" charset="0"/>
              <a:buNone/>
              <a:defRPr/>
            </a:pPr>
            <a:r>
              <a:rPr lang="en-US" sz="1800" dirty="0" smtClean="0"/>
              <a:t>     }</a:t>
            </a:r>
            <a:endParaRPr lang="en-US" sz="1800" dirty="0"/>
          </a:p>
        </p:txBody>
      </p:sp>
      <p:sp>
        <p:nvSpPr>
          <p:cNvPr id="4" name="Bevel 3"/>
          <p:cNvSpPr/>
          <p:nvPr/>
        </p:nvSpPr>
        <p:spPr>
          <a:xfrm>
            <a:off x="6372225" y="3716338"/>
            <a:ext cx="2232025" cy="1081087"/>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a:p>
            <a:pPr>
              <a:defRPr/>
            </a:pPr>
            <a:r>
              <a:rPr lang="en-US" dirty="0">
                <a:solidFill>
                  <a:schemeClr val="tx1"/>
                </a:solidFill>
              </a:rPr>
              <a:t>This is rewind</a:t>
            </a:r>
          </a:p>
          <a:p>
            <a:pPr>
              <a:defRPr/>
            </a:pPr>
            <a:r>
              <a:rPr lang="en-US" dirty="0">
                <a:solidFill>
                  <a:schemeClr val="tx1"/>
                </a:solidFill>
              </a:rPr>
              <a:t>End of file reached</a:t>
            </a:r>
          </a:p>
          <a:p>
            <a:pPr algn="ctr">
              <a:defRPr/>
            </a:pP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Error Handling</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341438"/>
            <a:ext cx="8507413" cy="5145088"/>
          </a:xfrm>
        </p:spPr>
        <p:txBody>
          <a:bodyPr/>
          <a:lstStyle/>
          <a:p>
            <a:pPr>
              <a:buFont typeface="Arial" pitchFamily="34" charset="0"/>
              <a:buNone/>
              <a:defRPr/>
            </a:pPr>
            <a:endParaRPr lang="en-US" sz="1800" dirty="0" smtClean="0"/>
          </a:p>
          <a:p>
            <a:pPr>
              <a:buFont typeface="Arial" pitchFamily="34" charset="0"/>
              <a:buNone/>
              <a:defRPr/>
            </a:pPr>
            <a:r>
              <a:rPr lang="en-US" sz="1800" dirty="0" smtClean="0"/>
              <a:t/>
            </a:r>
            <a:br>
              <a:rPr lang="en-US" sz="1800" dirty="0" smtClean="0"/>
            </a:br>
            <a:endParaRPr lang="en-US" sz="1800" dirty="0"/>
          </a:p>
        </p:txBody>
      </p:sp>
      <p:sp>
        <p:nvSpPr>
          <p:cNvPr id="5" name="Rectangle 4"/>
          <p:cNvSpPr/>
          <p:nvPr/>
        </p:nvSpPr>
        <p:spPr>
          <a:xfrm>
            <a:off x="2916238" y="1341438"/>
            <a:ext cx="3527425" cy="79216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 Error Handling</a:t>
            </a:r>
            <a:endParaRPr lang="en-US" dirty="0"/>
          </a:p>
        </p:txBody>
      </p:sp>
      <p:cxnSp>
        <p:nvCxnSpPr>
          <p:cNvPr id="7" name="Straight Arrow Connector 6"/>
          <p:cNvCxnSpPr>
            <a:stCxn id="5" idx="2"/>
          </p:cNvCxnSpPr>
          <p:nvPr/>
        </p:nvCxnSpPr>
        <p:spPr>
          <a:xfrm flipH="1">
            <a:off x="2627313" y="2133600"/>
            <a:ext cx="2052637"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a:off x="4679950" y="2133600"/>
            <a:ext cx="1836738"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11188" y="2924175"/>
            <a:ext cx="3529012" cy="79216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t>ferror</a:t>
            </a:r>
            <a:r>
              <a:rPr lang="en-US" b="1" dirty="0"/>
              <a:t>() function</a:t>
            </a:r>
            <a:r>
              <a:rPr lang="en-US" dirty="0"/>
              <a:t> </a:t>
            </a:r>
          </a:p>
          <a:p>
            <a:pPr algn="ctr">
              <a:defRPr/>
            </a:pPr>
            <a:r>
              <a:rPr lang="en-US" dirty="0"/>
              <a:t>used to detect error while reading or writing a file.</a:t>
            </a:r>
          </a:p>
        </p:txBody>
      </p:sp>
      <p:sp>
        <p:nvSpPr>
          <p:cNvPr id="11" name="Rectangle 10"/>
          <p:cNvSpPr/>
          <p:nvPr/>
        </p:nvSpPr>
        <p:spPr>
          <a:xfrm>
            <a:off x="4932363" y="2924175"/>
            <a:ext cx="3527425" cy="79216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t>perror</a:t>
            </a:r>
            <a:r>
              <a:rPr lang="en-US" b="1" dirty="0"/>
              <a:t>() function </a:t>
            </a:r>
          </a:p>
          <a:p>
            <a:pPr algn="ctr">
              <a:defRPr/>
            </a:pPr>
            <a:r>
              <a:rPr lang="en-US" dirty="0"/>
              <a:t>used to display errors which are specified by compilers.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188913"/>
            <a:ext cx="8402637" cy="431800"/>
          </a:xfrm>
        </p:spPr>
        <p:txBody>
          <a:bodyPr>
            <a:noAutofit/>
          </a:bodyPr>
          <a:lstStyle/>
          <a:p>
            <a:pPr algn="ctr">
              <a:defRPr/>
            </a:pPr>
            <a:r>
              <a:rPr lang="en-US" sz="2800" b="1" dirty="0" smtClean="0">
                <a:effectLst>
                  <a:outerShdw blurRad="38100" dist="38100" dir="2700000" algn="tl">
                    <a:srgbClr val="000000">
                      <a:alpha val="43137"/>
                    </a:srgbClr>
                  </a:outerShdw>
                </a:effectLst>
              </a:rPr>
              <a:t>Implement using </a:t>
            </a:r>
            <a:r>
              <a:rPr lang="en-US" sz="2800" b="1" dirty="0" err="1" smtClean="0">
                <a:effectLst>
                  <a:outerShdw blurRad="38100" dist="38100" dir="2700000" algn="tl">
                    <a:srgbClr val="000000">
                      <a:alpha val="43137"/>
                    </a:srgbClr>
                  </a:outerShdw>
                </a:effectLst>
              </a:rPr>
              <a:t>perror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0825" y="981075"/>
            <a:ext cx="7993063" cy="5145088"/>
          </a:xfrm>
        </p:spPr>
        <p:txBody>
          <a:bodyPr/>
          <a:lstStyle/>
          <a:p>
            <a:pPr>
              <a:buFont typeface="Arial" pitchFamily="34" charset="0"/>
              <a:buNone/>
              <a:defRPr/>
            </a:pPr>
            <a:r>
              <a:rPr lang="en-US" sz="1600" dirty="0" smtClean="0"/>
              <a:t>#include &lt;</a:t>
            </a:r>
            <a:r>
              <a:rPr lang="en-US" sz="1600" dirty="0" err="1" smtClean="0"/>
              <a:t>stdio.h</a:t>
            </a:r>
            <a:r>
              <a:rPr lang="en-US" sz="1600" dirty="0" smtClean="0"/>
              <a:t>&gt;</a:t>
            </a:r>
          </a:p>
          <a:p>
            <a:pPr>
              <a:buFont typeface="Arial" pitchFamily="34" charset="0"/>
              <a:buNone/>
              <a:defRPr/>
            </a:pPr>
            <a:r>
              <a:rPr lang="en-US" sz="1600" dirty="0" smtClean="0"/>
              <a:t> </a:t>
            </a:r>
            <a:r>
              <a:rPr lang="en-US" sz="1600" dirty="0" err="1" smtClean="0"/>
              <a:t>int</a:t>
            </a:r>
            <a:r>
              <a:rPr lang="en-US" sz="1600" dirty="0" smtClean="0"/>
              <a:t> main() </a:t>
            </a:r>
          </a:p>
          <a:p>
            <a:pPr>
              <a:buFont typeface="Arial" pitchFamily="34" charset="0"/>
              <a:buNone/>
              <a:defRPr/>
            </a:pPr>
            <a:r>
              <a:rPr lang="en-US" sz="1600" dirty="0" smtClean="0"/>
              <a:t> { </a:t>
            </a:r>
          </a:p>
          <a:p>
            <a:pPr>
              <a:buFont typeface="Arial" pitchFamily="34" charset="0"/>
              <a:buNone/>
              <a:defRPr/>
            </a:pPr>
            <a:r>
              <a:rPr lang="en-US" sz="1600" dirty="0" smtClean="0"/>
              <a:t>    char </a:t>
            </a:r>
            <a:r>
              <a:rPr lang="en-US" sz="1600" dirty="0" err="1" smtClean="0"/>
              <a:t>ch</a:t>
            </a:r>
            <a:r>
              <a:rPr lang="en-US" sz="1600" dirty="0" smtClean="0"/>
              <a:t>[100]; </a:t>
            </a:r>
          </a:p>
          <a:p>
            <a:pPr>
              <a:buFont typeface="Arial" pitchFamily="34" charset="0"/>
              <a:buNone/>
              <a:defRPr/>
            </a:pPr>
            <a:r>
              <a:rPr lang="en-US" sz="1600" dirty="0" smtClean="0"/>
              <a:t>    FILE *</a:t>
            </a:r>
            <a:r>
              <a:rPr lang="en-US" sz="1600" dirty="0" err="1" smtClean="0"/>
              <a:t>fptr</a:t>
            </a:r>
            <a:r>
              <a:rPr lang="en-US" sz="1600" dirty="0" smtClean="0"/>
              <a:t>; //File pointer declaration </a:t>
            </a:r>
          </a:p>
          <a:p>
            <a:pPr>
              <a:buFont typeface="Arial" pitchFamily="34"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("info1.txt", "r "); //the function </a:t>
            </a:r>
            <a:r>
              <a:rPr lang="en-US" sz="1600" dirty="0" err="1" smtClean="0"/>
              <a:t>fopen</a:t>
            </a:r>
            <a:r>
              <a:rPr lang="en-US" sz="1600" dirty="0" smtClean="0"/>
              <a:t> opens the text file</a:t>
            </a:r>
          </a:p>
          <a:p>
            <a:pPr>
              <a:buFont typeface="Arial" pitchFamily="34" charset="0"/>
              <a:buNone/>
              <a:defRPr/>
            </a:pPr>
            <a:r>
              <a:rPr lang="en-US" sz="1600" dirty="0" smtClean="0"/>
              <a:t>    if(</a:t>
            </a:r>
            <a:r>
              <a:rPr lang="en-US" sz="1600" dirty="0" err="1" smtClean="0"/>
              <a:t>fptr</a:t>
            </a:r>
            <a:r>
              <a:rPr lang="en-US" sz="1600" dirty="0" smtClean="0"/>
              <a:t> == NULL) </a:t>
            </a:r>
          </a:p>
          <a:p>
            <a:pPr>
              <a:buFont typeface="Arial" pitchFamily="34" charset="0"/>
              <a:buNone/>
              <a:defRPr/>
            </a:pPr>
            <a:r>
              <a:rPr lang="en-US" sz="1600" dirty="0" smtClean="0"/>
              <a:t>   { </a:t>
            </a:r>
          </a:p>
          <a:p>
            <a:pPr>
              <a:buFont typeface="Arial" pitchFamily="34" charset="0"/>
              <a:buNone/>
              <a:defRPr/>
            </a:pPr>
            <a:r>
              <a:rPr lang="en-US" sz="1600" dirty="0" smtClean="0"/>
              <a:t>      </a:t>
            </a:r>
            <a:r>
              <a:rPr lang="en-US" sz="1600" dirty="0" err="1" smtClean="0"/>
              <a:t>perror</a:t>
            </a:r>
            <a:r>
              <a:rPr lang="en-US" sz="1600" dirty="0" smtClean="0"/>
              <a:t>("folk text file "); </a:t>
            </a:r>
          </a:p>
          <a:p>
            <a:pPr>
              <a:buFont typeface="Arial" pitchFamily="34" charset="0"/>
              <a:buNone/>
              <a:defRPr/>
            </a:pPr>
            <a:r>
              <a:rPr lang="en-US" sz="1600" dirty="0" smtClean="0"/>
              <a:t>   } </a:t>
            </a:r>
          </a:p>
          <a:p>
            <a:pPr>
              <a:buFont typeface="Arial" pitchFamily="34"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pitchFamily="34" charset="0"/>
              <a:buNone/>
              <a:defRPr/>
            </a:pPr>
            <a:r>
              <a:rPr lang="en-US" sz="1600" dirty="0" smtClean="0"/>
              <a:t>   return 0; </a:t>
            </a:r>
          </a:p>
          <a:p>
            <a:pPr>
              <a:buFont typeface="Arial" pitchFamily="34" charset="0"/>
              <a:buNone/>
              <a:defRPr/>
            </a:pPr>
            <a:r>
              <a:rPr lang="en-US" sz="1600" dirty="0" smtClean="0"/>
              <a:t> }</a:t>
            </a:r>
            <a:endParaRPr lang="en-US" sz="1600" dirty="0"/>
          </a:p>
        </p:txBody>
      </p:sp>
      <p:sp>
        <p:nvSpPr>
          <p:cNvPr id="6" name="Bevel 5"/>
          <p:cNvSpPr/>
          <p:nvPr/>
        </p:nvSpPr>
        <p:spPr>
          <a:xfrm>
            <a:off x="4895850" y="3213100"/>
            <a:ext cx="2844800" cy="1081088"/>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endParaRPr>
          </a:p>
          <a:p>
            <a:pPr>
              <a:defRPr/>
            </a:pPr>
            <a:r>
              <a:rPr lang="en-US" sz="1600" dirty="0">
                <a:solidFill>
                  <a:schemeClr val="tx1"/>
                </a:solidFill>
              </a:rPr>
              <a:t>folk text file:No such file or directory</a:t>
            </a:r>
          </a:p>
          <a:p>
            <a:pPr algn="ctr">
              <a:defRPr/>
            </a:pP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188913"/>
            <a:ext cx="8402637" cy="431800"/>
          </a:xfrm>
        </p:spPr>
        <p:txBody>
          <a:bodyPr>
            <a:noAutofit/>
          </a:bodyPr>
          <a:lstStyle/>
          <a:p>
            <a:pPr algn="ctr">
              <a:defRPr/>
            </a:pPr>
            <a:r>
              <a:rPr lang="en-US" sz="2800" b="1" dirty="0" smtClean="0">
                <a:effectLst>
                  <a:outerShdw blurRad="38100" dist="38100" dir="2700000" algn="tl">
                    <a:srgbClr val="000000">
                      <a:alpha val="43137"/>
                    </a:srgbClr>
                  </a:outerShdw>
                </a:effectLst>
              </a:rPr>
              <a:t>Implement using </a:t>
            </a:r>
            <a:r>
              <a:rPr lang="en-US" sz="2800" b="1" dirty="0" err="1" smtClean="0">
                <a:effectLst>
                  <a:outerShdw blurRad="38100" dist="38100" dir="2700000" algn="tl">
                    <a:srgbClr val="000000">
                      <a:alpha val="43137"/>
                    </a:srgbClr>
                  </a:outerShdw>
                </a:effectLst>
              </a:rPr>
              <a:t>ferror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0825" y="981075"/>
            <a:ext cx="7993063" cy="5145088"/>
          </a:xfrm>
        </p:spPr>
        <p:txBody>
          <a:bodyPr/>
          <a:lstStyle/>
          <a:p>
            <a:pPr>
              <a:buFont typeface="Arial" pitchFamily="34" charset="0"/>
              <a:buNone/>
              <a:defRPr/>
            </a:pPr>
            <a:r>
              <a:rPr lang="en-US" sz="1600" dirty="0" smtClean="0"/>
              <a:t>#include &lt;</a:t>
            </a:r>
            <a:r>
              <a:rPr lang="en-US" sz="1600" dirty="0" err="1" smtClean="0"/>
              <a:t>stdio.h</a:t>
            </a:r>
            <a:r>
              <a:rPr lang="en-US" sz="1600" dirty="0" smtClean="0"/>
              <a:t>&gt; </a:t>
            </a:r>
          </a:p>
          <a:p>
            <a:pPr>
              <a:buFont typeface="Arial" pitchFamily="34" charset="0"/>
              <a:buNone/>
              <a:defRPr/>
            </a:pPr>
            <a:r>
              <a:rPr lang="en-US" sz="1600" dirty="0" err="1" smtClean="0"/>
              <a:t>int</a:t>
            </a:r>
            <a:r>
              <a:rPr lang="en-US" sz="1600" dirty="0" smtClean="0"/>
              <a:t> main() </a:t>
            </a:r>
          </a:p>
          <a:p>
            <a:pPr>
              <a:buFont typeface="Arial" pitchFamily="34" charset="0"/>
              <a:buNone/>
              <a:defRPr/>
            </a:pPr>
            <a:r>
              <a:rPr lang="en-US" sz="1600" dirty="0" smtClean="0"/>
              <a:t> { </a:t>
            </a:r>
          </a:p>
          <a:p>
            <a:pPr>
              <a:buFont typeface="Arial" pitchFamily="34" charset="0"/>
              <a:buNone/>
              <a:defRPr/>
            </a:pPr>
            <a:r>
              <a:rPr lang="en-US" sz="1600" dirty="0" smtClean="0"/>
              <a:t>   char </a:t>
            </a:r>
            <a:r>
              <a:rPr lang="en-US" sz="1600" dirty="0" err="1" smtClean="0"/>
              <a:t>ch</a:t>
            </a:r>
            <a:r>
              <a:rPr lang="en-US" sz="1600" dirty="0" smtClean="0"/>
              <a:t>[100]; </a:t>
            </a:r>
          </a:p>
          <a:p>
            <a:pPr>
              <a:buFont typeface="Arial" pitchFamily="34" charset="0"/>
              <a:buNone/>
              <a:defRPr/>
            </a:pPr>
            <a:r>
              <a:rPr lang="en-US" sz="1600" dirty="0" smtClean="0"/>
              <a:t>   FILE *</a:t>
            </a:r>
            <a:r>
              <a:rPr lang="en-US" sz="1600" dirty="0" err="1" smtClean="0"/>
              <a:t>fptr</a:t>
            </a:r>
            <a:r>
              <a:rPr lang="en-US" sz="1600" dirty="0" smtClean="0"/>
              <a:t>; //File pointer declaration </a:t>
            </a:r>
          </a:p>
          <a:p>
            <a:pPr>
              <a:buFont typeface="Arial" pitchFamily="34" charset="0"/>
              <a:buNone/>
              <a:defRPr/>
            </a:pPr>
            <a:r>
              <a:rPr lang="en-US" sz="1600" dirty="0" smtClean="0"/>
              <a:t>   </a:t>
            </a:r>
            <a:r>
              <a:rPr lang="en-US" sz="1600" dirty="0" err="1" smtClean="0"/>
              <a:t>fptr</a:t>
            </a:r>
            <a:r>
              <a:rPr lang="en-US" sz="1600" dirty="0" smtClean="0"/>
              <a:t> = </a:t>
            </a:r>
            <a:r>
              <a:rPr lang="en-US" sz="1600" dirty="0" err="1" smtClean="0"/>
              <a:t>fopen</a:t>
            </a:r>
            <a:r>
              <a:rPr lang="en-US" sz="1600" dirty="0" smtClean="0"/>
              <a:t>("info.txt", "w "); //the function </a:t>
            </a:r>
            <a:r>
              <a:rPr lang="en-US" sz="1600" dirty="0" err="1" smtClean="0"/>
              <a:t>fopen</a:t>
            </a:r>
            <a:r>
              <a:rPr lang="en-US" sz="1600" dirty="0" smtClean="0"/>
              <a:t> opens the text file </a:t>
            </a:r>
          </a:p>
          <a:p>
            <a:pPr>
              <a:buFont typeface="Arial" pitchFamily="34" charset="0"/>
              <a:buNone/>
              <a:defRPr/>
            </a:pPr>
            <a:r>
              <a:rPr lang="en-US" sz="1600" dirty="0" smtClean="0"/>
              <a:t>   </a:t>
            </a:r>
            <a:r>
              <a:rPr lang="en-US" sz="1600" dirty="0" err="1" smtClean="0"/>
              <a:t>fputs</a:t>
            </a:r>
            <a:r>
              <a:rPr lang="en-US" sz="1600" dirty="0" smtClean="0"/>
              <a:t>("This function is used to change the position of file pointer", </a:t>
            </a:r>
            <a:r>
              <a:rPr lang="en-US" sz="1600" dirty="0" err="1" smtClean="0"/>
              <a:t>fptr</a:t>
            </a:r>
            <a:r>
              <a:rPr lang="en-US" sz="1600" dirty="0" smtClean="0"/>
              <a:t>); </a:t>
            </a:r>
          </a:p>
          <a:p>
            <a:pPr>
              <a:buFont typeface="Arial" pitchFamily="34" charset="0"/>
              <a:buNone/>
              <a:defRPr/>
            </a:pPr>
            <a:r>
              <a:rPr lang="en-US" sz="1600" dirty="0" smtClean="0"/>
              <a:t>   </a:t>
            </a:r>
            <a:r>
              <a:rPr lang="en-US" sz="1600" dirty="0" err="1" smtClean="0"/>
              <a:t>fseek</a:t>
            </a:r>
            <a:r>
              <a:rPr lang="en-US" sz="1600" dirty="0" smtClean="0"/>
              <a:t>(</a:t>
            </a:r>
            <a:r>
              <a:rPr lang="en-US" sz="1600" dirty="0" err="1" smtClean="0"/>
              <a:t>fptr</a:t>
            </a:r>
            <a:r>
              <a:rPr lang="en-US" sz="1600" dirty="0" smtClean="0"/>
              <a:t>, 5, 0); </a:t>
            </a:r>
          </a:p>
          <a:p>
            <a:pPr>
              <a:buFont typeface="Arial" pitchFamily="34" charset="0"/>
              <a:buNone/>
              <a:defRPr/>
            </a:pPr>
            <a:r>
              <a:rPr lang="en-US" sz="1600" dirty="0"/>
              <a:t> </a:t>
            </a:r>
            <a:r>
              <a:rPr lang="en-US" sz="1600" dirty="0" smtClean="0"/>
              <a:t>  </a:t>
            </a:r>
            <a:r>
              <a:rPr lang="en-US" sz="1600" dirty="0" err="1" smtClean="0"/>
              <a:t>fgets</a:t>
            </a:r>
            <a:r>
              <a:rPr lang="en-US" sz="1600" dirty="0" smtClean="0"/>
              <a:t>(</a:t>
            </a:r>
            <a:r>
              <a:rPr lang="en-US" sz="1600" dirty="0" err="1" smtClean="0"/>
              <a:t>ch</a:t>
            </a:r>
            <a:r>
              <a:rPr lang="en-US" sz="1600" dirty="0" smtClean="0"/>
              <a:t>, 50, </a:t>
            </a:r>
            <a:r>
              <a:rPr lang="en-US" sz="1600" dirty="0" err="1" smtClean="0"/>
              <a:t>fptr</a:t>
            </a:r>
            <a:r>
              <a:rPr lang="en-US" sz="1600" dirty="0" smtClean="0"/>
              <a:t>);</a:t>
            </a:r>
          </a:p>
          <a:p>
            <a:pPr>
              <a:buFont typeface="Arial" pitchFamily="34" charset="0"/>
              <a:buNone/>
              <a:defRPr/>
            </a:pPr>
            <a:r>
              <a:rPr lang="en-US" sz="1600" dirty="0" smtClean="0"/>
              <a:t>   if(</a:t>
            </a:r>
            <a:r>
              <a:rPr lang="en-US" sz="1600" dirty="0" err="1" smtClean="0"/>
              <a:t>ferror</a:t>
            </a:r>
            <a:r>
              <a:rPr lang="en-US" sz="1600" dirty="0" smtClean="0"/>
              <a:t>(</a:t>
            </a:r>
            <a:r>
              <a:rPr lang="en-US" sz="1600" dirty="0" err="1" smtClean="0"/>
              <a:t>fptr</a:t>
            </a:r>
            <a:r>
              <a:rPr lang="en-US" sz="1600" dirty="0" smtClean="0"/>
              <a:t>)) </a:t>
            </a:r>
          </a:p>
          <a:p>
            <a:pPr>
              <a:buFont typeface="Arial" pitchFamily="34" charset="0"/>
              <a:buNone/>
              <a:defRPr/>
            </a:pPr>
            <a:r>
              <a:rPr lang="en-US" sz="1600" dirty="0" smtClean="0"/>
              <a:t>        </a:t>
            </a:r>
            <a:r>
              <a:rPr lang="en-US" sz="1600" dirty="0" err="1" smtClean="0"/>
              <a:t>printf</a:t>
            </a:r>
            <a:r>
              <a:rPr lang="en-US" sz="1600" dirty="0" smtClean="0"/>
              <a:t>("\</a:t>
            </a:r>
            <a:r>
              <a:rPr lang="en-US" sz="1600" dirty="0" err="1" smtClean="0"/>
              <a:t>nError:Reading</a:t>
            </a:r>
            <a:r>
              <a:rPr lang="en-US" sz="1600" dirty="0" smtClean="0"/>
              <a:t> a file is not allowed in write mode. "); </a:t>
            </a:r>
          </a:p>
          <a:p>
            <a:pPr>
              <a:buFont typeface="Arial" pitchFamily="34" charset="0"/>
              <a:buNone/>
              <a:defRPr/>
            </a:pPr>
            <a:r>
              <a:rPr lang="en-US" sz="1600" dirty="0" smtClean="0"/>
              <a:t>   </a:t>
            </a:r>
            <a:r>
              <a:rPr lang="en-US" sz="1600" dirty="0" err="1" smtClean="0"/>
              <a:t>fclose</a:t>
            </a:r>
            <a:r>
              <a:rPr lang="en-US" sz="1600" dirty="0" smtClean="0"/>
              <a:t>(</a:t>
            </a:r>
            <a:r>
              <a:rPr lang="en-US" sz="1600" dirty="0" err="1" smtClean="0"/>
              <a:t>fptr</a:t>
            </a:r>
            <a:r>
              <a:rPr lang="en-US" sz="1600" dirty="0" smtClean="0"/>
              <a:t>); //the function closes the opened file </a:t>
            </a:r>
          </a:p>
          <a:p>
            <a:pPr>
              <a:buFont typeface="Arial" pitchFamily="34" charset="0"/>
              <a:buNone/>
              <a:defRPr/>
            </a:pPr>
            <a:r>
              <a:rPr lang="en-US" sz="1600" dirty="0" smtClean="0"/>
              <a:t>   return 0; </a:t>
            </a:r>
          </a:p>
          <a:p>
            <a:pPr>
              <a:buFont typeface="Arial" pitchFamily="34" charset="0"/>
              <a:buNone/>
              <a:defRPr/>
            </a:pPr>
            <a:r>
              <a:rPr lang="en-US" sz="1600" dirty="0" smtClean="0"/>
              <a:t>}</a:t>
            </a:r>
            <a:endParaRPr lang="en-US" sz="1600" dirty="0"/>
          </a:p>
        </p:txBody>
      </p:sp>
      <p:sp>
        <p:nvSpPr>
          <p:cNvPr id="6" name="Bevel 5"/>
          <p:cNvSpPr/>
          <p:nvPr/>
        </p:nvSpPr>
        <p:spPr>
          <a:xfrm>
            <a:off x="5539829" y="4797152"/>
            <a:ext cx="3167063" cy="1079500"/>
          </a:xfrm>
          <a:prstGeom prst="bevel">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endParaRPr>
          </a:p>
          <a:p>
            <a:pPr algn="ctr">
              <a:defRPr/>
            </a:pPr>
            <a:r>
              <a:rPr lang="en-US" sz="1600" dirty="0" err="1">
                <a:solidFill>
                  <a:schemeClr val="tx1"/>
                </a:solidFill>
              </a:rPr>
              <a:t>Error:Reading</a:t>
            </a:r>
            <a:r>
              <a:rPr lang="en-US" sz="1600" dirty="0">
                <a:solidFill>
                  <a:schemeClr val="tx1"/>
                </a:solidFill>
              </a:rPr>
              <a:t> file not allowed.</a:t>
            </a:r>
          </a:p>
          <a:p>
            <a:pPr algn="ctr">
              <a:defRPr/>
            </a:pP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34781" y="365127"/>
            <a:ext cx="7649588" cy="615602"/>
          </a:xfrm>
        </p:spPr>
        <p:txBody>
          <a:bodyPr>
            <a:normAutofit fontScale="90000"/>
          </a:bodyPr>
          <a:lstStyle/>
          <a:p>
            <a:r>
              <a:rPr lang="en-US" sz="2000" b="1" smtClean="0"/>
              <a:t>C program to create a file called emp.rec and store information about a person, in terms of his name, age and salary. </a:t>
            </a:r>
          </a:p>
        </p:txBody>
      </p:sp>
      <p:sp>
        <p:nvSpPr>
          <p:cNvPr id="3" name="Content Placeholder 2"/>
          <p:cNvSpPr>
            <a:spLocks noGrp="1"/>
          </p:cNvSpPr>
          <p:nvPr>
            <p:ph sz="half" idx="1"/>
          </p:nvPr>
        </p:nvSpPr>
        <p:spPr>
          <a:xfrm>
            <a:off x="251520" y="1089024"/>
            <a:ext cx="4495800" cy="5688013"/>
          </a:xfrm>
        </p:spPr>
        <p:txBody>
          <a:bodyPr>
            <a:normAutofit fontScale="92500" lnSpcReduction="10000"/>
          </a:bodyPr>
          <a:lstStyle/>
          <a:p>
            <a:pPr>
              <a:buFont typeface="Arial" charset="0"/>
              <a:buNone/>
              <a:defRPr/>
            </a:pPr>
            <a:r>
              <a:rPr lang="en-US" sz="1400" i="1" dirty="0" smtClean="0"/>
              <a:t>#include &lt;</a:t>
            </a:r>
            <a:r>
              <a:rPr lang="en-US" sz="1400" i="1" dirty="0" err="1" smtClean="0"/>
              <a:t>stdio.h</a:t>
            </a:r>
            <a:r>
              <a:rPr lang="en-US" sz="1400" i="1" dirty="0" smtClean="0"/>
              <a:t>&gt;</a:t>
            </a:r>
            <a:r>
              <a:rPr lang="en-US" sz="1400" dirty="0" smtClean="0"/>
              <a:t>  </a:t>
            </a:r>
          </a:p>
          <a:p>
            <a:pPr>
              <a:buFont typeface="Arial" charset="0"/>
              <a:buNone/>
              <a:defRPr/>
            </a:pPr>
            <a:r>
              <a:rPr lang="en-US" sz="1400" dirty="0" smtClean="0"/>
              <a:t> void main</a:t>
            </a:r>
            <a:r>
              <a:rPr lang="en-US" sz="1400" b="1" dirty="0" smtClean="0"/>
              <a:t>()</a:t>
            </a:r>
            <a:r>
              <a:rPr lang="en-US" sz="1400" dirty="0" smtClean="0"/>
              <a:t> </a:t>
            </a:r>
          </a:p>
          <a:p>
            <a:pPr>
              <a:buFont typeface="Arial" charset="0"/>
              <a:buNone/>
              <a:defRPr/>
            </a:pPr>
            <a:r>
              <a:rPr lang="en-US" sz="1400" b="1" dirty="0" smtClean="0"/>
              <a:t>{</a:t>
            </a:r>
            <a:r>
              <a:rPr lang="en-US" sz="1400" dirty="0" smtClean="0"/>
              <a:t> FILE </a:t>
            </a:r>
            <a:r>
              <a:rPr lang="en-US" sz="1400" b="1" dirty="0" smtClean="0"/>
              <a:t>*</a:t>
            </a:r>
            <a:r>
              <a:rPr lang="en-US" sz="1400" dirty="0" err="1" smtClean="0"/>
              <a:t>fptr</a:t>
            </a:r>
            <a:r>
              <a:rPr lang="en-US" sz="1400" dirty="0" smtClean="0"/>
              <a:t>;</a:t>
            </a:r>
          </a:p>
          <a:p>
            <a:pPr>
              <a:buFont typeface="Arial" charset="0"/>
              <a:buNone/>
              <a:defRPr/>
            </a:pPr>
            <a:r>
              <a:rPr lang="en-US" sz="1400" dirty="0" smtClean="0"/>
              <a:t>  char name</a:t>
            </a:r>
            <a:r>
              <a:rPr lang="en-US" sz="1400" b="1" dirty="0" smtClean="0"/>
              <a:t>[</a:t>
            </a:r>
            <a:r>
              <a:rPr lang="en-US" sz="1400" dirty="0" smtClean="0"/>
              <a:t>20</a:t>
            </a:r>
            <a:r>
              <a:rPr lang="en-US" sz="1400" b="1" dirty="0" smtClean="0"/>
              <a:t>]</a:t>
            </a:r>
            <a:r>
              <a:rPr lang="en-US" sz="1400" dirty="0" smtClean="0"/>
              <a:t>; </a:t>
            </a:r>
          </a:p>
          <a:p>
            <a:pPr>
              <a:buFont typeface="Arial" charset="0"/>
              <a:buNone/>
              <a:defRPr/>
            </a:pPr>
            <a:r>
              <a:rPr lang="en-US" sz="1400" dirty="0" smtClean="0"/>
              <a:t>  </a:t>
            </a:r>
            <a:r>
              <a:rPr lang="en-US" sz="1400" dirty="0" err="1" smtClean="0"/>
              <a:t>int</a:t>
            </a:r>
            <a:r>
              <a:rPr lang="en-US" sz="1400" dirty="0" smtClean="0"/>
              <a:t> age; float salary;   </a:t>
            </a:r>
          </a:p>
          <a:p>
            <a:pPr>
              <a:buFont typeface="Arial" charset="0"/>
              <a:buNone/>
              <a:defRPr/>
            </a:pPr>
            <a:r>
              <a:rPr lang="en-US" sz="1400" dirty="0" smtClean="0"/>
              <a:t>  </a:t>
            </a:r>
            <a:r>
              <a:rPr lang="en-US" sz="1400" dirty="0" err="1" smtClean="0"/>
              <a:t>fptr</a:t>
            </a:r>
            <a:r>
              <a:rPr lang="en-US" sz="1400" dirty="0" smtClean="0"/>
              <a:t> = </a:t>
            </a:r>
            <a:r>
              <a:rPr lang="en-US" sz="1400" dirty="0" err="1" smtClean="0"/>
              <a:t>fopen</a:t>
            </a:r>
            <a:r>
              <a:rPr lang="en-US" sz="1400" dirty="0" smtClean="0"/>
              <a:t> </a:t>
            </a:r>
            <a:r>
              <a:rPr lang="en-US" sz="1400" b="1" dirty="0" smtClean="0"/>
              <a:t>(</a:t>
            </a:r>
            <a:r>
              <a:rPr lang="en-US" sz="1400" dirty="0" smtClean="0"/>
              <a:t>"emp.rec", "w"</a:t>
            </a:r>
            <a:r>
              <a:rPr lang="en-US" sz="1400" b="1" dirty="0" smtClean="0"/>
              <a:t>)</a:t>
            </a:r>
            <a:r>
              <a:rPr lang="en-US" sz="1400" dirty="0" smtClean="0"/>
              <a:t>; </a:t>
            </a:r>
            <a:r>
              <a:rPr lang="en-US" sz="1400" b="1" dirty="0" smtClean="0"/>
              <a:t>/*</a:t>
            </a:r>
            <a:r>
              <a:rPr lang="en-US" sz="1400" dirty="0" smtClean="0"/>
              <a:t> open </a:t>
            </a:r>
            <a:r>
              <a:rPr lang="en-US" sz="1400" b="1" dirty="0" smtClean="0"/>
              <a:t>for</a:t>
            </a:r>
            <a:r>
              <a:rPr lang="en-US" sz="1400" dirty="0" smtClean="0"/>
              <a:t> writing</a:t>
            </a:r>
            <a:r>
              <a:rPr lang="en-US" sz="1400" b="1" dirty="0" smtClean="0"/>
              <a:t>*/</a:t>
            </a:r>
            <a:r>
              <a:rPr lang="en-US" sz="1400" dirty="0" smtClean="0"/>
              <a:t>   </a:t>
            </a:r>
          </a:p>
          <a:p>
            <a:pPr>
              <a:buFont typeface="Arial" charset="0"/>
              <a:buNone/>
              <a:defRPr/>
            </a:pPr>
            <a:r>
              <a:rPr lang="en-US" sz="1400" b="1" dirty="0" smtClean="0"/>
              <a:t>   if</a:t>
            </a:r>
            <a:r>
              <a:rPr lang="en-US" sz="1400" dirty="0" smtClean="0"/>
              <a:t> </a:t>
            </a:r>
            <a:r>
              <a:rPr lang="en-US" sz="1400" b="1" dirty="0" smtClean="0"/>
              <a:t>(</a:t>
            </a:r>
            <a:r>
              <a:rPr lang="en-US" sz="1400" dirty="0" err="1" smtClean="0"/>
              <a:t>fptr</a:t>
            </a:r>
            <a:r>
              <a:rPr lang="en-US" sz="1400" dirty="0" smtClean="0"/>
              <a:t> == NULL</a:t>
            </a:r>
            <a:r>
              <a:rPr lang="en-US" sz="1400" b="1" dirty="0" smtClean="0"/>
              <a:t>)</a:t>
            </a:r>
            <a:r>
              <a:rPr lang="en-US" sz="1400" dirty="0" smtClean="0"/>
              <a:t> </a:t>
            </a:r>
          </a:p>
          <a:p>
            <a:pPr>
              <a:buFont typeface="Arial" charset="0"/>
              <a:buNone/>
              <a:defRPr/>
            </a:pPr>
            <a:r>
              <a:rPr lang="en-US" sz="1400" b="1" dirty="0" smtClean="0"/>
              <a:t>   {</a:t>
            </a:r>
            <a:r>
              <a:rPr lang="en-US" sz="1400" dirty="0" smtClean="0"/>
              <a:t> </a:t>
            </a:r>
            <a:r>
              <a:rPr lang="en-US" sz="1400" b="1" dirty="0" err="1" smtClean="0"/>
              <a:t>printf</a:t>
            </a:r>
            <a:r>
              <a:rPr lang="en-US" sz="1400" b="1" dirty="0" smtClean="0"/>
              <a:t>(</a:t>
            </a:r>
            <a:r>
              <a:rPr lang="en-US" sz="1400" dirty="0" smtClean="0"/>
              <a:t>"File does not exists </a:t>
            </a:r>
            <a:r>
              <a:rPr lang="en-US" sz="1400" b="1" dirty="0" smtClean="0"/>
              <a:t>\n</a:t>
            </a:r>
            <a:r>
              <a:rPr lang="en-US" sz="1400" dirty="0" smtClean="0"/>
              <a:t>"</a:t>
            </a:r>
            <a:r>
              <a:rPr lang="en-US" sz="1400" b="1" dirty="0" smtClean="0"/>
              <a:t>)</a:t>
            </a:r>
            <a:r>
              <a:rPr lang="en-US" sz="1400" dirty="0" smtClean="0"/>
              <a:t>; </a:t>
            </a:r>
          </a:p>
          <a:p>
            <a:pPr>
              <a:buFont typeface="Arial" charset="0"/>
              <a:buNone/>
              <a:defRPr/>
            </a:pPr>
            <a:r>
              <a:rPr lang="en-US" sz="1400" b="1" dirty="0" smtClean="0"/>
              <a:t>     return</a:t>
            </a:r>
            <a:r>
              <a:rPr lang="en-US" sz="1400" dirty="0" smtClean="0"/>
              <a:t>; </a:t>
            </a:r>
            <a:r>
              <a:rPr lang="en-US" sz="1400" b="1" dirty="0" smtClean="0"/>
              <a:t>}</a:t>
            </a:r>
            <a:r>
              <a:rPr lang="en-US" sz="1400" dirty="0" smtClean="0"/>
              <a:t> </a:t>
            </a:r>
          </a:p>
          <a:p>
            <a:pPr>
              <a:buFont typeface="Arial" charset="0"/>
              <a:buNone/>
              <a:defRPr/>
            </a:pPr>
            <a:r>
              <a:rPr lang="en-US" sz="1400" b="1" dirty="0" smtClean="0"/>
              <a:t>   </a:t>
            </a:r>
            <a:r>
              <a:rPr lang="en-US" sz="1400" b="1" dirty="0" err="1" smtClean="0"/>
              <a:t>printf</a:t>
            </a:r>
            <a:r>
              <a:rPr lang="en-US" sz="1400" b="1" dirty="0" smtClean="0"/>
              <a:t>(</a:t>
            </a:r>
            <a:r>
              <a:rPr lang="en-US" sz="1400" dirty="0" smtClean="0"/>
              <a:t>"Enter the name </a:t>
            </a:r>
            <a:r>
              <a:rPr lang="en-US" sz="1400" b="1" dirty="0" smtClean="0"/>
              <a:t>\n</a:t>
            </a:r>
            <a:r>
              <a:rPr lang="en-US" sz="1400" dirty="0" smtClean="0"/>
              <a:t>"</a:t>
            </a:r>
            <a:r>
              <a:rPr lang="en-US" sz="1400" b="1" dirty="0" smtClean="0"/>
              <a:t>)</a:t>
            </a:r>
            <a:r>
              <a:rPr lang="en-US" sz="1400" dirty="0" smtClean="0"/>
              <a:t>; </a:t>
            </a:r>
          </a:p>
          <a:p>
            <a:pPr>
              <a:buFont typeface="Arial" charset="0"/>
              <a:buNone/>
              <a:defRPr/>
            </a:pPr>
            <a:r>
              <a:rPr lang="en-US" sz="1400" dirty="0" smtClean="0"/>
              <a:t>   </a:t>
            </a:r>
            <a:r>
              <a:rPr lang="en-US" sz="1400" dirty="0" err="1" smtClean="0"/>
              <a:t>scanf</a:t>
            </a:r>
            <a:r>
              <a:rPr lang="en-US" sz="1400" b="1" dirty="0" smtClean="0"/>
              <a:t>(</a:t>
            </a:r>
            <a:r>
              <a:rPr lang="en-US" sz="1400" dirty="0" smtClean="0"/>
              <a:t>"%s", name</a:t>
            </a:r>
            <a:r>
              <a:rPr lang="en-US" sz="1400" b="1" dirty="0" smtClean="0"/>
              <a:t>)</a:t>
            </a:r>
            <a:r>
              <a:rPr lang="en-US" sz="1400" dirty="0" smtClean="0"/>
              <a:t>; </a:t>
            </a:r>
          </a:p>
          <a:p>
            <a:pPr>
              <a:buFont typeface="Arial" charset="0"/>
              <a:buNone/>
              <a:defRPr/>
            </a:pPr>
            <a:r>
              <a:rPr lang="en-US" sz="1400" dirty="0" smtClean="0"/>
              <a:t>   </a:t>
            </a:r>
            <a:r>
              <a:rPr lang="en-US" sz="1400" dirty="0" err="1" smtClean="0"/>
              <a:t>fprintf</a:t>
            </a:r>
            <a:r>
              <a:rPr lang="en-US" sz="1400" b="1" dirty="0" smtClean="0"/>
              <a:t>(</a:t>
            </a:r>
            <a:r>
              <a:rPr lang="en-US" sz="1400" dirty="0" err="1" smtClean="0"/>
              <a:t>fptr</a:t>
            </a:r>
            <a:r>
              <a:rPr lang="en-US" sz="1400" dirty="0" smtClean="0"/>
              <a:t>, "Name = %s</a:t>
            </a:r>
            <a:r>
              <a:rPr lang="en-US" sz="1400" b="1" dirty="0" smtClean="0"/>
              <a:t>\n</a:t>
            </a:r>
            <a:r>
              <a:rPr lang="en-US" sz="1400" dirty="0" smtClean="0"/>
              <a:t>", name</a:t>
            </a:r>
            <a:r>
              <a:rPr lang="en-US" sz="1400" b="1" dirty="0" smtClean="0"/>
              <a:t>)</a:t>
            </a:r>
            <a:r>
              <a:rPr lang="en-US" sz="1400" dirty="0" smtClean="0"/>
              <a:t>; </a:t>
            </a:r>
          </a:p>
          <a:p>
            <a:pPr>
              <a:buFont typeface="Arial" charset="0"/>
              <a:buNone/>
              <a:defRPr/>
            </a:pPr>
            <a:r>
              <a:rPr lang="en-US" sz="1400" b="1" dirty="0" smtClean="0"/>
              <a:t>   </a:t>
            </a:r>
            <a:r>
              <a:rPr lang="en-US" sz="1400" b="1" dirty="0" err="1" smtClean="0"/>
              <a:t>printf</a:t>
            </a:r>
            <a:r>
              <a:rPr lang="en-US" sz="1400" b="1" dirty="0" smtClean="0"/>
              <a:t>(</a:t>
            </a:r>
            <a:r>
              <a:rPr lang="en-US" sz="1400" dirty="0" smtClean="0"/>
              <a:t>"Enter the age </a:t>
            </a:r>
            <a:r>
              <a:rPr lang="en-US" sz="1400" b="1" dirty="0" smtClean="0"/>
              <a:t>\n</a:t>
            </a:r>
            <a:r>
              <a:rPr lang="en-US" sz="1400" dirty="0" smtClean="0"/>
              <a:t>"</a:t>
            </a:r>
            <a:r>
              <a:rPr lang="en-US" sz="1400" b="1" dirty="0" smtClean="0"/>
              <a:t>)</a:t>
            </a:r>
            <a:r>
              <a:rPr lang="en-US" sz="1400" dirty="0" smtClean="0"/>
              <a:t>; </a:t>
            </a:r>
          </a:p>
          <a:p>
            <a:pPr>
              <a:buFont typeface="Arial" charset="0"/>
              <a:buNone/>
              <a:defRPr/>
            </a:pPr>
            <a:r>
              <a:rPr lang="en-US" sz="1400" dirty="0" smtClean="0"/>
              <a:t>   </a:t>
            </a:r>
            <a:r>
              <a:rPr lang="en-US" sz="1400" dirty="0" err="1" smtClean="0"/>
              <a:t>scanf</a:t>
            </a:r>
            <a:r>
              <a:rPr lang="en-US" sz="1400" b="1" dirty="0" smtClean="0"/>
              <a:t>(</a:t>
            </a:r>
            <a:r>
              <a:rPr lang="en-US" sz="1400" dirty="0" smtClean="0"/>
              <a:t>"%d", </a:t>
            </a:r>
            <a:r>
              <a:rPr lang="en-US" sz="1400" b="1" dirty="0" smtClean="0"/>
              <a:t>&amp;</a:t>
            </a:r>
            <a:r>
              <a:rPr lang="en-US" sz="1400" dirty="0" smtClean="0"/>
              <a:t>age</a:t>
            </a:r>
            <a:r>
              <a:rPr lang="en-US" sz="1400" b="1" dirty="0" smtClean="0"/>
              <a:t>)</a:t>
            </a:r>
            <a:r>
              <a:rPr lang="en-US" sz="1400" dirty="0" smtClean="0"/>
              <a:t>; </a:t>
            </a:r>
          </a:p>
          <a:p>
            <a:pPr>
              <a:buFont typeface="Arial" charset="0"/>
              <a:buNone/>
              <a:defRPr/>
            </a:pPr>
            <a:r>
              <a:rPr lang="en-US" sz="1400" dirty="0" smtClean="0"/>
              <a:t>   </a:t>
            </a:r>
            <a:r>
              <a:rPr lang="en-US" sz="1400" dirty="0" err="1" smtClean="0"/>
              <a:t>fprintf</a:t>
            </a:r>
            <a:r>
              <a:rPr lang="en-US" sz="1400" b="1" dirty="0" smtClean="0"/>
              <a:t>(</a:t>
            </a:r>
            <a:r>
              <a:rPr lang="en-US" sz="1400" dirty="0" err="1" smtClean="0"/>
              <a:t>fptr</a:t>
            </a:r>
            <a:r>
              <a:rPr lang="en-US" sz="1400" dirty="0" smtClean="0"/>
              <a:t>, "Age = %d</a:t>
            </a:r>
            <a:r>
              <a:rPr lang="en-US" sz="1400" b="1" dirty="0" smtClean="0"/>
              <a:t>\n</a:t>
            </a:r>
            <a:r>
              <a:rPr lang="en-US" sz="1400" dirty="0" smtClean="0"/>
              <a:t>", age</a:t>
            </a:r>
            <a:r>
              <a:rPr lang="en-US" sz="1400" b="1" dirty="0" smtClean="0"/>
              <a:t>)</a:t>
            </a:r>
            <a:r>
              <a:rPr lang="en-US" sz="1400" dirty="0" smtClean="0"/>
              <a:t>; </a:t>
            </a:r>
          </a:p>
          <a:p>
            <a:pPr>
              <a:buFont typeface="Arial" charset="0"/>
              <a:buNone/>
              <a:defRPr/>
            </a:pPr>
            <a:r>
              <a:rPr lang="en-US" sz="1400" b="1" dirty="0" smtClean="0"/>
              <a:t>   </a:t>
            </a:r>
            <a:r>
              <a:rPr lang="en-US" sz="1400" b="1" dirty="0" err="1" smtClean="0"/>
              <a:t>printf</a:t>
            </a:r>
            <a:r>
              <a:rPr lang="en-US" sz="1400" b="1" dirty="0" smtClean="0"/>
              <a:t>(</a:t>
            </a:r>
            <a:r>
              <a:rPr lang="en-US" sz="1400" dirty="0" smtClean="0"/>
              <a:t>"Enter the salary </a:t>
            </a:r>
            <a:r>
              <a:rPr lang="en-US" sz="1400" b="1" dirty="0" smtClean="0"/>
              <a:t>\n</a:t>
            </a:r>
            <a:r>
              <a:rPr lang="en-US" sz="1400" dirty="0" smtClean="0"/>
              <a:t>"</a:t>
            </a:r>
            <a:r>
              <a:rPr lang="en-US" sz="1400" b="1" dirty="0" smtClean="0"/>
              <a:t>)</a:t>
            </a:r>
            <a:r>
              <a:rPr lang="en-US" sz="1400" dirty="0" smtClean="0"/>
              <a:t>; </a:t>
            </a:r>
          </a:p>
          <a:p>
            <a:pPr>
              <a:buFont typeface="Arial" charset="0"/>
              <a:buNone/>
              <a:defRPr/>
            </a:pPr>
            <a:r>
              <a:rPr lang="en-US" sz="1400" dirty="0" smtClean="0"/>
              <a:t>   </a:t>
            </a:r>
            <a:r>
              <a:rPr lang="en-US" sz="1400" dirty="0" err="1" smtClean="0"/>
              <a:t>scanf</a:t>
            </a:r>
            <a:r>
              <a:rPr lang="en-US" sz="1400" b="1" dirty="0" smtClean="0"/>
              <a:t>(</a:t>
            </a:r>
            <a:r>
              <a:rPr lang="en-US" sz="1400" dirty="0" smtClean="0"/>
              <a:t>"%f", </a:t>
            </a:r>
            <a:r>
              <a:rPr lang="en-US" sz="1400" b="1" dirty="0" smtClean="0"/>
              <a:t>&amp;</a:t>
            </a:r>
            <a:r>
              <a:rPr lang="en-US" sz="1400" dirty="0" smtClean="0"/>
              <a:t>salary</a:t>
            </a:r>
            <a:r>
              <a:rPr lang="en-US" sz="1400" b="1" dirty="0" smtClean="0"/>
              <a:t>)</a:t>
            </a:r>
            <a:r>
              <a:rPr lang="en-US" sz="1400" dirty="0" smtClean="0"/>
              <a:t>; </a:t>
            </a:r>
          </a:p>
          <a:p>
            <a:pPr>
              <a:buFont typeface="Arial" charset="0"/>
              <a:buNone/>
              <a:defRPr/>
            </a:pPr>
            <a:r>
              <a:rPr lang="en-US" sz="1400" dirty="0" smtClean="0"/>
              <a:t>   </a:t>
            </a:r>
            <a:r>
              <a:rPr lang="en-US" sz="1400" dirty="0" err="1" smtClean="0"/>
              <a:t>fprintf</a:t>
            </a:r>
            <a:r>
              <a:rPr lang="en-US" sz="1400" b="1" dirty="0" smtClean="0"/>
              <a:t>(</a:t>
            </a:r>
            <a:r>
              <a:rPr lang="en-US" sz="1400" dirty="0" err="1" smtClean="0"/>
              <a:t>fptr</a:t>
            </a:r>
            <a:r>
              <a:rPr lang="en-US" sz="1400" dirty="0" smtClean="0"/>
              <a:t>, "Salary = %.2f</a:t>
            </a:r>
            <a:r>
              <a:rPr lang="en-US" sz="1400" b="1" dirty="0" smtClean="0"/>
              <a:t>\n</a:t>
            </a:r>
            <a:r>
              <a:rPr lang="en-US" sz="1400" dirty="0" smtClean="0"/>
              <a:t>", salary</a:t>
            </a:r>
            <a:r>
              <a:rPr lang="en-US" sz="1400" b="1" dirty="0" smtClean="0"/>
              <a:t>)</a:t>
            </a:r>
            <a:r>
              <a:rPr lang="en-US" sz="1400" dirty="0" smtClean="0"/>
              <a:t>; </a:t>
            </a:r>
          </a:p>
          <a:p>
            <a:pPr>
              <a:buFont typeface="Arial" charset="0"/>
              <a:buNone/>
              <a:defRPr/>
            </a:pPr>
            <a:r>
              <a:rPr lang="en-US" sz="1400" dirty="0" smtClean="0"/>
              <a:t>   </a:t>
            </a:r>
            <a:r>
              <a:rPr lang="en-US" sz="1400" dirty="0" err="1" smtClean="0"/>
              <a:t>fclose</a:t>
            </a:r>
            <a:r>
              <a:rPr lang="en-US" sz="1400" b="1" dirty="0" smtClean="0"/>
              <a:t>(</a:t>
            </a:r>
            <a:r>
              <a:rPr lang="en-US" sz="1400" dirty="0" err="1" smtClean="0"/>
              <a:t>fptr</a:t>
            </a:r>
            <a:r>
              <a:rPr lang="en-US" sz="1400" b="1" dirty="0" smtClean="0"/>
              <a:t>)</a:t>
            </a:r>
            <a:r>
              <a:rPr lang="en-US" sz="1400" dirty="0" smtClean="0"/>
              <a:t>;</a:t>
            </a:r>
          </a:p>
          <a:p>
            <a:pPr>
              <a:buFont typeface="Arial" charset="0"/>
              <a:buNone/>
              <a:defRPr/>
            </a:pPr>
            <a:r>
              <a:rPr lang="en-US" sz="1400" dirty="0" smtClean="0"/>
              <a:t> </a:t>
            </a:r>
            <a:r>
              <a:rPr lang="en-US" sz="1400" b="1" dirty="0" smtClean="0"/>
              <a:t>}</a:t>
            </a:r>
            <a:endParaRPr lang="en-US" sz="1400" dirty="0"/>
          </a:p>
        </p:txBody>
      </p:sp>
      <p:sp>
        <p:nvSpPr>
          <p:cNvPr id="5" name="Bevel 4"/>
          <p:cNvSpPr/>
          <p:nvPr/>
        </p:nvSpPr>
        <p:spPr>
          <a:xfrm>
            <a:off x="4932363" y="3068638"/>
            <a:ext cx="2087562" cy="1728787"/>
          </a:xfrm>
          <a:prstGeom prst="bevel">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Enter the name raj </a:t>
            </a:r>
          </a:p>
          <a:p>
            <a:pPr algn="ctr">
              <a:defRPr/>
            </a:pPr>
            <a:r>
              <a:rPr lang="en-US" sz="1400" dirty="0">
                <a:solidFill>
                  <a:schemeClr val="bg1"/>
                </a:solidFill>
              </a:rPr>
              <a:t>Enter the age 40</a:t>
            </a:r>
          </a:p>
          <a:p>
            <a:pPr algn="ctr">
              <a:defRPr/>
            </a:pPr>
            <a:r>
              <a:rPr lang="en-US" sz="1400" dirty="0">
                <a:solidFill>
                  <a:schemeClr val="bg1"/>
                </a:solidFill>
              </a:rPr>
              <a:t>   Enter the salary 4000000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95288" y="0"/>
            <a:ext cx="7067550" cy="838200"/>
          </a:xfrm>
        </p:spPr>
        <p:txBody>
          <a:bodyPr/>
          <a:lstStyle/>
          <a:p>
            <a:r>
              <a:rPr lang="en-US" sz="2000" i="1" dirty="0" smtClean="0"/>
              <a:t>C Program to Find the Number of Lines in a Text File</a:t>
            </a:r>
            <a:endParaRPr lang="en-US" sz="2000" b="1" dirty="0" smtClean="0"/>
          </a:p>
        </p:txBody>
      </p:sp>
      <p:sp>
        <p:nvSpPr>
          <p:cNvPr id="3" name="Content Placeholder 2"/>
          <p:cNvSpPr>
            <a:spLocks noGrp="1"/>
          </p:cNvSpPr>
          <p:nvPr>
            <p:ph sz="half" idx="1"/>
          </p:nvPr>
        </p:nvSpPr>
        <p:spPr>
          <a:xfrm>
            <a:off x="395288" y="981075"/>
            <a:ext cx="4100512" cy="5688013"/>
          </a:xfrm>
        </p:spPr>
        <p:txBody>
          <a:bodyPr>
            <a:noAutofit/>
          </a:bodyPr>
          <a:lstStyle/>
          <a:p>
            <a:pPr fontAlgn="t">
              <a:buFont typeface="Arial" charset="0"/>
              <a:buNone/>
              <a:defRPr/>
            </a:pPr>
            <a:r>
              <a:rPr lang="en-US" sz="1200" dirty="0"/>
              <a:t>/* C Program to count the Number of Lines in a Text File  */</a:t>
            </a:r>
          </a:p>
          <a:p>
            <a:pPr fontAlgn="t">
              <a:buFont typeface="Arial" charset="0"/>
              <a:buNone/>
              <a:defRPr/>
            </a:pPr>
            <a:r>
              <a:rPr lang="en-US" sz="1200" dirty="0"/>
              <a:t>#include &lt;</a:t>
            </a:r>
            <a:r>
              <a:rPr lang="en-US" sz="1200" dirty="0" err="1"/>
              <a:t>stdio.h</a:t>
            </a:r>
            <a:r>
              <a:rPr lang="en-US" sz="1200" dirty="0"/>
              <a:t>&gt; </a:t>
            </a:r>
          </a:p>
          <a:p>
            <a:pPr fontAlgn="t">
              <a:buFont typeface="Arial" charset="0"/>
              <a:buNone/>
              <a:defRPr/>
            </a:pPr>
            <a:r>
              <a:rPr lang="en-US" sz="1200" dirty="0"/>
              <a:t>#define MAX_FILE_NAME 100 </a:t>
            </a:r>
          </a:p>
          <a:p>
            <a:pPr fontAlgn="t">
              <a:buFont typeface="Arial" charset="0"/>
              <a:buNone/>
              <a:defRPr/>
            </a:pPr>
            <a:r>
              <a:rPr lang="en-US" sz="1200" dirty="0"/>
              <a:t>  </a:t>
            </a:r>
            <a:r>
              <a:rPr lang="en-US" sz="1200" dirty="0" err="1" smtClean="0"/>
              <a:t>int</a:t>
            </a:r>
            <a:r>
              <a:rPr lang="en-US" sz="1200" dirty="0" smtClean="0"/>
              <a:t> </a:t>
            </a:r>
            <a:r>
              <a:rPr lang="en-US" sz="1200" dirty="0"/>
              <a:t>main() </a:t>
            </a:r>
          </a:p>
          <a:p>
            <a:pPr fontAlgn="t">
              <a:buFont typeface="Arial" charset="0"/>
              <a:buNone/>
              <a:defRPr/>
            </a:pPr>
            <a:r>
              <a:rPr lang="en-US" sz="1200" dirty="0"/>
              <a:t>{ </a:t>
            </a:r>
            <a:r>
              <a:rPr lang="en-US" sz="1200" dirty="0" smtClean="0"/>
              <a:t> </a:t>
            </a:r>
            <a:r>
              <a:rPr lang="en-US" sz="1200" dirty="0"/>
              <a:t>FILE *</a:t>
            </a:r>
            <a:r>
              <a:rPr lang="en-US" sz="1200" dirty="0" err="1"/>
              <a:t>fp</a:t>
            </a:r>
            <a:r>
              <a:rPr lang="en-US" sz="1200" dirty="0"/>
              <a:t>; </a:t>
            </a:r>
          </a:p>
          <a:p>
            <a:pPr fontAlgn="t">
              <a:buFont typeface="Arial" charset="0"/>
              <a:buNone/>
              <a:defRPr/>
            </a:pPr>
            <a:r>
              <a:rPr lang="en-US" sz="1200" dirty="0"/>
              <a:t>    </a:t>
            </a:r>
            <a:r>
              <a:rPr lang="en-US" sz="1200" dirty="0" err="1"/>
              <a:t>int</a:t>
            </a:r>
            <a:r>
              <a:rPr lang="en-US" sz="1200" dirty="0"/>
              <a:t> count = 0;  // Line counter (result) </a:t>
            </a:r>
          </a:p>
          <a:p>
            <a:pPr fontAlgn="t">
              <a:buFont typeface="Arial" charset="0"/>
              <a:buNone/>
              <a:defRPr/>
            </a:pPr>
            <a:r>
              <a:rPr lang="en-US" sz="1200" dirty="0"/>
              <a:t>    char filename[MAX_FILE_NAME]; </a:t>
            </a:r>
          </a:p>
          <a:p>
            <a:pPr fontAlgn="t">
              <a:buFont typeface="Arial" charset="0"/>
              <a:buNone/>
              <a:defRPr/>
            </a:pPr>
            <a:r>
              <a:rPr lang="en-US" sz="1200" dirty="0"/>
              <a:t>    char c;  // To store a character read from file </a:t>
            </a:r>
          </a:p>
          <a:p>
            <a:pPr fontAlgn="t">
              <a:buFont typeface="Arial" charset="0"/>
              <a:buNone/>
              <a:defRPr/>
            </a:pPr>
            <a:r>
              <a:rPr lang="en-US" sz="1200" dirty="0"/>
              <a:t>  </a:t>
            </a:r>
            <a:r>
              <a:rPr lang="en-US" sz="1200" dirty="0" smtClean="0"/>
              <a:t>    </a:t>
            </a:r>
            <a:r>
              <a:rPr lang="en-US" sz="1200" dirty="0"/>
              <a:t>// Get file name from user. The file should be </a:t>
            </a:r>
          </a:p>
          <a:p>
            <a:pPr fontAlgn="t">
              <a:buFont typeface="Arial" charset="0"/>
              <a:buNone/>
              <a:defRPr/>
            </a:pPr>
            <a:r>
              <a:rPr lang="en-US" sz="1200" dirty="0"/>
              <a:t>    // either in current folder or complete path should be provided </a:t>
            </a:r>
          </a:p>
          <a:p>
            <a:pPr fontAlgn="t">
              <a:buFont typeface="Arial" charset="0"/>
              <a:buNone/>
              <a:defRPr/>
            </a:pPr>
            <a:r>
              <a:rPr lang="en-US" sz="1200" dirty="0"/>
              <a:t>    </a:t>
            </a:r>
            <a:r>
              <a:rPr lang="en-US" sz="1200" dirty="0" err="1"/>
              <a:t>printf</a:t>
            </a:r>
            <a:r>
              <a:rPr lang="en-US" sz="1200" dirty="0"/>
              <a:t>("Enter file name: "); </a:t>
            </a:r>
          </a:p>
          <a:p>
            <a:pPr fontAlgn="t">
              <a:buFont typeface="Arial" charset="0"/>
              <a:buNone/>
              <a:defRPr/>
            </a:pPr>
            <a:r>
              <a:rPr lang="en-US" sz="1200" dirty="0"/>
              <a:t>    </a:t>
            </a:r>
            <a:r>
              <a:rPr lang="en-US" sz="1200" dirty="0" err="1"/>
              <a:t>scanf</a:t>
            </a:r>
            <a:r>
              <a:rPr lang="en-US" sz="1200" dirty="0"/>
              <a:t>("%s", filename); </a:t>
            </a:r>
          </a:p>
          <a:p>
            <a:pPr fontAlgn="t">
              <a:buFont typeface="Arial" charset="0"/>
              <a:buNone/>
              <a:defRPr/>
            </a:pPr>
            <a:r>
              <a:rPr lang="en-US" sz="1200" dirty="0"/>
              <a:t>  </a:t>
            </a:r>
            <a:r>
              <a:rPr lang="en-US" sz="1200" dirty="0" smtClean="0"/>
              <a:t>    </a:t>
            </a:r>
            <a:r>
              <a:rPr lang="en-US" sz="1200" dirty="0"/>
              <a:t>// Open the file </a:t>
            </a:r>
          </a:p>
          <a:p>
            <a:pPr fontAlgn="t">
              <a:buFont typeface="Arial" charset="0"/>
              <a:buNone/>
              <a:defRPr/>
            </a:pPr>
            <a:r>
              <a:rPr lang="en-US" sz="1200" dirty="0"/>
              <a:t>    </a:t>
            </a:r>
            <a:r>
              <a:rPr lang="en-US" sz="1200" dirty="0" err="1"/>
              <a:t>fp</a:t>
            </a:r>
            <a:r>
              <a:rPr lang="en-US" sz="1200" dirty="0"/>
              <a:t> = </a:t>
            </a:r>
            <a:r>
              <a:rPr lang="en-US" sz="1200" dirty="0" err="1"/>
              <a:t>fopen</a:t>
            </a:r>
            <a:r>
              <a:rPr lang="en-US" sz="1200" dirty="0"/>
              <a:t>(filename, "r"); </a:t>
            </a:r>
          </a:p>
          <a:p>
            <a:pPr fontAlgn="t">
              <a:buFont typeface="Arial" charset="0"/>
              <a:buNone/>
              <a:defRPr/>
            </a:pPr>
            <a:r>
              <a:rPr lang="en-US" sz="1200" dirty="0"/>
              <a:t>  </a:t>
            </a:r>
            <a:r>
              <a:rPr lang="en-US" sz="1200" dirty="0" smtClean="0"/>
              <a:t>    </a:t>
            </a:r>
            <a:r>
              <a:rPr lang="en-US" sz="1200" dirty="0"/>
              <a:t>// Check if file exists </a:t>
            </a:r>
          </a:p>
        </p:txBody>
      </p:sp>
      <p:sp>
        <p:nvSpPr>
          <p:cNvPr id="7" name="TextBox 6"/>
          <p:cNvSpPr txBox="1"/>
          <p:nvPr/>
        </p:nvSpPr>
        <p:spPr>
          <a:xfrm>
            <a:off x="4716463" y="1052513"/>
            <a:ext cx="4320033" cy="3754874"/>
          </a:xfrm>
          <a:prstGeom prst="rect">
            <a:avLst/>
          </a:prstGeom>
          <a:noFill/>
        </p:spPr>
        <p:txBody>
          <a:bodyPr wrap="square">
            <a:spAutoFit/>
          </a:bodyPr>
          <a:lstStyle/>
          <a:p>
            <a:pPr fontAlgn="t">
              <a:defRPr/>
            </a:pPr>
            <a:r>
              <a:rPr lang="en-US" sz="1400" dirty="0">
                <a:latin typeface="+mn-lt"/>
                <a:cs typeface="Arial" charset="0"/>
              </a:rPr>
              <a:t> if (</a:t>
            </a:r>
            <a:r>
              <a:rPr lang="en-US" sz="1400" dirty="0" err="1">
                <a:latin typeface="+mn-lt"/>
                <a:cs typeface="Arial" charset="0"/>
              </a:rPr>
              <a:t>fp</a:t>
            </a:r>
            <a:r>
              <a:rPr lang="en-US" sz="1400" dirty="0">
                <a:latin typeface="+mn-lt"/>
                <a:cs typeface="Arial" charset="0"/>
              </a:rPr>
              <a:t> == NULL) </a:t>
            </a:r>
          </a:p>
          <a:p>
            <a:pPr fontAlgn="t">
              <a:defRPr/>
            </a:pPr>
            <a:r>
              <a:rPr lang="en-US" sz="1400" dirty="0">
                <a:latin typeface="+mn-lt"/>
                <a:cs typeface="Arial" charset="0"/>
              </a:rPr>
              <a:t>    { </a:t>
            </a:r>
          </a:p>
          <a:p>
            <a:pPr fontAlgn="t">
              <a:defRPr/>
            </a:pPr>
            <a:r>
              <a:rPr lang="en-US" sz="1400" dirty="0">
                <a:latin typeface="+mn-lt"/>
                <a:cs typeface="Arial" charset="0"/>
              </a:rPr>
              <a:t>        </a:t>
            </a:r>
            <a:r>
              <a:rPr lang="en-US" sz="1400" dirty="0" err="1">
                <a:latin typeface="+mn-lt"/>
                <a:cs typeface="Arial" charset="0"/>
              </a:rPr>
              <a:t>printf</a:t>
            </a:r>
            <a:r>
              <a:rPr lang="en-US" sz="1400" dirty="0">
                <a:latin typeface="+mn-lt"/>
                <a:cs typeface="Arial" charset="0"/>
              </a:rPr>
              <a:t>("Could not open file %s", filename); </a:t>
            </a:r>
          </a:p>
          <a:p>
            <a:pPr fontAlgn="t">
              <a:defRPr/>
            </a:pPr>
            <a:r>
              <a:rPr lang="en-US" sz="1400" dirty="0">
                <a:latin typeface="+mn-lt"/>
                <a:cs typeface="Arial" charset="0"/>
              </a:rPr>
              <a:t>        return 0; </a:t>
            </a:r>
          </a:p>
          <a:p>
            <a:pPr fontAlgn="t">
              <a:defRPr/>
            </a:pPr>
            <a:r>
              <a:rPr lang="en-US" sz="1400" dirty="0">
                <a:latin typeface="+mn-lt"/>
                <a:cs typeface="Arial" charset="0"/>
              </a:rPr>
              <a:t>    } </a:t>
            </a:r>
          </a:p>
          <a:p>
            <a:pPr fontAlgn="t">
              <a:defRPr/>
            </a:pPr>
            <a:r>
              <a:rPr lang="en-US" sz="1400" dirty="0">
                <a:latin typeface="+mn-lt"/>
                <a:cs typeface="Arial" charset="0"/>
              </a:rPr>
              <a:t>  </a:t>
            </a:r>
            <a:r>
              <a:rPr lang="en-US" sz="1400" dirty="0" smtClean="0">
                <a:latin typeface="+mn-lt"/>
                <a:cs typeface="Arial" charset="0"/>
              </a:rPr>
              <a:t>// </a:t>
            </a:r>
            <a:r>
              <a:rPr lang="en-US" sz="1400" dirty="0">
                <a:latin typeface="+mn-lt"/>
                <a:cs typeface="Arial" charset="0"/>
              </a:rPr>
              <a:t>Extract characters from file and store in character c </a:t>
            </a:r>
          </a:p>
          <a:p>
            <a:pPr fontAlgn="t">
              <a:defRPr/>
            </a:pPr>
            <a:r>
              <a:rPr lang="en-US" sz="1400" dirty="0">
                <a:latin typeface="+mn-lt"/>
                <a:cs typeface="Arial" charset="0"/>
              </a:rPr>
              <a:t>    for (c = </a:t>
            </a:r>
            <a:r>
              <a:rPr lang="en-US" sz="1400" dirty="0" err="1">
                <a:latin typeface="+mn-lt"/>
                <a:cs typeface="Arial" charset="0"/>
              </a:rPr>
              <a:t>getc</a:t>
            </a:r>
            <a:r>
              <a:rPr lang="en-US" sz="1400" dirty="0">
                <a:latin typeface="+mn-lt"/>
                <a:cs typeface="Arial" charset="0"/>
              </a:rPr>
              <a:t>(</a:t>
            </a:r>
            <a:r>
              <a:rPr lang="en-US" sz="1400" dirty="0" err="1">
                <a:latin typeface="+mn-lt"/>
                <a:cs typeface="Arial" charset="0"/>
              </a:rPr>
              <a:t>fp</a:t>
            </a:r>
            <a:r>
              <a:rPr lang="en-US" sz="1400" dirty="0">
                <a:latin typeface="+mn-lt"/>
                <a:cs typeface="Arial" charset="0"/>
              </a:rPr>
              <a:t>); c != EOF; c = </a:t>
            </a:r>
            <a:r>
              <a:rPr lang="en-US" sz="1400" dirty="0" err="1">
                <a:latin typeface="+mn-lt"/>
                <a:cs typeface="Arial" charset="0"/>
              </a:rPr>
              <a:t>getc</a:t>
            </a:r>
            <a:r>
              <a:rPr lang="en-US" sz="1400" dirty="0">
                <a:latin typeface="+mn-lt"/>
                <a:cs typeface="Arial" charset="0"/>
              </a:rPr>
              <a:t>(</a:t>
            </a:r>
            <a:r>
              <a:rPr lang="en-US" sz="1400" dirty="0" err="1">
                <a:latin typeface="+mn-lt"/>
                <a:cs typeface="Arial" charset="0"/>
              </a:rPr>
              <a:t>fp</a:t>
            </a:r>
            <a:r>
              <a:rPr lang="en-US" sz="1400" dirty="0">
                <a:latin typeface="+mn-lt"/>
                <a:cs typeface="Arial" charset="0"/>
              </a:rPr>
              <a:t>)) </a:t>
            </a:r>
          </a:p>
          <a:p>
            <a:pPr fontAlgn="t">
              <a:defRPr/>
            </a:pPr>
            <a:r>
              <a:rPr lang="en-US" sz="1400" dirty="0">
                <a:latin typeface="+mn-lt"/>
                <a:cs typeface="Arial" charset="0"/>
              </a:rPr>
              <a:t>        if (c == '\n') // Increment count if this character is newline </a:t>
            </a:r>
          </a:p>
          <a:p>
            <a:pPr fontAlgn="t">
              <a:defRPr/>
            </a:pPr>
            <a:r>
              <a:rPr lang="en-US" sz="1400" dirty="0">
                <a:latin typeface="+mn-lt"/>
                <a:cs typeface="Arial" charset="0"/>
              </a:rPr>
              <a:t>            count = count + 1; </a:t>
            </a:r>
          </a:p>
          <a:p>
            <a:pPr fontAlgn="t">
              <a:defRPr/>
            </a:pPr>
            <a:r>
              <a:rPr lang="en-US" sz="1400" dirty="0">
                <a:latin typeface="+mn-lt"/>
                <a:cs typeface="Arial" charset="0"/>
              </a:rPr>
              <a:t>  </a:t>
            </a:r>
          </a:p>
          <a:p>
            <a:pPr fontAlgn="t">
              <a:defRPr/>
            </a:pPr>
            <a:r>
              <a:rPr lang="en-US" sz="1400" dirty="0">
                <a:latin typeface="+mn-lt"/>
                <a:cs typeface="Arial" charset="0"/>
              </a:rPr>
              <a:t>    // Close the file </a:t>
            </a:r>
          </a:p>
          <a:p>
            <a:pPr fontAlgn="t">
              <a:defRPr/>
            </a:pPr>
            <a:r>
              <a:rPr lang="en-US" sz="1400" dirty="0">
                <a:latin typeface="+mn-lt"/>
                <a:cs typeface="Arial" charset="0"/>
              </a:rPr>
              <a:t>    </a:t>
            </a:r>
            <a:r>
              <a:rPr lang="en-US" sz="1400" dirty="0" err="1">
                <a:latin typeface="+mn-lt"/>
                <a:cs typeface="Arial" charset="0"/>
              </a:rPr>
              <a:t>fclose</a:t>
            </a:r>
            <a:r>
              <a:rPr lang="en-US" sz="1400" dirty="0">
                <a:latin typeface="+mn-lt"/>
                <a:cs typeface="Arial" charset="0"/>
              </a:rPr>
              <a:t>(</a:t>
            </a:r>
            <a:r>
              <a:rPr lang="en-US" sz="1400" dirty="0" err="1">
                <a:latin typeface="+mn-lt"/>
                <a:cs typeface="Arial" charset="0"/>
              </a:rPr>
              <a:t>fp</a:t>
            </a:r>
            <a:r>
              <a:rPr lang="en-US" sz="1400" dirty="0">
                <a:latin typeface="+mn-lt"/>
                <a:cs typeface="Arial" charset="0"/>
              </a:rPr>
              <a:t>); </a:t>
            </a:r>
          </a:p>
          <a:p>
            <a:pPr fontAlgn="t">
              <a:defRPr/>
            </a:pPr>
            <a:r>
              <a:rPr lang="en-US" sz="1400" dirty="0">
                <a:latin typeface="+mn-lt"/>
                <a:cs typeface="Arial" charset="0"/>
              </a:rPr>
              <a:t>    </a:t>
            </a:r>
            <a:r>
              <a:rPr lang="en-US" sz="1400" dirty="0" err="1">
                <a:latin typeface="+mn-lt"/>
                <a:cs typeface="Arial" charset="0"/>
              </a:rPr>
              <a:t>printf</a:t>
            </a:r>
            <a:r>
              <a:rPr lang="en-US" sz="1400" dirty="0">
                <a:latin typeface="+mn-lt"/>
                <a:cs typeface="Arial" charset="0"/>
              </a:rPr>
              <a:t>("The file %s has %d lines\n ", filename, count); </a:t>
            </a:r>
          </a:p>
          <a:p>
            <a:pPr fontAlgn="t">
              <a:defRPr/>
            </a:pPr>
            <a:r>
              <a:rPr lang="en-US" sz="1400" dirty="0">
                <a:latin typeface="+mn-lt"/>
                <a:cs typeface="Arial" charset="0"/>
              </a:rPr>
              <a:t>  </a:t>
            </a:r>
          </a:p>
          <a:p>
            <a:pPr fontAlgn="t">
              <a:defRPr/>
            </a:pPr>
            <a:r>
              <a:rPr lang="en-US" sz="1400" dirty="0">
                <a:latin typeface="+mn-lt"/>
                <a:cs typeface="Arial" charset="0"/>
              </a:rPr>
              <a:t>    return 0; </a:t>
            </a:r>
          </a:p>
          <a:p>
            <a:pPr fontAlgn="t">
              <a:defRPr/>
            </a:pPr>
            <a:r>
              <a:rPr lang="en-US" sz="1400" dirty="0">
                <a:latin typeface="+mn-lt"/>
                <a:cs typeface="Arial" charset="0"/>
              </a:rPr>
              <a:t>}</a:t>
            </a:r>
            <a:endParaRPr lang="en-US" sz="1400" dirty="0">
              <a:latin typeface="+mn-lt"/>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6387" name="TextBox 5"/>
          <p:cNvSpPr txBox="1">
            <a:spLocks noChangeArrowheads="1"/>
          </p:cNvSpPr>
          <p:nvPr/>
        </p:nvSpPr>
        <p:spPr bwMode="auto">
          <a:xfrm>
            <a:off x="3203575" y="2349500"/>
            <a:ext cx="5256213" cy="1016000"/>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learn how to manage files, various operations on file in C programming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888"/>
            <a:ext cx="8229600" cy="6408737"/>
          </a:xfrm>
        </p:spPr>
        <p:txBody>
          <a:bodyPr>
            <a:normAutofit lnSpcReduction="10000"/>
          </a:bodyPr>
          <a:lstStyle/>
          <a:p>
            <a:pPr>
              <a:buFont typeface="Arial" charset="0"/>
              <a:buAutoNum type="arabicPeriod"/>
              <a:defRPr/>
            </a:pPr>
            <a:r>
              <a:rPr lang="en-US" sz="1600" dirty="0" smtClean="0"/>
              <a:t>#include&lt;</a:t>
            </a:r>
            <a:r>
              <a:rPr lang="en-US" sz="1600" dirty="0" err="1" smtClean="0"/>
              <a:t>stdio.h</a:t>
            </a:r>
            <a:r>
              <a:rPr lang="en-US" sz="1600" dirty="0" smtClean="0"/>
              <a:t>&gt; </a:t>
            </a:r>
          </a:p>
          <a:p>
            <a:pPr>
              <a:buFont typeface="Arial" charset="0"/>
              <a:buNone/>
              <a:defRPr/>
            </a:pPr>
            <a:r>
              <a:rPr lang="en-US" sz="1600" dirty="0" smtClean="0"/>
              <a:t>        </a:t>
            </a:r>
            <a:r>
              <a:rPr lang="en-US" sz="1600" dirty="0" err="1" smtClean="0"/>
              <a:t>int</a:t>
            </a:r>
            <a:r>
              <a:rPr lang="en-US" sz="1600" dirty="0" smtClean="0"/>
              <a:t> main() </a:t>
            </a:r>
          </a:p>
          <a:p>
            <a:pPr>
              <a:buFont typeface="Arial" charset="0"/>
              <a:buNone/>
              <a:defRPr/>
            </a:pPr>
            <a:r>
              <a:rPr lang="en-US" sz="1600" dirty="0" smtClean="0"/>
              <a:t>       { </a:t>
            </a:r>
            <a:r>
              <a:rPr lang="en-US" sz="1600" dirty="0" err="1" smtClean="0"/>
              <a:t>int</a:t>
            </a:r>
            <a:r>
              <a:rPr lang="en-US" sz="1600" dirty="0" smtClean="0"/>
              <a:t> EOF = 0; </a:t>
            </a:r>
          </a:p>
          <a:p>
            <a:pPr>
              <a:buFont typeface="Arial" charset="0"/>
              <a:buNone/>
              <a:defRPr/>
            </a:pPr>
            <a:r>
              <a:rPr lang="en-US" sz="1600" dirty="0" smtClean="0"/>
              <a:t>         </a:t>
            </a:r>
            <a:r>
              <a:rPr lang="en-US" sz="1600" dirty="0" err="1" smtClean="0"/>
              <a:t>printf</a:t>
            </a:r>
            <a:r>
              <a:rPr lang="en-US" sz="1600" dirty="0" smtClean="0"/>
              <a:t>("%d", EOF); </a:t>
            </a:r>
          </a:p>
          <a:p>
            <a:pPr>
              <a:buFont typeface="Arial" charset="0"/>
              <a:buNone/>
              <a:defRPr/>
            </a:pPr>
            <a:r>
              <a:rPr lang="en-US" sz="1600" dirty="0" smtClean="0"/>
              <a:t>         return 0; </a:t>
            </a:r>
          </a:p>
          <a:p>
            <a:pPr>
              <a:buFont typeface="Arial" charset="0"/>
              <a:buNone/>
              <a:defRPr/>
            </a:pPr>
            <a:r>
              <a:rPr lang="en-US" sz="1600" dirty="0" smtClean="0"/>
              <a:t>      }</a:t>
            </a:r>
          </a:p>
          <a:p>
            <a:pPr>
              <a:buFont typeface="Arial" charset="0"/>
              <a:buNone/>
              <a:defRPr/>
            </a:pPr>
            <a:r>
              <a:rPr lang="en-US" sz="1600" b="1" dirty="0" smtClean="0"/>
              <a:t>A. -1</a:t>
            </a:r>
            <a:r>
              <a:rPr lang="en-US" sz="1600" dirty="0" smtClean="0"/>
              <a:t>    </a:t>
            </a:r>
            <a:r>
              <a:rPr lang="en-US" sz="1600" b="1" dirty="0" smtClean="0"/>
              <a:t>B. 0</a:t>
            </a:r>
            <a:r>
              <a:rPr lang="en-US" sz="1600" dirty="0" smtClean="0"/>
              <a:t>      </a:t>
            </a:r>
            <a:r>
              <a:rPr lang="en-US" sz="1600" b="1" dirty="0" smtClean="0"/>
              <a:t>C. 1</a:t>
            </a:r>
            <a:r>
              <a:rPr lang="en-US" sz="1600" dirty="0" smtClean="0"/>
              <a:t>     </a:t>
            </a:r>
            <a:r>
              <a:rPr lang="en-US" sz="1600" b="1" dirty="0" smtClean="0"/>
              <a:t>D. Compilation Error</a:t>
            </a:r>
          </a:p>
          <a:p>
            <a:pPr>
              <a:buFont typeface="Arial" charset="0"/>
              <a:buNone/>
              <a:defRPr/>
            </a:pPr>
            <a:endParaRPr lang="en-US" sz="1600" dirty="0" smtClean="0"/>
          </a:p>
          <a:p>
            <a:pPr>
              <a:buFont typeface="Arial" charset="0"/>
              <a:buNone/>
              <a:defRPr/>
            </a:pPr>
            <a:r>
              <a:rPr lang="en-IN" sz="1600" dirty="0" smtClean="0"/>
              <a:t>2. </a:t>
            </a:r>
            <a:r>
              <a:rPr lang="en-US" sz="1600" dirty="0" smtClean="0"/>
              <a:t>Which of the following true about FILE *</a:t>
            </a:r>
            <a:r>
              <a:rPr lang="en-US" sz="1600" dirty="0" err="1" smtClean="0"/>
              <a:t>fp</a:t>
            </a:r>
            <a:endParaRPr lang="en-US" sz="1600" dirty="0" smtClean="0"/>
          </a:p>
          <a:p>
            <a:pPr>
              <a:buFont typeface="Arial" charset="0"/>
              <a:buNone/>
              <a:defRPr/>
            </a:pPr>
            <a:r>
              <a:rPr lang="en-US" sz="1600" dirty="0" smtClean="0"/>
              <a:t>A.  FILE is a keyword in C for representing files and </a:t>
            </a:r>
            <a:r>
              <a:rPr lang="en-US" sz="1600" dirty="0" err="1" smtClean="0"/>
              <a:t>fp</a:t>
            </a:r>
            <a:r>
              <a:rPr lang="en-US" sz="1600" dirty="0" smtClean="0"/>
              <a:t> is a variable of FILE type.</a:t>
            </a:r>
          </a:p>
          <a:p>
            <a:pPr>
              <a:buFont typeface="Arial" charset="0"/>
              <a:buNone/>
              <a:defRPr/>
            </a:pPr>
            <a:r>
              <a:rPr lang="en-US" sz="1600" dirty="0" smtClean="0"/>
              <a:t>B.  FILE is a structure and </a:t>
            </a:r>
            <a:r>
              <a:rPr lang="en-US" sz="1600" dirty="0" err="1" smtClean="0"/>
              <a:t>fp</a:t>
            </a:r>
            <a:r>
              <a:rPr lang="en-US" sz="1600" dirty="0" smtClean="0"/>
              <a:t> is a pointer to the structure of FILE type</a:t>
            </a:r>
          </a:p>
          <a:p>
            <a:pPr>
              <a:buFont typeface="Arial" charset="0"/>
              <a:buNone/>
              <a:defRPr/>
            </a:pPr>
            <a:r>
              <a:rPr lang="en-US" sz="1600" dirty="0" smtClean="0"/>
              <a:t>C.  FILE is a stream</a:t>
            </a:r>
          </a:p>
          <a:p>
            <a:pPr>
              <a:buFont typeface="Arial" charset="0"/>
              <a:buAutoNum type="alphaUcPeriod" startAt="4"/>
              <a:defRPr/>
            </a:pPr>
            <a:r>
              <a:rPr lang="en-US" sz="1600" dirty="0" smtClean="0"/>
              <a:t>FILE is a buffered stream</a:t>
            </a:r>
          </a:p>
          <a:p>
            <a:pPr>
              <a:buFont typeface="Arial" charset="0"/>
              <a:buNone/>
              <a:defRPr/>
            </a:pPr>
            <a:endParaRPr lang="en-US" sz="1600" dirty="0" smtClean="0"/>
          </a:p>
          <a:p>
            <a:pPr>
              <a:buFont typeface="Arial" charset="0"/>
              <a:buNone/>
              <a:defRPr/>
            </a:pPr>
            <a:r>
              <a:rPr lang="en-IN" sz="1600" dirty="0" smtClean="0"/>
              <a:t>3. </a:t>
            </a:r>
            <a:r>
              <a:rPr lang="en-US" sz="1600" dirty="0" err="1" smtClean="0"/>
              <a:t>getc</a:t>
            </a:r>
            <a:r>
              <a:rPr lang="en-US" sz="1600" dirty="0" smtClean="0"/>
              <a:t>() returns EOF when</a:t>
            </a:r>
          </a:p>
          <a:p>
            <a:pPr>
              <a:buFont typeface="Arial" charset="0"/>
              <a:buNone/>
              <a:defRPr/>
            </a:pPr>
            <a:r>
              <a:rPr lang="en-US" sz="1600" dirty="0" smtClean="0"/>
              <a:t>A.  End of files is reached</a:t>
            </a:r>
          </a:p>
          <a:p>
            <a:pPr>
              <a:buFont typeface="Arial" charset="0"/>
              <a:buNone/>
              <a:defRPr/>
            </a:pPr>
            <a:r>
              <a:rPr lang="en-US" sz="1600" dirty="0" smtClean="0"/>
              <a:t>B.  When </a:t>
            </a:r>
            <a:r>
              <a:rPr lang="en-US" sz="1600" dirty="0" err="1" smtClean="0"/>
              <a:t>getc</a:t>
            </a:r>
            <a:r>
              <a:rPr lang="en-US" sz="1600" dirty="0" smtClean="0"/>
              <a:t>() fails to read a character</a:t>
            </a:r>
          </a:p>
          <a:p>
            <a:pPr>
              <a:buFont typeface="Arial" charset="0"/>
              <a:buNone/>
              <a:defRPr/>
            </a:pPr>
            <a:r>
              <a:rPr lang="en-US" sz="1600" dirty="0" smtClean="0"/>
              <a:t>C.  Both of the above</a:t>
            </a:r>
          </a:p>
          <a:p>
            <a:pPr>
              <a:buFont typeface="Arial" charset="0"/>
              <a:buNone/>
              <a:defRPr/>
            </a:pPr>
            <a:r>
              <a:rPr lang="en-US" sz="1600" dirty="0" smtClean="0"/>
              <a:t>D.  None of the above</a:t>
            </a:r>
          </a:p>
          <a:p>
            <a:pPr>
              <a:buFont typeface="Arial" charset="0"/>
              <a:buNone/>
              <a:defRPr/>
            </a:pPr>
            <a:endParaRPr lang="en-US" sz="1600" dirty="0" smtClean="0"/>
          </a:p>
          <a:p>
            <a:pPr>
              <a:buFont typeface="Arial" charset="0"/>
              <a:buNone/>
              <a:defRPr/>
            </a:pPr>
            <a:endParaRPr lang="en-US" sz="1600" dirty="0" smtClean="0"/>
          </a:p>
          <a:p>
            <a:pPr>
              <a:buFont typeface="Arial" pitchFamily="34" charset="0"/>
              <a:buNone/>
              <a:defRPr/>
            </a:pPr>
            <a:endParaRPr lang="en-IN" sz="1600" dirty="0" smtClean="0"/>
          </a:p>
          <a:p>
            <a:pPr>
              <a:buFont typeface="Arial" pitchFamily="34" charset="0"/>
              <a:buNone/>
              <a:defRPr/>
            </a:pPr>
            <a:endParaRPr lang="en-US" sz="1600" dirty="0" smtClean="0"/>
          </a:p>
          <a:p>
            <a:pPr>
              <a:defRPr/>
            </a:pP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888"/>
            <a:ext cx="8229600" cy="6308725"/>
          </a:xfrm>
        </p:spPr>
        <p:txBody>
          <a:bodyPr/>
          <a:lstStyle/>
          <a:p>
            <a:pPr>
              <a:buFont typeface="Arial" charset="0"/>
              <a:buNone/>
              <a:defRPr/>
            </a:pPr>
            <a:r>
              <a:rPr lang="en-IN" sz="1600" dirty="0" smtClean="0"/>
              <a:t>4. </a:t>
            </a:r>
            <a:r>
              <a:rPr lang="en-US" sz="1600" dirty="0" smtClean="0"/>
              <a:t>In </a:t>
            </a:r>
            <a:r>
              <a:rPr lang="en-US" sz="1600" dirty="0" err="1" smtClean="0"/>
              <a:t>fopen</a:t>
            </a:r>
            <a:r>
              <a:rPr lang="en-US" sz="1600" dirty="0" smtClean="0"/>
              <a:t>(), the open mode "</a:t>
            </a:r>
            <a:r>
              <a:rPr lang="en-US" sz="1600" dirty="0" err="1" smtClean="0"/>
              <a:t>wx</a:t>
            </a:r>
            <a:r>
              <a:rPr lang="en-US" sz="1600" dirty="0" smtClean="0"/>
              <a:t>" is sometimes preferred "w" because. 1) Use of </a:t>
            </a:r>
            <a:r>
              <a:rPr lang="en-US" sz="1600" dirty="0" err="1" smtClean="0"/>
              <a:t>wx</a:t>
            </a:r>
            <a:r>
              <a:rPr lang="en-US" sz="1600" dirty="0" smtClean="0"/>
              <a:t> is more efficient. 2) If w is used, old contents of file are erased and a new empty file is created. When </a:t>
            </a:r>
            <a:r>
              <a:rPr lang="en-US" sz="1600" dirty="0" err="1" smtClean="0"/>
              <a:t>wx</a:t>
            </a:r>
            <a:r>
              <a:rPr lang="en-US" sz="1600" dirty="0" smtClean="0"/>
              <a:t> is used, </a:t>
            </a:r>
            <a:r>
              <a:rPr lang="en-US" sz="1600" dirty="0" err="1" smtClean="0"/>
              <a:t>fopen</a:t>
            </a:r>
            <a:r>
              <a:rPr lang="en-US" sz="1600" dirty="0" smtClean="0"/>
              <a:t>() returns NULL if file already exists.</a:t>
            </a:r>
          </a:p>
          <a:p>
            <a:pPr>
              <a:buFont typeface="Arial" charset="0"/>
              <a:buAutoNum type="alphaUcPeriod"/>
              <a:defRPr/>
            </a:pPr>
            <a:r>
              <a:rPr lang="en-US" sz="1600" dirty="0" smtClean="0"/>
              <a:t>Only 1   B.  Only 2    C.  Both 1 and 2    D. Neither 1 nor 2</a:t>
            </a:r>
          </a:p>
          <a:p>
            <a:pPr>
              <a:buFont typeface="Arial" charset="0"/>
              <a:buNone/>
              <a:defRPr/>
            </a:pPr>
            <a:endParaRPr lang="en-IN" sz="1600" dirty="0" smtClean="0"/>
          </a:p>
          <a:p>
            <a:pPr>
              <a:buFont typeface="Arial" charset="0"/>
              <a:buNone/>
              <a:defRPr/>
            </a:pPr>
            <a:r>
              <a:rPr lang="en-IN" sz="1600" dirty="0" smtClean="0"/>
              <a:t>5. </a:t>
            </a:r>
            <a:r>
              <a:rPr lang="en-US" sz="1600" dirty="0" err="1" smtClean="0"/>
              <a:t>fseek</a:t>
            </a:r>
            <a:r>
              <a:rPr lang="en-US" sz="1600" dirty="0" smtClean="0"/>
              <a:t>() should be preferred over rewind() mainly because</a:t>
            </a:r>
          </a:p>
          <a:p>
            <a:pPr>
              <a:buFont typeface="Arial" charset="0"/>
              <a:buNone/>
              <a:defRPr/>
            </a:pPr>
            <a:r>
              <a:rPr lang="en-US" sz="1600" dirty="0" smtClean="0"/>
              <a:t>A.  rewind() doesn't work for empty files</a:t>
            </a:r>
          </a:p>
          <a:p>
            <a:pPr>
              <a:buFont typeface="Arial" charset="0"/>
              <a:buNone/>
              <a:defRPr/>
            </a:pPr>
            <a:r>
              <a:rPr lang="en-US" sz="1600" dirty="0" smtClean="0"/>
              <a:t>B.  rewind() may fail for large files</a:t>
            </a:r>
          </a:p>
          <a:p>
            <a:pPr>
              <a:buFont typeface="Arial" charset="0"/>
              <a:buNone/>
              <a:defRPr/>
            </a:pPr>
            <a:r>
              <a:rPr lang="en-US" sz="1600" dirty="0" smtClean="0"/>
              <a:t>C.  In rewind, there is no way to check if the operations completed successfully</a:t>
            </a:r>
          </a:p>
          <a:p>
            <a:pPr>
              <a:buFont typeface="Arial" charset="0"/>
              <a:buAutoNum type="alphaUcPeriod" startAt="4"/>
              <a:defRPr/>
            </a:pPr>
            <a:r>
              <a:rPr lang="en-US" sz="1600" dirty="0" smtClean="0"/>
              <a:t>All of the above</a:t>
            </a:r>
          </a:p>
          <a:p>
            <a:pPr>
              <a:buFont typeface="Arial" charset="0"/>
              <a:buAutoNum type="alphaUcPeriod" startAt="4"/>
              <a:defRPr/>
            </a:pPr>
            <a:endParaRPr lang="en-IN" sz="1600" dirty="0" smtClean="0"/>
          </a:p>
          <a:p>
            <a:pPr>
              <a:buFont typeface="Arial" charset="0"/>
              <a:buNone/>
              <a:defRPr/>
            </a:pPr>
            <a:r>
              <a:rPr lang="en-IN" sz="1600" dirty="0" smtClean="0"/>
              <a:t>6. </a:t>
            </a:r>
            <a:r>
              <a:rPr lang="en-US" sz="1600" dirty="0" smtClean="0"/>
              <a:t>#include&lt;</a:t>
            </a:r>
            <a:r>
              <a:rPr lang="en-US" sz="1600" dirty="0" err="1" smtClean="0"/>
              <a:t>stdio.h</a:t>
            </a:r>
            <a:r>
              <a:rPr lang="en-US" sz="1600" dirty="0" smtClean="0"/>
              <a:t>&gt; </a:t>
            </a:r>
          </a:p>
          <a:p>
            <a:pPr>
              <a:buFont typeface="Arial" charset="0"/>
              <a:buNone/>
              <a:defRPr/>
            </a:pPr>
            <a:r>
              <a:rPr lang="en-US" sz="1600" dirty="0" smtClean="0"/>
              <a:t>     </a:t>
            </a:r>
            <a:r>
              <a:rPr lang="en-US" sz="1600" dirty="0" err="1" smtClean="0"/>
              <a:t>int</a:t>
            </a:r>
            <a:r>
              <a:rPr lang="en-US" sz="1600" dirty="0" smtClean="0"/>
              <a:t> main() </a:t>
            </a:r>
          </a:p>
          <a:p>
            <a:pPr>
              <a:buFont typeface="Arial" charset="0"/>
              <a:buNone/>
              <a:defRPr/>
            </a:pPr>
            <a:r>
              <a:rPr lang="en-US" sz="1600" dirty="0" smtClean="0"/>
              <a:t>    { </a:t>
            </a:r>
            <a:r>
              <a:rPr lang="en-US" sz="1600" dirty="0" err="1" smtClean="0"/>
              <a:t>printf</a:t>
            </a:r>
            <a:r>
              <a:rPr lang="en-US" sz="1600" dirty="0" smtClean="0"/>
              <a:t>("%d", EOF); </a:t>
            </a:r>
          </a:p>
          <a:p>
            <a:pPr>
              <a:buFont typeface="Arial" charset="0"/>
              <a:buNone/>
              <a:defRPr/>
            </a:pPr>
            <a:r>
              <a:rPr lang="en-US" sz="1600" dirty="0" smtClean="0"/>
              <a:t>       return 0; } </a:t>
            </a:r>
          </a:p>
          <a:p>
            <a:pPr>
              <a:buFont typeface="Arial" charset="0"/>
              <a:buNone/>
              <a:defRPr/>
            </a:pPr>
            <a:r>
              <a:rPr lang="en-US" sz="1600" b="1" dirty="0" smtClean="0"/>
              <a:t>A. NULL</a:t>
            </a:r>
            <a:r>
              <a:rPr lang="en-US" sz="1600" dirty="0" smtClean="0"/>
              <a:t>       </a:t>
            </a:r>
            <a:r>
              <a:rPr lang="en-US" sz="1600" b="1" dirty="0" smtClean="0"/>
              <a:t>B. -1</a:t>
            </a:r>
            <a:r>
              <a:rPr lang="en-US" sz="1600" dirty="0" smtClean="0"/>
              <a:t>        </a:t>
            </a:r>
            <a:r>
              <a:rPr lang="en-US" sz="1600" b="1" dirty="0" smtClean="0"/>
              <a:t>C. 0</a:t>
            </a:r>
            <a:r>
              <a:rPr lang="en-US" sz="1600" dirty="0" smtClean="0"/>
              <a:t>        </a:t>
            </a:r>
            <a:r>
              <a:rPr lang="en-US" sz="1600" b="1" dirty="0" smtClean="0"/>
              <a:t>D. Compilation Error</a:t>
            </a:r>
          </a:p>
          <a:p>
            <a:pPr>
              <a:buFont typeface="Arial" charset="0"/>
              <a:buNone/>
              <a:defRPr/>
            </a:pPr>
            <a:endParaRPr lang="en-IN" sz="1600" b="1" dirty="0" smtClean="0"/>
          </a:p>
          <a:p>
            <a:pPr>
              <a:buFont typeface="Arial" charset="0"/>
              <a:buNone/>
              <a:defRPr/>
            </a:pPr>
            <a:r>
              <a:rPr lang="en-IN" sz="1600" dirty="0" smtClean="0"/>
              <a:t>7. </a:t>
            </a:r>
            <a:r>
              <a:rPr lang="en-US" sz="1600" dirty="0" smtClean="0"/>
              <a:t>If </a:t>
            </a:r>
            <a:r>
              <a:rPr lang="en-US" sz="1600" dirty="0" err="1" smtClean="0"/>
              <a:t>fopen</a:t>
            </a:r>
            <a:r>
              <a:rPr lang="en-US" sz="1600" dirty="0" smtClean="0"/>
              <a:t>() functions is not able to open a file, it will returns?</a:t>
            </a:r>
          </a:p>
          <a:p>
            <a:pPr>
              <a:buFont typeface="Arial" charset="0"/>
              <a:buNone/>
              <a:defRPr/>
            </a:pPr>
            <a:r>
              <a:rPr lang="en-US" sz="1600" b="1" dirty="0" smtClean="0"/>
              <a:t>A. Compilation Error    B. 0      C. EOF           D. NULL</a:t>
            </a:r>
          </a:p>
          <a:p>
            <a:pPr>
              <a:buFont typeface="Arial" charset="0"/>
              <a:buNone/>
              <a:defRPr/>
            </a:pPr>
            <a:endParaRPr lang="en-US" sz="1600" dirty="0" smtClean="0"/>
          </a:p>
          <a:p>
            <a:pPr>
              <a:buFont typeface="Arial" charset="0"/>
              <a:buNone/>
              <a:defRPr/>
            </a:pPr>
            <a:endParaRPr lang="en-US" sz="1600" dirty="0" smtClean="0"/>
          </a:p>
          <a:p>
            <a:pPr>
              <a:buFont typeface="Arial" charset="0"/>
              <a:buNone/>
              <a:defRPr/>
            </a:pPr>
            <a:endParaRPr lang="en-US" sz="1600" dirty="0" smtClean="0"/>
          </a:p>
          <a:p>
            <a:pPr fontAlgn="t">
              <a:buFont typeface="Arial" charset="0"/>
              <a:buNone/>
              <a:defRPr/>
            </a:pPr>
            <a:endParaRPr lang="en-US" sz="1600" dirty="0" smtClean="0"/>
          </a:p>
          <a:p>
            <a:pPr>
              <a:defRPr/>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813"/>
            <a:ext cx="8435975" cy="5721350"/>
          </a:xfrm>
        </p:spPr>
        <p:txBody>
          <a:bodyPr>
            <a:normAutofit fontScale="92500" lnSpcReduction="20000"/>
          </a:bodyPr>
          <a:lstStyle/>
          <a:p>
            <a:pPr>
              <a:buFont typeface="Arial" pitchFamily="34" charset="0"/>
              <a:buNone/>
              <a:defRPr/>
            </a:pPr>
            <a:r>
              <a:rPr lang="en-US" sz="1600" dirty="0" smtClean="0"/>
              <a:t>8.  What will be the output of the C program?</a:t>
            </a:r>
          </a:p>
          <a:p>
            <a:pPr>
              <a:buFont typeface="Arial" pitchFamily="34" charset="0"/>
              <a:buNone/>
              <a:defRPr/>
            </a:pPr>
            <a:r>
              <a:rPr lang="en-US" sz="1600" dirty="0" smtClean="0"/>
              <a:t>/*This program uses two files*/ </a:t>
            </a:r>
          </a:p>
          <a:p>
            <a:pPr>
              <a:buFont typeface="Arial" pitchFamily="34" charset="0"/>
              <a:buNone/>
              <a:defRPr/>
            </a:pPr>
            <a:r>
              <a:rPr lang="en-US" sz="1600" dirty="0" smtClean="0"/>
              <a:t>#include&lt;</a:t>
            </a:r>
            <a:r>
              <a:rPr lang="en-US" sz="1600" dirty="0" err="1" smtClean="0"/>
              <a:t>stdio.h</a:t>
            </a:r>
            <a:r>
              <a:rPr lang="en-US" sz="1600" dirty="0" smtClean="0"/>
              <a:t>&gt; </a:t>
            </a:r>
          </a:p>
          <a:p>
            <a:pPr>
              <a:buFont typeface="Arial" pitchFamily="34" charset="0"/>
              <a:buNone/>
              <a:defRPr/>
            </a:pPr>
            <a:r>
              <a:rPr lang="en-US" sz="1600" dirty="0" err="1" smtClean="0"/>
              <a:t>int</a:t>
            </a:r>
            <a:r>
              <a:rPr lang="en-US" sz="1600" dirty="0" smtClean="0"/>
              <a:t> main() </a:t>
            </a:r>
          </a:p>
          <a:p>
            <a:pPr>
              <a:buFont typeface="Arial" pitchFamily="34" charset="0"/>
              <a:buNone/>
              <a:defRPr/>
            </a:pPr>
            <a:r>
              <a:rPr lang="en-US" sz="1600" dirty="0" smtClean="0"/>
              <a:t>{ char </a:t>
            </a:r>
            <a:r>
              <a:rPr lang="en-US" sz="1600" dirty="0" err="1" smtClean="0"/>
              <a:t>ch</a:t>
            </a:r>
            <a:r>
              <a:rPr lang="en-US" sz="1600" dirty="0" smtClean="0"/>
              <a:t>; </a:t>
            </a:r>
          </a:p>
          <a:p>
            <a:pPr>
              <a:buFont typeface="Arial" pitchFamily="34" charset="0"/>
              <a:buNone/>
              <a:defRPr/>
            </a:pPr>
            <a:r>
              <a:rPr lang="en-US" sz="1600" dirty="0" smtClean="0"/>
              <a:t>  FILE *fptr1, *fptr2; </a:t>
            </a:r>
          </a:p>
          <a:p>
            <a:pPr>
              <a:buFont typeface="Arial" pitchFamily="34" charset="0"/>
              <a:buNone/>
              <a:defRPr/>
            </a:pPr>
            <a:r>
              <a:rPr lang="en-US" sz="1600" dirty="0" smtClean="0"/>
              <a:t>  </a:t>
            </a:r>
            <a:r>
              <a:rPr lang="en-US" sz="1600" dirty="0" err="1" smtClean="0"/>
              <a:t>fp</a:t>
            </a:r>
            <a:r>
              <a:rPr lang="en-US" sz="1600" dirty="0" smtClean="0"/>
              <a:t> = </a:t>
            </a:r>
            <a:r>
              <a:rPr lang="en-US" sz="1600" dirty="0" err="1" smtClean="0"/>
              <a:t>fopen</a:t>
            </a:r>
            <a:r>
              <a:rPr lang="en-US" sz="1600" dirty="0" smtClean="0"/>
              <a:t>("datafile1.txt", "w"); </a:t>
            </a:r>
          </a:p>
          <a:p>
            <a:pPr>
              <a:buFont typeface="Arial" pitchFamily="34" charset="0"/>
              <a:buNone/>
              <a:defRPr/>
            </a:pPr>
            <a:r>
              <a:rPr lang="en-US" sz="1600" dirty="0" smtClean="0"/>
              <a:t>  </a:t>
            </a:r>
            <a:r>
              <a:rPr lang="en-US" sz="1600" dirty="0" err="1" smtClean="0"/>
              <a:t>fp</a:t>
            </a:r>
            <a:r>
              <a:rPr lang="en-US" sz="1600" dirty="0" smtClean="0"/>
              <a:t> = </a:t>
            </a:r>
            <a:r>
              <a:rPr lang="en-US" sz="1600" dirty="0" err="1" smtClean="0"/>
              <a:t>fopen</a:t>
            </a:r>
            <a:r>
              <a:rPr lang="en-US" sz="1600" dirty="0" smtClean="0"/>
              <a:t>("datafile2.txt", "w"); </a:t>
            </a:r>
          </a:p>
          <a:p>
            <a:pPr>
              <a:buFont typeface="Arial" pitchFamily="34" charset="0"/>
              <a:buNone/>
              <a:defRPr/>
            </a:pPr>
            <a:r>
              <a:rPr lang="en-US" sz="1600" dirty="0" smtClean="0"/>
              <a:t>  </a:t>
            </a:r>
            <a:r>
              <a:rPr lang="en-US" sz="1600" dirty="0" err="1" smtClean="0"/>
              <a:t>printf</a:t>
            </a:r>
            <a:r>
              <a:rPr lang="en-US" sz="1600" dirty="0" smtClean="0"/>
              <a:t>("Thank you."); </a:t>
            </a:r>
          </a:p>
          <a:p>
            <a:pPr>
              <a:buFont typeface="Arial" pitchFamily="34" charset="0"/>
              <a:buNone/>
              <a:defRPr/>
            </a:pPr>
            <a:r>
              <a:rPr lang="en-US" sz="1600" dirty="0" smtClean="0"/>
              <a:t>  </a:t>
            </a:r>
            <a:r>
              <a:rPr lang="en-US" sz="1600" dirty="0" err="1" smtClean="0"/>
              <a:t>fclose</a:t>
            </a:r>
            <a:r>
              <a:rPr lang="en-US" sz="1600" dirty="0" smtClean="0"/>
              <a:t>(*fptr1, *fptr2); </a:t>
            </a:r>
          </a:p>
          <a:p>
            <a:pPr>
              <a:buFont typeface="Arial" pitchFamily="34" charset="0"/>
              <a:buNone/>
              <a:defRPr/>
            </a:pPr>
            <a:r>
              <a:rPr lang="en-US" sz="1600" dirty="0" smtClean="0"/>
              <a:t>  return 0; }</a:t>
            </a:r>
          </a:p>
          <a:p>
            <a:pPr>
              <a:buFont typeface="Arial" pitchFamily="34" charset="0"/>
              <a:buNone/>
              <a:defRPr/>
            </a:pPr>
            <a:r>
              <a:rPr lang="en-US" sz="1600" dirty="0" smtClean="0"/>
              <a:t>A. Thank you     B. Prints nothing     C. Compilation error     D. None of the above</a:t>
            </a:r>
          </a:p>
          <a:p>
            <a:pPr>
              <a:buFont typeface="Arial" pitchFamily="34" charset="0"/>
              <a:buNone/>
              <a:defRPr/>
            </a:pPr>
            <a:endParaRPr lang="en-IN" sz="1600" dirty="0" smtClean="0"/>
          </a:p>
          <a:p>
            <a:pPr>
              <a:buFont typeface="Arial" charset="0"/>
              <a:buNone/>
              <a:defRPr/>
            </a:pPr>
            <a:r>
              <a:rPr lang="en-IN" sz="1600" dirty="0" smtClean="0"/>
              <a:t>9. </a:t>
            </a:r>
            <a:r>
              <a:rPr lang="en-US" sz="1600" dirty="0" err="1" smtClean="0"/>
              <a:t>fopen</a:t>
            </a:r>
            <a:r>
              <a:rPr lang="en-US" sz="1600" dirty="0" smtClean="0"/>
              <a:t>() function will not opens ______</a:t>
            </a:r>
          </a:p>
          <a:p>
            <a:pPr>
              <a:buFont typeface="Arial" charset="0"/>
              <a:buAutoNum type="alphaUcPeriod"/>
              <a:defRPr/>
            </a:pPr>
            <a:r>
              <a:rPr lang="en-US" sz="1600" dirty="0" smtClean="0"/>
              <a:t>bin files     B. c files    C. txt files   D. None of the above</a:t>
            </a:r>
          </a:p>
          <a:p>
            <a:pPr>
              <a:buFont typeface="Arial" charset="0"/>
              <a:buNone/>
              <a:defRPr/>
            </a:pPr>
            <a:endParaRPr lang="en-IN" sz="1600" dirty="0" smtClean="0"/>
          </a:p>
          <a:p>
            <a:pPr>
              <a:buFont typeface="Arial" charset="0"/>
              <a:buNone/>
              <a:defRPr/>
            </a:pPr>
            <a:r>
              <a:rPr lang="en-IN" sz="1600" dirty="0" smtClean="0"/>
              <a:t>10. </a:t>
            </a:r>
            <a:r>
              <a:rPr lang="en-US" sz="1600" dirty="0" smtClean="0"/>
              <a:t>In C, when </a:t>
            </a:r>
            <a:r>
              <a:rPr lang="en-US" sz="1600" dirty="0" err="1" smtClean="0"/>
              <a:t>getc</a:t>
            </a:r>
            <a:r>
              <a:rPr lang="en-US" sz="1600" dirty="0" smtClean="0"/>
              <a:t>() function returns EOF?</a:t>
            </a:r>
          </a:p>
          <a:p>
            <a:pPr marL="0" indent="0">
              <a:buFont typeface="Arial" charset="0"/>
              <a:buNone/>
              <a:defRPr/>
            </a:pPr>
            <a:r>
              <a:rPr lang="en-US" sz="1600" dirty="0" smtClean="0"/>
              <a:t>A. Never Returns    B. End of files is reached    C. When </a:t>
            </a:r>
            <a:r>
              <a:rPr lang="en-US" sz="1600" dirty="0" err="1" smtClean="0"/>
              <a:t>getc</a:t>
            </a:r>
            <a:r>
              <a:rPr lang="en-US" sz="1600" dirty="0" smtClean="0"/>
              <a:t>() fails to read a character               D. Both B and C</a:t>
            </a:r>
          </a:p>
          <a:p>
            <a:pPr>
              <a:buFont typeface="Arial" charset="0"/>
              <a:buNone/>
              <a:defRPr/>
            </a:pPr>
            <a:endParaRPr lang="en-US" sz="1600" dirty="0" smtClean="0"/>
          </a:p>
          <a:p>
            <a:pPr>
              <a:buFont typeface="Arial" charset="0"/>
              <a:buNone/>
              <a:defRPr/>
            </a:pPr>
            <a:endParaRPr lang="en-US" sz="1600" dirty="0" smtClean="0"/>
          </a:p>
          <a:p>
            <a:pPr>
              <a:buFont typeface="Arial" pitchFamily="34" charset="0"/>
              <a:buNone/>
              <a:defRPr/>
            </a:pP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Data Organization </a:t>
            </a:r>
          </a:p>
          <a:p>
            <a:pPr>
              <a:defRPr/>
            </a:pPr>
            <a:r>
              <a:rPr lang="en-IN" sz="2000" dirty="0" smtClean="0"/>
              <a:t>Types of File</a:t>
            </a:r>
          </a:p>
          <a:p>
            <a:pPr>
              <a:defRPr/>
            </a:pPr>
            <a:r>
              <a:rPr lang="en-IN" sz="2000" dirty="0" smtClean="0"/>
              <a:t>File Modes</a:t>
            </a:r>
          </a:p>
          <a:p>
            <a:pPr>
              <a:defRPr/>
            </a:pPr>
            <a:r>
              <a:rPr lang="en-IN" sz="2000" dirty="0" smtClean="0"/>
              <a:t>Different File Operations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1975"/>
          </a:xfrm>
        </p:spPr>
        <p:txBody>
          <a:bodyPr/>
          <a:lstStyle/>
          <a:p>
            <a:pPr>
              <a:defRPr/>
            </a:pPr>
            <a:r>
              <a:rPr lang="en-IN" sz="2800" b="1" dirty="0" smtClean="0">
                <a:effectLst>
                  <a:outerShdw blurRad="38100" dist="38100" dir="2700000" algn="tl">
                    <a:srgbClr val="000000">
                      <a:alpha val="43137"/>
                    </a:srgbClr>
                  </a:outerShdw>
                </a:effectLst>
              </a:rPr>
              <a:t>Data Organization</a:t>
            </a:r>
            <a:endParaRPr lang="en-US" sz="2800" b="1" dirty="0">
              <a:effectLst>
                <a:outerShdw blurRad="38100" dist="38100" dir="2700000" algn="tl">
                  <a:srgbClr val="000000">
                    <a:alpha val="43137"/>
                  </a:srgbClr>
                </a:outerShdw>
              </a:effectLst>
            </a:endParaRPr>
          </a:p>
        </p:txBody>
      </p:sp>
      <p:pic>
        <p:nvPicPr>
          <p:cNvPr id="18435" name="Picture 4"/>
          <p:cNvPicPr>
            <a:picLocks noChangeAspect="1" noChangeArrowheads="1"/>
          </p:cNvPicPr>
          <p:nvPr/>
        </p:nvPicPr>
        <p:blipFill>
          <a:blip r:embed="rId2" cstate="print"/>
          <a:srcRect/>
          <a:stretch>
            <a:fillRect/>
          </a:stretch>
        </p:blipFill>
        <p:spPr bwMode="auto">
          <a:xfrm>
            <a:off x="1258888" y="981075"/>
            <a:ext cx="6413500" cy="1943100"/>
          </a:xfrm>
          <a:prstGeom prst="rect">
            <a:avLst/>
          </a:prstGeom>
          <a:noFill/>
          <a:ln w="9525">
            <a:noFill/>
            <a:miter lim="800000"/>
            <a:headEnd/>
            <a:tailEnd/>
          </a:ln>
        </p:spPr>
      </p:pic>
      <p:sp>
        <p:nvSpPr>
          <p:cNvPr id="6" name="TextBox 5"/>
          <p:cNvSpPr txBox="1"/>
          <p:nvPr/>
        </p:nvSpPr>
        <p:spPr>
          <a:xfrm>
            <a:off x="755650" y="3213100"/>
            <a:ext cx="7993063" cy="2062163"/>
          </a:xfrm>
          <a:prstGeom prst="rect">
            <a:avLst/>
          </a:prstGeom>
          <a:noFill/>
        </p:spPr>
        <p:txBody>
          <a:bodyPr>
            <a:spAutoFit/>
          </a:bodyPr>
          <a:lstStyle/>
          <a:p>
            <a:pPr>
              <a:defRPr/>
            </a:pPr>
            <a:r>
              <a:rPr lang="en-IN" sz="1600" b="1" dirty="0">
                <a:latin typeface="+mn-lt"/>
                <a:cs typeface="Arial" charset="0"/>
              </a:rPr>
              <a:t>How data is organized on disk?</a:t>
            </a:r>
          </a:p>
          <a:p>
            <a:pPr>
              <a:defRPr/>
            </a:pPr>
            <a:endParaRPr lang="en-IN" sz="1600" b="1" dirty="0">
              <a:latin typeface="+mn-lt"/>
              <a:cs typeface="Arial" charset="0"/>
            </a:endParaRPr>
          </a:p>
          <a:p>
            <a:pPr marL="342900" indent="-342900">
              <a:buFont typeface="+mj-lt"/>
              <a:buAutoNum type="arabicPeriod"/>
              <a:defRPr/>
            </a:pPr>
            <a:r>
              <a:rPr lang="en-US" sz="1600" dirty="0">
                <a:latin typeface="+mn-lt"/>
                <a:cs typeface="Arial" charset="0"/>
              </a:rPr>
              <a:t>All data stored on the disk is in binary form.</a:t>
            </a:r>
          </a:p>
          <a:p>
            <a:pPr marL="342900" indent="-342900">
              <a:buFont typeface="+mj-lt"/>
              <a:buAutoNum type="arabicPeriod"/>
              <a:defRPr/>
            </a:pPr>
            <a:r>
              <a:rPr lang="en-US" sz="1600" dirty="0">
                <a:latin typeface="+mn-lt"/>
                <a:cs typeface="Arial" charset="0"/>
              </a:rPr>
              <a:t>How this binary data is stored on the disk varies from one OS to another</a:t>
            </a:r>
          </a:p>
          <a:p>
            <a:pPr marL="342900" indent="-342900">
              <a:buFont typeface="+mj-lt"/>
              <a:buAutoNum type="arabicPeriod"/>
              <a:defRPr/>
            </a:pPr>
            <a:r>
              <a:rPr lang="en-US" sz="1600" dirty="0">
                <a:latin typeface="+mn-lt"/>
                <a:cs typeface="Arial" charset="0"/>
              </a:rPr>
              <a:t>C programmer </a:t>
            </a:r>
            <a:r>
              <a:rPr lang="en-US" sz="1600" dirty="0" smtClean="0">
                <a:latin typeface="+mn-lt"/>
                <a:cs typeface="Arial" charset="0"/>
              </a:rPr>
              <a:t>has </a:t>
            </a:r>
            <a:r>
              <a:rPr lang="en-US" sz="1600" dirty="0">
                <a:latin typeface="+mn-lt"/>
                <a:cs typeface="Arial" charset="0"/>
              </a:rPr>
              <a:t>to use only the library functions written for the particular OS to be able to perform input/output.</a:t>
            </a:r>
          </a:p>
          <a:p>
            <a:pPr marL="342900" indent="-342900">
              <a:buFont typeface="+mj-lt"/>
              <a:buAutoNum type="arabicPeriod"/>
              <a:defRPr/>
            </a:pPr>
            <a:r>
              <a:rPr lang="en-US" sz="1600" dirty="0">
                <a:latin typeface="+mn-lt"/>
                <a:cs typeface="Arial" charset="0"/>
              </a:rPr>
              <a:t>It is the compiler vendor’s responsibility to correctly implement these library functions by taking the help of OS</a:t>
            </a:r>
            <a:endParaRPr lang="en-US" sz="1600" b="1" dirty="0">
              <a:latin typeface="+mn-lt"/>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81" y="365127"/>
            <a:ext cx="7721596" cy="615602"/>
          </a:xfrm>
        </p:spPr>
        <p:txBody>
          <a:bodyPr/>
          <a:lstStyle/>
          <a:p>
            <a:pPr algn="ctr">
              <a:defRPr/>
            </a:pPr>
            <a:r>
              <a:rPr lang="en-IN" b="1" dirty="0" smtClean="0">
                <a:effectLst>
                  <a:outerShdw blurRad="38100" dist="38100" dir="2700000" algn="tl">
                    <a:srgbClr val="000000">
                      <a:alpha val="43137"/>
                    </a:srgbClr>
                  </a:outerShdw>
                </a:effectLst>
              </a:rPr>
              <a:t>C Files</a:t>
            </a:r>
            <a:endParaRPr lang="en-US" b="1" dirty="0">
              <a:effectLst>
                <a:outerShdw blurRad="38100" dist="38100" dir="2700000" algn="tl">
                  <a:srgbClr val="000000">
                    <a:alpha val="43137"/>
                  </a:srgbClr>
                </a:outerShdw>
              </a:effectLst>
            </a:endParaRPr>
          </a:p>
        </p:txBody>
      </p:sp>
      <p:graphicFrame>
        <p:nvGraphicFramePr>
          <p:cNvPr id="6" name="Diagram 5"/>
          <p:cNvGraphicFramePr/>
          <p:nvPr>
            <p:extLst>
              <p:ext uri="{D42A27DB-BD31-4B8C-83A1-F6EECF244321}">
                <p14:modId xmlns:p14="http://schemas.microsoft.com/office/powerpoint/2010/main" val="3580103839"/>
              </p:ext>
            </p:extLst>
          </p:nvPr>
        </p:nvGraphicFramePr>
        <p:xfrm>
          <a:off x="323206" y="1124744"/>
          <a:ext cx="7776864"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258888" y="3860800"/>
            <a:ext cx="5905500" cy="2232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763713" y="4076700"/>
            <a:ext cx="3313112" cy="1728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000" dirty="0">
                <a:solidFill>
                  <a:schemeClr val="tx1"/>
                </a:solidFill>
              </a:rPr>
              <a:t>Bytes</a:t>
            </a:r>
          </a:p>
          <a:p>
            <a:pPr algn="ctr">
              <a:defRPr/>
            </a:pPr>
            <a:r>
              <a:rPr lang="en-IN" dirty="0">
                <a:solidFill>
                  <a:schemeClr val="tx1"/>
                </a:solidFill>
              </a:rPr>
              <a:t>.................</a:t>
            </a:r>
          </a:p>
          <a:p>
            <a:pPr algn="ctr">
              <a:defRPr/>
            </a:pPr>
            <a:r>
              <a:rPr lang="en-IN" dirty="0">
                <a:solidFill>
                  <a:schemeClr val="tx1"/>
                </a:solidFill>
              </a:rPr>
              <a:t>..................</a:t>
            </a:r>
            <a:endParaRPr lang="en-US" dirty="0">
              <a:solidFill>
                <a:schemeClr val="tx1"/>
              </a:solidFill>
            </a:endParaRPr>
          </a:p>
        </p:txBody>
      </p:sp>
      <p:cxnSp>
        <p:nvCxnSpPr>
          <p:cNvPr id="10" name="Straight Connector 9"/>
          <p:cNvCxnSpPr>
            <a:stCxn id="8" idx="3"/>
          </p:cNvCxnSpPr>
          <p:nvPr/>
        </p:nvCxnSpPr>
        <p:spPr>
          <a:xfrm>
            <a:off x="5076825" y="4941888"/>
            <a:ext cx="57467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24525" y="4724400"/>
            <a:ext cx="935038" cy="401638"/>
          </a:xfrm>
          <a:prstGeom prst="rect">
            <a:avLst/>
          </a:prstGeom>
          <a:noFill/>
        </p:spPr>
        <p:txBody>
          <a:bodyPr>
            <a:spAutoFit/>
          </a:bodyPr>
          <a:lstStyle/>
          <a:p>
            <a:pPr algn="ctr">
              <a:defRPr/>
            </a:pPr>
            <a:r>
              <a:rPr lang="en-IN" sz="2000" dirty="0">
                <a:latin typeface="+mn-lt"/>
                <a:cs typeface="Arial" charset="0"/>
              </a:rPr>
              <a:t>file</a:t>
            </a:r>
            <a:endParaRPr lang="en-US" sz="2000" dirty="0">
              <a:latin typeface="+mn-lt"/>
              <a:cs typeface="Arial" charset="0"/>
            </a:endParaRPr>
          </a:p>
        </p:txBody>
      </p:sp>
      <p:cxnSp>
        <p:nvCxnSpPr>
          <p:cNvPr id="12" name="Straight Connector 11"/>
          <p:cNvCxnSpPr/>
          <p:nvPr/>
        </p:nvCxnSpPr>
        <p:spPr>
          <a:xfrm>
            <a:off x="7164388" y="5445125"/>
            <a:ext cx="57626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40650" y="5229225"/>
            <a:ext cx="935038" cy="646113"/>
          </a:xfrm>
          <a:prstGeom prst="rect">
            <a:avLst/>
          </a:prstGeom>
          <a:noFill/>
        </p:spPr>
        <p:txBody>
          <a:bodyPr>
            <a:spAutoFit/>
          </a:bodyPr>
          <a:lstStyle/>
          <a:p>
            <a:pPr algn="ctr">
              <a:defRPr/>
            </a:pPr>
            <a:r>
              <a:rPr lang="en-IN" dirty="0">
                <a:latin typeface="+mn-lt"/>
                <a:cs typeface="Arial" charset="0"/>
              </a:rPr>
              <a:t>Header File</a:t>
            </a:r>
            <a:endParaRPr lang="en-US" dirty="0">
              <a:latin typeface="+mn-lt"/>
              <a:cs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File Operations</a:t>
            </a:r>
            <a:endParaRPr lang="en-US" sz="2800" b="1" dirty="0">
              <a:effectLst>
                <a:outerShdw blurRad="38100" dist="38100" dir="2700000" algn="tl">
                  <a:srgbClr val="000000">
                    <a:alpha val="43137"/>
                  </a:srgbClr>
                </a:outerShdw>
              </a:effectLst>
            </a:endParaRPr>
          </a:p>
        </p:txBody>
      </p:sp>
      <p:sp>
        <p:nvSpPr>
          <p:cNvPr id="4" name="24-Point Star 3"/>
          <p:cNvSpPr/>
          <p:nvPr/>
        </p:nvSpPr>
        <p:spPr>
          <a:xfrm>
            <a:off x="684213" y="1341438"/>
            <a:ext cx="1943100" cy="1871662"/>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Creation of new file</a:t>
            </a:r>
            <a:endParaRPr lang="en-US" dirty="0"/>
          </a:p>
        </p:txBody>
      </p:sp>
      <p:sp>
        <p:nvSpPr>
          <p:cNvPr id="5" name="24-Point Star 4"/>
          <p:cNvSpPr/>
          <p:nvPr/>
        </p:nvSpPr>
        <p:spPr>
          <a:xfrm>
            <a:off x="6804025" y="4221163"/>
            <a:ext cx="1800225" cy="1728787"/>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Closing a file</a:t>
            </a:r>
            <a:endParaRPr lang="en-US" dirty="0"/>
          </a:p>
        </p:txBody>
      </p:sp>
      <p:sp>
        <p:nvSpPr>
          <p:cNvPr id="6" name="24-Point Star 5"/>
          <p:cNvSpPr/>
          <p:nvPr/>
        </p:nvSpPr>
        <p:spPr>
          <a:xfrm>
            <a:off x="3779838" y="4076700"/>
            <a:ext cx="2087562" cy="1944688"/>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Moving to a specific location in a file</a:t>
            </a:r>
            <a:endParaRPr lang="en-US" dirty="0"/>
          </a:p>
        </p:txBody>
      </p:sp>
      <p:sp>
        <p:nvSpPr>
          <p:cNvPr id="7" name="24-Point Star 6"/>
          <p:cNvSpPr/>
          <p:nvPr/>
        </p:nvSpPr>
        <p:spPr>
          <a:xfrm>
            <a:off x="611188" y="4005263"/>
            <a:ext cx="1873250" cy="1727200"/>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Writing to a file</a:t>
            </a:r>
            <a:endParaRPr lang="en-US" dirty="0"/>
          </a:p>
        </p:txBody>
      </p:sp>
      <p:sp>
        <p:nvSpPr>
          <p:cNvPr id="8" name="24-Point Star 7"/>
          <p:cNvSpPr/>
          <p:nvPr/>
        </p:nvSpPr>
        <p:spPr>
          <a:xfrm>
            <a:off x="3851275" y="1412875"/>
            <a:ext cx="2016125" cy="180022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Opening an existing file</a:t>
            </a:r>
            <a:endParaRPr lang="en-US" dirty="0"/>
          </a:p>
        </p:txBody>
      </p:sp>
      <p:sp>
        <p:nvSpPr>
          <p:cNvPr id="9" name="24-Point Star 8"/>
          <p:cNvSpPr/>
          <p:nvPr/>
        </p:nvSpPr>
        <p:spPr>
          <a:xfrm>
            <a:off x="6875463" y="1412875"/>
            <a:ext cx="1800225" cy="1728788"/>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Reading from file</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Program to open a file</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85875"/>
            <a:ext cx="8229600" cy="5145088"/>
          </a:xfrm>
        </p:spPr>
        <p:txBody>
          <a:bodyPr/>
          <a:lstStyle/>
          <a:p>
            <a:pPr>
              <a:buFont typeface="Arial" charset="0"/>
              <a:buNone/>
              <a:defRPr/>
            </a:pPr>
            <a:r>
              <a:rPr lang="en-US" sz="1800" dirty="0" smtClean="0"/>
              <a:t>#include &lt;</a:t>
            </a:r>
            <a:r>
              <a:rPr lang="en-US" sz="1800" dirty="0" err="1" smtClean="0"/>
              <a:t>stdio.h</a:t>
            </a:r>
            <a:r>
              <a:rPr lang="en-US" sz="1800" dirty="0" smtClean="0"/>
              <a:t>&gt;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a:t>
            </a:r>
          </a:p>
          <a:p>
            <a:pPr>
              <a:buFont typeface="Arial" charset="0"/>
              <a:buNone/>
              <a:defRPr/>
            </a:pPr>
            <a:r>
              <a:rPr lang="en-US" sz="1800" dirty="0" smtClean="0"/>
              <a:t>   FILE *</a:t>
            </a:r>
            <a:r>
              <a:rPr lang="en-US" sz="1800" dirty="0" err="1" smtClean="0"/>
              <a:t>fptr</a:t>
            </a:r>
            <a:r>
              <a:rPr lang="en-US" sz="1800" dirty="0" smtClean="0"/>
              <a:t>; </a:t>
            </a:r>
          </a:p>
          <a:p>
            <a:pPr>
              <a:buFont typeface="Arial" charset="0"/>
              <a:buNone/>
              <a:defRPr/>
            </a:pPr>
            <a:r>
              <a:rPr lang="en-US" sz="1800" dirty="0" smtClean="0"/>
              <a:t>   </a:t>
            </a:r>
            <a:r>
              <a:rPr lang="en-US" sz="1800" dirty="0" err="1" smtClean="0"/>
              <a:t>fptr</a:t>
            </a:r>
            <a:r>
              <a:rPr lang="en-US" sz="1800" dirty="0" smtClean="0"/>
              <a:t> = </a:t>
            </a:r>
            <a:r>
              <a:rPr lang="en-US" sz="1800" dirty="0" err="1" smtClean="0"/>
              <a:t>fopen</a:t>
            </a:r>
            <a:r>
              <a:rPr lang="en-US" sz="1800" dirty="0" smtClean="0"/>
              <a:t>("</a:t>
            </a:r>
            <a:r>
              <a:rPr lang="en-US" sz="1800" dirty="0" err="1" smtClean="0"/>
              <a:t>data.dat","r</a:t>
            </a:r>
            <a:r>
              <a:rPr lang="en-US" sz="1800" dirty="0" smtClean="0"/>
              <a:t>"); </a:t>
            </a:r>
          </a:p>
          <a:p>
            <a:pPr>
              <a:buFont typeface="Arial" charset="0"/>
              <a:buNone/>
              <a:defRPr/>
            </a:pPr>
            <a:r>
              <a:rPr lang="en-US" sz="1800" dirty="0" smtClean="0"/>
              <a:t>    if(</a:t>
            </a:r>
            <a:r>
              <a:rPr lang="en-US" sz="1800" dirty="0" err="1" smtClean="0"/>
              <a:t>fptr</a:t>
            </a:r>
            <a:r>
              <a:rPr lang="en-US" sz="1800" dirty="0" smtClean="0"/>
              <a:t> == NULL) </a:t>
            </a:r>
          </a:p>
          <a:p>
            <a:pPr>
              <a:buFont typeface="Arial" charset="0"/>
              <a:buNone/>
              <a:defRPr/>
            </a:pPr>
            <a:r>
              <a:rPr lang="en-US" sz="1800" dirty="0" smtClean="0"/>
              <a:t>         </a:t>
            </a:r>
            <a:r>
              <a:rPr lang="en-US" sz="1800" dirty="0" err="1" smtClean="0"/>
              <a:t>printf</a:t>
            </a:r>
            <a:r>
              <a:rPr lang="en-US" sz="1800" dirty="0" smtClean="0"/>
              <a:t>("ERROR: Not able to open the file "); </a:t>
            </a:r>
          </a:p>
          <a:p>
            <a:pPr>
              <a:buFont typeface="Arial" charset="0"/>
              <a:buNone/>
              <a:defRPr/>
            </a:pPr>
            <a:r>
              <a:rPr lang="en-US" sz="1800" dirty="0" smtClean="0"/>
              <a:t>    else </a:t>
            </a:r>
          </a:p>
          <a:p>
            <a:pPr>
              <a:buFont typeface="Arial" charset="0"/>
              <a:buNone/>
              <a:defRPr/>
            </a:pPr>
            <a:r>
              <a:rPr lang="en-US" sz="1800" dirty="0" smtClean="0"/>
              <a:t>         </a:t>
            </a:r>
            <a:r>
              <a:rPr lang="en-US" sz="1800" dirty="0" err="1" smtClean="0"/>
              <a:t>fclose</a:t>
            </a:r>
            <a:r>
              <a:rPr lang="en-US" sz="1800" dirty="0" smtClean="0"/>
              <a:t>(</a:t>
            </a:r>
            <a:r>
              <a:rPr lang="en-US" sz="1800" dirty="0" err="1" smtClean="0"/>
              <a:t>fptr</a:t>
            </a:r>
            <a:r>
              <a:rPr lang="en-US" sz="1800" dirty="0" smtClean="0"/>
              <a:t>); </a:t>
            </a:r>
          </a:p>
          <a:p>
            <a:pPr>
              <a:buFont typeface="Arial" charset="0"/>
              <a:buNone/>
              <a:defRPr/>
            </a:pPr>
            <a:r>
              <a:rPr lang="en-US" sz="1800" dirty="0" smtClean="0"/>
              <a:t>    return 0; </a:t>
            </a:r>
          </a:p>
          <a:p>
            <a:pPr>
              <a:buFont typeface="Arial" charset="0"/>
              <a:buNone/>
              <a:defRPr/>
            </a:pPr>
            <a:r>
              <a:rPr lang="en-US" sz="1800" dirty="0" smtClean="0"/>
              <a:t>}</a:t>
            </a:r>
            <a:endParaRPr lang="en-US" sz="18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sz="2800" b="1" dirty="0" smtClean="0">
                <a:effectLst>
                  <a:outerShdw blurRad="38100" dist="38100" dir="2700000" algn="tl">
                    <a:srgbClr val="000000">
                      <a:alpha val="43137"/>
                    </a:srgbClr>
                  </a:outerShdw>
                </a:effectLst>
              </a:rPr>
              <a:t>File Opening Modes</a:t>
            </a:r>
            <a:endParaRPr lang="en-US" sz="2800" b="1" dirty="0">
              <a:effectLst>
                <a:outerShdw blurRad="38100" dist="38100" dir="2700000" algn="tl">
                  <a:srgbClr val="000000">
                    <a:alpha val="43137"/>
                  </a:srgbClr>
                </a:outerShdw>
              </a:effectLst>
            </a:endParaRPr>
          </a:p>
        </p:txBody>
      </p:sp>
      <p:pic>
        <p:nvPicPr>
          <p:cNvPr id="24579" name="Picture 2"/>
          <p:cNvPicPr>
            <a:picLocks noChangeAspect="1" noChangeArrowheads="1"/>
          </p:cNvPicPr>
          <p:nvPr/>
        </p:nvPicPr>
        <p:blipFill>
          <a:blip r:embed="rId2" cstate="print"/>
          <a:srcRect/>
          <a:stretch>
            <a:fillRect/>
          </a:stretch>
        </p:blipFill>
        <p:spPr bwMode="auto">
          <a:xfrm>
            <a:off x="323850" y="1412875"/>
            <a:ext cx="8459788" cy="2663825"/>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2144</Words>
  <Application>Microsoft Office PowerPoint</Application>
  <PresentationFormat>On-screen Show (4:3)</PresentationFormat>
  <Paragraphs>428</Paragraphs>
  <Slides>34</Slides>
  <Notes>1</Notes>
  <HiddenSlides>3</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Theme5</vt:lpstr>
      <vt:lpstr>NCU-PPT Template (1)</vt:lpstr>
      <vt:lpstr>File Management</vt:lpstr>
      <vt:lpstr>File Management in C</vt:lpstr>
      <vt:lpstr>PowerPoint Presentation</vt:lpstr>
      <vt:lpstr>Contents</vt:lpstr>
      <vt:lpstr>Data Organization</vt:lpstr>
      <vt:lpstr>C Files</vt:lpstr>
      <vt:lpstr>File Operations</vt:lpstr>
      <vt:lpstr>Program to open a file</vt:lpstr>
      <vt:lpstr>File Opening Modes</vt:lpstr>
      <vt:lpstr>Reading a File</vt:lpstr>
      <vt:lpstr>Program to read contents of file using fscanf()</vt:lpstr>
      <vt:lpstr>    Program to read a file using fgetc   </vt:lpstr>
      <vt:lpstr>Program to read contents of file using fgets()</vt:lpstr>
      <vt:lpstr>Writing to a File</vt:lpstr>
      <vt:lpstr>Program to write contents of file using fprintf()</vt:lpstr>
      <vt:lpstr>    Program to write a file using fputc   </vt:lpstr>
      <vt:lpstr>    Program to write a file using fputs   </vt:lpstr>
      <vt:lpstr>Functions to access a file</vt:lpstr>
      <vt:lpstr>Functions to access a file</vt:lpstr>
      <vt:lpstr>Other File Handling Functions</vt:lpstr>
      <vt:lpstr>Program to visualize fseek()</vt:lpstr>
      <vt:lpstr>Program to visualize feof()</vt:lpstr>
      <vt:lpstr>Program to visualize ftell()</vt:lpstr>
      <vt:lpstr>Program to visualize rewind()</vt:lpstr>
      <vt:lpstr>Error Handling</vt:lpstr>
      <vt:lpstr>Implement using perror</vt:lpstr>
      <vt:lpstr>Implement using ferror</vt:lpstr>
      <vt:lpstr>C program to create a file called emp.rec and store information about a person, in terms of his name, age and salary. </vt:lpstr>
      <vt:lpstr>C Program to Find the Number of Lines in a Text File</vt:lpstr>
      <vt:lpstr>Quiz</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2019-11-07T18:13:17Z</dcterms:modified>
</cp:coreProperties>
</file>