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isiTwgg7Gn0E0rj7v85XBA==" hashData="dszjk73PXKjhyG3s5Flbn+BAlnQ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28BF4E-B032-4046-9BEC-D3E0322E832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5EC49D3-500C-4298-8C67-B7FB9BEAE6C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en-US" dirty="0" smtClean="0"/>
            <a:t>process of defining something in terms of itself, and is sometimes called </a:t>
          </a:r>
          <a:r>
            <a:rPr lang="en-US" altLang="en-US" i="1" dirty="0" smtClean="0"/>
            <a:t>circular definition</a:t>
          </a:r>
          <a:r>
            <a:rPr lang="en-US" altLang="en-US" dirty="0" smtClean="0"/>
            <a:t>.</a:t>
          </a:r>
          <a:endParaRPr lang="en-US" dirty="0"/>
        </a:p>
      </dgm:t>
    </dgm:pt>
    <dgm:pt modelId="{4CEADB34-2BCC-4BA7-BF76-585BF01580CF}" type="parTrans" cxnId="{7100CEE4-E365-491B-9366-ABD20D31E8F0}">
      <dgm:prSet/>
      <dgm:spPr/>
      <dgm:t>
        <a:bodyPr/>
        <a:lstStyle/>
        <a:p>
          <a:endParaRPr lang="en-US"/>
        </a:p>
      </dgm:t>
    </dgm:pt>
    <dgm:pt modelId="{C8AF3A03-3AEF-4F27-BE95-59767CBECF55}" type="sibTrans" cxnId="{7100CEE4-E365-491B-9366-ABD20D31E8F0}">
      <dgm:prSet/>
      <dgm:spPr/>
      <dgm:t>
        <a:bodyPr/>
        <a:lstStyle/>
        <a:p>
          <a:endParaRPr lang="en-US"/>
        </a:p>
      </dgm:t>
    </dgm:pt>
    <dgm:pt modelId="{09D7141E-52A2-4432-9DA3-5344FFF6A208}">
      <dgm:prSet phldrT="[Text]"/>
      <dgm:spPr>
        <a:solidFill>
          <a:srgbClr val="FC70EB"/>
        </a:solidFill>
      </dgm:spPr>
      <dgm:t>
        <a:bodyPr/>
        <a:lstStyle/>
        <a:p>
          <a:r>
            <a:rPr lang="en-US" altLang="en-US" dirty="0" smtClean="0"/>
            <a:t>objects are defined in terms of other objects of the same type. </a:t>
          </a:r>
          <a:endParaRPr lang="en-US" dirty="0"/>
        </a:p>
      </dgm:t>
    </dgm:pt>
    <dgm:pt modelId="{F58CC2E7-DF74-444C-B494-07FEBB1D90DA}" type="parTrans" cxnId="{4841B9EB-5B07-41E8-88A1-261DF8C1A4A2}">
      <dgm:prSet/>
      <dgm:spPr/>
      <dgm:t>
        <a:bodyPr/>
        <a:lstStyle/>
        <a:p>
          <a:endParaRPr lang="en-US"/>
        </a:p>
      </dgm:t>
    </dgm:pt>
    <dgm:pt modelId="{D941B6A4-AD8A-4A6C-8A1F-6258E117E90E}" type="sibTrans" cxnId="{4841B9EB-5B07-41E8-88A1-261DF8C1A4A2}">
      <dgm:prSet/>
      <dgm:spPr/>
      <dgm:t>
        <a:bodyPr/>
        <a:lstStyle/>
        <a:p>
          <a:endParaRPr lang="en-US"/>
        </a:p>
      </dgm:t>
    </dgm:pt>
    <dgm:pt modelId="{A38981CE-17F9-4695-8D00-74CE4AC2C621}">
      <dgm:prSet phldrT="[Text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The entire class of objects can then be built up from a few initial values and a small number of rules. </a:t>
          </a:r>
          <a:endParaRPr lang="en-US" dirty="0"/>
        </a:p>
      </dgm:t>
    </dgm:pt>
    <dgm:pt modelId="{9B5C8DBA-4675-4614-A394-C250C0FE5395}" type="parTrans" cxnId="{9CBA0173-B39C-4FD7-87DA-CBA99681FFEE}">
      <dgm:prSet/>
      <dgm:spPr/>
      <dgm:t>
        <a:bodyPr/>
        <a:lstStyle/>
        <a:p>
          <a:endParaRPr lang="en-US"/>
        </a:p>
      </dgm:t>
    </dgm:pt>
    <dgm:pt modelId="{74B173D0-74C8-4B9E-95C4-3FDA676E2579}" type="sibTrans" cxnId="{9CBA0173-B39C-4FD7-87DA-CBA99681FFEE}">
      <dgm:prSet/>
      <dgm:spPr/>
      <dgm:t>
        <a:bodyPr/>
        <a:lstStyle/>
        <a:p>
          <a:endParaRPr lang="en-US"/>
        </a:p>
      </dgm:t>
    </dgm:pt>
    <dgm:pt modelId="{BB10071E-83A2-49FC-BE82-1906C11AC322}" type="pres">
      <dgm:prSet presAssocID="{5928BF4E-B032-4046-9BEC-D3E0322E8321}" presName="CompostProcess" presStyleCnt="0">
        <dgm:presLayoutVars>
          <dgm:dir/>
          <dgm:resizeHandles val="exact"/>
        </dgm:presLayoutVars>
      </dgm:prSet>
      <dgm:spPr/>
    </dgm:pt>
    <dgm:pt modelId="{B14E3D30-00FE-49B1-83E7-2ACCF276E068}" type="pres">
      <dgm:prSet presAssocID="{5928BF4E-B032-4046-9BEC-D3E0322E8321}" presName="arrow" presStyleLbl="bgShp" presStyleIdx="0" presStyleCnt="1" custLinFactNeighborX="43985" custLinFactNeighborY="-54927"/>
      <dgm:spPr/>
    </dgm:pt>
    <dgm:pt modelId="{D77B98E7-9332-45C5-BFF1-5130D3F97FBF}" type="pres">
      <dgm:prSet presAssocID="{5928BF4E-B032-4046-9BEC-D3E0322E8321}" presName="linearProcess" presStyleCnt="0"/>
      <dgm:spPr/>
    </dgm:pt>
    <dgm:pt modelId="{CD287132-8CF3-4345-8803-2590D9CDBB37}" type="pres">
      <dgm:prSet presAssocID="{05EC49D3-500C-4298-8C67-B7FB9BEAE6C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9B89D-C9CC-4B28-93B1-9460AB960222}" type="pres">
      <dgm:prSet presAssocID="{C8AF3A03-3AEF-4F27-BE95-59767CBECF55}" presName="sibTrans" presStyleCnt="0"/>
      <dgm:spPr/>
    </dgm:pt>
    <dgm:pt modelId="{222C616D-3ACE-4AC1-8EB4-F44473B3807C}" type="pres">
      <dgm:prSet presAssocID="{09D7141E-52A2-4432-9DA3-5344FFF6A20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FFFD7-9084-4801-89FF-F6E82D77D068}" type="pres">
      <dgm:prSet presAssocID="{D941B6A4-AD8A-4A6C-8A1F-6258E117E90E}" presName="sibTrans" presStyleCnt="0"/>
      <dgm:spPr/>
    </dgm:pt>
    <dgm:pt modelId="{4B448DF1-A3DF-40FE-B208-B6B8DED05BED}" type="pres">
      <dgm:prSet presAssocID="{A38981CE-17F9-4695-8D00-74CE4AC2C62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48A7D-39F6-41C5-8B3B-78E7D8902A6F}" type="presOf" srcId="{09D7141E-52A2-4432-9DA3-5344FFF6A208}" destId="{222C616D-3ACE-4AC1-8EB4-F44473B3807C}" srcOrd="0" destOrd="0" presId="urn:microsoft.com/office/officeart/2005/8/layout/hProcess9"/>
    <dgm:cxn modelId="{AC5C7A05-2428-4D9A-B1AA-8826F9FDA899}" type="presOf" srcId="{05EC49D3-500C-4298-8C67-B7FB9BEAE6C5}" destId="{CD287132-8CF3-4345-8803-2590D9CDBB37}" srcOrd="0" destOrd="0" presId="urn:microsoft.com/office/officeart/2005/8/layout/hProcess9"/>
    <dgm:cxn modelId="{36A01258-060A-4CD2-ABA6-392BF98C69E1}" type="presOf" srcId="{5928BF4E-B032-4046-9BEC-D3E0322E8321}" destId="{BB10071E-83A2-49FC-BE82-1906C11AC322}" srcOrd="0" destOrd="0" presId="urn:microsoft.com/office/officeart/2005/8/layout/hProcess9"/>
    <dgm:cxn modelId="{7100CEE4-E365-491B-9366-ABD20D31E8F0}" srcId="{5928BF4E-B032-4046-9BEC-D3E0322E8321}" destId="{05EC49D3-500C-4298-8C67-B7FB9BEAE6C5}" srcOrd="0" destOrd="0" parTransId="{4CEADB34-2BCC-4BA7-BF76-585BF01580CF}" sibTransId="{C8AF3A03-3AEF-4F27-BE95-59767CBECF55}"/>
    <dgm:cxn modelId="{9CBA0173-B39C-4FD7-87DA-CBA99681FFEE}" srcId="{5928BF4E-B032-4046-9BEC-D3E0322E8321}" destId="{A38981CE-17F9-4695-8D00-74CE4AC2C621}" srcOrd="2" destOrd="0" parTransId="{9B5C8DBA-4675-4614-A394-C250C0FE5395}" sibTransId="{74B173D0-74C8-4B9E-95C4-3FDA676E2579}"/>
    <dgm:cxn modelId="{6D00B9F9-CB95-4343-9DFE-2FC2610FB6E1}" type="presOf" srcId="{A38981CE-17F9-4695-8D00-74CE4AC2C621}" destId="{4B448DF1-A3DF-40FE-B208-B6B8DED05BED}" srcOrd="0" destOrd="0" presId="urn:microsoft.com/office/officeart/2005/8/layout/hProcess9"/>
    <dgm:cxn modelId="{4841B9EB-5B07-41E8-88A1-261DF8C1A4A2}" srcId="{5928BF4E-B032-4046-9BEC-D3E0322E8321}" destId="{09D7141E-52A2-4432-9DA3-5344FFF6A208}" srcOrd="1" destOrd="0" parTransId="{F58CC2E7-DF74-444C-B494-07FEBB1D90DA}" sibTransId="{D941B6A4-AD8A-4A6C-8A1F-6258E117E90E}"/>
    <dgm:cxn modelId="{F136693E-59AE-42A1-95C8-471175A260EE}" type="presParOf" srcId="{BB10071E-83A2-49FC-BE82-1906C11AC322}" destId="{B14E3D30-00FE-49B1-83E7-2ACCF276E068}" srcOrd="0" destOrd="0" presId="urn:microsoft.com/office/officeart/2005/8/layout/hProcess9"/>
    <dgm:cxn modelId="{49BF28F4-AAB2-4A39-A8C3-6AB6ECDEC20F}" type="presParOf" srcId="{BB10071E-83A2-49FC-BE82-1906C11AC322}" destId="{D77B98E7-9332-45C5-BFF1-5130D3F97FBF}" srcOrd="1" destOrd="0" presId="urn:microsoft.com/office/officeart/2005/8/layout/hProcess9"/>
    <dgm:cxn modelId="{7912FA7C-9B23-4CD4-9252-592D010DFF6A}" type="presParOf" srcId="{D77B98E7-9332-45C5-BFF1-5130D3F97FBF}" destId="{CD287132-8CF3-4345-8803-2590D9CDBB37}" srcOrd="0" destOrd="0" presId="urn:microsoft.com/office/officeart/2005/8/layout/hProcess9"/>
    <dgm:cxn modelId="{01F0AD79-E309-43A3-BD41-650212FC66CB}" type="presParOf" srcId="{D77B98E7-9332-45C5-BFF1-5130D3F97FBF}" destId="{0F09B89D-C9CC-4B28-93B1-9460AB960222}" srcOrd="1" destOrd="0" presId="urn:microsoft.com/office/officeart/2005/8/layout/hProcess9"/>
    <dgm:cxn modelId="{6B563464-AEDD-422C-941C-468E951DD671}" type="presParOf" srcId="{D77B98E7-9332-45C5-BFF1-5130D3F97FBF}" destId="{222C616D-3ACE-4AC1-8EB4-F44473B3807C}" srcOrd="2" destOrd="0" presId="urn:microsoft.com/office/officeart/2005/8/layout/hProcess9"/>
    <dgm:cxn modelId="{66378546-DE83-49FD-9F32-F7A5D336223D}" type="presParOf" srcId="{D77B98E7-9332-45C5-BFF1-5130D3F97FBF}" destId="{5A8FFFD7-9084-4801-89FF-F6E82D77D068}" srcOrd="3" destOrd="0" presId="urn:microsoft.com/office/officeart/2005/8/layout/hProcess9"/>
    <dgm:cxn modelId="{9355554D-83E0-4BFD-8245-D20FD7DB7000}" type="presParOf" srcId="{D77B98E7-9332-45C5-BFF1-5130D3F97FBF}" destId="{4B448DF1-A3DF-40FE-B208-B6B8DED05BE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8D241-3319-4D61-A747-925F623ED5A6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D0476A4A-9A3B-4ACE-A74A-ADB46B57BFA7}">
      <dgm:prSet phldrT="[Text]"/>
      <dgm:spPr/>
      <dgm:t>
        <a:bodyPr/>
        <a:lstStyle/>
        <a:p>
          <a:r>
            <a:rPr lang="en-US" altLang="en-US" dirty="0" smtClean="0"/>
            <a:t>A recursive function is one which calls itself. </a:t>
          </a:r>
          <a:endParaRPr lang="en-US" dirty="0"/>
        </a:p>
      </dgm:t>
    </dgm:pt>
    <dgm:pt modelId="{F984A703-B533-4A46-8BDD-0AE6E15062C1}" type="parTrans" cxnId="{4EEE79D5-F535-41E6-93D3-B5CDEA09EB3D}">
      <dgm:prSet/>
      <dgm:spPr/>
      <dgm:t>
        <a:bodyPr/>
        <a:lstStyle/>
        <a:p>
          <a:endParaRPr lang="en-US"/>
        </a:p>
      </dgm:t>
    </dgm:pt>
    <dgm:pt modelId="{BA26E4E8-F07D-4F10-9AF6-A65E407E0AB8}" type="sibTrans" cxnId="{4EEE79D5-F535-41E6-93D3-B5CDEA09EB3D}">
      <dgm:prSet/>
      <dgm:spPr/>
      <dgm:t>
        <a:bodyPr/>
        <a:lstStyle/>
        <a:p>
          <a:endParaRPr lang="en-US"/>
        </a:p>
      </dgm:t>
    </dgm:pt>
    <dgm:pt modelId="{B5F0D52C-133A-4E1A-8738-7751005736E3}">
      <dgm:prSet phldrT="[Text]"/>
      <dgm:spPr/>
      <dgm:t>
        <a:bodyPr/>
        <a:lstStyle/>
        <a:p>
          <a:r>
            <a:rPr lang="en-US" altLang="en-US" dirty="0" smtClean="0"/>
            <a:t>useful in evaluating certain types of mathematical function</a:t>
          </a:r>
          <a:endParaRPr lang="en-US" dirty="0"/>
        </a:p>
      </dgm:t>
    </dgm:pt>
    <dgm:pt modelId="{4CEE41AA-F1F2-41C8-96F8-87D65846AC54}" type="parTrans" cxnId="{CCB57E32-7C18-4054-9A0A-DE84EC75336B}">
      <dgm:prSet/>
      <dgm:spPr/>
      <dgm:t>
        <a:bodyPr/>
        <a:lstStyle/>
        <a:p>
          <a:endParaRPr lang="en-US"/>
        </a:p>
      </dgm:t>
    </dgm:pt>
    <dgm:pt modelId="{7B50C1C3-ACC2-4FF7-9748-BEBB13DEA6A1}" type="sibTrans" cxnId="{CCB57E32-7C18-4054-9A0A-DE84EC75336B}">
      <dgm:prSet/>
      <dgm:spPr/>
      <dgm:t>
        <a:bodyPr/>
        <a:lstStyle/>
        <a:p>
          <a:endParaRPr lang="en-US"/>
        </a:p>
      </dgm:t>
    </dgm:pt>
    <dgm:pt modelId="{47D1E796-87CE-44B5-B9D8-8A0038624357}">
      <dgm:prSet phldrT="[Text]"/>
      <dgm:spPr/>
      <dgm:t>
        <a:bodyPr/>
        <a:lstStyle/>
        <a:p>
          <a:r>
            <a:rPr lang="en-US" altLang="en-US" dirty="0" smtClean="0"/>
            <a:t>When a function calls another function and that second function calls the third function </a:t>
          </a:r>
          <a:endParaRPr lang="en-US" dirty="0"/>
        </a:p>
      </dgm:t>
    </dgm:pt>
    <dgm:pt modelId="{EF3A28DA-7546-4814-9D46-8B51A349AA3D}" type="parTrans" cxnId="{2312E883-B664-4DD7-8721-13738B73F7FF}">
      <dgm:prSet/>
      <dgm:spPr/>
      <dgm:t>
        <a:bodyPr/>
        <a:lstStyle/>
        <a:p>
          <a:endParaRPr lang="en-US"/>
        </a:p>
      </dgm:t>
    </dgm:pt>
    <dgm:pt modelId="{BCA57C7A-2F71-4D32-AE25-528FD8F7F8E0}" type="sibTrans" cxnId="{2312E883-B664-4DD7-8721-13738B73F7FF}">
      <dgm:prSet/>
      <dgm:spPr/>
      <dgm:t>
        <a:bodyPr/>
        <a:lstStyle/>
        <a:p>
          <a:endParaRPr lang="en-US"/>
        </a:p>
      </dgm:t>
    </dgm:pt>
    <dgm:pt modelId="{73D644BC-DA4F-4F0B-963F-2A30291A0908}" type="pres">
      <dgm:prSet presAssocID="{94C8D241-3319-4D61-A747-925F623ED5A6}" presName="CompostProcess" presStyleCnt="0">
        <dgm:presLayoutVars>
          <dgm:dir/>
          <dgm:resizeHandles val="exact"/>
        </dgm:presLayoutVars>
      </dgm:prSet>
      <dgm:spPr/>
    </dgm:pt>
    <dgm:pt modelId="{46E23E43-66DE-4574-A623-9CFEFB08EC24}" type="pres">
      <dgm:prSet presAssocID="{94C8D241-3319-4D61-A747-925F623ED5A6}" presName="arrow" presStyleLbl="bgShp" presStyleIdx="0" presStyleCnt="1" custLinFactX="-100000" custLinFactNeighborX="-129109"/>
      <dgm:spPr/>
    </dgm:pt>
    <dgm:pt modelId="{510307A2-63BE-42E2-B7BF-C6C13D6E8B4E}" type="pres">
      <dgm:prSet presAssocID="{94C8D241-3319-4D61-A747-925F623ED5A6}" presName="linearProcess" presStyleCnt="0"/>
      <dgm:spPr/>
    </dgm:pt>
    <dgm:pt modelId="{1DF3A913-7718-4F99-8968-BFEDAC5FEE4F}" type="pres">
      <dgm:prSet presAssocID="{D0476A4A-9A3B-4ACE-A74A-ADB46B57BFA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F2785-CAA6-4377-84A3-DD409AC5FF1F}" type="pres">
      <dgm:prSet presAssocID="{BA26E4E8-F07D-4F10-9AF6-A65E407E0AB8}" presName="sibTrans" presStyleCnt="0"/>
      <dgm:spPr/>
    </dgm:pt>
    <dgm:pt modelId="{9AB369A3-9E42-4BD8-926F-0F059A1CBD01}" type="pres">
      <dgm:prSet presAssocID="{B5F0D52C-133A-4E1A-8738-7751005736E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36A09-32A6-4949-ADF1-8585B19C8CBE}" type="pres">
      <dgm:prSet presAssocID="{7B50C1C3-ACC2-4FF7-9748-BEBB13DEA6A1}" presName="sibTrans" presStyleCnt="0"/>
      <dgm:spPr/>
    </dgm:pt>
    <dgm:pt modelId="{58CEB7CC-CBAC-49C3-BE0D-4036301C2DC0}" type="pres">
      <dgm:prSet presAssocID="{47D1E796-87CE-44B5-B9D8-8A003862435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12E883-B664-4DD7-8721-13738B73F7FF}" srcId="{94C8D241-3319-4D61-A747-925F623ED5A6}" destId="{47D1E796-87CE-44B5-B9D8-8A0038624357}" srcOrd="2" destOrd="0" parTransId="{EF3A28DA-7546-4814-9D46-8B51A349AA3D}" sibTransId="{BCA57C7A-2F71-4D32-AE25-528FD8F7F8E0}"/>
    <dgm:cxn modelId="{90861E12-E50B-4885-B612-A5CFDB314CFF}" type="presOf" srcId="{94C8D241-3319-4D61-A747-925F623ED5A6}" destId="{73D644BC-DA4F-4F0B-963F-2A30291A0908}" srcOrd="0" destOrd="0" presId="urn:microsoft.com/office/officeart/2005/8/layout/hProcess9"/>
    <dgm:cxn modelId="{E89E8165-1149-4564-80D5-6B3C9C302073}" type="presOf" srcId="{D0476A4A-9A3B-4ACE-A74A-ADB46B57BFA7}" destId="{1DF3A913-7718-4F99-8968-BFEDAC5FEE4F}" srcOrd="0" destOrd="0" presId="urn:microsoft.com/office/officeart/2005/8/layout/hProcess9"/>
    <dgm:cxn modelId="{4EEE79D5-F535-41E6-93D3-B5CDEA09EB3D}" srcId="{94C8D241-3319-4D61-A747-925F623ED5A6}" destId="{D0476A4A-9A3B-4ACE-A74A-ADB46B57BFA7}" srcOrd="0" destOrd="0" parTransId="{F984A703-B533-4A46-8BDD-0AE6E15062C1}" sibTransId="{BA26E4E8-F07D-4F10-9AF6-A65E407E0AB8}"/>
    <dgm:cxn modelId="{CCB57E32-7C18-4054-9A0A-DE84EC75336B}" srcId="{94C8D241-3319-4D61-A747-925F623ED5A6}" destId="{B5F0D52C-133A-4E1A-8738-7751005736E3}" srcOrd="1" destOrd="0" parTransId="{4CEE41AA-F1F2-41C8-96F8-87D65846AC54}" sibTransId="{7B50C1C3-ACC2-4FF7-9748-BEBB13DEA6A1}"/>
    <dgm:cxn modelId="{F19617ED-6F32-40D9-8465-FD9183D434E1}" type="presOf" srcId="{47D1E796-87CE-44B5-B9D8-8A0038624357}" destId="{58CEB7CC-CBAC-49C3-BE0D-4036301C2DC0}" srcOrd="0" destOrd="0" presId="urn:microsoft.com/office/officeart/2005/8/layout/hProcess9"/>
    <dgm:cxn modelId="{3FBDB06F-A756-41F2-BEF6-F01EE244783B}" type="presOf" srcId="{B5F0D52C-133A-4E1A-8738-7751005736E3}" destId="{9AB369A3-9E42-4BD8-926F-0F059A1CBD01}" srcOrd="0" destOrd="0" presId="urn:microsoft.com/office/officeart/2005/8/layout/hProcess9"/>
    <dgm:cxn modelId="{396FFA24-90E3-4883-8799-FF6F3C9FFD33}" type="presParOf" srcId="{73D644BC-DA4F-4F0B-963F-2A30291A0908}" destId="{46E23E43-66DE-4574-A623-9CFEFB08EC24}" srcOrd="0" destOrd="0" presId="urn:microsoft.com/office/officeart/2005/8/layout/hProcess9"/>
    <dgm:cxn modelId="{40F89C4E-E608-46B6-94CD-6D152DB54D62}" type="presParOf" srcId="{73D644BC-DA4F-4F0B-963F-2A30291A0908}" destId="{510307A2-63BE-42E2-B7BF-C6C13D6E8B4E}" srcOrd="1" destOrd="0" presId="urn:microsoft.com/office/officeart/2005/8/layout/hProcess9"/>
    <dgm:cxn modelId="{85604D7E-27CD-46BE-80CB-8DB09C21DFB3}" type="presParOf" srcId="{510307A2-63BE-42E2-B7BF-C6C13D6E8B4E}" destId="{1DF3A913-7718-4F99-8968-BFEDAC5FEE4F}" srcOrd="0" destOrd="0" presId="urn:microsoft.com/office/officeart/2005/8/layout/hProcess9"/>
    <dgm:cxn modelId="{AB497934-1BC6-451D-BD1B-3F88D58A44D1}" type="presParOf" srcId="{510307A2-63BE-42E2-B7BF-C6C13D6E8B4E}" destId="{F36F2785-CAA6-4377-84A3-DD409AC5FF1F}" srcOrd="1" destOrd="0" presId="urn:microsoft.com/office/officeart/2005/8/layout/hProcess9"/>
    <dgm:cxn modelId="{C4B48848-D197-4CAF-9C75-96B379127DBF}" type="presParOf" srcId="{510307A2-63BE-42E2-B7BF-C6C13D6E8B4E}" destId="{9AB369A3-9E42-4BD8-926F-0F059A1CBD01}" srcOrd="2" destOrd="0" presId="urn:microsoft.com/office/officeart/2005/8/layout/hProcess9"/>
    <dgm:cxn modelId="{FC95AC7C-9303-49FC-88BA-31737C41C6F4}" type="presParOf" srcId="{510307A2-63BE-42E2-B7BF-C6C13D6E8B4E}" destId="{5D836A09-32A6-4949-ADF1-8585B19C8CBE}" srcOrd="3" destOrd="0" presId="urn:microsoft.com/office/officeart/2005/8/layout/hProcess9"/>
    <dgm:cxn modelId="{8355CB31-6B59-4E66-98E5-FA81CFCBCA4C}" type="presParOf" srcId="{510307A2-63BE-42E2-B7BF-C6C13D6E8B4E}" destId="{58CEB7CC-CBAC-49C3-BE0D-4036301C2DC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539BF-BE3B-4155-9620-E47F5887DACE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2981499-F7BC-407B-9864-D04A95688A8E}">
      <dgm:prSet phldrT="[Text]"/>
      <dgm:spPr/>
      <dgm:t>
        <a:bodyPr/>
        <a:lstStyle/>
        <a:p>
          <a:pPr algn="just"/>
          <a:r>
            <a:rPr lang="en-US" altLang="en-US" dirty="0" smtClean="0"/>
            <a:t>When a function calls itself, a new set of local variables and parameters are allocated storage on the stack, and the function code is executed from the top with these new variables. </a:t>
          </a:r>
          <a:endParaRPr lang="en-US" dirty="0"/>
        </a:p>
      </dgm:t>
    </dgm:pt>
    <dgm:pt modelId="{B39514C2-0543-4404-9EEA-08B899D4C2D8}" type="parTrans" cxnId="{97738DD9-0207-4588-B0CB-17D485D4A4EF}">
      <dgm:prSet/>
      <dgm:spPr/>
      <dgm:t>
        <a:bodyPr/>
        <a:lstStyle/>
        <a:p>
          <a:endParaRPr lang="en-US"/>
        </a:p>
      </dgm:t>
    </dgm:pt>
    <dgm:pt modelId="{EAB088EA-F1D4-4841-902A-3BB1DFC097D6}" type="sibTrans" cxnId="{97738DD9-0207-4588-B0CB-17D485D4A4EF}">
      <dgm:prSet/>
      <dgm:spPr/>
      <dgm:t>
        <a:bodyPr/>
        <a:lstStyle/>
        <a:p>
          <a:endParaRPr lang="en-US"/>
        </a:p>
      </dgm:t>
    </dgm:pt>
    <dgm:pt modelId="{AC303110-7827-4BE7-BC8A-449A54B23A75}">
      <dgm:prSet phldrT="[Text]"/>
      <dgm:spPr/>
      <dgm:t>
        <a:bodyPr/>
        <a:lstStyle/>
        <a:p>
          <a:pPr algn="just"/>
          <a:r>
            <a:rPr lang="en-US" altLang="en-US" dirty="0" smtClean="0"/>
            <a:t>A recursive call does not make a new copy of the function. Only the arguments are new. </a:t>
          </a:r>
          <a:endParaRPr lang="en-US" dirty="0"/>
        </a:p>
      </dgm:t>
    </dgm:pt>
    <dgm:pt modelId="{9831BB01-1A02-4B6B-823D-E9899C94F7AF}" type="parTrans" cxnId="{4C654A7F-D230-4E2C-AEB5-E6AD502854B0}">
      <dgm:prSet/>
      <dgm:spPr/>
      <dgm:t>
        <a:bodyPr/>
        <a:lstStyle/>
        <a:p>
          <a:endParaRPr lang="en-US"/>
        </a:p>
      </dgm:t>
    </dgm:pt>
    <dgm:pt modelId="{69D61E80-4475-456D-84B2-B0C6E5DECF45}" type="sibTrans" cxnId="{4C654A7F-D230-4E2C-AEB5-E6AD502854B0}">
      <dgm:prSet/>
      <dgm:spPr/>
      <dgm:t>
        <a:bodyPr/>
        <a:lstStyle/>
        <a:p>
          <a:endParaRPr lang="en-US"/>
        </a:p>
      </dgm:t>
    </dgm:pt>
    <dgm:pt modelId="{EFD3A7CB-29C1-4343-AF35-20EC6A33D408}">
      <dgm:prSet phldrT="[Text]"/>
      <dgm:spPr/>
      <dgm:t>
        <a:bodyPr/>
        <a:lstStyle/>
        <a:p>
          <a:pPr algn="just"/>
          <a:r>
            <a:rPr lang="en-US" altLang="en-US" dirty="0" smtClean="0"/>
            <a:t>As each recursive call returns, the old local variables and parameters are removed from the stack and execution resumes at the point of the function call inside the function. </a:t>
          </a:r>
          <a:endParaRPr lang="en-US" dirty="0"/>
        </a:p>
      </dgm:t>
    </dgm:pt>
    <dgm:pt modelId="{9D4DB683-9FE0-4041-99E5-37514312AC4E}" type="parTrans" cxnId="{24E3E0F6-6DEE-46CB-BB50-E0D36B6B1461}">
      <dgm:prSet/>
      <dgm:spPr/>
      <dgm:t>
        <a:bodyPr/>
        <a:lstStyle/>
        <a:p>
          <a:endParaRPr lang="en-US"/>
        </a:p>
      </dgm:t>
    </dgm:pt>
    <dgm:pt modelId="{6184AE61-91D2-4573-AA79-6D36FB3DAEB8}" type="sibTrans" cxnId="{24E3E0F6-6DEE-46CB-BB50-E0D36B6B1461}">
      <dgm:prSet/>
      <dgm:spPr/>
      <dgm:t>
        <a:bodyPr/>
        <a:lstStyle/>
        <a:p>
          <a:endParaRPr lang="en-US"/>
        </a:p>
      </dgm:t>
    </dgm:pt>
    <dgm:pt modelId="{DFBA37F1-54F2-4E8E-8AA7-3F45FB63E58B}" type="pres">
      <dgm:prSet presAssocID="{91D539BF-BE3B-4155-9620-E47F5887DAC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A7F4A-6305-4385-A919-79B412F30071}" type="pres">
      <dgm:prSet presAssocID="{91D539BF-BE3B-4155-9620-E47F5887DACE}" presName="dummyMaxCanvas" presStyleCnt="0">
        <dgm:presLayoutVars/>
      </dgm:prSet>
      <dgm:spPr/>
    </dgm:pt>
    <dgm:pt modelId="{4BDC3ABC-6265-436F-A038-272514C58359}" type="pres">
      <dgm:prSet presAssocID="{91D539BF-BE3B-4155-9620-E47F5887DACE}" presName="ThreeNodes_1" presStyleLbl="node1" presStyleIdx="0" presStyleCnt="3" custLinFactNeighborX="378" custLinFactNeighborY="11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773E7-AEC8-4E87-BFF0-C78ECF8137EC}" type="pres">
      <dgm:prSet presAssocID="{91D539BF-BE3B-4155-9620-E47F5887DAC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0D2A1-1127-4FA6-AB68-1002E5BA658E}" type="pres">
      <dgm:prSet presAssocID="{91D539BF-BE3B-4155-9620-E47F5887DAC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D7527-6164-47B5-9F3C-00BEFA19C471}" type="pres">
      <dgm:prSet presAssocID="{91D539BF-BE3B-4155-9620-E47F5887DAC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201FC-6637-4EED-8F3D-E129BD4371F1}" type="pres">
      <dgm:prSet presAssocID="{91D539BF-BE3B-4155-9620-E47F5887DAC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CEF76-78E0-4787-A8E6-A0422143690A}" type="pres">
      <dgm:prSet presAssocID="{91D539BF-BE3B-4155-9620-E47F5887DAC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1EBFD-C092-4286-B133-CE8381BB1C5F}" type="pres">
      <dgm:prSet presAssocID="{91D539BF-BE3B-4155-9620-E47F5887DAC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C9299-E581-423D-9CE0-8D67EEAC7DDC}" type="pres">
      <dgm:prSet presAssocID="{91D539BF-BE3B-4155-9620-E47F5887DAC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38DD9-0207-4588-B0CB-17D485D4A4EF}" srcId="{91D539BF-BE3B-4155-9620-E47F5887DACE}" destId="{D2981499-F7BC-407B-9864-D04A95688A8E}" srcOrd="0" destOrd="0" parTransId="{B39514C2-0543-4404-9EEA-08B899D4C2D8}" sibTransId="{EAB088EA-F1D4-4841-902A-3BB1DFC097D6}"/>
    <dgm:cxn modelId="{B2D88EF7-76DA-445D-AF24-298FF65589B5}" type="presOf" srcId="{EFD3A7CB-29C1-4343-AF35-20EC6A33D408}" destId="{54F0D2A1-1127-4FA6-AB68-1002E5BA658E}" srcOrd="0" destOrd="0" presId="urn:microsoft.com/office/officeart/2005/8/layout/vProcess5"/>
    <dgm:cxn modelId="{02FD9582-FBBC-48C6-84C4-919559D55EC6}" type="presOf" srcId="{AC303110-7827-4BE7-BC8A-449A54B23A75}" destId="{8C71EBFD-C092-4286-B133-CE8381BB1C5F}" srcOrd="1" destOrd="0" presId="urn:microsoft.com/office/officeart/2005/8/layout/vProcess5"/>
    <dgm:cxn modelId="{3090E89F-8784-4F42-95A1-52633DD05E18}" type="presOf" srcId="{69D61E80-4475-456D-84B2-B0C6E5DECF45}" destId="{766201FC-6637-4EED-8F3D-E129BD4371F1}" srcOrd="0" destOrd="0" presId="urn:microsoft.com/office/officeart/2005/8/layout/vProcess5"/>
    <dgm:cxn modelId="{09654F10-A2AF-47E4-83C6-267EE9A4CBF7}" type="presOf" srcId="{D2981499-F7BC-407B-9864-D04A95688A8E}" destId="{88BCEF76-78E0-4787-A8E6-A0422143690A}" srcOrd="1" destOrd="0" presId="urn:microsoft.com/office/officeart/2005/8/layout/vProcess5"/>
    <dgm:cxn modelId="{1C16CAD6-5FF4-4831-895E-64F46B8A224A}" type="presOf" srcId="{EFD3A7CB-29C1-4343-AF35-20EC6A33D408}" destId="{079C9299-E581-423D-9CE0-8D67EEAC7DDC}" srcOrd="1" destOrd="0" presId="urn:microsoft.com/office/officeart/2005/8/layout/vProcess5"/>
    <dgm:cxn modelId="{AB52FDED-3DC5-429F-B993-745DE719139B}" type="presOf" srcId="{91D539BF-BE3B-4155-9620-E47F5887DACE}" destId="{DFBA37F1-54F2-4E8E-8AA7-3F45FB63E58B}" srcOrd="0" destOrd="0" presId="urn:microsoft.com/office/officeart/2005/8/layout/vProcess5"/>
    <dgm:cxn modelId="{6F41F8A3-6ADA-463E-A188-7942AC681ECF}" type="presOf" srcId="{AC303110-7827-4BE7-BC8A-449A54B23A75}" destId="{990773E7-AEC8-4E87-BFF0-C78ECF8137EC}" srcOrd="0" destOrd="0" presId="urn:microsoft.com/office/officeart/2005/8/layout/vProcess5"/>
    <dgm:cxn modelId="{4DFDB24C-585E-434E-87D6-BD61B5475E56}" type="presOf" srcId="{EAB088EA-F1D4-4841-902A-3BB1DFC097D6}" destId="{10AD7527-6164-47B5-9F3C-00BEFA19C471}" srcOrd="0" destOrd="0" presId="urn:microsoft.com/office/officeart/2005/8/layout/vProcess5"/>
    <dgm:cxn modelId="{24E3E0F6-6DEE-46CB-BB50-E0D36B6B1461}" srcId="{91D539BF-BE3B-4155-9620-E47F5887DACE}" destId="{EFD3A7CB-29C1-4343-AF35-20EC6A33D408}" srcOrd="2" destOrd="0" parTransId="{9D4DB683-9FE0-4041-99E5-37514312AC4E}" sibTransId="{6184AE61-91D2-4573-AA79-6D36FB3DAEB8}"/>
    <dgm:cxn modelId="{4C654A7F-D230-4E2C-AEB5-E6AD502854B0}" srcId="{91D539BF-BE3B-4155-9620-E47F5887DACE}" destId="{AC303110-7827-4BE7-BC8A-449A54B23A75}" srcOrd="1" destOrd="0" parTransId="{9831BB01-1A02-4B6B-823D-E9899C94F7AF}" sibTransId="{69D61E80-4475-456D-84B2-B0C6E5DECF45}"/>
    <dgm:cxn modelId="{CF333838-E23B-4B48-8BA6-7A0C2E3D7A1A}" type="presOf" srcId="{D2981499-F7BC-407B-9864-D04A95688A8E}" destId="{4BDC3ABC-6265-436F-A038-272514C58359}" srcOrd="0" destOrd="0" presId="urn:microsoft.com/office/officeart/2005/8/layout/vProcess5"/>
    <dgm:cxn modelId="{6DFD3CE0-BE28-4004-951C-CECC52FDB689}" type="presParOf" srcId="{DFBA37F1-54F2-4E8E-8AA7-3F45FB63E58B}" destId="{33DA7F4A-6305-4385-A919-79B412F30071}" srcOrd="0" destOrd="0" presId="urn:microsoft.com/office/officeart/2005/8/layout/vProcess5"/>
    <dgm:cxn modelId="{3A2BACB0-8B4C-4AD3-BF5C-C930C6A6BF78}" type="presParOf" srcId="{DFBA37F1-54F2-4E8E-8AA7-3F45FB63E58B}" destId="{4BDC3ABC-6265-436F-A038-272514C58359}" srcOrd="1" destOrd="0" presId="urn:microsoft.com/office/officeart/2005/8/layout/vProcess5"/>
    <dgm:cxn modelId="{EECD2AA6-857C-4F33-9CE7-5AC9C3D46AD4}" type="presParOf" srcId="{DFBA37F1-54F2-4E8E-8AA7-3F45FB63E58B}" destId="{990773E7-AEC8-4E87-BFF0-C78ECF8137EC}" srcOrd="2" destOrd="0" presId="urn:microsoft.com/office/officeart/2005/8/layout/vProcess5"/>
    <dgm:cxn modelId="{AC170802-B9F3-4A65-81FA-01C3EA48DEF3}" type="presParOf" srcId="{DFBA37F1-54F2-4E8E-8AA7-3F45FB63E58B}" destId="{54F0D2A1-1127-4FA6-AB68-1002E5BA658E}" srcOrd="3" destOrd="0" presId="urn:microsoft.com/office/officeart/2005/8/layout/vProcess5"/>
    <dgm:cxn modelId="{BF76C170-5365-4142-9BBE-787CC553DA95}" type="presParOf" srcId="{DFBA37F1-54F2-4E8E-8AA7-3F45FB63E58B}" destId="{10AD7527-6164-47B5-9F3C-00BEFA19C471}" srcOrd="4" destOrd="0" presId="urn:microsoft.com/office/officeart/2005/8/layout/vProcess5"/>
    <dgm:cxn modelId="{0A0F5664-B692-4094-A4E3-5B7D56CA4A69}" type="presParOf" srcId="{DFBA37F1-54F2-4E8E-8AA7-3F45FB63E58B}" destId="{766201FC-6637-4EED-8F3D-E129BD4371F1}" srcOrd="5" destOrd="0" presId="urn:microsoft.com/office/officeart/2005/8/layout/vProcess5"/>
    <dgm:cxn modelId="{D3656312-053F-4646-A3B2-C80E0B215013}" type="presParOf" srcId="{DFBA37F1-54F2-4E8E-8AA7-3F45FB63E58B}" destId="{88BCEF76-78E0-4787-A8E6-A0422143690A}" srcOrd="6" destOrd="0" presId="urn:microsoft.com/office/officeart/2005/8/layout/vProcess5"/>
    <dgm:cxn modelId="{371469A1-657B-4E70-A4C9-81837857D353}" type="presParOf" srcId="{DFBA37F1-54F2-4E8E-8AA7-3F45FB63E58B}" destId="{8C71EBFD-C092-4286-B133-CE8381BB1C5F}" srcOrd="7" destOrd="0" presId="urn:microsoft.com/office/officeart/2005/8/layout/vProcess5"/>
    <dgm:cxn modelId="{1F3E98C5-8157-43E9-A408-43E0B6F4093F}" type="presParOf" srcId="{DFBA37F1-54F2-4E8E-8AA7-3F45FB63E58B}" destId="{079C9299-E581-423D-9CE0-8D67EEAC7DD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E3D30-00FE-49B1-83E7-2ACCF276E068}">
      <dsp:nvSpPr>
        <dsp:cNvPr id="0" name=""/>
        <dsp:cNvSpPr/>
      </dsp:nvSpPr>
      <dsp:spPr>
        <a:xfrm>
          <a:off x="1123324" y="0"/>
          <a:ext cx="6365507" cy="453650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87132-8CF3-4345-8803-2590D9CDBB37}">
      <dsp:nvSpPr>
        <dsp:cNvPr id="0" name=""/>
        <dsp:cNvSpPr/>
      </dsp:nvSpPr>
      <dsp:spPr>
        <a:xfrm>
          <a:off x="8044" y="1360951"/>
          <a:ext cx="2410467" cy="18146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process of defining something in terms of itself, and is sometimes called </a:t>
          </a:r>
          <a:r>
            <a:rPr lang="en-US" altLang="en-US" sz="1800" i="1" kern="1200" dirty="0" smtClean="0"/>
            <a:t>circular definition</a:t>
          </a:r>
          <a:r>
            <a:rPr lang="en-US" altLang="en-US" sz="1800" kern="1200" dirty="0" smtClean="0"/>
            <a:t>.</a:t>
          </a:r>
          <a:endParaRPr lang="en-US" sz="1800" kern="1200" dirty="0"/>
        </a:p>
      </dsp:txBody>
      <dsp:txXfrm>
        <a:off x="96626" y="1449533"/>
        <a:ext cx="2233303" cy="1637437"/>
      </dsp:txXfrm>
    </dsp:sp>
    <dsp:sp modelId="{222C616D-3ACE-4AC1-8EB4-F44473B3807C}">
      <dsp:nvSpPr>
        <dsp:cNvPr id="0" name=""/>
        <dsp:cNvSpPr/>
      </dsp:nvSpPr>
      <dsp:spPr>
        <a:xfrm>
          <a:off x="2539182" y="1360951"/>
          <a:ext cx="2410467" cy="1814601"/>
        </a:xfrm>
        <a:prstGeom prst="roundRect">
          <a:avLst/>
        </a:prstGeom>
        <a:solidFill>
          <a:srgbClr val="FC70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objects are defined in terms of other objects of the same type. </a:t>
          </a:r>
          <a:endParaRPr lang="en-US" sz="1800" kern="1200" dirty="0"/>
        </a:p>
      </dsp:txBody>
      <dsp:txXfrm>
        <a:off x="2627764" y="1449533"/>
        <a:ext cx="2233303" cy="1637437"/>
      </dsp:txXfrm>
    </dsp:sp>
    <dsp:sp modelId="{4B448DF1-A3DF-40FE-B208-B6B8DED05BED}">
      <dsp:nvSpPr>
        <dsp:cNvPr id="0" name=""/>
        <dsp:cNvSpPr/>
      </dsp:nvSpPr>
      <dsp:spPr>
        <a:xfrm>
          <a:off x="5070319" y="1360951"/>
          <a:ext cx="2410467" cy="181460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The entire class of objects can then be built up from a few initial values and a small number of rules. </a:t>
          </a:r>
          <a:endParaRPr lang="en-US" sz="1800" kern="1200" dirty="0"/>
        </a:p>
      </dsp:txBody>
      <dsp:txXfrm>
        <a:off x="5158901" y="1449533"/>
        <a:ext cx="2233303" cy="1637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23E43-66DE-4574-A623-9CFEFB08EC24}">
      <dsp:nvSpPr>
        <dsp:cNvPr id="0" name=""/>
        <dsp:cNvSpPr/>
      </dsp:nvSpPr>
      <dsp:spPr>
        <a:xfrm>
          <a:off x="0" y="0"/>
          <a:ext cx="6610334" cy="388843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3A913-7718-4F99-8968-BFEDAC5FEE4F}">
      <dsp:nvSpPr>
        <dsp:cNvPr id="0" name=""/>
        <dsp:cNvSpPr/>
      </dsp:nvSpPr>
      <dsp:spPr>
        <a:xfrm>
          <a:off x="8354" y="1166529"/>
          <a:ext cx="2503178" cy="15553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A recursive function is one which calls itself. </a:t>
          </a:r>
          <a:endParaRPr lang="en-US" sz="1900" kern="1200" dirty="0"/>
        </a:p>
      </dsp:txBody>
      <dsp:txXfrm>
        <a:off x="84281" y="1242456"/>
        <a:ext cx="2351324" cy="1403518"/>
      </dsp:txXfrm>
    </dsp:sp>
    <dsp:sp modelId="{9AB369A3-9E42-4BD8-926F-0F059A1CBD01}">
      <dsp:nvSpPr>
        <dsp:cNvPr id="0" name=""/>
        <dsp:cNvSpPr/>
      </dsp:nvSpPr>
      <dsp:spPr>
        <a:xfrm>
          <a:off x="2636842" y="1166529"/>
          <a:ext cx="2503178" cy="1555372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useful in evaluating certain types of mathematical function</a:t>
          </a:r>
          <a:endParaRPr lang="en-US" sz="1900" kern="1200" dirty="0"/>
        </a:p>
      </dsp:txBody>
      <dsp:txXfrm>
        <a:off x="2712769" y="1242456"/>
        <a:ext cx="2351324" cy="1403518"/>
      </dsp:txXfrm>
    </dsp:sp>
    <dsp:sp modelId="{58CEB7CC-CBAC-49C3-BE0D-4036301C2DC0}">
      <dsp:nvSpPr>
        <dsp:cNvPr id="0" name=""/>
        <dsp:cNvSpPr/>
      </dsp:nvSpPr>
      <dsp:spPr>
        <a:xfrm>
          <a:off x="5265331" y="1166529"/>
          <a:ext cx="2503178" cy="155537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When a function calls another function and that second function calls the third function </a:t>
          </a:r>
          <a:endParaRPr lang="en-US" sz="1900" kern="1200" dirty="0"/>
        </a:p>
      </dsp:txBody>
      <dsp:txXfrm>
        <a:off x="5341258" y="1242456"/>
        <a:ext cx="2351324" cy="1403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C3ABC-6265-436F-A038-272514C58359}">
      <dsp:nvSpPr>
        <dsp:cNvPr id="0" name=""/>
        <dsp:cNvSpPr/>
      </dsp:nvSpPr>
      <dsp:spPr>
        <a:xfrm>
          <a:off x="23674" y="15777"/>
          <a:ext cx="6263208" cy="1322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When a function calls itself, a new set of local variables and parameters are allocated storage on the stack, and the function code is executed from the top with these new variables. </a:t>
          </a:r>
          <a:endParaRPr lang="en-US" sz="1900" kern="1200" dirty="0"/>
        </a:p>
      </dsp:txBody>
      <dsp:txXfrm>
        <a:off x="62408" y="54511"/>
        <a:ext cx="4836149" cy="1245011"/>
      </dsp:txXfrm>
    </dsp:sp>
    <dsp:sp modelId="{990773E7-AEC8-4E87-BFF0-C78ECF8137EC}">
      <dsp:nvSpPr>
        <dsp:cNvPr id="0" name=""/>
        <dsp:cNvSpPr/>
      </dsp:nvSpPr>
      <dsp:spPr>
        <a:xfrm>
          <a:off x="552635" y="1542892"/>
          <a:ext cx="6263208" cy="1322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A recursive call does not make a new copy of the function. Only the arguments are new. </a:t>
          </a:r>
          <a:endParaRPr lang="en-US" sz="1900" kern="1200" dirty="0"/>
        </a:p>
      </dsp:txBody>
      <dsp:txXfrm>
        <a:off x="591369" y="1581626"/>
        <a:ext cx="4773492" cy="1245011"/>
      </dsp:txXfrm>
    </dsp:sp>
    <dsp:sp modelId="{54F0D2A1-1127-4FA6-AB68-1002E5BA658E}">
      <dsp:nvSpPr>
        <dsp:cNvPr id="0" name=""/>
        <dsp:cNvSpPr/>
      </dsp:nvSpPr>
      <dsp:spPr>
        <a:xfrm>
          <a:off x="1105271" y="3085784"/>
          <a:ext cx="6263208" cy="13224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As each recursive call returns, the old local variables and parameters are removed from the stack and execution resumes at the point of the function call inside the function. </a:t>
          </a:r>
          <a:endParaRPr lang="en-US" sz="1900" kern="1200" dirty="0"/>
        </a:p>
      </dsp:txBody>
      <dsp:txXfrm>
        <a:off x="1144005" y="3124518"/>
        <a:ext cx="4773492" cy="1245011"/>
      </dsp:txXfrm>
    </dsp:sp>
    <dsp:sp modelId="{10AD7527-6164-47B5-9F3C-00BEFA19C471}">
      <dsp:nvSpPr>
        <dsp:cNvPr id="0" name=""/>
        <dsp:cNvSpPr/>
      </dsp:nvSpPr>
      <dsp:spPr>
        <a:xfrm>
          <a:off x="5403596" y="1002880"/>
          <a:ext cx="859611" cy="8596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97008" y="1002880"/>
        <a:ext cx="472787" cy="646857"/>
      </dsp:txXfrm>
    </dsp:sp>
    <dsp:sp modelId="{766201FC-6637-4EED-8F3D-E129BD4371F1}">
      <dsp:nvSpPr>
        <dsp:cNvPr id="0" name=""/>
        <dsp:cNvSpPr/>
      </dsp:nvSpPr>
      <dsp:spPr>
        <a:xfrm>
          <a:off x="5956232" y="2536955"/>
          <a:ext cx="859611" cy="85961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49644" y="2536955"/>
        <a:ext cx="472787" cy="64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0ACA8-04AE-4690-A8DE-8E50A983647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A471-5760-49A3-942D-9C9AB43CF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0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23505"/>
            <a:ext cx="6858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179" y="4580238"/>
            <a:ext cx="1964724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: Emphasi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ADE4-1DA5-49BC-AEEF-E310429A0801}" type="datetimeFigureOut">
              <a:rPr lang="en-US"/>
              <a:pPr>
                <a:defRPr/>
              </a:pPr>
              <a:t>8/20/2019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B8841-0310-4EF6-B628-497B374E0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9188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C103-C284-4748-B23E-7506090BA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780" y="1482810"/>
            <a:ext cx="4280071" cy="5000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2811"/>
            <a:ext cx="4218288" cy="5000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9E9C103-C284-4748-B23E-7506090BA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43" y="365126"/>
            <a:ext cx="7976286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44" y="1392195"/>
            <a:ext cx="428193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44" y="2505075"/>
            <a:ext cx="4281938" cy="40110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92195"/>
            <a:ext cx="431250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4312508" cy="4011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C103-C284-4748-B23E-7506090BA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C103-C284-4748-B23E-7506090BA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C103-C284-4748-B23E-7506090BA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7392064-CD6F-4779-9396-8DBEDAFB4DB1}" type="datetimeFigureOut">
              <a:rPr lang="en-US"/>
              <a:pPr>
                <a:defRPr/>
              </a:pPr>
              <a:t>8/20/2019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1BD7C3-3188-4DEF-BB8B-8A53D3656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766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: Emphasi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DFCC4532-4F45-4F06-8DB6-E8CD5DC11C87}" type="datetimeFigureOut">
              <a:rPr lang="en-US"/>
              <a:pPr>
                <a:defRPr/>
              </a:pPr>
              <a:t>8/20/2019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57323E9-1DC4-46C7-AC20-D1CD82337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4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080B4-6AC3-4406-8577-7500F4CDC08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C103-C284-4748-B23E-7506090BA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8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780" y="365126"/>
            <a:ext cx="7729151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779" y="1425146"/>
            <a:ext cx="8743949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2529" y="6672650"/>
            <a:ext cx="786199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B9E9C103-C284-4748-B23E-7506090BA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wOnjfIXCVpU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57563"/>
            <a:ext cx="7010400" cy="1676400"/>
          </a:xfrm>
        </p:spPr>
        <p:txBody>
          <a:bodyPr/>
          <a:lstStyle/>
          <a:p>
            <a:pPr algn="ctr">
              <a:defRPr/>
            </a:pPr>
            <a:r>
              <a:rPr lang="en-IN" smtClean="0"/>
              <a:t>Recursion in C</a:t>
            </a:r>
            <a:endParaRPr/>
          </a:p>
        </p:txBody>
      </p:sp>
      <p:pic>
        <p:nvPicPr>
          <p:cNvPr id="54275" name="Picture 3" descr="recursio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1052513"/>
            <a:ext cx="3848100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0650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Recursion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340768"/>
            <a:ext cx="4038600" cy="4595812"/>
          </a:xfrm>
        </p:spPr>
        <p:txBody>
          <a:bodyPr>
            <a:normAutofit fontScale="92500" lnSpcReduction="20000"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en-IN" sz="2400" b="1" u="sng" dirty="0" smtClean="0"/>
              <a:t>Direct Recursion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smtClean="0"/>
              <a:t>A function is said to be direct recursive if it calls itself directly.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n-IN" sz="1800" b="1" u="sng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n-US" sz="1800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n-US" sz="1800" dirty="0" smtClean="0"/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fibo</a:t>
            </a:r>
            <a:r>
              <a:rPr lang="en-US" sz="1800" dirty="0" smtClean="0"/>
              <a:t> 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smtClean="0"/>
              <a:t>{   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smtClean="0"/>
              <a:t>     if (n==1 || n==2)   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smtClean="0"/>
              <a:t>         return 1;   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smtClean="0"/>
              <a:t>     else   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smtClean="0"/>
              <a:t>        return (</a:t>
            </a:r>
            <a:r>
              <a:rPr lang="en-US" sz="1800" dirty="0" err="1" smtClean="0"/>
              <a:t>fibo</a:t>
            </a:r>
            <a:r>
              <a:rPr lang="en-US" sz="1800" dirty="0" smtClean="0"/>
              <a:t>(n-1)+</a:t>
            </a:r>
            <a:r>
              <a:rPr lang="en-US" sz="1800" dirty="0" err="1" smtClean="0"/>
              <a:t>fibo</a:t>
            </a:r>
            <a:r>
              <a:rPr lang="en-US" sz="1800" dirty="0" smtClean="0"/>
              <a:t>(n-2)); 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smtClean="0"/>
              <a:t>}</a:t>
            </a:r>
            <a:endParaRPr lang="en-US" sz="18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038600" cy="532765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en-IN" sz="2400" b="1" u="sng" dirty="0" smtClean="0"/>
              <a:t>Indirect Recursion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sz="1800" dirty="0" smtClean="0"/>
              <a:t>A function is said to be indirect recursive if it calls another function and this new function calls the first calling function again.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n-IN" sz="1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1800" dirty="0" err="1" smtClean="0"/>
              <a:t>int</a:t>
            </a:r>
            <a:r>
              <a:rPr lang="en-US" sz="1800" dirty="0" smtClean="0"/>
              <a:t> func1(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{   if (n&lt;=1)  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    return 1;  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else  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    return func2(n);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}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err="1" smtClean="0"/>
              <a:t>int</a:t>
            </a:r>
            <a:r>
              <a:rPr lang="en-US" sz="1800" dirty="0" smtClean="0"/>
              <a:t> func2(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{  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return func1(n);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}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13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991475" cy="48275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1800" b="1" dirty="0" smtClean="0"/>
              <a:t>main()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{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printf</a:t>
            </a:r>
            <a:r>
              <a:rPr lang="en-US" altLang="en-US" sz="1800" b="1" dirty="0" smtClean="0"/>
              <a:t>(“This is an example of recursive function”);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main();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}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800" dirty="0" smtClean="0"/>
          </a:p>
          <a:p>
            <a:pPr marL="0" indent="0" eaLnBrk="1" hangingPunct="1">
              <a:defRPr/>
            </a:pPr>
            <a:r>
              <a:rPr lang="en-US" altLang="en-US" sz="1800" dirty="0" smtClean="0"/>
              <a:t> When this program is executed, the line is printed repeatedly and indefinitely. </a:t>
            </a:r>
          </a:p>
          <a:p>
            <a:pPr marL="0" indent="0" eaLnBrk="1" hangingPunct="1">
              <a:defRPr/>
            </a:pPr>
            <a:r>
              <a:rPr lang="en-US" altLang="en-US" sz="1800" dirty="0" smtClean="0"/>
              <a:t> We might have to abruptly terminate the execution. </a:t>
            </a:r>
          </a:p>
        </p:txBody>
      </p:sp>
    </p:spTree>
    <p:extLst>
      <p:ext uri="{BB962C8B-B14F-4D97-AF65-F5344CB8AC3E}">
        <p14:creationId xmlns:p14="http://schemas.microsoft.com/office/powerpoint/2010/main" val="690265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Calculation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61291"/>
            <a:ext cx="8526463" cy="546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 smtClean="0">
                <a:ea typeface="Cambria" pitchFamily="18" charset="0"/>
              </a:rPr>
              <a:t>long </a:t>
            </a:r>
            <a:r>
              <a:rPr lang="en-US" altLang="en-US" sz="1800" b="1" dirty="0" err="1" smtClean="0">
                <a:ea typeface="Cambria" pitchFamily="18" charset="0"/>
              </a:rPr>
              <a:t>int</a:t>
            </a:r>
            <a:r>
              <a:rPr lang="en-US" altLang="en-US" sz="1800" b="1" dirty="0" smtClean="0">
                <a:ea typeface="Cambria" pitchFamily="18" charset="0"/>
              </a:rPr>
              <a:t> fact(</a:t>
            </a:r>
            <a:r>
              <a:rPr lang="en-US" altLang="en-US" sz="1800" b="1" dirty="0" err="1" smtClean="0">
                <a:ea typeface="Cambria" pitchFamily="18" charset="0"/>
              </a:rPr>
              <a:t>int</a:t>
            </a:r>
            <a:r>
              <a:rPr lang="en-US" altLang="en-US" sz="1800" b="1" dirty="0" smtClean="0">
                <a:ea typeface="Cambria" pitchFamily="18" charset="0"/>
              </a:rPr>
              <a:t> n)    /* non-recursive */</a:t>
            </a:r>
            <a:br>
              <a:rPr lang="en-US" altLang="en-US" sz="1800" b="1" dirty="0" smtClean="0">
                <a:ea typeface="Cambria" pitchFamily="18" charset="0"/>
              </a:rPr>
            </a:br>
            <a:r>
              <a:rPr lang="en-US" altLang="en-US" sz="1800" b="1" dirty="0" smtClean="0">
                <a:ea typeface="Cambria" pitchFamily="18" charset="0"/>
              </a:rPr>
              <a:t> {</a:t>
            </a:r>
            <a:br>
              <a:rPr lang="en-US" altLang="en-US" sz="1800" b="1" dirty="0" smtClean="0">
                <a:ea typeface="Cambria" pitchFamily="18" charset="0"/>
              </a:rPr>
            </a:br>
            <a:r>
              <a:rPr lang="en-US" altLang="en-US" sz="1800" b="1" dirty="0" smtClean="0">
                <a:ea typeface="Cambria" pitchFamily="18" charset="0"/>
              </a:rPr>
              <a:t>  </a:t>
            </a:r>
            <a:r>
              <a:rPr lang="en-US" altLang="en-US" sz="1800" b="1" dirty="0" err="1" smtClean="0">
                <a:ea typeface="Cambria" pitchFamily="18" charset="0"/>
              </a:rPr>
              <a:t>int</a:t>
            </a:r>
            <a:r>
              <a:rPr lang="en-US" altLang="en-US" sz="1800" b="1" dirty="0" smtClean="0">
                <a:ea typeface="Cambria" pitchFamily="18" charset="0"/>
              </a:rPr>
              <a:t> t, </a:t>
            </a:r>
            <a:r>
              <a:rPr lang="en-US" altLang="en-US" sz="1800" b="1" dirty="0" err="1" smtClean="0">
                <a:ea typeface="Cambria" pitchFamily="18" charset="0"/>
              </a:rPr>
              <a:t>ans</a:t>
            </a:r>
            <a:r>
              <a:rPr lang="en-US" altLang="en-US" sz="1800" b="1" dirty="0" smtClean="0">
                <a:ea typeface="Cambria" pitchFamily="18" charset="0"/>
              </a:rPr>
              <a:t>;</a:t>
            </a:r>
            <a:br>
              <a:rPr lang="en-US" altLang="en-US" sz="1800" b="1" dirty="0" smtClean="0">
                <a:ea typeface="Cambria" pitchFamily="18" charset="0"/>
              </a:rPr>
            </a:br>
            <a:r>
              <a:rPr lang="en-US" altLang="en-US" sz="1800" b="1" dirty="0" smtClean="0">
                <a:ea typeface="Cambria" pitchFamily="18" charset="0"/>
              </a:rPr>
              <a:t>  </a:t>
            </a:r>
            <a:r>
              <a:rPr lang="en-US" altLang="en-US" sz="1800" b="1" dirty="0" err="1" smtClean="0">
                <a:ea typeface="Cambria" pitchFamily="18" charset="0"/>
              </a:rPr>
              <a:t>ans</a:t>
            </a:r>
            <a:r>
              <a:rPr lang="en-US" altLang="en-US" sz="1800" b="1" dirty="0" smtClean="0">
                <a:ea typeface="Cambria" pitchFamily="18" charset="0"/>
              </a:rPr>
              <a:t> = 1;</a:t>
            </a:r>
            <a:br>
              <a:rPr lang="en-US" altLang="en-US" sz="1800" b="1" dirty="0" smtClean="0">
                <a:ea typeface="Cambria" pitchFamily="18" charset="0"/>
              </a:rPr>
            </a:br>
            <a:r>
              <a:rPr lang="en-US" altLang="en-US" sz="1800" b="1" dirty="0" smtClean="0">
                <a:ea typeface="Cambria" pitchFamily="18" charset="0"/>
              </a:rPr>
              <a:t>  for(t=1; t&lt;=n; t++)</a:t>
            </a:r>
            <a:br>
              <a:rPr lang="en-US" altLang="en-US" sz="1800" b="1" dirty="0" smtClean="0">
                <a:ea typeface="Cambria" pitchFamily="18" charset="0"/>
              </a:rPr>
            </a:br>
            <a:r>
              <a:rPr lang="en-US" altLang="en-US" sz="1800" b="1" dirty="0" smtClean="0">
                <a:ea typeface="Cambria" pitchFamily="18" charset="0"/>
              </a:rPr>
              <a:t>    </a:t>
            </a:r>
            <a:r>
              <a:rPr lang="en-US" altLang="en-US" sz="1800" b="1" dirty="0" err="1" smtClean="0">
                <a:ea typeface="Cambria" pitchFamily="18" charset="0"/>
              </a:rPr>
              <a:t>ans</a:t>
            </a:r>
            <a:r>
              <a:rPr lang="en-US" altLang="en-US" sz="1800" b="1" dirty="0" smtClean="0">
                <a:ea typeface="Cambria" pitchFamily="18" charset="0"/>
              </a:rPr>
              <a:t> = </a:t>
            </a:r>
            <a:r>
              <a:rPr lang="en-US" altLang="en-US" sz="1800" b="1" dirty="0" err="1" smtClean="0">
                <a:ea typeface="Cambria" pitchFamily="18" charset="0"/>
              </a:rPr>
              <a:t>ans</a:t>
            </a:r>
            <a:r>
              <a:rPr lang="en-US" altLang="en-US" sz="1800" b="1" dirty="0" smtClean="0">
                <a:ea typeface="Cambria" pitchFamily="18" charset="0"/>
              </a:rPr>
              <a:t>*t;</a:t>
            </a:r>
            <a:br>
              <a:rPr lang="en-US" altLang="en-US" sz="1800" b="1" dirty="0" smtClean="0">
                <a:ea typeface="Cambria" pitchFamily="18" charset="0"/>
              </a:rPr>
            </a:br>
            <a:r>
              <a:rPr lang="en-US" altLang="en-US" sz="1800" b="1" dirty="0" smtClean="0">
                <a:ea typeface="Cambria" pitchFamily="18" charset="0"/>
              </a:rPr>
              <a:t>  return(</a:t>
            </a:r>
            <a:r>
              <a:rPr lang="en-US" altLang="en-US" sz="1800" b="1" dirty="0" err="1" smtClean="0">
                <a:ea typeface="Cambria" pitchFamily="18" charset="0"/>
              </a:rPr>
              <a:t>ans</a:t>
            </a:r>
            <a:r>
              <a:rPr lang="en-US" altLang="en-US" sz="1800" b="1" dirty="0" smtClean="0">
                <a:ea typeface="Cambria" pitchFamily="18" charset="0"/>
              </a:rPr>
              <a:t>);</a:t>
            </a:r>
            <a:br>
              <a:rPr lang="en-US" altLang="en-US" sz="1800" b="1" dirty="0" smtClean="0">
                <a:ea typeface="Cambria" pitchFamily="18" charset="0"/>
              </a:rPr>
            </a:br>
            <a:r>
              <a:rPr lang="en-US" altLang="en-US" sz="1800" b="1" dirty="0" smtClean="0">
                <a:ea typeface="Cambria" pitchFamily="18" charset="0"/>
              </a:rPr>
              <a:t>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b="1" dirty="0" smtClean="0">
              <a:ea typeface="Cambria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long </a:t>
            </a:r>
            <a:r>
              <a:rPr lang="en-US" altLang="en-US" sz="1800" b="1" dirty="0" err="1" smtClean="0">
                <a:solidFill>
                  <a:schemeClr val="accent2"/>
                </a:solidFill>
                <a:ea typeface="Cambria" pitchFamily="18" charset="0"/>
              </a:rPr>
              <a:t>int</a:t>
            </a: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 </a:t>
            </a:r>
            <a:r>
              <a:rPr lang="en-US" altLang="en-US" sz="1800" b="1" dirty="0" err="1" smtClean="0">
                <a:solidFill>
                  <a:schemeClr val="accent2"/>
                </a:solidFill>
                <a:ea typeface="Cambria" pitchFamily="18" charset="0"/>
              </a:rPr>
              <a:t>factr</a:t>
            </a: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(</a:t>
            </a:r>
            <a:r>
              <a:rPr lang="en-US" altLang="en-US" sz="1800" b="1" dirty="0" err="1" smtClean="0">
                <a:solidFill>
                  <a:schemeClr val="accent2"/>
                </a:solidFill>
                <a:ea typeface="Cambria" pitchFamily="18" charset="0"/>
              </a:rPr>
              <a:t>int</a:t>
            </a: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 n)  /* recursive */</a:t>
            </a:r>
            <a:b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</a:b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{</a:t>
            </a:r>
            <a:b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</a:b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  </a:t>
            </a:r>
            <a:r>
              <a:rPr lang="en-US" altLang="en-US" sz="1800" b="1" dirty="0" err="1" smtClean="0">
                <a:solidFill>
                  <a:schemeClr val="accent2"/>
                </a:solidFill>
                <a:ea typeface="Cambria" pitchFamily="18" charset="0"/>
              </a:rPr>
              <a:t>int</a:t>
            </a: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 </a:t>
            </a:r>
            <a:r>
              <a:rPr lang="en-US" altLang="en-US" sz="1800" b="1" dirty="0" err="1" smtClean="0">
                <a:solidFill>
                  <a:schemeClr val="accent2"/>
                </a:solidFill>
                <a:ea typeface="Cambria" pitchFamily="18" charset="0"/>
              </a:rPr>
              <a:t>ans</a:t>
            </a: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;</a:t>
            </a:r>
            <a:b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</a:b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  if(n==1) return(1);</a:t>
            </a:r>
            <a:b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</a:b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  </a:t>
            </a:r>
            <a:r>
              <a:rPr lang="en-US" altLang="en-US" sz="1800" b="1" dirty="0" err="1" smtClean="0">
                <a:solidFill>
                  <a:schemeClr val="accent2"/>
                </a:solidFill>
                <a:ea typeface="Cambria" pitchFamily="18" charset="0"/>
              </a:rPr>
              <a:t>ans</a:t>
            </a: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 = </a:t>
            </a:r>
            <a:r>
              <a:rPr lang="en-US" altLang="en-US" sz="1800" b="1" dirty="0" err="1" smtClean="0">
                <a:solidFill>
                  <a:schemeClr val="accent2"/>
                </a:solidFill>
                <a:ea typeface="Cambria" pitchFamily="18" charset="0"/>
              </a:rPr>
              <a:t>factr</a:t>
            </a: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(n-1)*n; /* recursive call */</a:t>
            </a:r>
            <a:b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</a:b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  return(</a:t>
            </a:r>
            <a:r>
              <a:rPr lang="en-US" altLang="en-US" sz="1800" b="1" dirty="0" err="1" smtClean="0">
                <a:solidFill>
                  <a:schemeClr val="accent2"/>
                </a:solidFill>
                <a:ea typeface="Cambria" pitchFamily="18" charset="0"/>
              </a:rPr>
              <a:t>ans</a:t>
            </a: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);</a:t>
            </a:r>
            <a:b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</a:br>
            <a:r>
              <a:rPr lang="en-US" altLang="en-US" sz="1800" b="1" dirty="0" smtClean="0">
                <a:solidFill>
                  <a:schemeClr val="accent2"/>
                </a:solidFill>
                <a:ea typeface="Cambria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7794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IN" dirty="0" smtClean="0"/>
              <a:t>Implementation of Factorial recursion using Stack</a:t>
            </a:r>
            <a:endParaRPr lang="en-US" dirty="0"/>
          </a:p>
        </p:txBody>
      </p:sp>
      <p:pic>
        <p:nvPicPr>
          <p:cNvPr id="66563" name="Picture Placeholder 4" descr="giphy.gif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2405" r="2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41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version of power function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double power(double </a:t>
            </a:r>
            <a:r>
              <a:rPr lang="en-US" altLang="en-US" sz="1800" dirty="0" err="1" smtClean="0"/>
              <a:t>val</a:t>
            </a:r>
            <a:r>
              <a:rPr lang="en-US" altLang="en-US" sz="1800" dirty="0" smtClean="0"/>
              <a:t>, unsigned </a:t>
            </a:r>
            <a:r>
              <a:rPr lang="en-US" altLang="en-US" sz="1800" dirty="0" err="1" smtClean="0"/>
              <a:t>pow</a:t>
            </a:r>
            <a:r>
              <a:rPr lang="en-US" altLang="en-US" sz="1800" dirty="0" smtClean="0"/>
              <a:t>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{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  if(</a:t>
            </a:r>
            <a:r>
              <a:rPr lang="en-US" altLang="en-US" sz="1800" dirty="0" err="1" smtClean="0"/>
              <a:t>pow</a:t>
            </a:r>
            <a:r>
              <a:rPr lang="en-US" altLang="en-US" sz="1800" dirty="0" smtClean="0"/>
              <a:t> == 0) /*</a:t>
            </a:r>
            <a:r>
              <a:rPr lang="en-US" altLang="en-US" sz="1800" dirty="0" err="1" smtClean="0"/>
              <a:t>pow</a:t>
            </a:r>
            <a:r>
              <a:rPr lang="en-US" altLang="en-US" sz="1800" dirty="0" smtClean="0"/>
              <a:t>(x, 0) returns 1*/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  return(1.0);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  else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  return(power(</a:t>
            </a:r>
            <a:r>
              <a:rPr lang="en-US" altLang="en-US" sz="1800" dirty="0" err="1" smtClean="0"/>
              <a:t>val</a:t>
            </a:r>
            <a:r>
              <a:rPr lang="en-US" altLang="en-US" sz="1800" dirty="0" smtClean="0"/>
              <a:t>, pow-1)*</a:t>
            </a:r>
            <a:r>
              <a:rPr lang="en-US" altLang="en-US" sz="1800" dirty="0" err="1" smtClean="0"/>
              <a:t>val</a:t>
            </a:r>
            <a:r>
              <a:rPr lang="en-US" altLang="en-US" sz="1800" dirty="0" smtClean="0"/>
              <a:t>);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1347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recursive functions works???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971600" y="1268760"/>
          <a:ext cx="7368480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225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Summing up the elements of an array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686800" cy="53879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1800" b="1" dirty="0" smtClean="0"/>
              <a:t>Algorithm Design: </a:t>
            </a:r>
            <a:r>
              <a:rPr lang="en-US" altLang="en-US" sz="1800" dirty="0" smtClean="0"/>
              <a:t> 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1. If we have only one element, then the sum is simple.   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2. Otherwise, we use the sum of the first element and the sum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/>
              <a:t>    of the rest.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800" b="1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sum(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first,int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last,int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array[])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{  if (first == last)        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  return (array[first]);    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return(array[first]+sum(first+1,last,array));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7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8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84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chemeClr val="tx1"/>
                </a:solidFill>
              </a:rPr>
              <a:t>For example: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Sum(1 8 3 2) =     1 + Sum(8 3 2) =        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                               8 + Sum(3 2) =            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                                   3 + Sum (2)=   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                                           2           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                                     3 + 2 = 5        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                               8 + 5 = 13    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                        1 + 13 = 14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           Answer = 14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0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Version of  Fibonacci Series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686800" cy="53451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fib(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num)    /*Fibonacci value of a number */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{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switch(num)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{ case 0: return(0);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          break;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  case 1: return(1);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          break;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  default:         /*Including recursive calls */   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  return(fib(num - 1) + fib(num - 2));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        break;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  }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90122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 and cons!!!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686800" cy="5243513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000" dirty="0" smtClean="0"/>
              <a:t> No significant reduction in code size.</a:t>
            </a:r>
          </a:p>
          <a:p>
            <a:pPr marL="0" indent="0" eaLnBrk="1" hangingPunct="1">
              <a:defRPr/>
            </a:pPr>
            <a:r>
              <a:rPr lang="en-US" altLang="en-US" sz="2000" dirty="0" smtClean="0"/>
              <a:t> No improvement in memory utilization. </a:t>
            </a:r>
          </a:p>
          <a:p>
            <a:pPr marL="88900" indent="-88900" eaLnBrk="1" hangingPunct="1">
              <a:defRPr/>
            </a:pPr>
            <a:r>
              <a:rPr lang="en-US" altLang="en-US" sz="2000" dirty="0" smtClean="0"/>
              <a:t> Recursive versions of most routines may execute a bit slower than their iterative equivalents because of the overhead of the repeated function calls.</a:t>
            </a:r>
          </a:p>
          <a:p>
            <a:pPr marL="88900" indent="-88900" eaLnBrk="1" hangingPunct="1">
              <a:defRPr/>
            </a:pPr>
            <a:r>
              <a:rPr lang="en-US" altLang="en-US" sz="2000" dirty="0" smtClean="0"/>
              <a:t> The main advantage to recursive functions is that you can use them to create clearer and simpler versions of several algorithms. </a:t>
            </a:r>
          </a:p>
          <a:p>
            <a:pPr marL="88900" indent="-88900" eaLnBrk="1" hangingPunct="1">
              <a:defRPr/>
            </a:pPr>
            <a:r>
              <a:rPr lang="en-IN" altLang="en-US" sz="2000" dirty="0" smtClean="0"/>
              <a:t> </a:t>
            </a:r>
            <a:r>
              <a:rPr lang="en-US" sz="2000" dirty="0" smtClean="0"/>
              <a:t>Recursion makes program elegant and more readable.</a:t>
            </a:r>
          </a:p>
          <a:p>
            <a:pPr marL="88900" indent="-88900" eaLnBrk="1" hangingPunct="1">
              <a:defRPr/>
            </a:pPr>
            <a:r>
              <a:rPr lang="en-IN" altLang="en-US" sz="2000" dirty="0" smtClean="0"/>
              <a:t> </a:t>
            </a:r>
            <a:r>
              <a:rPr lang="en-US" altLang="en-US" sz="2000" dirty="0" smtClean="0"/>
              <a:t>E</a:t>
            </a:r>
            <a:r>
              <a:rPr lang="en-US" sz="2000" dirty="0" smtClean="0"/>
              <a:t>very recursion can be modeled into a loop.</a:t>
            </a:r>
            <a:endParaRPr lang="en-IN" altLang="en-US" sz="2000" dirty="0" smtClean="0"/>
          </a:p>
          <a:p>
            <a:pPr marL="88900" indent="-88900" eaLnBrk="1" hangingPunct="1">
              <a:buFont typeface="Arial" pitchFamily="34" charset="0"/>
              <a:buNone/>
              <a:defRPr/>
            </a:pPr>
            <a:endParaRPr lang="en-IN" altLang="en-US" sz="2000" dirty="0" smtClean="0"/>
          </a:p>
          <a:p>
            <a:pPr marL="88900" indent="-88900" eaLnBrk="1" hangingPunct="1">
              <a:buFont typeface="Arial" pitchFamily="34" charset="0"/>
              <a:buNone/>
              <a:defRPr/>
            </a:pPr>
            <a:endParaRPr lang="en-IN" altLang="en-US" sz="2000" dirty="0" smtClean="0"/>
          </a:p>
          <a:p>
            <a:pPr marL="88900" indent="-88900" eaLnBrk="1" hangingPunct="1">
              <a:buFont typeface="Arial" pitchFamily="34" charset="0"/>
              <a:buNone/>
              <a:defRPr/>
            </a:pPr>
            <a:endParaRPr lang="en-US" altLang="en-US" sz="20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6918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2924175"/>
            <a:ext cx="20066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479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Precaution!!!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When writing recursive functions, you must have an </a:t>
            </a:r>
            <a:r>
              <a:rPr lang="en-US" altLang="en-US" sz="2000" b="1" dirty="0" smtClean="0"/>
              <a:t>if</a:t>
            </a:r>
            <a:r>
              <a:rPr lang="en-US" altLang="en-US" sz="2000" dirty="0" smtClean="0"/>
              <a:t> statement somewhere to force the function to return without the recursive call being executed.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If you don't, the function will never return once you call it.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97088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to find the sum of natural numbers using recursion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err="1" smtClean="0"/>
              <a:t>int</a:t>
            </a:r>
            <a:r>
              <a:rPr lang="en-US" sz="1800" dirty="0" smtClean="0"/>
              <a:t> sum(</a:t>
            </a:r>
            <a:r>
              <a:rPr lang="en-US" sz="1800" dirty="0" err="1" smtClean="0"/>
              <a:t>int</a:t>
            </a:r>
            <a:r>
              <a:rPr lang="en-US" sz="1800" dirty="0" smtClean="0"/>
              <a:t> n);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{ </a:t>
            </a:r>
            <a:r>
              <a:rPr lang="en-US" sz="1800" dirty="0" err="1" smtClean="0"/>
              <a:t>int</a:t>
            </a:r>
            <a:r>
              <a:rPr lang="en-US" sz="1800" dirty="0" smtClean="0"/>
              <a:t> number, result;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("Enter a positive integer: ");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("%d", &amp;number);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result = sum(number);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("sum = %d", result); return 0; }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err="1" smtClean="0"/>
              <a:t>int</a:t>
            </a:r>
            <a:r>
              <a:rPr lang="en-US" sz="1800" dirty="0" smtClean="0"/>
              <a:t> sum(</a:t>
            </a:r>
            <a:r>
              <a:rPr lang="en-US" sz="1800" dirty="0" err="1" smtClean="0"/>
              <a:t>int</a:t>
            </a:r>
            <a:r>
              <a:rPr lang="en-US" sz="1800" dirty="0" smtClean="0"/>
              <a:t> num)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{ if (num!=0)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return num + sum(num-1); // sum() function calls itself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else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return num; }</a:t>
            </a:r>
            <a:endParaRPr lang="en-US" sz="1800" dirty="0"/>
          </a:p>
        </p:txBody>
      </p:sp>
      <p:sp>
        <p:nvSpPr>
          <p:cNvPr id="4" name="Line Callout 2 3"/>
          <p:cNvSpPr/>
          <p:nvPr/>
        </p:nvSpPr>
        <p:spPr>
          <a:xfrm>
            <a:off x="5651500" y="2565400"/>
            <a:ext cx="2592388" cy="792163"/>
          </a:xfrm>
          <a:prstGeom prst="borderCallout2">
            <a:avLst>
              <a:gd name="adj1" fmla="val 17393"/>
              <a:gd name="adj2" fmla="val -230"/>
              <a:gd name="adj3" fmla="val 18750"/>
              <a:gd name="adj4" fmla="val -16667"/>
              <a:gd name="adj5" fmla="val 74513"/>
              <a:gd name="adj6" fmla="val -3379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Enter a positive integer: 3 sum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4" descr="Calculation of sum of natural number using recur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65307"/>
            <a:ext cx="4248819" cy="650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325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to find GCD using recursion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hcf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n1, </a:t>
            </a:r>
            <a:r>
              <a:rPr lang="en-US" sz="1800" dirty="0" err="1" smtClean="0"/>
              <a:t>int</a:t>
            </a:r>
            <a:r>
              <a:rPr lang="en-US" sz="1800" dirty="0" smtClean="0"/>
              <a:t> n2);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main()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{ </a:t>
            </a:r>
            <a:r>
              <a:rPr lang="en-US" sz="1800" dirty="0" err="1" smtClean="0"/>
              <a:t>int</a:t>
            </a:r>
            <a:r>
              <a:rPr lang="en-US" sz="1800" dirty="0" smtClean="0"/>
              <a:t> n1, n2;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("Enter two positive integers: ");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("%d %d", &amp;n1, &amp;n2);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("G.C.D of %d and %d is %d.", n1, n2, </a:t>
            </a:r>
            <a:r>
              <a:rPr lang="en-US" sz="1800" dirty="0" err="1" smtClean="0"/>
              <a:t>hcf</a:t>
            </a:r>
            <a:r>
              <a:rPr lang="en-US" sz="1800" dirty="0" smtClean="0"/>
              <a:t>(n1,n2));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return 0;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hcf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n1, </a:t>
            </a:r>
            <a:r>
              <a:rPr lang="en-US" sz="1800" dirty="0" err="1" smtClean="0"/>
              <a:t>int</a:t>
            </a:r>
            <a:r>
              <a:rPr lang="en-US" sz="1800" dirty="0" smtClean="0"/>
              <a:t> n2)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{ if (n2 != 0)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  return </a:t>
            </a:r>
            <a:r>
              <a:rPr lang="en-US" sz="1800" dirty="0" err="1" smtClean="0"/>
              <a:t>hcf</a:t>
            </a:r>
            <a:r>
              <a:rPr lang="en-US" sz="1800" dirty="0" smtClean="0"/>
              <a:t>(n2, n1%n2);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else return n1;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}</a:t>
            </a:r>
            <a:endParaRPr lang="en-US" sz="1800" dirty="0"/>
          </a:p>
        </p:txBody>
      </p:sp>
      <p:sp>
        <p:nvSpPr>
          <p:cNvPr id="4" name="Line Callout 2 3"/>
          <p:cNvSpPr/>
          <p:nvPr/>
        </p:nvSpPr>
        <p:spPr>
          <a:xfrm>
            <a:off x="6084888" y="2276475"/>
            <a:ext cx="2590800" cy="792163"/>
          </a:xfrm>
          <a:prstGeom prst="borderCallout2">
            <a:avLst>
              <a:gd name="adj1" fmla="val 17393"/>
              <a:gd name="adj2" fmla="val -230"/>
              <a:gd name="adj3" fmla="val 18750"/>
              <a:gd name="adj4" fmla="val -16667"/>
              <a:gd name="adj5" fmla="val 74513"/>
              <a:gd name="adj6" fmla="val -3379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Enter two positive integers: 366 60</a:t>
            </a:r>
          </a:p>
          <a:p>
            <a:pPr algn="ctr">
              <a:defRPr/>
            </a:pPr>
            <a:r>
              <a:rPr lang="en-US" dirty="0"/>
              <a:t> G.C.D of 366 and 60 is 6.</a:t>
            </a:r>
          </a:p>
        </p:txBody>
      </p:sp>
    </p:spTree>
    <p:extLst>
      <p:ext uri="{BB962C8B-B14F-4D97-AF65-F5344CB8AC3E}">
        <p14:creationId xmlns:p14="http://schemas.microsoft.com/office/powerpoint/2010/main" val="1136606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Thank You......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29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(Mathematical)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7368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5100494"/>
              </p:ext>
            </p:extLst>
          </p:nvPr>
        </p:nvGraphicFramePr>
        <p:xfrm>
          <a:off x="755576" y="1196752"/>
          <a:ext cx="748883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057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(Computer Science)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556792"/>
          <a:ext cx="777686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67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>
              <a:defRPr/>
            </a:pP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Recursion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4330700" cy="5145088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dirty="0" err="1" smtClean="0"/>
              <a:t>returntype</a:t>
            </a:r>
            <a:r>
              <a:rPr lang="en-US" sz="1800" dirty="0" smtClean="0"/>
              <a:t> </a:t>
            </a:r>
            <a:r>
              <a:rPr lang="en-US" sz="1800" dirty="0" err="1" smtClean="0"/>
              <a:t>recursive_func</a:t>
            </a:r>
            <a:r>
              <a:rPr lang="en-US" sz="1800" dirty="0" smtClean="0"/>
              <a:t> ([argument list])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{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  statements;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  ... ... ...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  </a:t>
            </a:r>
            <a:r>
              <a:rPr lang="en-US" sz="1800" dirty="0" err="1" smtClean="0"/>
              <a:t>recursive_func</a:t>
            </a:r>
            <a:r>
              <a:rPr lang="en-US" sz="1800" dirty="0" smtClean="0"/>
              <a:t> ([actual argument]);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       ... ... ...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58372" name="Picture 2" descr="recursion in c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908050"/>
            <a:ext cx="3581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71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Suitable for Recursive Functions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534400" cy="48529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1800" dirty="0"/>
              <a:t>One or more simple cases of the problem have a straightforward solution.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800" dirty="0"/>
              <a:t>The other cases can be redefined in terms of problems that are </a:t>
            </a:r>
            <a:endParaRPr lang="en-US" altLang="en-US" sz="1800" dirty="0" smtClean="0"/>
          </a:p>
          <a:p>
            <a:pPr marL="114300" indent="0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closer </a:t>
            </a:r>
            <a:r>
              <a:rPr lang="en-US" altLang="en-US" sz="1800" dirty="0"/>
              <a:t>to the simple cases.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800" dirty="0"/>
              <a:t>The problem can be reduced entirely to simple cases by calling the recursive function.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i="1" dirty="0"/>
              <a:t>If this is a simple case</a:t>
            </a:r>
            <a:br>
              <a:rPr lang="en-US" altLang="en-US" sz="1800" i="1" dirty="0"/>
            </a:br>
            <a:r>
              <a:rPr lang="en-US" altLang="en-US" sz="1800" i="1" dirty="0"/>
              <a:t>	solve it</a:t>
            </a:r>
            <a:br>
              <a:rPr lang="en-US" altLang="en-US" sz="1800" i="1" dirty="0"/>
            </a:br>
            <a:r>
              <a:rPr lang="en-US" altLang="en-US" sz="1800" i="1" dirty="0"/>
              <a:t>else</a:t>
            </a:r>
            <a:br>
              <a:rPr lang="en-US" altLang="en-US" sz="1800" i="1" dirty="0"/>
            </a:br>
            <a:r>
              <a:rPr lang="en-US" altLang="en-US" sz="1800" i="1" dirty="0"/>
              <a:t>	redefine the problem using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r>
              <a:rPr lang="en-US" altLang="en-US"/>
              <a:t>10-</a:t>
            </a:r>
            <a:fld id="{0E3CA72B-6FF7-4EAC-8632-3910DEC86368}" type="slidenum">
              <a:rPr lang="en-US" altLang="en-US"/>
              <a:pPr algn="ctr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653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multiplication by 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</a:t>
            </a:r>
            <a:endParaRPr lang="en-US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r>
              <a:rPr lang="en-US" altLang="en-US"/>
              <a:t>10-</a:t>
            </a:r>
            <a:fld id="{F052F9C3-41CF-4834-B0B1-E82C39957A35}" type="slidenum">
              <a:rPr lang="en-US" altLang="en-US"/>
              <a:pPr algn="ctr">
                <a:defRPr/>
              </a:pPr>
              <a:t>7</a:t>
            </a:fld>
            <a:endParaRPr lang="en-US" altLang="en-US"/>
          </a:p>
        </p:txBody>
      </p:sp>
      <p:pic>
        <p:nvPicPr>
          <p:cNvPr id="60419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2538"/>
            <a:ext cx="9134273" cy="448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2460001" y="3146425"/>
            <a:ext cx="4321175" cy="574675"/>
          </a:xfrm>
          <a:prstGeom prst="wedgeRoundRectCallout">
            <a:avLst>
              <a:gd name="adj1" fmla="val -45444"/>
              <a:gd name="adj2" fmla="val 82319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The simple case is “m*1=m.”</a:t>
            </a:r>
            <a:endParaRPr lang="en-US" altLang="en-US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2903723" y="5252243"/>
            <a:ext cx="5184775" cy="962025"/>
          </a:xfrm>
          <a:prstGeom prst="wedgeRoundRectCallout">
            <a:avLst>
              <a:gd name="adj1" fmla="val -49968"/>
              <a:gd name="adj2" fmla="val -71120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The recursive step uses the following equation: “m*n = m+m*(n-1).”</a:t>
            </a:r>
            <a:endParaRPr lang="en-US" altLang="en-US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11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576262"/>
          </a:xfrm>
        </p:spPr>
        <p:txBody>
          <a:bodyPr/>
          <a:lstStyle/>
          <a:p>
            <a:pPr algn="ctr">
              <a:defRPr/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Trace of Function multiply(6,3)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r>
              <a:rPr lang="en-US" altLang="en-US"/>
              <a:t>10-</a:t>
            </a:r>
            <a:fld id="{67E9C099-9786-4EA5-A111-28AC4E55C63F}" type="slidenum">
              <a:rPr lang="en-US" altLang="en-US"/>
              <a:pPr algn="ctr">
                <a:defRPr/>
              </a:pPr>
              <a:t>8</a:t>
            </a:fld>
            <a:endParaRPr lang="en-US" altLang="en-US"/>
          </a:p>
        </p:txBody>
      </p:sp>
      <p:pic>
        <p:nvPicPr>
          <p:cNvPr id="61443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893811"/>
            <a:ext cx="6336431" cy="567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AutoShape 4"/>
          <p:cNvSpPr>
            <a:spLocks noChangeArrowheads="1"/>
          </p:cNvSpPr>
          <p:nvPr/>
        </p:nvSpPr>
        <p:spPr bwMode="auto">
          <a:xfrm>
            <a:off x="1908175" y="5589588"/>
            <a:ext cx="2954338" cy="574675"/>
          </a:xfrm>
          <a:prstGeom prst="wedgeRoundRectCallout">
            <a:avLst>
              <a:gd name="adj1" fmla="val 86269"/>
              <a:gd name="adj2" fmla="val 61880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The simple case.</a:t>
            </a:r>
            <a:endParaRPr lang="en-US" altLang="en-US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446" name="AutoShape 5"/>
          <p:cNvSpPr>
            <a:spLocks noChangeArrowheads="1"/>
          </p:cNvSpPr>
          <p:nvPr/>
        </p:nvSpPr>
        <p:spPr bwMode="auto">
          <a:xfrm>
            <a:off x="250825" y="4221163"/>
            <a:ext cx="2954338" cy="574675"/>
          </a:xfrm>
          <a:prstGeom prst="wedgeRoundRectCallout">
            <a:avLst>
              <a:gd name="adj1" fmla="val 80361"/>
              <a:gd name="adj2" fmla="val 24032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The recursive step.</a:t>
            </a:r>
            <a:endParaRPr lang="en-US" altLang="en-US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447" name="AutoShape 6"/>
          <p:cNvSpPr>
            <a:spLocks noChangeArrowheads="1"/>
          </p:cNvSpPr>
          <p:nvPr/>
        </p:nvSpPr>
        <p:spPr bwMode="auto">
          <a:xfrm>
            <a:off x="5867400" y="1916113"/>
            <a:ext cx="2954338" cy="574675"/>
          </a:xfrm>
          <a:prstGeom prst="wedgeRoundRectCallout">
            <a:avLst>
              <a:gd name="adj1" fmla="val -71065"/>
              <a:gd name="adj2" fmla="val 53315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The recursive step.</a:t>
            </a:r>
            <a:endParaRPr lang="en-US" altLang="en-US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008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Terminating Condition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The recursive functions always contains one or more </a:t>
            </a:r>
            <a:r>
              <a:rPr lang="en-US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terminating conditions</a:t>
            </a:r>
            <a:r>
              <a:rPr lang="en-US" altLang="en-US" sz="2000" dirty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A condition when a recursive function is processing a simple case instead of processing recursion</a:t>
            </a:r>
            <a:r>
              <a:rPr lang="en-US" altLang="en-US" sz="2000" dirty="0" smtClean="0"/>
              <a:t>.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Without the terminating condition, the recursive function may run forever.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e.g., in the previous multiply function, the if statement “</a:t>
            </a:r>
            <a:r>
              <a:rPr lang="en-US" altLang="en-US" sz="2000" dirty="0">
                <a:latin typeface="Courier New" pitchFamily="49" charset="0"/>
              </a:rPr>
              <a:t>if (n == 1) …</a:t>
            </a:r>
            <a:r>
              <a:rPr lang="en-US" altLang="en-US" sz="2000" dirty="0"/>
              <a:t>” is the terminating condition.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r>
              <a:rPr lang="en-US" altLang="en-US"/>
              <a:t>10-</a:t>
            </a:r>
            <a:fld id="{50397B0B-DF82-4C7E-94B1-1B469BB45C2C}" type="slidenum">
              <a:rPr lang="en-US" altLang="en-US"/>
              <a:pPr algn="ctr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843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U-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NCU-PPT Template</Template>
  <TotalTime>2</TotalTime>
  <Words>924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NCU-PPT Template</vt:lpstr>
      <vt:lpstr>Recursion in C</vt:lpstr>
      <vt:lpstr>PowerPoint Presentation</vt:lpstr>
      <vt:lpstr>Definition (Mathematical)</vt:lpstr>
      <vt:lpstr>Definition (Computer Science)</vt:lpstr>
      <vt:lpstr>Syntax of Recursion</vt:lpstr>
      <vt:lpstr>Problems Suitable for Recursive Functions</vt:lpstr>
      <vt:lpstr>Example: multiplication by addition</vt:lpstr>
      <vt:lpstr>Trace of Function multiply(6,3)</vt:lpstr>
      <vt:lpstr>Terminating Condition</vt:lpstr>
      <vt:lpstr>Types of Recursion</vt:lpstr>
      <vt:lpstr>Simple example</vt:lpstr>
      <vt:lpstr>Factorial Calculation</vt:lpstr>
      <vt:lpstr>Implementation of Factorial recursion using Stack</vt:lpstr>
      <vt:lpstr>Recursive version of power function</vt:lpstr>
      <vt:lpstr>How recursive functions works???</vt:lpstr>
      <vt:lpstr>Summing up the elements of an array</vt:lpstr>
      <vt:lpstr>PowerPoint Presentation</vt:lpstr>
      <vt:lpstr>Recursive Version of  Fibonacci Series</vt:lpstr>
      <vt:lpstr>Pros and cons!!!</vt:lpstr>
      <vt:lpstr>Precaution!!!</vt:lpstr>
      <vt:lpstr>Program to find the sum of natural numbers using recursion</vt:lpstr>
      <vt:lpstr>PowerPoint Presentation</vt:lpstr>
      <vt:lpstr>Program to find GCD using recursion</vt:lpstr>
      <vt:lpstr>Thank You......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in C</dc:title>
  <dc:creator>manvi breja</dc:creator>
  <cp:lastModifiedBy>manvi breja</cp:lastModifiedBy>
  <cp:revision>3</cp:revision>
  <dcterms:created xsi:type="dcterms:W3CDTF">2019-08-20T08:25:36Z</dcterms:created>
  <dcterms:modified xsi:type="dcterms:W3CDTF">2019-08-20T08:27:56Z</dcterms:modified>
</cp:coreProperties>
</file>