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85" r:id="rId1"/>
    <p:sldMasterId id="2147484298" r:id="rId2"/>
  </p:sldMasterIdLst>
  <p:notesMasterIdLst>
    <p:notesMasterId r:id="rId44"/>
  </p:notesMasterIdLst>
  <p:sldIdLst>
    <p:sldId id="484" r:id="rId3"/>
    <p:sldId id="277" r:id="rId4"/>
    <p:sldId id="344" r:id="rId5"/>
    <p:sldId id="345" r:id="rId6"/>
    <p:sldId id="306" r:id="rId7"/>
    <p:sldId id="460" r:id="rId8"/>
    <p:sldId id="444" r:id="rId9"/>
    <p:sldId id="448" r:id="rId10"/>
    <p:sldId id="461" r:id="rId11"/>
    <p:sldId id="449" r:id="rId12"/>
    <p:sldId id="450" r:id="rId13"/>
    <p:sldId id="462" r:id="rId14"/>
    <p:sldId id="465" r:id="rId15"/>
    <p:sldId id="467" r:id="rId16"/>
    <p:sldId id="466" r:id="rId17"/>
    <p:sldId id="468" r:id="rId18"/>
    <p:sldId id="469" r:id="rId19"/>
    <p:sldId id="470" r:id="rId20"/>
    <p:sldId id="472" r:id="rId21"/>
    <p:sldId id="454" r:id="rId22"/>
    <p:sldId id="455" r:id="rId23"/>
    <p:sldId id="473" r:id="rId24"/>
    <p:sldId id="474" r:id="rId25"/>
    <p:sldId id="475" r:id="rId26"/>
    <p:sldId id="457" r:id="rId27"/>
    <p:sldId id="476" r:id="rId28"/>
    <p:sldId id="477" r:id="rId29"/>
    <p:sldId id="478" r:id="rId30"/>
    <p:sldId id="479" r:id="rId31"/>
    <p:sldId id="435" r:id="rId32"/>
    <p:sldId id="436" r:id="rId33"/>
    <p:sldId id="437" r:id="rId34"/>
    <p:sldId id="480" r:id="rId35"/>
    <p:sldId id="481" r:id="rId36"/>
    <p:sldId id="438" r:id="rId37"/>
    <p:sldId id="482" r:id="rId38"/>
    <p:sldId id="440" r:id="rId39"/>
    <p:sldId id="441" r:id="rId40"/>
    <p:sldId id="483" r:id="rId41"/>
    <p:sldId id="442" r:id="rId42"/>
    <p:sldId id="38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3/o2b1rtHxQt/bW6RXOU4w==" hashData="vNdO4ugc0iJfWHeng6EeouOauls="/>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C8DB"/>
    <a:srgbClr val="DB37DF"/>
    <a:srgbClr val="29D7E9"/>
    <a:srgbClr val="FC70EB"/>
    <a:srgbClr val="A70990"/>
    <a:srgbClr val="396BD9"/>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varScale="1">
        <p:scale>
          <a:sx n="74" d="100"/>
          <a:sy n="74" d="100"/>
        </p:scale>
        <p:origin x="-1362" y="-9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86C765-567E-473C-BF12-9F89C47A9452}" type="datetimeFigureOut">
              <a:rPr lang="en-US"/>
              <a:pPr>
                <a:defRPr/>
              </a:pPr>
              <a:t>8/14/2019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679FBB7-1C16-430A-8B52-2A1055BA1D59}" type="slidenum">
              <a:rPr lang="en-US"/>
              <a:pPr>
                <a:defRPr/>
              </a:pPr>
              <a:t>‹#›</a:t>
            </a:fld>
            <a:endParaRPr lang="en-US" dirty="0"/>
          </a:p>
        </p:txBody>
      </p:sp>
    </p:spTree>
    <p:extLst>
      <p:ext uri="{BB962C8B-B14F-4D97-AF65-F5344CB8AC3E}">
        <p14:creationId xmlns:p14="http://schemas.microsoft.com/office/powerpoint/2010/main" val="1034628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ECC9B0-25C5-4048-8795-59190E3910CB}" type="slidenum">
              <a:rPr lang="en-US" smtClean="0"/>
              <a:pPr fontAlgn="base">
                <a:spcBef>
                  <a:spcPct val="0"/>
                </a:spcBef>
                <a:spcAft>
                  <a:spcPct val="0"/>
                </a:spcAft>
                <a:defRPr/>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38B64752-5C37-4B4B-AF4D-AE8726AFBEB2}" type="datetimeFigureOut">
              <a:rPr lang="en-US"/>
              <a:pPr>
                <a:defRPr/>
              </a:pPr>
              <a:t>8/14/2019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C6C329E7-E517-4374-8B13-8A26014B612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CB0D7731-F693-4699-91F5-D84023BE4821}" type="datetimeFigureOut">
              <a:rPr lang="en-US"/>
              <a:pPr>
                <a:defRPr/>
              </a:pPr>
              <a:t>8/14/2019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163E29E3-78DC-498F-AD8E-687DCE43BC38}" type="slidenum">
              <a:rPr lang="en-US"/>
              <a:pPr>
                <a:defRPr/>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3BAFFD6A-3402-452D-BCB7-0B13CE5924BA}" type="datetimeFigureOut">
              <a:rPr lang="en-US"/>
              <a:pPr>
                <a:defRPr/>
              </a:pPr>
              <a:t>8/14/2019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9C4F00C1-5CBF-498D-8BEA-4706AAABAEC8}"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0487C0FE-3F61-4EF0-B755-88FAE920A079}" type="datetimeFigureOut">
              <a:rPr lang="en-US"/>
              <a:pPr>
                <a:defRPr/>
              </a:pPr>
              <a:t>8/14/2019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07F5B957-1688-479E-BBD7-A9FDE1E206E3}" type="slidenum">
              <a:rPr lang="en-US"/>
              <a:pPr>
                <a:defRPr/>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DD7057B-459C-41B6-A407-0D3E61D0A292}" type="datetimeFigureOut">
              <a:rPr lang="en-US"/>
              <a:pPr>
                <a:defRPr/>
              </a:pPr>
              <a:t>8/14/2019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414BAD-E8D6-474E-9797-CAE58548ACDF}"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E2E0D64F-362F-4C3A-AE9A-9B04F6FB95B0}"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B5C0B7C6-2D15-4840-913D-5D58AAD3B362}"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BCB5145A-778D-4D03-8648-798AAC4B2C5B}"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0500749A-565C-44F1-BF60-CBC24635C7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1534B0B1-B51F-49FD-A7CF-0EBD26AE55A4}" type="datetimeFigureOut">
              <a:rPr lang="en-US"/>
              <a:pPr>
                <a:defRPr/>
              </a:pPr>
              <a:t>8/14/2019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8DD08414-5CEF-4313-9027-1840B68578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8C0DD4DC-C367-46EC-BAAC-46EBD07A78DB}" type="datetimeFigureOut">
              <a:rPr lang="en-US"/>
              <a:pPr>
                <a:defRPr/>
              </a:pPr>
              <a:t>8/14/2019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5D8583A3-4B44-4B08-AE53-B2397E87FD1F}"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6" r:id="rId10"/>
    <p:sldLayoutId id="2147484297" r:id="rId11"/>
    <p:sldLayoutId id="2147484271" r:id="rId12"/>
    <p:sldLayoutId id="2147484280" r:id="rId13"/>
    <p:sldLayoutId id="214748428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flocabulary.com/unit/coding-for-loop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Iterative Control Statements</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en-US" altLang="zh-TW" smtClean="0"/>
              <a:t>An Example of a </a:t>
            </a:r>
            <a:r>
              <a:rPr lang="en-US" altLang="zh-TW" smtClean="0">
                <a:latin typeface="Courier New" pitchFamily="49" charset="0"/>
              </a:rPr>
              <a:t>while</a:t>
            </a:r>
            <a:r>
              <a:rPr lang="en-US" altLang="zh-TW" smtClean="0"/>
              <a:t> Loop</a:t>
            </a:r>
          </a:p>
        </p:txBody>
      </p:sp>
      <p:pic>
        <p:nvPicPr>
          <p:cNvPr id="27651" name="Picture 2" descr="fig0502"/>
          <p:cNvPicPr preferRelativeResize="0">
            <a:picLocks noChangeAspect="1" noChangeArrowheads="1"/>
          </p:cNvPicPr>
          <p:nvPr/>
        </p:nvPicPr>
        <p:blipFill>
          <a:blip r:embed="rId2" cstate="print"/>
          <a:srcRect/>
          <a:stretch>
            <a:fillRect/>
          </a:stretch>
        </p:blipFill>
        <p:spPr bwMode="auto">
          <a:xfrm>
            <a:off x="250825" y="1687513"/>
            <a:ext cx="8697913" cy="2678112"/>
          </a:xfrm>
          <a:prstGeom prst="rect">
            <a:avLst/>
          </a:prstGeom>
          <a:noFill/>
          <a:ln w="9525">
            <a:noFill/>
            <a:miter lim="800000"/>
            <a:headEnd/>
            <a:tailEnd/>
          </a:ln>
        </p:spPr>
      </p:pic>
      <p:sp>
        <p:nvSpPr>
          <p:cNvPr id="27652" name="AutoShape 4"/>
          <p:cNvSpPr>
            <a:spLocks/>
          </p:cNvSpPr>
          <p:nvPr/>
        </p:nvSpPr>
        <p:spPr bwMode="auto">
          <a:xfrm>
            <a:off x="4140200" y="2263775"/>
            <a:ext cx="287338" cy="1381249"/>
          </a:xfrm>
          <a:prstGeom prst="rightBrace">
            <a:avLst>
              <a:gd name="adj1" fmla="val 43877"/>
              <a:gd name="adj2" fmla="val 50000"/>
            </a:avLst>
          </a:prstGeom>
          <a:noFill/>
          <a:ln w="9525">
            <a:solidFill>
              <a:schemeClr val="tx1"/>
            </a:solidFill>
            <a:round/>
            <a:headEnd/>
            <a:tailEnd/>
          </a:ln>
        </p:spPr>
        <p:txBody>
          <a:bodyPr wrap="none" anchor="ctr"/>
          <a:lstStyle/>
          <a:p>
            <a:endParaRPr lang="en-US"/>
          </a:p>
        </p:txBody>
      </p:sp>
      <p:sp>
        <p:nvSpPr>
          <p:cNvPr id="27653" name="AutoShape 5"/>
          <p:cNvSpPr>
            <a:spLocks noChangeArrowheads="1"/>
          </p:cNvSpPr>
          <p:nvPr/>
        </p:nvSpPr>
        <p:spPr bwMode="auto">
          <a:xfrm>
            <a:off x="4500563" y="2767013"/>
            <a:ext cx="1582737" cy="504825"/>
          </a:xfrm>
          <a:prstGeom prst="roundRect">
            <a:avLst>
              <a:gd name="adj" fmla="val 16667"/>
            </a:avLst>
          </a:prstGeom>
          <a:solidFill>
            <a:schemeClr val="accent2"/>
          </a:solidFill>
          <a:ln w="9525">
            <a:noFill/>
            <a:round/>
            <a:headEnd/>
            <a:tailEnd/>
          </a:ln>
        </p:spPr>
        <p:txBody>
          <a:bodyPr wrap="none" anchor="ctr"/>
          <a:lstStyle/>
          <a:p>
            <a:r>
              <a:rPr lang="en-US" b="1">
                <a:solidFill>
                  <a:schemeClr val="bg1"/>
                </a:solidFill>
              </a:rPr>
              <a:t>Statement</a:t>
            </a:r>
          </a:p>
        </p:txBody>
      </p:sp>
      <p:sp>
        <p:nvSpPr>
          <p:cNvPr id="27654" name="AutoShape 7"/>
          <p:cNvSpPr>
            <a:spLocks noChangeArrowheads="1"/>
          </p:cNvSpPr>
          <p:nvPr/>
        </p:nvSpPr>
        <p:spPr bwMode="auto">
          <a:xfrm>
            <a:off x="2843213" y="1039813"/>
            <a:ext cx="3816350" cy="503237"/>
          </a:xfrm>
          <a:prstGeom prst="wedgeRoundRectCallout">
            <a:avLst>
              <a:gd name="adj1" fmla="val -61856"/>
              <a:gd name="adj2" fmla="val 153153"/>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543752" name="Text Box 8"/>
          <p:cNvSpPr txBox="1">
            <a:spLocks noChangeArrowheads="1"/>
          </p:cNvSpPr>
          <p:nvPr/>
        </p:nvSpPr>
        <p:spPr bwMode="auto">
          <a:xfrm>
            <a:off x="684213" y="4868863"/>
            <a:ext cx="7632700" cy="1370012"/>
          </a:xfrm>
          <a:prstGeom prst="rect">
            <a:avLst/>
          </a:prstGeom>
          <a:noFill/>
          <a:ln w="9525">
            <a:noFill/>
            <a:miter lim="800000"/>
            <a:headEnd/>
            <a:tailEnd/>
          </a:ln>
          <a:effectLst/>
        </p:spPr>
        <p:txBody>
          <a:bodyPr>
            <a:spAutoFit/>
          </a:bodyPr>
          <a:lstStyle/>
          <a:p>
            <a:pPr>
              <a:spcBef>
                <a:spcPct val="50000"/>
              </a:spcBef>
              <a:defRPr/>
            </a:pPr>
            <a:r>
              <a:rPr lang="en-US" b="1">
                <a:solidFill>
                  <a:schemeClr val="folHlink"/>
                </a:solidFill>
                <a:effectLst>
                  <a:outerShdw blurRad="38100" dist="38100" dir="2700000" algn="tl">
                    <a:srgbClr val="C0C0C0"/>
                  </a:outerShdw>
                </a:effectLst>
                <a:latin typeface="Times New Roman" pitchFamily="18" charset="0"/>
              </a:rPr>
              <a:t>Loop control variable</a:t>
            </a:r>
            <a:r>
              <a:rPr lang="en-US">
                <a:latin typeface="Times New Roman" pitchFamily="18" charset="0"/>
              </a:rPr>
              <a:t> is the variable whose value controls loop repetition.</a:t>
            </a:r>
          </a:p>
          <a:p>
            <a:pPr>
              <a:spcBef>
                <a:spcPct val="50000"/>
              </a:spcBef>
              <a:defRPr/>
            </a:pPr>
            <a:r>
              <a:rPr lang="en-US">
                <a:latin typeface="Times New Roman" pitchFamily="18" charset="0"/>
              </a:rPr>
              <a:t>In this example, </a:t>
            </a:r>
            <a:r>
              <a:rPr lang="en-US" b="1">
                <a:latin typeface="Courier New" pitchFamily="49" charset="0"/>
              </a:rPr>
              <a:t>count_emp</a:t>
            </a:r>
            <a:r>
              <a:rPr lang="en-US">
                <a:latin typeface="Times New Roman" pitchFamily="18" charset="0"/>
              </a:rPr>
              <a:t> is the loop control variable.</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p:txBody>
          <a:bodyPr>
            <a:normAutofit/>
          </a:bodyPr>
          <a:lstStyle/>
          <a:p>
            <a:pPr algn="ctr" eaLnBrk="1" hangingPunct="1"/>
            <a:r>
              <a:rPr lang="en-US" altLang="zh-TW" sz="2800" dirty="0" smtClean="0"/>
              <a:t>Flowchart for a </a:t>
            </a:r>
            <a:r>
              <a:rPr lang="en-US" altLang="zh-TW" sz="2800" dirty="0" smtClean="0">
                <a:latin typeface="Courier New" pitchFamily="49" charset="0"/>
              </a:rPr>
              <a:t>while</a:t>
            </a:r>
            <a:r>
              <a:rPr lang="en-US" altLang="zh-TW" sz="2800" dirty="0" smtClean="0"/>
              <a:t> Loop</a:t>
            </a:r>
          </a:p>
        </p:txBody>
      </p:sp>
      <p:pic>
        <p:nvPicPr>
          <p:cNvPr id="28675" name="Picture 2" descr="fig0503"/>
          <p:cNvPicPr preferRelativeResize="0">
            <a:picLocks noChangeAspect="1" noChangeArrowheads="1"/>
          </p:cNvPicPr>
          <p:nvPr/>
        </p:nvPicPr>
        <p:blipFill>
          <a:blip r:embed="rId2" cstate="print"/>
          <a:srcRect/>
          <a:stretch>
            <a:fillRect/>
          </a:stretch>
        </p:blipFill>
        <p:spPr bwMode="auto">
          <a:xfrm>
            <a:off x="2123727" y="1268760"/>
            <a:ext cx="6319757" cy="4133626"/>
          </a:xfrm>
          <a:prstGeom prst="rect">
            <a:avLst/>
          </a:prstGeom>
          <a:noFill/>
          <a:ln w="9525">
            <a:noFill/>
            <a:miter lim="800000"/>
            <a:headEnd/>
            <a:tailEnd/>
          </a:ln>
        </p:spPr>
      </p:pic>
      <p:sp>
        <p:nvSpPr>
          <p:cNvPr id="28676" name="AutoShape 4"/>
          <p:cNvSpPr>
            <a:spLocks noChangeArrowheads="1"/>
          </p:cNvSpPr>
          <p:nvPr/>
        </p:nvSpPr>
        <p:spPr bwMode="auto">
          <a:xfrm>
            <a:off x="3375430" y="2276872"/>
            <a:ext cx="3816350" cy="503238"/>
          </a:xfrm>
          <a:prstGeom prst="wedgeRoundRectCallout">
            <a:avLst>
              <a:gd name="adj1" fmla="val -50462"/>
              <a:gd name="adj2" fmla="val 91113"/>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28677" name="AutoShape 5"/>
          <p:cNvSpPr>
            <a:spLocks noChangeArrowheads="1"/>
          </p:cNvSpPr>
          <p:nvPr/>
        </p:nvSpPr>
        <p:spPr bwMode="auto">
          <a:xfrm>
            <a:off x="2843808" y="5412381"/>
            <a:ext cx="2087563" cy="503237"/>
          </a:xfrm>
          <a:prstGeom prst="wedgeRoundRectCallout">
            <a:avLst>
              <a:gd name="adj1" fmla="val 79583"/>
              <a:gd name="adj2" fmla="val -150630"/>
              <a:gd name="adj3" fmla="val 16667"/>
            </a:avLst>
          </a:prstGeom>
          <a:solidFill>
            <a:schemeClr val="accent2"/>
          </a:solidFill>
          <a:ln w="9525">
            <a:noFill/>
            <a:miter lim="800000"/>
            <a:headEnd/>
            <a:tailEnd/>
          </a:ln>
        </p:spPr>
        <p:txBody>
          <a:bodyPr/>
          <a:lstStyle/>
          <a:p>
            <a:pPr algn="ctr"/>
            <a:r>
              <a:rPr lang="en-US" b="1">
                <a:solidFill>
                  <a:schemeClr val="bg1"/>
                </a:solidFill>
              </a:rPr>
              <a:t>Statement</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rPr>
              <a:t>Nested </a:t>
            </a:r>
            <a:r>
              <a:rPr lang="en-US" altLang="zh-TW" sz="3200" b="1" dirty="0" smtClean="0">
                <a:effectLst>
                  <a:outerShdw blurRad="38100" dist="38100" dir="2700000" algn="tl">
                    <a:srgbClr val="000000">
                      <a:alpha val="43137"/>
                    </a:srgbClr>
                  </a:outerShdw>
                </a:effectLst>
                <a:latin typeface="Courier New" pitchFamily="49" charset="0"/>
              </a:rPr>
              <a:t>while loop</a:t>
            </a:r>
            <a:r>
              <a:rPr lang="en-US" altLang="zh-TW" sz="3200" b="1" dirty="0" smtClean="0">
                <a:effectLst>
                  <a:outerShdw blurRad="38100" dist="38100" dir="2700000" algn="tl">
                    <a:srgbClr val="000000">
                      <a:alpha val="43137"/>
                    </a:srgbClr>
                  </a:outerShdw>
                </a:effectLst>
              </a:rPr>
              <a:t> in C</a:t>
            </a:r>
          </a:p>
        </p:txBody>
      </p:sp>
      <p:sp>
        <p:nvSpPr>
          <p:cNvPr id="594947" name="Rectangle 3"/>
          <p:cNvSpPr>
            <a:spLocks noGrp="1" noChangeArrowheads="1"/>
          </p:cNvSpPr>
          <p:nvPr>
            <p:ph idx="1"/>
          </p:nvPr>
        </p:nvSpPr>
        <p:spPr>
          <a:xfrm>
            <a:off x="304800" y="1341438"/>
            <a:ext cx="8534400" cy="5183187"/>
          </a:xfrm>
        </p:spPr>
        <p:txBody>
          <a:bodyPr rtlCol="0">
            <a:normAutofit/>
          </a:bodyPr>
          <a:lstStyle/>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While loop </a:t>
            </a:r>
            <a:r>
              <a:rPr lang="en-US" altLang="zh-TW" sz="2400" dirty="0" smtClean="0"/>
              <a:t>within </a:t>
            </a:r>
            <a:r>
              <a:rPr lang="en-US" altLang="zh-TW" sz="2400" b="1" dirty="0" smtClean="0">
                <a:solidFill>
                  <a:schemeClr val="folHlink"/>
                </a:solidFill>
                <a:effectLst>
                  <a:outerShdw blurRad="38100" dist="38100" dir="2700000" algn="tl">
                    <a:srgbClr val="C0C0C0"/>
                  </a:outerShdw>
                </a:effectLst>
              </a:rPr>
              <a:t>while loop </a:t>
            </a:r>
            <a:r>
              <a:rPr lang="en-US" altLang="zh-TW" sz="2400" dirty="0" smtClean="0"/>
              <a:t>is </a:t>
            </a:r>
            <a:r>
              <a:rPr lang="en-US" altLang="zh-TW" sz="2400" b="1" dirty="0" smtClean="0">
                <a:solidFill>
                  <a:srgbClr val="92D050"/>
                </a:solidFill>
                <a:effectLst>
                  <a:outerShdw blurRad="38100" dist="38100" dir="2700000" algn="tl">
                    <a:srgbClr val="C0C0C0"/>
                  </a:outerShdw>
                </a:effectLst>
              </a:rPr>
              <a:t>nested while loop</a:t>
            </a:r>
            <a:r>
              <a:rPr lang="en-US" altLang="zh-TW" sz="2400" dirty="0" smtClean="0"/>
              <a:t>.</a:t>
            </a:r>
            <a:endParaRPr lang="en-US" altLang="zh-TW" sz="2400" b="1" i="1" dirty="0" smtClean="0">
              <a:solidFill>
                <a:schemeClr val="accent2"/>
              </a:solidFill>
              <a:effectLst>
                <a:outerShdw blurRad="38100" dist="38100" dir="2700000" algn="tl">
                  <a:srgbClr val="C0C0C0"/>
                </a:outerShdw>
              </a:effectLst>
            </a:endParaRP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is the condition which controls the loop.</a:t>
            </a:r>
          </a:p>
          <a:p>
            <a:pPr eaLnBrk="1" fontAlgn="auto" hangingPunct="1">
              <a:spcAft>
                <a:spcPts val="0"/>
              </a:spcAft>
              <a:defRPr/>
            </a:pPr>
            <a:r>
              <a:rPr lang="en-US" altLang="zh-TW" sz="2400" dirty="0" smtClean="0"/>
              <a:t>The </a:t>
            </a:r>
            <a:r>
              <a:rPr lang="en-US" altLang="zh-TW" sz="2400" b="1" i="1" dirty="0" smtClean="0">
                <a:solidFill>
                  <a:schemeClr val="accent2"/>
                </a:solidFill>
              </a:rPr>
              <a:t>statement</a:t>
            </a:r>
            <a:r>
              <a:rPr lang="en-US" altLang="zh-TW" sz="2400" dirty="0" smtClean="0"/>
              <a:t> is repeated as long as the loop repetition condition is </a:t>
            </a:r>
            <a:r>
              <a:rPr lang="en-US" altLang="zh-TW" sz="2400" b="1" dirty="0" smtClean="0">
                <a:solidFill>
                  <a:schemeClr val="folHlink"/>
                </a:solidFill>
                <a:effectLst>
                  <a:outerShdw blurRad="38100" dist="38100" dir="2700000" algn="tl">
                    <a:srgbClr val="C0C0C0"/>
                  </a:outerShdw>
                </a:effectLst>
              </a:rPr>
              <a:t>true</a:t>
            </a:r>
            <a:r>
              <a:rPr lang="en-US" altLang="zh-TW" sz="2400" dirty="0" smtClean="0"/>
              <a:t>.</a:t>
            </a:r>
          </a:p>
          <a:p>
            <a:pPr eaLnBrk="1" fontAlgn="auto" hangingPunct="1">
              <a:spcAft>
                <a:spcPts val="0"/>
              </a:spcAft>
              <a:defRPr/>
            </a:pPr>
            <a:r>
              <a:rPr lang="en-US" altLang="zh-TW" sz="2400" dirty="0" smtClean="0"/>
              <a:t>A loop is called an </a:t>
            </a:r>
            <a:r>
              <a:rPr lang="en-US" altLang="zh-TW" sz="2400" b="1" dirty="0" smtClean="0">
                <a:solidFill>
                  <a:schemeClr val="folHlink"/>
                </a:solidFill>
                <a:effectLst>
                  <a:outerShdw blurRad="38100" dist="38100" dir="2700000" algn="tl">
                    <a:srgbClr val="C0C0C0"/>
                  </a:outerShdw>
                </a:effectLst>
              </a:rPr>
              <a:t>infinite loop</a:t>
            </a:r>
            <a:r>
              <a:rPr lang="en-US" altLang="zh-TW" sz="2400" dirty="0" smtClean="0"/>
              <a:t> if the loop repetition condition is always true.</a:t>
            </a:r>
          </a:p>
          <a:p>
            <a:pPr eaLnBrk="1" fontAlgn="auto" hangingPunct="1">
              <a:spcAft>
                <a:spcPts val="0"/>
              </a:spcAft>
              <a:defRPr/>
            </a:pPr>
            <a:r>
              <a:rPr lang="en-IN" altLang="zh-TW" sz="2400" dirty="0" smtClean="0"/>
              <a:t>Also known as </a:t>
            </a:r>
            <a:r>
              <a:rPr lang="en-IN" altLang="zh-TW" sz="2400" b="1" dirty="0" err="1" smtClean="0">
                <a:solidFill>
                  <a:schemeClr val="folHlink"/>
                </a:solidFill>
                <a:effectLst>
                  <a:outerShdw blurRad="38100" dist="38100" dir="2700000" algn="tl">
                    <a:srgbClr val="C0C0C0"/>
                  </a:outerShdw>
                </a:effectLst>
              </a:rPr>
              <a:t>splitted</a:t>
            </a:r>
            <a:r>
              <a:rPr lang="en-IN" altLang="zh-TW" sz="2400" b="1" dirty="0" smtClean="0">
                <a:solidFill>
                  <a:schemeClr val="folHlink"/>
                </a:solidFill>
                <a:effectLst>
                  <a:outerShdw blurRad="38100" dist="38100" dir="2700000" algn="tl">
                    <a:srgbClr val="C0C0C0"/>
                  </a:outerShdw>
                </a:effectLst>
              </a:rPr>
              <a:t> for loop</a:t>
            </a:r>
            <a:r>
              <a:rPr lang="en-IN" altLang="zh-TW" sz="2400" dirty="0" smtClean="0"/>
              <a:t>.</a:t>
            </a:r>
            <a:endParaRPr lang="en-US" altLang="zh-TW" sz="2400" dirty="0" smtClean="0"/>
          </a:p>
          <a:p>
            <a:pPr eaLnBrk="1" fontAlgn="auto" hangingPunct="1">
              <a:spcAft>
                <a:spcPts val="0"/>
              </a:spcAft>
              <a:defRPr/>
            </a:pPr>
            <a:endParaRPr lang="en-US" altLang="zh-TW"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algn="ctr" eaLnBrk="1" hangingPunct="1">
              <a:defRPr/>
            </a:pPr>
            <a:r>
              <a:rPr lang="en-US" altLang="zh-TW" sz="2800" b="1" dirty="0" smtClean="0">
                <a:effectLst>
                  <a:outerShdw blurRad="38100" dist="38100" dir="2700000" algn="tl">
                    <a:srgbClr val="000000">
                      <a:alpha val="43137"/>
                    </a:srgbClr>
                  </a:outerShdw>
                </a:effectLst>
              </a:rPr>
              <a:t>The </a:t>
            </a:r>
            <a:r>
              <a:rPr lang="en-US" altLang="zh-TW" sz="2800" b="1" dirty="0" smtClean="0">
                <a:effectLst>
                  <a:outerShdw blurRad="38100" dist="38100" dir="2700000" algn="tl">
                    <a:srgbClr val="000000">
                      <a:alpha val="43137"/>
                    </a:srgbClr>
                  </a:outerShdw>
                </a:effectLst>
                <a:latin typeface="Courier New" pitchFamily="49" charset="0"/>
              </a:rPr>
              <a:t>do-while</a:t>
            </a:r>
            <a:r>
              <a:rPr lang="en-US" altLang="zh-TW" sz="2800" b="1" dirty="0" smtClean="0">
                <a:effectLst>
                  <a:outerShdw blurRad="38100" dist="38100" dir="2700000" algn="tl">
                    <a:srgbClr val="000000">
                      <a:alpha val="43137"/>
                    </a:srgbClr>
                  </a:outerShdw>
                </a:effectLst>
              </a:rPr>
              <a:t> Statement in C</a:t>
            </a:r>
          </a:p>
        </p:txBody>
      </p:sp>
      <p:sp>
        <p:nvSpPr>
          <p:cNvPr id="603139" name="Rectangle 3"/>
          <p:cNvSpPr>
            <a:spLocks noGrp="1" noChangeArrowheads="1"/>
          </p:cNvSpPr>
          <p:nvPr>
            <p:ph idx="1"/>
          </p:nvPr>
        </p:nvSpPr>
        <p:spPr>
          <a:xfrm>
            <a:off x="250825" y="1268760"/>
            <a:ext cx="8065591" cy="4680520"/>
          </a:xfrm>
        </p:spPr>
        <p:txBody>
          <a:bodyPr rtlCol="0">
            <a:noAutofit/>
          </a:bodyPr>
          <a:lstStyle/>
          <a:p>
            <a:pPr algn="just" eaLnBrk="1" fontAlgn="auto" hangingPunct="1">
              <a:spcAft>
                <a:spcPts val="0"/>
              </a:spcAft>
              <a:defRPr/>
            </a:pPr>
            <a:r>
              <a:rPr lang="en-US" sz="2000" dirty="0" smtClean="0"/>
              <a:t>The do while loop evaluates the condition only after the execution of the statements in its body. </a:t>
            </a:r>
          </a:p>
          <a:p>
            <a:pPr algn="just" eaLnBrk="1" fontAlgn="auto" hangingPunct="1">
              <a:spcAft>
                <a:spcPts val="0"/>
              </a:spcAft>
              <a:defRPr/>
            </a:pPr>
            <a:r>
              <a:rPr lang="en-US" sz="2000" dirty="0" smtClean="0"/>
              <a:t>The statements within do-while loop is executed at least once. A do while loop is also called as bottom tested loop.</a:t>
            </a:r>
            <a:endParaRPr lang="en-US" altLang="zh-TW" sz="2000" dirty="0" smtClean="0"/>
          </a:p>
          <a:p>
            <a:pPr algn="just" eaLnBrk="1" fontAlgn="auto" hangingPunct="1">
              <a:spcAft>
                <a:spcPts val="0"/>
              </a:spcAft>
              <a:defRPr/>
            </a:pPr>
            <a:r>
              <a:rPr lang="en-US" altLang="zh-TW" sz="2000" dirty="0" smtClean="0"/>
              <a:t>The syntax of do-while statement in C:</a:t>
            </a:r>
          </a:p>
          <a:p>
            <a:pPr algn="just" eaLnBrk="1" fontAlgn="auto" hangingPunct="1">
              <a:spcAft>
                <a:spcPts val="0"/>
              </a:spcAft>
              <a:buFontTx/>
              <a:buNone/>
              <a:defRPr/>
            </a:pPr>
            <a:r>
              <a:rPr lang="en-US" altLang="zh-TW" sz="2000" dirty="0" smtClean="0"/>
              <a:t>	</a:t>
            </a:r>
            <a:r>
              <a:rPr lang="en-US" sz="2000" dirty="0" smtClean="0"/>
              <a:t> do</a:t>
            </a:r>
          </a:p>
          <a:p>
            <a:pPr algn="just" eaLnBrk="1" fontAlgn="auto" hangingPunct="1">
              <a:spcAft>
                <a:spcPts val="0"/>
              </a:spcAft>
              <a:buFontTx/>
              <a:buNone/>
              <a:defRPr/>
            </a:pPr>
            <a:r>
              <a:rPr lang="en-US" sz="2000" dirty="0" smtClean="0"/>
              <a:t>      { statement 1; </a:t>
            </a:r>
          </a:p>
          <a:p>
            <a:pPr algn="just" eaLnBrk="1" fontAlgn="auto" hangingPunct="1">
              <a:spcAft>
                <a:spcPts val="0"/>
              </a:spcAft>
              <a:buFontTx/>
              <a:buNone/>
              <a:defRPr/>
            </a:pPr>
            <a:r>
              <a:rPr lang="en-US" sz="2000" dirty="0" smtClean="0"/>
              <a:t>        statement n; } </a:t>
            </a:r>
          </a:p>
          <a:p>
            <a:pPr algn="just" eaLnBrk="1" fontAlgn="auto" hangingPunct="1">
              <a:spcAft>
                <a:spcPts val="0"/>
              </a:spcAft>
              <a:buFontTx/>
              <a:buNone/>
              <a:defRPr/>
            </a:pPr>
            <a:r>
              <a:rPr lang="en-US" sz="2000" dirty="0" smtClean="0"/>
              <a:t>      while(test expression);</a:t>
            </a:r>
            <a:endParaRPr lang="en-US" altLang="zh-TW" sz="2000" dirty="0" smtClean="0"/>
          </a:p>
          <a:p>
            <a:pPr algn="just" eaLnBrk="1" fontAlgn="auto" hangingPunct="1">
              <a:spcAft>
                <a:spcPts val="0"/>
              </a:spcAft>
              <a:defRPr/>
            </a:pPr>
            <a:r>
              <a:rPr lang="en-US" sz="2000" dirty="0" smtClean="0"/>
              <a:t>Even if the test condition in the while loop is false for the very first time, The statements of do-while loop will be executed at least once</a:t>
            </a:r>
            <a:r>
              <a:rPr lang="en-US" sz="2400" dirty="0" smtClean="0"/>
              <a:t>.</a:t>
            </a:r>
            <a:endParaRPr lang="en-US" altLang="zh-TW" sz="24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mage result for do while loop"/>
          <p:cNvPicPr>
            <a:picLocks noChangeAspect="1" noChangeArrowheads="1"/>
          </p:cNvPicPr>
          <p:nvPr/>
        </p:nvPicPr>
        <p:blipFill>
          <a:blip r:embed="rId2" cstate="print"/>
          <a:srcRect/>
          <a:stretch>
            <a:fillRect/>
          </a:stretch>
        </p:blipFill>
        <p:spPr bwMode="auto">
          <a:xfrm>
            <a:off x="2268538" y="404813"/>
            <a:ext cx="4606925" cy="5507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latin typeface="+mn-lt"/>
              </a:rPr>
              <a:t>An Example of the do-while Loop</a:t>
            </a:r>
          </a:p>
        </p:txBody>
      </p:sp>
      <p:sp>
        <p:nvSpPr>
          <p:cNvPr id="5" name="Content Placeholder 4"/>
          <p:cNvSpPr>
            <a:spLocks noGrp="1"/>
          </p:cNvSpPr>
          <p:nvPr>
            <p:ph idx="1"/>
          </p:nvPr>
        </p:nvSpPr>
        <p:spPr>
          <a:xfrm>
            <a:off x="323850" y="1340768"/>
            <a:ext cx="8229600" cy="4248472"/>
          </a:xfrm>
        </p:spPr>
        <p:txBody>
          <a:bodyPr>
            <a:normAutofit fontScale="92500" lnSpcReduction="10000"/>
          </a:bodyPr>
          <a:lstStyle/>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do </a:t>
            </a:r>
          </a:p>
          <a:p>
            <a:pPr>
              <a:buFont typeface="Arial" pitchFamily="34" charset="0"/>
              <a:buNone/>
              <a:defRPr/>
            </a:pPr>
            <a:r>
              <a:rPr lang="en-US" sz="2400" dirty="0" smtClean="0"/>
              <a:t>   { </a:t>
            </a:r>
          </a:p>
          <a:p>
            <a:pPr>
              <a:buFont typeface="Arial" pitchFamily="34" charset="0"/>
              <a:buNone/>
              <a:defRPr/>
            </a:pPr>
            <a:r>
              <a:rPr lang="en-US" sz="2400" dirty="0" smtClean="0"/>
              <a:t>        </a:t>
            </a:r>
            <a:r>
              <a:rPr lang="en-US" sz="2400" dirty="0" err="1" smtClean="0"/>
              <a:t>printf</a:t>
            </a:r>
            <a:r>
              <a:rPr lang="en-US" sz="2400" dirty="0" smtClean="0"/>
              <a:t>("I will display once "); </a:t>
            </a:r>
          </a:p>
          <a:p>
            <a:pPr>
              <a:buFont typeface="Arial" pitchFamily="34" charset="0"/>
              <a:buNone/>
              <a:defRPr/>
            </a:pPr>
            <a:r>
              <a:rPr lang="en-US" sz="2400" dirty="0" smtClean="0"/>
              <a:t>    } </a:t>
            </a:r>
          </a:p>
          <a:p>
            <a:pPr>
              <a:buFont typeface="Arial" pitchFamily="34" charset="0"/>
              <a:buNone/>
              <a:defRPr/>
            </a:pPr>
            <a:r>
              <a:rPr lang="en-US" sz="2400" dirty="0" smtClean="0"/>
              <a:t>while(2 &gt; 10); </a:t>
            </a:r>
          </a:p>
          <a:p>
            <a:pPr>
              <a:buFont typeface="Arial" pitchFamily="34" charset="0"/>
              <a:buNone/>
              <a:defRPr/>
            </a:pPr>
            <a:r>
              <a:rPr lang="en-US" sz="2400" dirty="0" smtClean="0"/>
              <a:t>return 0; </a:t>
            </a:r>
          </a:p>
          <a:p>
            <a:pPr>
              <a:buFont typeface="Arial" pitchFamily="34" charset="0"/>
              <a:buNone/>
              <a:defRPr/>
            </a:pPr>
            <a:r>
              <a:rPr lang="en-US" sz="2400" dirty="0" smtClean="0"/>
              <a:t>}</a:t>
            </a: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defRPr/>
            </a:pPr>
            <a:r>
              <a:rPr lang="en-US" altLang="zh-TW" b="1" dirty="0" smtClean="0">
                <a:effectLst>
                  <a:outerShdw blurRad="38100" dist="38100" dir="2700000" algn="tl">
                    <a:srgbClr val="000000">
                      <a:alpha val="43137"/>
                    </a:srgbClr>
                  </a:outerShdw>
                </a:effectLst>
              </a:rPr>
              <a:t>The Nested </a:t>
            </a:r>
            <a:r>
              <a:rPr lang="en-US" altLang="zh-TW" b="1" dirty="0" smtClean="0">
                <a:effectLst>
                  <a:outerShdw blurRad="38100" dist="38100" dir="2700000" algn="tl">
                    <a:srgbClr val="000000">
                      <a:alpha val="43137"/>
                    </a:srgbClr>
                  </a:outerShdw>
                </a:effectLst>
                <a:latin typeface="Courier New" pitchFamily="49" charset="0"/>
              </a:rPr>
              <a:t>do-while</a:t>
            </a:r>
            <a:r>
              <a:rPr lang="en-US" altLang="zh-TW" b="1" dirty="0" smtClean="0">
                <a:effectLst>
                  <a:outerShdw blurRad="38100" dist="38100" dir="2700000" algn="tl">
                    <a:srgbClr val="000000">
                      <a:alpha val="43137"/>
                    </a:srgbClr>
                  </a:outerShdw>
                </a:effectLst>
              </a:rPr>
              <a:t> Statement in C</a:t>
            </a:r>
          </a:p>
        </p:txBody>
      </p:sp>
      <p:sp>
        <p:nvSpPr>
          <p:cNvPr id="603139" name="Rectangle 3"/>
          <p:cNvSpPr>
            <a:spLocks noGrp="1" noChangeArrowheads="1"/>
          </p:cNvSpPr>
          <p:nvPr>
            <p:ph idx="1"/>
          </p:nvPr>
        </p:nvSpPr>
        <p:spPr>
          <a:xfrm>
            <a:off x="251520" y="1412776"/>
            <a:ext cx="8280920" cy="4824536"/>
          </a:xfrm>
        </p:spPr>
        <p:txBody>
          <a:bodyPr rtlCol="0">
            <a:noAutofit/>
          </a:bodyPr>
          <a:lstStyle/>
          <a:p>
            <a:pPr algn="just" eaLnBrk="1" fontAlgn="auto" hangingPunct="1">
              <a:spcAft>
                <a:spcPts val="0"/>
              </a:spcAft>
              <a:defRPr/>
            </a:pPr>
            <a:r>
              <a:rPr lang="en-US" sz="2400" dirty="0" smtClean="0"/>
              <a:t>Using do-while loop within do-while loops is said to be </a:t>
            </a:r>
            <a:r>
              <a:rPr lang="en-US" sz="2400" b="1" dirty="0" smtClean="0"/>
              <a:t>nested do while loop</a:t>
            </a:r>
            <a:r>
              <a:rPr lang="en-US" sz="2400" dirty="0" smtClean="0"/>
              <a:t>.</a:t>
            </a:r>
          </a:p>
          <a:p>
            <a:pPr algn="just" eaLnBrk="1" fontAlgn="auto" hangingPunct="1">
              <a:spcAft>
                <a:spcPts val="0"/>
              </a:spcAft>
              <a:defRPr/>
            </a:pPr>
            <a:r>
              <a:rPr lang="en-US" altLang="zh-TW" sz="2400" dirty="0" smtClean="0"/>
              <a:t>The syntax of do-while statement in C:</a:t>
            </a:r>
          </a:p>
          <a:p>
            <a:pPr algn="just" eaLnBrk="1" fontAlgn="auto" hangingPunct="1">
              <a:spcAft>
                <a:spcPts val="0"/>
              </a:spcAft>
              <a:buFontTx/>
              <a:buNone/>
              <a:defRPr/>
            </a:pPr>
            <a:r>
              <a:rPr lang="en-US" altLang="zh-TW" sz="2400" dirty="0" smtClean="0"/>
              <a:t>	</a:t>
            </a:r>
            <a:r>
              <a:rPr lang="en-US" sz="2400" dirty="0" smtClean="0"/>
              <a:t>do { </a:t>
            </a:r>
          </a:p>
          <a:p>
            <a:pPr algn="just" eaLnBrk="1" fontAlgn="auto" hangingPunct="1">
              <a:spcAft>
                <a:spcPts val="0"/>
              </a:spcAft>
              <a:buFontTx/>
              <a:buNone/>
              <a:defRPr/>
            </a:pPr>
            <a:r>
              <a:rPr lang="en-US" sz="2400" dirty="0" smtClean="0"/>
              <a:t>        statement n; </a:t>
            </a:r>
          </a:p>
          <a:p>
            <a:pPr algn="just" eaLnBrk="1" fontAlgn="auto" hangingPunct="1">
              <a:spcAft>
                <a:spcPts val="0"/>
              </a:spcAft>
              <a:buFontTx/>
              <a:buNone/>
              <a:defRPr/>
            </a:pPr>
            <a:r>
              <a:rPr lang="en-US" sz="2400" dirty="0" smtClean="0"/>
              <a:t>     do </a:t>
            </a:r>
          </a:p>
          <a:p>
            <a:pPr algn="just" eaLnBrk="1" fontAlgn="auto" hangingPunct="1">
              <a:spcAft>
                <a:spcPts val="0"/>
              </a:spcAft>
              <a:buFontTx/>
              <a:buNone/>
              <a:defRPr/>
            </a:pPr>
            <a:r>
              <a:rPr lang="en-US" sz="2400" dirty="0" smtClean="0"/>
              <a:t>       {</a:t>
            </a:r>
          </a:p>
          <a:p>
            <a:pPr algn="just" eaLnBrk="1" fontAlgn="auto" hangingPunct="1">
              <a:spcAft>
                <a:spcPts val="0"/>
              </a:spcAft>
              <a:buFontTx/>
              <a:buNone/>
              <a:defRPr/>
            </a:pPr>
            <a:r>
              <a:rPr lang="en-US" sz="2400" dirty="0" smtClean="0"/>
              <a:t>            statement n; </a:t>
            </a:r>
          </a:p>
          <a:p>
            <a:pPr algn="just" eaLnBrk="1" fontAlgn="auto" hangingPunct="1">
              <a:spcAft>
                <a:spcPts val="0"/>
              </a:spcAft>
              <a:buFontTx/>
              <a:buNone/>
              <a:defRPr/>
            </a:pPr>
            <a:r>
              <a:rPr lang="en-US" sz="2400" dirty="0" smtClean="0"/>
              <a:t> 	   } </a:t>
            </a:r>
          </a:p>
          <a:p>
            <a:pPr algn="just" eaLnBrk="1" fontAlgn="auto" hangingPunct="1">
              <a:spcAft>
                <a:spcPts val="0"/>
              </a:spcAft>
              <a:buFontTx/>
              <a:buNone/>
              <a:defRPr/>
            </a:pPr>
            <a:r>
              <a:rPr lang="en-US" sz="2400" dirty="0" smtClean="0"/>
              <a:t>     while(test condition); } </a:t>
            </a:r>
          </a:p>
          <a:p>
            <a:pPr algn="just" eaLnBrk="1" fontAlgn="auto" hangingPunct="1">
              <a:spcAft>
                <a:spcPts val="0"/>
              </a:spcAft>
              <a:buFontTx/>
              <a:buNone/>
              <a:defRPr/>
            </a:pPr>
            <a:r>
              <a:rPr lang="en-US" sz="2400" dirty="0" smtClean="0"/>
              <a:t>     while(test expression);</a:t>
            </a:r>
            <a:endParaRPr lang="en-US" altLang="zh-TW" sz="2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nested do while loop"/>
          <p:cNvPicPr>
            <a:picLocks noChangeAspect="1" noChangeArrowheads="1"/>
          </p:cNvPicPr>
          <p:nvPr/>
        </p:nvPicPr>
        <p:blipFill>
          <a:blip r:embed="rId2" cstate="print"/>
          <a:srcRect/>
          <a:stretch>
            <a:fillRect/>
          </a:stretch>
        </p:blipFill>
        <p:spPr bwMode="auto">
          <a:xfrm>
            <a:off x="1476375" y="404813"/>
            <a:ext cx="5543550" cy="523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latin typeface="+mn-lt"/>
              </a:rPr>
              <a:t>An Example of nested do-while Loop</a:t>
            </a:r>
          </a:p>
        </p:txBody>
      </p:sp>
      <p:sp>
        <p:nvSpPr>
          <p:cNvPr id="5" name="Content Placeholder 4"/>
          <p:cNvSpPr>
            <a:spLocks noGrp="1"/>
          </p:cNvSpPr>
          <p:nvPr>
            <p:ph idx="1"/>
          </p:nvPr>
        </p:nvSpPr>
        <p:spPr>
          <a:xfrm>
            <a:off x="323528" y="1268759"/>
            <a:ext cx="8229922" cy="4463703"/>
          </a:xfrm>
        </p:spPr>
        <p:txBody>
          <a:bodyPr>
            <a:normAutofit fontScale="85000" lnSpcReduction="20000"/>
          </a:bodyPr>
          <a:lstStyle/>
          <a:p>
            <a:pPr>
              <a:buFont typeface="Arial" pitchFamily="34" charset="0"/>
              <a:buNone/>
              <a:defRPr/>
            </a:pPr>
            <a:endParaRPr lang="en-US" sz="2400" dirty="0" smtClean="0"/>
          </a:p>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do </a:t>
            </a:r>
          </a:p>
          <a:p>
            <a:pPr>
              <a:buFont typeface="Arial" pitchFamily="34" charset="0"/>
              <a:buNone/>
              <a:defRPr/>
            </a:pPr>
            <a:r>
              <a:rPr lang="en-US" sz="2400" dirty="0" smtClean="0"/>
              <a:t>  { </a:t>
            </a:r>
            <a:r>
              <a:rPr lang="en-US" sz="2400" dirty="0" err="1" smtClean="0"/>
              <a:t>printf</a:t>
            </a:r>
            <a:r>
              <a:rPr lang="en-US" sz="2400" dirty="0" smtClean="0"/>
              <a:t>("I'm from outer do-while loop "); </a:t>
            </a:r>
          </a:p>
          <a:p>
            <a:pPr>
              <a:buFont typeface="Arial" pitchFamily="34" charset="0"/>
              <a:buNone/>
              <a:defRPr/>
            </a:pPr>
            <a:r>
              <a:rPr lang="en-US" sz="2400" dirty="0" smtClean="0"/>
              <a:t>     do </a:t>
            </a:r>
          </a:p>
          <a:p>
            <a:pPr>
              <a:buFont typeface="Arial" pitchFamily="34" charset="0"/>
              <a:buNone/>
              <a:defRPr/>
            </a:pPr>
            <a:r>
              <a:rPr lang="en-US" sz="2400" dirty="0" smtClean="0"/>
              <a:t>      {</a:t>
            </a:r>
            <a:r>
              <a:rPr lang="en-US" sz="2400" dirty="0" err="1" smtClean="0"/>
              <a:t>printf</a:t>
            </a:r>
            <a:r>
              <a:rPr lang="en-US" sz="2400" dirty="0" smtClean="0"/>
              <a:t>("\</a:t>
            </a:r>
            <a:r>
              <a:rPr lang="en-US" sz="2400" dirty="0" err="1" smtClean="0"/>
              <a:t>nI'm</a:t>
            </a:r>
            <a:r>
              <a:rPr lang="en-US" sz="2400" dirty="0" smtClean="0"/>
              <a:t> from inner do-while loop "); } </a:t>
            </a:r>
          </a:p>
          <a:p>
            <a:pPr>
              <a:buFont typeface="Arial" pitchFamily="34" charset="0"/>
              <a:buNone/>
              <a:defRPr/>
            </a:pPr>
            <a:r>
              <a:rPr lang="en-US" sz="2400" dirty="0" smtClean="0"/>
              <a:t>       while(1 &gt; 10); } </a:t>
            </a:r>
          </a:p>
          <a:p>
            <a:pPr>
              <a:buFont typeface="Arial" pitchFamily="34" charset="0"/>
              <a:buNone/>
              <a:defRPr/>
            </a:pPr>
            <a:r>
              <a:rPr lang="en-US" sz="2400" dirty="0" smtClean="0"/>
              <a:t>   while(2 &gt; 10); </a:t>
            </a:r>
          </a:p>
          <a:p>
            <a:pPr>
              <a:buFont typeface="Arial" pitchFamily="34" charset="0"/>
              <a:buNone/>
              <a:defRPr/>
            </a:pPr>
            <a:r>
              <a:rPr lang="en-US" sz="2400" dirty="0" smtClean="0"/>
              <a:t>    return 0; }</a:t>
            </a:r>
          </a:p>
          <a:p>
            <a:pPr algn="just">
              <a:buFont typeface="Arial" pitchFamily="34" charset="0"/>
              <a:buNone/>
              <a:defRPr/>
            </a:pPr>
            <a:r>
              <a:rPr lang="en-US" sz="2400" b="1" i="1" dirty="0" smtClean="0"/>
              <a:t>The outer do-while loop contains the inner do-while loop. Both the inner and outer statements of do-while loops are executed once, irrespective of their test conditions</a:t>
            </a:r>
            <a:r>
              <a:rPr lang="en-US" b="1" i="1" dirty="0" smtClean="0"/>
              <a:t>.</a:t>
            </a:r>
            <a:endParaRPr lang="en-US"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b="1" dirty="0" smtClean="0">
                <a:effectLst>
                  <a:outerShdw blurRad="38100" dist="38100" dir="2700000" algn="tl">
                    <a:srgbClr val="000000">
                      <a:alpha val="43137"/>
                    </a:srgbClr>
                  </a:outerShdw>
                </a:effectLst>
              </a:rPr>
              <a:t>For loop in 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196752"/>
            <a:ext cx="8435280" cy="4929411"/>
          </a:xfrm>
        </p:spPr>
        <p:txBody>
          <a:bodyPr>
            <a:normAutofit fontScale="92500" lnSpcReduction="10000"/>
          </a:bodyPr>
          <a:lstStyle/>
          <a:p>
            <a:pPr>
              <a:defRPr/>
            </a:pPr>
            <a:r>
              <a:rPr lang="en-US" sz="2400" dirty="0" smtClean="0"/>
              <a:t>complex than while loop and do while loop</a:t>
            </a:r>
          </a:p>
          <a:p>
            <a:pPr>
              <a:defRPr/>
            </a:pPr>
            <a:r>
              <a:rPr lang="en-US" sz="2400" dirty="0" smtClean="0"/>
              <a:t>used when you exactly know how many times a block of statement  is to be executed repeatedly.</a:t>
            </a:r>
          </a:p>
          <a:p>
            <a:pPr eaLnBrk="1" fontAlgn="auto" hangingPunct="1">
              <a:spcAft>
                <a:spcPts val="0"/>
              </a:spcAft>
              <a:defRPr/>
            </a:pPr>
            <a:r>
              <a:rPr lang="en-US" altLang="zh-TW" sz="2400" dirty="0" smtClean="0"/>
              <a:t>The syntax of </a:t>
            </a:r>
            <a:r>
              <a:rPr lang="en-US" altLang="zh-TW" sz="2400" b="1" dirty="0" smtClean="0">
                <a:latin typeface="Courier New" pitchFamily="49" charset="0"/>
              </a:rPr>
              <a:t>for</a:t>
            </a:r>
            <a:r>
              <a:rPr lang="en-US" altLang="zh-TW" sz="2400" dirty="0" smtClean="0"/>
              <a:t> statement in C:</a:t>
            </a:r>
          </a:p>
          <a:p>
            <a:pPr eaLnBrk="1" fontAlgn="auto" hangingPunct="1">
              <a:spcAft>
                <a:spcPts val="0"/>
              </a:spcAft>
              <a:buFontTx/>
              <a:buNone/>
              <a:defRPr/>
            </a:pPr>
            <a:r>
              <a:rPr lang="en-US" altLang="zh-TW" sz="2400" dirty="0" smtClean="0"/>
              <a:t>	</a:t>
            </a:r>
            <a:r>
              <a:rPr lang="en-US" altLang="zh-TW" sz="2400" b="1" dirty="0" smtClean="0">
                <a:latin typeface="Courier New" pitchFamily="49" charset="0"/>
              </a:rPr>
              <a:t>for</a:t>
            </a:r>
            <a:r>
              <a:rPr lang="en-US" altLang="zh-TW" sz="2400" dirty="0" smtClean="0"/>
              <a:t> (</a:t>
            </a:r>
            <a:r>
              <a:rPr lang="en-US" altLang="zh-TW" sz="2400" b="1" dirty="0" smtClean="0">
                <a:solidFill>
                  <a:schemeClr val="folHlink"/>
                </a:solidFill>
                <a:effectLst>
                  <a:outerShdw blurRad="38100" dist="38100" dir="2700000" algn="tl">
                    <a:srgbClr val="C0C0C0"/>
                  </a:outerShdw>
                </a:effectLst>
              </a:rPr>
              <a:t>initialization expression</a:t>
            </a:r>
            <a:r>
              <a:rPr lang="en-US" altLang="zh-TW" sz="2400" dirty="0" smtClean="0"/>
              <a:t>;</a:t>
            </a:r>
          </a:p>
          <a:p>
            <a:pPr eaLnBrk="1" fontAlgn="auto" hangingPunct="1">
              <a:spcAft>
                <a:spcPts val="0"/>
              </a:spcAft>
              <a:buFontTx/>
              <a:buNone/>
              <a:defRPr/>
            </a:pPr>
            <a:r>
              <a:rPr lang="en-US" altLang="zh-TW" sz="2400" dirty="0" smtClean="0"/>
              <a:t>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a:t>
            </a:r>
          </a:p>
          <a:p>
            <a:pPr eaLnBrk="1" fontAlgn="auto" hangingPunct="1">
              <a:spcAft>
                <a:spcPts val="0"/>
              </a:spcAft>
              <a:buFontTx/>
              <a:buNone/>
              <a:defRPr/>
            </a:pPr>
            <a:r>
              <a:rPr lang="en-US" altLang="zh-TW" sz="2400" dirty="0" smtClean="0"/>
              <a:t>		    </a:t>
            </a:r>
            <a:r>
              <a:rPr lang="en-US" altLang="zh-TW" sz="2400" b="1" dirty="0" smtClean="0">
                <a:solidFill>
                  <a:schemeClr val="folHlink"/>
                </a:solidFill>
                <a:effectLst>
                  <a:outerShdw blurRad="38100" dist="38100" dir="2700000" algn="tl">
                    <a:srgbClr val="C0C0C0"/>
                  </a:outerShdw>
                </a:effectLst>
              </a:rPr>
              <a:t>update expression</a:t>
            </a:r>
            <a:r>
              <a:rPr lang="en-US" altLang="zh-TW" sz="2400" dirty="0" smtClean="0"/>
              <a:t>)</a:t>
            </a:r>
          </a:p>
          <a:p>
            <a:pPr eaLnBrk="1" fontAlgn="auto" hangingPunct="1">
              <a:spcAft>
                <a:spcPts val="0"/>
              </a:spcAft>
              <a:buFontTx/>
              <a:buNone/>
              <a:defRPr/>
            </a:pPr>
            <a:r>
              <a:rPr lang="en-US" altLang="zh-TW" sz="2400" dirty="0" smtClean="0"/>
              <a:t>		    </a:t>
            </a:r>
            <a:r>
              <a:rPr lang="en-US" altLang="zh-TW" sz="2400" i="1" dirty="0" smtClean="0"/>
              <a:t>statement</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initialization expression</a:t>
            </a:r>
            <a:r>
              <a:rPr lang="en-US" altLang="zh-TW" sz="2400" dirty="0" smtClean="0"/>
              <a:t> set the initial value of the loop control variable.</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test the value of the loop control variable.</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update expression</a:t>
            </a:r>
            <a:r>
              <a:rPr lang="en-US" altLang="zh-TW" sz="2400" dirty="0" smtClean="0"/>
              <a:t> update the loop control variable.</a:t>
            </a:r>
          </a:p>
          <a:p>
            <a:pPr>
              <a:defRPr/>
            </a:pPr>
            <a:endParaRPr lang="en-US"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eaLnBrk="1" fontAlgn="auto" hangingPunct="1">
              <a:spcAft>
                <a:spcPts val="0"/>
              </a:spcAft>
              <a:defRPr/>
            </a:pPr>
            <a:r>
              <a:rPr lang="en-IN" sz="6000" b="0" dirty="0" smtClean="0">
                <a:solidFill>
                  <a:srgbClr val="7BCF27"/>
                </a:solidFill>
                <a:latin typeface="Calibri" pitchFamily="34" charset="0"/>
              </a:rPr>
              <a:t>Iterative Control Statements</a:t>
            </a:r>
            <a:endParaRPr sz="6000" b="0" dirty="0"/>
          </a:p>
        </p:txBody>
      </p:sp>
      <p:sp>
        <p:nvSpPr>
          <p:cNvPr id="16387" name="AutoShape 7"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6388" name="AutoShape 9"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6389" name="Picture 11" descr="Related image"/>
          <p:cNvPicPr>
            <a:picLocks noChangeAspect="1" noChangeArrowheads="1"/>
          </p:cNvPicPr>
          <p:nvPr/>
        </p:nvPicPr>
        <p:blipFill>
          <a:blip r:embed="rId3" cstate="print"/>
          <a:srcRect/>
          <a:stretch>
            <a:fillRect/>
          </a:stretch>
        </p:blipFill>
        <p:spPr bwMode="auto">
          <a:xfrm>
            <a:off x="4284663" y="333375"/>
            <a:ext cx="4103687" cy="2187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tLang="zh-TW" smtClean="0"/>
              <a:t>An Example of the </a:t>
            </a:r>
            <a:r>
              <a:rPr lang="en-US" altLang="zh-TW" smtClean="0">
                <a:latin typeface="Courier New" pitchFamily="49" charset="0"/>
              </a:rPr>
              <a:t>for</a:t>
            </a:r>
            <a:r>
              <a:rPr lang="en-US" altLang="zh-TW" smtClean="0"/>
              <a:t> Loop</a:t>
            </a:r>
          </a:p>
        </p:txBody>
      </p:sp>
      <p:pic>
        <p:nvPicPr>
          <p:cNvPr id="37891" name="Picture 2" descr="fig0505"/>
          <p:cNvPicPr preferRelativeResize="0">
            <a:picLocks noChangeAspect="1" noChangeArrowheads="1"/>
          </p:cNvPicPr>
          <p:nvPr/>
        </p:nvPicPr>
        <p:blipFill>
          <a:blip r:embed="rId2" cstate="print"/>
          <a:srcRect/>
          <a:stretch>
            <a:fillRect/>
          </a:stretch>
        </p:blipFill>
        <p:spPr bwMode="auto">
          <a:xfrm>
            <a:off x="250825" y="404813"/>
            <a:ext cx="8697913" cy="3960812"/>
          </a:xfrm>
          <a:prstGeom prst="rect">
            <a:avLst/>
          </a:prstGeom>
          <a:noFill/>
          <a:ln w="9525">
            <a:noFill/>
            <a:miter lim="800000"/>
            <a:headEnd/>
            <a:tailEnd/>
          </a:ln>
        </p:spPr>
      </p:pic>
      <p:sp>
        <p:nvSpPr>
          <p:cNvPr id="547844" name="AutoShape 4"/>
          <p:cNvSpPr>
            <a:spLocks noChangeArrowheads="1"/>
          </p:cNvSpPr>
          <p:nvPr/>
        </p:nvSpPr>
        <p:spPr bwMode="auto">
          <a:xfrm>
            <a:off x="4716463" y="981075"/>
            <a:ext cx="3816350" cy="503238"/>
          </a:xfrm>
          <a:prstGeom prst="wedgeRoundRectCallout">
            <a:avLst>
              <a:gd name="adj1" fmla="val -80074"/>
              <a:gd name="adj2" fmla="val 23815"/>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547845" name="AutoShape 5"/>
          <p:cNvSpPr>
            <a:spLocks noChangeArrowheads="1"/>
          </p:cNvSpPr>
          <p:nvPr/>
        </p:nvSpPr>
        <p:spPr bwMode="auto">
          <a:xfrm>
            <a:off x="3563938" y="404813"/>
            <a:ext cx="3816350" cy="503237"/>
          </a:xfrm>
          <a:prstGeom prst="wedgeRoundRectCallout">
            <a:avLst>
              <a:gd name="adj1" fmla="val -75958"/>
              <a:gd name="adj2" fmla="val 97949"/>
              <a:gd name="adj3" fmla="val 16667"/>
            </a:avLst>
          </a:prstGeom>
          <a:solidFill>
            <a:schemeClr val="accent2"/>
          </a:solidFill>
          <a:ln w="9525">
            <a:noFill/>
            <a:miter lim="800000"/>
            <a:headEnd/>
            <a:tailEnd/>
          </a:ln>
        </p:spPr>
        <p:txBody>
          <a:bodyPr/>
          <a:lstStyle/>
          <a:p>
            <a:pPr algn="ctr"/>
            <a:r>
              <a:rPr lang="en-US" b="1">
                <a:solidFill>
                  <a:schemeClr val="bg1"/>
                </a:solidFill>
              </a:rPr>
              <a:t>Initialization Expression</a:t>
            </a:r>
          </a:p>
        </p:txBody>
      </p:sp>
      <p:sp>
        <p:nvSpPr>
          <p:cNvPr id="547846" name="AutoShape 6"/>
          <p:cNvSpPr>
            <a:spLocks noChangeArrowheads="1"/>
          </p:cNvSpPr>
          <p:nvPr/>
        </p:nvSpPr>
        <p:spPr bwMode="auto">
          <a:xfrm>
            <a:off x="4140200" y="1557338"/>
            <a:ext cx="3816350" cy="503237"/>
          </a:xfrm>
          <a:prstGeom prst="wedgeRoundRectCallout">
            <a:avLst>
              <a:gd name="adj1" fmla="val -76912"/>
              <a:gd name="adj2" fmla="val -56310"/>
              <a:gd name="adj3" fmla="val 16667"/>
            </a:avLst>
          </a:prstGeom>
          <a:solidFill>
            <a:schemeClr val="accent2"/>
          </a:solidFill>
          <a:ln w="9525">
            <a:noFill/>
            <a:miter lim="800000"/>
            <a:headEnd/>
            <a:tailEnd/>
          </a:ln>
        </p:spPr>
        <p:txBody>
          <a:bodyPr/>
          <a:lstStyle/>
          <a:p>
            <a:pPr algn="ctr"/>
            <a:r>
              <a:rPr lang="en-US" b="1">
                <a:solidFill>
                  <a:schemeClr val="bg1"/>
                </a:solidFill>
              </a:rPr>
              <a:t>Update Expression</a:t>
            </a:r>
          </a:p>
        </p:txBody>
      </p:sp>
      <p:sp>
        <p:nvSpPr>
          <p:cNvPr id="40967" name="Text Box 7"/>
          <p:cNvSpPr txBox="1">
            <a:spLocks noChangeArrowheads="1"/>
          </p:cNvSpPr>
          <p:nvPr/>
        </p:nvSpPr>
        <p:spPr bwMode="auto">
          <a:xfrm>
            <a:off x="684213" y="4365625"/>
            <a:ext cx="7632700" cy="1200150"/>
          </a:xfrm>
          <a:prstGeom prst="rect">
            <a:avLst/>
          </a:prstGeom>
          <a:noFill/>
          <a:ln w="9525">
            <a:noFill/>
            <a:miter lim="800000"/>
            <a:headEnd/>
            <a:tailEnd/>
          </a:ln>
        </p:spPr>
        <p:txBody>
          <a:bodyPr>
            <a:spAutoFit/>
          </a:bodyPr>
          <a:lstStyle/>
          <a:p>
            <a:pPr>
              <a:spcBef>
                <a:spcPct val="50000"/>
              </a:spcBef>
              <a:defRPr/>
            </a:pPr>
            <a:r>
              <a:rPr lang="en-US" dirty="0" err="1">
                <a:latin typeface="+mn-lt"/>
              </a:rPr>
              <a:t>count_emp</a:t>
            </a:r>
            <a:r>
              <a:rPr lang="en-US" dirty="0">
                <a:latin typeface="+mn-lt"/>
              </a:rPr>
              <a:t> is set to 0 initially.</a:t>
            </a:r>
          </a:p>
          <a:p>
            <a:pPr>
              <a:spcBef>
                <a:spcPct val="50000"/>
              </a:spcBef>
              <a:defRPr/>
            </a:pPr>
            <a:r>
              <a:rPr lang="en-US" dirty="0" err="1">
                <a:latin typeface="+mn-lt"/>
              </a:rPr>
              <a:t>count_emp</a:t>
            </a:r>
            <a:r>
              <a:rPr lang="en-US" dirty="0">
                <a:latin typeface="+mn-lt"/>
              </a:rPr>
              <a:t> should not exceed the value of </a:t>
            </a:r>
            <a:r>
              <a:rPr lang="en-US" dirty="0" err="1">
                <a:latin typeface="+mn-lt"/>
              </a:rPr>
              <a:t>number_emp</a:t>
            </a:r>
            <a:r>
              <a:rPr lang="en-US" dirty="0">
                <a:latin typeface="+mn-lt"/>
              </a:rPr>
              <a:t>.</a:t>
            </a:r>
          </a:p>
          <a:p>
            <a:pPr>
              <a:spcBef>
                <a:spcPct val="50000"/>
              </a:spcBef>
              <a:defRPr/>
            </a:pPr>
            <a:r>
              <a:rPr lang="en-US" dirty="0" err="1">
                <a:latin typeface="+mn-lt"/>
              </a:rPr>
              <a:t>count_emp</a:t>
            </a:r>
            <a:r>
              <a:rPr lang="en-US" dirty="0">
                <a:latin typeface="+mn-lt"/>
              </a:rPr>
              <a:t> is increased by one after each iteration.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7845"/>
                                        </p:tgtEl>
                                        <p:attrNameLst>
                                          <p:attrName>style.visibility</p:attrName>
                                        </p:attrNameLst>
                                      </p:cBhvr>
                                      <p:to>
                                        <p:strVal val="visible"/>
                                      </p:to>
                                    </p:set>
                                    <p:animEffect transition="in" filter="checkerboard(across)">
                                      <p:cBhvr>
                                        <p:cTn id="7" dur="500"/>
                                        <p:tgtEl>
                                          <p:spTgt spid="54784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47844"/>
                                        </p:tgtEl>
                                        <p:attrNameLst>
                                          <p:attrName>style.visibility</p:attrName>
                                        </p:attrNameLst>
                                      </p:cBhvr>
                                      <p:to>
                                        <p:strVal val="visible"/>
                                      </p:to>
                                    </p:set>
                                    <p:animEffect transition="in" filter="checkerboard(across)">
                                      <p:cBhvr>
                                        <p:cTn id="11" dur="500"/>
                                        <p:tgtEl>
                                          <p:spTgt spid="547844"/>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47846"/>
                                        </p:tgtEl>
                                        <p:attrNameLst>
                                          <p:attrName>style.visibility</p:attrName>
                                        </p:attrNameLst>
                                      </p:cBhvr>
                                      <p:to>
                                        <p:strVal val="visible"/>
                                      </p:to>
                                    </p:set>
                                    <p:animEffect transition="in" filter="checkerboard(across)">
                                      <p:cBhvr>
                                        <p:cTn id="15" dur="500"/>
                                        <p:tgtEl>
                                          <p:spTgt spid="54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animBg="1"/>
      <p:bldP spid="547845" grpId="0" animBg="1"/>
      <p:bldP spid="5478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defRPr/>
            </a:pPr>
            <a:r>
              <a:rPr lang="en-US" altLang="zh-TW" sz="3200" b="1" dirty="0" smtClean="0">
                <a:effectLst>
                  <a:outerShdw blurRad="38100" dist="38100" dir="2700000" algn="tl">
                    <a:srgbClr val="000000">
                      <a:alpha val="43137"/>
                    </a:srgbClr>
                  </a:outerShdw>
                </a:effectLst>
              </a:rPr>
              <a:t>Increment and Decrement Operators</a:t>
            </a:r>
          </a:p>
        </p:txBody>
      </p:sp>
      <p:sp>
        <p:nvSpPr>
          <p:cNvPr id="601091" name="Rectangle 3"/>
          <p:cNvSpPr>
            <a:spLocks noGrp="1" noChangeArrowheads="1"/>
          </p:cNvSpPr>
          <p:nvPr>
            <p:ph idx="1"/>
          </p:nvPr>
        </p:nvSpPr>
        <p:spPr>
          <a:xfrm>
            <a:off x="251520" y="1268760"/>
            <a:ext cx="8534400" cy="4997450"/>
          </a:xfrm>
        </p:spPr>
        <p:txBody>
          <a:bodyPr rtlCol="0">
            <a:normAutofit/>
          </a:bodyPr>
          <a:lstStyle/>
          <a:p>
            <a:pPr eaLnBrk="1" fontAlgn="auto" hangingPunct="1">
              <a:spcAft>
                <a:spcPts val="0"/>
              </a:spcAft>
              <a:defRPr/>
            </a:pPr>
            <a:r>
              <a:rPr lang="en-US" altLang="zh-TW" sz="2800" dirty="0" smtClean="0"/>
              <a:t>Increment and decrement statements are commonly used in the </a:t>
            </a:r>
            <a:r>
              <a:rPr lang="en-US" altLang="zh-TW" sz="2800" dirty="0" smtClean="0">
                <a:latin typeface="Courier New" pitchFamily="49" charset="0"/>
              </a:rPr>
              <a:t>for</a:t>
            </a:r>
            <a:r>
              <a:rPr lang="en-US" altLang="zh-TW" sz="2800" dirty="0" smtClean="0"/>
              <a:t> loop.</a:t>
            </a:r>
          </a:p>
          <a:p>
            <a:pPr eaLnBrk="1" fontAlgn="auto" hangingPunct="1">
              <a:spcAft>
                <a:spcPts val="0"/>
              </a:spcAft>
              <a:defRPr/>
            </a:pPr>
            <a:r>
              <a:rPr lang="en-US" altLang="zh-TW" sz="2800" dirty="0" smtClean="0"/>
              <a:t>The increment (i.e., </a:t>
            </a:r>
            <a:r>
              <a:rPr lang="en-US" altLang="zh-TW" sz="2800" b="1" dirty="0" smtClean="0">
                <a:solidFill>
                  <a:schemeClr val="folHlink"/>
                </a:solidFill>
                <a:effectLst>
                  <a:outerShdw blurRad="38100" dist="38100" dir="2700000" algn="tl">
                    <a:srgbClr val="C0C0C0"/>
                  </a:outerShdw>
                </a:effectLst>
              </a:rPr>
              <a:t>++</a:t>
            </a:r>
            <a:r>
              <a:rPr lang="en-US" altLang="zh-TW" sz="2800" dirty="0" smtClean="0"/>
              <a:t>) or decrement (i.e., </a:t>
            </a:r>
            <a:r>
              <a:rPr lang="en-US" altLang="zh-TW" sz="2800" b="1" dirty="0" smtClean="0">
                <a:solidFill>
                  <a:schemeClr val="folHlink"/>
                </a:solidFill>
                <a:effectLst>
                  <a:outerShdw blurRad="38100" dist="38100" dir="2700000" algn="tl">
                    <a:srgbClr val="C0C0C0"/>
                  </a:outerShdw>
                </a:effectLst>
              </a:rPr>
              <a:t>--</a:t>
            </a:r>
            <a:r>
              <a:rPr lang="en-US" altLang="zh-TW" sz="2800" dirty="0" smtClean="0"/>
              <a:t>) operators are the frequently used operators which take only one operand.</a:t>
            </a:r>
          </a:p>
          <a:p>
            <a:pPr eaLnBrk="1" fontAlgn="auto" hangingPunct="1">
              <a:spcAft>
                <a:spcPts val="0"/>
              </a:spcAft>
              <a:defRPr/>
            </a:pPr>
            <a:r>
              <a:rPr lang="en-US" altLang="zh-TW" sz="2800" dirty="0" smtClean="0"/>
              <a:t>The increment/decrement operators increase or decrease the value of the single operand.</a:t>
            </a:r>
            <a:r>
              <a:rPr lang="en-US" altLang="zh-TW" sz="2800" b="1" dirty="0" smtClean="0">
                <a:solidFill>
                  <a:schemeClr val="folHlink"/>
                </a:solidFill>
                <a:effectLst>
                  <a:outerShdw blurRad="38100" dist="38100" dir="2700000" algn="tl">
                    <a:srgbClr val="C0C0C0"/>
                  </a:outerShdw>
                </a:effectLst>
              </a:rPr>
              <a:t> </a:t>
            </a:r>
            <a:endParaRPr lang="en-US" altLang="zh-TW" sz="2800" dirty="0" smtClean="0"/>
          </a:p>
          <a:p>
            <a:pPr lvl="1" eaLnBrk="1" fontAlgn="auto" hangingPunct="1">
              <a:spcAft>
                <a:spcPts val="0"/>
              </a:spcAft>
              <a:defRPr/>
            </a:pPr>
            <a:r>
              <a:rPr lang="en-US" altLang="zh-TW" dirty="0" smtClean="0"/>
              <a:t>e.g., for (</a:t>
            </a:r>
            <a:r>
              <a:rPr lang="en-US" altLang="zh-TW" dirty="0" err="1" smtClean="0"/>
              <a:t>int</a:t>
            </a:r>
            <a:r>
              <a:rPr lang="en-US" altLang="zh-TW" dirty="0" smtClean="0"/>
              <a:t> </a:t>
            </a:r>
            <a:r>
              <a:rPr lang="en-US" altLang="zh-TW" dirty="0" err="1" smtClean="0"/>
              <a:t>i</a:t>
            </a:r>
            <a:r>
              <a:rPr lang="en-US" altLang="zh-TW" dirty="0" smtClean="0"/>
              <a:t> = 0; </a:t>
            </a:r>
            <a:r>
              <a:rPr lang="en-US" altLang="zh-TW" dirty="0" err="1" smtClean="0"/>
              <a:t>i</a:t>
            </a:r>
            <a:r>
              <a:rPr lang="en-US" altLang="zh-TW" dirty="0" smtClean="0"/>
              <a:t> &lt; 100; </a:t>
            </a:r>
            <a:r>
              <a:rPr lang="en-US" altLang="zh-TW" b="1" dirty="0" err="1" smtClean="0">
                <a:solidFill>
                  <a:schemeClr val="folHlink"/>
                </a:solidFill>
                <a:effectLst>
                  <a:outerShdw blurRad="38100" dist="38100" dir="2700000" algn="tl">
                    <a:srgbClr val="C0C0C0"/>
                  </a:outerShdw>
                </a:effectLst>
              </a:rPr>
              <a:t>i</a:t>
            </a:r>
            <a:r>
              <a:rPr lang="en-US" altLang="zh-TW" b="1" dirty="0" smtClean="0">
                <a:solidFill>
                  <a:schemeClr val="folHlink"/>
                </a:solidFill>
                <a:effectLst>
                  <a:outerShdw blurRad="38100" dist="38100" dir="2700000" algn="tl">
                    <a:srgbClr val="C0C0C0"/>
                  </a:outerShdw>
                </a:effectLst>
              </a:rPr>
              <a:t>++</a:t>
            </a:r>
            <a:r>
              <a:rPr lang="en-US" altLang="zh-TW" dirty="0" smtClean="0"/>
              <a:t>){ … }</a:t>
            </a:r>
          </a:p>
          <a:p>
            <a:pPr lvl="1" eaLnBrk="1" fontAlgn="auto" hangingPunct="1">
              <a:spcAft>
                <a:spcPts val="0"/>
              </a:spcAft>
              <a:defRPr/>
            </a:pPr>
            <a:r>
              <a:rPr lang="en-US" altLang="zh-TW" dirty="0" smtClean="0"/>
              <a:t>The variable </a:t>
            </a:r>
            <a:r>
              <a:rPr lang="en-US" altLang="zh-TW" dirty="0" err="1" smtClean="0"/>
              <a:t>i</a:t>
            </a:r>
            <a:r>
              <a:rPr lang="en-US" altLang="zh-TW" dirty="0" smtClean="0"/>
              <a:t> increases one after each iteration.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2195736" y="226977"/>
            <a:ext cx="4464273" cy="6331021"/>
          </a:xfrm>
          <a:prstGeom prst="rect">
            <a:avLst/>
          </a:prstGeom>
          <a:noFill/>
          <a:ln w="9525">
            <a:noFill/>
            <a:miter lim="800000"/>
            <a:headEnd/>
            <a:tailEnd/>
          </a:ln>
        </p:spPr>
      </p:pic>
      <p:sp>
        <p:nvSpPr>
          <p:cNvPr id="5" name="Line Callout 1 4"/>
          <p:cNvSpPr/>
          <p:nvPr/>
        </p:nvSpPr>
        <p:spPr>
          <a:xfrm>
            <a:off x="7092950" y="3068638"/>
            <a:ext cx="1871663" cy="647700"/>
          </a:xfrm>
          <a:prstGeom prst="borderCallout1">
            <a:avLst>
              <a:gd name="adj1" fmla="val 43488"/>
              <a:gd name="adj2" fmla="val -1719"/>
              <a:gd name="adj3" fmla="val 112500"/>
              <a:gd name="adj4" fmla="val -38333"/>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For Loop Flowchart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Infinite for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29600" cy="5218113"/>
          </a:xfrm>
        </p:spPr>
        <p:txBody>
          <a:bodyPr>
            <a:normAutofit lnSpcReduction="10000"/>
          </a:bodyPr>
          <a:lstStyle/>
          <a:p>
            <a:pPr>
              <a:defRPr/>
            </a:pPr>
            <a:r>
              <a:rPr lang="en-US" sz="2400" dirty="0" smtClean="0"/>
              <a:t>When the for statement contains no test condition between the </a:t>
            </a:r>
            <a:r>
              <a:rPr lang="en-US" sz="2400" b="1" dirty="0" smtClean="0"/>
              <a:t>;</a:t>
            </a:r>
            <a:r>
              <a:rPr lang="en-US" sz="2400" dirty="0" smtClean="0"/>
              <a:t>(semicolon)</a:t>
            </a:r>
          </a:p>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a:t>
            </a:r>
            <a:r>
              <a:rPr lang="en-US" sz="2400" dirty="0" err="1" smtClean="0"/>
              <a:t>int</a:t>
            </a:r>
            <a:r>
              <a:rPr lang="en-US" sz="2400" dirty="0" smtClean="0"/>
              <a:t> a = 1; </a:t>
            </a:r>
          </a:p>
          <a:p>
            <a:pPr>
              <a:buFont typeface="Arial" pitchFamily="34" charset="0"/>
              <a:buNone/>
              <a:defRPr/>
            </a:pPr>
            <a:r>
              <a:rPr lang="en-US" sz="2400" dirty="0" smtClean="0"/>
              <a:t>      for( ; ; ) </a:t>
            </a:r>
          </a:p>
          <a:p>
            <a:pPr>
              <a:buFont typeface="Arial" pitchFamily="34" charset="0"/>
              <a:buNone/>
              <a:defRPr/>
            </a:pPr>
            <a:r>
              <a:rPr lang="en-US" sz="2400" dirty="0" smtClean="0"/>
              <a:t>     { </a:t>
            </a:r>
          </a:p>
          <a:p>
            <a:pPr>
              <a:buFont typeface="Arial" pitchFamily="34" charset="0"/>
              <a:buNone/>
              <a:defRPr/>
            </a:pPr>
            <a:r>
              <a:rPr lang="en-US" sz="2400" dirty="0" smtClean="0"/>
              <a:t>          </a:t>
            </a:r>
            <a:r>
              <a:rPr lang="en-US" sz="2400" dirty="0" err="1" smtClean="0"/>
              <a:t>printf</a:t>
            </a:r>
            <a:r>
              <a:rPr lang="en-US" sz="2400" dirty="0" smtClean="0"/>
              <a:t>("%d ", a++); </a:t>
            </a:r>
          </a:p>
          <a:p>
            <a:pPr>
              <a:buFont typeface="Arial" pitchFamily="34" charset="0"/>
              <a:buNone/>
              <a:defRPr/>
            </a:pPr>
            <a:r>
              <a:rPr lang="en-US" sz="2400" dirty="0" smtClean="0"/>
              <a:t>      } </a:t>
            </a:r>
          </a:p>
          <a:p>
            <a:pPr>
              <a:buFont typeface="Arial" pitchFamily="34" charset="0"/>
              <a:buNone/>
              <a:defRPr/>
            </a:pPr>
            <a:r>
              <a:rPr lang="en-US" sz="2400" dirty="0" smtClean="0"/>
              <a:t>return 0; </a:t>
            </a:r>
          </a:p>
          <a:p>
            <a:pPr>
              <a:buFont typeface="Arial" pitchFamily="34" charset="0"/>
              <a:buNone/>
              <a:defRPr/>
            </a:pPr>
            <a:r>
              <a:rPr lang="en-US" sz="2400" dirty="0" smtClean="0"/>
              <a:t>}</a:t>
            </a:r>
            <a:endParaRPr lang="en-US" sz="2400" dirty="0"/>
          </a:p>
        </p:txBody>
      </p:sp>
      <p:sp>
        <p:nvSpPr>
          <p:cNvPr id="4" name="Line Callout 2 3"/>
          <p:cNvSpPr/>
          <p:nvPr/>
        </p:nvSpPr>
        <p:spPr>
          <a:xfrm>
            <a:off x="4932363" y="3068638"/>
            <a:ext cx="3024187" cy="647700"/>
          </a:xfrm>
          <a:prstGeom prst="borderCallout2">
            <a:avLst>
              <a:gd name="adj1" fmla="val 18750"/>
              <a:gd name="adj2" fmla="val -545"/>
              <a:gd name="adj3" fmla="val 18750"/>
              <a:gd name="adj4" fmla="val -16667"/>
              <a:gd name="adj5" fmla="val 82571"/>
              <a:gd name="adj6" fmla="val -35673"/>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Output: 12345.........</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Nested for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196752"/>
            <a:ext cx="8229600" cy="5145088"/>
          </a:xfrm>
        </p:spPr>
        <p:txBody>
          <a:bodyPr>
            <a:normAutofit lnSpcReduction="10000"/>
          </a:bodyPr>
          <a:lstStyle/>
          <a:p>
            <a:pPr>
              <a:defRPr/>
            </a:pPr>
            <a:r>
              <a:rPr lang="en-US" sz="2400" dirty="0" smtClean="0"/>
              <a:t> for loop within another for loop is said to be </a:t>
            </a:r>
            <a:r>
              <a:rPr lang="en-US" sz="2400" b="1" dirty="0" smtClean="0"/>
              <a:t>nested for loop</a:t>
            </a:r>
            <a:r>
              <a:rPr lang="en-US" sz="2400" dirty="0" smtClean="0"/>
              <a:t>.</a:t>
            </a:r>
          </a:p>
          <a:p>
            <a:pPr>
              <a:defRPr/>
            </a:pPr>
            <a:r>
              <a:rPr lang="en-US" sz="2400" dirty="0" smtClean="0"/>
              <a:t>In nested for loop, the number of iterations will be equal to the number of iterations in the outer loop multiplies by the number of iterations in the inner loop.</a:t>
            </a:r>
          </a:p>
          <a:p>
            <a:pPr>
              <a:buFont typeface="Arial" pitchFamily="34" charset="0"/>
              <a:buNone/>
              <a:defRPr/>
            </a:pPr>
            <a:r>
              <a:rPr lang="en-US" sz="2400" b="1" dirty="0" smtClean="0"/>
              <a:t>Syntax:</a:t>
            </a:r>
          </a:p>
          <a:p>
            <a:pPr>
              <a:buFont typeface="Arial" pitchFamily="34" charset="0"/>
              <a:buNone/>
              <a:defRPr/>
            </a:pPr>
            <a:r>
              <a:rPr lang="en-US" sz="2400" dirty="0" smtClean="0"/>
              <a:t>for (initialize counter; test condition; ++ or --) </a:t>
            </a:r>
          </a:p>
          <a:p>
            <a:pPr>
              <a:buFont typeface="Arial" pitchFamily="34" charset="0"/>
              <a:buNone/>
              <a:defRPr/>
            </a:pPr>
            <a:r>
              <a:rPr lang="en-US" sz="2400" dirty="0" smtClean="0"/>
              <a:t>{ </a:t>
            </a:r>
          </a:p>
          <a:p>
            <a:pPr>
              <a:buFont typeface="Arial" pitchFamily="34" charset="0"/>
              <a:buNone/>
              <a:defRPr/>
            </a:pPr>
            <a:r>
              <a:rPr lang="en-US" sz="2400" dirty="0" smtClean="0"/>
              <a:t>      for (initialize counter; test condition; ++ or --) </a:t>
            </a:r>
          </a:p>
          <a:p>
            <a:pPr>
              <a:buFont typeface="Arial" pitchFamily="34" charset="0"/>
              <a:buNone/>
              <a:defRPr/>
            </a:pPr>
            <a:r>
              <a:rPr lang="en-US" sz="2400" dirty="0" smtClean="0"/>
              <a:t>      { .// inner for loop</a:t>
            </a:r>
          </a:p>
          <a:p>
            <a:pPr>
              <a:buFont typeface="Arial" pitchFamily="34" charset="0"/>
              <a:buNone/>
              <a:defRPr/>
            </a:pPr>
            <a:r>
              <a:rPr lang="en-US" sz="2400" dirty="0" smtClean="0"/>
              <a:t>      } </a:t>
            </a:r>
          </a:p>
          <a:p>
            <a:pPr>
              <a:buFont typeface="Arial" pitchFamily="34" charset="0"/>
              <a:buNone/>
              <a:defRPr/>
            </a:pPr>
            <a:r>
              <a:rPr lang="en-US" sz="2400" dirty="0" smtClean="0"/>
              <a:t>.// outer for loop</a:t>
            </a:r>
          </a:p>
          <a:p>
            <a:pPr>
              <a:buFont typeface="Arial" pitchFamily="34" charset="0"/>
              <a:buNone/>
              <a:defRPr/>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defRPr/>
            </a:pPr>
            <a:r>
              <a:rPr lang="en-US" altLang="zh-TW" b="1" dirty="0" smtClean="0">
                <a:effectLst>
                  <a:outerShdw blurRad="38100" dist="38100" dir="2700000" algn="tl">
                    <a:srgbClr val="000000">
                      <a:alpha val="43137"/>
                    </a:srgbClr>
                  </a:outerShdw>
                </a:effectLst>
              </a:rPr>
              <a:t>Nested Loops</a:t>
            </a:r>
          </a:p>
        </p:txBody>
      </p:sp>
      <p:sp>
        <p:nvSpPr>
          <p:cNvPr id="602115" name="Rectangle 3"/>
          <p:cNvSpPr>
            <a:spLocks noGrp="1" noChangeArrowheads="1"/>
          </p:cNvSpPr>
          <p:nvPr>
            <p:ph idx="1"/>
          </p:nvPr>
        </p:nvSpPr>
        <p:spPr>
          <a:xfrm>
            <a:off x="304800" y="1268413"/>
            <a:ext cx="8534400" cy="5329237"/>
          </a:xfrm>
        </p:spPr>
        <p:txBody>
          <a:bodyPr rtlCol="0">
            <a:normAutofit/>
          </a:bodyPr>
          <a:lstStyle/>
          <a:p>
            <a:pPr eaLnBrk="1" fontAlgn="auto" hangingPunct="1">
              <a:spcAft>
                <a:spcPts val="0"/>
              </a:spcAft>
              <a:defRPr/>
            </a:pPr>
            <a:r>
              <a:rPr lang="en-US" altLang="zh-TW" sz="2400" dirty="0" smtClean="0"/>
              <a:t>Nested loops consist of an </a:t>
            </a:r>
            <a:r>
              <a:rPr lang="en-US" altLang="zh-TW" sz="2400" b="1" dirty="0" smtClean="0">
                <a:solidFill>
                  <a:schemeClr val="folHlink"/>
                </a:solidFill>
                <a:effectLst>
                  <a:outerShdw blurRad="38100" dist="38100" dir="2700000" algn="tl">
                    <a:srgbClr val="C0C0C0"/>
                  </a:outerShdw>
                </a:effectLst>
              </a:rPr>
              <a:t>outer loop</a:t>
            </a:r>
            <a:r>
              <a:rPr lang="en-US" altLang="zh-TW" sz="2400" dirty="0" smtClean="0"/>
              <a:t> with one or more </a:t>
            </a:r>
            <a:r>
              <a:rPr lang="en-US" altLang="zh-TW" sz="2400" b="1" dirty="0" smtClean="0">
                <a:solidFill>
                  <a:schemeClr val="folHlink"/>
                </a:solidFill>
                <a:effectLst>
                  <a:outerShdw blurRad="38100" dist="38100" dir="2700000" algn="tl">
                    <a:srgbClr val="C0C0C0"/>
                  </a:outerShdw>
                </a:effectLst>
              </a:rPr>
              <a:t>inner loops</a:t>
            </a:r>
            <a:r>
              <a:rPr lang="en-US" altLang="zh-TW" sz="2400" dirty="0" smtClean="0"/>
              <a:t>.</a:t>
            </a:r>
          </a:p>
          <a:p>
            <a:pPr eaLnBrk="1" fontAlgn="auto" hangingPunct="1">
              <a:spcAft>
                <a:spcPts val="0"/>
              </a:spcAft>
              <a:defRPr/>
            </a:pPr>
            <a:r>
              <a:rPr lang="en-US" altLang="zh-TW" sz="2400" dirty="0" smtClean="0"/>
              <a:t>e.g.,</a:t>
            </a:r>
          </a:p>
          <a:p>
            <a:pPr eaLnBrk="1" fontAlgn="auto" hangingPunct="1">
              <a:spcAft>
                <a:spcPts val="0"/>
              </a:spcAft>
              <a:buFontTx/>
              <a:buNone/>
              <a:defRPr/>
            </a:pPr>
            <a:r>
              <a:rPr lang="en-US" altLang="zh-TW" sz="2400" dirty="0" smtClean="0"/>
              <a:t>	for (</a:t>
            </a:r>
            <a:r>
              <a:rPr lang="en-US" altLang="zh-TW" sz="2400" dirty="0" err="1" smtClean="0"/>
              <a:t>i</a:t>
            </a:r>
            <a:r>
              <a:rPr lang="en-US" altLang="zh-TW" sz="2400" dirty="0" smtClean="0"/>
              <a:t>=1;i&lt;=100;i++){</a:t>
            </a:r>
          </a:p>
          <a:p>
            <a:pPr eaLnBrk="1" fontAlgn="auto" hangingPunct="1">
              <a:spcAft>
                <a:spcPts val="0"/>
              </a:spcAft>
              <a:buFontTx/>
              <a:buNone/>
              <a:defRPr/>
            </a:pPr>
            <a:r>
              <a:rPr lang="en-US" altLang="zh-TW" sz="2400" dirty="0" smtClean="0"/>
              <a:t>		for(j=1;j&lt;=50;j++){</a:t>
            </a:r>
          </a:p>
          <a:p>
            <a:pPr eaLnBrk="1" fontAlgn="auto" hangingPunct="1">
              <a:spcAft>
                <a:spcPts val="0"/>
              </a:spcAft>
              <a:buFontTx/>
              <a:buNone/>
              <a:defRPr/>
            </a:pPr>
            <a:r>
              <a:rPr lang="en-US" altLang="zh-TW" sz="2400" dirty="0" smtClean="0"/>
              <a:t>			…</a:t>
            </a:r>
          </a:p>
          <a:p>
            <a:pPr eaLnBrk="1" fontAlgn="auto" hangingPunct="1">
              <a:spcAft>
                <a:spcPts val="0"/>
              </a:spcAft>
              <a:buFontTx/>
              <a:buNone/>
              <a:defRPr/>
            </a:pPr>
            <a:r>
              <a:rPr lang="en-US" altLang="zh-TW" sz="2400" dirty="0" smtClean="0"/>
              <a:t>		}</a:t>
            </a:r>
          </a:p>
          <a:p>
            <a:pPr eaLnBrk="1" fontAlgn="auto" hangingPunct="1">
              <a:spcAft>
                <a:spcPts val="0"/>
              </a:spcAft>
              <a:buFontTx/>
              <a:buNone/>
              <a:defRPr/>
            </a:pPr>
            <a:r>
              <a:rPr lang="en-US" altLang="zh-TW" sz="2400" dirty="0" smtClean="0"/>
              <a:t>	}</a:t>
            </a:r>
          </a:p>
          <a:p>
            <a:pPr eaLnBrk="1" fontAlgn="auto" hangingPunct="1">
              <a:spcAft>
                <a:spcPts val="0"/>
              </a:spcAft>
              <a:defRPr/>
            </a:pPr>
            <a:r>
              <a:rPr lang="en-US" altLang="zh-TW" sz="2400" dirty="0" smtClean="0"/>
              <a:t>The above loop will run for 100*50 iterations.</a:t>
            </a:r>
          </a:p>
        </p:txBody>
      </p:sp>
      <p:sp>
        <p:nvSpPr>
          <p:cNvPr id="602117" name="AutoShape 5"/>
          <p:cNvSpPr>
            <a:spLocks noChangeArrowheads="1"/>
          </p:cNvSpPr>
          <p:nvPr/>
        </p:nvSpPr>
        <p:spPr bwMode="auto">
          <a:xfrm>
            <a:off x="5580063" y="4221163"/>
            <a:ext cx="1728787" cy="503237"/>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Inner loop</a:t>
            </a:r>
          </a:p>
        </p:txBody>
      </p:sp>
      <p:sp>
        <p:nvSpPr>
          <p:cNvPr id="602118" name="AutoShape 6"/>
          <p:cNvSpPr>
            <a:spLocks noChangeArrowheads="1"/>
          </p:cNvSpPr>
          <p:nvPr/>
        </p:nvSpPr>
        <p:spPr bwMode="auto">
          <a:xfrm>
            <a:off x="5219700" y="2925763"/>
            <a:ext cx="1728788" cy="503237"/>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Outer loop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02117"/>
                                        </p:tgtEl>
                                        <p:attrNameLst>
                                          <p:attrName>style.visibility</p:attrName>
                                        </p:attrNameLst>
                                      </p:cBhvr>
                                      <p:to>
                                        <p:strVal val="visible"/>
                                      </p:to>
                                    </p:set>
                                    <p:animEffect transition="in" filter="checkerboard(across)">
                                      <p:cBhvr>
                                        <p:cTn id="7" dur="500"/>
                                        <p:tgtEl>
                                          <p:spTgt spid="60211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02118"/>
                                        </p:tgtEl>
                                        <p:attrNameLst>
                                          <p:attrName>style.visibility</p:attrName>
                                        </p:attrNameLst>
                                      </p:cBhvr>
                                      <p:to>
                                        <p:strVal val="visible"/>
                                      </p:to>
                                    </p:set>
                                    <p:animEffect transition="in" filter="checkerboard(across)">
                                      <p:cBhvr>
                                        <p:cTn id="11" dur="5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7" grpId="0" animBg="1"/>
      <p:bldP spid="6021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1975"/>
          </a:xfrm>
        </p:spPr>
        <p:txBody>
          <a:bodyPr>
            <a:normAutofit/>
          </a:bodyPr>
          <a:lstStyle/>
          <a:p>
            <a:pPr>
              <a:defRPr/>
            </a:pPr>
            <a:r>
              <a:rPr lang="en-IN" sz="2800" b="1" dirty="0" smtClean="0">
                <a:effectLst>
                  <a:outerShdw blurRad="38100" dist="38100" dir="2700000" algn="tl">
                    <a:srgbClr val="000000">
                      <a:alpha val="43137"/>
                    </a:srgbClr>
                  </a:outerShdw>
                </a:effectLst>
              </a:rPr>
              <a:t>Flowchart for Nested for loop</a:t>
            </a:r>
            <a:endParaRPr lang="en-US" sz="2800" b="1" dirty="0">
              <a:effectLst>
                <a:outerShdw blurRad="38100" dist="38100" dir="2700000" algn="tl">
                  <a:srgbClr val="000000">
                    <a:alpha val="43137"/>
                  </a:srgbClr>
                </a:outerShdw>
              </a:effectLst>
            </a:endParaRPr>
          </a:p>
        </p:txBody>
      </p:sp>
      <p:pic>
        <p:nvPicPr>
          <p:cNvPr id="44035" name="Picture 2"/>
          <p:cNvPicPr>
            <a:picLocks noChangeAspect="1" noChangeArrowheads="1"/>
          </p:cNvPicPr>
          <p:nvPr/>
        </p:nvPicPr>
        <p:blipFill>
          <a:blip r:embed="rId2" cstate="print"/>
          <a:srcRect/>
          <a:stretch>
            <a:fillRect/>
          </a:stretch>
        </p:blipFill>
        <p:spPr bwMode="auto">
          <a:xfrm>
            <a:off x="2898317" y="852069"/>
            <a:ext cx="3455987" cy="5402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normAutofit/>
          </a:bodyPr>
          <a:lstStyle/>
          <a:p>
            <a:pPr>
              <a:defRPr/>
            </a:pPr>
            <a:r>
              <a:rPr lang="en-IN" sz="2800" b="1" dirty="0" smtClean="0">
                <a:effectLst>
                  <a:outerShdw blurRad="38100" dist="38100" dir="2700000" algn="tl">
                    <a:srgbClr val="000000">
                      <a:alpha val="43137"/>
                    </a:srgbClr>
                  </a:outerShdw>
                </a:effectLst>
              </a:rPr>
              <a:t>Example of Nested for loop</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29600" cy="5218113"/>
          </a:xfrm>
        </p:spPr>
        <p:txBody>
          <a:bodyPr>
            <a:normAutofit lnSpcReduction="10000"/>
          </a:bodyPr>
          <a:lstStyle/>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a:t>
            </a:r>
            <a:r>
              <a:rPr lang="en-US" sz="2400" dirty="0" err="1" smtClean="0"/>
              <a:t>int</a:t>
            </a:r>
            <a:r>
              <a:rPr lang="en-US" sz="2400" dirty="0" smtClean="0"/>
              <a:t> a, b; </a:t>
            </a:r>
          </a:p>
          <a:p>
            <a:pPr>
              <a:buFont typeface="Arial" pitchFamily="34" charset="0"/>
              <a:buNone/>
              <a:defRPr/>
            </a:pPr>
            <a:r>
              <a:rPr lang="en-US" sz="2400" dirty="0" smtClean="0"/>
              <a:t>  for(a = 1; a &lt;= 5; a++) </a:t>
            </a:r>
          </a:p>
          <a:p>
            <a:pPr>
              <a:buFont typeface="Arial" pitchFamily="34" charset="0"/>
              <a:buNone/>
              <a:defRPr/>
            </a:pPr>
            <a:r>
              <a:rPr lang="en-US" sz="2400" dirty="0" smtClean="0"/>
              <a:t>  { </a:t>
            </a:r>
          </a:p>
          <a:p>
            <a:pPr>
              <a:buFont typeface="Arial" pitchFamily="34" charset="0"/>
              <a:buNone/>
              <a:defRPr/>
            </a:pPr>
            <a:r>
              <a:rPr lang="en-US" sz="2400" dirty="0" smtClean="0"/>
              <a:t>      for(b = 1; b &lt;= 5; b++) </a:t>
            </a:r>
          </a:p>
          <a:p>
            <a:pPr>
              <a:buFont typeface="Arial" pitchFamily="34" charset="0"/>
              <a:buNone/>
              <a:defRPr/>
            </a:pPr>
            <a:r>
              <a:rPr lang="en-US" sz="2400" dirty="0" smtClean="0"/>
              <a:t>      { </a:t>
            </a:r>
            <a:r>
              <a:rPr lang="en-US" sz="2400" dirty="0" err="1" smtClean="0"/>
              <a:t>printf</a:t>
            </a:r>
            <a:r>
              <a:rPr lang="en-US" sz="2400" dirty="0" smtClean="0"/>
              <a:t>("%d ", b); } </a:t>
            </a:r>
          </a:p>
          <a:p>
            <a:pPr>
              <a:buFont typeface="Arial" pitchFamily="34" charset="0"/>
              <a:buNone/>
              <a:defRPr/>
            </a:pPr>
            <a:r>
              <a:rPr lang="en-US" sz="2400" dirty="0" smtClean="0"/>
              <a:t>      </a:t>
            </a:r>
            <a:r>
              <a:rPr lang="en-US" sz="2400" dirty="0" err="1" smtClean="0"/>
              <a:t>printf</a:t>
            </a:r>
            <a:r>
              <a:rPr lang="en-US" sz="2400" dirty="0" smtClean="0"/>
              <a:t>("\n"); </a:t>
            </a:r>
          </a:p>
          <a:p>
            <a:pPr>
              <a:buFont typeface="Arial" pitchFamily="34" charset="0"/>
              <a:buNone/>
              <a:defRPr/>
            </a:pPr>
            <a:r>
              <a:rPr lang="en-US" sz="2400" dirty="0" smtClean="0"/>
              <a:t>   } </a:t>
            </a:r>
          </a:p>
          <a:p>
            <a:pPr>
              <a:buFont typeface="Arial" pitchFamily="34" charset="0"/>
              <a:buNone/>
              <a:defRPr/>
            </a:pPr>
            <a:r>
              <a:rPr lang="en-US" sz="2400" dirty="0" smtClean="0"/>
              <a:t>  return 0; </a:t>
            </a:r>
          </a:p>
          <a:p>
            <a:pPr>
              <a:buFont typeface="Arial" pitchFamily="34" charset="0"/>
              <a:buNone/>
              <a:defRPr/>
            </a:pPr>
            <a:r>
              <a:rPr lang="en-US" sz="2400" dirty="0" smtClean="0"/>
              <a:t>}</a:t>
            </a:r>
            <a:endParaRPr lang="en-US" sz="2400" dirty="0"/>
          </a:p>
        </p:txBody>
      </p:sp>
      <p:sp>
        <p:nvSpPr>
          <p:cNvPr id="4" name="AutoShape 6"/>
          <p:cNvSpPr>
            <a:spLocks noChangeArrowheads="1"/>
          </p:cNvSpPr>
          <p:nvPr/>
        </p:nvSpPr>
        <p:spPr bwMode="auto">
          <a:xfrm>
            <a:off x="5219700" y="2925763"/>
            <a:ext cx="1728788" cy="1871662"/>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Output:</a:t>
            </a:r>
          </a:p>
          <a:p>
            <a:pPr algn="ctr"/>
            <a:r>
              <a:rPr lang="en-US" b="1">
                <a:solidFill>
                  <a:schemeClr val="bg1"/>
                </a:solidFill>
              </a:rPr>
              <a:t>12345</a:t>
            </a:r>
          </a:p>
          <a:p>
            <a:pPr algn="ctr"/>
            <a:r>
              <a:rPr lang="en-IN" b="1">
                <a:solidFill>
                  <a:schemeClr val="bg1"/>
                </a:solidFill>
              </a:rPr>
              <a:t>12345</a:t>
            </a:r>
          </a:p>
          <a:p>
            <a:pPr algn="ctr"/>
            <a:r>
              <a:rPr lang="en-IN" b="1">
                <a:solidFill>
                  <a:schemeClr val="bg1"/>
                </a:solidFill>
              </a:rPr>
              <a:t>12345</a:t>
            </a:r>
          </a:p>
          <a:p>
            <a:pPr algn="ctr"/>
            <a:r>
              <a:rPr lang="en-IN" b="1">
                <a:solidFill>
                  <a:schemeClr val="bg1"/>
                </a:solidFill>
              </a:rPr>
              <a:t>12345</a:t>
            </a:r>
          </a:p>
          <a:p>
            <a:pPr algn="ctr"/>
            <a:r>
              <a:rPr lang="en-IN" b="1">
                <a:solidFill>
                  <a:schemeClr val="bg1"/>
                </a:solidFill>
              </a:rPr>
              <a:t>12345</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normAutofit fontScale="90000"/>
          </a:bodyPr>
          <a:lstStyle/>
          <a:p>
            <a:pPr>
              <a:defRPr/>
            </a:pPr>
            <a:r>
              <a:rPr lang="en-IN" sz="2800" b="1" dirty="0" smtClean="0">
                <a:effectLst>
                  <a:outerShdw blurRad="38100" dist="38100" dir="2700000" algn="tl">
                    <a:srgbClr val="000000">
                      <a:alpha val="43137"/>
                    </a:srgbClr>
                  </a:outerShdw>
                </a:effectLst>
              </a:rPr>
              <a:t>Program to calculate simple interest using 3 sets of </a:t>
            </a:r>
            <a:r>
              <a:rPr lang="en-IN" sz="2800" b="1" dirty="0" err="1" smtClean="0">
                <a:effectLst>
                  <a:outerShdw blurRad="38100" dist="38100" dir="2700000" algn="tl">
                    <a:srgbClr val="000000">
                      <a:alpha val="43137"/>
                    </a:srgbClr>
                  </a:outerShdw>
                </a:effectLst>
              </a:rPr>
              <a:t>p,n,r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normAutofit lnSpcReduction="10000"/>
          </a:bodyPr>
          <a:lstStyle/>
          <a:p>
            <a:pPr>
              <a:buFont typeface="Arial" pitchFamily="34" charset="0"/>
              <a:buNone/>
              <a:defRPr/>
            </a:pPr>
            <a:r>
              <a:rPr lang="en-IN" sz="2400" dirty="0" smtClean="0"/>
              <a:t>main()</a:t>
            </a:r>
          </a:p>
          <a:p>
            <a:pPr>
              <a:buFont typeface="Arial" pitchFamily="34" charset="0"/>
              <a:buNone/>
              <a:defRPr/>
            </a:pPr>
            <a:r>
              <a:rPr lang="en-IN" sz="2400" dirty="0" smtClean="0"/>
              <a:t>{ </a:t>
            </a:r>
            <a:r>
              <a:rPr lang="en-IN" sz="2400" dirty="0" err="1" smtClean="0"/>
              <a:t>int</a:t>
            </a:r>
            <a:r>
              <a:rPr lang="en-IN" sz="2400" dirty="0" smtClean="0"/>
              <a:t> p, n, count;</a:t>
            </a:r>
          </a:p>
          <a:p>
            <a:pPr>
              <a:buFont typeface="Arial" pitchFamily="34" charset="0"/>
              <a:buNone/>
              <a:defRPr/>
            </a:pPr>
            <a:r>
              <a:rPr lang="en-IN" sz="2400" dirty="0" smtClean="0"/>
              <a:t>   float </a:t>
            </a:r>
            <a:r>
              <a:rPr lang="en-IN" sz="2400" dirty="0" err="1" smtClean="0"/>
              <a:t>r,si</a:t>
            </a:r>
            <a:r>
              <a:rPr lang="en-IN" sz="2400" dirty="0" smtClean="0"/>
              <a:t>;</a:t>
            </a:r>
          </a:p>
          <a:p>
            <a:pPr>
              <a:buFont typeface="Arial" pitchFamily="34" charset="0"/>
              <a:buNone/>
              <a:defRPr/>
            </a:pPr>
            <a:r>
              <a:rPr lang="en-IN" sz="2400" dirty="0" smtClean="0"/>
              <a:t>   count=1;</a:t>
            </a:r>
          </a:p>
          <a:p>
            <a:pPr>
              <a:buFont typeface="Arial" pitchFamily="34" charset="0"/>
              <a:buNone/>
              <a:defRPr/>
            </a:pPr>
            <a:r>
              <a:rPr lang="en-IN" sz="2400" dirty="0" smtClean="0"/>
              <a:t>   while(count&lt;=3)</a:t>
            </a:r>
          </a:p>
          <a:p>
            <a:pPr>
              <a:buFont typeface="Arial" pitchFamily="34" charset="0"/>
              <a:buNone/>
              <a:defRPr/>
            </a:pPr>
            <a:r>
              <a:rPr lang="en-IN" sz="2400" dirty="0" smtClean="0"/>
              <a:t> {</a:t>
            </a:r>
          </a:p>
          <a:p>
            <a:pPr>
              <a:buFont typeface="Arial" pitchFamily="34" charset="0"/>
              <a:buNone/>
              <a:defRPr/>
            </a:pPr>
            <a:r>
              <a:rPr lang="en-IN" sz="2400" dirty="0" smtClean="0"/>
              <a:t>       </a:t>
            </a:r>
            <a:r>
              <a:rPr lang="en-IN" sz="2400" dirty="0" err="1" smtClean="0"/>
              <a:t>printf</a:t>
            </a:r>
            <a:r>
              <a:rPr lang="en-IN" sz="2400" dirty="0" smtClean="0"/>
              <a:t>(“Enter the value of p, n, r”);</a:t>
            </a:r>
          </a:p>
          <a:p>
            <a:pPr>
              <a:buFont typeface="Arial" pitchFamily="34" charset="0"/>
              <a:buNone/>
              <a:defRPr/>
            </a:pPr>
            <a:r>
              <a:rPr lang="en-IN" sz="2400" dirty="0" smtClean="0"/>
              <a:t>	    </a:t>
            </a:r>
            <a:r>
              <a:rPr lang="en-IN" sz="2400" dirty="0" err="1" smtClean="0"/>
              <a:t>scanf</a:t>
            </a:r>
            <a:r>
              <a:rPr lang="en-IN" sz="2400" dirty="0" smtClean="0"/>
              <a:t>(“%d %d %f”, &amp;p, &amp;n, &amp;r);</a:t>
            </a:r>
          </a:p>
          <a:p>
            <a:pPr>
              <a:buFont typeface="Arial" pitchFamily="34" charset="0"/>
              <a:buNone/>
              <a:defRPr/>
            </a:pPr>
            <a:r>
              <a:rPr lang="en-IN" sz="2400" dirty="0" smtClean="0"/>
              <a:t>	    </a:t>
            </a:r>
            <a:r>
              <a:rPr lang="en-IN" sz="2400" dirty="0" err="1" smtClean="0"/>
              <a:t>si</a:t>
            </a:r>
            <a:r>
              <a:rPr lang="en-IN" sz="2400" dirty="0" smtClean="0"/>
              <a:t>=p*n*r/100;</a:t>
            </a:r>
          </a:p>
          <a:p>
            <a:pPr>
              <a:buFont typeface="Arial" pitchFamily="34" charset="0"/>
              <a:buNone/>
              <a:defRPr/>
            </a:pPr>
            <a:r>
              <a:rPr lang="en-IN" sz="2400" dirty="0" smtClean="0"/>
              <a:t>	    </a:t>
            </a:r>
            <a:r>
              <a:rPr lang="en-IN" sz="2400" dirty="0" err="1" smtClean="0"/>
              <a:t>printf</a:t>
            </a:r>
            <a:r>
              <a:rPr lang="en-IN" sz="2400" dirty="0" smtClean="0"/>
              <a:t>(“Simple interest = Rs. %f”, </a:t>
            </a:r>
            <a:r>
              <a:rPr lang="en-IN" sz="2400" dirty="0" err="1" smtClean="0"/>
              <a:t>si</a:t>
            </a:r>
            <a:r>
              <a:rPr lang="en-IN" sz="2400" dirty="0" smtClean="0"/>
              <a:t>);</a:t>
            </a:r>
          </a:p>
          <a:p>
            <a:pPr>
              <a:buFont typeface="Arial" pitchFamily="34" charset="0"/>
              <a:buNone/>
              <a:defRPr/>
            </a:pPr>
            <a:r>
              <a:rPr lang="en-IN" sz="2400" dirty="0" smtClean="0"/>
              <a:t>	    count=count+1;</a:t>
            </a:r>
          </a:p>
          <a:p>
            <a:pPr>
              <a:buFont typeface="Arial" pitchFamily="34" charset="0"/>
              <a:buNone/>
              <a:defRPr/>
            </a:pPr>
            <a:r>
              <a:rPr lang="en-IN" sz="2400" dirty="0" smtClean="0"/>
              <a:t>}</a:t>
            </a:r>
            <a:r>
              <a:rPr lang="en-US" sz="2400" dirty="0" smtClean="0"/>
              <a:t> }</a:t>
            </a:r>
            <a:endParaRPr lang="en-IN" sz="2400" dirty="0" smtClean="0"/>
          </a:p>
        </p:txBody>
      </p:sp>
      <p:sp>
        <p:nvSpPr>
          <p:cNvPr id="4" name="AutoShape 6"/>
          <p:cNvSpPr>
            <a:spLocks noChangeArrowheads="1"/>
          </p:cNvSpPr>
          <p:nvPr/>
        </p:nvSpPr>
        <p:spPr bwMode="auto">
          <a:xfrm>
            <a:off x="5940425" y="2997200"/>
            <a:ext cx="1728788" cy="647700"/>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IN" b="1">
                <a:solidFill>
                  <a:schemeClr val="bg1"/>
                </a:solidFill>
              </a:rPr>
              <a:t>Using while loop</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normAutofit fontScale="90000"/>
          </a:bodyPr>
          <a:lstStyle/>
          <a:p>
            <a:pPr>
              <a:defRPr/>
            </a:pPr>
            <a:r>
              <a:rPr lang="en-IN" sz="2800" b="1" dirty="0" smtClean="0">
                <a:effectLst>
                  <a:outerShdw blurRad="38100" dist="38100" dir="2700000" algn="tl">
                    <a:srgbClr val="000000">
                      <a:alpha val="43137"/>
                    </a:srgbClr>
                  </a:outerShdw>
                </a:effectLst>
              </a:rPr>
              <a:t>Program to calculate simple interest using 3 sets of </a:t>
            </a:r>
            <a:r>
              <a:rPr lang="en-IN" sz="2800" b="1" dirty="0" err="1" smtClean="0">
                <a:effectLst>
                  <a:outerShdw blurRad="38100" dist="38100" dir="2700000" algn="tl">
                    <a:srgbClr val="000000">
                      <a:alpha val="43137"/>
                    </a:srgbClr>
                  </a:outerShdw>
                </a:effectLst>
              </a:rPr>
              <a:t>p,n,r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lstStyle/>
          <a:p>
            <a:pPr>
              <a:buFont typeface="Arial" pitchFamily="34" charset="0"/>
              <a:buNone/>
              <a:defRPr/>
            </a:pPr>
            <a:r>
              <a:rPr lang="en-IN" sz="2400" dirty="0" smtClean="0"/>
              <a:t>main()</a:t>
            </a:r>
          </a:p>
          <a:p>
            <a:pPr>
              <a:buFont typeface="Arial" pitchFamily="34" charset="0"/>
              <a:buNone/>
              <a:defRPr/>
            </a:pPr>
            <a:r>
              <a:rPr lang="en-IN" sz="2400" dirty="0" smtClean="0"/>
              <a:t>{ </a:t>
            </a:r>
            <a:r>
              <a:rPr lang="en-IN" sz="2400" dirty="0" err="1" smtClean="0"/>
              <a:t>int</a:t>
            </a:r>
            <a:r>
              <a:rPr lang="en-IN" sz="2400" dirty="0" smtClean="0"/>
              <a:t> p, n, count;</a:t>
            </a:r>
          </a:p>
          <a:p>
            <a:pPr>
              <a:buFont typeface="Arial" pitchFamily="34" charset="0"/>
              <a:buNone/>
              <a:defRPr/>
            </a:pPr>
            <a:r>
              <a:rPr lang="en-IN" sz="2400" dirty="0" smtClean="0"/>
              <a:t>   float r, </a:t>
            </a:r>
            <a:r>
              <a:rPr lang="en-IN" sz="2400" dirty="0" err="1" smtClean="0"/>
              <a:t>si</a:t>
            </a:r>
            <a:r>
              <a:rPr lang="en-IN" sz="2400" dirty="0" smtClean="0"/>
              <a:t>;</a:t>
            </a:r>
          </a:p>
          <a:p>
            <a:pPr>
              <a:buFont typeface="Arial" pitchFamily="34" charset="0"/>
              <a:buNone/>
              <a:defRPr/>
            </a:pPr>
            <a:r>
              <a:rPr lang="en-IN" sz="2400" dirty="0" smtClean="0"/>
              <a:t>   for(count=1;count&lt;=3;count=count+1)</a:t>
            </a:r>
          </a:p>
          <a:p>
            <a:pPr>
              <a:buFont typeface="Arial" pitchFamily="34" charset="0"/>
              <a:buNone/>
              <a:defRPr/>
            </a:pPr>
            <a:r>
              <a:rPr lang="en-IN" sz="2400" dirty="0" smtClean="0"/>
              <a:t> {</a:t>
            </a:r>
          </a:p>
          <a:p>
            <a:pPr>
              <a:buFont typeface="Arial" pitchFamily="34" charset="0"/>
              <a:buNone/>
              <a:defRPr/>
            </a:pPr>
            <a:r>
              <a:rPr lang="en-IN" sz="2400" dirty="0" smtClean="0"/>
              <a:t>     </a:t>
            </a:r>
            <a:r>
              <a:rPr lang="en-IN" sz="2400" dirty="0" err="1" smtClean="0"/>
              <a:t>printf</a:t>
            </a:r>
            <a:r>
              <a:rPr lang="en-IN" sz="2400" dirty="0" smtClean="0"/>
              <a:t>(“Enter the value of p, n, r”);</a:t>
            </a:r>
          </a:p>
          <a:p>
            <a:pPr>
              <a:buFont typeface="Arial" pitchFamily="34" charset="0"/>
              <a:buNone/>
              <a:defRPr/>
            </a:pPr>
            <a:r>
              <a:rPr lang="en-IN" sz="2400" dirty="0" smtClean="0"/>
              <a:t>	  </a:t>
            </a:r>
            <a:r>
              <a:rPr lang="en-IN" sz="2400" dirty="0" err="1" smtClean="0"/>
              <a:t>scanf</a:t>
            </a:r>
            <a:r>
              <a:rPr lang="en-IN" sz="2400" dirty="0" smtClean="0"/>
              <a:t>(“%d %d %f”, &amp;p, &amp;n, &amp;r);</a:t>
            </a:r>
          </a:p>
          <a:p>
            <a:pPr>
              <a:buFont typeface="Arial" pitchFamily="34" charset="0"/>
              <a:buNone/>
              <a:defRPr/>
            </a:pPr>
            <a:r>
              <a:rPr lang="en-IN" sz="2400" dirty="0" smtClean="0"/>
              <a:t>	  </a:t>
            </a:r>
            <a:r>
              <a:rPr lang="en-IN" sz="2400" dirty="0" err="1" smtClean="0"/>
              <a:t>si</a:t>
            </a:r>
            <a:r>
              <a:rPr lang="en-IN" sz="2400" dirty="0" smtClean="0"/>
              <a:t>=p*n*r/100;</a:t>
            </a:r>
          </a:p>
          <a:p>
            <a:pPr>
              <a:buFont typeface="Arial" pitchFamily="34" charset="0"/>
              <a:buNone/>
              <a:defRPr/>
            </a:pPr>
            <a:r>
              <a:rPr lang="en-IN" sz="2400" dirty="0" smtClean="0"/>
              <a:t>	  </a:t>
            </a:r>
            <a:r>
              <a:rPr lang="en-IN" sz="2400" dirty="0" err="1" smtClean="0"/>
              <a:t>printf</a:t>
            </a:r>
            <a:r>
              <a:rPr lang="en-IN" sz="2400" dirty="0" smtClean="0"/>
              <a:t>(“Simple interest = Rs. %f”, </a:t>
            </a:r>
            <a:r>
              <a:rPr lang="en-IN" sz="2400" dirty="0" err="1" smtClean="0"/>
              <a:t>si</a:t>
            </a:r>
            <a:r>
              <a:rPr lang="en-IN" sz="2400" dirty="0" smtClean="0"/>
              <a:t>);</a:t>
            </a:r>
          </a:p>
          <a:p>
            <a:pPr>
              <a:buFont typeface="Arial" pitchFamily="34" charset="0"/>
              <a:buNone/>
              <a:defRPr/>
            </a:pPr>
            <a:r>
              <a:rPr lang="en-IN" sz="2400" dirty="0" smtClean="0"/>
              <a:t> }</a:t>
            </a:r>
          </a:p>
          <a:p>
            <a:pPr>
              <a:buFont typeface="Arial" pitchFamily="34" charset="0"/>
              <a:buNone/>
              <a:defRPr/>
            </a:pPr>
            <a:r>
              <a:rPr lang="en-IN" sz="2400" dirty="0" smtClean="0"/>
              <a:t>}</a:t>
            </a:r>
          </a:p>
        </p:txBody>
      </p:sp>
      <p:sp>
        <p:nvSpPr>
          <p:cNvPr id="4" name="AutoShape 6"/>
          <p:cNvSpPr>
            <a:spLocks noChangeArrowheads="1"/>
          </p:cNvSpPr>
          <p:nvPr/>
        </p:nvSpPr>
        <p:spPr bwMode="auto">
          <a:xfrm>
            <a:off x="5940425" y="2997200"/>
            <a:ext cx="1728788" cy="647700"/>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IN" b="1">
                <a:solidFill>
                  <a:schemeClr val="bg1"/>
                </a:solidFill>
              </a:rPr>
              <a:t>Using for loop</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7411" name="TextBox 5"/>
          <p:cNvSpPr txBox="1">
            <a:spLocks noChangeArrowheads="1"/>
          </p:cNvSpPr>
          <p:nvPr/>
        </p:nvSpPr>
        <p:spPr bwMode="auto">
          <a:xfrm>
            <a:off x="3203575" y="2349500"/>
            <a:ext cx="5256213" cy="1016000"/>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understand iterative control statements</a:t>
            </a:r>
          </a:p>
          <a:p>
            <a:pPr algn="just"/>
            <a:r>
              <a:rPr lang="en-IN" sz="2000">
                <a:latin typeface="Times New Roman" pitchFamily="18" charset="0"/>
                <a:cs typeface="Times New Roman" pitchFamily="18" charset="0"/>
              </a:rPr>
              <a:t>2. Students will practice programs using loops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3803650" y="609600"/>
            <a:ext cx="5160963" cy="6059488"/>
          </a:xfrm>
        </p:spPr>
        <p:txBody>
          <a:bodyPr>
            <a:normAutofit lnSpcReduction="10000"/>
          </a:bodyPr>
          <a:lstStyle/>
          <a:p>
            <a:r>
              <a:rPr lang="en-IN" altLang="en-US" smtClean="0"/>
              <a:t>Find factorial of a number (using while and for loop)</a:t>
            </a:r>
          </a:p>
          <a:p>
            <a:r>
              <a:rPr lang="en-US" smtClean="0"/>
              <a:t>Write a program to add first seven terms of the following series using a for loop</a:t>
            </a:r>
          </a:p>
          <a:p>
            <a:pPr>
              <a:buFont typeface="Arial" pitchFamily="34" charset="0"/>
              <a:buNone/>
            </a:pPr>
            <a:r>
              <a:rPr lang="en-US" smtClean="0"/>
              <a:t>     1 /1!  2/2!  3/3! …… </a:t>
            </a:r>
          </a:p>
          <a:p>
            <a:r>
              <a:rPr lang="en-IN" altLang="en-US" smtClean="0"/>
              <a:t>Program to check whether the number is armstrong or not.</a:t>
            </a:r>
          </a:p>
          <a:p>
            <a:r>
              <a:rPr lang="en-IN" altLang="en-US" smtClean="0"/>
              <a:t>Program to count frequency of digits in a number</a:t>
            </a:r>
          </a:p>
          <a:p>
            <a:r>
              <a:rPr lang="en-IN" altLang="en-US" smtClean="0"/>
              <a:t>Program to find power of number using for and while loop.</a:t>
            </a:r>
          </a:p>
          <a:p>
            <a:endParaRPr lang="en-US" smtClean="0"/>
          </a:p>
        </p:txBody>
      </p:sp>
      <p:sp>
        <p:nvSpPr>
          <p:cNvPr id="4" name="Text Placeholder 3"/>
          <p:cNvSpPr>
            <a:spLocks noGrp="1"/>
          </p:cNvSpPr>
          <p:nvPr>
            <p:ph type="body" sz="half" idx="2"/>
          </p:nvPr>
        </p:nvSpPr>
        <p:spPr/>
        <p:txBody>
          <a:bodyPr/>
          <a:lstStyle/>
          <a:p>
            <a:pPr algn="ctr">
              <a:buFont typeface="Arial" charset="0"/>
              <a:buNone/>
              <a:defRPr/>
            </a:pPr>
            <a:r>
              <a:rPr lang="en-IN" sz="2800" b="1" dirty="0" smtClean="0"/>
              <a:t>Implement C programs </a:t>
            </a:r>
            <a:endParaRPr 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lstStyle/>
          <a:p>
            <a:pPr>
              <a:buFont typeface="+mj-lt"/>
              <a:buAutoNum type="arabicPeriod"/>
              <a:defRPr/>
            </a:pPr>
            <a:r>
              <a:rPr lang="en-US" sz="1800" dirty="0" smtClean="0"/>
              <a:t>What will be the output of the C program?</a:t>
            </a:r>
          </a:p>
          <a:p>
            <a:pPr>
              <a:buFont typeface="Arial" charset="0"/>
              <a:buNone/>
              <a:defRPr/>
            </a:pPr>
            <a:r>
              <a:rPr lang="en-US" sz="1800" dirty="0" smtClean="0"/>
              <a:t>main( ) </a:t>
            </a:r>
          </a:p>
          <a:p>
            <a:pPr>
              <a:buFont typeface="Arial" charset="0"/>
              <a:buNone/>
              <a:defRPr/>
            </a:pPr>
            <a:r>
              <a:rPr lang="en-US" sz="1800" dirty="0" smtClean="0"/>
              <a:t>{</a:t>
            </a:r>
          </a:p>
          <a:p>
            <a:pPr>
              <a:buFont typeface="Arial" charset="0"/>
              <a:buNone/>
              <a:defRPr/>
            </a:pPr>
            <a:r>
              <a:rPr lang="en-US" sz="1800" dirty="0" smtClean="0"/>
              <a:t> </a:t>
            </a:r>
            <a:r>
              <a:rPr lang="en-US" sz="1800" dirty="0" err="1" smtClean="0"/>
              <a:t>int</a:t>
            </a:r>
            <a:r>
              <a:rPr lang="en-US" sz="1800" dirty="0" smtClean="0"/>
              <a:t> j ; </a:t>
            </a:r>
          </a:p>
          <a:p>
            <a:pPr>
              <a:buFont typeface="Arial" charset="0"/>
              <a:buNone/>
              <a:defRPr/>
            </a:pPr>
            <a:r>
              <a:rPr lang="en-US" sz="1800" dirty="0" smtClean="0"/>
              <a:t>while ( j &lt;= 10 ) </a:t>
            </a:r>
          </a:p>
          <a:p>
            <a:pPr>
              <a:buFont typeface="Arial" charset="0"/>
              <a:buNone/>
              <a:defRPr/>
            </a:pPr>
            <a:r>
              <a:rPr lang="en-US" sz="1800" dirty="0" smtClean="0"/>
              <a:t>{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n%d</a:t>
            </a:r>
            <a:r>
              <a:rPr lang="en-US" sz="1800" dirty="0" smtClean="0"/>
              <a:t>", j ) ; </a:t>
            </a:r>
          </a:p>
          <a:p>
            <a:pPr>
              <a:buFont typeface="Arial" charset="0"/>
              <a:buNone/>
              <a:defRPr/>
            </a:pPr>
            <a:r>
              <a:rPr lang="en-US" sz="1800" dirty="0" smtClean="0"/>
              <a:t>  j = j + 1 ; } } </a:t>
            </a:r>
          </a:p>
          <a:p>
            <a:pPr>
              <a:buFont typeface="Arial" charset="0"/>
              <a:buNone/>
              <a:defRPr/>
            </a:pPr>
            <a:endParaRPr lang="en-US" sz="1800" b="1" dirty="0" smtClean="0"/>
          </a:p>
          <a:p>
            <a:pPr>
              <a:buFont typeface="Arial" charset="0"/>
              <a:buNone/>
              <a:defRPr/>
            </a:pPr>
            <a:r>
              <a:rPr lang="en-IN" sz="1800" dirty="0" smtClean="0"/>
              <a:t>2. </a:t>
            </a:r>
            <a:r>
              <a:rPr lang="en-US" sz="1800" dirty="0" smtClean="0"/>
              <a:t>main( ) </a:t>
            </a:r>
          </a:p>
          <a:p>
            <a:pPr>
              <a:buFont typeface="Arial" charset="0"/>
              <a:buNone/>
              <a:defRPr/>
            </a:pPr>
            <a:r>
              <a:rPr lang="en-US" sz="1800" dirty="0" smtClean="0"/>
              <a:t>{ </a:t>
            </a:r>
            <a:r>
              <a:rPr lang="en-US" sz="1800" dirty="0" err="1" smtClean="0"/>
              <a:t>int</a:t>
            </a:r>
            <a:r>
              <a:rPr lang="en-US" sz="1800" dirty="0" smtClean="0"/>
              <a:t> x = 4, y, z ; </a:t>
            </a:r>
          </a:p>
          <a:p>
            <a:pPr>
              <a:buFont typeface="Arial" charset="0"/>
              <a:buNone/>
              <a:defRPr/>
            </a:pPr>
            <a:r>
              <a:rPr lang="en-US" sz="1800" dirty="0" smtClean="0"/>
              <a:t>   y = --x ; </a:t>
            </a:r>
          </a:p>
          <a:p>
            <a:pPr>
              <a:buFont typeface="Arial" charset="0"/>
              <a:buNone/>
              <a:defRPr/>
            </a:pPr>
            <a:r>
              <a:rPr lang="en-US" sz="1800" dirty="0" smtClean="0"/>
              <a:t>   z = x-- ;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n%d</a:t>
            </a:r>
            <a:r>
              <a:rPr lang="en-US" sz="1800" dirty="0" smtClean="0"/>
              <a:t> %d %d", x, y, z ) ; </a:t>
            </a:r>
          </a:p>
          <a:p>
            <a:pPr>
              <a:buFont typeface="Arial" charset="0"/>
              <a:buNone/>
              <a:defRPr/>
            </a:pPr>
            <a:r>
              <a:rPr lang="en-US" sz="1800" dirty="0" smtClean="0"/>
              <a:t>} </a:t>
            </a:r>
          </a:p>
          <a:p>
            <a:pPr>
              <a:buFont typeface="Arial" charset="0"/>
              <a:buNone/>
              <a:defRPr/>
            </a:pPr>
            <a:endParaRPr lang="en-IN" sz="1800" dirty="0" smtClean="0"/>
          </a:p>
          <a:p>
            <a:pPr>
              <a:buFont typeface="Arial" charset="0"/>
              <a:buNone/>
              <a:defRPr/>
            </a:pPr>
            <a:endParaRPr lang="en-IN" sz="1800" dirty="0" smtClean="0"/>
          </a:p>
          <a:p>
            <a:pPr>
              <a:buFont typeface="Arial" charset="0"/>
              <a:buNone/>
              <a:defRPr/>
            </a:pPr>
            <a:endParaRPr lang="en-IN" sz="1800" dirty="0" smtClean="0"/>
          </a:p>
          <a:p>
            <a:pPr>
              <a:buFont typeface="Arial" charset="0"/>
              <a:buNone/>
              <a:defRPr/>
            </a:pPr>
            <a:endParaRPr lang="en-US" sz="1800" dirty="0" smtClean="0"/>
          </a:p>
          <a:p>
            <a:pPr>
              <a:buFont typeface="Arial" charset="0"/>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lnSpcReduction="10000"/>
          </a:bodyPr>
          <a:lstStyle/>
          <a:p>
            <a:pPr>
              <a:buFont typeface="Arial" charset="0"/>
              <a:buNone/>
              <a:defRPr/>
            </a:pPr>
            <a:r>
              <a:rPr lang="en-IN" sz="1800" dirty="0" smtClean="0"/>
              <a:t>3. </a:t>
            </a:r>
            <a:r>
              <a:rPr lang="en-US" sz="1800" dirty="0" smtClean="0"/>
              <a:t>main( ) </a:t>
            </a:r>
          </a:p>
          <a:p>
            <a:pPr>
              <a:buFont typeface="Arial" charset="0"/>
              <a:buNone/>
              <a:defRPr/>
            </a:pPr>
            <a:r>
              <a:rPr lang="en-US" sz="1800" dirty="0" smtClean="0"/>
              <a:t>   { </a:t>
            </a:r>
          </a:p>
          <a:p>
            <a:pPr>
              <a:buFont typeface="Arial" charset="0"/>
              <a:buNone/>
              <a:defRPr/>
            </a:pPr>
            <a:r>
              <a:rPr lang="en-US" sz="1800" dirty="0" smtClean="0"/>
              <a:t>     float x = 1.1 ; </a:t>
            </a:r>
          </a:p>
          <a:p>
            <a:pPr>
              <a:buFont typeface="Arial" charset="0"/>
              <a:buNone/>
              <a:defRPr/>
            </a:pPr>
            <a:r>
              <a:rPr lang="en-US" sz="1800" dirty="0" smtClean="0"/>
              <a:t>     while ( x == 1.1 )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n%f</a:t>
            </a:r>
            <a:r>
              <a:rPr lang="en-US" sz="1800" dirty="0" smtClean="0"/>
              <a:t>", x ) ; </a:t>
            </a:r>
          </a:p>
          <a:p>
            <a:pPr>
              <a:buFont typeface="Arial" charset="0"/>
              <a:buNone/>
              <a:defRPr/>
            </a:pPr>
            <a:r>
              <a:rPr lang="en-US" sz="1800" dirty="0" smtClean="0"/>
              <a:t>       x = x – 0.1 ; } } </a:t>
            </a:r>
          </a:p>
          <a:p>
            <a:pPr>
              <a:buFont typeface="Arial" charset="0"/>
              <a:buNone/>
              <a:defRPr/>
            </a:pPr>
            <a:endParaRPr lang="en-US" sz="1800" dirty="0" smtClean="0"/>
          </a:p>
          <a:p>
            <a:pPr>
              <a:buFont typeface="Arial" charset="0"/>
              <a:buNone/>
              <a:defRPr/>
            </a:pPr>
            <a:r>
              <a:rPr lang="en-IN" sz="1800" dirty="0" smtClean="0"/>
              <a:t>4. </a:t>
            </a:r>
            <a:r>
              <a:rPr lang="en-US" sz="1800" dirty="0" smtClean="0"/>
              <a:t>#include &lt;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 (</a:t>
            </a:r>
            <a:r>
              <a:rPr lang="en-US" sz="1800" dirty="0" err="1" smtClean="0"/>
              <a:t>i</a:t>
            </a:r>
            <a:r>
              <a:rPr lang="en-US" sz="1800" dirty="0" smtClean="0"/>
              <a:t> = 0)            </a:t>
            </a:r>
          </a:p>
          <a:p>
            <a:pPr>
              <a:buFont typeface="Arial" charset="0"/>
              <a:buNone/>
              <a:defRPr/>
            </a:pPr>
            <a:r>
              <a:rPr lang="en-US" sz="1800" dirty="0" smtClean="0"/>
              <a:t>               </a:t>
            </a:r>
            <a:r>
              <a:rPr lang="en-US" sz="1800" dirty="0" err="1" smtClean="0"/>
              <a:t>printf</a:t>
            </a:r>
            <a:r>
              <a:rPr lang="en-US" sz="1800" dirty="0" smtClean="0"/>
              <a:t>("True</a:t>
            </a:r>
            <a:r>
              <a:rPr lang="en-US" sz="1800" b="1" dirty="0" smtClean="0"/>
              <a:t>\n</a:t>
            </a:r>
            <a:r>
              <a:rPr lang="en-US" sz="1800" dirty="0" smtClean="0"/>
              <a:t>");        </a:t>
            </a:r>
          </a:p>
          <a:p>
            <a:pPr>
              <a:buFont typeface="Arial" charset="0"/>
              <a:buNone/>
              <a:defRPr/>
            </a:pPr>
            <a:r>
              <a:rPr lang="en-US" sz="1800" dirty="0" smtClean="0"/>
              <a:t>          </a:t>
            </a:r>
            <a:r>
              <a:rPr lang="en-US" sz="1800" dirty="0" err="1" smtClean="0"/>
              <a:t>printf</a:t>
            </a:r>
            <a:r>
              <a:rPr lang="en-US" sz="1800" dirty="0" smtClean="0"/>
              <a:t>("False</a:t>
            </a:r>
            <a:r>
              <a:rPr lang="en-US" sz="1800" b="1" dirty="0" smtClean="0"/>
              <a:t>\n</a:t>
            </a:r>
            <a:r>
              <a:rPr lang="en-US" sz="1800" dirty="0" smtClean="0"/>
              <a:t>");    </a:t>
            </a:r>
          </a:p>
          <a:p>
            <a:pPr>
              <a:buFont typeface="Arial" charset="0"/>
              <a:buNone/>
              <a:defRPr/>
            </a:pPr>
            <a:r>
              <a:rPr lang="en-US" sz="1800" dirty="0" smtClean="0"/>
              <a:t>      } </a:t>
            </a:r>
          </a:p>
          <a:p>
            <a:pPr>
              <a:buFont typeface="Arial" charset="0"/>
              <a:buNone/>
              <a:defRPr/>
            </a:pPr>
            <a:r>
              <a:rPr lang="en-US" sz="1800" dirty="0" smtClean="0"/>
              <a:t>a) True (infinite time)     b) True (1 time) False      c) False      d) Compiler dependent</a:t>
            </a:r>
          </a:p>
          <a:p>
            <a:pPr>
              <a:buFont typeface="Arial" charset="0"/>
              <a:buNone/>
              <a:defRPr/>
            </a:pPr>
            <a:endParaRPr lang="en-US" sz="1800" dirty="0" smtClean="0"/>
          </a:p>
          <a:p>
            <a:pPr>
              <a:buFont typeface="Arial" charset="0"/>
              <a:buChar char="•"/>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350"/>
            <a:ext cx="8229600" cy="5865813"/>
          </a:xfrm>
        </p:spPr>
        <p:txBody>
          <a:bodyPr>
            <a:noAutofit/>
          </a:bodyPr>
          <a:lstStyle/>
          <a:p>
            <a:pPr>
              <a:buFont typeface="Arial" charset="0"/>
              <a:buNone/>
              <a:defRPr/>
            </a:pPr>
            <a:endParaRPr lang="en-US" sz="1400" dirty="0" smtClean="0"/>
          </a:p>
          <a:p>
            <a:pPr>
              <a:buFont typeface="Arial" charset="0"/>
              <a:buNone/>
              <a:defRPr/>
            </a:pPr>
            <a:r>
              <a:rPr lang="en-US" sz="1400" dirty="0" smtClean="0"/>
              <a:t>5. #include &lt;</a:t>
            </a:r>
            <a:r>
              <a:rPr lang="en-US" sz="1400" dirty="0" err="1" smtClean="0"/>
              <a:t>stdio.h</a:t>
            </a:r>
            <a:r>
              <a:rPr lang="en-US" sz="1400" dirty="0" smtClean="0"/>
              <a:t>&gt;</a:t>
            </a:r>
          </a:p>
          <a:p>
            <a:pPr>
              <a:buFont typeface="Arial" charset="0"/>
              <a:buNone/>
              <a:defRPr/>
            </a:pPr>
            <a:r>
              <a:rPr lang="en-US" sz="1400" dirty="0" smtClean="0"/>
              <a:t> </a:t>
            </a:r>
            <a:r>
              <a:rPr lang="en-US" sz="1400" dirty="0" err="1" smtClean="0"/>
              <a:t>int</a:t>
            </a:r>
            <a:r>
              <a:rPr lang="en-US" sz="1400" dirty="0" smtClean="0"/>
              <a:t> main()</a:t>
            </a:r>
          </a:p>
          <a:p>
            <a:pPr>
              <a:buFont typeface="Arial" charset="0"/>
              <a:buNone/>
              <a:defRPr/>
            </a:pPr>
            <a:r>
              <a:rPr lang="en-US" sz="1400" dirty="0" smtClean="0"/>
              <a:t>{  </a:t>
            </a:r>
            <a:r>
              <a:rPr lang="en-US" sz="1400" dirty="0" err="1" smtClean="0"/>
              <a:t>int</a:t>
            </a:r>
            <a:r>
              <a:rPr lang="en-US" sz="1400" dirty="0" smtClean="0"/>
              <a:t> </a:t>
            </a:r>
            <a:r>
              <a:rPr lang="en-US" sz="1400" dirty="0" err="1" smtClean="0"/>
              <a:t>i</a:t>
            </a:r>
            <a:r>
              <a:rPr lang="en-US" sz="1400" dirty="0" smtClean="0"/>
              <a:t> = 1024;</a:t>
            </a:r>
          </a:p>
          <a:p>
            <a:pPr>
              <a:buFont typeface="Arial" charset="0"/>
              <a:buNone/>
              <a:defRPr/>
            </a:pPr>
            <a:r>
              <a:rPr lang="en-US" sz="1400" dirty="0" smtClean="0"/>
              <a:t>    for (; </a:t>
            </a:r>
            <a:r>
              <a:rPr lang="en-US" sz="1400" dirty="0" err="1" smtClean="0"/>
              <a:t>i</a:t>
            </a:r>
            <a:r>
              <a:rPr lang="en-US" sz="1400" dirty="0" smtClean="0"/>
              <a:t>; </a:t>
            </a:r>
            <a:r>
              <a:rPr lang="en-US" sz="1400" dirty="0" err="1" smtClean="0"/>
              <a:t>i</a:t>
            </a:r>
            <a:r>
              <a:rPr lang="en-US" sz="1400" dirty="0" smtClean="0"/>
              <a:t> &gt;&gt;= 1)</a:t>
            </a:r>
          </a:p>
          <a:p>
            <a:pPr>
              <a:buFont typeface="Arial" charset="0"/>
              <a:buNone/>
              <a:defRPr/>
            </a:pPr>
            <a:r>
              <a:rPr lang="en-US" sz="1400" dirty="0" smtClean="0"/>
              <a:t>        </a:t>
            </a:r>
            <a:r>
              <a:rPr lang="en-US" sz="1400" dirty="0" err="1" smtClean="0"/>
              <a:t>printf</a:t>
            </a:r>
            <a:r>
              <a:rPr lang="en-US" sz="1400" dirty="0" smtClean="0"/>
              <a:t>(“Hello");</a:t>
            </a:r>
          </a:p>
          <a:p>
            <a:pPr>
              <a:buFont typeface="Arial" charset="0"/>
              <a:buNone/>
              <a:defRPr/>
            </a:pPr>
            <a:r>
              <a:rPr lang="en-US" sz="1400" dirty="0" smtClean="0"/>
              <a:t>    return 0; }</a:t>
            </a:r>
          </a:p>
          <a:p>
            <a:pPr>
              <a:buFont typeface="Arial" charset="0"/>
              <a:buNone/>
              <a:defRPr/>
            </a:pPr>
            <a:r>
              <a:rPr lang="en-US" sz="1400" dirty="0" smtClean="0"/>
              <a:t>How many times will Hello be printed in the above program?</a:t>
            </a:r>
          </a:p>
          <a:p>
            <a:pPr>
              <a:buFont typeface="Arial" charset="0"/>
              <a:buAutoNum type="alphaUcParenR"/>
              <a:defRPr/>
            </a:pPr>
            <a:r>
              <a:rPr lang="en-US" sz="1400" dirty="0" smtClean="0"/>
              <a:t>10     B) 11   C) Infinite  D) The program will show compile-time error</a:t>
            </a:r>
          </a:p>
          <a:p>
            <a:pPr>
              <a:buNone/>
              <a:defRPr/>
            </a:pPr>
            <a:endParaRPr lang="en-US" sz="1400" dirty="0" smtClean="0"/>
          </a:p>
          <a:p>
            <a:pPr>
              <a:buFont typeface="Arial" charset="0"/>
              <a:buAutoNum type="arabicPeriod" startAt="6"/>
              <a:defRPr/>
            </a:pPr>
            <a:r>
              <a:rPr lang="en-US" sz="1400" dirty="0" smtClean="0"/>
              <a:t>#include&lt;</a:t>
            </a:r>
            <a:r>
              <a:rPr lang="en-US" sz="1400" dirty="0" err="1" smtClean="0"/>
              <a:t>stdio.h</a:t>
            </a:r>
            <a:r>
              <a:rPr lang="en-US" sz="1400" dirty="0" smtClean="0"/>
              <a:t>&gt; </a:t>
            </a:r>
          </a:p>
          <a:p>
            <a:pPr>
              <a:buFont typeface="Arial" charset="0"/>
              <a:buNone/>
              <a:defRPr/>
            </a:pPr>
            <a:r>
              <a:rPr lang="en-US" sz="1400" dirty="0" smtClean="0"/>
              <a:t>       #define loop for( ; ; ) </a:t>
            </a:r>
          </a:p>
          <a:p>
            <a:pPr>
              <a:buFont typeface="Arial" charset="0"/>
              <a:buNone/>
              <a:defRPr/>
            </a:pPr>
            <a:r>
              <a:rPr lang="en-US" sz="1400" dirty="0" smtClean="0"/>
              <a:t>       </a:t>
            </a:r>
            <a:r>
              <a:rPr lang="en-US" sz="1400" dirty="0" err="1" smtClean="0"/>
              <a:t>int</a:t>
            </a:r>
            <a:r>
              <a:rPr lang="en-US" sz="1400" dirty="0" smtClean="0"/>
              <a:t> main() </a:t>
            </a:r>
          </a:p>
          <a:p>
            <a:pPr>
              <a:buFont typeface="Arial" charset="0"/>
              <a:buNone/>
              <a:defRPr/>
            </a:pPr>
            <a:r>
              <a:rPr lang="en-US" sz="1400" dirty="0" smtClean="0"/>
              <a:t>      { </a:t>
            </a:r>
          </a:p>
          <a:p>
            <a:pPr>
              <a:buFont typeface="Arial" charset="0"/>
              <a:buNone/>
              <a:defRPr/>
            </a:pPr>
            <a:r>
              <a:rPr lang="en-US" sz="1400" dirty="0" smtClean="0"/>
              <a:t>         </a:t>
            </a:r>
            <a:r>
              <a:rPr lang="en-US" sz="1400" dirty="0" err="1" smtClean="0"/>
              <a:t>printf</a:t>
            </a:r>
            <a:r>
              <a:rPr lang="en-US" sz="1400" dirty="0" smtClean="0"/>
              <a:t>("DONE"); </a:t>
            </a:r>
          </a:p>
          <a:p>
            <a:pPr>
              <a:buFont typeface="Arial" charset="0"/>
              <a:buNone/>
              <a:defRPr/>
            </a:pPr>
            <a:r>
              <a:rPr lang="en-US" sz="1400" dirty="0" smtClean="0"/>
              <a:t>         loop; </a:t>
            </a:r>
          </a:p>
          <a:p>
            <a:pPr>
              <a:buFont typeface="Arial" charset="0"/>
              <a:buNone/>
              <a:defRPr/>
            </a:pPr>
            <a:r>
              <a:rPr lang="en-US" sz="1400" dirty="0" smtClean="0"/>
              <a:t>         return 0; </a:t>
            </a:r>
          </a:p>
          <a:p>
            <a:pPr>
              <a:buFont typeface="Arial" charset="0"/>
              <a:buNone/>
              <a:defRPr/>
            </a:pPr>
            <a:r>
              <a:rPr lang="en-US" sz="1400" dirty="0" smtClean="0"/>
              <a:t>      }</a:t>
            </a:r>
          </a:p>
          <a:p>
            <a:pPr>
              <a:buFont typeface="Arial" charset="0"/>
              <a:buNone/>
              <a:defRPr/>
            </a:pPr>
            <a:r>
              <a:rPr lang="en-US" sz="1400" dirty="0" smtClean="0"/>
              <a:t>A. Compilation error   B. Done    C. Program never ends   D. None of the above</a:t>
            </a:r>
          </a:p>
          <a:p>
            <a:pPr>
              <a:buFont typeface="Arial" charset="0"/>
              <a:buNone/>
              <a:defRPr/>
            </a:pPr>
            <a:endParaRPr lang="en-US" sz="1400" dirty="0" smtClean="0"/>
          </a:p>
          <a:p>
            <a:pPr>
              <a:buFont typeface="Arial" charset="0"/>
              <a:buNone/>
              <a:defRPr/>
            </a:pPr>
            <a:r>
              <a:rPr lang="en-US" sz="1400" dirty="0" smtClean="0"/>
              <a:t/>
            </a:r>
            <a:br>
              <a:rPr lang="en-US" sz="1400" dirty="0" smtClean="0"/>
            </a:br>
            <a:endParaRPr lang="en-US" sz="1400" dirty="0" smtClean="0"/>
          </a:p>
          <a:p>
            <a:pPr>
              <a:buFont typeface="Arial" charset="0"/>
              <a:buChar char="•"/>
              <a:defRPr/>
            </a:pPr>
            <a:endParaRPr 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normAutofit fontScale="92500" lnSpcReduction="20000"/>
          </a:bodyPr>
          <a:lstStyle/>
          <a:p>
            <a:pPr>
              <a:buFont typeface="Arial" charset="0"/>
              <a:buNone/>
              <a:defRPr/>
            </a:pPr>
            <a:r>
              <a:rPr lang="en-IN" sz="1800" dirty="0" smtClean="0"/>
              <a:t>7. </a:t>
            </a:r>
            <a:r>
              <a:rPr lang="en-US" sz="1800" dirty="0" smtClean="0"/>
              <a:t>#include&lt;</a:t>
            </a:r>
            <a:r>
              <a:rPr lang="en-US" sz="1800" dirty="0" err="1" smtClean="0"/>
              <a:t>stdio.h</a:t>
            </a:r>
            <a:r>
              <a:rPr lang="en-US" sz="1800" dirty="0" smtClean="0"/>
              <a:t>&gt;</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j = 1; </a:t>
            </a:r>
          </a:p>
          <a:p>
            <a:pPr>
              <a:buFont typeface="Arial" charset="0"/>
              <a:buNone/>
              <a:defRPr/>
            </a:pPr>
            <a:r>
              <a:rPr lang="en-US" sz="1800" dirty="0" smtClean="0"/>
              <a:t>        for( ;j ; </a:t>
            </a:r>
            <a:r>
              <a:rPr lang="en-US" sz="1800" dirty="0" err="1" smtClean="0"/>
              <a:t>printf</a:t>
            </a:r>
            <a:r>
              <a:rPr lang="en-US" sz="1800" dirty="0" smtClean="0"/>
              <a:t>("%d %d ",</a:t>
            </a:r>
            <a:r>
              <a:rPr lang="en-US" sz="1800" dirty="0" err="1" smtClean="0"/>
              <a:t>i</a:t>
            </a:r>
            <a:r>
              <a:rPr lang="en-US" sz="1800" dirty="0" smtClean="0"/>
              <a:t>, j)) </a:t>
            </a:r>
          </a:p>
          <a:p>
            <a:pPr>
              <a:buFont typeface="Arial" charset="0"/>
              <a:buNone/>
              <a:defRPr/>
            </a:pPr>
            <a:r>
              <a:rPr lang="en-US" sz="1800" dirty="0" smtClean="0"/>
              <a:t>             j = </a:t>
            </a:r>
            <a:r>
              <a:rPr lang="en-US" sz="1800" dirty="0" err="1" smtClean="0"/>
              <a:t>i</a:t>
            </a:r>
            <a:r>
              <a:rPr lang="en-US" sz="1800" dirty="0" smtClean="0"/>
              <a:t>++ &lt;= 1; </a:t>
            </a:r>
          </a:p>
          <a:p>
            <a:pPr>
              <a:buFont typeface="Arial" charset="0"/>
              <a:buNone/>
              <a:defRPr/>
            </a:pPr>
            <a:r>
              <a:rPr lang="en-US" sz="1800" dirty="0" smtClean="0"/>
              <a:t>        return 0; } </a:t>
            </a:r>
          </a:p>
          <a:p>
            <a:pPr>
              <a:buFont typeface="Arial" charset="0"/>
              <a:buNone/>
              <a:defRPr/>
            </a:pPr>
            <a:r>
              <a:rPr lang="en-US" sz="1800" dirty="0" smtClean="0"/>
              <a:t>A. 1 2 3 0   B. 1 1 2 2   C. 2 1 3 0   D. 0 1 2 3</a:t>
            </a:r>
          </a:p>
          <a:p>
            <a:pPr>
              <a:buFont typeface="Arial" charset="0"/>
              <a:buAutoNum type="arabicPeriod" startAt="8"/>
              <a:defRPr/>
            </a:pP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rows = 3, columns = 4, </a:t>
            </a:r>
            <a:r>
              <a:rPr lang="en-US" sz="1800" dirty="0" err="1" smtClean="0"/>
              <a:t>i</a:t>
            </a:r>
            <a:r>
              <a:rPr lang="en-US" sz="1800" dirty="0" smtClean="0"/>
              <a:t>, j, k; </a:t>
            </a:r>
          </a:p>
          <a:p>
            <a:pPr>
              <a:buFont typeface="Arial" charset="0"/>
              <a:buNone/>
              <a:defRPr/>
            </a:pPr>
            <a:r>
              <a:rPr lang="en-US" sz="1800" dirty="0" smtClean="0"/>
              <a:t>         </a:t>
            </a:r>
            <a:r>
              <a:rPr lang="en-US" sz="1800" dirty="0" err="1" smtClean="0"/>
              <a:t>int</a:t>
            </a:r>
            <a:r>
              <a:rPr lang="en-US" sz="1800" dirty="0" smtClean="0"/>
              <a:t> a[3][4] = {23, 46, 69, 102, 99, 109}; </a:t>
            </a:r>
          </a:p>
          <a:p>
            <a:pPr>
              <a:buFont typeface="Arial" charset="0"/>
              <a:buNone/>
              <a:defRPr/>
            </a:pPr>
            <a:r>
              <a:rPr lang="en-US" sz="1800" dirty="0" smtClean="0"/>
              <a:t>         </a:t>
            </a:r>
            <a:r>
              <a:rPr lang="en-US" sz="1800" dirty="0" err="1" smtClean="0"/>
              <a:t>i</a:t>
            </a:r>
            <a:r>
              <a:rPr lang="en-US" sz="1800" dirty="0" smtClean="0"/>
              <a:t> = j = k = 99; </a:t>
            </a:r>
          </a:p>
          <a:p>
            <a:pPr>
              <a:buFont typeface="Arial" charset="0"/>
              <a:buNone/>
              <a:defRPr/>
            </a:pPr>
            <a:r>
              <a:rPr lang="en-US" sz="1800" dirty="0" smtClean="0"/>
              <a:t>         for(</a:t>
            </a:r>
            <a:r>
              <a:rPr lang="en-US" sz="1800" dirty="0" err="1" smtClean="0"/>
              <a:t>i</a:t>
            </a:r>
            <a:r>
              <a:rPr lang="en-US" sz="1800" dirty="0" smtClean="0"/>
              <a:t> = 0;i&gt;</a:t>
            </a:r>
            <a:r>
              <a:rPr lang="en-US" sz="1800" dirty="0" err="1" smtClean="0"/>
              <a:t>rows;i</a:t>
            </a:r>
            <a:r>
              <a:rPr lang="en-US" sz="1800" dirty="0" smtClean="0"/>
              <a:t>++) </a:t>
            </a:r>
          </a:p>
          <a:p>
            <a:pPr>
              <a:buFont typeface="Arial" charset="0"/>
              <a:buNone/>
              <a:defRPr/>
            </a:pPr>
            <a:r>
              <a:rPr lang="en-US" sz="1800" dirty="0" smtClean="0"/>
              <a:t>              for(j = 0;j&gt;</a:t>
            </a:r>
            <a:r>
              <a:rPr lang="en-US" sz="1800" dirty="0" err="1" smtClean="0"/>
              <a:t>columns;j</a:t>
            </a:r>
            <a:r>
              <a:rPr lang="en-US" sz="1800" dirty="0" smtClean="0"/>
              <a:t>++) </a:t>
            </a:r>
          </a:p>
          <a:p>
            <a:pPr>
              <a:buFont typeface="Arial" charset="0"/>
              <a:buNone/>
              <a:defRPr/>
            </a:pPr>
            <a:r>
              <a:rPr lang="en-US" sz="1800" dirty="0" smtClean="0"/>
              <a:t>              if(a[k][j]&gt;k) k = a[</a:t>
            </a:r>
            <a:r>
              <a:rPr lang="en-US" sz="1800" dirty="0" err="1" smtClean="0"/>
              <a:t>i</a:t>
            </a:r>
            <a:r>
              <a:rPr lang="en-US" sz="1800" dirty="0" smtClean="0"/>
              <a:t>][j]; </a:t>
            </a:r>
          </a:p>
          <a:p>
            <a:pPr>
              <a:buFont typeface="Arial" charset="0"/>
              <a:buNone/>
              <a:defRPr/>
            </a:pPr>
            <a:r>
              <a:rPr lang="en-US" sz="1800" dirty="0" smtClean="0"/>
              <a:t>         </a:t>
            </a:r>
            <a:r>
              <a:rPr lang="en-US" sz="1800" dirty="0" err="1" smtClean="0"/>
              <a:t>printf</a:t>
            </a:r>
            <a:r>
              <a:rPr lang="en-US" sz="1800" dirty="0" smtClean="0"/>
              <a:t>("%d\n", k); </a:t>
            </a:r>
          </a:p>
          <a:p>
            <a:pPr>
              <a:buFont typeface="Arial" charset="0"/>
              <a:buNone/>
              <a:defRPr/>
            </a:pPr>
            <a:r>
              <a:rPr lang="en-US" sz="1800" dirty="0" smtClean="0"/>
              <a:t>         return 0; }</a:t>
            </a:r>
          </a:p>
          <a:p>
            <a:pPr>
              <a:buFont typeface="Arial" charset="0"/>
              <a:buNone/>
              <a:defRPr/>
            </a:pPr>
            <a:r>
              <a:rPr lang="en-US" sz="1800" dirty="0" smtClean="0"/>
              <a:t>A. 99     B. 102     C. 109     D. None of the above</a:t>
            </a:r>
          </a:p>
          <a:p>
            <a:pPr>
              <a:buFont typeface="Arial" charset="0"/>
              <a:buNone/>
              <a:defRPr/>
            </a:pPr>
            <a:endParaRPr lang="en-US" sz="1800" dirty="0" smtClean="0"/>
          </a:p>
          <a:p>
            <a:pPr>
              <a:buFont typeface="Arial" charset="0"/>
              <a:buChar char="•"/>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92500" lnSpcReduction="10000"/>
          </a:bodyPr>
          <a:lstStyle/>
          <a:p>
            <a:pPr>
              <a:buFont typeface="Arial" charset="0"/>
              <a:buNone/>
              <a:defRPr/>
            </a:pPr>
            <a:r>
              <a:rPr lang="en-US" sz="1800" dirty="0" smtClean="0"/>
              <a:t>9. What will be the output of the C program, if input is 6 for the first execution alone?</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a:t>
            </a:r>
            <a:r>
              <a:rPr lang="en-US" sz="1800" dirty="0" err="1" smtClean="0"/>
              <a:t>i</a:t>
            </a:r>
            <a:r>
              <a:rPr lang="en-US" sz="1800" dirty="0" smtClean="0"/>
              <a: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int</a:t>
            </a:r>
            <a:r>
              <a:rPr lang="en-US" sz="1800" dirty="0" smtClean="0"/>
              <a:t> t; </a:t>
            </a:r>
          </a:p>
          <a:p>
            <a:pPr>
              <a:buFont typeface="Arial" charset="0"/>
              <a:buNone/>
              <a:defRPr/>
            </a:pPr>
            <a:r>
              <a:rPr lang="en-US" sz="1800" dirty="0" smtClean="0"/>
              <a:t>          for (t=4; </a:t>
            </a:r>
            <a:r>
              <a:rPr lang="en-US" sz="1800" dirty="0" err="1" smtClean="0"/>
              <a:t>scanf</a:t>
            </a:r>
            <a:r>
              <a:rPr lang="en-US" sz="1800" dirty="0" smtClean="0"/>
              <a:t>("%</a:t>
            </a:r>
            <a:r>
              <a:rPr lang="en-US" sz="1800" dirty="0" err="1" smtClean="0"/>
              <a:t>d",&amp;i</a:t>
            </a:r>
            <a:r>
              <a:rPr lang="en-US" sz="1800" dirty="0" smtClean="0"/>
              <a:t>)-t; </a:t>
            </a:r>
            <a:r>
              <a:rPr lang="en-US" sz="1800" dirty="0" err="1" smtClean="0"/>
              <a:t>printf</a:t>
            </a:r>
            <a:r>
              <a:rPr lang="en-US" sz="1800" dirty="0" smtClean="0"/>
              <a:t>("%d\</a:t>
            </a:r>
            <a:r>
              <a:rPr lang="en-US" sz="1800" dirty="0" err="1" smtClean="0"/>
              <a:t>n",i</a:t>
            </a:r>
            <a:r>
              <a:rPr lang="en-US" sz="1800" dirty="0" smtClean="0"/>
              <a:t>)) </a:t>
            </a:r>
          </a:p>
          <a:p>
            <a:pPr>
              <a:buFont typeface="Arial" charset="0"/>
              <a:buNone/>
              <a:defRPr/>
            </a:pPr>
            <a:r>
              <a:rPr lang="en-US" sz="1800" dirty="0" smtClean="0"/>
              <a:t>              </a:t>
            </a:r>
            <a:r>
              <a:rPr lang="en-US" sz="1800" dirty="0" err="1" smtClean="0"/>
              <a:t>printf</a:t>
            </a:r>
            <a:r>
              <a:rPr lang="en-US" sz="1800" dirty="0" smtClean="0"/>
              <a:t>("%d--", t--); return 0; } </a:t>
            </a:r>
          </a:p>
          <a:p>
            <a:pPr>
              <a:buFont typeface="Arial" charset="0"/>
              <a:buNone/>
              <a:defRPr/>
            </a:pPr>
            <a:r>
              <a:rPr lang="en-US" sz="1800" dirty="0" smtClean="0"/>
              <a:t>A. 4--6    B. 6--    C. 4--     D. None of the above</a:t>
            </a:r>
          </a:p>
          <a:p>
            <a:pPr>
              <a:buFont typeface="Arial" charset="0"/>
              <a:buNone/>
              <a:defRPr/>
            </a:pPr>
            <a:r>
              <a:rPr lang="en-IN" sz="1800" dirty="0" smtClean="0"/>
              <a:t>10. </a:t>
            </a:r>
            <a:r>
              <a:rPr lang="en-US" sz="1800" dirty="0" smtClean="0"/>
              <a:t>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char </a:t>
            </a:r>
            <a:r>
              <a:rPr lang="en-US" sz="1800" dirty="0" err="1" smtClean="0"/>
              <a:t>i</a:t>
            </a:r>
            <a:r>
              <a:rPr lang="en-US" sz="1800" dirty="0" smtClean="0"/>
              <a:t> = 0; </a:t>
            </a:r>
          </a:p>
          <a:p>
            <a:pPr>
              <a:buFont typeface="Arial" charset="0"/>
              <a:buNone/>
              <a:defRPr/>
            </a:pPr>
            <a:r>
              <a:rPr lang="en-US" sz="1800" dirty="0" smtClean="0"/>
              <a:t>         for(; </a:t>
            </a:r>
            <a:r>
              <a:rPr lang="en-US" sz="1800" dirty="0" err="1" smtClean="0"/>
              <a:t>i</a:t>
            </a:r>
            <a:r>
              <a:rPr lang="en-US" sz="1800" dirty="0" smtClean="0"/>
              <a:t>&gt;=0; </a:t>
            </a:r>
            <a:r>
              <a:rPr lang="en-US" sz="1800" dirty="0" err="1" smtClean="0"/>
              <a:t>i</a:t>
            </a:r>
            <a:r>
              <a:rPr lang="en-US" sz="1800" dirty="0" smtClean="0"/>
              <a:t>++); </a:t>
            </a:r>
          </a:p>
          <a:p>
            <a:pPr>
              <a:buFont typeface="Arial" charset="0"/>
              <a:buNone/>
              <a:defRPr/>
            </a:pPr>
            <a:r>
              <a:rPr lang="en-US" sz="1800" dirty="0" smtClean="0"/>
              <a:t>          </a:t>
            </a:r>
            <a:r>
              <a:rPr lang="en-US" sz="1800" dirty="0" err="1" smtClean="0"/>
              <a:t>printf</a:t>
            </a:r>
            <a:r>
              <a:rPr lang="en-US" sz="1800" dirty="0" smtClean="0"/>
              <a:t>("%d\n", </a:t>
            </a:r>
            <a:r>
              <a:rPr lang="en-US" sz="1800" dirty="0" err="1" smtClean="0"/>
              <a:t>i</a:t>
            </a:r>
            <a:r>
              <a:rPr lang="en-US" sz="1800" dirty="0" smtClean="0"/>
              <a:t>); </a:t>
            </a:r>
          </a:p>
          <a:p>
            <a:pPr>
              <a:buFont typeface="Arial" charset="0"/>
              <a:buNone/>
              <a:defRPr/>
            </a:pPr>
            <a:r>
              <a:rPr lang="en-US" sz="1800" dirty="0" smtClean="0"/>
              <a:t>          return 0; } </a:t>
            </a:r>
          </a:p>
          <a:p>
            <a:pPr>
              <a:buFont typeface="Arial" charset="0"/>
              <a:buNone/>
              <a:defRPr/>
            </a:pPr>
            <a:r>
              <a:rPr lang="en-US" sz="1800" dirty="0" smtClean="0"/>
              <a:t>A. Compilation error  B. -128   C. 0   D. 1</a:t>
            </a:r>
          </a:p>
          <a:p>
            <a:pPr>
              <a:buFont typeface="Arial" charset="0"/>
              <a:buNone/>
              <a:defRPr/>
            </a:pPr>
            <a:endParaRPr lang="en-US" sz="1800" dirty="0" smtClean="0"/>
          </a:p>
          <a:p>
            <a:pPr>
              <a:buFont typeface="Arial" charset="0"/>
              <a:buNone/>
              <a:defRPr/>
            </a:pPr>
            <a:endParaRPr lang="en-US" sz="1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normAutofit fontScale="85000" lnSpcReduction="10000"/>
          </a:bodyPr>
          <a:lstStyle/>
          <a:p>
            <a:pPr>
              <a:buFont typeface="Arial" charset="0"/>
              <a:buNone/>
              <a:defRPr/>
            </a:pPr>
            <a:r>
              <a:rPr lang="en-IN" sz="1800" dirty="0" smtClean="0"/>
              <a:t>11.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a:t>
            </a:r>
            <a:r>
              <a:rPr lang="en-US" sz="1800" dirty="0" err="1" smtClean="0"/>
              <a:t>i</a:t>
            </a:r>
            <a:r>
              <a:rPr lang="en-US" sz="1800" dirty="0" smtClean="0"/>
              <a:t> &lt; 3, </a:t>
            </a:r>
            <a:r>
              <a:rPr lang="en-US" sz="1800" dirty="0" err="1" smtClean="0"/>
              <a:t>i</a:t>
            </a:r>
            <a:r>
              <a:rPr lang="en-US" sz="1800" dirty="0" smtClean="0"/>
              <a:t> = 0, </a:t>
            </a:r>
            <a:r>
              <a:rPr lang="en-US" sz="1800" dirty="0" err="1" smtClean="0"/>
              <a:t>i</a:t>
            </a:r>
            <a:r>
              <a:rPr lang="en-US" sz="1800" dirty="0" smtClean="0"/>
              <a:t> &lt; 5) </a:t>
            </a:r>
          </a:p>
          <a:p>
            <a:pPr>
              <a:buFont typeface="Arial" charset="0"/>
              <a:buNone/>
              <a:defRPr/>
            </a:pPr>
            <a:r>
              <a:rPr lang="en-US" sz="1800" dirty="0" smtClean="0"/>
              <a:t>         { </a:t>
            </a:r>
            <a:r>
              <a:rPr lang="en-US" sz="1800" dirty="0" err="1" smtClean="0"/>
              <a:t>printf</a:t>
            </a:r>
            <a:r>
              <a:rPr lang="en-US" sz="1800" dirty="0" smtClean="0"/>
              <a:t>("Loop "); </a:t>
            </a:r>
          </a:p>
          <a:p>
            <a:pPr>
              <a:buFont typeface="Arial" charset="0"/>
              <a:buNone/>
              <a:defRPr/>
            </a:pPr>
            <a:r>
              <a:rPr lang="en-US" sz="1800" dirty="0" smtClean="0"/>
              <a:t>            </a:t>
            </a:r>
            <a:r>
              <a:rPr lang="en-US" sz="1800" dirty="0" err="1" smtClean="0"/>
              <a:t>i</a:t>
            </a:r>
            <a:r>
              <a:rPr lang="en-US" sz="1800" dirty="0" smtClean="0"/>
              <a:t>++; } </a:t>
            </a:r>
          </a:p>
          <a:p>
            <a:pPr>
              <a:buFont typeface="Arial" charset="0"/>
              <a:buNone/>
              <a:defRPr/>
            </a:pPr>
            <a:r>
              <a:rPr lang="en-US" sz="1800" dirty="0" smtClean="0"/>
              <a:t>            return 0; }</a:t>
            </a:r>
          </a:p>
          <a:p>
            <a:pPr>
              <a:buFont typeface="Arial" charset="0"/>
              <a:buNone/>
              <a:defRPr/>
            </a:pPr>
            <a:r>
              <a:rPr lang="en-US" sz="1800" dirty="0" smtClean="0"/>
              <a:t>A. Loop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B. Infinite Loop   C. Loop </a:t>
            </a:r>
            <a:r>
              <a:rPr lang="en-US" sz="1800" dirty="0" err="1" smtClean="0"/>
              <a:t>Loop</a:t>
            </a:r>
            <a:r>
              <a:rPr lang="en-US" sz="1800" dirty="0" smtClean="0"/>
              <a:t> </a:t>
            </a:r>
            <a:r>
              <a:rPr lang="en-US" sz="1800" dirty="0" err="1" smtClean="0"/>
              <a:t>Loop</a:t>
            </a:r>
            <a:r>
              <a:rPr lang="en-US" sz="1800" dirty="0" smtClean="0"/>
              <a:t>  D. Prints Nothing</a:t>
            </a:r>
          </a:p>
          <a:p>
            <a:pPr>
              <a:buFont typeface="Arial" charset="0"/>
              <a:buNone/>
              <a:defRPr/>
            </a:pPr>
            <a:r>
              <a:rPr lang="en-IN" sz="1800" dirty="0" smtClean="0"/>
              <a:t>12. </a:t>
            </a:r>
            <a:r>
              <a:rPr lang="en-US" sz="1800" dirty="0" smtClean="0"/>
              <a:t>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a:t>
            </a:r>
            <a:r>
              <a:rPr lang="en-US" sz="1800" dirty="0" err="1" smtClean="0"/>
              <a:t>i</a:t>
            </a:r>
            <a:r>
              <a:rPr lang="en-US" sz="1800" dirty="0" smtClean="0"/>
              <a:t>++)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printf</a:t>
            </a:r>
            <a:r>
              <a:rPr lang="en-US" sz="1800" dirty="0" smtClean="0"/>
              <a:t>("Loop "); </a:t>
            </a:r>
          </a:p>
          <a:p>
            <a:pPr>
              <a:buFont typeface="Arial" charset="0"/>
              <a:buNone/>
              <a:defRPr/>
            </a:pPr>
            <a:r>
              <a:rPr lang="en-US" sz="1800" dirty="0" smtClean="0"/>
              <a:t>           if(</a:t>
            </a:r>
            <a:r>
              <a:rPr lang="en-US" sz="1800" dirty="0" err="1" smtClean="0"/>
              <a:t>i</a:t>
            </a:r>
            <a:r>
              <a:rPr lang="en-US" sz="1800" dirty="0" smtClean="0"/>
              <a:t> == 3) break; } </a:t>
            </a:r>
          </a:p>
          <a:p>
            <a:pPr>
              <a:buFont typeface="Arial" charset="0"/>
              <a:buNone/>
              <a:defRPr/>
            </a:pPr>
            <a:r>
              <a:rPr lang="en-US" sz="1800" dirty="0" smtClean="0"/>
              <a:t>         return 0; } </a:t>
            </a:r>
          </a:p>
          <a:p>
            <a:pPr>
              <a:buFont typeface="Arial" charset="0"/>
              <a:buNone/>
              <a:defRPr/>
            </a:pPr>
            <a:r>
              <a:rPr lang="en-US" sz="1800" dirty="0" smtClean="0"/>
              <a:t>A. Loop   B. Loop </a:t>
            </a:r>
            <a:r>
              <a:rPr lang="en-US" sz="1800" dirty="0" err="1" smtClean="0"/>
              <a:t>Loop</a:t>
            </a:r>
            <a:r>
              <a:rPr lang="en-US" sz="1800" dirty="0" smtClean="0"/>
              <a:t> </a:t>
            </a:r>
            <a:r>
              <a:rPr lang="en-US" sz="1800" dirty="0" err="1" smtClean="0"/>
              <a:t>Loop</a:t>
            </a:r>
            <a:r>
              <a:rPr lang="en-US" sz="1800" dirty="0" smtClean="0"/>
              <a:t>  C. Loop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D. Prints Nothing</a:t>
            </a:r>
          </a:p>
          <a:p>
            <a:pPr>
              <a:buFont typeface="Arial" charset="0"/>
              <a:buNone/>
              <a:defRPr/>
            </a:pPr>
            <a:endParaRPr lang="en-IN" sz="18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0"/>
            <a:ext cx="8229600" cy="5792788"/>
          </a:xfrm>
        </p:spPr>
        <p:txBody>
          <a:bodyPr>
            <a:normAutofit lnSpcReduction="10000"/>
          </a:bodyPr>
          <a:lstStyle/>
          <a:p>
            <a:pPr>
              <a:buFont typeface="Arial" charset="0"/>
              <a:buNone/>
              <a:defRPr/>
            </a:pPr>
            <a:r>
              <a:rPr lang="en-US" sz="1800" dirty="0" smtClean="0"/>
              <a:t>13. 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4; </a:t>
            </a:r>
          </a:p>
          <a:p>
            <a:pPr>
              <a:buFont typeface="Arial" charset="0"/>
              <a:buNone/>
              <a:defRPr/>
            </a:pPr>
            <a:r>
              <a:rPr lang="en-US" sz="1800" dirty="0" smtClean="0"/>
              <a:t>            while(</a:t>
            </a:r>
            <a:r>
              <a:rPr lang="en-US" sz="1800" dirty="0" err="1" smtClean="0"/>
              <a:t>i</a:t>
            </a:r>
            <a:r>
              <a:rPr lang="en-US" sz="1800" dirty="0" smtClean="0"/>
              <a:t> == 4--) </a:t>
            </a:r>
          </a:p>
          <a:p>
            <a:pPr>
              <a:buFont typeface="Arial" charset="0"/>
              <a:buNone/>
              <a:defRPr/>
            </a:pPr>
            <a:r>
              <a:rPr lang="en-US" sz="1800" dirty="0" smtClean="0"/>
              <a:t>              </a:t>
            </a:r>
            <a:r>
              <a:rPr lang="en-US" sz="1800" dirty="0" err="1" smtClean="0"/>
              <a:t>printf</a:t>
            </a:r>
            <a:r>
              <a:rPr lang="en-US" sz="1800" dirty="0" smtClean="0"/>
              <a:t>("Loop "); </a:t>
            </a:r>
          </a:p>
          <a:p>
            <a:pPr>
              <a:buFont typeface="Arial" charset="0"/>
              <a:buNone/>
              <a:defRPr/>
            </a:pPr>
            <a:r>
              <a:rPr lang="en-US" sz="1800" dirty="0" smtClean="0"/>
              <a:t>             return 0; }</a:t>
            </a:r>
          </a:p>
          <a:p>
            <a:pPr>
              <a:buFont typeface="Arial" charset="0"/>
              <a:buNone/>
              <a:defRPr/>
            </a:pPr>
            <a:r>
              <a:rPr lang="en-US" sz="1800" b="1" dirty="0" smtClean="0"/>
              <a:t>A. Loop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dirty="0" smtClean="0"/>
              <a:t>   </a:t>
            </a:r>
            <a:r>
              <a:rPr lang="en-US" sz="1800" b="1" dirty="0" smtClean="0"/>
              <a:t>B. Loop </a:t>
            </a:r>
            <a:r>
              <a:rPr lang="en-US" sz="1800" b="1" dirty="0" err="1" smtClean="0"/>
              <a:t>Loop</a:t>
            </a:r>
            <a:r>
              <a:rPr lang="en-US" sz="1800" b="1" dirty="0" smtClean="0"/>
              <a:t> </a:t>
            </a:r>
            <a:r>
              <a:rPr lang="en-US" sz="1800" b="1" dirty="0" err="1" smtClean="0"/>
              <a:t>loop</a:t>
            </a:r>
            <a:r>
              <a:rPr lang="en-US" sz="1800" dirty="0" smtClean="0"/>
              <a:t>   </a:t>
            </a:r>
            <a:r>
              <a:rPr lang="en-US" sz="1800" b="1" dirty="0" smtClean="0"/>
              <a:t>C. Compilation Error</a:t>
            </a:r>
            <a:r>
              <a:rPr lang="en-US" sz="1800" dirty="0" smtClean="0"/>
              <a:t>  </a:t>
            </a:r>
            <a:r>
              <a:rPr lang="en-US" sz="1800" b="1" dirty="0" smtClean="0"/>
              <a:t>D. Prints Nothing</a:t>
            </a:r>
            <a:endParaRPr lang="en-US" sz="1800" dirty="0" smtClean="0"/>
          </a:p>
          <a:p>
            <a:pPr>
              <a:buFont typeface="Arial" charset="0"/>
              <a:buNone/>
              <a:defRPr/>
            </a:pPr>
            <a:r>
              <a:rPr lang="en-IN" sz="1800" dirty="0" smtClean="0"/>
              <a:t>14.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a:t>
            </a:r>
          </a:p>
          <a:p>
            <a:pPr>
              <a:buFont typeface="Arial" charset="0"/>
              <a:buNone/>
              <a:defRPr/>
            </a:pPr>
            <a:r>
              <a:rPr lang="en-US" sz="1800" dirty="0" smtClean="0"/>
              <a:t>          while(</a:t>
            </a:r>
            <a:r>
              <a:rPr lang="en-US" sz="1800" dirty="0" err="1" smtClean="0"/>
              <a:t>printf</a:t>
            </a:r>
            <a:r>
              <a:rPr lang="en-US" sz="1800" dirty="0" smtClean="0"/>
              <a:t>("%d", 5) == 1 == </a:t>
            </a:r>
            <a:r>
              <a:rPr lang="en-US" sz="1800" dirty="0" err="1" smtClean="0"/>
              <a:t>i</a:t>
            </a:r>
            <a:r>
              <a:rPr lang="en-US" sz="1800" dirty="0" smtClean="0"/>
              <a:t>) </a:t>
            </a:r>
          </a:p>
          <a:p>
            <a:pPr>
              <a:buFont typeface="Arial" charset="0"/>
              <a:buNone/>
              <a:defRPr/>
            </a:pPr>
            <a:r>
              <a:rPr lang="en-US" sz="1800" dirty="0" smtClean="0"/>
              <a:t>         { </a:t>
            </a:r>
            <a:r>
              <a:rPr lang="en-US" sz="1800" dirty="0" err="1" smtClean="0"/>
              <a:t>printf</a:t>
            </a:r>
            <a:r>
              <a:rPr lang="en-US" sz="1800" dirty="0" smtClean="0"/>
              <a:t>("</a:t>
            </a:r>
            <a:r>
              <a:rPr lang="en-US" sz="1800" dirty="0" err="1" smtClean="0"/>
              <a:t>SuperLoop</a:t>
            </a:r>
            <a:r>
              <a:rPr lang="en-US" sz="1800" dirty="0" smtClean="0"/>
              <a:t> "); } </a:t>
            </a:r>
          </a:p>
          <a:p>
            <a:pPr>
              <a:buFont typeface="Arial" charset="0"/>
              <a:buNone/>
              <a:defRPr/>
            </a:pPr>
            <a:r>
              <a:rPr lang="en-US" sz="1800" dirty="0" smtClean="0"/>
              <a:t>         return 0; }</a:t>
            </a:r>
          </a:p>
          <a:p>
            <a:pPr>
              <a:buFont typeface="Arial" charset="0"/>
              <a:buNone/>
              <a:defRPr/>
            </a:pPr>
            <a:r>
              <a:rPr lang="en-US" sz="1800" b="1" dirty="0" smtClean="0"/>
              <a:t>A. 5Super Loop</a:t>
            </a:r>
            <a:r>
              <a:rPr lang="en-US" sz="1800" dirty="0" smtClean="0"/>
              <a:t>   </a:t>
            </a:r>
            <a:r>
              <a:rPr lang="en-US" sz="1800" b="1" dirty="0" smtClean="0"/>
              <a:t>B. Prints Nothing</a:t>
            </a:r>
            <a:r>
              <a:rPr lang="en-US" sz="1800" dirty="0" smtClean="0"/>
              <a:t>  </a:t>
            </a:r>
            <a:r>
              <a:rPr lang="en-US" sz="1800" b="1" dirty="0" smtClean="0"/>
              <a:t>C. 5SuperLoop </a:t>
            </a:r>
            <a:r>
              <a:rPr lang="en-US" sz="1800" b="1" dirty="0" err="1" smtClean="0"/>
              <a:t>5SuperLoop</a:t>
            </a:r>
            <a:r>
              <a:rPr lang="en-US" sz="1800" b="1" dirty="0" smtClean="0"/>
              <a:t> </a:t>
            </a:r>
            <a:r>
              <a:rPr lang="en-US" sz="1800" b="1" dirty="0" err="1" smtClean="0"/>
              <a:t>5SuperLoop</a:t>
            </a:r>
            <a:r>
              <a:rPr lang="en-US" sz="1800" b="1" dirty="0" smtClean="0"/>
              <a:t> </a:t>
            </a:r>
            <a:r>
              <a:rPr lang="en-US" sz="1800" b="1" dirty="0" err="1" smtClean="0"/>
              <a:t>5SuperLoop</a:t>
            </a:r>
            <a:r>
              <a:rPr lang="en-US" sz="1800" b="1" dirty="0" smtClean="0"/>
              <a:t> </a:t>
            </a:r>
            <a:r>
              <a:rPr lang="en-US" sz="1800" b="1" dirty="0" err="1" smtClean="0"/>
              <a:t>5SuperLoop</a:t>
            </a:r>
            <a:r>
              <a:rPr lang="en-US" sz="1800" dirty="0" smtClean="0"/>
              <a:t>    </a:t>
            </a:r>
            <a:r>
              <a:rPr lang="en-US" sz="1800" b="1" dirty="0" smtClean="0"/>
              <a:t>D. Infinite Times</a:t>
            </a:r>
            <a:endParaRPr lang="en-US" sz="1800" dirty="0" smtClean="0"/>
          </a:p>
          <a:p>
            <a:pPr>
              <a:buFont typeface="Arial" pitchFamily="34" charset="0"/>
              <a:buNone/>
              <a:defRPr/>
            </a:pPr>
            <a:endParaRPr lang="en-IN" sz="1800" dirty="0" smtClean="0"/>
          </a:p>
          <a:p>
            <a:pPr>
              <a:buFont typeface="Arial" charset="0"/>
              <a:buNone/>
              <a:defRPr/>
            </a:pPr>
            <a:endParaRPr lang="en-IN" sz="1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85000" lnSpcReduction="10000"/>
          </a:bodyPr>
          <a:lstStyle/>
          <a:p>
            <a:pPr>
              <a:buFont typeface="Arial" charset="0"/>
              <a:buNone/>
              <a:defRPr/>
            </a:pPr>
            <a:r>
              <a:rPr lang="en-US" sz="1800" dirty="0" smtClean="0"/>
              <a:t>15.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float ft = 7.5; </a:t>
            </a:r>
          </a:p>
          <a:p>
            <a:pPr>
              <a:buFont typeface="Arial" charset="0"/>
              <a:buNone/>
              <a:defRPr/>
            </a:pPr>
            <a:r>
              <a:rPr lang="en-US" sz="1800" dirty="0" smtClean="0"/>
              <a:t>          while(ft) </a:t>
            </a:r>
          </a:p>
          <a:p>
            <a:pPr>
              <a:buFont typeface="Arial" charset="0"/>
              <a:buNone/>
              <a:defRPr/>
            </a:pPr>
            <a:r>
              <a:rPr lang="en-US" sz="1800" dirty="0" smtClean="0"/>
              <a:t>         { </a:t>
            </a:r>
            <a:r>
              <a:rPr lang="en-US" sz="1800" dirty="0" err="1" smtClean="0"/>
              <a:t>printf</a:t>
            </a:r>
            <a:r>
              <a:rPr lang="en-US" sz="1800" dirty="0" smtClean="0"/>
              <a:t>("Loop"); </a:t>
            </a:r>
          </a:p>
          <a:p>
            <a:pPr>
              <a:buFont typeface="Arial" charset="0"/>
              <a:buNone/>
              <a:defRPr/>
            </a:pPr>
            <a:r>
              <a:rPr lang="en-US" sz="1800" dirty="0" smtClean="0"/>
              <a:t>           ft = ft - .5; </a:t>
            </a:r>
          </a:p>
          <a:p>
            <a:pPr>
              <a:buFont typeface="Arial" charset="0"/>
              <a:buNone/>
              <a:defRPr/>
            </a:pPr>
            <a:r>
              <a:rPr lang="en-US" sz="1800" dirty="0" smtClean="0"/>
              <a:t>           if(ft == 5.0f) break; } </a:t>
            </a:r>
          </a:p>
          <a:p>
            <a:pPr>
              <a:buFont typeface="Arial" charset="0"/>
              <a:buNone/>
              <a:defRPr/>
            </a:pPr>
            <a:r>
              <a:rPr lang="en-US" sz="1800" dirty="0" smtClean="0"/>
              <a:t>           return 0; }</a:t>
            </a:r>
          </a:p>
          <a:p>
            <a:pPr>
              <a:buFont typeface="Arial" charset="0"/>
              <a:buNone/>
              <a:defRPr/>
            </a:pPr>
            <a:r>
              <a:rPr lang="en-US" sz="1800" b="1" dirty="0" smtClean="0"/>
              <a:t>A. Prints Nothing</a:t>
            </a:r>
            <a:r>
              <a:rPr lang="en-US" sz="1800" dirty="0" smtClean="0"/>
              <a:t>  </a:t>
            </a:r>
            <a:r>
              <a:rPr lang="en-US" sz="1800" b="1" dirty="0" smtClean="0"/>
              <a:t>B. </a:t>
            </a:r>
            <a:r>
              <a:rPr lang="en-US" sz="1800" b="1" dirty="0" err="1" smtClean="0"/>
              <a:t>Looop</a:t>
            </a:r>
            <a:r>
              <a:rPr lang="en-US" sz="1800" dirty="0" smtClean="0"/>
              <a:t>  </a:t>
            </a:r>
            <a:r>
              <a:rPr lang="en-US" sz="1800" b="1" dirty="0" smtClean="0"/>
              <a:t>C. Loop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dirty="0" smtClean="0"/>
              <a:t>  </a:t>
            </a:r>
            <a:r>
              <a:rPr lang="en-US" sz="1800" b="1" dirty="0" smtClean="0"/>
              <a:t>D. Compilation Error</a:t>
            </a:r>
          </a:p>
          <a:p>
            <a:pPr>
              <a:buFont typeface="Arial" charset="0"/>
              <a:buNone/>
              <a:defRPr/>
            </a:pPr>
            <a:endParaRPr lang="en-US" sz="1800" b="1" dirty="0" smtClean="0"/>
          </a:p>
          <a:p>
            <a:pPr>
              <a:buFont typeface="Arial" charset="0"/>
              <a:buNone/>
              <a:defRPr/>
            </a:pPr>
            <a:r>
              <a:rPr lang="en-IN" sz="1800" dirty="0" smtClean="0"/>
              <a:t>16. </a:t>
            </a:r>
            <a:r>
              <a:rPr lang="en-US" sz="1800" dirty="0" smtClean="0"/>
              <a:t>What will be the output of the C program?</a:t>
            </a:r>
          </a:p>
          <a:p>
            <a:pPr>
              <a:buFont typeface="Arial" charset="0"/>
              <a:buNone/>
              <a:defRPr/>
            </a:pPr>
            <a:r>
              <a:rPr lang="en-US" sz="1800" dirty="0" smtClean="0"/>
              <a:t>#include&lt;</a:t>
            </a:r>
            <a:r>
              <a:rPr lang="en-US" sz="1800" dirty="0" err="1" smtClean="0"/>
              <a:t>stdio.h</a:t>
            </a:r>
            <a:r>
              <a:rPr lang="en-US" sz="1800" dirty="0" smtClean="0"/>
              <a:t>&gt;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while(!!7) </a:t>
            </a:r>
          </a:p>
          <a:p>
            <a:pPr>
              <a:buFont typeface="Arial" charset="0"/>
              <a:buNone/>
              <a:defRPr/>
            </a:pPr>
            <a:r>
              <a:rPr lang="en-US" sz="1800" dirty="0" smtClean="0"/>
              <a:t>   </a:t>
            </a:r>
            <a:r>
              <a:rPr lang="en-US" sz="1800" dirty="0" err="1" smtClean="0"/>
              <a:t>printf</a:t>
            </a:r>
            <a:r>
              <a:rPr lang="en-US" sz="1800" dirty="0" smtClean="0"/>
              <a:t>("</a:t>
            </a:r>
            <a:r>
              <a:rPr lang="en-US" sz="1800" dirty="0" err="1" smtClean="0"/>
              <a:t>Hai</a:t>
            </a:r>
            <a:r>
              <a:rPr lang="en-US" sz="1800" dirty="0" smtClean="0"/>
              <a:t>");  </a:t>
            </a:r>
          </a:p>
          <a:p>
            <a:pPr>
              <a:buFont typeface="Arial" charset="0"/>
              <a:buNone/>
              <a:defRPr/>
            </a:pPr>
            <a:r>
              <a:rPr lang="en-US" sz="1800" dirty="0" smtClean="0"/>
              <a:t>   return 0; } </a:t>
            </a:r>
          </a:p>
          <a:p>
            <a:pPr>
              <a:buFont typeface="Arial" charset="0"/>
              <a:buNone/>
              <a:defRPr/>
            </a:pPr>
            <a:r>
              <a:rPr lang="en-US" sz="1800" b="1" dirty="0" smtClean="0"/>
              <a:t>A.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dirty="0" smtClean="0"/>
              <a:t>     </a:t>
            </a:r>
            <a:r>
              <a:rPr lang="en-US" sz="1800" b="1" dirty="0" smtClean="0"/>
              <a:t>B. </a:t>
            </a:r>
            <a:r>
              <a:rPr lang="en-US" sz="1800" b="1" dirty="0" err="1" smtClean="0"/>
              <a:t>Hai</a:t>
            </a:r>
            <a:r>
              <a:rPr lang="en-US" sz="1800" dirty="0" smtClean="0"/>
              <a:t>      </a:t>
            </a:r>
            <a:r>
              <a:rPr lang="en-US" sz="1800" b="1" dirty="0" smtClean="0"/>
              <a:t>C. Infinite Loop</a:t>
            </a:r>
            <a:r>
              <a:rPr lang="en-US" sz="1800" dirty="0" smtClean="0"/>
              <a:t>    </a:t>
            </a:r>
            <a:r>
              <a:rPr lang="en-US" sz="1800" b="1" dirty="0" smtClean="0"/>
              <a:t>D. Prints Nothing</a:t>
            </a:r>
            <a:endParaRPr lang="en-US" sz="1800" dirty="0" smtClean="0"/>
          </a:p>
          <a:p>
            <a:pPr>
              <a:buFont typeface="Arial" charset="0"/>
              <a:buNone/>
              <a:defRPr/>
            </a:pPr>
            <a:endParaRPr lang="en-US" sz="1800" dirty="0" smtClean="0"/>
          </a:p>
          <a:p>
            <a:pPr>
              <a:buFont typeface="Arial" charset="0"/>
              <a:buNone/>
              <a:defRPr/>
            </a:pPr>
            <a:r>
              <a:rPr lang="en-US" sz="1800"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Iterative Control statements</a:t>
            </a:r>
          </a:p>
          <a:p>
            <a:pPr>
              <a:defRPr/>
            </a:pPr>
            <a:r>
              <a:rPr lang="en-IN" sz="2000" dirty="0" smtClean="0"/>
              <a:t>While loop</a:t>
            </a:r>
          </a:p>
          <a:p>
            <a:pPr>
              <a:defRPr/>
            </a:pPr>
            <a:r>
              <a:rPr lang="en-IN" sz="2000" dirty="0" smtClean="0"/>
              <a:t>Do-while loop</a:t>
            </a:r>
          </a:p>
          <a:p>
            <a:pPr>
              <a:defRPr/>
            </a:pPr>
            <a:r>
              <a:rPr lang="en-IN" sz="2000" dirty="0" smtClean="0"/>
              <a:t>For loop</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260350"/>
            <a:ext cx="8229600" cy="5794375"/>
          </a:xfrm>
        </p:spPr>
        <p:txBody>
          <a:bodyPr/>
          <a:lstStyle/>
          <a:p>
            <a:pPr>
              <a:buFont typeface="Arial" charset="0"/>
              <a:buNone/>
              <a:defRPr/>
            </a:pPr>
            <a:r>
              <a:rPr lang="en-IN" sz="1800" dirty="0" smtClean="0"/>
              <a:t>17.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a:t>
            </a:r>
          </a:p>
          <a:p>
            <a:pPr>
              <a:buFont typeface="Arial" charset="0"/>
              <a:buNone/>
              <a:defRPr/>
            </a:pPr>
            <a:r>
              <a:rPr lang="en-US" sz="1800" dirty="0" smtClean="0"/>
              <a:t>           do { </a:t>
            </a:r>
            <a:r>
              <a:rPr lang="en-US" sz="1800" dirty="0" err="1" smtClean="0"/>
              <a:t>printf</a:t>
            </a:r>
            <a:r>
              <a:rPr lang="en-US" sz="1800" dirty="0" smtClean="0"/>
              <a:t>("</a:t>
            </a:r>
            <a:r>
              <a:rPr lang="en-US" sz="1800" dirty="0" err="1" smtClean="0"/>
              <a:t>HiDoWhile</a:t>
            </a:r>
            <a:r>
              <a:rPr lang="en-US" sz="1800" dirty="0" smtClean="0"/>
              <a:t> "); }</a:t>
            </a:r>
          </a:p>
          <a:p>
            <a:pPr>
              <a:buFont typeface="Arial" charset="0"/>
              <a:buNone/>
              <a:defRPr/>
            </a:pPr>
            <a:r>
              <a:rPr lang="en-US" sz="1800" dirty="0" smtClean="0"/>
              <a:t>           while(</a:t>
            </a:r>
            <a:r>
              <a:rPr lang="en-US" sz="1800" dirty="0" err="1" smtClean="0"/>
              <a:t>i</a:t>
            </a:r>
            <a:r>
              <a:rPr lang="en-US" sz="1800" dirty="0" smtClean="0"/>
              <a:t>++); </a:t>
            </a:r>
          </a:p>
          <a:p>
            <a:pPr>
              <a:buFont typeface="Arial" charset="0"/>
              <a:buNone/>
              <a:defRPr/>
            </a:pPr>
            <a:r>
              <a:rPr lang="en-US" sz="1800" dirty="0" smtClean="0"/>
              <a:t>           return 0; } </a:t>
            </a:r>
          </a:p>
          <a:p>
            <a:pPr>
              <a:buFont typeface="Arial" charset="0"/>
              <a:buNone/>
              <a:defRPr/>
            </a:pPr>
            <a:r>
              <a:rPr lang="en-US" sz="1800" b="1" dirty="0" smtClean="0"/>
              <a:t>A. Compilation Error                                 </a:t>
            </a:r>
            <a:r>
              <a:rPr lang="en-US" sz="1800" dirty="0" smtClean="0"/>
              <a:t>   </a:t>
            </a:r>
            <a:r>
              <a:rPr lang="en-US" sz="1800" b="1" dirty="0" smtClean="0"/>
              <a:t>B. </a:t>
            </a:r>
            <a:r>
              <a:rPr lang="en-US" sz="1800" b="1" dirty="0" err="1" smtClean="0"/>
              <a:t>HiDoWhile</a:t>
            </a:r>
            <a:r>
              <a:rPr lang="en-US" sz="1800" dirty="0" smtClean="0"/>
              <a:t>  </a:t>
            </a:r>
          </a:p>
          <a:p>
            <a:pPr>
              <a:buFont typeface="Arial" charset="0"/>
              <a:buNone/>
              <a:defRPr/>
            </a:pPr>
            <a:r>
              <a:rPr lang="en-US" sz="1800" b="1" dirty="0" smtClean="0"/>
              <a:t>C. </a:t>
            </a:r>
            <a:r>
              <a:rPr lang="en-US" sz="1800" b="1" dirty="0" err="1" smtClean="0"/>
              <a:t>HiDoWhile</a:t>
            </a:r>
            <a:r>
              <a:rPr lang="en-US" sz="1800" b="1" dirty="0" smtClean="0"/>
              <a:t> </a:t>
            </a:r>
            <a:r>
              <a:rPr lang="en-US" sz="1800" b="1" dirty="0" err="1" smtClean="0"/>
              <a:t>HiDoWhile</a:t>
            </a:r>
            <a:r>
              <a:rPr lang="en-US" sz="1800" b="1" dirty="0" smtClean="0"/>
              <a:t> </a:t>
            </a:r>
            <a:r>
              <a:rPr lang="en-US" sz="1800" b="1" dirty="0" err="1" smtClean="0"/>
              <a:t>HiDoWhile</a:t>
            </a:r>
            <a:r>
              <a:rPr lang="en-US" sz="1800" dirty="0" smtClean="0"/>
              <a:t>       </a:t>
            </a:r>
            <a:r>
              <a:rPr lang="en-US" sz="1800" b="1" dirty="0" smtClean="0"/>
              <a:t>D. </a:t>
            </a:r>
            <a:r>
              <a:rPr lang="en-US" sz="1800" b="1" dirty="0" err="1" smtClean="0"/>
              <a:t>HiDoWhile</a:t>
            </a:r>
            <a:r>
              <a:rPr lang="en-US" sz="1800" b="1" dirty="0" smtClean="0"/>
              <a:t> </a:t>
            </a:r>
            <a:r>
              <a:rPr lang="en-US" sz="1800" b="1" dirty="0" err="1" smtClean="0"/>
              <a:t>HiDoWhile</a:t>
            </a:r>
            <a:endParaRPr lang="en-US" sz="1800" b="1" dirty="0" smtClean="0"/>
          </a:p>
          <a:p>
            <a:pPr>
              <a:buFont typeface="Arial" charset="0"/>
              <a:buNone/>
              <a:defRPr/>
            </a:pPr>
            <a:endParaRPr lang="en-US" sz="1800" dirty="0" smtClean="0"/>
          </a:p>
          <a:p>
            <a:pPr>
              <a:buFont typeface="Arial" pitchFamily="34" charset="0"/>
              <a:buNone/>
              <a:defRPr/>
            </a:pPr>
            <a:endParaRPr lang="en-US" sz="1800" dirty="0" smtClean="0"/>
          </a:p>
          <a:p>
            <a:pPr>
              <a:buFont typeface="Arial" charset="0"/>
              <a:buNone/>
              <a:defRPr/>
            </a:pPr>
            <a:endParaRPr lang="en-IN" sz="1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490537"/>
          </a:xfrm>
        </p:spPr>
        <p:txBody>
          <a:bodyPr/>
          <a:lstStyle/>
          <a:p>
            <a:pPr eaLnBrk="1" hangingPunct="1">
              <a:defRPr/>
            </a:pPr>
            <a:r>
              <a:rPr lang="en-IN" sz="2800" b="1" dirty="0" smtClean="0">
                <a:cs typeface="Arial" pitchFamily="34" charset="0"/>
              </a:rPr>
              <a:t>Iterative Control Statements</a:t>
            </a:r>
            <a:endParaRPr lang="en-IN" sz="2800" b="1" dirty="0" smtClean="0">
              <a:effectLst>
                <a:outerShdw blurRad="38100" dist="38100" dir="2700000" algn="tl">
                  <a:srgbClr val="000000">
                    <a:alpha val="43137"/>
                  </a:srgbClr>
                </a:outerShdw>
              </a:effectLst>
            </a:endParaRPr>
          </a:p>
        </p:txBody>
      </p:sp>
      <p:pic>
        <p:nvPicPr>
          <p:cNvPr id="19459" name="Picture 5" descr="Image result for sequential statements"/>
          <p:cNvPicPr>
            <a:picLocks noChangeAspect="1" noChangeArrowheads="1"/>
          </p:cNvPicPr>
          <p:nvPr/>
        </p:nvPicPr>
        <p:blipFill>
          <a:blip r:embed="rId2" cstate="print"/>
          <a:srcRect/>
          <a:stretch>
            <a:fillRect/>
          </a:stretch>
        </p:blipFill>
        <p:spPr bwMode="auto">
          <a:xfrm>
            <a:off x="179388" y="836613"/>
            <a:ext cx="2232025" cy="3829050"/>
          </a:xfrm>
          <a:prstGeom prst="rect">
            <a:avLst/>
          </a:prstGeom>
          <a:noFill/>
          <a:ln w="9525">
            <a:noFill/>
            <a:miter lim="800000"/>
            <a:headEnd/>
            <a:tailEnd/>
          </a:ln>
        </p:spPr>
      </p:pic>
      <p:sp>
        <p:nvSpPr>
          <p:cNvPr id="5" name="TextBox 4"/>
          <p:cNvSpPr txBox="1"/>
          <p:nvPr/>
        </p:nvSpPr>
        <p:spPr>
          <a:xfrm>
            <a:off x="395288" y="4941888"/>
            <a:ext cx="2232025" cy="646112"/>
          </a:xfrm>
          <a:prstGeom prst="rect">
            <a:avLst/>
          </a:prstGeom>
          <a:noFill/>
        </p:spPr>
        <p:txBody>
          <a:bodyPr>
            <a:spAutoFit/>
          </a:bodyPr>
          <a:lstStyle/>
          <a:p>
            <a:pPr algn="ctr">
              <a:defRPr/>
            </a:pPr>
            <a:r>
              <a:rPr lang="en-IN" dirty="0">
                <a:latin typeface="+mn-lt"/>
              </a:rPr>
              <a:t>Sequential statements</a:t>
            </a:r>
            <a:endParaRPr lang="en-US" dirty="0">
              <a:latin typeface="+mn-lt"/>
            </a:endParaRPr>
          </a:p>
        </p:txBody>
      </p:sp>
      <p:pic>
        <p:nvPicPr>
          <p:cNvPr id="19461" name="Picture 7" descr="Image result for conditional statements"/>
          <p:cNvPicPr>
            <a:picLocks noChangeAspect="1" noChangeArrowheads="1"/>
          </p:cNvPicPr>
          <p:nvPr/>
        </p:nvPicPr>
        <p:blipFill>
          <a:blip r:embed="rId3" cstate="print"/>
          <a:srcRect/>
          <a:stretch>
            <a:fillRect/>
          </a:stretch>
        </p:blipFill>
        <p:spPr bwMode="auto">
          <a:xfrm>
            <a:off x="2484438" y="836613"/>
            <a:ext cx="3582987" cy="2016125"/>
          </a:xfrm>
          <a:prstGeom prst="rect">
            <a:avLst/>
          </a:prstGeom>
          <a:noFill/>
          <a:ln w="9525">
            <a:noFill/>
            <a:miter lim="800000"/>
            <a:headEnd/>
            <a:tailEnd/>
          </a:ln>
        </p:spPr>
      </p:pic>
      <p:sp>
        <p:nvSpPr>
          <p:cNvPr id="7" name="TextBox 6"/>
          <p:cNvSpPr txBox="1"/>
          <p:nvPr/>
        </p:nvSpPr>
        <p:spPr>
          <a:xfrm>
            <a:off x="2843213" y="3068638"/>
            <a:ext cx="3600450" cy="369887"/>
          </a:xfrm>
          <a:prstGeom prst="rect">
            <a:avLst/>
          </a:prstGeom>
          <a:noFill/>
        </p:spPr>
        <p:txBody>
          <a:bodyPr>
            <a:spAutoFit/>
          </a:bodyPr>
          <a:lstStyle/>
          <a:p>
            <a:pPr algn="ctr">
              <a:defRPr/>
            </a:pPr>
            <a:r>
              <a:rPr lang="en-IN" dirty="0">
                <a:latin typeface="+mn-lt"/>
              </a:rPr>
              <a:t>Conditional Statements</a:t>
            </a:r>
            <a:endParaRPr lang="en-US" dirty="0">
              <a:latin typeface="+mn-lt"/>
            </a:endParaRPr>
          </a:p>
        </p:txBody>
      </p:sp>
      <p:pic>
        <p:nvPicPr>
          <p:cNvPr id="19463" name="Picture 9" descr="Image result for iterative  statements"/>
          <p:cNvPicPr>
            <a:picLocks noChangeAspect="1" noChangeArrowheads="1"/>
          </p:cNvPicPr>
          <p:nvPr/>
        </p:nvPicPr>
        <p:blipFill>
          <a:blip r:embed="rId4" cstate="print"/>
          <a:srcRect/>
          <a:stretch>
            <a:fillRect/>
          </a:stretch>
        </p:blipFill>
        <p:spPr bwMode="auto">
          <a:xfrm>
            <a:off x="6156325" y="765175"/>
            <a:ext cx="2754313" cy="3959225"/>
          </a:xfrm>
          <a:prstGeom prst="rect">
            <a:avLst/>
          </a:prstGeom>
          <a:noFill/>
          <a:ln w="9525">
            <a:noFill/>
            <a:miter lim="800000"/>
            <a:headEnd/>
            <a:tailEnd/>
          </a:ln>
        </p:spPr>
      </p:pic>
      <p:sp>
        <p:nvSpPr>
          <p:cNvPr id="9" name="TextBox 8"/>
          <p:cNvSpPr txBox="1"/>
          <p:nvPr/>
        </p:nvSpPr>
        <p:spPr>
          <a:xfrm>
            <a:off x="5543550" y="4941888"/>
            <a:ext cx="3600450" cy="368300"/>
          </a:xfrm>
          <a:prstGeom prst="rect">
            <a:avLst/>
          </a:prstGeom>
          <a:noFill/>
        </p:spPr>
        <p:txBody>
          <a:bodyPr>
            <a:spAutoFit/>
          </a:bodyPr>
          <a:lstStyle/>
          <a:p>
            <a:pPr algn="ctr">
              <a:defRPr/>
            </a:pPr>
            <a:r>
              <a:rPr lang="en-IN" dirty="0">
                <a:latin typeface="+mn-lt"/>
              </a:rPr>
              <a:t>Iterative control Statements</a:t>
            </a:r>
            <a:endParaRPr lang="en-US"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Image result for video logo">
            <a:hlinkClick r:id="rId2"/>
          </p:cNvPr>
          <p:cNvPicPr>
            <a:picLocks noChangeAspect="1" noChangeArrowheads="1"/>
          </p:cNvPicPr>
          <p:nvPr/>
        </p:nvPicPr>
        <p:blipFill>
          <a:blip r:embed="rId3" cstate="print"/>
          <a:srcRect/>
          <a:stretch>
            <a:fillRect/>
          </a:stretch>
        </p:blipFill>
        <p:spPr bwMode="auto">
          <a:xfrm>
            <a:off x="1908175" y="2636838"/>
            <a:ext cx="2519363" cy="263683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4780" y="365127"/>
            <a:ext cx="7865612" cy="543594"/>
          </a:xfrm>
        </p:spPr>
        <p:txBody>
          <a:bodyPr>
            <a:normAutofit/>
          </a:bodyPr>
          <a:lstStyle/>
          <a:p>
            <a:pPr algn="ctr" eaLnBrk="1" hangingPunct="1">
              <a:defRPr/>
            </a:pPr>
            <a:r>
              <a:rPr lang="en-US" altLang="zh-TW" sz="2400" b="1" dirty="0" smtClean="0">
                <a:effectLst>
                  <a:outerShdw blurRad="38100" dist="38100" dir="2700000" algn="tl">
                    <a:srgbClr val="000000">
                      <a:alpha val="43137"/>
                    </a:srgbClr>
                  </a:outerShdw>
                </a:effectLst>
              </a:rPr>
              <a:t>Iteration / Repetition / Looping in Programs</a:t>
            </a:r>
          </a:p>
        </p:txBody>
      </p:sp>
      <p:sp>
        <p:nvSpPr>
          <p:cNvPr id="589827" name="Rectangle 3"/>
          <p:cNvSpPr>
            <a:spLocks noGrp="1" noChangeArrowheads="1"/>
          </p:cNvSpPr>
          <p:nvPr>
            <p:ph idx="1"/>
          </p:nvPr>
        </p:nvSpPr>
        <p:spPr>
          <a:xfrm>
            <a:off x="395288" y="1052513"/>
            <a:ext cx="8534400" cy="5283200"/>
          </a:xfrm>
        </p:spPr>
        <p:txBody>
          <a:bodyPr rtlCol="0">
            <a:normAutofit/>
          </a:bodyPr>
          <a:lstStyle/>
          <a:p>
            <a:pPr eaLnBrk="1" fontAlgn="auto" hangingPunct="1">
              <a:spcAft>
                <a:spcPts val="0"/>
              </a:spcAft>
              <a:defRPr/>
            </a:pPr>
            <a:r>
              <a:rPr lang="en-US" altLang="zh-TW" sz="2400" dirty="0" smtClean="0"/>
              <a:t>In most software, the statements in the program may need to repeat for many times.</a:t>
            </a:r>
          </a:p>
          <a:p>
            <a:pPr lvl="1" eaLnBrk="1" fontAlgn="auto" hangingPunct="1">
              <a:spcAft>
                <a:spcPts val="0"/>
              </a:spcAft>
              <a:defRPr/>
            </a:pPr>
            <a:r>
              <a:rPr lang="en-US" altLang="zh-TW" sz="2400" dirty="0" smtClean="0"/>
              <a:t>e.g., calculate the value of </a:t>
            </a:r>
            <a:r>
              <a:rPr lang="en-US" altLang="zh-TW" sz="2400" i="1" dirty="0" smtClean="0"/>
              <a:t>n</a:t>
            </a:r>
            <a:r>
              <a:rPr lang="en-US" altLang="zh-TW" sz="2400" dirty="0" smtClean="0"/>
              <a:t>!.</a:t>
            </a:r>
          </a:p>
          <a:p>
            <a:pPr lvl="1" eaLnBrk="1" fontAlgn="auto" hangingPunct="1">
              <a:spcAft>
                <a:spcPts val="0"/>
              </a:spcAft>
              <a:defRPr/>
            </a:pPr>
            <a:r>
              <a:rPr lang="en-US" altLang="zh-TW" sz="2400" dirty="0" smtClean="0"/>
              <a:t>If </a:t>
            </a:r>
            <a:r>
              <a:rPr lang="en-US" altLang="zh-TW" sz="2400" i="1" dirty="0" smtClean="0"/>
              <a:t>n</a:t>
            </a:r>
            <a:r>
              <a:rPr lang="en-US" altLang="zh-TW" sz="2400" dirty="0" smtClean="0"/>
              <a:t> = 10000, it’s not elegant to write the code as 1*2*3*…*10000.</a:t>
            </a: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a:t>
            </a:r>
            <a:r>
              <a:rPr lang="en-US" altLang="zh-TW" sz="2400" dirty="0" smtClean="0"/>
              <a:t> is a control structure that repeats a group of steps in a program.</a:t>
            </a:r>
          </a:p>
          <a:p>
            <a:pPr lvl="1" eaLnBrk="1" fontAlgn="auto" hangingPunct="1">
              <a:spcAft>
                <a:spcPts val="0"/>
              </a:spcAft>
              <a:defRPr/>
            </a:pPr>
            <a:r>
              <a:rPr lang="en-US" altLang="zh-TW" sz="2400" b="1" dirty="0" smtClean="0">
                <a:solidFill>
                  <a:schemeClr val="accent2"/>
                </a:solidFill>
                <a:effectLst>
                  <a:outerShdw blurRad="38100" dist="38100" dir="2700000" algn="tl">
                    <a:srgbClr val="C0C0C0"/>
                  </a:outerShdw>
                </a:effectLst>
              </a:rPr>
              <a:t>Loop body</a:t>
            </a:r>
            <a:r>
              <a:rPr lang="en-US" altLang="zh-TW" sz="2400" dirty="0" smtClean="0"/>
              <a:t> stands for the repeated statements.</a:t>
            </a:r>
          </a:p>
          <a:p>
            <a:pPr eaLnBrk="1" fontAlgn="auto" hangingPunct="1">
              <a:spcAft>
                <a:spcPts val="0"/>
              </a:spcAft>
              <a:defRPr/>
            </a:pPr>
            <a:r>
              <a:rPr lang="en-US" altLang="zh-TW" sz="2400" dirty="0" smtClean="0"/>
              <a:t>There are three C loop control statements:</a:t>
            </a:r>
          </a:p>
          <a:p>
            <a:pPr lvl="1"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While, do-while </a:t>
            </a:r>
            <a:r>
              <a:rPr lang="en-US" altLang="zh-TW" sz="2400" dirty="0" smtClean="0">
                <a:solidFill>
                  <a:schemeClr val="tx1"/>
                </a:solidFill>
              </a:rPr>
              <a:t>and</a:t>
            </a:r>
            <a:r>
              <a:rPr lang="en-US" altLang="zh-TW" sz="2400" b="1" dirty="0" smtClean="0">
                <a:solidFill>
                  <a:schemeClr val="folHlink"/>
                </a:solidFill>
                <a:effectLst>
                  <a:outerShdw blurRad="38100" dist="38100" dir="2700000" algn="tl">
                    <a:srgbClr val="C0C0C0"/>
                  </a:outerShdw>
                </a:effectLst>
              </a:rPr>
              <a:t> for</a:t>
            </a:r>
            <a:r>
              <a:rPr lang="en-US" altLang="zh-TW" sz="2400" dirty="0" smtClean="0"/>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rPr>
              <a:t>The </a:t>
            </a:r>
            <a:r>
              <a:rPr lang="en-US" altLang="zh-TW" sz="3200" b="1" dirty="0" smtClean="0">
                <a:effectLst>
                  <a:outerShdw blurRad="38100" dist="38100" dir="2700000" algn="tl">
                    <a:srgbClr val="000000">
                      <a:alpha val="43137"/>
                    </a:srgbClr>
                  </a:outerShdw>
                </a:effectLst>
                <a:latin typeface="Courier New" pitchFamily="49" charset="0"/>
              </a:rPr>
              <a:t>while </a:t>
            </a:r>
            <a:r>
              <a:rPr lang="en-US" altLang="zh-TW" sz="3200" b="1" dirty="0" smtClean="0">
                <a:effectLst>
                  <a:outerShdw blurRad="38100" dist="38100" dir="2700000" algn="tl">
                    <a:srgbClr val="000000">
                      <a:alpha val="43137"/>
                    </a:srgbClr>
                  </a:outerShdw>
                </a:effectLst>
              </a:rPr>
              <a:t>Statement in C</a:t>
            </a:r>
          </a:p>
        </p:txBody>
      </p:sp>
      <p:sp>
        <p:nvSpPr>
          <p:cNvPr id="594947" name="Rectangle 3"/>
          <p:cNvSpPr>
            <a:spLocks noGrp="1" noChangeArrowheads="1"/>
          </p:cNvSpPr>
          <p:nvPr>
            <p:ph idx="1"/>
          </p:nvPr>
        </p:nvSpPr>
        <p:spPr>
          <a:xfrm>
            <a:off x="304800" y="1341438"/>
            <a:ext cx="8534400" cy="5183187"/>
          </a:xfrm>
        </p:spPr>
        <p:txBody>
          <a:bodyPr rtlCol="0">
            <a:normAutofit/>
          </a:bodyPr>
          <a:lstStyle/>
          <a:p>
            <a:pPr eaLnBrk="1" fontAlgn="auto" hangingPunct="1">
              <a:spcAft>
                <a:spcPts val="0"/>
              </a:spcAft>
              <a:defRPr/>
            </a:pPr>
            <a:r>
              <a:rPr lang="en-US" altLang="zh-TW" sz="2400" dirty="0" smtClean="0"/>
              <a:t>The syntax of </a:t>
            </a:r>
            <a:r>
              <a:rPr lang="en-US" altLang="zh-TW" sz="2400" b="1" dirty="0" smtClean="0">
                <a:latin typeface="Courier New" pitchFamily="49" charset="0"/>
              </a:rPr>
              <a:t>while</a:t>
            </a:r>
            <a:r>
              <a:rPr lang="en-US" altLang="zh-TW" sz="2400" dirty="0" smtClean="0"/>
              <a:t> statement in C:</a:t>
            </a:r>
          </a:p>
          <a:p>
            <a:pPr eaLnBrk="1" fontAlgn="auto" hangingPunct="1">
              <a:spcAft>
                <a:spcPts val="0"/>
              </a:spcAft>
              <a:buFontTx/>
              <a:buNone/>
              <a:defRPr/>
            </a:pPr>
            <a:r>
              <a:rPr lang="en-US" altLang="zh-TW" sz="2400" dirty="0" smtClean="0"/>
              <a:t>	</a:t>
            </a:r>
            <a:r>
              <a:rPr lang="en-US" altLang="zh-TW" sz="2400" b="1" dirty="0" smtClean="0">
                <a:latin typeface="Courier New" pitchFamily="49" charset="0"/>
              </a:rPr>
              <a:t>while</a:t>
            </a:r>
            <a:r>
              <a:rPr lang="en-US" altLang="zh-TW" sz="2400" dirty="0" smtClean="0"/>
              <a:t>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a:t>
            </a:r>
          </a:p>
          <a:p>
            <a:pPr eaLnBrk="1" fontAlgn="auto" hangingPunct="1">
              <a:spcAft>
                <a:spcPts val="0"/>
              </a:spcAft>
              <a:buFontTx/>
              <a:buNone/>
              <a:defRPr/>
            </a:pPr>
            <a:r>
              <a:rPr lang="en-US" altLang="zh-TW" sz="2400" dirty="0" smtClean="0"/>
              <a:t>		</a:t>
            </a:r>
            <a:r>
              <a:rPr lang="en-US" altLang="zh-TW" sz="2400" b="1" i="1" dirty="0" smtClean="0">
                <a:solidFill>
                  <a:schemeClr val="accent2"/>
                </a:solidFill>
              </a:rPr>
              <a:t>statement</a:t>
            </a:r>
            <a:endParaRPr lang="en-US" altLang="zh-TW" sz="2400" b="1" i="1" dirty="0" smtClean="0">
              <a:solidFill>
                <a:schemeClr val="accent2"/>
              </a:solidFill>
              <a:effectLst>
                <a:outerShdw blurRad="38100" dist="38100" dir="2700000" algn="tl">
                  <a:srgbClr val="C0C0C0"/>
                </a:outerShdw>
              </a:effectLst>
            </a:endParaRP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is the condition which controls the loop.</a:t>
            </a:r>
          </a:p>
          <a:p>
            <a:pPr eaLnBrk="1" fontAlgn="auto" hangingPunct="1">
              <a:spcAft>
                <a:spcPts val="0"/>
              </a:spcAft>
              <a:defRPr/>
            </a:pPr>
            <a:r>
              <a:rPr lang="en-US" altLang="zh-TW" sz="2400" dirty="0" smtClean="0"/>
              <a:t>The </a:t>
            </a:r>
            <a:r>
              <a:rPr lang="en-US" altLang="zh-TW" sz="2400" b="1" i="1" dirty="0" smtClean="0">
                <a:solidFill>
                  <a:schemeClr val="accent2"/>
                </a:solidFill>
              </a:rPr>
              <a:t>statement</a:t>
            </a:r>
            <a:r>
              <a:rPr lang="en-US" altLang="zh-TW" sz="2400" dirty="0" smtClean="0"/>
              <a:t> is repeated as long as the loop repetition condition is </a:t>
            </a:r>
            <a:r>
              <a:rPr lang="en-US" altLang="zh-TW" sz="2400" b="1" dirty="0" smtClean="0">
                <a:solidFill>
                  <a:schemeClr val="folHlink"/>
                </a:solidFill>
                <a:effectLst>
                  <a:outerShdw blurRad="38100" dist="38100" dir="2700000" algn="tl">
                    <a:srgbClr val="C0C0C0"/>
                  </a:outerShdw>
                </a:effectLst>
              </a:rPr>
              <a:t>true</a:t>
            </a:r>
            <a:r>
              <a:rPr lang="en-US" altLang="zh-TW" sz="2400" dirty="0" smtClean="0"/>
              <a:t>.</a:t>
            </a:r>
          </a:p>
          <a:p>
            <a:pPr eaLnBrk="1" fontAlgn="auto" hangingPunct="1">
              <a:spcAft>
                <a:spcPts val="0"/>
              </a:spcAft>
              <a:defRPr/>
            </a:pPr>
            <a:endParaRPr lang="en-US" altLang="zh-TW"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Syntax and flowchart of while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980728"/>
            <a:ext cx="2664296" cy="5218113"/>
          </a:xfrm>
        </p:spPr>
        <p:txBody>
          <a:bodyPr/>
          <a:lstStyle/>
          <a:p>
            <a:pPr>
              <a:buFont typeface="Arial" pitchFamily="34" charset="0"/>
              <a:buNone/>
              <a:defRPr/>
            </a:pPr>
            <a:r>
              <a:rPr lang="en-US" sz="2000" dirty="0" smtClean="0"/>
              <a:t>while(test condition)</a:t>
            </a:r>
          </a:p>
          <a:p>
            <a:pPr>
              <a:buFont typeface="Arial" pitchFamily="34" charset="0"/>
              <a:buNone/>
              <a:defRPr/>
            </a:pPr>
            <a:r>
              <a:rPr lang="en-US" sz="2000" dirty="0" smtClean="0"/>
              <a:t> { </a:t>
            </a:r>
          </a:p>
          <a:p>
            <a:pPr>
              <a:buFont typeface="Arial" pitchFamily="34" charset="0"/>
              <a:buNone/>
              <a:defRPr/>
            </a:pPr>
            <a:r>
              <a:rPr lang="en-US" sz="2000" dirty="0" smtClean="0"/>
              <a:t>Body of the loop . </a:t>
            </a:r>
          </a:p>
          <a:p>
            <a:pPr>
              <a:buFont typeface="Arial" pitchFamily="34" charset="0"/>
              <a:buNone/>
              <a:defRPr/>
            </a:pPr>
            <a:r>
              <a:rPr lang="en-US" sz="2000" dirty="0" smtClean="0"/>
              <a:t>}</a:t>
            </a:r>
            <a:endParaRPr lang="en-US" sz="2000" dirty="0"/>
          </a:p>
        </p:txBody>
      </p:sp>
      <p:pic>
        <p:nvPicPr>
          <p:cNvPr id="26628" name="Picture 3"/>
          <p:cNvPicPr>
            <a:picLocks noChangeAspect="1" noChangeArrowheads="1"/>
          </p:cNvPicPr>
          <p:nvPr/>
        </p:nvPicPr>
        <p:blipFill>
          <a:blip r:embed="rId2" cstate="print"/>
          <a:srcRect/>
          <a:stretch>
            <a:fillRect/>
          </a:stretch>
        </p:blipFill>
        <p:spPr bwMode="auto">
          <a:xfrm>
            <a:off x="3924299" y="1124744"/>
            <a:ext cx="3527425" cy="514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1484</Words>
  <Application>Microsoft Office PowerPoint</Application>
  <PresentationFormat>On-screen Show (4:3)</PresentationFormat>
  <Paragraphs>362</Paragraphs>
  <Slides>41</Slides>
  <Notes>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Theme5</vt:lpstr>
      <vt:lpstr>NCU-PPT Template (1)</vt:lpstr>
      <vt:lpstr>Iterative Control Statements</vt:lpstr>
      <vt:lpstr>Iterative Control Statements</vt:lpstr>
      <vt:lpstr>PowerPoint Presentation</vt:lpstr>
      <vt:lpstr>Contents</vt:lpstr>
      <vt:lpstr>Iterative Control Statements</vt:lpstr>
      <vt:lpstr>PowerPoint Presentation</vt:lpstr>
      <vt:lpstr>Iteration / Repetition / Looping in Programs</vt:lpstr>
      <vt:lpstr>The while Statement in C</vt:lpstr>
      <vt:lpstr>Syntax and flowchart of while loop</vt:lpstr>
      <vt:lpstr>An Example of a while Loop</vt:lpstr>
      <vt:lpstr>Flowchart for a while Loop</vt:lpstr>
      <vt:lpstr>Nested while loop in C</vt:lpstr>
      <vt:lpstr>The do-while Statement in C</vt:lpstr>
      <vt:lpstr>PowerPoint Presentation</vt:lpstr>
      <vt:lpstr>An Example of the do-while Loop</vt:lpstr>
      <vt:lpstr>The Nested do-while Statement in C</vt:lpstr>
      <vt:lpstr>PowerPoint Presentation</vt:lpstr>
      <vt:lpstr>An Example of nested do-while Loop</vt:lpstr>
      <vt:lpstr>For loop in C</vt:lpstr>
      <vt:lpstr>An Example of the for Loop</vt:lpstr>
      <vt:lpstr>Increment and Decrement Operators</vt:lpstr>
      <vt:lpstr>PowerPoint Presentation</vt:lpstr>
      <vt:lpstr>Infinite for loop</vt:lpstr>
      <vt:lpstr>Nested for loop</vt:lpstr>
      <vt:lpstr>Nested Loops</vt:lpstr>
      <vt:lpstr>Flowchart for Nested for loop</vt:lpstr>
      <vt:lpstr>Example of Nested for loop</vt:lpstr>
      <vt:lpstr>Program to calculate simple interest using 3 sets of p,n,r</vt:lpstr>
      <vt:lpstr>Program to calculate simple interest using 3 sets of p,n,r</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2019-08-14T11:02:45Z</dcterms:modified>
  <cp:contentStatus/>
</cp:coreProperties>
</file>