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0FB471-1096-4234-9AB0-9544335E91EA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AD7424-4339-4DD6-A1A2-A4F86F1CB0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07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7424-4339-4DD6-A1A2-A4F86F1CB0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7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AD7424-4339-4DD6-A1A2-A4F86F1CB0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51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40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60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6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199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77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71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8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8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5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20B27029-F093-452B-B706-0F62C52D1748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60BDE84-4E22-4636-88DF-63A6F5E19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8233-5A53-F291-EE9F-DA480D250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B04D53-C5D0-9B5E-70F0-6302F9F975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30" name="Picture 6" descr="How to Find the Right Candidate for a Job?">
            <a:extLst>
              <a:ext uri="{FF2B5EF4-FFF2-40B4-BE49-F238E27FC236}">
                <a16:creationId xmlns:a16="http://schemas.microsoft.com/office/drawing/2014/main" id="{0F914FEB-1403-7A86-9FA1-C8C79B6F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83" y="246580"/>
            <a:ext cx="11784459" cy="638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46D21A-9F8E-3E0A-F53F-FD67B4E96F75}"/>
              </a:ext>
            </a:extLst>
          </p:cNvPr>
          <p:cNvSpPr txBox="1"/>
          <p:nvPr/>
        </p:nvSpPr>
        <p:spPr>
          <a:xfrm>
            <a:off x="205483" y="1063200"/>
            <a:ext cx="53415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1"/>
                </a:solidFill>
                <a:latin typeface="Algerian" panose="04020705040A02060702" pitchFamily="82" charset="0"/>
              </a:rPr>
              <a:t>Placement</a:t>
            </a:r>
          </a:p>
          <a:p>
            <a:r>
              <a:rPr lang="en-US" sz="5400" dirty="0">
                <a:solidFill>
                  <a:schemeClr val="accent1"/>
                </a:solidFill>
                <a:latin typeface="Algerian" panose="04020705040A02060702" pitchFamily="82" charset="0"/>
              </a:rPr>
              <a:t>        Prediction</a:t>
            </a:r>
          </a:p>
        </p:txBody>
      </p:sp>
    </p:spTree>
    <p:extLst>
      <p:ext uri="{BB962C8B-B14F-4D97-AF65-F5344CB8AC3E}">
        <p14:creationId xmlns:p14="http://schemas.microsoft.com/office/powerpoint/2010/main" val="1862440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89D3C5-0302-1A31-A3D3-0E5D4DF2F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289" y="1402109"/>
            <a:ext cx="6565867" cy="40537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90FF8-62DE-9A4E-213C-41D69D2FA64D}"/>
              </a:ext>
            </a:extLst>
          </p:cNvPr>
          <p:cNvSpPr txBox="1"/>
          <p:nvPr/>
        </p:nvSpPr>
        <p:spPr>
          <a:xfrm>
            <a:off x="470042" y="462605"/>
            <a:ext cx="8941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AptitudeTestScore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8A2AD-5DBF-7D6D-2DFA-CA58282F303F}"/>
              </a:ext>
            </a:extLst>
          </p:cNvPr>
          <p:cNvSpPr txBox="1"/>
          <p:nvPr/>
        </p:nvSpPr>
        <p:spPr>
          <a:xfrm>
            <a:off x="470042" y="2136338"/>
            <a:ext cx="496498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Students with Aptitude Test Score around 90 are more likely to be placed.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 Students with scores below 62 are mostly not placed.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 Higher aptitude scores show a strong positive impact on placement chances.</a:t>
            </a:r>
          </a:p>
          <a:p>
            <a:pPr>
              <a:buClr>
                <a:schemeClr val="accent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929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8CF70A-93B7-DC93-8BCA-74D775C7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915" y="1859622"/>
            <a:ext cx="6000108" cy="3606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DA0019-E2B6-5295-5F96-B91CE36FB5EC}"/>
              </a:ext>
            </a:extLst>
          </p:cNvPr>
          <p:cNvSpPr txBox="1"/>
          <p:nvPr/>
        </p:nvSpPr>
        <p:spPr>
          <a:xfrm>
            <a:off x="521413" y="750281"/>
            <a:ext cx="778010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SSC_Marks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268EE7-723F-CF80-F9DE-1ED7E9088276}"/>
              </a:ext>
            </a:extLst>
          </p:cNvPr>
          <p:cNvSpPr txBox="1"/>
          <p:nvPr/>
        </p:nvSpPr>
        <p:spPr>
          <a:xfrm>
            <a:off x="904127" y="2085653"/>
            <a:ext cx="47569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>
                <a:latin typeface="Bahnschrift SemiLight" panose="020B0502040204020203" pitchFamily="34" charset="0"/>
              </a:rPr>
              <a:t>Students with SSC score below 64 have fewer chances of placement.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Students with SSC score between 71 and 85 have higher chances of placement.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Placement likelihood </a:t>
            </a:r>
            <a:r>
              <a:rPr lang="en-US" sz="2000" dirty="0" err="1">
                <a:latin typeface="Bahnschrift SemiLight" panose="020B0502040204020203" pitchFamily="34" charset="0"/>
              </a:rPr>
              <a:t>increass</a:t>
            </a:r>
            <a:r>
              <a:rPr lang="en-US" sz="2000" dirty="0">
                <a:latin typeface="Bahnschrift SemiLight" panose="020B0502040204020203" pitchFamily="34" charset="0"/>
              </a:rPr>
              <a:t> with better SSC performance. </a:t>
            </a:r>
          </a:p>
        </p:txBody>
      </p:sp>
    </p:spTree>
    <p:extLst>
      <p:ext uri="{BB962C8B-B14F-4D97-AF65-F5344CB8AC3E}">
        <p14:creationId xmlns:p14="http://schemas.microsoft.com/office/powerpoint/2010/main" val="295675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04D9B6-E8D0-24E4-4CEE-34F4C68D0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89" y="1856003"/>
            <a:ext cx="6298060" cy="33427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5FAF03-714E-4BD1-2F03-12E0B5F7F940}"/>
              </a:ext>
            </a:extLst>
          </p:cNvPr>
          <p:cNvSpPr txBox="1"/>
          <p:nvPr/>
        </p:nvSpPr>
        <p:spPr>
          <a:xfrm>
            <a:off x="788542" y="668088"/>
            <a:ext cx="78109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</a:t>
            </a:r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HSC_Marks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BDC0A4-9FD2-E4F7-7974-2C5394B0C703}"/>
              </a:ext>
            </a:extLst>
          </p:cNvPr>
          <p:cNvSpPr txBox="1"/>
          <p:nvPr/>
        </p:nvSpPr>
        <p:spPr>
          <a:xfrm>
            <a:off x="708917" y="2167847"/>
            <a:ext cx="490077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000" dirty="0">
                <a:latin typeface="Bahnschrift SemiLight" panose="020B0502040204020203" pitchFamily="34" charset="0"/>
              </a:rPr>
              <a:t>Students with HSC percentage below 75 have lower chances of placement.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Students with HSC percentage above 79 have higher chances of placement.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Higher HSC performance positively impacts placement outcome.</a:t>
            </a:r>
          </a:p>
        </p:txBody>
      </p:sp>
    </p:spTree>
    <p:extLst>
      <p:ext uri="{BB962C8B-B14F-4D97-AF65-F5344CB8AC3E}">
        <p14:creationId xmlns:p14="http://schemas.microsoft.com/office/powerpoint/2010/main" val="386976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52371-EDBD-5DF0-02B1-932ACBED0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9" y="1099335"/>
            <a:ext cx="6524088" cy="47672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A863BB-6E65-630E-D80B-BB589FD61762}"/>
              </a:ext>
            </a:extLst>
          </p:cNvPr>
          <p:cNvSpPr txBox="1"/>
          <p:nvPr/>
        </p:nvSpPr>
        <p:spPr>
          <a:xfrm>
            <a:off x="644703" y="591302"/>
            <a:ext cx="27663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Correlation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949DF-6697-B28A-D57C-F376C0E79490}"/>
              </a:ext>
            </a:extLst>
          </p:cNvPr>
          <p:cNvSpPr txBox="1"/>
          <p:nvPr/>
        </p:nvSpPr>
        <p:spPr>
          <a:xfrm>
            <a:off x="644703" y="2065106"/>
            <a:ext cx="4387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There is a high correlation between CGPA and </a:t>
            </a:r>
            <a:r>
              <a:rPr lang="en-US" sz="2000" dirty="0" err="1">
                <a:latin typeface="Bahnschrift SemiLight" panose="020B0502040204020203" pitchFamily="34" charset="0"/>
              </a:rPr>
              <a:t>HSC_Marks</a:t>
            </a:r>
            <a:r>
              <a:rPr lang="en-US" sz="2000" dirty="0">
                <a:latin typeface="Bahnschrift SemiLight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134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3EE0876A-D46C-7584-C7EE-79ED59170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82" y="1880171"/>
            <a:ext cx="5465852" cy="395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897C1AF-8F27-AF8D-1242-C15D81781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411" y="1880171"/>
            <a:ext cx="4308243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B4C1BD-5D54-FEE6-75D5-FE35A6340F97}"/>
              </a:ext>
            </a:extLst>
          </p:cNvPr>
          <p:cNvSpPr txBox="1"/>
          <p:nvPr/>
        </p:nvSpPr>
        <p:spPr>
          <a:xfrm>
            <a:off x="400692" y="464085"/>
            <a:ext cx="9472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Placement Status Attribution</a:t>
            </a:r>
          </a:p>
        </p:txBody>
      </p:sp>
    </p:spTree>
    <p:extLst>
      <p:ext uri="{BB962C8B-B14F-4D97-AF65-F5344CB8AC3E}">
        <p14:creationId xmlns:p14="http://schemas.microsoft.com/office/powerpoint/2010/main" val="1665985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7C6EB2-12B6-4E62-1BEC-951B91CFEFC7}"/>
              </a:ext>
            </a:extLst>
          </p:cNvPr>
          <p:cNvSpPr txBox="1"/>
          <p:nvPr/>
        </p:nvSpPr>
        <p:spPr>
          <a:xfrm flipH="1">
            <a:off x="452061" y="462336"/>
            <a:ext cx="102022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Machine Learning Packages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077802-3735-0A34-53E9-F33EE2772FCF}"/>
              </a:ext>
            </a:extLst>
          </p:cNvPr>
          <p:cNvSpPr txBox="1"/>
          <p:nvPr/>
        </p:nvSpPr>
        <p:spPr>
          <a:xfrm>
            <a:off x="914400" y="1489751"/>
            <a:ext cx="5181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sklearn.model_selection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en-US" sz="2000" dirty="0" err="1">
                <a:latin typeface="Bahnschrift SemiLight" panose="020B0502040204020203" pitchFamily="34" charset="0"/>
              </a:rPr>
              <a:t>train_test_split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sklearn.metrics</a:t>
            </a:r>
            <a:r>
              <a:rPr lang="en-US" sz="2000" dirty="0">
                <a:latin typeface="Bahnschrift SemiLight" panose="020B0502040204020203" pitchFamily="34" charset="0"/>
              </a:rPr>
              <a:t> import r2_score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sklearn.metrics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mean_squared_error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sklearn.metrics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confusion_matrix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sklearn.metrics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classification_report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0DAB21-D778-FDC7-93C9-32FEB9F66716}"/>
              </a:ext>
            </a:extLst>
          </p:cNvPr>
          <p:cNvSpPr txBox="1"/>
          <p:nvPr/>
        </p:nvSpPr>
        <p:spPr>
          <a:xfrm>
            <a:off x="6462445" y="1448655"/>
            <a:ext cx="456172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sklearn.metrics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accuracy_score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sklearn.tree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DecisionTreeClassifier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sklearn.ensemble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RandomForestClassifier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xgboost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XGBClassifier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from </a:t>
            </a:r>
            <a:r>
              <a:rPr lang="en-US" sz="2000" dirty="0" err="1">
                <a:latin typeface="Bahnschrift SemiLight" panose="020B0502040204020203" pitchFamily="34" charset="0"/>
              </a:rPr>
              <a:t>catboost</a:t>
            </a:r>
            <a:r>
              <a:rPr lang="en-US" sz="2000" dirty="0">
                <a:latin typeface="Bahnschrift SemiLight" panose="020B0502040204020203" pitchFamily="34" charset="0"/>
              </a:rPr>
              <a:t> import </a:t>
            </a:r>
            <a:r>
              <a:rPr lang="en-US" sz="2000" dirty="0" err="1">
                <a:latin typeface="Bahnschrift SemiLight" panose="020B0502040204020203" pitchFamily="34" charset="0"/>
              </a:rPr>
              <a:t>CatBoostClassifier</a:t>
            </a: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062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A7EC1A-BF96-F917-17BE-06BD01030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920830"/>
              </p:ext>
            </p:extLst>
          </p:nvPr>
        </p:nvGraphicFramePr>
        <p:xfrm>
          <a:off x="794535" y="1674687"/>
          <a:ext cx="10602930" cy="3328825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50000" endA="300" endPos="38500" dist="50800" dir="5400000" sy="-100000" algn="bl" rotWithShape="0"/>
                </a:effectLst>
                <a:tableStyleId>{5C22544A-7EE6-4342-B048-85BDC9FD1C3A}</a:tableStyleId>
              </a:tblPr>
              <a:tblGrid>
                <a:gridCol w="1767155">
                  <a:extLst>
                    <a:ext uri="{9D8B030D-6E8A-4147-A177-3AD203B41FA5}">
                      <a16:colId xmlns:a16="http://schemas.microsoft.com/office/drawing/2014/main" val="2861827610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971672956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2544448236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288050691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52056290"/>
                    </a:ext>
                  </a:extLst>
                </a:gridCol>
                <a:gridCol w="1767155">
                  <a:extLst>
                    <a:ext uri="{9D8B030D-6E8A-4147-A177-3AD203B41FA5}">
                      <a16:colId xmlns:a16="http://schemas.microsoft.com/office/drawing/2014/main" val="75765348"/>
                    </a:ext>
                  </a:extLst>
                </a:gridCol>
              </a:tblGrid>
              <a:tr h="665765">
                <a:tc>
                  <a:txBody>
                    <a:bodyPr/>
                    <a:lstStyle/>
                    <a:p>
                      <a:endParaRPr lang="en-US" dirty="0">
                        <a:latin typeface="Bahnschrift Semi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Algorithm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Precision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Recall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f1-score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Bahnschrift SemiLight" panose="020B0502040204020203" pitchFamily="34" charset="0"/>
                        </a:rPr>
                        <a:t>Accuracy_score</a:t>
                      </a:r>
                      <a:endParaRPr lang="en-US" dirty="0">
                        <a:latin typeface="Bahnschrift Semi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10778532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 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Decision Tree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0.76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 0.76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0.76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0.73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2078479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Random Forest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0.80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  0.82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55273204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</a:t>
                      </a:r>
                      <a:r>
                        <a:rPr lang="en-US" dirty="0" err="1">
                          <a:latin typeface="Bahnschrift SemiLight" panose="020B0502040204020203" pitchFamily="34" charset="0"/>
                        </a:rPr>
                        <a:t>XGBoost</a:t>
                      </a:r>
                      <a:endParaRPr lang="en-US" dirty="0">
                        <a:latin typeface="Bahnschrift Semi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0.80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  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0.80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0.78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46596870"/>
                  </a:ext>
                </a:extLst>
              </a:tr>
              <a:tr h="665765"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</a:t>
                      </a:r>
                      <a:r>
                        <a:rPr lang="en-US" dirty="0" err="1">
                          <a:latin typeface="Bahnschrift SemiLight" panose="020B0502040204020203" pitchFamily="34" charset="0"/>
                        </a:rPr>
                        <a:t>CatBoost</a:t>
                      </a:r>
                      <a:endParaRPr lang="en-US" dirty="0">
                        <a:latin typeface="Bahnschrift SemiLight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0.81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    0.83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0.82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ahnschrift SemiLight" panose="020B0502040204020203" pitchFamily="34" charset="0"/>
                        </a:rPr>
                        <a:t>         0.79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5042004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B48E267-21CA-84DA-4ECD-4151D18E9460}"/>
              </a:ext>
            </a:extLst>
          </p:cNvPr>
          <p:cNvSpPr txBox="1"/>
          <p:nvPr/>
        </p:nvSpPr>
        <p:spPr>
          <a:xfrm>
            <a:off x="647271" y="534256"/>
            <a:ext cx="50289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Score of all ML Models</a:t>
            </a:r>
          </a:p>
        </p:txBody>
      </p:sp>
    </p:spTree>
    <p:extLst>
      <p:ext uri="{BB962C8B-B14F-4D97-AF65-F5344CB8AC3E}">
        <p14:creationId xmlns:p14="http://schemas.microsoft.com/office/powerpoint/2010/main" val="1193866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7A9CAC-6757-A390-FBBF-3D4363F763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84" y="2040222"/>
            <a:ext cx="5589141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FBA0E4F-AFC5-A10D-0092-16E6B04A1535}"/>
              </a:ext>
            </a:extLst>
          </p:cNvPr>
          <p:cNvSpPr txBox="1"/>
          <p:nvPr/>
        </p:nvSpPr>
        <p:spPr>
          <a:xfrm>
            <a:off x="616450" y="653750"/>
            <a:ext cx="113015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We use both </a:t>
            </a:r>
            <a:r>
              <a:rPr lang="en-US" sz="3200" dirty="0" err="1">
                <a:solidFill>
                  <a:schemeClr val="accent1"/>
                </a:solidFill>
                <a:latin typeface="Baskerville Old Face" panose="02020602080505020303" pitchFamily="18" charset="0"/>
              </a:rPr>
              <a:t>CatBoost</a:t>
            </a:r>
            <a:r>
              <a:rPr lang="en-US" sz="32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 and </a:t>
            </a:r>
            <a:r>
              <a:rPr lang="en-US" sz="3200" dirty="0" err="1">
                <a:solidFill>
                  <a:schemeClr val="accent1"/>
                </a:solidFill>
                <a:latin typeface="Baskerville Old Face" panose="02020602080505020303" pitchFamily="18" charset="0"/>
              </a:rPr>
              <a:t>XGBoost</a:t>
            </a:r>
            <a:r>
              <a:rPr lang="en-US" sz="32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 for Placement Prediction because both gives same accuracy</a:t>
            </a:r>
          </a:p>
        </p:txBody>
      </p:sp>
    </p:spTree>
    <p:extLst>
      <p:ext uri="{BB962C8B-B14F-4D97-AF65-F5344CB8AC3E}">
        <p14:creationId xmlns:p14="http://schemas.microsoft.com/office/powerpoint/2010/main" val="3868180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1E22A-432F-749D-9295-0C2D1617C582}"/>
              </a:ext>
            </a:extLst>
          </p:cNvPr>
          <p:cNvSpPr txBox="1"/>
          <p:nvPr/>
        </p:nvSpPr>
        <p:spPr>
          <a:xfrm>
            <a:off x="452063" y="369870"/>
            <a:ext cx="48321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Baskerville Old Face" panose="02020602080505020303" pitchFamily="18" charset="0"/>
              </a:rPr>
              <a:t>Overall 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EEE2-E870-FF68-8FEC-3423712A6A5D}"/>
              </a:ext>
            </a:extLst>
          </p:cNvPr>
          <p:cNvSpPr txBox="1"/>
          <p:nvPr/>
        </p:nvSpPr>
        <p:spPr>
          <a:xfrm>
            <a:off x="702067" y="910750"/>
            <a:ext cx="10787865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Decision Tree and Random Forest models showed good classification capability, but Random Forest performed more consistently on both training and testing datasets.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SemiLight" panose="020B0502040204020203" pitchFamily="34" charset="0"/>
              </a:rPr>
              <a:t>XGBoost</a:t>
            </a:r>
            <a:r>
              <a:rPr lang="en-US" sz="2000" dirty="0">
                <a:latin typeface="Bahnschrift SemiLight" panose="020B0502040204020203" pitchFamily="34" charset="0"/>
              </a:rPr>
              <a:t> achieved slightly better accuracy and generalization compared to traditional tree-based models, indicating strong performance on complex data patterns.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latin typeface="Bahnschrift SemiLight" panose="020B0502040204020203" pitchFamily="34" charset="0"/>
              </a:rPr>
              <a:t>CatBoost</a:t>
            </a:r>
            <a:r>
              <a:rPr lang="en-US" sz="2000" dirty="0">
                <a:latin typeface="Bahnschrift SemiLight" panose="020B0502040204020203" pitchFamily="34" charset="0"/>
              </a:rPr>
              <a:t> also delivered competitive results, handling categorical variables efficiently with minimal preprocessing.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Accuracy, precision, and recall values varied slightly across models, with ensemble methods (Random Forest, </a:t>
            </a:r>
            <a:r>
              <a:rPr lang="en-US" sz="2000" dirty="0" err="1">
                <a:latin typeface="Bahnschrift SemiLight" panose="020B0502040204020203" pitchFamily="34" charset="0"/>
              </a:rPr>
              <a:t>XGBoost</a:t>
            </a:r>
            <a:r>
              <a:rPr lang="en-US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 err="1">
                <a:latin typeface="Bahnschrift SemiLight" panose="020B0502040204020203" pitchFamily="34" charset="0"/>
              </a:rPr>
              <a:t>CatBoost</a:t>
            </a:r>
            <a:r>
              <a:rPr lang="en-US" sz="2000" dirty="0">
                <a:latin typeface="Bahnschrift SemiLight" panose="020B0502040204020203" pitchFamily="34" charset="0"/>
              </a:rPr>
              <a:t>) outperforming single classifiers.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The confusion matrix visualizations confirmed that most models correctly classified the majority of test samples, with only minor misclassifications.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Feature correlation analysis indicated that certain predictors had a stronger influence on the target variable, improving model interpretability.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Data preprocessing, including handling of missing values and outliers, improved the dataset’s quality and ensured more reliable model outcomes.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Overall, </a:t>
            </a:r>
            <a:r>
              <a:rPr lang="en-US" sz="2000" b="1" dirty="0" err="1">
                <a:latin typeface="Bahnschrift SemiLight" panose="020B0502040204020203" pitchFamily="34" charset="0"/>
              </a:rPr>
              <a:t>XGBoost</a:t>
            </a:r>
            <a:r>
              <a:rPr lang="en-US" sz="2000" b="1" dirty="0">
                <a:latin typeface="Bahnschrift SemiLight" panose="020B0502040204020203" pitchFamily="34" charset="0"/>
              </a:rPr>
              <a:t> and Random Forest emerged as the most effective algorithms</a:t>
            </a:r>
            <a:r>
              <a:rPr lang="en-US" sz="2000" dirty="0">
                <a:latin typeface="Bahnschrift SemiLight" panose="020B0502040204020203" pitchFamily="34" charset="0"/>
              </a:rPr>
              <a:t> for achieving balanced accuracy and robustness across the dataset.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1C1DF-5861-E607-E9B5-2F0A0403E9E2}"/>
              </a:ext>
            </a:extLst>
          </p:cNvPr>
          <p:cNvSpPr txBox="1"/>
          <p:nvPr/>
        </p:nvSpPr>
        <p:spPr>
          <a:xfrm>
            <a:off x="8733034" y="5947250"/>
            <a:ext cx="32572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Brush Script MT" panose="03060802040406070304" pitchFamily="66" charset="0"/>
              </a:rPr>
              <a:t>Thank You….</a:t>
            </a:r>
          </a:p>
        </p:txBody>
      </p:sp>
    </p:spTree>
    <p:extLst>
      <p:ext uri="{BB962C8B-B14F-4D97-AF65-F5344CB8AC3E}">
        <p14:creationId xmlns:p14="http://schemas.microsoft.com/office/powerpoint/2010/main" val="901532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27744-DD2D-8F3C-298B-4DBCB69FC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57" y="496584"/>
            <a:ext cx="7569485" cy="962346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Objective and Scope of the Study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673C0-06F0-5488-5F7A-5DE2E1F40354}"/>
              </a:ext>
            </a:extLst>
          </p:cNvPr>
          <p:cNvSpPr txBox="1"/>
          <p:nvPr/>
        </p:nvSpPr>
        <p:spPr>
          <a:xfrm>
            <a:off x="2013736" y="237333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C189B7-90CD-7C72-33E3-45DE18866CAA}"/>
              </a:ext>
            </a:extLst>
          </p:cNvPr>
          <p:cNvSpPr txBox="1"/>
          <p:nvPr/>
        </p:nvSpPr>
        <p:spPr>
          <a:xfrm>
            <a:off x="509854" y="1602769"/>
            <a:ext cx="1117229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The goal of this project is to predict the placement status of students based on various academic, skill-based, and extracurricular features such as CGPA, internships, projects, workshops/certifications, aptitude test scores, soft skills rating, extracurricular activities, and placement training.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This aims to help students, training coordinators, and placement officers make informed and data-driven decisions to improve placement outcomes.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Perform Exploratory Data Analysis (EDA) to understand trends, distributions, and relationships in the dataset.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Analyze how different student attributes impact placement outcomes using visual and statistical methods.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Generate actionable insights to assist in targeted training programs, skill development, and overall placement strategy.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Lay the groundwork for building a machine learning model to accurately predict whether a student is likely to get placed.</a:t>
            </a:r>
          </a:p>
        </p:txBody>
      </p:sp>
    </p:spTree>
    <p:extLst>
      <p:ext uri="{BB962C8B-B14F-4D97-AF65-F5344CB8AC3E}">
        <p14:creationId xmlns:p14="http://schemas.microsoft.com/office/powerpoint/2010/main" val="407627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B051A6-22C0-6D17-F538-2617833E7EA8}"/>
              </a:ext>
            </a:extLst>
          </p:cNvPr>
          <p:cNvSpPr txBox="1"/>
          <p:nvPr/>
        </p:nvSpPr>
        <p:spPr>
          <a:xfrm>
            <a:off x="562511" y="534525"/>
            <a:ext cx="601295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Analytics Approach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12C4DC-52E6-CE9C-D5FD-ABC23E44AF48}"/>
              </a:ext>
            </a:extLst>
          </p:cNvPr>
          <p:cNvSpPr txBox="1"/>
          <p:nvPr/>
        </p:nvSpPr>
        <p:spPr>
          <a:xfrm>
            <a:off x="562511" y="1303966"/>
            <a:ext cx="9780997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Checked dataset for missing values, duplicate records, and generated descriptive statistics.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Analyzed distributions of key numerical features such as CGPA, aptitude score, and communication skills.</a:t>
            </a:r>
          </a:p>
          <a:p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Studied categorical features like gender, stream, and specialization to understand their influence on placement outcomes.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Identified and treated outliers in important variables like CGPA and test scores.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Examined correlations between academic performance, skills, and placement status.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Extracted meaningful insights to understand which features contribute most towards predicting student placements.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1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92537C-0FC6-0D82-5865-225BFC57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05" y="102742"/>
            <a:ext cx="5740685" cy="1139404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Tools and  Techniques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F6F243-10AB-2D61-781B-231293357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904" y="1777429"/>
            <a:ext cx="10877766" cy="3554859"/>
          </a:xfrm>
        </p:spPr>
        <p:txBody>
          <a:bodyPr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We used Python as our analytics tools.</a:t>
            </a:r>
          </a:p>
          <a:p>
            <a:pPr lvl="0"/>
            <a:endParaRPr lang="en-IN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Python have many libraries like Pandas, NumPy, Matplotlib, and Seaborn for data analysis and visualization.</a:t>
            </a:r>
          </a:p>
          <a:p>
            <a:pPr lvl="0"/>
            <a:endParaRPr lang="en-IN" sz="2000" dirty="0">
              <a:solidFill>
                <a:schemeClr val="tx1"/>
              </a:solidFill>
              <a:latin typeface="Bahnschrift SemiLight" panose="020B0502040204020203" pitchFamily="34" charset="0"/>
            </a:endParaRPr>
          </a:p>
          <a:p>
            <a:pPr marL="285750" lvl="0" indent="-285750">
              <a:buFont typeface="Wingdings" panose="05000000000000000000" pitchFamily="2" charset="2"/>
              <a:buChar char="v"/>
            </a:pPr>
            <a:r>
              <a:rPr lang="en-IN" sz="2000" dirty="0">
                <a:solidFill>
                  <a:schemeClr val="tx1"/>
                </a:solidFill>
                <a:latin typeface="Bahnschrift SemiLight" panose="020B0502040204020203" pitchFamily="34" charset="0"/>
              </a:rPr>
              <a:t>We applied techniques like data cleaning, exploratory data analysis (EDA), outlier detection, and correlation analysis to understand the factors affecting used car prices.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5710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7A297C-2389-318A-1874-4ABD352D01AA}"/>
              </a:ext>
            </a:extLst>
          </p:cNvPr>
          <p:cNvSpPr txBox="1"/>
          <p:nvPr/>
        </p:nvSpPr>
        <p:spPr>
          <a:xfrm>
            <a:off x="418672" y="462606"/>
            <a:ext cx="609771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Column description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79EBC-08FF-E5A7-78FA-B26F0A34989B}"/>
              </a:ext>
            </a:extLst>
          </p:cNvPr>
          <p:cNvSpPr txBox="1"/>
          <p:nvPr/>
        </p:nvSpPr>
        <p:spPr>
          <a:xfrm>
            <a:off x="595900" y="1305207"/>
            <a:ext cx="1032552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StudentID</a:t>
            </a:r>
            <a:r>
              <a:rPr lang="en-US" sz="2000" dirty="0"/>
              <a:t>: Unique identifier for each student (not useful for prediction ,just indexing).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CGPA: Cumulative: Grade Point Average(Out of 10). Reflects overall academic performance.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Internship: Number of Internships completed. Demonstrates practical experience.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Projects: Number of projects completed. Shows Technical and application skills.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Workshops/Certifications: Count of workshops or certifications attended.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AptitudeTestScore</a:t>
            </a:r>
            <a:r>
              <a:rPr lang="en-US" sz="2000" dirty="0"/>
              <a:t>: Score in aptitude test (out of 100).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SoftskillsRating</a:t>
            </a:r>
            <a:r>
              <a:rPr lang="en-US" sz="2000" dirty="0"/>
              <a:t>: Rating of soft skills like communication, leadership, etc.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ExtracurricularActivities</a:t>
            </a:r>
            <a:r>
              <a:rPr lang="en-US" sz="2000" dirty="0"/>
              <a:t>: Object participation in  extracurricular activities.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PlacementTraining</a:t>
            </a:r>
            <a:r>
              <a:rPr lang="en-US" sz="2000" dirty="0"/>
              <a:t>: Whether the student attended placement training.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SSC_Marks</a:t>
            </a:r>
            <a:r>
              <a:rPr lang="en-US" sz="2000" dirty="0"/>
              <a:t>: Marks Obtained in secondary School certificate (10</a:t>
            </a:r>
            <a:r>
              <a:rPr lang="en-US" sz="2000" baseline="30000" dirty="0"/>
              <a:t>th</a:t>
            </a:r>
            <a:r>
              <a:rPr lang="en-US" sz="2000" dirty="0"/>
              <a:t> standard).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HSC_Marks</a:t>
            </a:r>
            <a:r>
              <a:rPr lang="en-US" sz="2000" dirty="0"/>
              <a:t>: Marks obtained in Higher Secondary Certificate.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/>
              <a:t>PlacementStatus</a:t>
            </a:r>
            <a:r>
              <a:rPr lang="en-US" sz="2000" dirty="0"/>
              <a:t>: Target variable. Indicates placement outcome (Placed / </a:t>
            </a:r>
            <a:r>
              <a:rPr lang="en-US" sz="2000" dirty="0" err="1"/>
              <a:t>NotPlaced</a:t>
            </a:r>
            <a:r>
              <a:rPr lang="en-US" sz="2000" dirty="0"/>
              <a:t>).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2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E3110D-28EE-9F76-A030-F44B7082CEE4}"/>
              </a:ext>
            </a:extLst>
          </p:cNvPr>
          <p:cNvSpPr txBox="1"/>
          <p:nvPr/>
        </p:nvSpPr>
        <p:spPr>
          <a:xfrm>
            <a:off x="613881" y="513976"/>
            <a:ext cx="4944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Visualization(EDA)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219B4F-321C-5F76-50F2-5359EF4EF0A4}"/>
              </a:ext>
            </a:extLst>
          </p:cNvPr>
          <p:cNvSpPr txBox="1"/>
          <p:nvPr/>
        </p:nvSpPr>
        <p:spPr>
          <a:xfrm>
            <a:off x="945223" y="1397674"/>
            <a:ext cx="74898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CGPA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Internships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Projects 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Workshops/Certificate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</a:t>
            </a:r>
            <a:r>
              <a:rPr lang="en-US" sz="2400" dirty="0" err="1">
                <a:latin typeface="Bahnschrift SemiLight" panose="020B0502040204020203" pitchFamily="34" charset="0"/>
              </a:rPr>
              <a:t>AptitudeTestScore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Extracurricular </a:t>
            </a:r>
            <a:r>
              <a:rPr lang="en-US" sz="2400" dirty="0" err="1">
                <a:latin typeface="Bahnschrift SemiLight" panose="020B0502040204020203" pitchFamily="34" charset="0"/>
              </a:rPr>
              <a:t>Activies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</a:t>
            </a:r>
            <a:r>
              <a:rPr lang="en-US" sz="2400" dirty="0" err="1">
                <a:latin typeface="Bahnschrift SemiLight" panose="020B0502040204020203" pitchFamily="34" charset="0"/>
              </a:rPr>
              <a:t>PlacementTraining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</a:t>
            </a:r>
            <a:r>
              <a:rPr lang="en-US" sz="2400" dirty="0" err="1">
                <a:latin typeface="Bahnschrift SemiLight" panose="020B0502040204020203" pitchFamily="34" charset="0"/>
              </a:rPr>
              <a:t>SSC_Marks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err="1">
                <a:latin typeface="Bahnschrift SemiLight" panose="020B0502040204020203" pitchFamily="34" charset="0"/>
              </a:rPr>
              <a:t>PlacementStatus</a:t>
            </a:r>
            <a:r>
              <a:rPr lang="en-US" sz="2400" dirty="0">
                <a:latin typeface="Bahnschrift SemiLight" panose="020B0502040204020203" pitchFamily="34" charset="0"/>
              </a:rPr>
              <a:t> vs </a:t>
            </a:r>
            <a:r>
              <a:rPr lang="en-US" sz="2400" dirty="0" err="1">
                <a:latin typeface="Bahnschrift SemiLight" panose="020B0502040204020203" pitchFamily="34" charset="0"/>
              </a:rPr>
              <a:t>HSC_Marks</a:t>
            </a:r>
            <a:endParaRPr lang="en-US" sz="24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57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D1C5BE-810D-7B42-0874-CBD2B8517614}"/>
              </a:ext>
            </a:extLst>
          </p:cNvPr>
          <p:cNvSpPr txBox="1"/>
          <p:nvPr/>
        </p:nvSpPr>
        <p:spPr>
          <a:xfrm>
            <a:off x="521413" y="472880"/>
            <a:ext cx="6097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CGPA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356C03-4D2E-E40E-89C5-4966BCCBB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214" y="1767156"/>
            <a:ext cx="6097712" cy="34961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704789F-D64D-0FDB-087B-2B62CAA21F57}"/>
              </a:ext>
            </a:extLst>
          </p:cNvPr>
          <p:cNvSpPr txBox="1"/>
          <p:nvPr/>
        </p:nvSpPr>
        <p:spPr>
          <a:xfrm>
            <a:off x="685800" y="2165112"/>
            <a:ext cx="509341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effectLst/>
                <a:latin typeface="Bahnschrift SemiLight" panose="020B0502040204020203" pitchFamily="34" charset="0"/>
              </a:rPr>
              <a:t>Students who have CGPA between less than 7 and less than 8 are not placed.</a:t>
            </a: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Bahnschrift SemiLight" panose="020B0502040204020203" pitchFamily="34" charset="0"/>
            </a:endParaRPr>
          </a:p>
          <a:p>
            <a:pPr marL="342900" indent="-342900" algn="l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 Students who have CGPA greater than 7.5 and less than 8.5 are placed.</a:t>
            </a:r>
          </a:p>
          <a:p>
            <a:pPr>
              <a:buClr>
                <a:schemeClr val="accent1"/>
              </a:buClr>
            </a:pPr>
            <a:br>
              <a:rPr lang="en-US" b="0" i="0" dirty="0">
                <a:effectLst/>
                <a:latin typeface="menlo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71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797026-C5DA-F778-D9A4-F1BD76224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9689" y="1756881"/>
            <a:ext cx="6246687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B5DD3-B8D8-B662-9697-589F3B4398A2}"/>
              </a:ext>
            </a:extLst>
          </p:cNvPr>
          <p:cNvSpPr txBox="1"/>
          <p:nvPr/>
        </p:nvSpPr>
        <p:spPr>
          <a:xfrm>
            <a:off x="788540" y="770830"/>
            <a:ext cx="74307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Internships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518E5B-174A-1AB5-6B0F-B793890DC679}"/>
              </a:ext>
            </a:extLst>
          </p:cNvPr>
          <p:cNvSpPr txBox="1"/>
          <p:nvPr/>
        </p:nvSpPr>
        <p:spPr>
          <a:xfrm>
            <a:off x="863029" y="2016020"/>
            <a:ext cx="4643919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Majority of students had completed only one internship in both Placed and Not Placed groups.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One internship is common but does not guarantee placement.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Bahnschrift SemiLight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latin typeface="Bahnschrift SemiLight" panose="020B0502040204020203" pitchFamily="34" charset="0"/>
              </a:rPr>
              <a:t>Other factors like CGPA, skills, and projects play a crucial role in placement success.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77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CAB9B-0765-F8AC-B678-67EC8D7E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171" y="1253447"/>
            <a:ext cx="5445304" cy="4344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027501-3A3F-CF2C-B048-2EA06257262D}"/>
              </a:ext>
            </a:extLst>
          </p:cNvPr>
          <p:cNvSpPr txBox="1"/>
          <p:nvPr/>
        </p:nvSpPr>
        <p:spPr>
          <a:xfrm>
            <a:off x="541962" y="356516"/>
            <a:ext cx="7512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PlacementStatus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Baskerville Old Face" panose="02020602080505020303" pitchFamily="18" charset="0"/>
              </a:rPr>
              <a:t> vs Projects</a:t>
            </a:r>
            <a:endParaRPr lang="en-US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106364-E05B-876D-0564-22D84476DD1D}"/>
              </a:ext>
            </a:extLst>
          </p:cNvPr>
          <p:cNvSpPr txBox="1"/>
          <p:nvPr/>
        </p:nvSpPr>
        <p:spPr>
          <a:xfrm>
            <a:off x="1587872" y="230706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8AF37-4FFC-7719-6757-F0F192FE1389}"/>
              </a:ext>
            </a:extLst>
          </p:cNvPr>
          <p:cNvSpPr txBox="1"/>
          <p:nvPr/>
        </p:nvSpPr>
        <p:spPr>
          <a:xfrm>
            <a:off x="665592" y="1778753"/>
            <a:ext cx="563246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Most students with 0 or 1 certification are not placed.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Students with 2 certifications have the highest placement rate.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endParaRPr lang="en-US" sz="2000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/>
              <a:t>Very few students with 3 certifications, but placements are slightly better then 0 or 1.</a:t>
            </a:r>
          </a:p>
        </p:txBody>
      </p:sp>
    </p:spTree>
    <p:extLst>
      <p:ext uri="{BB962C8B-B14F-4D97-AF65-F5344CB8AC3E}">
        <p14:creationId xmlns:p14="http://schemas.microsoft.com/office/powerpoint/2010/main" val="292263457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285</TotalTime>
  <Words>1078</Words>
  <Application>Microsoft Office PowerPoint</Application>
  <PresentationFormat>Widescreen</PresentationFormat>
  <Paragraphs>153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Algerian</vt:lpstr>
      <vt:lpstr>Arial</vt:lpstr>
      <vt:lpstr>Bahnschrift SemiLight</vt:lpstr>
      <vt:lpstr>Baskerville Old Face</vt:lpstr>
      <vt:lpstr>Brush Script MT</vt:lpstr>
      <vt:lpstr>Calibri</vt:lpstr>
      <vt:lpstr>Corbel</vt:lpstr>
      <vt:lpstr>menlo</vt:lpstr>
      <vt:lpstr>Wingdings</vt:lpstr>
      <vt:lpstr>Basis</vt:lpstr>
      <vt:lpstr>PowerPoint Presentation</vt:lpstr>
      <vt:lpstr>Objective and Scope of the Study</vt:lpstr>
      <vt:lpstr>PowerPoint Presentation</vt:lpstr>
      <vt:lpstr>Tools and 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Madhura Shende</dc:creator>
  <cp:lastModifiedBy>Madhura Shende</cp:lastModifiedBy>
  <cp:revision>3</cp:revision>
  <dcterms:created xsi:type="dcterms:W3CDTF">2025-10-01T10:33:07Z</dcterms:created>
  <dcterms:modified xsi:type="dcterms:W3CDTF">2025-10-05T10:41:48Z</dcterms:modified>
</cp:coreProperties>
</file>