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385" r:id="rId2"/>
    <p:sldId id="404" r:id="rId3"/>
    <p:sldId id="414" r:id="rId4"/>
    <p:sldId id="600" r:id="rId5"/>
    <p:sldId id="613" r:id="rId6"/>
    <p:sldId id="273" r:id="rId7"/>
    <p:sldId id="612" r:id="rId8"/>
    <p:sldId id="297" r:id="rId9"/>
    <p:sldId id="614" r:id="rId10"/>
    <p:sldId id="615" r:id="rId11"/>
    <p:sldId id="618" r:id="rId12"/>
    <p:sldId id="619" r:id="rId13"/>
    <p:sldId id="620" r:id="rId14"/>
    <p:sldId id="621" r:id="rId15"/>
    <p:sldId id="622" r:id="rId16"/>
    <p:sldId id="610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9891"/>
    <a:srgbClr val="D9D9D9"/>
    <a:srgbClr val="008000"/>
    <a:srgbClr val="0049DA"/>
    <a:srgbClr val="0043C8"/>
    <a:srgbClr val="3399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83" autoAdjust="0"/>
    <p:restoredTop sz="94622" autoAdjust="0"/>
  </p:normalViewPr>
  <p:slideViewPr>
    <p:cSldViewPr>
      <p:cViewPr>
        <p:scale>
          <a:sx n="81" d="100"/>
          <a:sy n="81" d="100"/>
        </p:scale>
        <p:origin x="-5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582448\AppData\Local\Microsoft\Windows\Temporary%20Internet%20Files\Content.Outlook\IPZ0FFL7\Project1%20-%20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582448\AppData\Local\Microsoft\Windows\Temporary%20Internet%20Files\Content.Outlook\IPZ0FFL7\Project1%20-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Synthetic - 320 CA MIA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Scheduled</c:v>
          </c:tx>
          <c:spPr>
            <a:solidFill>
              <a:srgbClr val="00B0F0"/>
            </a:solidFill>
          </c:spPr>
          <c:invertIfNegative val="0"/>
          <c:cat>
            <c:strRef>
              <c:f>'[Project1 - 2.xlsx]Chart'!$F$6:$J$6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'[Project1 - 2.xlsx]Chart'!$F$7:$J$7</c:f>
              <c:numCache>
                <c:formatCode>0.0</c:formatCode>
                <c:ptCount val="5"/>
                <c:pt idx="0">
                  <c:v>255.36666666666667</c:v>
                </c:pt>
                <c:pt idx="1">
                  <c:v>273.58333333333331</c:v>
                </c:pt>
                <c:pt idx="2">
                  <c:v>236.03333333333333</c:v>
                </c:pt>
                <c:pt idx="3">
                  <c:v>378.98333333333335</c:v>
                </c:pt>
                <c:pt idx="4">
                  <c:v>328.46666666666664</c:v>
                </c:pt>
              </c:numCache>
            </c:numRef>
          </c:val>
        </c:ser>
        <c:ser>
          <c:idx val="1"/>
          <c:order val="1"/>
          <c:tx>
            <c:v>Actual</c:v>
          </c:tx>
          <c:spPr>
            <a:solidFill>
              <a:schemeClr val="accent4">
                <a:lumMod val="75000"/>
              </a:schemeClr>
            </a:solidFill>
          </c:spPr>
          <c:invertIfNegative val="0"/>
          <c:cat>
            <c:strRef>
              <c:f>'[Project1 - 2.xlsx]Chart'!$F$6:$J$6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'[Project1 - 2.xlsx]Chart'!$F$8:$J$8</c:f>
              <c:numCache>
                <c:formatCode>0.0</c:formatCode>
                <c:ptCount val="5"/>
                <c:pt idx="0">
                  <c:v>385.13333333333333</c:v>
                </c:pt>
                <c:pt idx="1">
                  <c:v>527.2166666666667</c:v>
                </c:pt>
                <c:pt idx="2">
                  <c:v>455.6</c:v>
                </c:pt>
                <c:pt idx="3">
                  <c:v>580.36666666666667</c:v>
                </c:pt>
                <c:pt idx="4">
                  <c:v>674.55</c:v>
                </c:pt>
              </c:numCache>
            </c:numRef>
          </c:val>
        </c:ser>
        <c:ser>
          <c:idx val="2"/>
          <c:order val="2"/>
          <c:tx>
            <c:v>Utilization </c:v>
          </c:tx>
          <c:spPr>
            <a:solidFill>
              <a:srgbClr val="99CC00"/>
            </a:solidFill>
          </c:spPr>
          <c:invertIfNegative val="0"/>
          <c:cat>
            <c:strRef>
              <c:f>'[Project1 - 2.xlsx]Chart'!$F$6:$J$6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'[Project1 - 2.xlsx]Chart'!$F$9:$J$9</c:f>
              <c:numCache>
                <c:formatCode>0.0</c:formatCode>
                <c:ptCount val="5"/>
                <c:pt idx="0">
                  <c:v>403.36666666666667</c:v>
                </c:pt>
                <c:pt idx="1">
                  <c:v>511.96666666666664</c:v>
                </c:pt>
                <c:pt idx="2">
                  <c:v>455.91666666666669</c:v>
                </c:pt>
                <c:pt idx="3">
                  <c:v>562.86666666666667</c:v>
                </c:pt>
                <c:pt idx="4">
                  <c:v>662.58333333333337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923008"/>
        <c:axId val="74925952"/>
      </c:barChart>
      <c:catAx>
        <c:axId val="74923008"/>
        <c:scaling>
          <c:orientation val="minMax"/>
        </c:scaling>
        <c:delete val="0"/>
        <c:axPos val="b"/>
        <c:majorTickMark val="none"/>
        <c:minorTickMark val="none"/>
        <c:tickLblPos val="nextTo"/>
        <c:crossAx val="74925952"/>
        <c:crosses val="autoZero"/>
        <c:auto val="1"/>
        <c:lblAlgn val="ctr"/>
        <c:lblOffset val="100"/>
        <c:noMultiLvlLbl val="0"/>
      </c:catAx>
      <c:valAx>
        <c:axId val="749259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Hours</a:t>
                </a:r>
              </a:p>
            </c:rich>
          </c:tx>
          <c:layout/>
          <c:overlay val="0"/>
        </c:title>
        <c:numFmt formatCode="0.0" sourceLinked="1"/>
        <c:majorTickMark val="none"/>
        <c:minorTickMark val="none"/>
        <c:tickLblPos val="nextTo"/>
        <c:crossAx val="74923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 w="12700">
      <a:solidFill>
        <a:schemeClr val="tx1"/>
      </a:solidFill>
    </a:ln>
  </c:spPr>
  <c:txPr>
    <a:bodyPr/>
    <a:lstStyle/>
    <a:p>
      <a:pPr>
        <a:defRPr sz="14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Deadhead - 320 CA MIA</a:t>
            </a:r>
          </a:p>
        </c:rich>
      </c:tx>
      <c:layout>
        <c:manualLayout>
          <c:xMode val="edge"/>
          <c:yMode val="edge"/>
          <c:x val="0.45039144315456886"/>
          <c:y val="2.7777777777777776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Scheduled</c:v>
          </c:tx>
          <c:spPr>
            <a:solidFill>
              <a:srgbClr val="00B0F0"/>
            </a:solidFill>
          </c:spPr>
          <c:invertIfNegative val="0"/>
          <c:cat>
            <c:strRef>
              <c:f>'[Project1 - 2.xlsx]Chart'!$F$6:$J$6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'[Project1 - 2.xlsx]Chart'!$F$18:$J$18</c:f>
              <c:numCache>
                <c:formatCode>0.0</c:formatCode>
                <c:ptCount val="5"/>
                <c:pt idx="0">
                  <c:v>82.15</c:v>
                </c:pt>
                <c:pt idx="1">
                  <c:v>70.2</c:v>
                </c:pt>
                <c:pt idx="2">
                  <c:v>73.45</c:v>
                </c:pt>
                <c:pt idx="3">
                  <c:v>123.1</c:v>
                </c:pt>
                <c:pt idx="4">
                  <c:v>135.9</c:v>
                </c:pt>
              </c:numCache>
            </c:numRef>
          </c:val>
        </c:ser>
        <c:ser>
          <c:idx val="1"/>
          <c:order val="1"/>
          <c:tx>
            <c:v>Actual</c:v>
          </c:tx>
          <c:spPr>
            <a:solidFill>
              <a:schemeClr val="accent4">
                <a:lumMod val="75000"/>
              </a:schemeClr>
            </a:solidFill>
          </c:spPr>
          <c:invertIfNegative val="0"/>
          <c:cat>
            <c:strRef>
              <c:f>'[Project1 - 2.xlsx]Chart'!$F$6:$J$6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'[Project1 - 2.xlsx]Chart'!$F$19:$J$19</c:f>
              <c:numCache>
                <c:formatCode>0.0</c:formatCode>
                <c:ptCount val="5"/>
                <c:pt idx="0">
                  <c:v>432.98333333333335</c:v>
                </c:pt>
                <c:pt idx="1">
                  <c:v>377.5</c:v>
                </c:pt>
                <c:pt idx="2">
                  <c:v>422.81666666666666</c:v>
                </c:pt>
                <c:pt idx="3">
                  <c:v>539.66666666666663</c:v>
                </c:pt>
                <c:pt idx="4">
                  <c:v>615.2166666666667</c:v>
                </c:pt>
              </c:numCache>
            </c:numRef>
          </c:val>
        </c:ser>
        <c:ser>
          <c:idx val="2"/>
          <c:order val="2"/>
          <c:tx>
            <c:v>Utilization</c:v>
          </c:tx>
          <c:spPr>
            <a:solidFill>
              <a:srgbClr val="99CC00"/>
            </a:solidFill>
          </c:spPr>
          <c:invertIfNegative val="0"/>
          <c:cat>
            <c:strRef>
              <c:f>'[Project1 - 2.xlsx]Chart'!$F$6:$J$6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'[Project1 - 2.xlsx]Chart'!$F$20:$J$20</c:f>
              <c:numCache>
                <c:formatCode>0.0</c:formatCode>
                <c:ptCount val="5"/>
                <c:pt idx="0">
                  <c:v>446.95</c:v>
                </c:pt>
                <c:pt idx="1">
                  <c:v>349.33333333333331</c:v>
                </c:pt>
                <c:pt idx="2">
                  <c:v>396.98333333333335</c:v>
                </c:pt>
                <c:pt idx="3">
                  <c:v>490.85</c:v>
                </c:pt>
                <c:pt idx="4">
                  <c:v>563.04999999999995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966144"/>
        <c:axId val="74967680"/>
      </c:barChart>
      <c:catAx>
        <c:axId val="74966144"/>
        <c:scaling>
          <c:orientation val="minMax"/>
        </c:scaling>
        <c:delete val="0"/>
        <c:axPos val="b"/>
        <c:majorTickMark val="none"/>
        <c:minorTickMark val="none"/>
        <c:tickLblPos val="nextTo"/>
        <c:crossAx val="74967680"/>
        <c:crosses val="autoZero"/>
        <c:auto val="1"/>
        <c:lblAlgn val="ctr"/>
        <c:lblOffset val="100"/>
        <c:noMultiLvlLbl val="0"/>
      </c:catAx>
      <c:valAx>
        <c:axId val="749676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Hours</a:t>
                </a: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crossAx val="74966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 w="12700">
      <a:solidFill>
        <a:schemeClr val="tx1"/>
      </a:solidFill>
    </a:ln>
  </c:spPr>
  <c:txPr>
    <a:bodyPr/>
    <a:lstStyle/>
    <a:p>
      <a:pPr>
        <a:defRPr sz="1400" b="1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85A2FE-A149-4106-A6A8-B9E4C90C2EB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464081-C18F-478F-9FAC-D999C3E6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4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75945C8-E683-4DBE-A81C-19027958E522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B69D93-F056-45DF-AAF7-E26124DF1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0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9D93-F056-45DF-AAF7-E26124DF1E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9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9D93-F056-45DF-AAF7-E26124DF1E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9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9D93-F056-45DF-AAF7-E26124DF1E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9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DB5E-7AC8-4C4C-A6FD-2630B1A5CF41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05/02/2013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5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32CF-7B26-410F-8576-7A14BCDD9434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05/02/2013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2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3B1-0C2D-40A7-B575-6ADD26BF977D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05/02/2013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7E08-EA00-4768-B98E-AA467263DBEE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05/02/2013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1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3DE1-6C8D-4D6B-9DFE-A92F8AE2BB9A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05/02/2013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3348-72A9-47D2-A509-4C997C54B642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05/02/2013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3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3E54-B3C0-4671-8C08-81B529ABBEFB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05/02/2013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3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200-FCAC-4DA7-9E85-410A57C8E081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05/02/2013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0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7CFE-3FC0-4CA0-AF6D-18ED4DECA25C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05/02/2013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203-8C08-4446-B020-D58E371311B9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05/02/2013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2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68A7-E0F8-4E83-BE0D-22EB8E651E9C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05/02/2013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5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5958-3017-452A-8648-25C3524E3763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05/02/2013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1CB7-0A6F-4810-B4B0-66E7F43F4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2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007D0-2B69-4219-8BC1-7723CA3F12E9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686" y="2438400"/>
            <a:ext cx="7772400" cy="1066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935540"/>
            <a:ext cx="56739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Summer 2017 Internship Project</a:t>
            </a:r>
          </a:p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1639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1560" y="3675378"/>
            <a:ext cx="7896299" cy="2098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2727" y="1176754"/>
            <a:ext cx="7896299" cy="1987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fld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Connector 2"/>
          <p:cNvCxnSpPr>
            <a:cxnSpLocks noChangeShapeType="1"/>
          </p:cNvCxnSpPr>
          <p:nvPr/>
        </p:nvCxnSpPr>
        <p:spPr bwMode="auto">
          <a:xfrm>
            <a:off x="547551" y="1008185"/>
            <a:ext cx="80010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5" name="TextBox 4"/>
          <p:cNvSpPr txBox="1"/>
          <p:nvPr/>
        </p:nvSpPr>
        <p:spPr>
          <a:xfrm>
            <a:off x="3486574" y="304800"/>
            <a:ext cx="2168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b="1" dirty="0" smtClean="0"/>
              <a:t>SAS Program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1560" y="1002323"/>
            <a:ext cx="44261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Table  : 	FLIGHT_CREW_EMP_ASGN_FLIGHT</a:t>
            </a:r>
          </a:p>
          <a:p>
            <a:r>
              <a:rPr lang="en-US" dirty="0"/>
              <a:t>	</a:t>
            </a:r>
            <a:r>
              <a:rPr lang="en-US" dirty="0" smtClean="0"/>
              <a:t>Join</a:t>
            </a:r>
          </a:p>
          <a:p>
            <a:r>
              <a:rPr lang="en-US" dirty="0"/>
              <a:t>	</a:t>
            </a:r>
            <a:r>
              <a:rPr lang="en-US" dirty="0" smtClean="0"/>
              <a:t>FLIGHT_CREW_PAIRED_FLIGHT</a:t>
            </a:r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err="1" smtClean="0"/>
              <a:t>Seq_Nbr</a:t>
            </a:r>
            <a:r>
              <a:rPr lang="en-US" dirty="0" smtClean="0"/>
              <a:t>,  </a:t>
            </a:r>
            <a:r>
              <a:rPr lang="en-US" dirty="0" err="1" smtClean="0"/>
              <a:t>Flight_Nbr</a:t>
            </a:r>
            <a:r>
              <a:rPr lang="en-US" dirty="0" smtClean="0"/>
              <a:t>, </a:t>
            </a:r>
            <a:r>
              <a:rPr lang="en-US" dirty="0" err="1" smtClean="0"/>
              <a:t>Schd_Dep_Lcl_Time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334000" y="2170753"/>
            <a:ext cx="609600" cy="355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275664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Assigned_Sequence_Nbr</a:t>
            </a:r>
            <a:r>
              <a:rPr lang="en-US" dirty="0"/>
              <a:t> </a:t>
            </a:r>
            <a:r>
              <a:rPr lang="en-US" dirty="0" smtClean="0"/>
              <a:t>  &gt;=31000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5572" y="1994686"/>
            <a:ext cx="223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Planned Sequence </a:t>
            </a:r>
            <a:r>
              <a:rPr lang="en-US" sz="2000" b="1" dirty="0" err="1" smtClean="0"/>
              <a:t>Nbr</a:t>
            </a:r>
            <a:endParaRPr lang="en-US" sz="2000" b="1" dirty="0"/>
          </a:p>
        </p:txBody>
      </p:sp>
      <p:sp>
        <p:nvSpPr>
          <p:cNvPr id="15" name="Down Arrow 14"/>
          <p:cNvSpPr/>
          <p:nvPr/>
        </p:nvSpPr>
        <p:spPr>
          <a:xfrm>
            <a:off x="4467477" y="3164751"/>
            <a:ext cx="324463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39772" y="3718679"/>
            <a:ext cx="43717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oin    FLIGHT_CREW_PAIRED_FLIGHT </a:t>
            </a:r>
          </a:p>
          <a:p>
            <a:r>
              <a:rPr lang="en-US" dirty="0" smtClean="0"/>
              <a:t>On       </a:t>
            </a:r>
            <a:r>
              <a:rPr lang="en-US" dirty="0" err="1" smtClean="0"/>
              <a:t>Seq_nbr</a:t>
            </a:r>
            <a:r>
              <a:rPr lang="en-US" dirty="0" smtClean="0"/>
              <a:t>, </a:t>
            </a:r>
            <a:r>
              <a:rPr lang="en-US" dirty="0" err="1" smtClean="0"/>
              <a:t>Seq_Schd_Start_date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oin     FLIGHT_CREW_EMP_ASGN_FLIGHT</a:t>
            </a:r>
          </a:p>
          <a:p>
            <a:r>
              <a:rPr lang="en-US" dirty="0" smtClean="0"/>
              <a:t>On       </a:t>
            </a:r>
            <a:r>
              <a:rPr lang="en-US" dirty="0" err="1" smtClean="0"/>
              <a:t>Flight_Nbr</a:t>
            </a:r>
            <a:r>
              <a:rPr lang="en-US" dirty="0" smtClean="0"/>
              <a:t>, </a:t>
            </a:r>
            <a:r>
              <a:rPr lang="en-US" dirty="0" err="1" smtClean="0"/>
              <a:t>Schd_Dep_Lcl_Time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    RELIABILITY_TRAINING_WITH_BUFFER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600700" y="4587621"/>
            <a:ext cx="685800" cy="273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70597" y="3718679"/>
            <a:ext cx="2148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Sequence and Actual Split Sequence Information,</a:t>
            </a:r>
          </a:p>
          <a:p>
            <a:endParaRPr lang="en-US" sz="2000" b="1" dirty="0"/>
          </a:p>
          <a:p>
            <a:r>
              <a:rPr lang="en-US" sz="2000" b="1" dirty="0" smtClean="0"/>
              <a:t>Buffer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24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</a:t>
            </a:fld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Connector 2"/>
          <p:cNvCxnSpPr>
            <a:cxnSpLocks noChangeShapeType="1"/>
          </p:cNvCxnSpPr>
          <p:nvPr/>
        </p:nvCxnSpPr>
        <p:spPr bwMode="auto">
          <a:xfrm>
            <a:off x="547551" y="1008185"/>
            <a:ext cx="80010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" name="TextBox 3"/>
          <p:cNvSpPr txBox="1"/>
          <p:nvPr/>
        </p:nvSpPr>
        <p:spPr>
          <a:xfrm>
            <a:off x="3810000" y="411687"/>
            <a:ext cx="1647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Analysis</a:t>
            </a:r>
            <a:endParaRPr lang="en-US" sz="2800" b="1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78179"/>
            <a:ext cx="4836524" cy="200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43263"/>
              </p:ext>
            </p:extLst>
          </p:nvPr>
        </p:nvGraphicFramePr>
        <p:xfrm>
          <a:off x="1783365" y="4648200"/>
          <a:ext cx="3582851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8382"/>
                <a:gridCol w="704823"/>
                <a:gridCol w="704823"/>
                <a:gridCol w="704823"/>
              </a:tblGrid>
              <a:tr h="257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Airport_time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DFW20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CLT15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MIA20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Split Rate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0.402953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0.392727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0.371964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0" y="121920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legs-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4384" y="4070866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Airport Time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</a:t>
            </a:fld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Connector 2"/>
          <p:cNvCxnSpPr>
            <a:cxnSpLocks noChangeShapeType="1"/>
          </p:cNvCxnSpPr>
          <p:nvPr/>
        </p:nvCxnSpPr>
        <p:spPr bwMode="auto">
          <a:xfrm>
            <a:off x="547551" y="1008185"/>
            <a:ext cx="80010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" name="TextBox 3"/>
          <p:cNvSpPr txBox="1"/>
          <p:nvPr/>
        </p:nvSpPr>
        <p:spPr>
          <a:xfrm>
            <a:off x="3581400" y="411687"/>
            <a:ext cx="248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Decision tree</a:t>
            </a:r>
            <a:endParaRPr lang="en-US" sz="2800" b="1" dirty="0"/>
          </a:p>
        </p:txBody>
      </p:sp>
      <p:pic>
        <p:nvPicPr>
          <p:cNvPr id="5122" name="Picture 2" descr="C:\Users\582448\AppData\Local\Microsoft\Windows\Temporary Internet Files\Content.Outlook\IPZ0FFL7\DecisionTree(Whol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26636"/>
            <a:ext cx="8243071" cy="35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4419599"/>
            <a:ext cx="4346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Depth of Tree = 4</a:t>
            </a:r>
          </a:p>
          <a:p>
            <a:pPr fontAlgn="base" latinLnBrk="1"/>
            <a:r>
              <a:rPr lang="en-US" dirty="0"/>
              <a:t>       Training set accuracy: 0.707872758536</a:t>
            </a:r>
          </a:p>
          <a:p>
            <a:pPr fontAlgn="base" latinLnBrk="1"/>
            <a:r>
              <a:rPr lang="en-US" dirty="0"/>
              <a:t>       Testing set accuracy: 0.701547531319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</a:t>
            </a:fld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Connector 2"/>
          <p:cNvCxnSpPr>
            <a:cxnSpLocks noChangeShapeType="1"/>
          </p:cNvCxnSpPr>
          <p:nvPr/>
        </p:nvCxnSpPr>
        <p:spPr bwMode="auto">
          <a:xfrm>
            <a:off x="547551" y="1008185"/>
            <a:ext cx="80010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" name="TextBox 3"/>
          <p:cNvSpPr txBox="1"/>
          <p:nvPr/>
        </p:nvSpPr>
        <p:spPr>
          <a:xfrm>
            <a:off x="3581400" y="350749"/>
            <a:ext cx="248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Decision tree</a:t>
            </a:r>
            <a:endParaRPr 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1148862"/>
            <a:ext cx="8394891" cy="524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</a:t>
            </a:fld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Connector 2"/>
          <p:cNvCxnSpPr>
            <a:cxnSpLocks noChangeShapeType="1"/>
          </p:cNvCxnSpPr>
          <p:nvPr/>
        </p:nvCxnSpPr>
        <p:spPr bwMode="auto">
          <a:xfrm>
            <a:off x="547551" y="934907"/>
            <a:ext cx="80010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" name="TextBox 3"/>
          <p:cNvSpPr txBox="1"/>
          <p:nvPr/>
        </p:nvSpPr>
        <p:spPr>
          <a:xfrm>
            <a:off x="3581400" y="411687"/>
            <a:ext cx="248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Decision tree</a:t>
            </a:r>
            <a:endParaRPr lang="en-US" sz="2800" b="1" dirty="0"/>
          </a:p>
        </p:txBody>
      </p:sp>
      <p:pic>
        <p:nvPicPr>
          <p:cNvPr id="7170" name="Picture 2" descr="C:\Users\582448\AppData\Local\Microsoft\Windows\Temporary Internet Files\Content.Outlook\IPZ0FFL7\Fal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4" y="934907"/>
            <a:ext cx="8380049" cy="52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Training Set Validation Example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05/02/2013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" y="2173577"/>
            <a:ext cx="8839199" cy="64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1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05/02/2013</a:t>
            </a:r>
            <a:endParaRPr lang="en-US" dirty="0"/>
          </a:p>
        </p:txBody>
      </p:sp>
      <p:sp>
        <p:nvSpPr>
          <p:cNvPr id="13210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EAF8D5-B03F-43BE-A752-4FAE62014A23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28194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Thank you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05/02/2013</a:t>
            </a:r>
            <a:endParaRPr lang="en-US" dirty="0"/>
          </a:p>
        </p:txBody>
      </p:sp>
      <p:sp>
        <p:nvSpPr>
          <p:cNvPr id="13210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EAF8D5-B03F-43BE-A752-4FAE62014A23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Connector 2"/>
          <p:cNvCxnSpPr>
            <a:cxnSpLocks noChangeShapeType="1"/>
          </p:cNvCxnSpPr>
          <p:nvPr/>
        </p:nvCxn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91" name="TextBox 190"/>
          <p:cNvSpPr txBox="1"/>
          <p:nvPr/>
        </p:nvSpPr>
        <p:spPr>
          <a:xfrm>
            <a:off x="2590800" y="3810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cs typeface="Arial" pitchFamily="34" charset="0"/>
              </a:rPr>
              <a:t>Project 1 </a:t>
            </a:r>
            <a:endParaRPr lang="en-US" sz="2800" b="1" dirty="0">
              <a:cs typeface="Arial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71500" y="1143000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cs typeface="Arial" pitchFamily="34" charset="0"/>
              </a:rPr>
              <a:t>Comparison of Scheduled and Actual Synthetic and Deadhead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514600"/>
            <a:ext cx="487902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Goal :       1.  Total Synthetic (E+F+G time) - hours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2.  Total Deadhead hours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3.  Total Block Time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4. Total number of calendar days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5. Total number of duty periods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6. Total  Rest Over Nights (RONs)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568930" y="38280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3593355"/>
            <a:ext cx="2079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Scheduled vs</a:t>
            </a:r>
          </a:p>
          <a:p>
            <a:r>
              <a:rPr lang="en-US" sz="2800" dirty="0" smtClean="0"/>
              <a:t>Actual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59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05/02/2013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fld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"/>
          <p:cNvCxnSpPr>
            <a:cxnSpLocks noChangeShapeType="1"/>
          </p:cNvCxnSpPr>
          <p:nvPr/>
        </p:nvCxn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4" name="TextBox 23"/>
          <p:cNvSpPr txBox="1"/>
          <p:nvPr/>
        </p:nvSpPr>
        <p:spPr>
          <a:xfrm>
            <a:off x="2286000" y="381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cs typeface="Arial" pitchFamily="34" charset="0"/>
              </a:rPr>
              <a:t>Scheduled Query</a:t>
            </a:r>
            <a:endParaRPr lang="en-US" sz="2800" b="1" dirty="0">
              <a:cs typeface="Arial" pitchFamily="34" charset="0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8763000" y="2167889"/>
            <a:ext cx="304800" cy="2438400"/>
          </a:xfrm>
          <a:prstGeom prst="flowChartAlternateProcess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FAR 117.5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508" y="2167889"/>
            <a:ext cx="327292" cy="33653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27836" y="1219200"/>
            <a:ext cx="46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used – </a:t>
            </a:r>
            <a:r>
              <a:rPr lang="en-US" b="1" dirty="0" err="1" smtClean="0"/>
              <a:t>Flight_Crew_Emp_Seq_Actl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981200"/>
            <a:ext cx="4599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TTL_RIG_TM – E+F+G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TTL_DEDHED_TM –Total Deadhead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TTL_BLOCK_TM – </a:t>
            </a:r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B</a:t>
            </a:r>
            <a:r>
              <a:rPr lang="en-US" dirty="0" smtClean="0"/>
              <a:t>lock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SEQ_CALNDR_DAY_CT – </a:t>
            </a:r>
            <a:r>
              <a:rPr lang="en-US" dirty="0"/>
              <a:t>T</a:t>
            </a:r>
            <a:r>
              <a:rPr lang="en-US" dirty="0" smtClean="0"/>
              <a:t>otal Calendar days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SEQ_DUTY_PERIOD_CT – Total Duty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99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05/02/2013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fld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Connector 2"/>
          <p:cNvCxnSpPr>
            <a:cxnSpLocks noChangeShapeType="1"/>
          </p:cNvCxnSpPr>
          <p:nvPr/>
        </p:nvCxn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1" name="TextBox 30"/>
          <p:cNvSpPr txBox="1"/>
          <p:nvPr/>
        </p:nvSpPr>
        <p:spPr>
          <a:xfrm>
            <a:off x="2286000" y="402287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Actual Query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9845" y="1220597"/>
            <a:ext cx="4872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tables used -  FLIGHT_CREW_EMP_SEQ_ACT</a:t>
            </a:r>
          </a:p>
          <a:p>
            <a:r>
              <a:rPr lang="en-US" dirty="0"/>
              <a:t>	</a:t>
            </a:r>
            <a:r>
              <a:rPr lang="en-US" dirty="0" smtClean="0"/>
              <a:t>	FLIGHT_CREW_EMP_SEQ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43927"/>
            <a:ext cx="7153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FLIGHT_CREW_EMP_SEQ_ACTL </a:t>
            </a:r>
            <a:r>
              <a:rPr lang="en-US" dirty="0" smtClean="0"/>
              <a:t>  - </a:t>
            </a:r>
            <a:endParaRPr lang="en-US" u="sng" dirty="0" smtClean="0"/>
          </a:p>
          <a:p>
            <a:pPr marL="342900" indent="-342900">
              <a:buAutoNum type="arabicPeriod"/>
            </a:pPr>
            <a:r>
              <a:rPr lang="en-US" dirty="0" smtClean="0"/>
              <a:t>ACTL_GATE_TO_GATE_TM                             -    Block Time</a:t>
            </a:r>
          </a:p>
          <a:p>
            <a:pPr marL="342900" indent="-342900">
              <a:buAutoNum type="arabicPeriod"/>
            </a:pPr>
            <a:r>
              <a:rPr lang="en-US" dirty="0" smtClean="0"/>
              <a:t>SEQ_DUTY_PERIOD_QTY                                -    total  no. of Duty Periods</a:t>
            </a:r>
          </a:p>
          <a:p>
            <a:pPr marL="342900" indent="-342900">
              <a:buAutoNum type="arabicPeriod"/>
            </a:pPr>
            <a:r>
              <a:rPr lang="en-US" dirty="0" smtClean="0"/>
              <a:t>SEQ_DUTY_PERIOD_QTY-1                             -   RONs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581400"/>
            <a:ext cx="5890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FLIGHT_CREW_EMP_SEQ </a:t>
            </a:r>
            <a:r>
              <a:rPr lang="en-US" dirty="0" smtClean="0"/>
              <a:t>   - </a:t>
            </a:r>
          </a:p>
          <a:p>
            <a:pPr marL="342900" indent="-342900">
              <a:buAutoNum type="arabicPeriod"/>
            </a:pPr>
            <a:r>
              <a:rPr lang="en-US" dirty="0" smtClean="0"/>
              <a:t>ACTL_SEQ_DUTY_PERIOD_CREDIT_TM          </a:t>
            </a:r>
            <a:r>
              <a:rPr lang="en-US" dirty="0"/>
              <a:t>-    E Time</a:t>
            </a:r>
          </a:p>
          <a:p>
            <a:pPr marL="342900" indent="-342900">
              <a:buAutoNum type="arabicPeriod"/>
            </a:pPr>
            <a:r>
              <a:rPr lang="en-US" dirty="0"/>
              <a:t>ACTL_SEQ_CREDIT_TM                                 </a:t>
            </a:r>
            <a:r>
              <a:rPr lang="en-US" dirty="0" smtClean="0"/>
              <a:t>     </a:t>
            </a:r>
            <a:r>
              <a:rPr lang="en-US" dirty="0"/>
              <a:t>-   F+G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05/02/2013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fld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Connector 2"/>
          <p:cNvCxnSpPr>
            <a:cxnSpLocks noChangeShapeType="1"/>
          </p:cNvCxnSpPr>
          <p:nvPr/>
        </p:nvCxn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31" name="TextBox 30"/>
          <p:cNvSpPr txBox="1"/>
          <p:nvPr/>
        </p:nvSpPr>
        <p:spPr>
          <a:xfrm>
            <a:off x="2286000" y="381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Actual Query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1725095"/>
            <a:ext cx="72877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Other tables used –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FLIGHT_CREW_EMP_CONTRCT_MONTH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FLIGHT_CREW_AIRCFT_EQUIP                           - 737s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FLIGHT_CREW_EMP_ASGN_FLIGHT                  -   Eliminate Check </a:t>
            </a:r>
            <a:r>
              <a:rPr lang="en-US" dirty="0" err="1" smtClean="0"/>
              <a:t>Airmans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verified against Utilization data and FCRM data for       –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Captains and First Officers , October 2016 – March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fld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05678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22947" y="381000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Example</a:t>
            </a:r>
            <a:endParaRPr lang="en-US" sz="2800" b="1" dirty="0"/>
          </a:p>
        </p:txBody>
      </p:sp>
      <p:cxnSp>
        <p:nvCxnSpPr>
          <p:cNvPr id="15" name="Straight Connector 2"/>
          <p:cNvCxnSpPr>
            <a:cxnSpLocks noChangeShapeType="1"/>
          </p:cNvCxnSpPr>
          <p:nvPr/>
        </p:nvCxn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1903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fld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" y="1600200"/>
            <a:ext cx="8391253" cy="169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2" y="3657600"/>
            <a:ext cx="8397115" cy="152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88681" y="533400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Comparison</a:t>
            </a:r>
            <a:endParaRPr lang="en-US" sz="2800" b="1" dirty="0"/>
          </a:p>
        </p:txBody>
      </p:sp>
      <p:cxnSp>
        <p:nvCxnSpPr>
          <p:cNvPr id="15" name="Straight Connector 2"/>
          <p:cNvCxnSpPr>
            <a:cxnSpLocks noChangeShapeType="1"/>
          </p:cNvCxnSpPr>
          <p:nvPr/>
        </p:nvCxn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8921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fld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799" y="484965"/>
            <a:ext cx="1402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dirty="0" smtClean="0"/>
              <a:t>nalysis</a:t>
            </a:r>
            <a:endParaRPr lang="en-US" sz="2800" b="1" dirty="0"/>
          </a:p>
        </p:txBody>
      </p:sp>
      <p:cxnSp>
        <p:nvCxnSpPr>
          <p:cNvPr id="37" name="Straight Connector 2"/>
          <p:cNvCxnSpPr>
            <a:cxnSpLocks noChangeShapeType="1"/>
          </p:cNvCxnSpPr>
          <p:nvPr/>
        </p:nvCxnSpPr>
        <p:spPr bwMode="auto">
          <a:xfrm>
            <a:off x="547551" y="1008185"/>
            <a:ext cx="80010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graphicFrame>
        <p:nvGraphicFramePr>
          <p:cNvPr id="43" name="Chart 42" title="E+ F+G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889374"/>
              </p:ext>
            </p:extLst>
          </p:nvPr>
        </p:nvGraphicFramePr>
        <p:xfrm>
          <a:off x="1927395" y="1025771"/>
          <a:ext cx="4930605" cy="2555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661178"/>
              </p:ext>
            </p:extLst>
          </p:nvPr>
        </p:nvGraphicFramePr>
        <p:xfrm>
          <a:off x="1956555" y="3672965"/>
          <a:ext cx="4956730" cy="2460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81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0703" y="152400"/>
            <a:ext cx="8734697" cy="6469379"/>
          </a:xfrm>
          <a:prstGeom prst="roundRect">
            <a:avLst>
              <a:gd name="adj" fmla="val 1676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1CB7-0A6F-4810-B4B0-66E7F43F4778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fld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799" y="484965"/>
            <a:ext cx="1504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Project 2</a:t>
            </a:r>
            <a:endParaRPr lang="en-US" sz="2800" b="1" dirty="0"/>
          </a:p>
        </p:txBody>
      </p:sp>
      <p:cxnSp>
        <p:nvCxnSpPr>
          <p:cNvPr id="37" name="Straight Connector 2"/>
          <p:cNvCxnSpPr>
            <a:cxnSpLocks noChangeShapeType="1"/>
          </p:cNvCxnSpPr>
          <p:nvPr/>
        </p:nvCxnSpPr>
        <p:spPr bwMode="auto">
          <a:xfrm>
            <a:off x="547551" y="1008185"/>
            <a:ext cx="80010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4" name="TextBox 3"/>
          <p:cNvSpPr txBox="1"/>
          <p:nvPr/>
        </p:nvSpPr>
        <p:spPr>
          <a:xfrm>
            <a:off x="2133600" y="1243335"/>
            <a:ext cx="498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Analysis of  Factors Causing Split Trips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62415" y="1981200"/>
            <a:ext cx="85005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Goal: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Identifying the flight leg </a:t>
            </a:r>
            <a:r>
              <a:rPr lang="en-US" dirty="0"/>
              <a:t>at which the trip was Split </a:t>
            </a:r>
            <a:r>
              <a:rPr lang="en-US" dirty="0" smtClean="0"/>
              <a:t>from the originally planned sequence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Getting all information  of  Planned Sequence as well as  </a:t>
            </a:r>
            <a:r>
              <a:rPr lang="en-US" dirty="0"/>
              <a:t>A</a:t>
            </a:r>
            <a:r>
              <a:rPr lang="en-US" dirty="0" smtClean="0"/>
              <a:t>ctual </a:t>
            </a:r>
            <a:r>
              <a:rPr lang="en-US" dirty="0"/>
              <a:t>S</a:t>
            </a:r>
            <a:r>
              <a:rPr lang="en-US" dirty="0" smtClean="0"/>
              <a:t>plit Sequence in one observation for direct comparison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3.  Addition of buffer information  (Duty Period buffer, </a:t>
            </a:r>
            <a:r>
              <a:rPr lang="en-US" dirty="0"/>
              <a:t>B</a:t>
            </a:r>
            <a:r>
              <a:rPr lang="en-US" dirty="0" smtClean="0"/>
              <a:t>lock buffer) to identify cause of  Split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6767</TotalTime>
  <Words>291</Words>
  <Application>Microsoft Office PowerPoint</Application>
  <PresentationFormat>On-screen Show (4:3)</PresentationFormat>
  <Paragraphs>119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Set Validation Example</vt:lpstr>
      <vt:lpstr>PowerPoint Presentation</vt:lpstr>
    </vt:vector>
  </TitlesOfParts>
  <Company>US Airways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 117   Flight and Duty Limitations and Rest Requirements: Flightcrew Members</dc:title>
  <dc:creator>Lavineta, Nacho</dc:creator>
  <cp:lastModifiedBy>Indurkar, Madhura</cp:lastModifiedBy>
  <cp:revision>385</cp:revision>
  <cp:lastPrinted>2013-07-08T16:25:13Z</cp:lastPrinted>
  <dcterms:created xsi:type="dcterms:W3CDTF">2013-04-30T01:19:20Z</dcterms:created>
  <dcterms:modified xsi:type="dcterms:W3CDTF">2017-08-14T18:56:18Z</dcterms:modified>
</cp:coreProperties>
</file>