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</p:sldMasterIdLst>
  <p:notesMasterIdLst>
    <p:notesMasterId r:id="rId14"/>
  </p:notesMasterIdLst>
  <p:sldIdLst>
    <p:sldId id="256" r:id="rId2"/>
    <p:sldId id="260" r:id="rId3"/>
    <p:sldId id="266" r:id="rId4"/>
    <p:sldId id="347" r:id="rId5"/>
    <p:sldId id="300" r:id="rId6"/>
    <p:sldId id="271" r:id="rId7"/>
    <p:sldId id="287" r:id="rId8"/>
    <p:sldId id="270" r:id="rId9"/>
    <p:sldId id="349" r:id="rId10"/>
    <p:sldId id="277" r:id="rId11"/>
    <p:sldId id="301" r:id="rId12"/>
    <p:sldId id="264" r:id="rId13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15"/>
    </p:embeddedFont>
    <p:embeddedFont>
      <p:font typeface="Julius Sans One" panose="020B0604020202020204" charset="0"/>
      <p:regular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Questrial" pitchFamily="2" charset="0"/>
      <p:regular r:id="rId21"/>
    </p:embeddedFont>
    <p:embeddedFont>
      <p:font typeface="Saira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D1BFB9-E7F4-4A0C-BB20-9B3C14753590}">
  <a:tblStyle styleId="{14D1BFB9-E7F4-4A0C-BB20-9B3C147535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5" y="120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a1249ffcf0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a1249ffcf0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7b02797fa4_2_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7b02797fa4_2_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1249ffcf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1249ffcf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b02797fa4_2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b02797fa4_2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b02797fa4_2_1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b02797fa4_2_1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b02797fa4_2_1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b02797fa4_2_1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613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a1249ffcf0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a1249ffcf0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7b02797fa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7b02797fa4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7b02797fa4_2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7b02797fa4_2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a1249ffcf0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a1249ffcf0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b02797fa4_2_1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b02797fa4_2_1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2765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32_1">
    <p:bg>
      <p:bgPr>
        <a:solidFill>
          <a:schemeClr val="accent5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/>
          <p:nvPr/>
        </p:nvSpPr>
        <p:spPr>
          <a:xfrm rot="5400000" flipH="1">
            <a:off x="-3170100" y="96925"/>
            <a:ext cx="10676100" cy="48081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41"/>
          <p:cNvSpPr txBox="1">
            <a:spLocks noGrp="1"/>
          </p:cNvSpPr>
          <p:nvPr>
            <p:ph type="title"/>
          </p:nvPr>
        </p:nvSpPr>
        <p:spPr>
          <a:xfrm>
            <a:off x="5621850" y="1032225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41"/>
          <p:cNvSpPr txBox="1">
            <a:spLocks noGrp="1"/>
          </p:cNvSpPr>
          <p:nvPr>
            <p:ph type="subTitle" idx="1"/>
          </p:nvPr>
        </p:nvSpPr>
        <p:spPr>
          <a:xfrm>
            <a:off x="5295600" y="1276125"/>
            <a:ext cx="24162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18" name="Google Shape;318;p41"/>
          <p:cNvSpPr txBox="1">
            <a:spLocks noGrp="1"/>
          </p:cNvSpPr>
          <p:nvPr>
            <p:ph type="title" idx="2"/>
          </p:nvPr>
        </p:nvSpPr>
        <p:spPr>
          <a:xfrm>
            <a:off x="713225" y="2279700"/>
            <a:ext cx="3328800" cy="5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9" name="Google Shape;319;p41"/>
          <p:cNvSpPr txBox="1">
            <a:spLocks noGrp="1"/>
          </p:cNvSpPr>
          <p:nvPr>
            <p:ph type="title" idx="3"/>
          </p:nvPr>
        </p:nvSpPr>
        <p:spPr>
          <a:xfrm>
            <a:off x="5621850" y="246081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41"/>
          <p:cNvSpPr txBox="1">
            <a:spLocks noGrp="1"/>
          </p:cNvSpPr>
          <p:nvPr>
            <p:ph type="subTitle" idx="4"/>
          </p:nvPr>
        </p:nvSpPr>
        <p:spPr>
          <a:xfrm>
            <a:off x="5295600" y="2709472"/>
            <a:ext cx="24162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21" name="Google Shape;321;p41"/>
          <p:cNvSpPr txBox="1">
            <a:spLocks noGrp="1"/>
          </p:cNvSpPr>
          <p:nvPr>
            <p:ph type="title" idx="5"/>
          </p:nvPr>
        </p:nvSpPr>
        <p:spPr>
          <a:xfrm>
            <a:off x="5621850" y="3877419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41"/>
          <p:cNvSpPr txBox="1">
            <a:spLocks noGrp="1"/>
          </p:cNvSpPr>
          <p:nvPr>
            <p:ph type="subTitle" idx="6"/>
          </p:nvPr>
        </p:nvSpPr>
        <p:spPr>
          <a:xfrm>
            <a:off x="5295600" y="4126082"/>
            <a:ext cx="24162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23" name="Google Shape;323;p41"/>
          <p:cNvSpPr/>
          <p:nvPr/>
        </p:nvSpPr>
        <p:spPr>
          <a:xfrm rot="10800000">
            <a:off x="6984125" y="-61437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24" name="Google Shape;324;p41"/>
          <p:cNvSpPr/>
          <p:nvPr/>
        </p:nvSpPr>
        <p:spPr>
          <a:xfrm rot="10800000">
            <a:off x="7044125" y="-709625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25" name="Google Shape;325;p41"/>
          <p:cNvSpPr/>
          <p:nvPr/>
        </p:nvSpPr>
        <p:spPr>
          <a:xfrm flipH="1">
            <a:off x="7963400" y="3988625"/>
            <a:ext cx="1355400" cy="13143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26" name="Google Shape;326;p41"/>
          <p:cNvSpPr/>
          <p:nvPr/>
        </p:nvSpPr>
        <p:spPr>
          <a:xfrm>
            <a:off x="7338200" y="4256000"/>
            <a:ext cx="2913300" cy="13665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4">
    <p:bg>
      <p:bgPr>
        <a:solidFill>
          <a:schemeClr val="accent5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>
            <a:spLocks noGrp="1"/>
          </p:cNvSpPr>
          <p:nvPr>
            <p:ph type="title"/>
          </p:nvPr>
        </p:nvSpPr>
        <p:spPr>
          <a:xfrm>
            <a:off x="4260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42"/>
          <p:cNvSpPr/>
          <p:nvPr/>
        </p:nvSpPr>
        <p:spPr>
          <a:xfrm rot="10800000">
            <a:off x="6907925" y="-8085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0" name="Google Shape;330;p42"/>
          <p:cNvSpPr/>
          <p:nvPr/>
        </p:nvSpPr>
        <p:spPr>
          <a:xfrm rot="10800000">
            <a:off x="6967925" y="-9038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_1">
    <p:bg>
      <p:bgPr>
        <a:solidFill>
          <a:schemeClr val="dk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4_1">
    <p:bg>
      <p:bgPr>
        <a:solidFill>
          <a:schemeClr val="accent5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5771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45"/>
          <p:cNvSpPr/>
          <p:nvPr/>
        </p:nvSpPr>
        <p:spPr>
          <a:xfrm rot="10800000">
            <a:off x="-2495250" y="-885400"/>
            <a:ext cx="4317900" cy="22131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_AND_BODY_1"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35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8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CUSTOM_35_1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59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9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ITLE_AND_TWO_COLUMNS">
    <p:bg>
      <p:bgPr>
        <a:solidFill>
          <a:schemeClr val="accent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3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6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_2">
    <p:bg>
      <p:bgPr>
        <a:solidFill>
          <a:schemeClr val="accent5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 hasCustomPrompt="1"/>
          </p:nvPr>
        </p:nvSpPr>
        <p:spPr>
          <a:xfrm>
            <a:off x="815488" y="2995725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2"/>
          </p:nvPr>
        </p:nvSpPr>
        <p:spPr>
          <a:xfrm>
            <a:off x="1633438" y="2931800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1633438" y="3207354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/>
          <p:nvPr/>
        </p:nvSpPr>
        <p:spPr>
          <a:xfrm rot="10800000">
            <a:off x="-19875" y="-13336"/>
            <a:ext cx="9203100" cy="2690100"/>
          </a:xfrm>
          <a:prstGeom prst="triangle">
            <a:avLst>
              <a:gd name="adj" fmla="val 4989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3" hasCustomPrompt="1"/>
          </p:nvPr>
        </p:nvSpPr>
        <p:spPr>
          <a:xfrm>
            <a:off x="815488" y="3888750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4"/>
          </p:nvPr>
        </p:nvSpPr>
        <p:spPr>
          <a:xfrm>
            <a:off x="1633438" y="3824821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5"/>
          </p:nvPr>
        </p:nvSpPr>
        <p:spPr>
          <a:xfrm>
            <a:off x="1633438" y="4100375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6" hasCustomPrompt="1"/>
          </p:nvPr>
        </p:nvSpPr>
        <p:spPr>
          <a:xfrm>
            <a:off x="4543875" y="2995725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7"/>
          </p:nvPr>
        </p:nvSpPr>
        <p:spPr>
          <a:xfrm>
            <a:off x="5395160" y="2931800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8"/>
          </p:nvPr>
        </p:nvSpPr>
        <p:spPr>
          <a:xfrm>
            <a:off x="5395160" y="3207354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9" hasCustomPrompt="1"/>
          </p:nvPr>
        </p:nvSpPr>
        <p:spPr>
          <a:xfrm>
            <a:off x="4543875" y="3888750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13"/>
          </p:nvPr>
        </p:nvSpPr>
        <p:spPr>
          <a:xfrm>
            <a:off x="5395160" y="3824822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4"/>
          </p:nvPr>
        </p:nvSpPr>
        <p:spPr>
          <a:xfrm>
            <a:off x="5395160" y="4100376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88" name="Google Shape;88;p14"/>
          <p:cNvCxnSpPr/>
          <p:nvPr/>
        </p:nvCxnSpPr>
        <p:spPr>
          <a:xfrm rot="10800000">
            <a:off x="-2241975" y="1909725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 rot="10800000" flipH="1">
            <a:off x="6566175" y="18802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 idx="15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1">
    <p:bg>
      <p:bgPr>
        <a:solidFill>
          <a:schemeClr val="accent5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algn="just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6_1">
    <p:bg>
      <p:bgPr>
        <a:solidFill>
          <a:schemeClr val="dk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/>
          <p:nvPr/>
        </p:nvSpPr>
        <p:spPr>
          <a:xfrm>
            <a:off x="2419275" y="712798"/>
            <a:ext cx="8680800" cy="45069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/>
          <p:nvPr/>
        </p:nvSpPr>
        <p:spPr>
          <a:xfrm rot="10800000">
            <a:off x="-1956075" y="-76202"/>
            <a:ext cx="8680800" cy="45069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4"/>
          <p:cNvSpPr txBox="1">
            <a:spLocks noGrp="1"/>
          </p:cNvSpPr>
          <p:nvPr>
            <p:ph type="subTitle" idx="1"/>
          </p:nvPr>
        </p:nvSpPr>
        <p:spPr>
          <a:xfrm>
            <a:off x="837600" y="1363909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2"/>
          </p:nvPr>
        </p:nvSpPr>
        <p:spPr>
          <a:xfrm>
            <a:off x="5204373" y="3528545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248" name="Google Shape;248;p34"/>
          <p:cNvCxnSpPr/>
          <p:nvPr/>
        </p:nvCxnSpPr>
        <p:spPr>
          <a:xfrm>
            <a:off x="-1375750" y="2424873"/>
            <a:ext cx="3079500" cy="3177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4"/>
          <p:cNvCxnSpPr/>
          <p:nvPr/>
        </p:nvCxnSpPr>
        <p:spPr>
          <a:xfrm>
            <a:off x="7838750" y="-62702"/>
            <a:ext cx="3079500" cy="3177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34"/>
          <p:cNvSpPr txBox="1">
            <a:spLocks noGrp="1"/>
          </p:cNvSpPr>
          <p:nvPr>
            <p:ph type="title"/>
          </p:nvPr>
        </p:nvSpPr>
        <p:spPr>
          <a:xfrm>
            <a:off x="5204373" y="2704650"/>
            <a:ext cx="31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34"/>
          <p:cNvSpPr txBox="1">
            <a:spLocks noGrp="1"/>
          </p:cNvSpPr>
          <p:nvPr>
            <p:ph type="title" idx="3"/>
          </p:nvPr>
        </p:nvSpPr>
        <p:spPr>
          <a:xfrm>
            <a:off x="837600" y="530725"/>
            <a:ext cx="31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29_1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8" r:id="rId5"/>
    <p:sldLayoutId id="2147483660" r:id="rId6"/>
    <p:sldLayoutId id="2147483665" r:id="rId7"/>
    <p:sldLayoutId id="2147483680" r:id="rId8"/>
    <p:sldLayoutId id="2147483685" r:id="rId9"/>
    <p:sldLayoutId id="2147483687" r:id="rId10"/>
    <p:sldLayoutId id="2147483688" r:id="rId11"/>
    <p:sldLayoutId id="2147483690" r:id="rId12"/>
    <p:sldLayoutId id="2147483691" r:id="rId13"/>
    <p:sldLayoutId id="2147483695" r:id="rId14"/>
    <p:sldLayoutId id="2147483703" r:id="rId15"/>
    <p:sldLayoutId id="2147483704" r:id="rId16"/>
    <p:sldLayoutId id="214748370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>
            <a:spLocks noGrp="1"/>
          </p:cNvSpPr>
          <p:nvPr>
            <p:ph type="ctrTitle"/>
          </p:nvPr>
        </p:nvSpPr>
        <p:spPr>
          <a:xfrm>
            <a:off x="3907720" y="209961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GPS TOLL BASED SYSTEM SIMULATION USING PYTHON</a:t>
            </a:r>
            <a:endParaRPr dirty="0"/>
          </a:p>
        </p:txBody>
      </p:sp>
      <p:sp>
        <p:nvSpPr>
          <p:cNvPr id="464" name="Google Shape;464;p67"/>
          <p:cNvSpPr txBox="1">
            <a:spLocks noGrp="1"/>
          </p:cNvSpPr>
          <p:nvPr>
            <p:ph type="subTitle" idx="1"/>
          </p:nvPr>
        </p:nvSpPr>
        <p:spPr>
          <a:xfrm>
            <a:off x="3567730" y="422295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cxnSp>
        <p:nvCxnSpPr>
          <p:cNvPr id="465" name="Google Shape;465;p67"/>
          <p:cNvCxnSpPr/>
          <p:nvPr/>
        </p:nvCxnSpPr>
        <p:spPr>
          <a:xfrm>
            <a:off x="6213850" y="415437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F452F5-B52F-C75D-7AA4-2EDEBE8A5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08" y="1143822"/>
            <a:ext cx="2665218" cy="1935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C0AA46-AA51-E071-4B03-D88320663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1877" y="1143821"/>
            <a:ext cx="2434884" cy="1935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B94A98-1A5F-79CB-D1A1-1DA5CC0074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1112" y="1143821"/>
            <a:ext cx="2434884" cy="1951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59B589-C560-A596-9477-8750DF5F7D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8071" y="3293791"/>
            <a:ext cx="3167857" cy="1638540"/>
          </a:xfrm>
          <a:prstGeom prst="rect">
            <a:avLst/>
          </a:prstGeom>
        </p:spPr>
      </p:pic>
      <p:sp>
        <p:nvSpPr>
          <p:cNvPr id="8" name="Google Shape;744;p94">
            <a:extLst>
              <a:ext uri="{FF2B5EF4-FFF2-40B4-BE49-F238E27FC236}">
                <a16:creationId xmlns:a16="http://schemas.microsoft.com/office/drawing/2014/main" id="{3F2D0809-2F99-C6D1-3C57-E246A1B17D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75394" y="36174"/>
            <a:ext cx="3792700" cy="10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dirty="0"/>
              <a:t>DEMO</a:t>
            </a:r>
            <a:endParaRPr sz="3000" dirty="0"/>
          </a:p>
        </p:txBody>
      </p:sp>
      <p:cxnSp>
        <p:nvCxnSpPr>
          <p:cNvPr id="10" name="Google Shape;614;p80">
            <a:extLst>
              <a:ext uri="{FF2B5EF4-FFF2-40B4-BE49-F238E27FC236}">
                <a16:creationId xmlns:a16="http://schemas.microsoft.com/office/drawing/2014/main" id="{F473A464-78E0-7515-4081-B2C0ACCF1E54}"/>
              </a:ext>
            </a:extLst>
          </p:cNvPr>
          <p:cNvCxnSpPr/>
          <p:nvPr/>
        </p:nvCxnSpPr>
        <p:spPr>
          <a:xfrm>
            <a:off x="4096050" y="846628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112"/>
          <p:cNvSpPr txBox="1">
            <a:spLocks noGrp="1"/>
          </p:cNvSpPr>
          <p:nvPr>
            <p:ph type="title"/>
          </p:nvPr>
        </p:nvSpPr>
        <p:spPr>
          <a:xfrm>
            <a:off x="1155185" y="88720"/>
            <a:ext cx="5771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</a:t>
            </a:r>
            <a:r>
              <a:rPr lang="en" dirty="0"/>
              <a:t>uture work</a:t>
            </a:r>
            <a:endParaRPr dirty="0"/>
          </a:p>
        </p:txBody>
      </p:sp>
      <p:sp>
        <p:nvSpPr>
          <p:cNvPr id="1205" name="Google Shape;1205;p112"/>
          <p:cNvSpPr txBox="1"/>
          <p:nvPr/>
        </p:nvSpPr>
        <p:spPr>
          <a:xfrm>
            <a:off x="3360177" y="2685901"/>
            <a:ext cx="19680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210" name="Google Shape;1210;p112"/>
          <p:cNvSpPr/>
          <p:nvPr/>
        </p:nvSpPr>
        <p:spPr>
          <a:xfrm>
            <a:off x="5798725" y="3803900"/>
            <a:ext cx="5264100" cy="2697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50" name="Google Shape;1250;p112"/>
          <p:cNvCxnSpPr/>
          <p:nvPr/>
        </p:nvCxnSpPr>
        <p:spPr>
          <a:xfrm>
            <a:off x="3203122" y="717771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98A17D9-AF16-D411-2974-0E37BF47EAB8}"/>
              </a:ext>
            </a:extLst>
          </p:cNvPr>
          <p:cNvSpPr txBox="1"/>
          <p:nvPr/>
        </p:nvSpPr>
        <p:spPr>
          <a:xfrm>
            <a:off x="270890" y="869019"/>
            <a:ext cx="3769995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dirty="0">
                <a:solidFill>
                  <a:schemeClr val="tx1"/>
                </a:solidFill>
                <a:latin typeface="Saira" panose="020B0604020202020204" charset="0"/>
              </a:rPr>
              <a:t>Improving User Experience</a:t>
            </a:r>
          </a:p>
          <a:p>
            <a:pPr marL="342900" indent="-342900">
              <a:buAutoNum type="arabicPeriod"/>
            </a:pPr>
            <a:endParaRPr lang="en-IN" dirty="0">
              <a:solidFill>
                <a:schemeClr val="tx1"/>
              </a:solidFill>
              <a:latin typeface="Saira" panose="020B060402020202020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tx1"/>
                </a:solidFill>
                <a:latin typeface="Saira" panose="020B0604020202020204" charset="0"/>
              </a:rPr>
              <a:t> Enhanced Geocoding and Routing</a:t>
            </a:r>
          </a:p>
          <a:p>
            <a:pPr marL="342900" indent="-342900">
              <a:buAutoNum type="arabicPeriod"/>
            </a:pPr>
            <a:endParaRPr lang="en-IN" dirty="0">
              <a:solidFill>
                <a:schemeClr val="tx1"/>
              </a:solidFill>
              <a:latin typeface="Saira" panose="020B0604020202020204" charset="0"/>
            </a:endParaRPr>
          </a:p>
          <a:p>
            <a:pPr marL="342900" indent="-342900">
              <a:buFont typeface="Arial"/>
              <a:buAutoNum type="arabicPeriod"/>
            </a:pPr>
            <a:r>
              <a:rPr lang="en-IN" dirty="0">
                <a:solidFill>
                  <a:schemeClr val="tx1"/>
                </a:solidFill>
                <a:latin typeface="Saira" panose="020B0604020202020204" charset="0"/>
              </a:rPr>
              <a:t>Advanced Toll Calculation</a:t>
            </a:r>
          </a:p>
          <a:p>
            <a:pPr marL="342900" indent="-342900">
              <a:buFont typeface="Arial"/>
              <a:buAutoNum type="arabicPeriod"/>
            </a:pPr>
            <a:endParaRPr lang="en-IN" dirty="0">
              <a:solidFill>
                <a:schemeClr val="tx1"/>
              </a:solidFill>
              <a:latin typeface="Saira" panose="020B060402020202020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tx1"/>
                </a:solidFill>
                <a:latin typeface="Saira" panose="020B0604020202020204" charset="0"/>
              </a:rPr>
              <a:t>Data Visualization and Analytics</a:t>
            </a:r>
          </a:p>
          <a:p>
            <a:pPr marL="342900" indent="-342900">
              <a:buAutoNum type="arabicPeriod"/>
            </a:pPr>
            <a:endParaRPr lang="en-IN" dirty="0">
              <a:solidFill>
                <a:schemeClr val="tx1"/>
              </a:solidFill>
              <a:latin typeface="Saira" panose="020B060402020202020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tx1"/>
                </a:solidFill>
                <a:latin typeface="Saira" panose="020B0604020202020204" charset="0"/>
              </a:rPr>
              <a:t>Mobile Responsiveness</a:t>
            </a:r>
          </a:p>
          <a:p>
            <a:pPr marL="342900" indent="-342900">
              <a:buAutoNum type="arabicPeriod"/>
            </a:pPr>
            <a:endParaRPr lang="en-IN" dirty="0">
              <a:solidFill>
                <a:schemeClr val="tx1"/>
              </a:solidFill>
              <a:latin typeface="Saira" panose="020B060402020202020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tx1"/>
                </a:solidFill>
                <a:latin typeface="Saira" panose="020B0604020202020204" charset="0"/>
              </a:rPr>
              <a:t>Performance Optimization</a:t>
            </a:r>
          </a:p>
          <a:p>
            <a:pPr marL="342900" indent="-342900">
              <a:buAutoNum type="arabicPeriod"/>
            </a:pPr>
            <a:endParaRPr lang="en-IN" dirty="0">
              <a:solidFill>
                <a:schemeClr val="tx1"/>
              </a:solidFill>
              <a:latin typeface="Saira" panose="020B060402020202020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tx1"/>
                </a:solidFill>
                <a:latin typeface="Saira" panose="020B0604020202020204" charset="0"/>
              </a:rPr>
              <a:t>Scalability and Deployment</a:t>
            </a:r>
          </a:p>
          <a:p>
            <a:pPr marL="342900" indent="-342900">
              <a:buAutoNum type="arabicPeriod"/>
            </a:pPr>
            <a:endParaRPr lang="en-IN" dirty="0">
              <a:solidFill>
                <a:schemeClr val="tx1"/>
              </a:solidFill>
              <a:latin typeface="Saira" panose="020B060402020202020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tx1"/>
                </a:solidFill>
                <a:latin typeface="Saira" panose="020B0604020202020204" charset="0"/>
              </a:rPr>
              <a:t>Integration with Payment Gateways</a:t>
            </a:r>
          </a:p>
          <a:p>
            <a:pPr marL="342900" indent="-342900">
              <a:buAutoNum type="arabicPeriod"/>
            </a:pPr>
            <a:endParaRPr lang="en-IN" dirty="0">
              <a:solidFill>
                <a:schemeClr val="tx1"/>
              </a:solidFill>
              <a:latin typeface="Saira" panose="020B060402020202020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tx1"/>
                </a:solidFill>
                <a:latin typeface="Saira" panose="020B0604020202020204" charset="0"/>
              </a:rPr>
              <a:t>Environmental Impact Calculation</a:t>
            </a:r>
          </a:p>
          <a:p>
            <a:pPr marL="342900" indent="-342900">
              <a:buAutoNum type="arabicPeriod"/>
            </a:pPr>
            <a:endParaRPr lang="en-IN" dirty="0">
              <a:solidFill>
                <a:schemeClr val="tx1"/>
              </a:solidFill>
              <a:latin typeface="Saira" panose="020B060402020202020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tx1"/>
                </a:solidFill>
                <a:latin typeface="Saira" panose="020B0604020202020204" charset="0"/>
              </a:rPr>
              <a:t>Accessibility Improvements</a:t>
            </a:r>
          </a:p>
        </p:txBody>
      </p:sp>
      <p:pic>
        <p:nvPicPr>
          <p:cNvPr id="4" name="Picture 2" descr="GPS-based systems: the future of toll collection">
            <a:extLst>
              <a:ext uri="{FF2B5EF4-FFF2-40B4-BE49-F238E27FC236}">
                <a16:creationId xmlns:a16="http://schemas.microsoft.com/office/drawing/2014/main" id="{6C9EDAE7-3971-F11A-34B5-0FB172790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985" y="800100"/>
            <a:ext cx="3769995" cy="355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5"/>
          <p:cNvSpPr txBox="1">
            <a:spLocks noGrp="1"/>
          </p:cNvSpPr>
          <p:nvPr>
            <p:ph type="body" idx="1"/>
          </p:nvPr>
        </p:nvSpPr>
        <p:spPr>
          <a:xfrm>
            <a:off x="1702419" y="2292486"/>
            <a:ext cx="6036527" cy="19078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Saira" panose="020B0604020202020204" charset="0"/>
              </a:rPr>
              <a:t>The GPS Toll-Based System Simulation using Python is an advanced web application designed to calculate toll costs based on GPS data, visualize routes on an interactive map, and maintain a detailed user transaction history. The application provides a robust and user-friendly platform for simulating toll-based travel expenses while offering opportunities for future enhancements in user experience, performance optimization, and additional features like dynamic toll rates and real-time traffic integration.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ira" panose="020B060402020202020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Saira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1" name="Google Shape;551;p75"/>
          <p:cNvSpPr txBox="1">
            <a:spLocks noGrp="1"/>
          </p:cNvSpPr>
          <p:nvPr>
            <p:ph type="title"/>
          </p:nvPr>
        </p:nvSpPr>
        <p:spPr>
          <a:xfrm>
            <a:off x="1754857" y="1313169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b="1" dirty="0"/>
          </a:p>
        </p:txBody>
      </p:sp>
      <p:cxnSp>
        <p:nvCxnSpPr>
          <p:cNvPr id="552" name="Google Shape;552;p75"/>
          <p:cNvCxnSpPr/>
          <p:nvPr/>
        </p:nvCxnSpPr>
        <p:spPr>
          <a:xfrm>
            <a:off x="4315357" y="1957654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1"/>
          <p:cNvSpPr txBox="1">
            <a:spLocks noGrp="1"/>
          </p:cNvSpPr>
          <p:nvPr>
            <p:ph type="title" idx="3"/>
          </p:nvPr>
        </p:nvSpPr>
        <p:spPr>
          <a:xfrm>
            <a:off x="1163179" y="3228694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03" name="Google Shape;503;p71"/>
          <p:cNvSpPr txBox="1">
            <a:spLocks noGrp="1"/>
          </p:cNvSpPr>
          <p:nvPr>
            <p:ph type="title"/>
          </p:nvPr>
        </p:nvSpPr>
        <p:spPr>
          <a:xfrm>
            <a:off x="1170486" y="2514178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04" name="Google Shape;504;p71"/>
          <p:cNvSpPr txBox="1">
            <a:spLocks noGrp="1"/>
          </p:cNvSpPr>
          <p:nvPr>
            <p:ph type="title" idx="2"/>
          </p:nvPr>
        </p:nvSpPr>
        <p:spPr>
          <a:xfrm>
            <a:off x="1892518" y="2670456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s-419" dirty="0" err="1"/>
              <a:t>Unique</a:t>
            </a:r>
            <a:r>
              <a:rPr lang="es-419" dirty="0"/>
              <a:t> idea</a:t>
            </a:r>
            <a:br>
              <a:rPr lang="es-419" dirty="0"/>
            </a:br>
            <a:r>
              <a:rPr lang="es-419" dirty="0"/>
              <a:t>(</a:t>
            </a:r>
            <a:r>
              <a:rPr lang="es-419" dirty="0" err="1"/>
              <a:t>Solution</a:t>
            </a:r>
            <a:r>
              <a:rPr lang="es-419" dirty="0"/>
              <a:t>)</a:t>
            </a:r>
            <a:br>
              <a:rPr lang="es-419" dirty="0"/>
            </a:br>
            <a:endParaRPr dirty="0"/>
          </a:p>
        </p:txBody>
      </p:sp>
      <p:sp>
        <p:nvSpPr>
          <p:cNvPr id="505" name="Google Shape;505;p71"/>
          <p:cNvSpPr txBox="1">
            <a:spLocks noGrp="1"/>
          </p:cNvSpPr>
          <p:nvPr>
            <p:ph type="title" idx="6"/>
          </p:nvPr>
        </p:nvSpPr>
        <p:spPr>
          <a:xfrm>
            <a:off x="5090960" y="2469156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08" name="Google Shape;508;p71"/>
          <p:cNvSpPr txBox="1">
            <a:spLocks noGrp="1"/>
          </p:cNvSpPr>
          <p:nvPr>
            <p:ph type="title" idx="15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09" name="Google Shape;509;p71"/>
          <p:cNvSpPr txBox="1">
            <a:spLocks noGrp="1"/>
          </p:cNvSpPr>
          <p:nvPr>
            <p:ph type="title" idx="4"/>
          </p:nvPr>
        </p:nvSpPr>
        <p:spPr>
          <a:xfrm>
            <a:off x="1828824" y="3264677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Features Offered</a:t>
            </a:r>
            <a:endParaRPr dirty="0"/>
          </a:p>
        </p:txBody>
      </p:sp>
      <p:sp>
        <p:nvSpPr>
          <p:cNvPr id="510" name="Google Shape;510;p71"/>
          <p:cNvSpPr txBox="1">
            <a:spLocks noGrp="1"/>
          </p:cNvSpPr>
          <p:nvPr>
            <p:ph type="title" idx="7"/>
          </p:nvPr>
        </p:nvSpPr>
        <p:spPr>
          <a:xfrm>
            <a:off x="5827100" y="2469156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Architecture Diagram</a:t>
            </a:r>
            <a:endParaRPr dirty="0"/>
          </a:p>
        </p:txBody>
      </p:sp>
      <p:sp>
        <p:nvSpPr>
          <p:cNvPr id="512" name="Google Shape;512;p71"/>
          <p:cNvSpPr txBox="1">
            <a:spLocks noGrp="1"/>
          </p:cNvSpPr>
          <p:nvPr>
            <p:ph type="title" idx="9"/>
          </p:nvPr>
        </p:nvSpPr>
        <p:spPr>
          <a:xfrm>
            <a:off x="5090960" y="3246158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513" name="Google Shape;513;p71"/>
          <p:cNvSpPr txBox="1">
            <a:spLocks noGrp="1"/>
          </p:cNvSpPr>
          <p:nvPr>
            <p:ph type="title" idx="13"/>
          </p:nvPr>
        </p:nvSpPr>
        <p:spPr>
          <a:xfrm>
            <a:off x="5936180" y="3243608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Demo</a:t>
            </a:r>
            <a:endParaRPr dirty="0"/>
          </a:p>
        </p:txBody>
      </p:sp>
      <p:cxnSp>
        <p:nvCxnSpPr>
          <p:cNvPr id="515" name="Google Shape;515;p71"/>
          <p:cNvCxnSpPr/>
          <p:nvPr/>
        </p:nvCxnSpPr>
        <p:spPr>
          <a:xfrm>
            <a:off x="4248450" y="127290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502;p71">
            <a:extLst>
              <a:ext uri="{FF2B5EF4-FFF2-40B4-BE49-F238E27FC236}">
                <a16:creationId xmlns:a16="http://schemas.microsoft.com/office/drawing/2014/main" id="{CB8E75E0-AA95-7F98-0053-6B4803A360AA}"/>
              </a:ext>
            </a:extLst>
          </p:cNvPr>
          <p:cNvSpPr txBox="1">
            <a:spLocks/>
          </p:cNvSpPr>
          <p:nvPr/>
        </p:nvSpPr>
        <p:spPr>
          <a:xfrm>
            <a:off x="1163179" y="3888750"/>
            <a:ext cx="6084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9" name="Google Shape;509;p71">
            <a:extLst>
              <a:ext uri="{FF2B5EF4-FFF2-40B4-BE49-F238E27FC236}">
                <a16:creationId xmlns:a16="http://schemas.microsoft.com/office/drawing/2014/main" id="{735E6446-F2F6-EC60-B7F8-561D501B0A21}"/>
              </a:ext>
            </a:extLst>
          </p:cNvPr>
          <p:cNvSpPr txBox="1">
            <a:spLocks/>
          </p:cNvSpPr>
          <p:nvPr/>
        </p:nvSpPr>
        <p:spPr>
          <a:xfrm>
            <a:off x="1778886" y="3888750"/>
            <a:ext cx="29334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IN" dirty="0">
                <a:solidFill>
                  <a:schemeClr val="hlink"/>
                </a:solidFill>
                <a:uFill>
                  <a:noFill/>
                </a:uFill>
              </a:rPr>
              <a:t>Technologies Used</a:t>
            </a:r>
            <a:endParaRPr lang="en-IN" dirty="0"/>
          </a:p>
        </p:txBody>
      </p:sp>
      <p:sp>
        <p:nvSpPr>
          <p:cNvPr id="12" name="Google Shape;502;p71">
            <a:extLst>
              <a:ext uri="{FF2B5EF4-FFF2-40B4-BE49-F238E27FC236}">
                <a16:creationId xmlns:a16="http://schemas.microsoft.com/office/drawing/2014/main" id="{B80200C3-BCB1-F3C4-C11B-7A3EF2210856}"/>
              </a:ext>
            </a:extLst>
          </p:cNvPr>
          <p:cNvSpPr txBox="1">
            <a:spLocks/>
          </p:cNvSpPr>
          <p:nvPr/>
        </p:nvSpPr>
        <p:spPr>
          <a:xfrm>
            <a:off x="5117893" y="4548806"/>
            <a:ext cx="6084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" dirty="0"/>
              <a:t>08</a:t>
            </a:r>
          </a:p>
        </p:txBody>
      </p:sp>
      <p:sp>
        <p:nvSpPr>
          <p:cNvPr id="13" name="Google Shape;502;p71">
            <a:extLst>
              <a:ext uri="{FF2B5EF4-FFF2-40B4-BE49-F238E27FC236}">
                <a16:creationId xmlns:a16="http://schemas.microsoft.com/office/drawing/2014/main" id="{2E927DF7-DC15-DE06-53EF-EE909819A38D}"/>
              </a:ext>
            </a:extLst>
          </p:cNvPr>
          <p:cNvSpPr txBox="1">
            <a:spLocks/>
          </p:cNvSpPr>
          <p:nvPr/>
        </p:nvSpPr>
        <p:spPr>
          <a:xfrm>
            <a:off x="1170486" y="4548806"/>
            <a:ext cx="6084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14" name="Google Shape;502;p71">
            <a:extLst>
              <a:ext uri="{FF2B5EF4-FFF2-40B4-BE49-F238E27FC236}">
                <a16:creationId xmlns:a16="http://schemas.microsoft.com/office/drawing/2014/main" id="{818442D1-B2E4-C08A-DCC4-1C29DF871DD2}"/>
              </a:ext>
            </a:extLst>
          </p:cNvPr>
          <p:cNvSpPr txBox="1">
            <a:spLocks/>
          </p:cNvSpPr>
          <p:nvPr/>
        </p:nvSpPr>
        <p:spPr>
          <a:xfrm>
            <a:off x="5117893" y="3916740"/>
            <a:ext cx="6084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19" name="Google Shape;509;p71">
            <a:extLst>
              <a:ext uri="{FF2B5EF4-FFF2-40B4-BE49-F238E27FC236}">
                <a16:creationId xmlns:a16="http://schemas.microsoft.com/office/drawing/2014/main" id="{C80734EB-A572-2EB4-4ED3-879460A1F97D}"/>
              </a:ext>
            </a:extLst>
          </p:cNvPr>
          <p:cNvSpPr txBox="1">
            <a:spLocks/>
          </p:cNvSpPr>
          <p:nvPr/>
        </p:nvSpPr>
        <p:spPr>
          <a:xfrm>
            <a:off x="5827100" y="4546316"/>
            <a:ext cx="29334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IN" dirty="0">
                <a:solidFill>
                  <a:schemeClr val="hlink"/>
                </a:solidFill>
                <a:uFill>
                  <a:noFill/>
                </a:uFill>
              </a:rPr>
              <a:t>Conclusion</a:t>
            </a:r>
            <a:endParaRPr lang="en-IN" dirty="0"/>
          </a:p>
        </p:txBody>
      </p:sp>
      <p:sp>
        <p:nvSpPr>
          <p:cNvPr id="20" name="Google Shape;509;p71">
            <a:extLst>
              <a:ext uri="{FF2B5EF4-FFF2-40B4-BE49-F238E27FC236}">
                <a16:creationId xmlns:a16="http://schemas.microsoft.com/office/drawing/2014/main" id="{5277E6D8-C04D-CDDE-011A-9CFDF7FEF9B3}"/>
              </a:ext>
            </a:extLst>
          </p:cNvPr>
          <p:cNvSpPr txBox="1">
            <a:spLocks/>
          </p:cNvSpPr>
          <p:nvPr/>
        </p:nvSpPr>
        <p:spPr>
          <a:xfrm>
            <a:off x="1828824" y="4576886"/>
            <a:ext cx="29334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IN" dirty="0">
                <a:solidFill>
                  <a:schemeClr val="hlink"/>
                </a:solidFill>
                <a:uFill>
                  <a:noFill/>
                </a:uFill>
              </a:rPr>
              <a:t>Process Flow</a:t>
            </a:r>
            <a:endParaRPr lang="en-IN" dirty="0"/>
          </a:p>
        </p:txBody>
      </p:sp>
      <p:sp>
        <p:nvSpPr>
          <p:cNvPr id="21" name="Google Shape;509;p71">
            <a:extLst>
              <a:ext uri="{FF2B5EF4-FFF2-40B4-BE49-F238E27FC236}">
                <a16:creationId xmlns:a16="http://schemas.microsoft.com/office/drawing/2014/main" id="{80E49B09-A7FE-425A-73BF-D9691317558C}"/>
              </a:ext>
            </a:extLst>
          </p:cNvPr>
          <p:cNvSpPr txBox="1">
            <a:spLocks/>
          </p:cNvSpPr>
          <p:nvPr/>
        </p:nvSpPr>
        <p:spPr>
          <a:xfrm>
            <a:off x="5827100" y="3955440"/>
            <a:ext cx="29334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IN" dirty="0">
                <a:solidFill>
                  <a:schemeClr val="hlink"/>
                </a:solidFill>
                <a:uFill>
                  <a:noFill/>
                </a:uFill>
              </a:rPr>
              <a:t>Future work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7"/>
          <p:cNvSpPr txBox="1">
            <a:spLocks noGrp="1"/>
          </p:cNvSpPr>
          <p:nvPr>
            <p:ph type="title"/>
          </p:nvPr>
        </p:nvSpPr>
        <p:spPr>
          <a:xfrm>
            <a:off x="892050" y="322558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</a:t>
            </a:r>
            <a:r>
              <a:rPr lang="en" dirty="0"/>
              <a:t>nique idea solution</a:t>
            </a:r>
            <a:endParaRPr dirty="0"/>
          </a:p>
        </p:txBody>
      </p:sp>
      <p:cxnSp>
        <p:nvCxnSpPr>
          <p:cNvPr id="565" name="Google Shape;565;p77"/>
          <p:cNvCxnSpPr/>
          <p:nvPr/>
        </p:nvCxnSpPr>
        <p:spPr>
          <a:xfrm>
            <a:off x="4172250" y="1050018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EB8B636-AA73-B498-0045-A03CC083D2BE}"/>
              </a:ext>
            </a:extLst>
          </p:cNvPr>
          <p:cNvSpPr txBox="1"/>
          <p:nvPr/>
        </p:nvSpPr>
        <p:spPr>
          <a:xfrm>
            <a:off x="419100" y="1180896"/>
            <a:ext cx="852677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Saira" panose="020B0604020202020204" charset="0"/>
              </a:rPr>
              <a:t>Concept:</a:t>
            </a:r>
          </a:p>
          <a:p>
            <a:r>
              <a:rPr lang="en-US" dirty="0">
                <a:solidFill>
                  <a:schemeClr val="tx1"/>
                </a:solidFill>
                <a:latin typeface="Saira" panose="020B0604020202020204" charset="0"/>
              </a:rPr>
              <a:t>Enhance the existing GPS toll-based system simulation by incorporating real-time traffic conditions into the toll calculation. This addition will make the simulation more realistic and reflective of real-world scenarios where traffic congestion can affect travel time and costs.</a:t>
            </a:r>
          </a:p>
          <a:p>
            <a:endParaRPr lang="en-US" dirty="0">
              <a:solidFill>
                <a:schemeClr val="tx1"/>
              </a:solidFill>
              <a:latin typeface="Saira" panose="020B0604020202020204" charset="0"/>
            </a:endParaRPr>
          </a:p>
          <a:p>
            <a:r>
              <a:rPr lang="en-US" b="1" u="sng" dirty="0">
                <a:solidFill>
                  <a:schemeClr val="tx1"/>
                </a:solidFill>
              </a:rPr>
              <a:t>1</a:t>
            </a:r>
            <a:r>
              <a:rPr lang="en-US" b="1" u="sng" dirty="0">
                <a:solidFill>
                  <a:schemeClr val="tx1"/>
                </a:solidFill>
                <a:latin typeface="Saira" panose="020B0604020202020204" charset="0"/>
              </a:rPr>
              <a:t>. Real-time Traffic Data Integration:</a:t>
            </a:r>
            <a:endParaRPr lang="en-US" u="sng" dirty="0">
              <a:solidFill>
                <a:schemeClr val="tx1"/>
              </a:solidFill>
              <a:latin typeface="Saira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Sair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aira" panose="020B0604020202020204" charset="0"/>
              </a:rPr>
              <a:t>Utilize an API (e.g., Google Maps Traffic API or any open traffic data API) to fetch real-time traffic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aira" panose="020B0604020202020204" charset="0"/>
              </a:rPr>
              <a:t>Adjust the toll rates based on the traffic conditions. For instance, higher tolls during peak hours and congested routes to encourage drivers to choose less congested paths.</a:t>
            </a:r>
          </a:p>
          <a:p>
            <a:endParaRPr lang="en-US" dirty="0">
              <a:solidFill>
                <a:schemeClr val="tx1"/>
              </a:solidFill>
              <a:latin typeface="Saira" panose="020B0604020202020204" charset="0"/>
            </a:endParaRPr>
          </a:p>
          <a:p>
            <a:r>
              <a:rPr lang="en-US" b="1" u="sng" dirty="0">
                <a:solidFill>
                  <a:schemeClr val="tx1"/>
                </a:solidFill>
                <a:latin typeface="Saira" panose="020B0604020202020204" charset="0"/>
              </a:rPr>
              <a:t>2.Traffic Visualization:</a:t>
            </a:r>
          </a:p>
          <a:p>
            <a:endParaRPr lang="en-US" dirty="0">
              <a:solidFill>
                <a:schemeClr val="tx1"/>
              </a:solidFill>
              <a:latin typeface="Saira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aira" panose="020B0604020202020204" charset="0"/>
              </a:rPr>
              <a:t>   Integrate traffic layers into the Folium map to visualize the traffic conditions along the route.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aira" panose="020B0604020202020204" charset="0"/>
              </a:rPr>
              <a:t>   Display different colors or markers on the map to indicate traffic severity (e.g., green for smooth </a:t>
            </a:r>
          </a:p>
          <a:p>
            <a:r>
              <a:rPr lang="en-US" dirty="0">
                <a:solidFill>
                  <a:schemeClr val="tx1"/>
                </a:solidFill>
                <a:latin typeface="Saira" panose="020B0604020202020204" charset="0"/>
              </a:rPr>
              <a:t>      traffic, yellow for moderate traffic, red for heavy traffic).</a:t>
            </a:r>
          </a:p>
          <a:p>
            <a:endParaRPr lang="en-US" dirty="0">
              <a:solidFill>
                <a:schemeClr val="tx1"/>
              </a:solidFill>
              <a:latin typeface="Saira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Saira" panose="020B0604020202020204" charset="0"/>
            </a:endParaRPr>
          </a:p>
          <a:p>
            <a:endParaRPr lang="en-US" dirty="0">
              <a:solidFill>
                <a:schemeClr val="tx1"/>
              </a:solidFill>
              <a:latin typeface="Saira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B8B636-AA73-B498-0045-A03CC083D2BE}"/>
              </a:ext>
            </a:extLst>
          </p:cNvPr>
          <p:cNvSpPr txBox="1"/>
          <p:nvPr/>
        </p:nvSpPr>
        <p:spPr>
          <a:xfrm>
            <a:off x="655320" y="853236"/>
            <a:ext cx="872489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ira" panose="020B0604020202020204" charset="0"/>
              </a:rPr>
              <a:t>Implement a dynamic toll calculation method that considers not only the distance but also the current traffic conditions.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ira" panose="020B0604020202020204" charset="0"/>
              </a:rPr>
              <a:t> Define different toll rates for peak and off-peak hours. For example, a base rate of $0.1 per km during off-peak hours and $0.2 per km during peak hours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solidFill>
                <a:schemeClr val="tx1"/>
              </a:solidFill>
              <a:latin typeface="Saira" panose="020B0604020202020204" charset="0"/>
            </a:endParaRPr>
          </a:p>
          <a:p>
            <a:endParaRPr lang="en-US" dirty="0">
              <a:solidFill>
                <a:schemeClr val="tx1"/>
              </a:solidFill>
              <a:latin typeface="Saira" panose="020B0604020202020204" charset="0"/>
            </a:endParaRPr>
          </a:p>
          <a:p>
            <a:r>
              <a:rPr lang="en-US" b="1" u="sng" dirty="0">
                <a:solidFill>
                  <a:schemeClr val="tx1"/>
                </a:solidFill>
              </a:rPr>
              <a:t>4. </a:t>
            </a:r>
            <a:r>
              <a:rPr lang="en-US" b="1" u="sng" dirty="0">
                <a:solidFill>
                  <a:schemeClr val="tx1"/>
                </a:solidFill>
                <a:latin typeface="Saira" panose="020B0604020202020204" charset="0"/>
              </a:rPr>
              <a:t>User Notifications and Route Suggestions:</a:t>
            </a:r>
          </a:p>
          <a:p>
            <a:endParaRPr lang="en-US" dirty="0">
              <a:solidFill>
                <a:schemeClr val="tx1"/>
              </a:solidFill>
              <a:latin typeface="Saira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aira" panose="020B0604020202020204" charset="0"/>
              </a:rPr>
              <a:t>Notify users about the traffic conditions and the expected impact on their travel time and toll costs.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aira" panose="020B0604020202020204" charset="0"/>
              </a:rPr>
              <a:t>Provide alternative route suggestions with comparative tolls and travel times, allowing users to make informed decisions.</a:t>
            </a:r>
          </a:p>
          <a:p>
            <a:endParaRPr lang="en-US" dirty="0">
              <a:solidFill>
                <a:schemeClr val="tx1"/>
              </a:solidFill>
              <a:latin typeface="Saira" panose="020B0604020202020204" charset="0"/>
            </a:endParaRPr>
          </a:p>
          <a:p>
            <a:endParaRPr lang="en-US" dirty="0">
              <a:solidFill>
                <a:schemeClr val="tx1"/>
              </a:solidFill>
              <a:latin typeface="Saira" panose="020B0604020202020204" charset="0"/>
            </a:endParaRPr>
          </a:p>
          <a:p>
            <a:r>
              <a:rPr lang="en-US" b="1" u="sng" dirty="0">
                <a:solidFill>
                  <a:schemeClr val="tx1"/>
                </a:solidFill>
                <a:latin typeface="Saira" panose="020B0604020202020204" charset="0"/>
              </a:rPr>
              <a:t>5.Enhanced Transaction History:</a:t>
            </a:r>
          </a:p>
          <a:p>
            <a:endParaRPr lang="en-US" u="sng" dirty="0">
              <a:solidFill>
                <a:schemeClr val="tx1"/>
              </a:solidFill>
              <a:latin typeface="Saira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aira" panose="020B0604020202020204" charset="0"/>
              </a:rPr>
              <a:t>Record additional details in the transaction history, such as traffic conditions during the journey and the chosen route.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aira" panose="020B0604020202020204" charset="0"/>
              </a:rPr>
              <a:t>Visualize the impact of traffic conditions on toll costs over time using </a:t>
            </a:r>
            <a:r>
              <a:rPr lang="en-US" dirty="0" err="1">
                <a:solidFill>
                  <a:schemeClr val="tx1"/>
                </a:solidFill>
                <a:latin typeface="Saira" panose="020B0604020202020204" charset="0"/>
              </a:rPr>
              <a:t>Plotly</a:t>
            </a:r>
            <a:r>
              <a:rPr lang="en-US" dirty="0">
                <a:solidFill>
                  <a:schemeClr val="tx1"/>
                </a:solidFill>
                <a:latin typeface="Saira" panose="020B0604020202020204" charset="0"/>
              </a:rPr>
              <a:t>.</a:t>
            </a:r>
          </a:p>
          <a:p>
            <a:endParaRPr lang="en-US" dirty="0">
              <a:solidFill>
                <a:schemeClr val="tx1"/>
              </a:solidFill>
              <a:latin typeface="Saira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ira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solidFill>
                <a:schemeClr val="tx1"/>
              </a:solidFill>
              <a:latin typeface="Saira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10B6A7-22CC-A8D8-62FE-7CA04448E32E}"/>
              </a:ext>
            </a:extLst>
          </p:cNvPr>
          <p:cNvSpPr txBox="1"/>
          <p:nvPr/>
        </p:nvSpPr>
        <p:spPr>
          <a:xfrm>
            <a:off x="1228725" y="417612"/>
            <a:ext cx="6115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/>
                </a:solidFill>
                <a:latin typeface="Saira" panose="020B0604020202020204" charset="0"/>
              </a:rPr>
              <a:t>3.</a:t>
            </a: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ira" panose="020B0604020202020204" charset="0"/>
              </a:rPr>
              <a:t>Dynamic Toll Calculation Method</a:t>
            </a:r>
          </a:p>
        </p:txBody>
      </p:sp>
    </p:spTree>
    <p:extLst>
      <p:ext uri="{BB962C8B-B14F-4D97-AF65-F5344CB8AC3E}">
        <p14:creationId xmlns:p14="http://schemas.microsoft.com/office/powerpoint/2010/main" val="198456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111"/>
          <p:cNvSpPr txBox="1">
            <a:spLocks noGrp="1"/>
          </p:cNvSpPr>
          <p:nvPr>
            <p:ph type="title"/>
          </p:nvPr>
        </p:nvSpPr>
        <p:spPr>
          <a:xfrm>
            <a:off x="4260300" y="530725"/>
            <a:ext cx="5195400" cy="528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Features Offered</a:t>
            </a:r>
            <a:endParaRPr dirty="0"/>
          </a:p>
        </p:txBody>
      </p:sp>
      <p:sp>
        <p:nvSpPr>
          <p:cNvPr id="1175" name="Google Shape;1175;p111"/>
          <p:cNvSpPr txBox="1"/>
          <p:nvPr/>
        </p:nvSpPr>
        <p:spPr>
          <a:xfrm>
            <a:off x="4282200" y="2776648"/>
            <a:ext cx="11673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1189" name="Google Shape;1189;p111"/>
          <p:cNvCxnSpPr/>
          <p:nvPr/>
        </p:nvCxnSpPr>
        <p:spPr>
          <a:xfrm>
            <a:off x="4399541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0" name="Google Shape;1190;p111"/>
          <p:cNvSpPr/>
          <p:nvPr/>
        </p:nvSpPr>
        <p:spPr>
          <a:xfrm rot="5400000" flipH="1">
            <a:off x="-214263" y="3867600"/>
            <a:ext cx="1355400" cy="13143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91" name="Google Shape;1191;p111"/>
          <p:cNvSpPr/>
          <p:nvPr/>
        </p:nvSpPr>
        <p:spPr>
          <a:xfrm rot="5400000">
            <a:off x="-1286687" y="3995250"/>
            <a:ext cx="2913300" cy="13665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Image used for representational purpose only.">
            <a:extLst>
              <a:ext uri="{FF2B5EF4-FFF2-40B4-BE49-F238E27FC236}">
                <a16:creationId xmlns:a16="http://schemas.microsoft.com/office/drawing/2014/main" id="{6D0B6756-DDCE-E75F-9C57-149CFF1AA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46" y="170985"/>
            <a:ext cx="3621444" cy="497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CF52B2-FA26-B198-2020-5B3C75A9CB8B}"/>
              </a:ext>
            </a:extLst>
          </p:cNvPr>
          <p:cNvSpPr txBox="1"/>
          <p:nvPr/>
        </p:nvSpPr>
        <p:spPr>
          <a:xfrm>
            <a:off x="4572000" y="1719675"/>
            <a:ext cx="351006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  <a:r>
              <a:rPr lang="en-IN" dirty="0">
                <a:latin typeface="Saira" panose="020B0604020202020204" charset="0"/>
              </a:rPr>
              <a:t>.User Registration</a:t>
            </a:r>
          </a:p>
          <a:p>
            <a:endParaRPr lang="en-IN" dirty="0">
              <a:latin typeface="Saira" panose="020B0604020202020204" charset="0"/>
            </a:endParaRPr>
          </a:p>
          <a:p>
            <a:r>
              <a:rPr lang="en-IN" dirty="0">
                <a:latin typeface="Saira" panose="020B0604020202020204" charset="0"/>
              </a:rPr>
              <a:t>2. Geocoding and Distance Calculation</a:t>
            </a:r>
          </a:p>
          <a:p>
            <a:endParaRPr lang="en-IN" dirty="0">
              <a:latin typeface="Saira" panose="020B0604020202020204" charset="0"/>
            </a:endParaRPr>
          </a:p>
          <a:p>
            <a:r>
              <a:rPr lang="en-IN" dirty="0">
                <a:latin typeface="Saira" panose="020B0604020202020204" charset="0"/>
              </a:rPr>
              <a:t>3. Route Simulation</a:t>
            </a:r>
          </a:p>
          <a:p>
            <a:endParaRPr lang="en-IN" dirty="0">
              <a:latin typeface="Saira" panose="020B0604020202020204" charset="0"/>
            </a:endParaRPr>
          </a:p>
          <a:p>
            <a:r>
              <a:rPr lang="en-IN" dirty="0">
                <a:latin typeface="Saira" panose="020B0604020202020204" charset="0"/>
              </a:rPr>
              <a:t>4. Toll Calculation</a:t>
            </a:r>
          </a:p>
          <a:p>
            <a:endParaRPr lang="en-IN" dirty="0">
              <a:latin typeface="Saira" panose="020B0604020202020204" charset="0"/>
            </a:endParaRPr>
          </a:p>
          <a:p>
            <a:r>
              <a:rPr lang="en-IN" dirty="0">
                <a:latin typeface="Saira" panose="020B0604020202020204" charset="0"/>
              </a:rPr>
              <a:t>5. Transaction History</a:t>
            </a:r>
          </a:p>
          <a:p>
            <a:endParaRPr lang="en-IN" dirty="0">
              <a:latin typeface="Saira" panose="020B0604020202020204" charset="0"/>
            </a:endParaRPr>
          </a:p>
          <a:p>
            <a:r>
              <a:rPr lang="en-IN" dirty="0">
                <a:latin typeface="Saira" panose="020B0604020202020204" charset="0"/>
              </a:rPr>
              <a:t>6. User Interface</a:t>
            </a:r>
          </a:p>
          <a:p>
            <a:endParaRPr lang="en-IN" dirty="0">
              <a:latin typeface="Saira" panose="020B0604020202020204" charset="0"/>
            </a:endParaRPr>
          </a:p>
          <a:p>
            <a:r>
              <a:rPr lang="en-IN" dirty="0">
                <a:latin typeface="Saira" panose="020B0604020202020204" charset="0"/>
              </a:rPr>
              <a:t>7. Error Handling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2"/>
          <p:cNvSpPr txBox="1">
            <a:spLocks noGrp="1"/>
          </p:cNvSpPr>
          <p:nvPr>
            <p:ph type="title"/>
          </p:nvPr>
        </p:nvSpPr>
        <p:spPr>
          <a:xfrm>
            <a:off x="5204373" y="2216970"/>
            <a:ext cx="31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Usage</a:t>
            </a:r>
            <a:endParaRPr dirty="0"/>
          </a:p>
        </p:txBody>
      </p:sp>
      <p:cxnSp>
        <p:nvCxnSpPr>
          <p:cNvPr id="630" name="Google Shape;630;p82"/>
          <p:cNvCxnSpPr/>
          <p:nvPr/>
        </p:nvCxnSpPr>
        <p:spPr>
          <a:xfrm>
            <a:off x="2068560" y="119089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1" name="Google Shape;631;p82"/>
          <p:cNvSpPr txBox="1">
            <a:spLocks noGrp="1"/>
          </p:cNvSpPr>
          <p:nvPr>
            <p:ph type="subTitle" idx="1"/>
          </p:nvPr>
        </p:nvSpPr>
        <p:spPr>
          <a:xfrm>
            <a:off x="1161150" y="1467245"/>
            <a:ext cx="1551570" cy="11730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 err="1">
                <a:solidFill>
                  <a:schemeClr val="tx1"/>
                </a:solidFill>
                <a:latin typeface="Saira" panose="020B0604020202020204" charset="0"/>
              </a:rPr>
              <a:t>Streamlit</a:t>
            </a:r>
            <a:r>
              <a:rPr lang="en-US" altLang="en-US" dirty="0">
                <a:solidFill>
                  <a:schemeClr val="tx1"/>
                </a:solidFill>
                <a:latin typeface="Saira" panose="020B0604020202020204" charset="0"/>
              </a:rPr>
              <a:t>                                    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Saira" panose="020B0604020202020204" charset="0"/>
            </a:endParaRP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Saira" panose="020B0604020202020204" charset="0"/>
              </a:rPr>
              <a:t>Folium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Saira" panose="020B0604020202020204" charset="0"/>
            </a:endParaRP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 err="1">
                <a:solidFill>
                  <a:schemeClr val="tx1"/>
                </a:solidFill>
                <a:latin typeface="Saira" panose="020B0604020202020204" charset="0"/>
              </a:rPr>
              <a:t>streamlit</a:t>
            </a:r>
            <a:r>
              <a:rPr lang="en-US" altLang="en-US" dirty="0">
                <a:solidFill>
                  <a:schemeClr val="tx1"/>
                </a:solidFill>
                <a:latin typeface="Saira" panose="020B0604020202020204" charset="0"/>
              </a:rPr>
              <a:t>-folium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Saira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2" name="Google Shape;632;p82"/>
          <p:cNvSpPr txBox="1">
            <a:spLocks noGrp="1"/>
          </p:cNvSpPr>
          <p:nvPr>
            <p:ph type="subTitle" idx="2"/>
          </p:nvPr>
        </p:nvSpPr>
        <p:spPr>
          <a:xfrm>
            <a:off x="5204373" y="3213361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Saira" panose="020B0604020202020204" charset="0"/>
              </a:rPr>
              <a:t> 1. Start the application                                       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Saira" panose="020B0604020202020204" charset="0"/>
              </a:rPr>
              <a:t>                                                                 2. Enter Email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Saira" panose="020B0604020202020204" charset="0"/>
              </a:rPr>
              <a:t>                                                                 3. Simulation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Saira" panose="020B0604020202020204" charset="0"/>
              </a:rPr>
              <a:t>                                                                 4. Transaction history</a:t>
            </a:r>
            <a:endParaRPr dirty="0"/>
          </a:p>
        </p:txBody>
      </p:sp>
      <p:cxnSp>
        <p:nvCxnSpPr>
          <p:cNvPr id="633" name="Google Shape;633;p82"/>
          <p:cNvCxnSpPr/>
          <p:nvPr/>
        </p:nvCxnSpPr>
        <p:spPr>
          <a:xfrm>
            <a:off x="6431223" y="297946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4" name="Google Shape;634;p82"/>
          <p:cNvSpPr txBox="1">
            <a:spLocks noGrp="1"/>
          </p:cNvSpPr>
          <p:nvPr>
            <p:ph type="title" idx="3"/>
          </p:nvPr>
        </p:nvSpPr>
        <p:spPr>
          <a:xfrm>
            <a:off x="841710" y="65905"/>
            <a:ext cx="31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Install and requirements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DB95C1-CEB0-3FA0-8ED3-870A47909AFE}"/>
              </a:ext>
            </a:extLst>
          </p:cNvPr>
          <p:cNvSpPr txBox="1"/>
          <p:nvPr/>
        </p:nvSpPr>
        <p:spPr>
          <a:xfrm>
            <a:off x="2796540" y="1478306"/>
            <a:ext cx="1257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ira" panose="020B0604020202020204" charset="0"/>
              </a:rPr>
              <a:t>Pandas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ira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aira" panose="020B0604020202020204" charset="0"/>
              </a:rPr>
              <a:t>Numpy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ira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ira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aira" panose="020B0604020202020204" charset="0"/>
              </a:rPr>
              <a:t>Geopy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ira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1" name="Google Shape;811;p98"/>
          <p:cNvCxnSpPr/>
          <p:nvPr/>
        </p:nvCxnSpPr>
        <p:spPr>
          <a:xfrm>
            <a:off x="715319" y="1937518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3B88737-9C28-8D2D-63CF-077ABE5F623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0" y="854733"/>
            <a:ext cx="3328800" cy="584100"/>
          </a:xfrm>
        </p:spPr>
        <p:txBody>
          <a:bodyPr/>
          <a:lstStyle/>
          <a:p>
            <a:r>
              <a:rPr lang="en-IN" dirty="0"/>
              <a:t>Technologies Used 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EA83F6CE-7E41-BA2D-C391-CDE01F3E2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628196"/>
            <a:ext cx="4330878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aira" panose="020B0604020202020204" charset="0"/>
              </a:rPr>
              <a:t>Streamlit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ira" panose="020B0604020202020204" charset="0"/>
              </a:rPr>
              <a:t>: For creating the web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ira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ira" panose="020B0604020202020204" charset="0"/>
              </a:rPr>
              <a:t>Folium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ira" panose="020B0604020202020204" charset="0"/>
              </a:rPr>
              <a:t>: For generating interactive maps.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ira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aira" panose="020B0604020202020204" charset="0"/>
              </a:rPr>
              <a:t>Geopy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ira" panose="020B0604020202020204" charset="0"/>
              </a:rPr>
              <a:t>: For geocoding addresses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tx1"/>
                </a:solidFill>
                <a:latin typeface="Saira" panose="020B0604020202020204" charset="0"/>
              </a:rPr>
              <a:t>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ira" panose="020B0604020202020204" charset="0"/>
              </a:rPr>
              <a:t> calculating distances.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ira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aira" panose="020B0604020202020204" charset="0"/>
              </a:rPr>
              <a:t>Plotly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ira" panose="020B0604020202020204" charset="0"/>
              </a:rPr>
              <a:t>: For visualizing data with interactive</a:t>
            </a:r>
            <a:r>
              <a:rPr lang="en-US" altLang="en-US" dirty="0">
                <a:solidFill>
                  <a:schemeClr val="tx1"/>
                </a:solidFill>
                <a:latin typeface="Saira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ira" panose="020B0604020202020204" charset="0"/>
              </a:rPr>
              <a:t>charts.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ira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ira" panose="020B0604020202020204" charset="0"/>
              </a:rPr>
              <a:t>SQLite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ira" panose="020B0604020202020204" charset="0"/>
              </a:rPr>
              <a:t>: For storing user information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ira" panose="020B0604020202020204" charset="0"/>
              </a:rPr>
              <a:t>transaction history.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ira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ira" panose="020B0604020202020204" charset="0"/>
              </a:rPr>
              <a:t>PIL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ira" panose="020B0604020202020204" charset="0"/>
              </a:rPr>
              <a:t>: For handling images, like a welcome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ira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ira" panose="020B0604020202020204" charset="0"/>
              </a:rPr>
              <a:t>Python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ira" panose="020B0604020202020204" charset="0"/>
              </a:rPr>
              <a:t>: For developing application logic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ira" panose="020B0604020202020204" charset="0"/>
              </a:rPr>
              <a:t>and integrating libraries.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ira" panose="020B0604020202020204" charset="0"/>
              </a:rPr>
              <a:t> </a:t>
            </a:r>
          </a:p>
        </p:txBody>
      </p:sp>
      <p:pic>
        <p:nvPicPr>
          <p:cNvPr id="1026" name="Picture 2" descr="How GPS-based Toll Plaza Systems Work">
            <a:extLst>
              <a:ext uri="{FF2B5EF4-FFF2-40B4-BE49-F238E27FC236}">
                <a16:creationId xmlns:a16="http://schemas.microsoft.com/office/drawing/2014/main" id="{64CB6356-522E-8DC1-D5E2-DDFDFCD78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9" y="2535220"/>
            <a:ext cx="2892742" cy="167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744;p94">
            <a:extLst>
              <a:ext uri="{FF2B5EF4-FFF2-40B4-BE49-F238E27FC236}">
                <a16:creationId xmlns:a16="http://schemas.microsoft.com/office/drawing/2014/main" id="{2B8EC855-9008-BB70-8C30-8BE8ACAE34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99200" y="675401"/>
            <a:ext cx="3792700" cy="10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</a:t>
            </a:r>
            <a:r>
              <a:rPr lang="en" dirty="0"/>
              <a:t>rocess flow</a:t>
            </a:r>
            <a:endParaRPr dirty="0"/>
          </a:p>
        </p:txBody>
      </p:sp>
      <p:cxnSp>
        <p:nvCxnSpPr>
          <p:cNvPr id="13" name="Google Shape;749;p94">
            <a:extLst>
              <a:ext uri="{FF2B5EF4-FFF2-40B4-BE49-F238E27FC236}">
                <a16:creationId xmlns:a16="http://schemas.microsoft.com/office/drawing/2014/main" id="{60F831AB-11E1-39C6-913D-2EFCCFD4A3F8}"/>
              </a:ext>
            </a:extLst>
          </p:cNvPr>
          <p:cNvCxnSpPr/>
          <p:nvPr/>
        </p:nvCxnSpPr>
        <p:spPr>
          <a:xfrm>
            <a:off x="4179870" y="1464244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4DFD95F-F686-586F-BCB1-525C5D528D07}"/>
              </a:ext>
            </a:extLst>
          </p:cNvPr>
          <p:cNvSpPr txBox="1"/>
          <p:nvPr/>
        </p:nvSpPr>
        <p:spPr>
          <a:xfrm>
            <a:off x="191530" y="1978997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kumimoji="0" lang="en-US" altLang="en-US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ira" panose="020B0604020202020204" charset="0"/>
              </a:rPr>
              <a:t>1. Initialization and </a:t>
            </a:r>
          </a:p>
          <a:p>
            <a:pPr marL="0" indent="0"/>
            <a:r>
              <a:rPr kumimoji="0" lang="en-US" altLang="en-US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ira" panose="020B0604020202020204" charset="0"/>
              </a:rPr>
              <a:t>        Database Setup</a:t>
            </a:r>
          </a:p>
          <a:p>
            <a:pPr marL="342900" indent="-342900">
              <a:buAutoNum type="arabicPeriod"/>
            </a:pPr>
            <a:endParaRPr kumimoji="0" lang="en-US" altLang="en-US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ira" panose="020B0604020202020204" charset="0"/>
            </a:endParaRPr>
          </a:p>
          <a:p>
            <a:pPr marL="0" indent="0"/>
            <a:r>
              <a:rPr kumimoji="0" lang="en-US" altLang="en-US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ira" panose="020B0604020202020204" charset="0"/>
              </a:rPr>
              <a:t>2. Get Started 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ira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ira" panose="020B0604020202020204" charset="0"/>
              </a:rPr>
              <a:t>3. Enter Email 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ira" panose="020B060402020202020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chemeClr val="tx1"/>
                </a:solidFill>
                <a:latin typeface="Saira" panose="020B0604020202020204" charset="0"/>
              </a:rPr>
              <a:t>4. </a:t>
            </a:r>
            <a:r>
              <a:rPr kumimoji="0" lang="en-US" altLang="en-US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ira" panose="020B0604020202020204" charset="0"/>
              </a:rPr>
              <a:t>Simulation Page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ira" panose="020B060402020202020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chemeClr val="tx1"/>
                </a:solidFill>
                <a:latin typeface="Saira" panose="020B0604020202020204" charset="0"/>
              </a:rPr>
              <a:t>5.Enter User Information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5A5472-A87A-08F4-0027-68BEA5C79C45}"/>
              </a:ext>
            </a:extLst>
          </p:cNvPr>
          <p:cNvSpPr txBox="1"/>
          <p:nvPr/>
        </p:nvSpPr>
        <p:spPr>
          <a:xfrm>
            <a:off x="6096000" y="1978997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ira" panose="020B0604020202020204" charset="0"/>
              </a:rPr>
              <a:t>6. </a:t>
            </a:r>
            <a:r>
              <a:rPr lang="en-US" altLang="en-US" dirty="0">
                <a:solidFill>
                  <a:schemeClr val="tx1"/>
                </a:solidFill>
                <a:latin typeface="Saira" panose="020B0604020202020204" charset="0"/>
              </a:rPr>
              <a:t>Enter Starting and Destination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chemeClr val="tx1"/>
                </a:solidFill>
                <a:latin typeface="Saira" panose="020B0604020202020204" charset="0"/>
              </a:rPr>
              <a:t> Address</a:t>
            </a:r>
            <a:endParaRPr kumimoji="0" lang="en-US" altLang="en-US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ira" panose="020B060402020202020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ira" panose="020B060402020202020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chemeClr val="tx1"/>
                </a:solidFill>
                <a:latin typeface="Saira" panose="020B0604020202020204" charset="0"/>
              </a:rPr>
              <a:t>7</a:t>
            </a:r>
            <a:r>
              <a:rPr kumimoji="0" lang="en-US" altLang="en-US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ira" panose="020B0604020202020204" charset="0"/>
              </a:rPr>
              <a:t>. Route Simulation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ira" panose="020B060402020202020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chemeClr val="tx1"/>
                </a:solidFill>
                <a:latin typeface="Saira" panose="020B0604020202020204" charset="0"/>
              </a:rPr>
              <a:t>8</a:t>
            </a:r>
            <a:r>
              <a:rPr kumimoji="0" lang="en-US" altLang="en-US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ira" panose="020B0604020202020204" charset="0"/>
              </a:rPr>
              <a:t>. Transaction Recording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ira" panose="020B060402020202020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chemeClr val="tx1"/>
                </a:solidFill>
                <a:latin typeface="Saira" panose="020B0604020202020204" charset="0"/>
              </a:rPr>
              <a:t>9. </a:t>
            </a:r>
            <a:r>
              <a:rPr kumimoji="0" lang="en-US" altLang="en-US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ira" panose="020B0604020202020204" charset="0"/>
              </a:rPr>
              <a:t>Transaction History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ira" panose="020B060402020202020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chemeClr val="tx1"/>
                </a:solidFill>
                <a:latin typeface="Saira" panose="020B0604020202020204" charset="0"/>
              </a:rPr>
              <a:t>10.Error Handling and Feedback</a:t>
            </a:r>
          </a:p>
        </p:txBody>
      </p:sp>
      <p:pic>
        <p:nvPicPr>
          <p:cNvPr id="3074" name="Picture 2" descr="Top Electronic Toll Collection Companies: The Future of Toll Collection  Industry">
            <a:extLst>
              <a:ext uri="{FF2B5EF4-FFF2-40B4-BE49-F238E27FC236}">
                <a16:creationId xmlns:a16="http://schemas.microsoft.com/office/drawing/2014/main" id="{FF8880A6-37F8-EB9C-6F0E-1599C7E55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299" y="1864696"/>
            <a:ext cx="3121342" cy="276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B8B636-AA73-B498-0045-A03CC083D2BE}"/>
              </a:ext>
            </a:extLst>
          </p:cNvPr>
          <p:cNvSpPr txBox="1"/>
          <p:nvPr/>
        </p:nvSpPr>
        <p:spPr>
          <a:xfrm>
            <a:off x="527684" y="1470456"/>
            <a:ext cx="825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Saira" panose="020B0604020202020204" charset="0"/>
            </a:endParaRPr>
          </a:p>
          <a:p>
            <a:endParaRPr lang="en-US" dirty="0">
              <a:solidFill>
                <a:schemeClr val="tx1"/>
              </a:solidFill>
              <a:latin typeface="Saira" panose="020B0604020202020204" charset="0"/>
            </a:endParaRPr>
          </a:p>
        </p:txBody>
      </p:sp>
      <p:sp>
        <p:nvSpPr>
          <p:cNvPr id="2" name="Google Shape;1196;p112">
            <a:extLst>
              <a:ext uri="{FF2B5EF4-FFF2-40B4-BE49-F238E27FC236}">
                <a16:creationId xmlns:a16="http://schemas.microsoft.com/office/drawing/2014/main" id="{AB1EA32D-EF13-1D6F-85C4-FE1A362682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03925" y="134440"/>
            <a:ext cx="5771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Architecture diagram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4AF985-0BB1-A833-BA71-D1F2A2965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180" y="954178"/>
            <a:ext cx="5059045" cy="388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92140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644</Words>
  <Application>Microsoft Office PowerPoint</Application>
  <PresentationFormat>On-screen Show (16:9)</PresentationFormat>
  <Paragraphs>144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Didact Gothic</vt:lpstr>
      <vt:lpstr>Saira</vt:lpstr>
      <vt:lpstr>Arial</vt:lpstr>
      <vt:lpstr>Julius Sans One</vt:lpstr>
      <vt:lpstr>Montserrat</vt:lpstr>
      <vt:lpstr>Questrial</vt:lpstr>
      <vt:lpstr>Minimalist Grayscale Pitch Deck XL by Slidesgo</vt:lpstr>
      <vt:lpstr>GPS TOLL BASED SYSTEM SIMULATION USING PYTHON</vt:lpstr>
      <vt:lpstr>02</vt:lpstr>
      <vt:lpstr>Unique idea solution</vt:lpstr>
      <vt:lpstr>PowerPoint Presentation</vt:lpstr>
      <vt:lpstr>Features Offered</vt:lpstr>
      <vt:lpstr>Usage</vt:lpstr>
      <vt:lpstr>Technologies Used </vt:lpstr>
      <vt:lpstr>Process flow</vt:lpstr>
      <vt:lpstr>Architecture diagram</vt:lpstr>
      <vt:lpstr>DEMO</vt:lpstr>
      <vt:lpstr>Future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Madhura Shetty</dc:creator>
  <cp:lastModifiedBy>Madhura Shetty</cp:lastModifiedBy>
  <cp:revision>4</cp:revision>
  <dcterms:modified xsi:type="dcterms:W3CDTF">2024-07-09T18:02:58Z</dcterms:modified>
</cp:coreProperties>
</file>