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ibre Franklin"/>
      <p:regular r:id="rId18"/>
      <p:bold r:id="rId19"/>
      <p:italic r:id="rId20"/>
      <p:boldItalic r:id="rId21"/>
    </p:embeddedFont>
    <p:embeddedFont>
      <p:font typeface="Average"/>
      <p:regular r:id="rId22"/>
    </p:embeddedFon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j+PZHRck8DigXMRUkGzIDeWJfV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22" Type="http://schemas.openxmlformats.org/officeDocument/2006/relationships/font" Target="fonts/Average-regular.fntdata"/><Relationship Id="rId21" Type="http://schemas.openxmlformats.org/officeDocument/2006/relationships/font" Target="fonts/LibreFranklin-boldItalic.fntdata"/><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ibreFranklin-bold.fntdata"/><Relationship Id="rId18" Type="http://schemas.openxmlformats.org/officeDocument/2006/relationships/font" Target="fonts/LibreFrankl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1813335" y="601724"/>
            <a:ext cx="6477805" cy="1906073"/>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4950"/>
              <a:buFont typeface="Gill Sans"/>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4"/>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rm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17" name="Google Shape;17;p1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1" type="ftr"/>
          </p:nvPr>
        </p:nvSpPr>
        <p:spPr>
          <a:xfrm>
            <a:off x="1812376" y="246981"/>
            <a:ext cx="3730436"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14"/>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23"/>
          <p:cNvGrpSpPr/>
          <p:nvPr/>
        </p:nvGrpSpPr>
        <p:grpSpPr>
          <a:xfrm>
            <a:off x="5608041" y="361628"/>
            <a:ext cx="3055900" cy="3861826"/>
            <a:chOff x="7477387" y="482170"/>
            <a:chExt cx="4074533" cy="5149101"/>
          </a:xfrm>
        </p:grpSpPr>
        <p:sp>
          <p:nvSpPr>
            <p:cNvPr id="77" name="Google Shape;77;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3"/>
          <p:cNvSpPr txBox="1"/>
          <p:nvPr>
            <p:ph type="title"/>
          </p:nvPr>
        </p:nvSpPr>
        <p:spPr>
          <a:xfrm>
            <a:off x="1088405" y="847135"/>
            <a:ext cx="4149246" cy="13729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p:nvPr>
            <p:ph idx="2" type="pic"/>
          </p:nvPr>
        </p:nvSpPr>
        <p:spPr>
          <a:xfrm>
            <a:off x="6093292" y="841907"/>
            <a:ext cx="2093378" cy="2899745"/>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75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1pPr>
            <a:lvl2pPr lvl="1" marR="0" rtl="0" algn="l">
              <a:lnSpc>
                <a:spcPct val="120000"/>
              </a:lnSpc>
              <a:spcBef>
                <a:spcPts val="375"/>
              </a:spcBef>
              <a:spcAft>
                <a:spcPts val="0"/>
              </a:spcAft>
              <a:buClr>
                <a:schemeClr val="accent1"/>
              </a:buClr>
              <a:buSzPts val="2100"/>
              <a:buFont typeface="Arial"/>
              <a:buNone/>
              <a:defRPr b="0" i="0" sz="2100" u="none" cap="none" strike="noStrike">
                <a:solidFill>
                  <a:schemeClr val="dk1"/>
                </a:solidFill>
                <a:latin typeface="Gill Sans"/>
                <a:ea typeface="Gill Sans"/>
                <a:cs typeface="Gill Sans"/>
                <a:sym typeface="Gill Sans"/>
              </a:defRPr>
            </a:lvl2pPr>
            <a:lvl3pPr lvl="2" marR="0" rtl="0" algn="l">
              <a:lnSpc>
                <a:spcPct val="120000"/>
              </a:lnSpc>
              <a:spcBef>
                <a:spcPts val="375"/>
              </a:spcBef>
              <a:spcAft>
                <a:spcPts val="0"/>
              </a:spcAft>
              <a:buClr>
                <a:schemeClr val="accent1"/>
              </a:buClr>
              <a:buSzPts val="18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4pPr>
            <a:lvl5pPr lvl="4"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5pPr>
            <a:lvl6pPr lvl="5"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6pPr>
            <a:lvl7pPr lvl="6"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7pPr>
            <a:lvl8pPr lvl="7"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8pPr>
            <a:lvl9pPr lvl="8"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9pPr>
          </a:lstStyle>
          <a:p/>
        </p:txBody>
      </p:sp>
      <p:sp>
        <p:nvSpPr>
          <p:cNvPr id="81" name="Google Shape;81;p23"/>
          <p:cNvSpPr txBox="1"/>
          <p:nvPr>
            <p:ph idx="1" type="body"/>
          </p:nvPr>
        </p:nvSpPr>
        <p:spPr>
          <a:xfrm>
            <a:off x="1087747" y="2359494"/>
            <a:ext cx="4143303" cy="15028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2" name="Google Shape;82;p23"/>
          <p:cNvSpPr txBox="1"/>
          <p:nvPr>
            <p:ph idx="10" type="dt"/>
          </p:nvPr>
        </p:nvSpPr>
        <p:spPr>
          <a:xfrm>
            <a:off x="1085537" y="4102393"/>
            <a:ext cx="4145513" cy="24009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1085537" y="238981"/>
            <a:ext cx="4155753" cy="24069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85" name="Google Shape;85;p23"/>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24"/>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3395933" y="-795449"/>
            <a:ext cx="2587960" cy="720245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89" name="Google Shape;89;p2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92" name="Google Shape;92;p24"/>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5"/>
          <p:cNvSpPr txBox="1"/>
          <p:nvPr>
            <p:ph type="title"/>
          </p:nvPr>
        </p:nvSpPr>
        <p:spPr>
          <a:xfrm rot="5400000">
            <a:off x="5937778" y="1740785"/>
            <a:ext cx="3494917" cy="12118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5"/>
          <p:cNvSpPr txBox="1"/>
          <p:nvPr>
            <p:ph idx="1" type="body"/>
          </p:nvPr>
        </p:nvSpPr>
        <p:spPr>
          <a:xfrm rot="5400000">
            <a:off x="2271857" y="-589123"/>
            <a:ext cx="3494917" cy="58716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6" name="Google Shape;96;p2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99" name="Google Shape;99;p25"/>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3000"/>
              <a:buFont typeface="Gill Sans"/>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20000"/>
              </a:lnSpc>
              <a:spcBef>
                <a:spcPts val="0"/>
              </a:spcBef>
              <a:spcAft>
                <a:spcPts val="0"/>
              </a:spcAft>
              <a:buSzPts val="1800"/>
              <a:buChar char="●"/>
              <a:defRPr/>
            </a:lvl1pPr>
            <a:lvl2pPr indent="-317500" lvl="1" marL="914400" algn="l">
              <a:lnSpc>
                <a:spcPct val="120000"/>
              </a:lnSpc>
              <a:spcBef>
                <a:spcPts val="1600"/>
              </a:spcBef>
              <a:spcAft>
                <a:spcPts val="0"/>
              </a:spcAft>
              <a:buSzPts val="1400"/>
              <a:buChar char="○"/>
              <a:defRPr/>
            </a:lvl2pPr>
            <a:lvl3pPr indent="-317500" lvl="2" marL="1371600" algn="l">
              <a:lnSpc>
                <a:spcPct val="120000"/>
              </a:lnSpc>
              <a:spcBef>
                <a:spcPts val="1600"/>
              </a:spcBef>
              <a:spcAft>
                <a:spcPts val="0"/>
              </a:spcAft>
              <a:buSzPts val="1400"/>
              <a:buChar char="■"/>
              <a:defRPr/>
            </a:lvl3pPr>
            <a:lvl4pPr indent="-317500" lvl="3" marL="1828800" algn="l">
              <a:lnSpc>
                <a:spcPct val="120000"/>
              </a:lnSpc>
              <a:spcBef>
                <a:spcPts val="1600"/>
              </a:spcBef>
              <a:spcAft>
                <a:spcPts val="0"/>
              </a:spcAft>
              <a:buSzPts val="1400"/>
              <a:buChar char="●"/>
              <a:defRPr/>
            </a:lvl4pPr>
            <a:lvl5pPr indent="-317500" lvl="4" marL="2286000" algn="l">
              <a:lnSpc>
                <a:spcPct val="120000"/>
              </a:lnSpc>
              <a:spcBef>
                <a:spcPts val="1600"/>
              </a:spcBef>
              <a:spcAft>
                <a:spcPts val="0"/>
              </a:spcAft>
              <a:buSzPts val="1400"/>
              <a:buChar char="○"/>
              <a:defRPr/>
            </a:lvl5pPr>
            <a:lvl6pPr indent="-317500" lvl="5" marL="2743200" algn="l">
              <a:lnSpc>
                <a:spcPct val="120000"/>
              </a:lnSpc>
              <a:spcBef>
                <a:spcPts val="1600"/>
              </a:spcBef>
              <a:spcAft>
                <a:spcPts val="0"/>
              </a:spcAft>
              <a:buSzPts val="1400"/>
              <a:buChar char="■"/>
              <a:defRPr/>
            </a:lvl6pPr>
            <a:lvl7pPr indent="-317500" lvl="6" marL="3200400" algn="l">
              <a:lnSpc>
                <a:spcPct val="120000"/>
              </a:lnSpc>
              <a:spcBef>
                <a:spcPts val="1600"/>
              </a:spcBef>
              <a:spcAft>
                <a:spcPts val="0"/>
              </a:spcAft>
              <a:buSzPts val="1400"/>
              <a:buChar char="●"/>
              <a:defRPr/>
            </a:lvl7pPr>
            <a:lvl8pPr indent="-317500" lvl="7" marL="3657600" algn="l">
              <a:lnSpc>
                <a:spcPct val="120000"/>
              </a:lnSpc>
              <a:spcBef>
                <a:spcPts val="1600"/>
              </a:spcBef>
              <a:spcAft>
                <a:spcPts val="0"/>
              </a:spcAft>
              <a:buSzPts val="1400"/>
              <a:buChar char="○"/>
              <a:defRPr/>
            </a:lvl8pPr>
            <a:lvl9pPr indent="-317500" lvl="8" marL="4114800" algn="l">
              <a:lnSpc>
                <a:spcPct val="120000"/>
              </a:lnSpc>
              <a:spcBef>
                <a:spcPts val="1600"/>
              </a:spcBef>
              <a:spcAft>
                <a:spcPts val="1600"/>
              </a:spcAft>
              <a:buSzPts val="1400"/>
              <a:buChar char="■"/>
              <a:defRPr/>
            </a:lvl9pPr>
          </a:lstStyle>
          <a:p/>
        </p:txBody>
      </p:sp>
      <p:sp>
        <p:nvSpPr>
          <p:cNvPr id="24" name="Google Shape;24;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28" name="Google Shape;28;p1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31" name="Google Shape;31;p16"/>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17"/>
          <p:cNvSpPr txBox="1"/>
          <p:nvPr>
            <p:ph type="title"/>
          </p:nvPr>
        </p:nvSpPr>
        <p:spPr>
          <a:xfrm>
            <a:off x="1090679" y="1317097"/>
            <a:ext cx="6482366" cy="14159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7"/>
          <p:cNvSpPr txBox="1"/>
          <p:nvPr>
            <p:ph idx="1" type="body"/>
          </p:nvPr>
        </p:nvSpPr>
        <p:spPr>
          <a:xfrm>
            <a:off x="1090679" y="2854647"/>
            <a:ext cx="6472835" cy="759697"/>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750"/>
              </a:spcBef>
              <a:spcAft>
                <a:spcPts val="0"/>
              </a:spcAft>
              <a:buSzPts val="1350"/>
              <a:buNone/>
              <a:defRPr sz="1350">
                <a:solidFill>
                  <a:schemeClr val="dk1"/>
                </a:solidFill>
              </a:defRPr>
            </a:lvl1pPr>
            <a:lvl2pPr indent="-228600" lvl="1" marL="914400" algn="l">
              <a:lnSpc>
                <a:spcPct val="120000"/>
              </a:lnSpc>
              <a:spcBef>
                <a:spcPts val="375"/>
              </a:spcBef>
              <a:spcAft>
                <a:spcPts val="0"/>
              </a:spcAft>
              <a:buSzPts val="1350"/>
              <a:buNone/>
              <a:defRPr sz="135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35" name="Google Shape;35;p17"/>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17"/>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18"/>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8"/>
          <p:cNvSpPr txBox="1"/>
          <p:nvPr>
            <p:ph idx="1" type="body"/>
          </p:nvPr>
        </p:nvSpPr>
        <p:spPr>
          <a:xfrm>
            <a:off x="1085498" y="1508159"/>
            <a:ext cx="3483864" cy="258644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2" name="Google Shape;42;p18"/>
          <p:cNvSpPr txBox="1"/>
          <p:nvPr>
            <p:ph idx="2" type="body"/>
          </p:nvPr>
        </p:nvSpPr>
        <p:spPr>
          <a:xfrm>
            <a:off x="4810328" y="1513007"/>
            <a:ext cx="3483864" cy="2581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3" name="Google Shape;43;p1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18"/>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1085394" y="603123"/>
            <a:ext cx="7205746" cy="7922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body"/>
          </p:nvPr>
        </p:nvSpPr>
        <p:spPr>
          <a:xfrm>
            <a:off x="1085393" y="1514662"/>
            <a:ext cx="3483864" cy="60145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0" name="Google Shape;50;p19"/>
          <p:cNvSpPr txBox="1"/>
          <p:nvPr>
            <p:ph idx="2" type="body"/>
          </p:nvPr>
        </p:nvSpPr>
        <p:spPr>
          <a:xfrm>
            <a:off x="1085393" y="2118202"/>
            <a:ext cx="3483864" cy="19833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1" name="Google Shape;51;p19"/>
          <p:cNvSpPr txBox="1"/>
          <p:nvPr>
            <p:ph idx="3" type="body"/>
          </p:nvPr>
        </p:nvSpPr>
        <p:spPr>
          <a:xfrm>
            <a:off x="4809272" y="1517253"/>
            <a:ext cx="3483864" cy="60167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2" name="Google Shape;52;p19"/>
          <p:cNvSpPr txBox="1"/>
          <p:nvPr>
            <p:ph idx="4" type="body"/>
          </p:nvPr>
        </p:nvSpPr>
        <p:spPr>
          <a:xfrm>
            <a:off x="4809272" y="2116119"/>
            <a:ext cx="3483864" cy="19780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3" name="Google Shape;53;p19"/>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9"/>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20"/>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2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22"/>
          <p:cNvSpPr txBox="1"/>
          <p:nvPr>
            <p:ph type="title"/>
          </p:nvPr>
        </p:nvSpPr>
        <p:spPr>
          <a:xfrm>
            <a:off x="1083504" y="599230"/>
            <a:ext cx="2454824" cy="16853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0" name="Google Shape;70;p22"/>
          <p:cNvSpPr txBox="1"/>
          <p:nvPr>
            <p:ph idx="2" type="body"/>
          </p:nvPr>
        </p:nvSpPr>
        <p:spPr>
          <a:xfrm>
            <a:off x="1083504" y="2404119"/>
            <a:ext cx="2456260" cy="16861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1" name="Google Shape;71;p2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74" name="Google Shape;74;p22"/>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8" name="Google Shape;8;p13"/>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10" name="Google Shape;10;p1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3"/>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1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311700" y="257725"/>
            <a:ext cx="8520600" cy="1120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SILVER OAKS COOPERATIVE SCHOOL DATABASE</a:t>
            </a:r>
            <a:endParaRPr sz="3000">
              <a:latin typeface="Times New Roman"/>
              <a:ea typeface="Times New Roman"/>
              <a:cs typeface="Times New Roman"/>
              <a:sym typeface="Times New Roman"/>
            </a:endParaRPr>
          </a:p>
        </p:txBody>
      </p:sp>
      <p:sp>
        <p:nvSpPr>
          <p:cNvPr id="105" name="Google Shape;105;p1"/>
          <p:cNvSpPr txBox="1"/>
          <p:nvPr>
            <p:ph idx="1" type="subTitle"/>
          </p:nvPr>
        </p:nvSpPr>
        <p:spPr>
          <a:xfrm>
            <a:off x="6677247" y="2838893"/>
            <a:ext cx="1673123" cy="1573619"/>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200"/>
              <a:buNone/>
            </a:pPr>
            <a:r>
              <a:rPr lang="en" sz="1200"/>
              <a:t>BY</a:t>
            </a:r>
            <a:endParaRPr/>
          </a:p>
          <a:p>
            <a:pPr indent="0" lvl="0" marL="0" rtl="0" algn="l">
              <a:lnSpc>
                <a:spcPct val="120000"/>
              </a:lnSpc>
              <a:spcBef>
                <a:spcPts val="0"/>
              </a:spcBef>
              <a:spcAft>
                <a:spcPts val="0"/>
              </a:spcAft>
              <a:buSzPts val="1200"/>
              <a:buNone/>
            </a:pPr>
            <a:r>
              <a:rPr lang="en" sz="1200"/>
              <a:t>SUMUKH SHARMA</a:t>
            </a:r>
            <a:endParaRPr/>
          </a:p>
          <a:p>
            <a:pPr indent="0" lvl="0" marL="0" rtl="0" algn="l">
              <a:lnSpc>
                <a:spcPct val="120000"/>
              </a:lnSpc>
              <a:spcBef>
                <a:spcPts val="0"/>
              </a:spcBef>
              <a:spcAft>
                <a:spcPts val="0"/>
              </a:spcAft>
              <a:buSzPts val="1200"/>
              <a:buNone/>
            </a:pPr>
            <a:r>
              <a:rPr lang="en" sz="1200"/>
              <a:t>SHOHINI GHOSH</a:t>
            </a:r>
            <a:endParaRPr/>
          </a:p>
          <a:p>
            <a:pPr indent="0" lvl="0" marL="0" rtl="0" algn="l">
              <a:lnSpc>
                <a:spcPct val="120000"/>
              </a:lnSpc>
              <a:spcBef>
                <a:spcPts val="0"/>
              </a:spcBef>
              <a:spcAft>
                <a:spcPts val="0"/>
              </a:spcAft>
              <a:buSzPts val="1200"/>
              <a:buNone/>
            </a:pPr>
            <a:r>
              <a:rPr lang="en" sz="1200"/>
              <a:t>MADHURA DIGHE</a:t>
            </a:r>
            <a:endParaRPr/>
          </a:p>
          <a:p>
            <a:pPr indent="0" lvl="0" marL="0" rtl="0" algn="l">
              <a:lnSpc>
                <a:spcPct val="120000"/>
              </a:lnSpc>
              <a:spcBef>
                <a:spcPts val="0"/>
              </a:spcBef>
              <a:spcAft>
                <a:spcPts val="0"/>
              </a:spcAft>
              <a:buSzPts val="1200"/>
              <a:buNone/>
            </a:pPr>
            <a:r>
              <a:rPr lang="en" sz="1200"/>
              <a:t>JEFFREY CHEN</a:t>
            </a:r>
            <a:endParaRPr/>
          </a:p>
          <a:p>
            <a:pPr indent="0" lvl="0" marL="0" rtl="0" algn="l">
              <a:lnSpc>
                <a:spcPct val="120000"/>
              </a:lnSpc>
              <a:spcBef>
                <a:spcPts val="0"/>
              </a:spcBef>
              <a:spcAft>
                <a:spcPts val="0"/>
              </a:spcAft>
              <a:buSzPts val="1200"/>
              <a:buNone/>
            </a:pPr>
            <a:r>
              <a:rPr lang="en" sz="1200"/>
              <a:t>POIPATLA NIHAL</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988200" y="1475875"/>
            <a:ext cx="8520600" cy="572700"/>
          </a:xfrm>
          <a:prstGeom prst="rect">
            <a:avLst/>
          </a:prstGeom>
          <a:noFill/>
          <a:ln>
            <a:noFill/>
          </a:ln>
        </p:spPr>
        <p:txBody>
          <a:bodyPr anchorCtr="0" anchor="t" bIns="91425" lIns="91425" spcFirstLastPara="1" rIns="91425" wrap="square" tIns="91425">
            <a:noAutofit/>
          </a:bodyPr>
          <a:lstStyle/>
          <a:p>
            <a:pPr indent="-270186" lvl="0" marL="306000" rtl="0" algn="l">
              <a:lnSpc>
                <a:spcPct val="140000"/>
              </a:lnSpc>
              <a:spcBef>
                <a:spcPts val="0"/>
              </a:spcBef>
              <a:spcAft>
                <a:spcPts val="0"/>
              </a:spcAft>
              <a:buClr>
                <a:srgbClr val="FFFFFF"/>
              </a:buClr>
              <a:buSzPts val="1000"/>
              <a:buFont typeface="Noto Sans Symbols"/>
              <a:buChar char="◼"/>
            </a:pPr>
            <a:r>
              <a:rPr lang="en" sz="1000">
                <a:solidFill>
                  <a:srgbClr val="FFFFFF"/>
                </a:solidFill>
                <a:latin typeface="Libre Franklin"/>
                <a:ea typeface="Libre Franklin"/>
                <a:cs typeface="Libre Franklin"/>
                <a:sym typeface="Libre Franklin"/>
              </a:rPr>
              <a:t>WHO ARE THE TOP 3 MEMBERS WHO ARE ACTIVELY ENGAGED IN COOP TASKS AT THE SCHOOL?</a:t>
            </a:r>
            <a:endParaRPr/>
          </a:p>
        </p:txBody>
      </p:sp>
      <p:pic>
        <p:nvPicPr>
          <p:cNvPr id="161" name="Google Shape;161;p10"/>
          <p:cNvPicPr preferRelativeResize="0"/>
          <p:nvPr/>
        </p:nvPicPr>
        <p:blipFill rotWithShape="1">
          <a:blip r:embed="rId3">
            <a:alphaModFix/>
          </a:blip>
          <a:srcRect b="0" l="0" r="0" t="0"/>
          <a:stretch/>
        </p:blipFill>
        <p:spPr>
          <a:xfrm>
            <a:off x="359850" y="582104"/>
            <a:ext cx="8424300" cy="3850500"/>
          </a:xfrm>
          <a:prstGeom prst="rect">
            <a:avLst/>
          </a:prstGeom>
          <a:noFill/>
          <a:ln>
            <a:noFill/>
          </a:ln>
        </p:spPr>
      </p:pic>
      <p:sp>
        <p:nvSpPr>
          <p:cNvPr id="162" name="Google Shape;162;p10"/>
          <p:cNvSpPr txBox="1"/>
          <p:nvPr/>
        </p:nvSpPr>
        <p:spPr>
          <a:xfrm>
            <a:off x="1592250" y="582100"/>
            <a:ext cx="7312500" cy="204000"/>
          </a:xfrm>
          <a:prstGeom prst="rect">
            <a:avLst/>
          </a:prstGeom>
          <a:noFill/>
          <a:ln>
            <a:noFill/>
          </a:ln>
        </p:spPr>
        <p:txBody>
          <a:bodyPr anchorCtr="0" anchor="ctr" bIns="91425" lIns="91425" spcFirstLastPara="1" rIns="91425" wrap="square" tIns="91425">
            <a:noAutofit/>
          </a:bodyPr>
          <a:lstStyle/>
          <a:p>
            <a:pPr indent="0" lvl="0" marL="306000" marR="0" rtl="0" algn="l">
              <a:lnSpc>
                <a:spcPct val="140000"/>
              </a:lnSpc>
              <a:spcBef>
                <a:spcPts val="0"/>
              </a:spcBef>
              <a:spcAft>
                <a:spcPts val="0"/>
              </a:spcAft>
              <a:buClr>
                <a:schemeClr val="dk1"/>
              </a:buClr>
              <a:buSzPts val="1000"/>
              <a:buFont typeface="Libre Franklin"/>
              <a:buNone/>
            </a:pPr>
            <a:r>
              <a:rPr b="1" i="0" lang="en" sz="1000" u="none" cap="none" strike="noStrike">
                <a:solidFill>
                  <a:schemeClr val="dk1"/>
                </a:solidFill>
                <a:latin typeface="Libre Franklin"/>
                <a:ea typeface="Libre Franklin"/>
                <a:cs typeface="Libre Franklin"/>
                <a:sym typeface="Libre Franklin"/>
              </a:rPr>
              <a:t>Who are the top 3 Members who are actively engaged in Coop tasks at the school?</a:t>
            </a:r>
            <a:endParaRPr b="1" i="0" sz="1800" u="none" cap="none" strike="noStrike">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Gill Sans"/>
              <a:buNone/>
            </a:pPr>
            <a:r>
              <a:t/>
            </a:r>
            <a:endParaRPr/>
          </a:p>
        </p:txBody>
      </p:sp>
      <p:sp>
        <p:nvSpPr>
          <p:cNvPr id="168" name="Google Shape;16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SzPts val="1800"/>
              <a:buNone/>
            </a:pPr>
            <a:r>
              <a:t/>
            </a:r>
            <a:endParaRPr/>
          </a:p>
        </p:txBody>
      </p:sp>
      <p:pic>
        <p:nvPicPr>
          <p:cNvPr id="169" name="Google Shape;169;p11"/>
          <p:cNvPicPr preferRelativeResize="0"/>
          <p:nvPr/>
        </p:nvPicPr>
        <p:blipFill>
          <a:blip r:embed="rId3">
            <a:alphaModFix/>
          </a:blip>
          <a:stretch>
            <a:fillRect/>
          </a:stretch>
        </p:blipFill>
        <p:spPr>
          <a:xfrm>
            <a:off x="105788" y="369800"/>
            <a:ext cx="8818977" cy="4573301"/>
          </a:xfrm>
          <a:prstGeom prst="rect">
            <a:avLst/>
          </a:prstGeom>
          <a:noFill/>
          <a:ln>
            <a:noFill/>
          </a:ln>
        </p:spPr>
      </p:pic>
      <p:sp>
        <p:nvSpPr>
          <p:cNvPr id="170" name="Google Shape;170;p11"/>
          <p:cNvSpPr txBox="1"/>
          <p:nvPr/>
        </p:nvSpPr>
        <p:spPr>
          <a:xfrm>
            <a:off x="693000" y="294950"/>
            <a:ext cx="7758000" cy="2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What are the emergency contact details and medical conditions of the students with less than average  attendance?</a:t>
            </a:r>
            <a:endParaRPr b="1" sz="1200">
              <a:solidFill>
                <a:schemeClr val="dk1"/>
              </a:solidFill>
              <a:latin typeface="Average"/>
              <a:ea typeface="Average"/>
              <a:cs typeface="Average"/>
              <a:sym typeface="Average"/>
            </a:endParaRPr>
          </a:p>
          <a:p>
            <a:pPr indent="0" lvl="0" marL="0" rtl="0" algn="l">
              <a:spcBef>
                <a:spcPts val="160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2"/>
          <p:cNvSpPr txBox="1"/>
          <p:nvPr>
            <p:ph idx="1" type="body"/>
          </p:nvPr>
        </p:nvSpPr>
        <p:spPr>
          <a:xfrm>
            <a:off x="311700" y="432725"/>
            <a:ext cx="8520600" cy="4136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t/>
            </a:r>
            <a:endParaRPr/>
          </a:p>
          <a:p>
            <a:pPr indent="0" lvl="0" marL="0" rtl="0" algn="l">
              <a:lnSpc>
                <a:spcPct val="120000"/>
              </a:lnSpc>
              <a:spcBef>
                <a:spcPts val="1600"/>
              </a:spcBef>
              <a:spcAft>
                <a:spcPts val="0"/>
              </a:spcAft>
              <a:buSzPts val="1800"/>
              <a:buNone/>
            </a:pPr>
            <a:r>
              <a:t/>
            </a:r>
            <a:endParaRPr/>
          </a:p>
          <a:p>
            <a:pPr indent="0" lvl="0" marL="0" rtl="0" algn="l">
              <a:lnSpc>
                <a:spcPct val="120000"/>
              </a:lnSpc>
              <a:spcBef>
                <a:spcPts val="1600"/>
              </a:spcBef>
              <a:spcAft>
                <a:spcPts val="0"/>
              </a:spcAft>
              <a:buSzPts val="1800"/>
              <a:buNone/>
            </a:pPr>
            <a:r>
              <a:t/>
            </a:r>
            <a:endParaRPr/>
          </a:p>
          <a:p>
            <a:pPr indent="457200" lvl="0" marL="2286000" rtl="0" algn="l">
              <a:lnSpc>
                <a:spcPct val="120000"/>
              </a:lnSpc>
              <a:spcBef>
                <a:spcPts val="1600"/>
              </a:spcBef>
              <a:spcAft>
                <a:spcPts val="1600"/>
              </a:spcAft>
              <a:buSzPts val="1800"/>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111" name="Google Shape;111;p2"/>
          <p:cNvSpPr txBox="1"/>
          <p:nvPr>
            <p:ph idx="1" type="body"/>
          </p:nvPr>
        </p:nvSpPr>
        <p:spPr>
          <a:xfrm>
            <a:off x="311700" y="914400"/>
            <a:ext cx="8520600" cy="3654475"/>
          </a:xfrm>
          <a:prstGeom prst="rect">
            <a:avLst/>
          </a:prstGeom>
          <a:noFill/>
          <a:ln>
            <a:noFill/>
          </a:ln>
        </p:spPr>
        <p:txBody>
          <a:bodyPr anchorCtr="0" anchor="t" bIns="91425" lIns="91425" spcFirstLastPara="1" rIns="91425" wrap="square" tIns="91425">
            <a:noAutofit/>
          </a:bodyPr>
          <a:lstStyle/>
          <a:p>
            <a:pPr indent="-317500" lvl="0" marL="45720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Silver Oaks Cooperative School (SOCS) is a private, non-profit cooperative school and expected to serve grades K-5 starting from 2020-21.</a:t>
            </a:r>
            <a:endParaRPr/>
          </a:p>
          <a:p>
            <a:pPr indent="0" lvl="0" marL="139700" rtl="0" algn="just">
              <a:lnSpc>
                <a:spcPct val="108750"/>
              </a:lnSpc>
              <a:spcBef>
                <a:spcPts val="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User group includes Secretary of SOCS board and SOCS management who creates, maintains and updates data of students, members, staff, student healthcare, task details etc.</a:t>
            </a:r>
            <a:endParaRPr/>
          </a:p>
          <a:p>
            <a:pPr indent="0" lvl="0" marL="139700" rtl="0" algn="just">
              <a:lnSpc>
                <a:spcPct val="108750"/>
              </a:lnSpc>
              <a:spcBef>
                <a:spcPts val="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Sources for database design are as follows:</a:t>
            </a:r>
            <a:endParaRPr sz="1400">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Emergency Form</a:t>
            </a:r>
            <a:endParaRPr sz="1400">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 Accident Release Form</a:t>
            </a:r>
            <a:endParaRPr sz="1400">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All About Form</a:t>
            </a:r>
            <a:endParaRPr>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Co-Op Preference Form</a:t>
            </a:r>
            <a:endParaRPr>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Media Consent Form</a:t>
            </a:r>
            <a:endParaRPr>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Membership Designation Form</a:t>
            </a:r>
            <a:endParaRPr sz="1400">
              <a:solidFill>
                <a:schemeClr val="dk1"/>
              </a:solidFill>
              <a:latin typeface="Times New Roman"/>
              <a:ea typeface="Times New Roman"/>
              <a:cs typeface="Times New Roman"/>
              <a:sym typeface="Times New Roman"/>
            </a:endParaRPr>
          </a:p>
          <a:p>
            <a:pPr indent="-317500" lvl="2" marL="1371600" marR="0" rtl="0" algn="just">
              <a:lnSpc>
                <a:spcPct val="1087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Proxy Form</a:t>
            </a:r>
            <a:endParaRPr sz="1100">
              <a:solidFill>
                <a:schemeClr val="dk1"/>
              </a:solidFill>
              <a:latin typeface="Times New Roman"/>
              <a:ea typeface="Times New Roman"/>
              <a:cs typeface="Times New Roman"/>
              <a:sym typeface="Times New Roman"/>
            </a:endParaRPr>
          </a:p>
          <a:p>
            <a:pPr indent="0" lvl="0" marL="457200" rtl="0" algn="just">
              <a:lnSpc>
                <a:spcPct val="10875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7" name="Google Shape;117;p3"/>
          <p:cNvSpPr txBox="1"/>
          <p:nvPr>
            <p:ph idx="1" type="body"/>
          </p:nvPr>
        </p:nvSpPr>
        <p:spPr>
          <a:xfrm>
            <a:off x="311700" y="1152475"/>
            <a:ext cx="8520600" cy="35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Mission Statement:</a:t>
            </a:r>
            <a:r>
              <a:rPr b="1" lang="en" sz="1400">
                <a:solidFill>
                  <a:schemeClr val="dk1"/>
                </a:solidFill>
                <a:latin typeface="Times New Roman"/>
                <a:ea typeface="Times New Roman"/>
                <a:cs typeface="Times New Roman"/>
                <a:sym typeface="Times New Roman"/>
              </a:rPr>
              <a:t> </a:t>
            </a:r>
            <a:endParaRPr b="1" sz="14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The mission of this project is to enhance the efficiency of the enrollment and administrative process of the school by creating a database to allow entry and tracking of information of key entities. At the end we should be able to generate important documents like membership directory, class rosters, service hour reports, attendance reports.</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Mission objectives: </a:t>
            </a:r>
            <a:endParaRPr/>
          </a:p>
          <a:p>
            <a:pPr indent="0" lvl="0" marL="0" rtl="0" algn="l">
              <a:lnSpc>
                <a:spcPct val="115000"/>
              </a:lnSpc>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Our goal is to answer following questions using Database.</a:t>
            </a:r>
            <a:endParaRPr b="1"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What are the details of the top 3 Members actively engaged in Co-op tasks at the school?</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What are the details students, not having emergency contact details in database?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What are the details of teachers and respective classes they are assigned to?</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What are the emergency contact details and medical conditions of the students with less than average attendance?</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What are the details of member and corresponding tasks performed at the school?</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16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4"/>
          <p:cNvSpPr txBox="1"/>
          <p:nvPr>
            <p:ph type="title"/>
          </p:nvPr>
        </p:nvSpPr>
        <p:spPr>
          <a:xfrm>
            <a:off x="311700" y="273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CONCEPTUAL DATABASE DESIGN - ER DIAGRAM</a:t>
            </a:r>
            <a:endParaRPr>
              <a:latin typeface="Times New Roman"/>
              <a:ea typeface="Times New Roman"/>
              <a:cs typeface="Times New Roman"/>
              <a:sym typeface="Times New Roman"/>
            </a:endParaRPr>
          </a:p>
        </p:txBody>
      </p:sp>
      <p:pic>
        <p:nvPicPr>
          <p:cNvPr id="123" name="Google Shape;123;p4"/>
          <p:cNvPicPr preferRelativeResize="0"/>
          <p:nvPr/>
        </p:nvPicPr>
        <p:blipFill>
          <a:blip r:embed="rId3">
            <a:alphaModFix/>
          </a:blip>
          <a:stretch>
            <a:fillRect/>
          </a:stretch>
        </p:blipFill>
        <p:spPr>
          <a:xfrm>
            <a:off x="1531175" y="846275"/>
            <a:ext cx="6081662" cy="39924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29525" y="19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LOGICAL DATABASE DESIGN: RELATIONAL SCHEMA</a:t>
            </a:r>
            <a:endParaRPr/>
          </a:p>
        </p:txBody>
      </p:sp>
      <p:sp>
        <p:nvSpPr>
          <p:cNvPr id="129" name="Google Shape;129;p5"/>
          <p:cNvSpPr txBox="1"/>
          <p:nvPr>
            <p:ph idx="1" type="body"/>
          </p:nvPr>
        </p:nvSpPr>
        <p:spPr>
          <a:xfrm>
            <a:off x="247400" y="680484"/>
            <a:ext cx="8520600" cy="4178541"/>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Member(</a:t>
            </a:r>
            <a:r>
              <a:rPr lang="en" sz="1400" u="sng">
                <a:solidFill>
                  <a:schemeClr val="dk1"/>
                </a:solidFill>
                <a:latin typeface="Times New Roman"/>
                <a:ea typeface="Times New Roman"/>
                <a:cs typeface="Times New Roman"/>
                <a:sym typeface="Times New Roman"/>
              </a:rPr>
              <a:t>memId</a:t>
            </a:r>
            <a:r>
              <a:rPr lang="en" sz="1400">
                <a:solidFill>
                  <a:schemeClr val="dk1"/>
                </a:solidFill>
                <a:latin typeface="Times New Roman"/>
                <a:ea typeface="Times New Roman"/>
                <a:cs typeface="Times New Roman"/>
                <a:sym typeface="Times New Roman"/>
              </a:rPr>
              <a:t>, memFirstName,memLastName, placeOfEmployment, memStreet, memCity, memState, memZip, memCellNumber, memHomeNumber, memEmailId, proxy, proxyId)</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Student( </a:t>
            </a:r>
            <a:r>
              <a:rPr lang="en" sz="1400" u="sng">
                <a:solidFill>
                  <a:schemeClr val="dk1"/>
                </a:solidFill>
                <a:latin typeface="Times New Roman"/>
                <a:ea typeface="Times New Roman"/>
                <a:cs typeface="Times New Roman"/>
                <a:sym typeface="Times New Roman"/>
              </a:rPr>
              <a:t>stdtId</a:t>
            </a:r>
            <a:r>
              <a:rPr lang="en" sz="1400">
                <a:solidFill>
                  <a:schemeClr val="dk1"/>
                </a:solidFill>
                <a:latin typeface="Times New Roman"/>
                <a:ea typeface="Times New Roman"/>
                <a:cs typeface="Times New Roman"/>
                <a:sym typeface="Times New Roman"/>
              </a:rPr>
              <a:t>,stdFirstName, stdLastName,stdDOB, sex, stdEnrollmentDate, expAttendance, stdGrade, stdStreet, stdCity, stdState, </a:t>
            </a:r>
            <a:r>
              <a:rPr lang="en" sz="1400">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stdZip,enrollmentAgreement,   fingerprintReceipt, physicalExamForm,childCareReport, 	liabilityRelease, medicalAdministratorAuthorisation, 	immuneCertificate)</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StudentMedical(</a:t>
            </a:r>
            <a:r>
              <a:rPr lang="en" sz="1400" u="sng">
                <a:solidFill>
                  <a:schemeClr val="dk1"/>
                </a:solidFill>
                <a:latin typeface="Times New Roman"/>
                <a:ea typeface="Times New Roman"/>
                <a:cs typeface="Times New Roman"/>
                <a:sym typeface="Times New Roman"/>
              </a:rPr>
              <a:t>stdMedId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stdID</a:t>
            </a:r>
            <a:r>
              <a:rPr lang="en" sz="1400">
                <a:solidFill>
                  <a:schemeClr val="dk1"/>
                </a:solidFill>
                <a:latin typeface="Times New Roman"/>
                <a:ea typeface="Times New Roman"/>
                <a:cs typeface="Times New Roman"/>
                <a:sym typeface="Times New Roman"/>
              </a:rPr>
              <a:t>, medConditions, medications, tetanusShotDate, foodAllergy, drugAllergy, signsSymptons, responseDescp, preventionDescp, comments, medicalFormVerified)</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HealthcareProvider(</a:t>
            </a:r>
            <a:r>
              <a:rPr lang="en" sz="1400" u="sng">
                <a:solidFill>
                  <a:schemeClr val="dk1"/>
                </a:solidFill>
                <a:latin typeface="Times New Roman"/>
                <a:ea typeface="Times New Roman"/>
                <a:cs typeface="Times New Roman"/>
                <a:sym typeface="Times New Roman"/>
              </a:rPr>
              <a:t>providerId</a:t>
            </a:r>
            <a:r>
              <a:rPr lang="en" sz="1400">
                <a:solidFill>
                  <a:schemeClr val="dk1"/>
                </a:solidFill>
                <a:latin typeface="Times New Roman"/>
                <a:ea typeface="Times New Roman"/>
                <a:cs typeface="Times New Roman"/>
                <a:sym typeface="Times New Roman"/>
              </a:rPr>
              <a:t>, providerName, providerNumber, providerStreet, providerCity, providerState, providerZip)</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EmergencyContact(</a:t>
            </a:r>
            <a:r>
              <a:rPr lang="en" sz="1400" u="sng">
                <a:solidFill>
                  <a:schemeClr val="dk1"/>
                </a:solidFill>
                <a:latin typeface="Times New Roman"/>
                <a:ea typeface="Times New Roman"/>
                <a:cs typeface="Times New Roman"/>
                <a:sym typeface="Times New Roman"/>
              </a:rPr>
              <a:t>emrContactId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stdId</a:t>
            </a:r>
            <a:r>
              <a:rPr lang="en" sz="1400">
                <a:solidFill>
                  <a:schemeClr val="dk1"/>
                </a:solidFill>
                <a:latin typeface="Times New Roman"/>
                <a:ea typeface="Times New Roman"/>
                <a:cs typeface="Times New Roman"/>
                <a:sym typeface="Times New Roman"/>
              </a:rPr>
              <a:t>, emrFirstName, emrLastName, emrHomeNumber, emrWorkNumber, emrContactStreet, emrContactCity, emrContactState, emrContactZip)</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ServiceTasks(</a:t>
            </a:r>
            <a:r>
              <a:rPr lang="en" sz="1400" u="sng">
                <a:solidFill>
                  <a:schemeClr val="dk1"/>
                </a:solidFill>
                <a:latin typeface="Times New Roman"/>
                <a:ea typeface="Times New Roman"/>
                <a:cs typeface="Times New Roman"/>
                <a:sym typeface="Times New Roman"/>
              </a:rPr>
              <a:t>taskID</a:t>
            </a:r>
            <a:r>
              <a:rPr lang="en" sz="1400">
                <a:solidFill>
                  <a:schemeClr val="dk1"/>
                </a:solidFill>
                <a:latin typeface="Times New Roman"/>
                <a:ea typeface="Times New Roman"/>
                <a:cs typeface="Times New Roman"/>
                <a:sym typeface="Times New Roman"/>
              </a:rPr>
              <a:t>, serviceTask,memServiceHours, datePerformed, organiser)</a:t>
            </a:r>
            <a:endParaRPr sz="1400">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Classes(</a:t>
            </a:r>
            <a:r>
              <a:rPr lang="en" sz="1400" u="sng">
                <a:solidFill>
                  <a:schemeClr val="dk1"/>
                </a:solidFill>
                <a:latin typeface="Times New Roman"/>
                <a:ea typeface="Times New Roman"/>
                <a:cs typeface="Times New Roman"/>
                <a:sym typeface="Times New Roman"/>
              </a:rPr>
              <a:t>classId</a:t>
            </a:r>
            <a:r>
              <a:rPr lang="en" sz="1400">
                <a:solidFill>
                  <a:schemeClr val="dk1"/>
                </a:solidFill>
                <a:latin typeface="Times New Roman"/>
                <a:ea typeface="Times New Roman"/>
                <a:cs typeface="Times New Roman"/>
                <a:sym typeface="Times New Roman"/>
              </a:rPr>
              <a:t> , className, classDescription)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6"/>
          <p:cNvSpPr txBox="1"/>
          <p:nvPr>
            <p:ph type="title"/>
          </p:nvPr>
        </p:nvSpPr>
        <p:spPr>
          <a:xfrm>
            <a:off x="311700" y="287650"/>
            <a:ext cx="8520600" cy="46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CONTINUED</a:t>
            </a:r>
            <a:r>
              <a:rPr lang="en" sz="2400"/>
              <a:t>..</a:t>
            </a:r>
            <a:endParaRPr sz="2400"/>
          </a:p>
        </p:txBody>
      </p:sp>
      <p:sp>
        <p:nvSpPr>
          <p:cNvPr id="135" name="Google Shape;135;p6"/>
          <p:cNvSpPr txBox="1"/>
          <p:nvPr>
            <p:ph idx="1" type="body"/>
          </p:nvPr>
        </p:nvSpPr>
        <p:spPr>
          <a:xfrm>
            <a:off x="311700" y="752950"/>
            <a:ext cx="8520600" cy="3816000"/>
          </a:xfrm>
          <a:prstGeom prst="rect">
            <a:avLst/>
          </a:prstGeom>
          <a:noFill/>
          <a:ln>
            <a:noFill/>
          </a:ln>
        </p:spPr>
        <p:txBody>
          <a:bodyPr anchorCtr="0" anchor="t" bIns="91425" lIns="91425" spcFirstLastPara="1" rIns="91425" wrap="square" tIns="91425">
            <a:noAutofit/>
          </a:bodyPr>
          <a:lstStyle/>
          <a:p>
            <a:pPr indent="0" lvl="0" marL="457200" rtl="0" algn="just">
              <a:lnSpc>
                <a:spcPct val="10875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Staff( </a:t>
            </a:r>
            <a:r>
              <a:rPr lang="en" sz="1400" u="sng">
                <a:solidFill>
                  <a:schemeClr val="dk1"/>
                </a:solidFill>
                <a:latin typeface="Times New Roman"/>
                <a:ea typeface="Times New Roman"/>
                <a:cs typeface="Times New Roman"/>
                <a:sym typeface="Times New Roman"/>
              </a:rPr>
              <a:t>staffId </a:t>
            </a:r>
            <a:r>
              <a:rPr lang="en" sz="1400">
                <a:solidFill>
                  <a:schemeClr val="dk1"/>
                </a:solidFill>
                <a:latin typeface="Times New Roman"/>
                <a:ea typeface="Times New Roman"/>
                <a:cs typeface="Times New Roman"/>
                <a:sym typeface="Times New Roman"/>
              </a:rPr>
              <a:t>, staffFirstName , staffLastName , staffPosition, staffPhone, staffdateOfBirth, staffStreet , staffCity , staffState)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Membership(</a:t>
            </a:r>
            <a:r>
              <a:rPr i="1" lang="en" sz="1400" u="sng">
                <a:solidFill>
                  <a:schemeClr val="dk1"/>
                </a:solidFill>
                <a:latin typeface="Times New Roman"/>
                <a:ea typeface="Times New Roman"/>
                <a:cs typeface="Times New Roman"/>
                <a:sym typeface="Times New Roman"/>
              </a:rPr>
              <a:t>stdId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memId</a:t>
            </a:r>
            <a:r>
              <a:rPr lang="en" sz="1400">
                <a:solidFill>
                  <a:schemeClr val="dk1"/>
                </a:solidFill>
                <a:latin typeface="Times New Roman"/>
                <a:ea typeface="Times New Roman"/>
                <a:cs typeface="Times New Roman"/>
                <a:sym typeface="Times New Roman"/>
              </a:rPr>
              <a:t>, relationshipToChild, lastUpdate, additionalInformation, coopType, coopDays, mediaConsent, specialPreferences)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Authorize(</a:t>
            </a:r>
            <a:r>
              <a:rPr i="1" lang="en" sz="1400" u="sng">
                <a:solidFill>
                  <a:schemeClr val="dk1"/>
                </a:solidFill>
                <a:latin typeface="Times New Roman"/>
                <a:ea typeface="Times New Roman"/>
                <a:cs typeface="Times New Roman"/>
                <a:sym typeface="Times New Roman"/>
              </a:rPr>
              <a:t>stdId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providerId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memId</a:t>
            </a:r>
            <a:r>
              <a:rPr lang="en" sz="1400">
                <a:solidFill>
                  <a:schemeClr val="dk1"/>
                </a:solidFill>
                <a:latin typeface="Times New Roman"/>
                <a:ea typeface="Times New Roman"/>
                <a:cs typeface="Times New Roman"/>
                <a:sym typeface="Times New Roman"/>
              </a:rPr>
              <a:t>, memPermission, autsignature, autDate)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Enroll (</a:t>
            </a:r>
            <a:r>
              <a:rPr i="1" lang="en" sz="1400" u="sng">
                <a:solidFill>
                  <a:schemeClr val="dk1"/>
                </a:solidFill>
                <a:latin typeface="Times New Roman"/>
                <a:ea typeface="Times New Roman"/>
                <a:cs typeface="Times New Roman"/>
                <a:sym typeface="Times New Roman"/>
              </a:rPr>
              <a:t>stdId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classId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Teach(</a:t>
            </a:r>
            <a:r>
              <a:rPr i="1" lang="en" sz="1400" u="sng">
                <a:solidFill>
                  <a:schemeClr val="dk1"/>
                </a:solidFill>
                <a:latin typeface="Times New Roman"/>
                <a:ea typeface="Times New Roman"/>
                <a:cs typeface="Times New Roman"/>
                <a:sym typeface="Times New Roman"/>
              </a:rPr>
              <a:t>staffId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classId </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Perform(</a:t>
            </a:r>
            <a:r>
              <a:rPr i="1" lang="en" sz="1400" u="sng">
                <a:solidFill>
                  <a:schemeClr val="dk1"/>
                </a:solidFill>
                <a:latin typeface="Times New Roman"/>
                <a:ea typeface="Times New Roman"/>
                <a:cs typeface="Times New Roman"/>
                <a:sym typeface="Times New Roman"/>
              </a:rPr>
              <a:t>taskId</a:t>
            </a:r>
            <a:r>
              <a:rPr lang="en" sz="1400">
                <a:solidFill>
                  <a:schemeClr val="dk1"/>
                </a:solidFill>
                <a:latin typeface="Times New Roman"/>
                <a:ea typeface="Times New Roman"/>
                <a:cs typeface="Times New Roman"/>
                <a:sym typeface="Times New Roman"/>
              </a:rPr>
              <a:t>, </a:t>
            </a:r>
            <a:r>
              <a:rPr i="1" lang="en" sz="1400" u="sng">
                <a:solidFill>
                  <a:schemeClr val="dk1"/>
                </a:solidFill>
                <a:latin typeface="Times New Roman"/>
                <a:ea typeface="Times New Roman"/>
                <a:cs typeface="Times New Roman"/>
                <a:sym typeface="Times New Roman"/>
              </a:rPr>
              <a:t>memId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Contact(</a:t>
            </a:r>
            <a:r>
              <a:rPr i="1" lang="en" sz="1400" u="sng">
                <a:solidFill>
                  <a:schemeClr val="dk1"/>
                </a:solidFill>
                <a:latin typeface="Times New Roman"/>
                <a:ea typeface="Times New Roman"/>
                <a:cs typeface="Times New Roman"/>
                <a:sym typeface="Times New Roman"/>
              </a:rPr>
              <a:t>stdId</a:t>
            </a:r>
            <a:r>
              <a:rPr lang="en" sz="1400">
                <a:solidFill>
                  <a:schemeClr val="dk1"/>
                </a:solidFill>
                <a:latin typeface="Times New Roman"/>
                <a:ea typeface="Times New Roman"/>
                <a:cs typeface="Times New Roman"/>
                <a:sym typeface="Times New Roman"/>
              </a:rPr>
              <a:t> , </a:t>
            </a:r>
            <a:r>
              <a:rPr i="1" lang="en" sz="1400" u="sng">
                <a:solidFill>
                  <a:schemeClr val="dk1"/>
                </a:solidFill>
                <a:latin typeface="Times New Roman"/>
                <a:ea typeface="Times New Roman"/>
                <a:cs typeface="Times New Roman"/>
                <a:sym typeface="Times New Roman"/>
              </a:rPr>
              <a:t>emrContactId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7"/>
          <p:cNvSpPr txBox="1"/>
          <p:nvPr>
            <p:ph type="title"/>
          </p:nvPr>
        </p:nvSpPr>
        <p:spPr>
          <a:xfrm>
            <a:off x="311700" y="26387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PHYSICAL DATABASE DESIGN:</a:t>
            </a:r>
            <a:endParaRPr>
              <a:latin typeface="Times New Roman"/>
              <a:ea typeface="Times New Roman"/>
              <a:cs typeface="Times New Roman"/>
              <a:sym typeface="Times New Roman"/>
            </a:endParaRPr>
          </a:p>
        </p:txBody>
      </p:sp>
      <p:sp>
        <p:nvSpPr>
          <p:cNvPr id="141" name="Google Shape;141;p7"/>
          <p:cNvSpPr txBox="1"/>
          <p:nvPr>
            <p:ph idx="1" type="body"/>
          </p:nvPr>
        </p:nvSpPr>
        <p:spPr>
          <a:xfrm>
            <a:off x="311700" y="836570"/>
            <a:ext cx="8520600" cy="3799800"/>
          </a:xfrm>
          <a:prstGeom prst="rect">
            <a:avLst/>
          </a:prstGeom>
          <a:noFill/>
          <a:ln>
            <a:noFill/>
          </a:ln>
        </p:spPr>
        <p:txBody>
          <a:bodyPr anchorCtr="0" anchor="t" bIns="91425" lIns="91425" spcFirstLastPara="1" rIns="91425" wrap="square" tIns="91425">
            <a:noAutofit/>
          </a:bodyPr>
          <a:lstStyle/>
          <a:p>
            <a:pPr indent="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CREATE TABLE [Oaks.Membership] (</a:t>
            </a:r>
            <a:endParaRPr sz="1400">
              <a:solidFill>
                <a:schemeClr val="dk1"/>
              </a:solidFill>
              <a:latin typeface="Times New Roman"/>
              <a:ea typeface="Times New Roman"/>
              <a:cs typeface="Times New Roman"/>
              <a:sym typeface="Times New Roman"/>
            </a:endParaRPr>
          </a:p>
          <a:p>
            <a:pPr indent="45720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stdId INTEGER  NOT NULL, </a:t>
            </a:r>
            <a:endParaRPr sz="1400">
              <a:solidFill>
                <a:schemeClr val="dk1"/>
              </a:solidFill>
              <a:latin typeface="Times New Roman"/>
              <a:ea typeface="Times New Roman"/>
              <a:cs typeface="Times New Roman"/>
              <a:sym typeface="Times New Roman"/>
            </a:endParaRPr>
          </a:p>
          <a:p>
            <a:pPr indent="45720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memId INTEGER  NOT NULL, </a:t>
            </a:r>
            <a:endParaRPr sz="1400">
              <a:solidFill>
                <a:schemeClr val="dk1"/>
              </a:solidFill>
              <a:latin typeface="Times New Roman"/>
              <a:ea typeface="Times New Roman"/>
              <a:cs typeface="Times New Roman"/>
              <a:sym typeface="Times New Roman"/>
            </a:endParaRPr>
          </a:p>
          <a:p>
            <a:pPr indent="45720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relationshipToChild VARCHAR (15), </a:t>
            </a:r>
            <a:endParaRPr sz="1400">
              <a:solidFill>
                <a:schemeClr val="dk1"/>
              </a:solidFill>
              <a:latin typeface="Times New Roman"/>
              <a:ea typeface="Times New Roman"/>
              <a:cs typeface="Times New Roman"/>
              <a:sym typeface="Times New Roman"/>
            </a:endParaRPr>
          </a:p>
          <a:p>
            <a:pPr indent="45720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lastUpdate DATE , </a:t>
            </a:r>
            <a:endParaRPr sz="1400">
              <a:solidFill>
                <a:schemeClr val="dk1"/>
              </a:solidFill>
              <a:latin typeface="Times New Roman"/>
              <a:ea typeface="Times New Roman"/>
              <a:cs typeface="Times New Roman"/>
              <a:sym typeface="Times New Roman"/>
            </a:endParaRPr>
          </a:p>
          <a:p>
            <a:pPr indent="45720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additionalInformation VARCHAR (100), </a:t>
            </a:r>
            <a:endParaRPr sz="1400">
              <a:solidFill>
                <a:schemeClr val="dk1"/>
              </a:solidFill>
              <a:latin typeface="Times New Roman"/>
              <a:ea typeface="Times New Roman"/>
              <a:cs typeface="Times New Roman"/>
              <a:sym typeface="Times New Roman"/>
            </a:endParaRPr>
          </a:p>
          <a:p>
            <a:pPr indent="457200" lvl="0" marL="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coopType VARCHAR (15), </a:t>
            </a:r>
            <a:endParaRPr sz="1400">
              <a:solidFill>
                <a:schemeClr val="dk1"/>
              </a:solidFill>
              <a:latin typeface="Times New Roman"/>
              <a:ea typeface="Times New Roman"/>
              <a:cs typeface="Times New Roman"/>
              <a:sym typeface="Times New Roman"/>
            </a:endParaRPr>
          </a:p>
          <a:p>
            <a:pPr indent="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coopDays VARCHAR(10), </a:t>
            </a:r>
            <a:endParaRPr sz="1400">
              <a:solidFill>
                <a:schemeClr val="dk1"/>
              </a:solidFill>
              <a:latin typeface="Times New Roman"/>
              <a:ea typeface="Times New Roman"/>
              <a:cs typeface="Times New Roman"/>
              <a:sym typeface="Times New Roman"/>
            </a:endParaRPr>
          </a:p>
          <a:p>
            <a:pPr indent="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mediaConsent VARCHAR (1), </a:t>
            </a:r>
            <a:endParaRPr sz="1400">
              <a:solidFill>
                <a:schemeClr val="dk1"/>
              </a:solidFill>
              <a:latin typeface="Times New Roman"/>
              <a:ea typeface="Times New Roman"/>
              <a:cs typeface="Times New Roman"/>
              <a:sym typeface="Times New Roman"/>
            </a:endParaRPr>
          </a:p>
          <a:p>
            <a:pPr indent="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specialPreferences VARCHAR (1),</a:t>
            </a:r>
            <a:endParaRPr sz="1400">
              <a:solidFill>
                <a:schemeClr val="dk1"/>
              </a:solidFill>
              <a:latin typeface="Times New Roman"/>
              <a:ea typeface="Times New Roman"/>
              <a:cs typeface="Times New Roman"/>
              <a:sym typeface="Times New Roman"/>
            </a:endParaRPr>
          </a:p>
          <a:p>
            <a:pPr indent="45720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CONSTRAINT fk_Membership_stdId FOREIGN KEY (stdId)</a:t>
            </a:r>
            <a:endParaRPr sz="1400">
              <a:solidFill>
                <a:schemeClr val="dk1"/>
              </a:solidFill>
              <a:latin typeface="Times New Roman"/>
              <a:ea typeface="Times New Roman"/>
              <a:cs typeface="Times New Roman"/>
              <a:sym typeface="Times New Roman"/>
            </a:endParaRPr>
          </a:p>
          <a:p>
            <a:pPr indent="45720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REFERENCES [Oaks.Student] (stdId)</a:t>
            </a:r>
            <a:endParaRPr sz="1400">
              <a:solidFill>
                <a:schemeClr val="dk1"/>
              </a:solidFill>
              <a:latin typeface="Times New Roman"/>
              <a:ea typeface="Times New Roman"/>
              <a:cs typeface="Times New Roman"/>
              <a:sym typeface="Times New Roman"/>
            </a:endParaRPr>
          </a:p>
          <a:p>
            <a:pPr indent="457200" lvl="0" marL="9144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ON DELETE CASCADE ON UPDATE CASCADE,</a:t>
            </a:r>
            <a:endParaRPr sz="1400">
              <a:solidFill>
                <a:schemeClr val="dk1"/>
              </a:solidFill>
              <a:latin typeface="Times New Roman"/>
              <a:ea typeface="Times New Roman"/>
              <a:cs typeface="Times New Roman"/>
              <a:sym typeface="Times New Roman"/>
            </a:endParaRPr>
          </a:p>
          <a:p>
            <a:pPr indent="45720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CONSTRAINT fk_Membership_memId FOREIGN KEY (memId)</a:t>
            </a:r>
            <a:endParaRPr sz="1400">
              <a:solidFill>
                <a:schemeClr val="dk1"/>
              </a:solidFill>
              <a:latin typeface="Times New Roman"/>
              <a:ea typeface="Times New Roman"/>
              <a:cs typeface="Times New Roman"/>
              <a:sym typeface="Times New Roman"/>
            </a:endParaRPr>
          </a:p>
          <a:p>
            <a:pPr indent="457200" lvl="0" marL="4572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REFERENCES [Oaks.Member] (memId)</a:t>
            </a:r>
            <a:endParaRPr sz="1400">
              <a:solidFill>
                <a:schemeClr val="dk1"/>
              </a:solidFill>
              <a:latin typeface="Times New Roman"/>
              <a:ea typeface="Times New Roman"/>
              <a:cs typeface="Times New Roman"/>
              <a:sym typeface="Times New Roman"/>
            </a:endParaRPr>
          </a:p>
          <a:p>
            <a:pPr indent="457200" lvl="0" marL="914400" marR="0" rtl="0" algn="just">
              <a:lnSpc>
                <a:spcPct val="10875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ON DELETE CASCADE ON UPDATE CASCADE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880"/>
              </a:spcBef>
              <a:spcAft>
                <a:spcPts val="0"/>
              </a:spcAft>
              <a:buClr>
                <a:srgbClr val="000000"/>
              </a:buClr>
              <a:buSzPts val="1288"/>
              <a:buFont typeface="Arial"/>
              <a:buNone/>
            </a:pPr>
            <a:r>
              <a:t/>
            </a:r>
            <a:endParaRPr sz="900">
              <a:solidFill>
                <a:srgbClr val="FFFFF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BUSINESS CASES </a:t>
            </a:r>
            <a:endParaRPr>
              <a:latin typeface="Times New Roman"/>
              <a:ea typeface="Times New Roman"/>
              <a:cs typeface="Times New Roman"/>
              <a:sym typeface="Times New Roman"/>
            </a:endParaRPr>
          </a:p>
        </p:txBody>
      </p:sp>
      <p:sp>
        <p:nvSpPr>
          <p:cNvPr id="147" name="Google Shape;147;p8"/>
          <p:cNvSpPr txBox="1"/>
          <p:nvPr>
            <p:ph idx="1" type="body"/>
          </p:nvPr>
        </p:nvSpPr>
        <p:spPr>
          <a:xfrm>
            <a:off x="247425" y="1017725"/>
            <a:ext cx="8520600" cy="37083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SzPts val="1800"/>
              <a:buNone/>
            </a:pPr>
            <a:r>
              <a:rPr lang="en" sz="1800" u="sng">
                <a:solidFill>
                  <a:schemeClr val="dk1"/>
                </a:solidFill>
                <a:latin typeface="Times New Roman"/>
                <a:ea typeface="Times New Roman"/>
                <a:cs typeface="Times New Roman"/>
                <a:sym typeface="Times New Roman"/>
              </a:rPr>
              <a:t>Case 1</a:t>
            </a:r>
            <a:r>
              <a:rPr lang="en" sz="18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a:t>
            </a:r>
            <a:r>
              <a:rPr lang="en" sz="1400">
                <a:solidFill>
                  <a:srgbClr val="FFFFFF"/>
                </a:solidFill>
                <a:latin typeface="Libre Franklin"/>
                <a:ea typeface="Libre Franklin"/>
                <a:cs typeface="Libre Franklin"/>
                <a:sym typeface="Libre Franklin"/>
              </a:rPr>
              <a:t> </a:t>
            </a:r>
            <a:r>
              <a:rPr lang="en" sz="1400">
                <a:solidFill>
                  <a:schemeClr val="dk1"/>
                </a:solidFill>
                <a:latin typeface="Times New Roman"/>
                <a:ea typeface="Times New Roman"/>
                <a:cs typeface="Times New Roman"/>
                <a:sym typeface="Times New Roman"/>
              </a:rPr>
              <a:t>What are the emergency contact details and medical conditions of the students with less than average        attendance?</a:t>
            </a:r>
            <a:endParaRPr sz="1400">
              <a:solidFill>
                <a:schemeClr val="dk1"/>
              </a:solidFill>
              <a:latin typeface="Times New Roman"/>
              <a:ea typeface="Times New Roman"/>
              <a:cs typeface="Times New Roman"/>
              <a:sym typeface="Times New Roman"/>
            </a:endParaRPr>
          </a:p>
        </p:txBody>
      </p:sp>
      <p:pic>
        <p:nvPicPr>
          <p:cNvPr id="148" name="Google Shape;148;p8"/>
          <p:cNvPicPr preferRelativeResize="0"/>
          <p:nvPr/>
        </p:nvPicPr>
        <p:blipFill rotWithShape="1">
          <a:blip r:embed="rId3">
            <a:alphaModFix/>
          </a:blip>
          <a:srcRect b="0" l="0" r="0" t="0"/>
          <a:stretch/>
        </p:blipFill>
        <p:spPr>
          <a:xfrm>
            <a:off x="311700" y="1745383"/>
            <a:ext cx="8373351" cy="267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lang="en">
                <a:latin typeface="Times New Roman"/>
                <a:ea typeface="Times New Roman"/>
                <a:cs typeface="Times New Roman"/>
                <a:sym typeface="Times New Roman"/>
              </a:rPr>
              <a:t>BUSINESS CASES</a:t>
            </a:r>
            <a:endParaRPr/>
          </a:p>
        </p:txBody>
      </p:sp>
      <p:sp>
        <p:nvSpPr>
          <p:cNvPr id="154" name="Google Shape;15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 sz="1800" u="sng">
                <a:solidFill>
                  <a:schemeClr val="dk1"/>
                </a:solidFill>
                <a:latin typeface="Times New Roman"/>
                <a:ea typeface="Times New Roman"/>
                <a:cs typeface="Times New Roman"/>
                <a:sym typeface="Times New Roman"/>
              </a:rPr>
              <a:t>Case 2</a:t>
            </a:r>
            <a:r>
              <a:rPr lang="en" sz="1400">
                <a:solidFill>
                  <a:schemeClr val="dk1"/>
                </a:solidFill>
                <a:latin typeface="Times New Roman"/>
                <a:ea typeface="Times New Roman"/>
                <a:cs typeface="Times New Roman"/>
                <a:sym typeface="Times New Roman"/>
              </a:rPr>
              <a:t>: What are the details of the top 3 Members actively engaged in Coop tasks at the school?</a:t>
            </a:r>
            <a:endParaRPr sz="1400">
              <a:solidFill>
                <a:schemeClr val="dk1"/>
              </a:solidFill>
              <a:latin typeface="Times New Roman"/>
              <a:ea typeface="Times New Roman"/>
              <a:cs typeface="Times New Roman"/>
              <a:sym typeface="Times New Roman"/>
            </a:endParaRPr>
          </a:p>
          <a:p>
            <a:pPr indent="0" lvl="0" marL="0" rtl="0" algn="l">
              <a:lnSpc>
                <a:spcPct val="120000"/>
              </a:lnSpc>
              <a:spcBef>
                <a:spcPts val="160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20000"/>
              </a:lnSpc>
              <a:spcBef>
                <a:spcPts val="160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20000"/>
              </a:lnSpc>
              <a:spcBef>
                <a:spcPts val="1600"/>
              </a:spcBef>
              <a:spcAft>
                <a:spcPts val="1600"/>
              </a:spcAft>
              <a:buSzPts val="1800"/>
              <a:buNone/>
            </a:pPr>
            <a:r>
              <a:t/>
            </a:r>
            <a:endParaRPr/>
          </a:p>
        </p:txBody>
      </p:sp>
      <p:pic>
        <p:nvPicPr>
          <p:cNvPr id="155" name="Google Shape;155;p9"/>
          <p:cNvPicPr preferRelativeResize="0"/>
          <p:nvPr/>
        </p:nvPicPr>
        <p:blipFill rotWithShape="1">
          <a:blip r:embed="rId3">
            <a:alphaModFix/>
          </a:blip>
          <a:srcRect b="0" l="0" r="0" t="0"/>
          <a:stretch/>
        </p:blipFill>
        <p:spPr>
          <a:xfrm>
            <a:off x="311700" y="1701375"/>
            <a:ext cx="8520598" cy="24969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