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4"/>
  </p:notesMasterIdLst>
  <p:sldIdLst>
    <p:sldId id="256" r:id="rId2"/>
    <p:sldId id="377" r:id="rId3"/>
    <p:sldId id="371" r:id="rId4"/>
    <p:sldId id="416" r:id="rId5"/>
    <p:sldId id="417" r:id="rId6"/>
    <p:sldId id="418" r:id="rId7"/>
    <p:sldId id="374" r:id="rId8"/>
    <p:sldId id="375" r:id="rId9"/>
    <p:sldId id="376" r:id="rId10"/>
    <p:sldId id="419" r:id="rId11"/>
    <p:sldId id="420" r:id="rId12"/>
    <p:sldId id="421" r:id="rId13"/>
    <p:sldId id="422" r:id="rId14"/>
    <p:sldId id="423" r:id="rId15"/>
    <p:sldId id="424" r:id="rId16"/>
    <p:sldId id="380" r:id="rId17"/>
    <p:sldId id="425" r:id="rId18"/>
    <p:sldId id="426" r:id="rId19"/>
    <p:sldId id="429" r:id="rId20"/>
    <p:sldId id="430" r:id="rId21"/>
    <p:sldId id="427" r:id="rId22"/>
    <p:sldId id="428" r:id="rId23"/>
    <p:sldId id="432" r:id="rId24"/>
    <p:sldId id="431" r:id="rId25"/>
    <p:sldId id="433" r:id="rId26"/>
    <p:sldId id="434" r:id="rId27"/>
    <p:sldId id="381" r:id="rId28"/>
    <p:sldId id="382" r:id="rId29"/>
    <p:sldId id="383" r:id="rId30"/>
    <p:sldId id="257" r:id="rId31"/>
    <p:sldId id="258" r:id="rId32"/>
    <p:sldId id="260" r:id="rId33"/>
    <p:sldId id="261" r:id="rId34"/>
    <p:sldId id="262" r:id="rId35"/>
    <p:sldId id="263" r:id="rId36"/>
    <p:sldId id="385" r:id="rId37"/>
    <p:sldId id="264" r:id="rId38"/>
    <p:sldId id="265" r:id="rId39"/>
    <p:sldId id="266" r:id="rId40"/>
    <p:sldId id="267" r:id="rId41"/>
    <p:sldId id="269" r:id="rId42"/>
    <p:sldId id="268" r:id="rId43"/>
    <p:sldId id="270" r:id="rId44"/>
    <p:sldId id="271" r:id="rId45"/>
    <p:sldId id="272" r:id="rId46"/>
    <p:sldId id="273" r:id="rId47"/>
    <p:sldId id="274" r:id="rId48"/>
    <p:sldId id="275" r:id="rId49"/>
    <p:sldId id="276" r:id="rId50"/>
    <p:sldId id="277" r:id="rId51"/>
    <p:sldId id="278" r:id="rId52"/>
    <p:sldId id="280" r:id="rId53"/>
    <p:sldId id="281" r:id="rId54"/>
    <p:sldId id="282" r:id="rId55"/>
    <p:sldId id="283" r:id="rId56"/>
    <p:sldId id="306" r:id="rId57"/>
    <p:sldId id="307" r:id="rId58"/>
    <p:sldId id="384" r:id="rId59"/>
    <p:sldId id="287" r:id="rId60"/>
    <p:sldId id="288" r:id="rId61"/>
    <p:sldId id="286" r:id="rId62"/>
    <p:sldId id="284" r:id="rId63"/>
    <p:sldId id="440" r:id="rId64"/>
    <p:sldId id="441" r:id="rId65"/>
    <p:sldId id="442" r:id="rId66"/>
    <p:sldId id="285" r:id="rId67"/>
    <p:sldId id="289" r:id="rId68"/>
    <p:sldId id="290" r:id="rId69"/>
    <p:sldId id="291" r:id="rId70"/>
    <p:sldId id="292" r:id="rId71"/>
    <p:sldId id="305" r:id="rId72"/>
    <p:sldId id="301" r:id="rId73"/>
    <p:sldId id="302" r:id="rId74"/>
    <p:sldId id="303" r:id="rId75"/>
    <p:sldId id="435" r:id="rId76"/>
    <p:sldId id="378" r:id="rId77"/>
    <p:sldId id="304" r:id="rId78"/>
    <p:sldId id="308" r:id="rId79"/>
    <p:sldId id="309" r:id="rId80"/>
    <p:sldId id="310" r:id="rId81"/>
    <p:sldId id="311" r:id="rId82"/>
    <p:sldId id="312" r:id="rId83"/>
    <p:sldId id="313" r:id="rId84"/>
    <p:sldId id="314" r:id="rId85"/>
    <p:sldId id="315" r:id="rId86"/>
    <p:sldId id="316" r:id="rId87"/>
    <p:sldId id="317" r:id="rId88"/>
    <p:sldId id="318" r:id="rId89"/>
    <p:sldId id="319" r:id="rId90"/>
    <p:sldId id="320" r:id="rId91"/>
    <p:sldId id="324" r:id="rId92"/>
    <p:sldId id="321" r:id="rId93"/>
    <p:sldId id="322" r:id="rId94"/>
    <p:sldId id="323" r:id="rId95"/>
    <p:sldId id="325" r:id="rId96"/>
    <p:sldId id="326" r:id="rId97"/>
    <p:sldId id="327" r:id="rId98"/>
    <p:sldId id="328" r:id="rId99"/>
    <p:sldId id="329" r:id="rId100"/>
    <p:sldId id="330" r:id="rId101"/>
    <p:sldId id="331" r:id="rId102"/>
    <p:sldId id="332" r:id="rId103"/>
    <p:sldId id="333" r:id="rId104"/>
    <p:sldId id="334" r:id="rId105"/>
    <p:sldId id="335" r:id="rId106"/>
    <p:sldId id="336" r:id="rId107"/>
    <p:sldId id="337" r:id="rId108"/>
    <p:sldId id="338" r:id="rId109"/>
    <p:sldId id="339" r:id="rId110"/>
    <p:sldId id="340" r:id="rId111"/>
    <p:sldId id="341" r:id="rId112"/>
    <p:sldId id="342" r:id="rId113"/>
    <p:sldId id="343" r:id="rId114"/>
    <p:sldId id="344" r:id="rId115"/>
    <p:sldId id="345" r:id="rId116"/>
    <p:sldId id="346" r:id="rId117"/>
    <p:sldId id="347" r:id="rId118"/>
    <p:sldId id="349" r:id="rId119"/>
    <p:sldId id="350" r:id="rId120"/>
    <p:sldId id="352" r:id="rId121"/>
    <p:sldId id="351" r:id="rId122"/>
    <p:sldId id="353" r:id="rId123"/>
    <p:sldId id="354" r:id="rId124"/>
    <p:sldId id="355" r:id="rId125"/>
    <p:sldId id="356" r:id="rId126"/>
    <p:sldId id="357" r:id="rId127"/>
    <p:sldId id="359" r:id="rId128"/>
    <p:sldId id="360" r:id="rId129"/>
    <p:sldId id="358" r:id="rId130"/>
    <p:sldId id="361" r:id="rId131"/>
    <p:sldId id="387" r:id="rId132"/>
    <p:sldId id="389" r:id="rId133"/>
    <p:sldId id="362" r:id="rId134"/>
    <p:sldId id="390" r:id="rId135"/>
    <p:sldId id="391" r:id="rId136"/>
    <p:sldId id="392" r:id="rId137"/>
    <p:sldId id="393" r:id="rId138"/>
    <p:sldId id="394" r:id="rId139"/>
    <p:sldId id="395" r:id="rId140"/>
    <p:sldId id="396" r:id="rId141"/>
    <p:sldId id="397" r:id="rId142"/>
    <p:sldId id="398" r:id="rId143"/>
    <p:sldId id="399" r:id="rId144"/>
    <p:sldId id="438" r:id="rId145"/>
    <p:sldId id="400" r:id="rId146"/>
    <p:sldId id="370" r:id="rId147"/>
    <p:sldId id="401" r:id="rId148"/>
    <p:sldId id="403" r:id="rId149"/>
    <p:sldId id="436" r:id="rId150"/>
    <p:sldId id="437" r:id="rId151"/>
    <p:sldId id="407" r:id="rId152"/>
    <p:sldId id="386" r:id="rId153"/>
    <p:sldId id="408" r:id="rId154"/>
    <p:sldId id="409" r:id="rId155"/>
    <p:sldId id="410" r:id="rId156"/>
    <p:sldId id="443" r:id="rId157"/>
    <p:sldId id="411" r:id="rId158"/>
    <p:sldId id="412" r:id="rId159"/>
    <p:sldId id="413" r:id="rId160"/>
    <p:sldId id="406" r:id="rId161"/>
    <p:sldId id="415" r:id="rId162"/>
    <p:sldId id="439" r:id="rId1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280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8F591-122F-4032-B928-956E8978970C}" type="datetimeFigureOut">
              <a:rPr lang="en-US" smtClean="0"/>
              <a:pPr/>
              <a:t>7/25/2017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9CA1D4-5C63-468E-ACB3-B25B7B912EF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9CA1D4-5C63-468E-ACB3-B25B7B912EF4}" type="slidenum">
              <a:rPr lang="en-US" smtClean="0"/>
              <a:pPr/>
              <a:t>82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4613" y="0"/>
            <a:ext cx="2973387" cy="455613"/>
          </a:xfrm>
          <a:prstGeom prst="rect">
            <a:avLst/>
          </a:prstGeom>
          <a:noFill/>
          <a:ln w="12700">
            <a:noFill/>
            <a:miter lim="800000"/>
            <a:headEnd/>
            <a:tailEnd/>
          </a:ln>
          <a:effectLst/>
        </p:spPr>
        <p:txBody>
          <a:bodyPr wrap="none" anchor="ctr"/>
          <a:lstStyle/>
          <a:p>
            <a:endParaRPr lang="en-US"/>
          </a:p>
        </p:txBody>
      </p:sp>
      <p:sp>
        <p:nvSpPr>
          <p:cNvPr id="31747" name="Rectangle 3"/>
          <p:cNvSpPr>
            <a:spLocks noChangeArrowheads="1"/>
          </p:cNvSpPr>
          <p:nvPr/>
        </p:nvSpPr>
        <p:spPr bwMode="auto">
          <a:xfrm>
            <a:off x="3884613" y="8685213"/>
            <a:ext cx="2973387" cy="458787"/>
          </a:xfrm>
          <a:prstGeom prst="rect">
            <a:avLst/>
          </a:prstGeom>
          <a:noFill/>
          <a:ln w="12700">
            <a:noFill/>
            <a:miter lim="800000"/>
            <a:headEnd/>
            <a:tailEnd/>
          </a:ln>
          <a:effectLst/>
        </p:spPr>
        <p:txBody>
          <a:bodyPr lIns="19050" tIns="0" rIns="19050" bIns="0" anchor="b"/>
          <a:lstStyle/>
          <a:p>
            <a:pPr algn="r" defTabSz="949325"/>
            <a:r>
              <a:rPr lang="en-US" sz="1000" i="1"/>
              <a:t>16</a:t>
            </a:r>
          </a:p>
        </p:txBody>
      </p:sp>
      <p:sp>
        <p:nvSpPr>
          <p:cNvPr id="31748" name="Rectangle 4"/>
          <p:cNvSpPr>
            <a:spLocks noChangeArrowheads="1"/>
          </p:cNvSpPr>
          <p:nvPr/>
        </p:nvSpPr>
        <p:spPr bwMode="auto">
          <a:xfrm>
            <a:off x="0" y="8685213"/>
            <a:ext cx="2971800" cy="458787"/>
          </a:xfrm>
          <a:prstGeom prst="rect">
            <a:avLst/>
          </a:prstGeom>
          <a:noFill/>
          <a:ln w="12700">
            <a:noFill/>
            <a:miter lim="800000"/>
            <a:headEnd/>
            <a:tailEnd/>
          </a:ln>
          <a:effectLst/>
        </p:spPr>
        <p:txBody>
          <a:bodyPr wrap="none" anchor="ctr"/>
          <a:lstStyle/>
          <a:p>
            <a:endParaRPr lang="en-US"/>
          </a:p>
        </p:txBody>
      </p:sp>
      <p:sp>
        <p:nvSpPr>
          <p:cNvPr id="31749" name="Rectangle 5"/>
          <p:cNvSpPr>
            <a:spLocks noChangeArrowheads="1"/>
          </p:cNvSpPr>
          <p:nvPr/>
        </p:nvSpPr>
        <p:spPr bwMode="auto">
          <a:xfrm>
            <a:off x="0" y="0"/>
            <a:ext cx="2971800" cy="455613"/>
          </a:xfrm>
          <a:prstGeom prst="rect">
            <a:avLst/>
          </a:prstGeom>
          <a:noFill/>
          <a:ln w="12700">
            <a:noFill/>
            <a:miter lim="800000"/>
            <a:headEnd/>
            <a:tailEnd/>
          </a:ln>
          <a:effec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4613" y="0"/>
            <a:ext cx="2973387" cy="455613"/>
          </a:xfrm>
          <a:prstGeom prst="rect">
            <a:avLst/>
          </a:prstGeom>
          <a:noFill/>
          <a:ln w="12700">
            <a:noFill/>
            <a:miter lim="800000"/>
            <a:headEnd/>
            <a:tailEnd/>
          </a:ln>
          <a:effectLst/>
        </p:spPr>
        <p:txBody>
          <a:bodyPr wrap="none" anchor="ctr"/>
          <a:lstStyle/>
          <a:p>
            <a:endParaRPr lang="en-US"/>
          </a:p>
        </p:txBody>
      </p:sp>
      <p:sp>
        <p:nvSpPr>
          <p:cNvPr id="33795" name="Rectangle 3"/>
          <p:cNvSpPr>
            <a:spLocks noChangeArrowheads="1"/>
          </p:cNvSpPr>
          <p:nvPr/>
        </p:nvSpPr>
        <p:spPr bwMode="auto">
          <a:xfrm>
            <a:off x="3884613" y="8685213"/>
            <a:ext cx="2973387" cy="458787"/>
          </a:xfrm>
          <a:prstGeom prst="rect">
            <a:avLst/>
          </a:prstGeom>
          <a:noFill/>
          <a:ln w="12700">
            <a:noFill/>
            <a:miter lim="800000"/>
            <a:headEnd/>
            <a:tailEnd/>
          </a:ln>
          <a:effectLst/>
        </p:spPr>
        <p:txBody>
          <a:bodyPr lIns="19050" tIns="0" rIns="19050" bIns="0" anchor="b"/>
          <a:lstStyle/>
          <a:p>
            <a:pPr algn="r" defTabSz="949325"/>
            <a:r>
              <a:rPr lang="en-US" sz="1000" i="1"/>
              <a:t>18</a:t>
            </a:r>
          </a:p>
        </p:txBody>
      </p:sp>
      <p:sp>
        <p:nvSpPr>
          <p:cNvPr id="33796" name="Rectangle 4"/>
          <p:cNvSpPr>
            <a:spLocks noChangeArrowheads="1"/>
          </p:cNvSpPr>
          <p:nvPr/>
        </p:nvSpPr>
        <p:spPr bwMode="auto">
          <a:xfrm>
            <a:off x="0" y="8685213"/>
            <a:ext cx="2971800" cy="458787"/>
          </a:xfrm>
          <a:prstGeom prst="rect">
            <a:avLst/>
          </a:prstGeom>
          <a:noFill/>
          <a:ln w="12700">
            <a:noFill/>
            <a:miter lim="800000"/>
            <a:headEnd/>
            <a:tailEnd/>
          </a:ln>
          <a:effectLst/>
        </p:spPr>
        <p:txBody>
          <a:bodyPr wrap="none" anchor="ctr"/>
          <a:lstStyle/>
          <a:p>
            <a:endParaRPr lang="en-US"/>
          </a:p>
        </p:txBody>
      </p:sp>
      <p:sp>
        <p:nvSpPr>
          <p:cNvPr id="33797" name="Rectangle 5"/>
          <p:cNvSpPr>
            <a:spLocks noChangeArrowheads="1"/>
          </p:cNvSpPr>
          <p:nvPr/>
        </p:nvSpPr>
        <p:spPr bwMode="auto">
          <a:xfrm>
            <a:off x="0" y="0"/>
            <a:ext cx="2971800" cy="455613"/>
          </a:xfrm>
          <a:prstGeom prst="rect">
            <a:avLst/>
          </a:prstGeom>
          <a:noFill/>
          <a:ln w="12700">
            <a:noFill/>
            <a:miter lim="800000"/>
            <a:headEnd/>
            <a:tailEnd/>
          </a:ln>
          <a:effectLst/>
        </p:spPr>
        <p:txBody>
          <a:bodyPr wrap="none" anchor="ctr"/>
          <a:lstStyle/>
          <a:p>
            <a:endParaRPr lang="en-US"/>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4613" y="0"/>
            <a:ext cx="2973387" cy="455613"/>
          </a:xfrm>
          <a:prstGeom prst="rect">
            <a:avLst/>
          </a:prstGeom>
          <a:noFill/>
          <a:ln w="12700">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3884613" y="8685213"/>
            <a:ext cx="2973387" cy="458787"/>
          </a:xfrm>
          <a:prstGeom prst="rect">
            <a:avLst/>
          </a:prstGeom>
          <a:noFill/>
          <a:ln w="12700">
            <a:noFill/>
            <a:miter lim="800000"/>
            <a:headEnd/>
            <a:tailEnd/>
          </a:ln>
          <a:effectLst/>
        </p:spPr>
        <p:txBody>
          <a:bodyPr lIns="19050" tIns="0" rIns="19050" bIns="0" anchor="b"/>
          <a:lstStyle/>
          <a:p>
            <a:pPr algn="r" defTabSz="949325"/>
            <a:r>
              <a:rPr lang="en-US" sz="1000" i="1"/>
              <a:t>30</a:t>
            </a:r>
          </a:p>
        </p:txBody>
      </p:sp>
      <p:sp>
        <p:nvSpPr>
          <p:cNvPr id="58372" name="Rectangle 4"/>
          <p:cNvSpPr>
            <a:spLocks noChangeArrowheads="1"/>
          </p:cNvSpPr>
          <p:nvPr/>
        </p:nvSpPr>
        <p:spPr bwMode="auto">
          <a:xfrm>
            <a:off x="0" y="8685213"/>
            <a:ext cx="2971800" cy="458787"/>
          </a:xfrm>
          <a:prstGeom prst="rect">
            <a:avLst/>
          </a:prstGeom>
          <a:noFill/>
          <a:ln w="12700">
            <a:noFill/>
            <a:miter lim="800000"/>
            <a:headEnd/>
            <a:tailEnd/>
          </a:ln>
          <a:effectLst/>
        </p:spPr>
        <p:txBody>
          <a:bodyPr wrap="none" anchor="ctr"/>
          <a:lstStyle/>
          <a:p>
            <a:endParaRPr lang="en-US"/>
          </a:p>
        </p:txBody>
      </p:sp>
      <p:sp>
        <p:nvSpPr>
          <p:cNvPr id="58373" name="Rectangle 5"/>
          <p:cNvSpPr>
            <a:spLocks noChangeArrowheads="1"/>
          </p:cNvSpPr>
          <p:nvPr/>
        </p:nvSpPr>
        <p:spPr bwMode="auto">
          <a:xfrm>
            <a:off x="0" y="0"/>
            <a:ext cx="2971800" cy="455613"/>
          </a:xfrm>
          <a:prstGeom prst="rect">
            <a:avLst/>
          </a:prstGeom>
          <a:noFill/>
          <a:ln w="12700">
            <a:noFill/>
            <a:miter lim="800000"/>
            <a:headEnd/>
            <a:tailEnd/>
          </a:ln>
          <a:effectLst/>
        </p:spPr>
        <p:txBody>
          <a:bodyPr wrap="none" anchor="ctr"/>
          <a:lstStyle/>
          <a:p>
            <a:endParaRPr lang="en-US"/>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84613" y="0"/>
            <a:ext cx="2973387" cy="455613"/>
          </a:xfrm>
          <a:prstGeom prst="rect">
            <a:avLst/>
          </a:prstGeom>
          <a:noFill/>
          <a:ln w="12700">
            <a:noFill/>
            <a:miter lim="800000"/>
            <a:headEnd/>
            <a:tailEnd/>
          </a:ln>
          <a:effectLst/>
        </p:spPr>
        <p:txBody>
          <a:bodyPr wrap="none" anchor="ctr"/>
          <a:lstStyle/>
          <a:p>
            <a:endParaRPr lang="en-US"/>
          </a:p>
        </p:txBody>
      </p:sp>
      <p:sp>
        <p:nvSpPr>
          <p:cNvPr id="62467" name="Rectangle 3"/>
          <p:cNvSpPr>
            <a:spLocks noChangeArrowheads="1"/>
          </p:cNvSpPr>
          <p:nvPr/>
        </p:nvSpPr>
        <p:spPr bwMode="auto">
          <a:xfrm>
            <a:off x="3884613" y="8685213"/>
            <a:ext cx="2973387" cy="458787"/>
          </a:xfrm>
          <a:prstGeom prst="rect">
            <a:avLst/>
          </a:prstGeom>
          <a:noFill/>
          <a:ln w="12700">
            <a:noFill/>
            <a:miter lim="800000"/>
            <a:headEnd/>
            <a:tailEnd/>
          </a:ln>
          <a:effectLst/>
        </p:spPr>
        <p:txBody>
          <a:bodyPr lIns="19050" tIns="0" rIns="19050" bIns="0" anchor="b"/>
          <a:lstStyle/>
          <a:p>
            <a:pPr algn="r" defTabSz="949325"/>
            <a:r>
              <a:rPr lang="en-US" sz="1000" i="1"/>
              <a:t>32</a:t>
            </a:r>
          </a:p>
        </p:txBody>
      </p:sp>
      <p:sp>
        <p:nvSpPr>
          <p:cNvPr id="62468" name="Rectangle 4"/>
          <p:cNvSpPr>
            <a:spLocks noChangeArrowheads="1"/>
          </p:cNvSpPr>
          <p:nvPr/>
        </p:nvSpPr>
        <p:spPr bwMode="auto">
          <a:xfrm>
            <a:off x="0" y="8685213"/>
            <a:ext cx="2971800" cy="458787"/>
          </a:xfrm>
          <a:prstGeom prst="rect">
            <a:avLst/>
          </a:prstGeom>
          <a:noFill/>
          <a:ln w="12700">
            <a:noFill/>
            <a:miter lim="800000"/>
            <a:headEnd/>
            <a:tailEnd/>
          </a:ln>
          <a:effectLst/>
        </p:spPr>
        <p:txBody>
          <a:bodyPr wrap="none" anchor="ctr"/>
          <a:lstStyle/>
          <a:p>
            <a:endParaRPr lang="en-US"/>
          </a:p>
        </p:txBody>
      </p:sp>
      <p:sp>
        <p:nvSpPr>
          <p:cNvPr id="62469" name="Rectangle 5"/>
          <p:cNvSpPr>
            <a:spLocks noChangeArrowheads="1"/>
          </p:cNvSpPr>
          <p:nvPr/>
        </p:nvSpPr>
        <p:spPr bwMode="auto">
          <a:xfrm>
            <a:off x="0" y="0"/>
            <a:ext cx="2971800" cy="455613"/>
          </a:xfrm>
          <a:prstGeom prst="rect">
            <a:avLst/>
          </a:prstGeom>
          <a:noFill/>
          <a:ln w="12700">
            <a:noFill/>
            <a:miter lim="800000"/>
            <a:headEnd/>
            <a:tailEnd/>
          </a:ln>
          <a:effectLst/>
        </p:spPr>
        <p:txBody>
          <a:bodyPr wrap="none" anchor="ctr"/>
          <a:lstStyle/>
          <a:p>
            <a:endParaRPr lang="en-US"/>
          </a:p>
        </p:txBody>
      </p:sp>
      <p:sp>
        <p:nvSpPr>
          <p:cNvPr id="62470" name="Rectangle 6"/>
          <p:cNvSpPr>
            <a:spLocks noGrp="1" noRot="1" noChangeAspect="1" noChangeArrowheads="1" noTextEdit="1"/>
          </p:cNvSpPr>
          <p:nvPr>
            <p:ph type="sldImg"/>
          </p:nvPr>
        </p:nvSpPr>
        <p:spPr>
          <a:xfrm>
            <a:off x="1150938" y="692150"/>
            <a:ext cx="4556125" cy="3416300"/>
          </a:xfrm>
          <a:ln cap="flat"/>
        </p:spPr>
      </p:sp>
      <p:sp>
        <p:nvSpPr>
          <p:cNvPr id="62471" name="Rectangle 7"/>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17A5424D-1D0E-4486-A802-34DAB72F73C7}"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7A5424D-1D0E-4486-A802-34DAB72F73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7A5424D-1D0E-4486-A802-34DAB72F73C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7A5424D-1D0E-4486-A802-34DAB72F73C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7A5424D-1D0E-4486-A802-34DAB72F73C7}"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7A5424D-1D0E-4486-A802-34DAB72F73C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7A5424D-1D0E-4486-A802-34DAB72F73C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7A5424D-1D0E-4486-A802-34DAB72F73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7A5424D-1D0E-4486-A802-34DAB72F73C7}"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7A5424D-1D0E-4486-A802-34DAB72F73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62654C7-EDA5-4651-BB02-AC882DF6FBAC}" type="datetimeFigureOut">
              <a:rPr lang="en-US" smtClean="0"/>
              <a:pPr/>
              <a:t>7/25/2017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7A5424D-1D0E-4486-A802-34DAB72F73C7}"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62654C7-EDA5-4651-BB02-AC882DF6FBAC}" type="datetimeFigureOut">
              <a:rPr lang="en-US" smtClean="0"/>
              <a:pPr/>
              <a:t>7/25/2017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7A5424D-1D0E-4486-A802-34DAB72F73C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219200"/>
            <a:ext cx="7406640" cy="1472184"/>
          </a:xfrm>
        </p:spPr>
        <p:txBody>
          <a:bodyPr>
            <a:normAutofit/>
          </a:bodyPr>
          <a:lstStyle/>
          <a:p>
            <a:r>
              <a:rPr lang="en-US" sz="3600" b="1" dirty="0" smtClean="0"/>
              <a:t>DEPARTMENT OF INFORMATION TECHNOLOGY</a:t>
            </a:r>
            <a:endParaRPr lang="en-US" sz="3600" b="1" dirty="0"/>
          </a:p>
        </p:txBody>
      </p:sp>
      <p:sp>
        <p:nvSpPr>
          <p:cNvPr id="3" name="Subtitle 2"/>
          <p:cNvSpPr>
            <a:spLocks noGrp="1"/>
          </p:cNvSpPr>
          <p:nvPr>
            <p:ph type="subTitle" idx="1"/>
          </p:nvPr>
        </p:nvSpPr>
        <p:spPr>
          <a:xfrm>
            <a:off x="1371600" y="3200400"/>
            <a:ext cx="7406640" cy="1752600"/>
          </a:xfrm>
        </p:spPr>
        <p:txBody>
          <a:bodyPr>
            <a:normAutofit/>
          </a:bodyPr>
          <a:lstStyle/>
          <a:p>
            <a:r>
              <a:rPr lang="en-US" sz="3600" b="1" dirty="0" smtClean="0"/>
              <a:t>DATABASE MANAGEMENT SYSTEM</a:t>
            </a:r>
            <a:endParaRPr lang="en-US" sz="3600" b="1" dirty="0"/>
          </a:p>
        </p:txBody>
      </p:sp>
      <p:pic>
        <p:nvPicPr>
          <p:cNvPr id="4" name="Picture 6" descr="KITE - LOGO.jpg"/>
          <p:cNvPicPr>
            <a:picLocks noChangeAspect="1"/>
          </p:cNvPicPr>
          <p:nvPr/>
        </p:nvPicPr>
        <p:blipFill>
          <a:blip r:embed="rId2" cstate="print"/>
          <a:srcRect/>
          <a:stretch>
            <a:fillRect/>
          </a:stretch>
        </p:blipFill>
        <p:spPr bwMode="auto">
          <a:xfrm>
            <a:off x="1295400" y="304800"/>
            <a:ext cx="3886200" cy="100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t>FILE ORGANIZATION(CONTD)</a:t>
            </a:r>
            <a:endParaRPr lang="en-US" dirty="0"/>
          </a:p>
        </p:txBody>
      </p:sp>
      <p:sp>
        <p:nvSpPr>
          <p:cNvPr id="3" name="Content Placeholder 2"/>
          <p:cNvSpPr>
            <a:spLocks noGrp="1"/>
          </p:cNvSpPr>
          <p:nvPr>
            <p:ph idx="1"/>
          </p:nvPr>
        </p:nvSpPr>
        <p:spPr/>
        <p:txBody>
          <a:bodyPr/>
          <a:lstStyle/>
          <a:p>
            <a:r>
              <a:rPr lang="en-US" sz="2000" dirty="0" smtClean="0"/>
              <a:t>INDEXED-SEQUENTIAL  ACCESS ORGANIZATION</a:t>
            </a:r>
          </a:p>
          <a:p>
            <a:r>
              <a:rPr lang="en-US" sz="2000" dirty="0" smtClean="0"/>
              <a:t>Address index is appended to the record,  index is nothing but the address of record in the file.</a:t>
            </a:r>
          </a:p>
          <a:p>
            <a:r>
              <a:rPr lang="en-US" sz="2000" dirty="0" smtClean="0"/>
              <a:t>If any record has to be retrieved, based on its index value, the data block address is fetched and the record is retrieved from memory.</a:t>
            </a:r>
            <a:endParaRPr lang="en-US" sz="2000" dirty="0"/>
          </a:p>
        </p:txBody>
      </p:sp>
      <p:sp>
        <p:nvSpPr>
          <p:cNvPr id="1026" name="AutoShape 2" descr="https://www.tutorialcup.com/images/dbms/3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www.tutorialcup.com/images/dbms/3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D:\madhu\personal\1.png"/>
          <p:cNvPicPr>
            <a:picLocks noChangeAspect="1" noChangeArrowheads="1"/>
          </p:cNvPicPr>
          <p:nvPr/>
        </p:nvPicPr>
        <p:blipFill>
          <a:blip r:embed="rId2" cstate="print"/>
          <a:srcRect/>
          <a:stretch>
            <a:fillRect/>
          </a:stretch>
        </p:blipFill>
        <p:spPr bwMode="auto">
          <a:xfrm>
            <a:off x="2057400" y="3276600"/>
            <a:ext cx="6019800" cy="3038867"/>
          </a:xfrm>
          <a:prstGeom prst="rect">
            <a:avLst/>
          </a:prstGeom>
          <a:noFill/>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Constraints(contd..)</a:t>
            </a:r>
            <a:endParaRPr lang="en-US" dirty="0"/>
          </a:p>
        </p:txBody>
      </p:sp>
      <p:sp>
        <p:nvSpPr>
          <p:cNvPr id="3" name="Content Placeholder 2"/>
          <p:cNvSpPr>
            <a:spLocks noGrp="1"/>
          </p:cNvSpPr>
          <p:nvPr>
            <p:ph idx="1"/>
          </p:nvPr>
        </p:nvSpPr>
        <p:spPr/>
        <p:txBody>
          <a:bodyPr/>
          <a:lstStyle/>
          <a:p>
            <a:pPr>
              <a:buNone/>
            </a:pPr>
            <a:r>
              <a:rPr lang="en-US" sz="2200" b="1" dirty="0" smtClean="0">
                <a:latin typeface="Arial" pitchFamily="34" charset="0"/>
                <a:cs typeface="Arial" pitchFamily="34" charset="0"/>
              </a:rPr>
              <a:t>Many-To-Many Relationship</a:t>
            </a:r>
          </a:p>
          <a:p>
            <a:r>
              <a:rPr lang="en-US" sz="2200" dirty="0" smtClean="0">
                <a:latin typeface="Arial" pitchFamily="34" charset="0"/>
                <a:cs typeface="Arial" pitchFamily="34" charset="0"/>
              </a:rPr>
              <a:t>A customer is associated with several (possibly 0) loans via borrower</a:t>
            </a:r>
          </a:p>
          <a:p>
            <a:r>
              <a:rPr lang="en-US" sz="2200" dirty="0" smtClean="0">
                <a:latin typeface="Arial" pitchFamily="34" charset="0"/>
                <a:cs typeface="Arial" pitchFamily="34" charset="0"/>
              </a:rPr>
              <a:t>A loan is associated with several (possibly 0) customers via borrower</a:t>
            </a:r>
          </a:p>
          <a:p>
            <a:pPr>
              <a:buNone/>
            </a:pPr>
            <a:endParaRPr lang="en-US" b="1" dirty="0"/>
          </a:p>
        </p:txBody>
      </p:sp>
      <p:pic>
        <p:nvPicPr>
          <p:cNvPr id="4" name="Picture 5"/>
          <p:cNvPicPr>
            <a:picLocks noChangeAspect="1" noChangeArrowheads="1"/>
          </p:cNvPicPr>
          <p:nvPr/>
        </p:nvPicPr>
        <p:blipFill>
          <a:blip r:embed="rId2" cstate="print"/>
          <a:srcRect l="1064" t="30733" r="1064" b="30733"/>
          <a:stretch>
            <a:fillRect/>
          </a:stretch>
        </p:blipFill>
        <p:spPr bwMode="auto">
          <a:xfrm>
            <a:off x="1219200" y="3733800"/>
            <a:ext cx="7723187" cy="2281237"/>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0"/>
            <a:ext cx="7498080" cy="1143000"/>
          </a:xfrm>
        </p:spPr>
        <p:txBody>
          <a:bodyPr/>
          <a:lstStyle/>
          <a:p>
            <a:r>
              <a:rPr lang="en-US" smtClean="0"/>
              <a:t>Cardinality Constraints(contd..)</a:t>
            </a:r>
            <a:endParaRPr lang="en-US" dirty="0"/>
          </a:p>
        </p:txBody>
      </p:sp>
      <p:sp>
        <p:nvSpPr>
          <p:cNvPr id="3" name="Content Placeholder 2"/>
          <p:cNvSpPr>
            <a:spLocks noGrp="1"/>
          </p:cNvSpPr>
          <p:nvPr>
            <p:ph idx="1"/>
          </p:nvPr>
        </p:nvSpPr>
        <p:spPr>
          <a:xfrm>
            <a:off x="685800" y="1219200"/>
            <a:ext cx="8458200" cy="4191000"/>
          </a:xfrm>
        </p:spPr>
        <p:txBody>
          <a:bodyPr/>
          <a:lstStyle/>
          <a:p>
            <a:pPr>
              <a:buNone/>
            </a:pPr>
            <a:r>
              <a:rPr lang="en-US" sz="1800" b="1" dirty="0" smtClean="0">
                <a:latin typeface="Arial" pitchFamily="34" charset="0"/>
                <a:cs typeface="Arial" pitchFamily="34" charset="0"/>
              </a:rPr>
              <a:t>Participation of an Entity Set in a Relationship Set</a:t>
            </a:r>
          </a:p>
          <a:p>
            <a:pPr marL="342900" indent="-342900">
              <a:spcBef>
                <a:spcPct val="35000"/>
              </a:spcBef>
              <a:buClr>
                <a:schemeClr val="tx2"/>
              </a:buClr>
              <a:buSzPct val="90000"/>
              <a:buFont typeface="Monotype Sorts" pitchFamily="2" charset="2"/>
              <a:buChar char="n"/>
            </a:pPr>
            <a:r>
              <a:rPr kumimoji="1" lang="en-US" sz="1800" b="1" dirty="0" smtClean="0">
                <a:latin typeface="Arial" pitchFamily="34" charset="0"/>
                <a:cs typeface="Arial" pitchFamily="34" charset="0"/>
              </a:rPr>
              <a:t>Total participation (indicated by double line):  </a:t>
            </a:r>
            <a:r>
              <a:rPr kumimoji="1" lang="en-US" sz="1800" dirty="0" smtClean="0">
                <a:latin typeface="Arial" pitchFamily="34" charset="0"/>
                <a:cs typeface="Arial" pitchFamily="34" charset="0"/>
              </a:rPr>
              <a:t>every entity in the entity set participates in at least one relationship in the relationship set</a:t>
            </a:r>
          </a:p>
          <a:p>
            <a:pPr marL="742950" lvl="1" indent="-285750">
              <a:spcBef>
                <a:spcPct val="35000"/>
              </a:spcBef>
              <a:buClr>
                <a:schemeClr val="hlink"/>
              </a:buClr>
              <a:buSzPct val="80000"/>
              <a:buFont typeface="Monotype Sorts" pitchFamily="2" charset="2"/>
              <a:buChar char="l"/>
            </a:pPr>
            <a:r>
              <a:rPr kumimoji="1" lang="en-US" sz="1800" dirty="0" smtClean="0">
                <a:latin typeface="Arial" pitchFamily="34" charset="0"/>
                <a:cs typeface="Arial" pitchFamily="34" charset="0"/>
              </a:rPr>
              <a:t>E.g. participation of loan in borrower is total</a:t>
            </a:r>
          </a:p>
          <a:p>
            <a:pPr marL="1085850" lvl="2">
              <a:spcBef>
                <a:spcPct val="35000"/>
              </a:spcBef>
              <a:buClr>
                <a:srgbClr val="33CC33"/>
              </a:buClr>
              <a:buSzPct val="75000"/>
              <a:buFont typeface="Webdings" pitchFamily="18" charset="2"/>
              <a:buChar char="4"/>
            </a:pPr>
            <a:r>
              <a:rPr kumimoji="1" lang="en-US" sz="1800" dirty="0" smtClean="0">
                <a:latin typeface="Arial" pitchFamily="34" charset="0"/>
                <a:cs typeface="Arial" pitchFamily="34" charset="0"/>
              </a:rPr>
              <a:t>every loan must have a customer associated to it via borrower</a:t>
            </a:r>
          </a:p>
          <a:p>
            <a:pPr marL="342900" indent="-342900">
              <a:spcBef>
                <a:spcPct val="35000"/>
              </a:spcBef>
              <a:buClr>
                <a:schemeClr val="tx2"/>
              </a:buClr>
              <a:buSzPct val="90000"/>
              <a:buFont typeface="Monotype Sorts" pitchFamily="2" charset="2"/>
              <a:buChar char="n"/>
            </a:pPr>
            <a:r>
              <a:rPr kumimoji="1" lang="en-US" sz="1800" b="1" dirty="0" smtClean="0">
                <a:latin typeface="Arial" pitchFamily="34" charset="0"/>
                <a:cs typeface="Arial" pitchFamily="34" charset="0"/>
              </a:rPr>
              <a:t>Partial participation</a:t>
            </a:r>
            <a:r>
              <a:rPr kumimoji="1" lang="en-US" sz="1800" dirty="0" smtClean="0">
                <a:latin typeface="Arial" pitchFamily="34" charset="0"/>
                <a:cs typeface="Arial" pitchFamily="34" charset="0"/>
              </a:rPr>
              <a:t>:  some entities may not participate in any relationship in the relationship set</a:t>
            </a:r>
          </a:p>
          <a:p>
            <a:pPr marL="742950" lvl="1" indent="-285750">
              <a:spcBef>
                <a:spcPct val="35000"/>
              </a:spcBef>
              <a:buClr>
                <a:schemeClr val="hlink"/>
              </a:buClr>
              <a:buSzPct val="80000"/>
              <a:buFont typeface="Monotype Sorts" pitchFamily="2" charset="2"/>
              <a:buChar char="l"/>
            </a:pPr>
            <a:r>
              <a:rPr kumimoji="1" lang="en-US" sz="1800" dirty="0" smtClean="0">
                <a:latin typeface="Arial" pitchFamily="34" charset="0"/>
                <a:cs typeface="Arial" pitchFamily="34" charset="0"/>
              </a:rPr>
              <a:t>Example: participation of customer in borrower is partial</a:t>
            </a:r>
          </a:p>
          <a:p>
            <a:pPr>
              <a:buNone/>
            </a:pPr>
            <a:endParaRPr lang="en-US" dirty="0"/>
          </a:p>
        </p:txBody>
      </p:sp>
      <p:pic>
        <p:nvPicPr>
          <p:cNvPr id="4" name="Picture 5"/>
          <p:cNvPicPr>
            <a:picLocks noChangeAspect="1" noChangeArrowheads="1"/>
          </p:cNvPicPr>
          <p:nvPr/>
        </p:nvPicPr>
        <p:blipFill>
          <a:blip r:embed="rId2" cstate="print"/>
          <a:srcRect l="385" t="34634" r="577" b="34634"/>
          <a:stretch>
            <a:fillRect/>
          </a:stretch>
        </p:blipFill>
        <p:spPr bwMode="auto">
          <a:xfrm>
            <a:off x="762000" y="4191000"/>
            <a:ext cx="8104188" cy="1885950"/>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a:stCxn id="10" idx="3"/>
          </p:cNvCxnSpPr>
          <p:nvPr/>
        </p:nvCxnSpPr>
        <p:spPr>
          <a:xfrm>
            <a:off x="5278438" y="4011613"/>
            <a:ext cx="893762" cy="26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Dependency</a:t>
            </a:r>
            <a:endParaRPr lang="en-US" dirty="0"/>
          </a:p>
        </p:txBody>
      </p:sp>
      <p:sp>
        <p:nvSpPr>
          <p:cNvPr id="3" name="Content Placeholder 2"/>
          <p:cNvSpPr>
            <a:spLocks noGrp="1"/>
          </p:cNvSpPr>
          <p:nvPr>
            <p:ph idx="1"/>
          </p:nvPr>
        </p:nvSpPr>
        <p:spPr>
          <a:xfrm>
            <a:off x="1143000" y="1066800"/>
            <a:ext cx="7498080" cy="4800600"/>
          </a:xfrm>
        </p:spPr>
        <p:txBody>
          <a:bodyPr>
            <a:normAutofit/>
          </a:bodyPr>
          <a:lstStyle/>
          <a:p>
            <a:pPr>
              <a:buNone/>
            </a:pPr>
            <a:r>
              <a:rPr lang="en-US" sz="2200" b="1" dirty="0" smtClean="0">
                <a:latin typeface="Arial" pitchFamily="34" charset="0"/>
                <a:cs typeface="Arial" pitchFamily="34" charset="0"/>
              </a:rPr>
              <a:t>Existence  Dependency</a:t>
            </a:r>
          </a:p>
          <a:p>
            <a:r>
              <a:rPr lang="en-US" sz="2200" dirty="0" smtClean="0">
                <a:latin typeface="Arial" pitchFamily="34" charset="0"/>
                <a:cs typeface="Arial" pitchFamily="34" charset="0"/>
              </a:rPr>
              <a:t>If the existence of entity X depends on the existence of entity Y, then X is said to be existence dependent on Y.</a:t>
            </a:r>
          </a:p>
          <a:p>
            <a:r>
              <a:rPr lang="en-US" sz="2200" dirty="0" smtClean="0">
                <a:latin typeface="Arial" pitchFamily="34" charset="0"/>
                <a:cs typeface="Arial" pitchFamily="34" charset="0"/>
              </a:rPr>
              <a:t>An entity that is existence dependent on some other entity is called </a:t>
            </a:r>
            <a:r>
              <a:rPr lang="en-US" sz="2200" i="1" dirty="0" smtClean="0">
                <a:latin typeface="Arial" pitchFamily="34" charset="0"/>
                <a:cs typeface="Arial" pitchFamily="34" charset="0"/>
              </a:rPr>
              <a:t>weak entity set.</a:t>
            </a:r>
          </a:p>
          <a:p>
            <a:r>
              <a:rPr lang="en-US" sz="2200" dirty="0" smtClean="0">
                <a:latin typeface="Arial" pitchFamily="34" charset="0"/>
                <a:cs typeface="Arial" pitchFamily="34" charset="0"/>
              </a:rPr>
              <a:t>An entity set on which weak entity set depends is called </a:t>
            </a:r>
            <a:r>
              <a:rPr lang="en-US" sz="2200" i="1" dirty="0" smtClean="0">
                <a:latin typeface="Arial" pitchFamily="34" charset="0"/>
                <a:cs typeface="Arial" pitchFamily="34" charset="0"/>
              </a:rPr>
              <a:t>strong entity set. </a:t>
            </a:r>
            <a:endParaRPr lang="en-US" sz="2200" i="1" dirty="0">
              <a:latin typeface="Arial" pitchFamily="34" charset="0"/>
              <a:cs typeface="Arial" pitchFamily="34" charset="0"/>
            </a:endParaRPr>
          </a:p>
        </p:txBody>
      </p:sp>
      <p:sp>
        <p:nvSpPr>
          <p:cNvPr id="4" name="Rectangle 4"/>
          <p:cNvSpPr>
            <a:spLocks noChangeArrowheads="1"/>
          </p:cNvSpPr>
          <p:nvPr/>
        </p:nvSpPr>
        <p:spPr bwMode="auto">
          <a:xfrm>
            <a:off x="1827213" y="3800475"/>
            <a:ext cx="989012" cy="34448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0000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Times New Roman" charset="0"/>
                <a:ea typeface="ＭＳ Ｐゴシック" charset="0"/>
              </a:rPr>
              <a:t>Loans</a:t>
            </a:r>
            <a:endParaRPr lang="en-US" sz="2400" dirty="0">
              <a:latin typeface="Times New Roman" charset="0"/>
              <a:ea typeface="ＭＳ Ｐゴシック" charset="0"/>
            </a:endParaRPr>
          </a:p>
        </p:txBody>
      </p:sp>
      <p:sp>
        <p:nvSpPr>
          <p:cNvPr id="5" name="Rectangle 5"/>
          <p:cNvSpPr>
            <a:spLocks noChangeArrowheads="1"/>
          </p:cNvSpPr>
          <p:nvPr/>
        </p:nvSpPr>
        <p:spPr bwMode="auto">
          <a:xfrm>
            <a:off x="1619250" y="4356100"/>
            <a:ext cx="538163" cy="350838"/>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u="sng">
                <a:latin typeface="Times New Roman" charset="0"/>
                <a:ea typeface="ＭＳ Ｐゴシック" charset="0"/>
              </a:rPr>
              <a:t>lno</a:t>
            </a:r>
          </a:p>
        </p:txBody>
      </p:sp>
      <p:cxnSp>
        <p:nvCxnSpPr>
          <p:cNvPr id="6" name="AutoShape 6"/>
          <p:cNvCxnSpPr>
            <a:cxnSpLocks noChangeShapeType="1"/>
            <a:stCxn id="4" idx="2"/>
            <a:endCxn id="5" idx="0"/>
          </p:cNvCxnSpPr>
          <p:nvPr/>
        </p:nvCxnSpPr>
        <p:spPr bwMode="auto">
          <a:xfrm flipH="1">
            <a:off x="1889125" y="4144963"/>
            <a:ext cx="433388" cy="211137"/>
          </a:xfrm>
          <a:prstGeom prst="straightConnector1">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7"/>
          <p:cNvSpPr>
            <a:spLocks noChangeArrowheads="1"/>
          </p:cNvSpPr>
          <p:nvPr/>
        </p:nvSpPr>
        <p:spPr bwMode="auto">
          <a:xfrm>
            <a:off x="2374900" y="4406900"/>
            <a:ext cx="550863" cy="287338"/>
          </a:xfrm>
          <a:prstGeom prst="rect">
            <a:avLst/>
          </a:prstGeom>
          <a:noFill/>
          <a:ln>
            <a:noFill/>
          </a:ln>
          <a:effectLst/>
          <a:extLst>
            <a:ext uri="{909E8E84-426E-40dd-AFC4-6F175D3DCCD1}">
              <a14:hiddenFill xmlns="" xmlns:a14="http://schemas.microsoft.com/office/drawing/2010/main">
                <a:solidFill>
                  <a:srgbClr val="80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lamt</a:t>
            </a:r>
            <a:endParaRPr lang="en-US" sz="2400">
              <a:solidFill>
                <a:schemeClr val="bg1"/>
              </a:solidFill>
              <a:latin typeface="Times New Roman" charset="0"/>
              <a:ea typeface="ＭＳ Ｐゴシック" charset="0"/>
            </a:endParaRPr>
          </a:p>
        </p:txBody>
      </p:sp>
      <p:cxnSp>
        <p:nvCxnSpPr>
          <p:cNvPr id="8" name="AutoShape 8"/>
          <p:cNvCxnSpPr>
            <a:cxnSpLocks noChangeShapeType="1"/>
            <a:stCxn id="4" idx="2"/>
            <a:endCxn id="7" idx="0"/>
          </p:cNvCxnSpPr>
          <p:nvPr/>
        </p:nvCxnSpPr>
        <p:spPr bwMode="auto">
          <a:xfrm>
            <a:off x="2322513" y="4144963"/>
            <a:ext cx="328612" cy="261937"/>
          </a:xfrm>
          <a:prstGeom prst="straightConnector1">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9" name="Group 9"/>
          <p:cNvGrpSpPr>
            <a:grpSpLocks/>
          </p:cNvGrpSpPr>
          <p:nvPr/>
        </p:nvGrpSpPr>
        <p:grpSpPr bwMode="auto">
          <a:xfrm>
            <a:off x="3400425" y="3581400"/>
            <a:ext cx="1878013" cy="860425"/>
            <a:chOff x="2142" y="1842"/>
            <a:chExt cx="1183" cy="542"/>
          </a:xfrm>
        </p:grpSpPr>
        <p:sp>
          <p:nvSpPr>
            <p:cNvPr id="10" name="AutoShape 10"/>
            <p:cNvSpPr>
              <a:spLocks noChangeArrowheads="1"/>
            </p:cNvSpPr>
            <p:nvPr/>
          </p:nvSpPr>
          <p:spPr bwMode="auto">
            <a:xfrm>
              <a:off x="2142" y="1842"/>
              <a:ext cx="1183" cy="542"/>
            </a:xfrm>
            <a:prstGeom prst="diamond">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
          <p:nvSpPr>
            <p:cNvPr id="11" name="AutoShape 11"/>
            <p:cNvSpPr>
              <a:spLocks noChangeArrowheads="1"/>
            </p:cNvSpPr>
            <p:nvPr/>
          </p:nvSpPr>
          <p:spPr bwMode="auto">
            <a:xfrm>
              <a:off x="2241" y="1887"/>
              <a:ext cx="988" cy="445"/>
            </a:xfrm>
            <a:prstGeom prst="diamond">
              <a:avLst/>
            </a:prstGeom>
            <a:noFill/>
            <a:ln>
              <a:solidFill>
                <a:schemeClr val="tx1"/>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38100" cmpd="dbl">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imes New Roman" charset="0"/>
                  <a:ea typeface="ＭＳ Ｐゴシック" charset="0"/>
                </a:rPr>
                <a:t>Loan_Pmt</a:t>
              </a:r>
            </a:p>
          </p:txBody>
        </p:sp>
      </p:grpSp>
      <p:sp>
        <p:nvSpPr>
          <p:cNvPr id="12" name="Line 12"/>
          <p:cNvSpPr>
            <a:spLocks noChangeShapeType="1"/>
          </p:cNvSpPr>
          <p:nvPr/>
        </p:nvSpPr>
        <p:spPr bwMode="auto">
          <a:xfrm flipH="1">
            <a:off x="2854325" y="4003675"/>
            <a:ext cx="541338" cy="0"/>
          </a:xfrm>
          <a:prstGeom prst="line">
            <a:avLst/>
          </a:prstGeom>
          <a:noFill/>
          <a:ln w="9525">
            <a:solidFill>
              <a:schemeClr val="tx1"/>
            </a:solidFill>
            <a:round/>
            <a:headEnd type="none" w="lg" len="lg"/>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
        <p:nvSpPr>
          <p:cNvPr id="14" name="Rectangle 14"/>
          <p:cNvSpPr>
            <a:spLocks noChangeArrowheads="1"/>
          </p:cNvSpPr>
          <p:nvPr/>
        </p:nvSpPr>
        <p:spPr bwMode="auto">
          <a:xfrm>
            <a:off x="6059488" y="3708400"/>
            <a:ext cx="989012" cy="485775"/>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rgbClr val="0000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Times New Roman" charset="0"/>
                <a:ea typeface="ＭＳ Ｐゴシック" charset="0"/>
              </a:rPr>
              <a:t>Payments</a:t>
            </a:r>
            <a:endParaRPr lang="en-US" sz="2400" dirty="0">
              <a:latin typeface="Times New Roman" charset="0"/>
              <a:ea typeface="ＭＳ Ｐゴシック" charset="0"/>
            </a:endParaRPr>
          </a:p>
        </p:txBody>
      </p:sp>
      <p:sp>
        <p:nvSpPr>
          <p:cNvPr id="15" name="Rectangle 15"/>
          <p:cNvSpPr>
            <a:spLocks noChangeArrowheads="1"/>
          </p:cNvSpPr>
          <p:nvPr/>
        </p:nvSpPr>
        <p:spPr bwMode="auto">
          <a:xfrm>
            <a:off x="5491163" y="4367213"/>
            <a:ext cx="706437" cy="32543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imes New Roman" charset="0"/>
                <a:ea typeface="ＭＳ Ｐゴシック" charset="0"/>
              </a:rPr>
              <a:t>pno</a:t>
            </a:r>
          </a:p>
        </p:txBody>
      </p:sp>
      <p:cxnSp>
        <p:nvCxnSpPr>
          <p:cNvPr id="16" name="AutoShape 16"/>
          <p:cNvCxnSpPr>
            <a:cxnSpLocks noChangeShapeType="1"/>
            <a:stCxn id="14" idx="2"/>
            <a:endCxn id="15" idx="0"/>
          </p:cNvCxnSpPr>
          <p:nvPr/>
        </p:nvCxnSpPr>
        <p:spPr bwMode="auto">
          <a:xfrm flipH="1">
            <a:off x="5845175" y="4213225"/>
            <a:ext cx="709613" cy="153988"/>
          </a:xfrm>
          <a:prstGeom prst="straightConnector1">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Rectangle 17"/>
          <p:cNvSpPr>
            <a:spLocks noChangeArrowheads="1"/>
          </p:cNvSpPr>
          <p:nvPr/>
        </p:nvSpPr>
        <p:spPr bwMode="auto">
          <a:xfrm>
            <a:off x="6332538" y="4471988"/>
            <a:ext cx="550862" cy="287337"/>
          </a:xfrm>
          <a:prstGeom prst="rect">
            <a:avLst/>
          </a:prstGeom>
          <a:noFill/>
          <a:ln>
            <a:noFill/>
          </a:ln>
          <a:effectLst/>
          <a:extLst>
            <a:ext uri="{909E8E84-426E-40dd-AFC4-6F175D3DCCD1}">
              <a14:hiddenFill xmlns="" xmlns:a14="http://schemas.microsoft.com/office/drawing/2010/main">
                <a:solidFill>
                  <a:srgbClr val="80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pdate</a:t>
            </a:r>
            <a:endParaRPr lang="en-US" sz="2400">
              <a:solidFill>
                <a:schemeClr val="bg1"/>
              </a:solidFill>
              <a:latin typeface="Times New Roman" charset="0"/>
              <a:ea typeface="ＭＳ Ｐゴシック" charset="0"/>
            </a:endParaRPr>
          </a:p>
        </p:txBody>
      </p:sp>
      <p:cxnSp>
        <p:nvCxnSpPr>
          <p:cNvPr id="18" name="AutoShape 18"/>
          <p:cNvCxnSpPr>
            <a:cxnSpLocks noChangeShapeType="1"/>
            <a:stCxn id="14" idx="2"/>
            <a:endCxn id="17" idx="0"/>
          </p:cNvCxnSpPr>
          <p:nvPr/>
        </p:nvCxnSpPr>
        <p:spPr bwMode="auto">
          <a:xfrm>
            <a:off x="6554788" y="4213225"/>
            <a:ext cx="53975" cy="258763"/>
          </a:xfrm>
          <a:prstGeom prst="straightConnector1">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AutoShape 19"/>
          <p:cNvCxnSpPr>
            <a:cxnSpLocks noChangeShapeType="1"/>
            <a:stCxn id="14" idx="2"/>
            <a:endCxn id="20" idx="0"/>
          </p:cNvCxnSpPr>
          <p:nvPr/>
        </p:nvCxnSpPr>
        <p:spPr bwMode="auto">
          <a:xfrm>
            <a:off x="6554788" y="4213225"/>
            <a:ext cx="752475" cy="188913"/>
          </a:xfrm>
          <a:prstGeom prst="straightConnector1">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20"/>
          <p:cNvSpPr>
            <a:spLocks noChangeArrowheads="1"/>
          </p:cNvSpPr>
          <p:nvPr/>
        </p:nvSpPr>
        <p:spPr bwMode="auto">
          <a:xfrm>
            <a:off x="7031038" y="4402138"/>
            <a:ext cx="550862" cy="287337"/>
          </a:xfrm>
          <a:prstGeom prst="rect">
            <a:avLst/>
          </a:prstGeom>
          <a:noFill/>
          <a:ln>
            <a:noFill/>
          </a:ln>
          <a:effectLst/>
          <a:extLst>
            <a:ext uri="{909E8E84-426E-40dd-AFC4-6F175D3DCCD1}">
              <a14:hiddenFill xmlns="" xmlns:a14="http://schemas.microsoft.com/office/drawing/2010/main">
                <a:solidFill>
                  <a:srgbClr val="80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pamt</a:t>
            </a:r>
            <a:endParaRPr lang="en-US" sz="2400">
              <a:solidFill>
                <a:schemeClr val="bg1"/>
              </a:solidFill>
              <a:latin typeface="Times New Roman" charset="0"/>
              <a:ea typeface="ＭＳ Ｐゴシック" charset="0"/>
            </a:endParaRPr>
          </a:p>
        </p:txBody>
      </p:sp>
      <p:sp>
        <p:nvSpPr>
          <p:cNvPr id="21" name="Line 21"/>
          <p:cNvSpPr>
            <a:spLocks noChangeShapeType="1"/>
          </p:cNvSpPr>
          <p:nvPr/>
        </p:nvSpPr>
        <p:spPr bwMode="auto">
          <a:xfrm>
            <a:off x="5162550" y="4676775"/>
            <a:ext cx="423863" cy="0"/>
          </a:xfrm>
          <a:prstGeom prst="line">
            <a:avLst/>
          </a:prstGeom>
          <a:noFill/>
          <a:ln w="9525" cap="rnd">
            <a:solidFill>
              <a:schemeClr val="bg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
        <p:nvSpPr>
          <p:cNvPr id="22" name="Rectangle 22"/>
          <p:cNvSpPr>
            <a:spLocks noChangeArrowheads="1"/>
          </p:cNvSpPr>
          <p:nvPr/>
        </p:nvSpPr>
        <p:spPr bwMode="auto">
          <a:xfrm>
            <a:off x="2843213" y="5149850"/>
            <a:ext cx="822325" cy="306388"/>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rgbClr val="0000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l-GR" sz="2400">
              <a:latin typeface="Times New Roman" charset="0"/>
              <a:ea typeface="ＭＳ Ｐゴシック" charset="0"/>
            </a:endParaRPr>
          </a:p>
        </p:txBody>
      </p:sp>
      <p:sp>
        <p:nvSpPr>
          <p:cNvPr id="23" name="Text Box 23"/>
          <p:cNvSpPr txBox="1">
            <a:spLocks noChangeArrowheads="1"/>
          </p:cNvSpPr>
          <p:nvPr/>
        </p:nvSpPr>
        <p:spPr bwMode="auto">
          <a:xfrm>
            <a:off x="3992563" y="5081588"/>
            <a:ext cx="17891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a:latin typeface="Times New Roman" charset="0"/>
                <a:ea typeface="ＭＳ Ｐゴシック" charset="0"/>
              </a:rPr>
              <a:t>Weak Entity Set</a:t>
            </a:r>
          </a:p>
        </p:txBody>
      </p:sp>
      <p:sp>
        <p:nvSpPr>
          <p:cNvPr id="24" name="Line 24"/>
          <p:cNvSpPr>
            <a:spLocks noChangeShapeType="1"/>
          </p:cNvSpPr>
          <p:nvPr/>
        </p:nvSpPr>
        <p:spPr bwMode="auto">
          <a:xfrm>
            <a:off x="3090863" y="5605463"/>
            <a:ext cx="369887" cy="1587"/>
          </a:xfrm>
          <a:prstGeom prst="line">
            <a:avLst/>
          </a:prstGeom>
          <a:noFill/>
          <a:ln w="9525" cap="rnd">
            <a:solidFill>
              <a:schemeClr val="bg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
        <p:nvSpPr>
          <p:cNvPr id="25" name="AutoShape 25"/>
          <p:cNvSpPr>
            <a:spLocks noChangeArrowheads="1"/>
          </p:cNvSpPr>
          <p:nvPr/>
        </p:nvSpPr>
        <p:spPr bwMode="auto">
          <a:xfrm>
            <a:off x="2825750" y="5662613"/>
            <a:ext cx="900113" cy="422275"/>
          </a:xfrm>
          <a:prstGeom prst="diamond">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l-GR" sz="2400">
              <a:solidFill>
                <a:schemeClr val="bg1"/>
              </a:solidFill>
              <a:latin typeface="Times New Roman" charset="0"/>
              <a:ea typeface="ＭＳ Ｐゴシック" charset="0"/>
            </a:endParaRPr>
          </a:p>
        </p:txBody>
      </p:sp>
      <p:sp>
        <p:nvSpPr>
          <p:cNvPr id="26" name="Text Box 26"/>
          <p:cNvSpPr txBox="1">
            <a:spLocks noChangeArrowheads="1"/>
          </p:cNvSpPr>
          <p:nvPr/>
        </p:nvSpPr>
        <p:spPr bwMode="auto">
          <a:xfrm>
            <a:off x="3973513" y="5610225"/>
            <a:ext cx="2625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a:latin typeface="Times New Roman" charset="0"/>
                <a:ea typeface="ＭＳ Ｐゴシック" charset="0"/>
              </a:rPr>
              <a:t>Identifying Relationship</a:t>
            </a:r>
          </a:p>
        </p:txBody>
      </p:sp>
      <p:sp>
        <p:nvSpPr>
          <p:cNvPr id="29" name="Rectangle 31"/>
          <p:cNvSpPr>
            <a:spLocks noChangeArrowheads="1"/>
          </p:cNvSpPr>
          <p:nvPr/>
        </p:nvSpPr>
        <p:spPr bwMode="auto">
          <a:xfrm>
            <a:off x="2162175" y="5005389"/>
            <a:ext cx="4981575" cy="1624012"/>
          </a:xfrm>
          <a:prstGeom prst="rect">
            <a:avLst/>
          </a:prstGeom>
          <a:noFill/>
          <a:ln w="9525" cap="rnd">
            <a:solidFill>
              <a:schemeClr val="tx1"/>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
        <p:nvSpPr>
          <p:cNvPr id="30" name="Oval 32"/>
          <p:cNvSpPr>
            <a:spLocks noChangeArrowheads="1"/>
          </p:cNvSpPr>
          <p:nvPr/>
        </p:nvSpPr>
        <p:spPr bwMode="auto">
          <a:xfrm>
            <a:off x="1550988" y="4384675"/>
            <a:ext cx="649287" cy="3714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
        <p:nvSpPr>
          <p:cNvPr id="31" name="Oval 33"/>
          <p:cNvSpPr>
            <a:spLocks noChangeArrowheads="1"/>
          </p:cNvSpPr>
          <p:nvPr/>
        </p:nvSpPr>
        <p:spPr bwMode="auto">
          <a:xfrm>
            <a:off x="2349500" y="4406900"/>
            <a:ext cx="601663" cy="358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
        <p:nvSpPr>
          <p:cNvPr id="32" name="Oval 34"/>
          <p:cNvSpPr>
            <a:spLocks noChangeArrowheads="1"/>
          </p:cNvSpPr>
          <p:nvPr/>
        </p:nvSpPr>
        <p:spPr bwMode="auto">
          <a:xfrm>
            <a:off x="5416550" y="4384675"/>
            <a:ext cx="730250"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
        <p:nvSpPr>
          <p:cNvPr id="33" name="Oval 35"/>
          <p:cNvSpPr>
            <a:spLocks noChangeArrowheads="1"/>
          </p:cNvSpPr>
          <p:nvPr/>
        </p:nvSpPr>
        <p:spPr bwMode="auto">
          <a:xfrm>
            <a:off x="6284913" y="4419600"/>
            <a:ext cx="660400" cy="40481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
        <p:nvSpPr>
          <p:cNvPr id="34" name="Oval 36"/>
          <p:cNvSpPr>
            <a:spLocks noChangeArrowheads="1"/>
          </p:cNvSpPr>
          <p:nvPr/>
        </p:nvSpPr>
        <p:spPr bwMode="auto">
          <a:xfrm>
            <a:off x="7037388" y="4397375"/>
            <a:ext cx="660400"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ＭＳ Ｐゴシック"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EXTENDED E-R MODEL</a:t>
            </a:r>
            <a:endParaRPr lang="en-US" sz="3600"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The E-R model that is supported with additional semantic concepts is called extended entity relationship model or EER model.</a:t>
            </a:r>
          </a:p>
          <a:p>
            <a:r>
              <a:rPr lang="en-US" sz="2200" dirty="0" smtClean="0">
                <a:latin typeface="Arial" pitchFamily="34" charset="0"/>
                <a:cs typeface="Arial" pitchFamily="34" charset="0"/>
              </a:rPr>
              <a:t>The EER model includes all the concepts of the original E-R model together with the following additional concepts:</a:t>
            </a:r>
          </a:p>
          <a:p>
            <a:pPr lvl="3">
              <a:buFont typeface="Wingdings" pitchFamily="2" charset="2"/>
              <a:buChar char="Ø"/>
            </a:pPr>
            <a:r>
              <a:rPr lang="en-US" sz="2200" dirty="0" smtClean="0">
                <a:latin typeface="Arial" pitchFamily="34" charset="0"/>
                <a:cs typeface="Arial" pitchFamily="34" charset="0"/>
              </a:rPr>
              <a:t>Specialization</a:t>
            </a:r>
          </a:p>
          <a:p>
            <a:pPr lvl="3">
              <a:buFont typeface="Wingdings" pitchFamily="2" charset="2"/>
              <a:buChar char="Ø"/>
            </a:pPr>
            <a:r>
              <a:rPr lang="en-US" sz="2200" dirty="0" smtClean="0">
                <a:latin typeface="Arial" pitchFamily="34" charset="0"/>
                <a:cs typeface="Arial" pitchFamily="34" charset="0"/>
              </a:rPr>
              <a:t>Generalization</a:t>
            </a:r>
          </a:p>
          <a:p>
            <a:pPr lvl="3">
              <a:buFont typeface="Wingdings" pitchFamily="2" charset="2"/>
              <a:buChar char="Ø"/>
            </a:pPr>
            <a:r>
              <a:rPr lang="en-US" sz="2200" dirty="0" smtClean="0">
                <a:latin typeface="Arial" pitchFamily="34" charset="0"/>
                <a:cs typeface="Arial" pitchFamily="34" charset="0"/>
              </a:rPr>
              <a:t>Aggregation</a:t>
            </a:r>
            <a:endParaRPr lang="en-US" sz="2200" dirty="0">
              <a:latin typeface="Arial" pitchFamily="34" charset="0"/>
              <a:cs typeface="Arial"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SPECIALIZATION</a:t>
            </a:r>
            <a:endParaRPr lang="en-US" sz="3600"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Specialization is the process of designating </a:t>
            </a:r>
            <a:r>
              <a:rPr lang="en-US" sz="2200" dirty="0" err="1" smtClean="0">
                <a:latin typeface="Arial" pitchFamily="34" charset="0"/>
                <a:cs typeface="Arial" pitchFamily="34" charset="0"/>
              </a:rPr>
              <a:t>subgroupings</a:t>
            </a:r>
            <a:r>
              <a:rPr lang="en-US" sz="2200" dirty="0" smtClean="0">
                <a:latin typeface="Arial" pitchFamily="34" charset="0"/>
                <a:cs typeface="Arial" pitchFamily="34" charset="0"/>
              </a:rPr>
              <a:t> within an entity set.</a:t>
            </a:r>
          </a:p>
          <a:p>
            <a:r>
              <a:rPr lang="en-US" sz="2200" dirty="0" smtClean="0">
                <a:latin typeface="Arial" pitchFamily="34" charset="0"/>
                <a:cs typeface="Arial" pitchFamily="34" charset="0"/>
              </a:rPr>
              <a:t>Specialization is a top-down process.</a:t>
            </a:r>
          </a:p>
          <a:p>
            <a:r>
              <a:rPr lang="en-US" sz="2200" dirty="0" smtClean="0">
                <a:latin typeface="Arial" pitchFamily="34" charset="0"/>
                <a:cs typeface="Arial" pitchFamily="34" charset="0"/>
              </a:rPr>
              <a:t>Depicted by a </a:t>
            </a:r>
            <a:r>
              <a:rPr lang="en-US" sz="2200" i="1" dirty="0" smtClean="0">
                <a:latin typeface="Arial" pitchFamily="34" charset="0"/>
                <a:cs typeface="Arial" pitchFamily="34" charset="0"/>
              </a:rPr>
              <a:t>triangle</a:t>
            </a:r>
            <a:r>
              <a:rPr lang="en-US" sz="2200" dirty="0" smtClean="0">
                <a:latin typeface="Arial" pitchFamily="34" charset="0"/>
                <a:cs typeface="Arial" pitchFamily="34" charset="0"/>
              </a:rPr>
              <a:t> component labeled ISA (E.g. </a:t>
            </a:r>
            <a:r>
              <a:rPr lang="en-US" sz="2200" i="1" dirty="0" smtClean="0">
                <a:latin typeface="Arial" pitchFamily="34" charset="0"/>
                <a:cs typeface="Arial" pitchFamily="34" charset="0"/>
              </a:rPr>
              <a:t>customer</a:t>
            </a:r>
            <a:r>
              <a:rPr lang="en-US" sz="2200" dirty="0" smtClean="0">
                <a:latin typeface="Arial" pitchFamily="34" charset="0"/>
                <a:cs typeface="Arial" pitchFamily="34" charset="0"/>
              </a:rPr>
              <a:t> “is a” </a:t>
            </a:r>
            <a:r>
              <a:rPr lang="en-US" sz="2200" i="1" dirty="0" smtClean="0">
                <a:latin typeface="Arial" pitchFamily="34" charset="0"/>
                <a:cs typeface="Arial" pitchFamily="34" charset="0"/>
              </a:rPr>
              <a:t>person</a:t>
            </a:r>
            <a:r>
              <a:rPr lang="en-US" sz="2200" dirty="0" smtClean="0">
                <a:latin typeface="Arial" pitchFamily="34" charset="0"/>
                <a:cs typeface="Arial" pitchFamily="34" charset="0"/>
              </a:rPr>
              <a:t>).</a:t>
            </a:r>
          </a:p>
          <a:p>
            <a:r>
              <a:rPr lang="en-US" sz="2200" dirty="0" smtClean="0">
                <a:latin typeface="Arial" pitchFamily="34" charset="0"/>
                <a:cs typeface="Arial" pitchFamily="34" charset="0"/>
              </a:rPr>
              <a:t>The ISA relationship also referred to as </a:t>
            </a:r>
            <a:r>
              <a:rPr lang="en-US" sz="2200" dirty="0" err="1" smtClean="0">
                <a:latin typeface="Arial" pitchFamily="34" charset="0"/>
                <a:cs typeface="Arial" pitchFamily="34" charset="0"/>
              </a:rPr>
              <a:t>superclass</a:t>
            </a:r>
            <a:r>
              <a:rPr lang="en-US" sz="2200" dirty="0" smtClean="0">
                <a:latin typeface="Arial" pitchFamily="34" charset="0"/>
                <a:cs typeface="Arial" pitchFamily="34" charset="0"/>
              </a:rPr>
              <a:t> - subclass relationship</a:t>
            </a:r>
          </a:p>
          <a:p>
            <a:endParaRPr lang="en-US" sz="2200" dirty="0" smtClean="0">
              <a:latin typeface="Arial" pitchFamily="34" charset="0"/>
              <a:cs typeface="Arial" pitchFamily="34" charset="0"/>
            </a:endParaRPr>
          </a:p>
          <a:p>
            <a:pPr>
              <a:buNone/>
            </a:pPr>
            <a:endParaRPr lang="en-US" sz="2200" dirty="0">
              <a:latin typeface="Arial" pitchFamily="34" charset="0"/>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SPECIALIZATION(CONTD..)</a:t>
            </a:r>
            <a:endParaRPr lang="en-US" sz="3600" dirty="0"/>
          </a:p>
        </p:txBody>
      </p:sp>
      <p:pic>
        <p:nvPicPr>
          <p:cNvPr id="4" name="Picture 4"/>
          <p:cNvPicPr>
            <a:picLocks noGrp="1" noChangeAspect="1" noChangeArrowheads="1"/>
          </p:cNvPicPr>
          <p:nvPr>
            <p:ph idx="1"/>
          </p:nvPr>
        </p:nvPicPr>
        <p:blipFill>
          <a:blip r:embed="rId2" cstate="print"/>
          <a:srcRect l="11617" t="1086" r="11821" b="815"/>
          <a:stretch>
            <a:fillRect/>
          </a:stretch>
        </p:blipFill>
        <p:spPr bwMode="auto">
          <a:xfrm>
            <a:off x="1295400" y="1447800"/>
            <a:ext cx="7086599" cy="4800600"/>
          </a:xfrm>
          <a:prstGeom prst="rect">
            <a:avLst/>
          </a:prstGeom>
          <a:noFill/>
          <a:ln w="38100" cmpd="dbl">
            <a:solidFill>
              <a:schemeClr val="tx2"/>
            </a:solid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latin typeface="Arial" pitchFamily="34" charset="0"/>
                <a:cs typeface="Arial" pitchFamily="34" charset="0"/>
              </a:rPr>
              <a:t>Generalization is the process of defining a more general entity type from a set of more specialized entity types.</a:t>
            </a:r>
          </a:p>
          <a:p>
            <a:r>
              <a:rPr lang="en-US" sz="2400" dirty="0" smtClean="0">
                <a:latin typeface="Arial" pitchFamily="34" charset="0"/>
                <a:cs typeface="Arial" pitchFamily="34" charset="0"/>
              </a:rPr>
              <a:t>It is bottom-up approach. This approach results in the identification of a generalized </a:t>
            </a:r>
            <a:r>
              <a:rPr lang="en-US" sz="2400" dirty="0" err="1" smtClean="0">
                <a:latin typeface="Arial" pitchFamily="34" charset="0"/>
                <a:cs typeface="Arial" pitchFamily="34" charset="0"/>
              </a:rPr>
              <a:t>superclass</a:t>
            </a:r>
            <a:r>
              <a:rPr lang="en-US" sz="2400" dirty="0" smtClean="0">
                <a:latin typeface="Arial" pitchFamily="34" charset="0"/>
                <a:cs typeface="Arial" pitchFamily="34" charset="0"/>
              </a:rPr>
              <a:t> from the original subclasses</a:t>
            </a:r>
          </a:p>
          <a:p>
            <a:r>
              <a:rPr lang="en-US" sz="2400" dirty="0" smtClean="0">
                <a:latin typeface="Arial" pitchFamily="34" charset="0"/>
                <a:cs typeface="Arial" pitchFamily="34" charset="0"/>
              </a:rPr>
              <a:t>Specialization and generalization are simple inversions of each other; they are represented in an E-R diagram in the same way.</a:t>
            </a:r>
          </a:p>
          <a:p>
            <a:pPr marL="341313" indent="-341313">
              <a:buSzPct val="750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400" dirty="0" smtClean="0">
                <a:solidFill>
                  <a:srgbClr val="000000"/>
                </a:solidFill>
                <a:latin typeface="Arial" pitchFamily="34" charset="0"/>
                <a:ea typeface="DejaVu Sans" charset="0"/>
                <a:cs typeface="Arial" pitchFamily="34" charset="0"/>
              </a:rPr>
              <a:t>Example: CAR, TRUCK generalized into VEHICLE; both CAR, TRUCK become subclasses of the </a:t>
            </a:r>
            <a:r>
              <a:rPr lang="en-US" sz="2400" dirty="0" err="1" smtClean="0">
                <a:solidFill>
                  <a:srgbClr val="000000"/>
                </a:solidFill>
                <a:latin typeface="Arial" pitchFamily="34" charset="0"/>
                <a:ea typeface="DejaVu Sans" charset="0"/>
                <a:cs typeface="Arial" pitchFamily="34" charset="0"/>
              </a:rPr>
              <a:t>superclass</a:t>
            </a:r>
            <a:r>
              <a:rPr lang="en-US" sz="2400" dirty="0" smtClean="0">
                <a:solidFill>
                  <a:srgbClr val="000000"/>
                </a:solidFill>
                <a:latin typeface="Arial" pitchFamily="34" charset="0"/>
                <a:ea typeface="DejaVu Sans" charset="0"/>
                <a:cs typeface="Arial" pitchFamily="34" charset="0"/>
              </a:rPr>
              <a:t> VEHICLE.</a:t>
            </a:r>
          </a:p>
          <a:p>
            <a:pPr marL="741363" lvl="1" indent="-284163">
              <a:spcBef>
                <a:spcPts val="600"/>
              </a:spcBef>
              <a:buSzPct val="75000"/>
              <a:buFont typeface="Wingdings" pitchFamily="2" charset="2"/>
              <a:buChar char="Ø"/>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400" dirty="0" smtClean="0">
                <a:solidFill>
                  <a:srgbClr val="000000"/>
                </a:solidFill>
                <a:latin typeface="Arial" pitchFamily="34" charset="0"/>
                <a:ea typeface="DejaVu Sans" charset="0"/>
                <a:cs typeface="Arial" pitchFamily="34" charset="0"/>
              </a:rPr>
              <a:t>We can view {CAR, TRUCK} as a specialization of VEHICLE </a:t>
            </a:r>
          </a:p>
          <a:p>
            <a:pPr marL="741363" lvl="1" indent="-284163">
              <a:spcBef>
                <a:spcPts val="600"/>
              </a:spcBef>
              <a:buSzPct val="75000"/>
              <a:buFont typeface="Wingdings" pitchFamily="2" charset="2"/>
              <a:buChar char="Ø"/>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400" dirty="0" smtClean="0">
                <a:solidFill>
                  <a:srgbClr val="000000"/>
                </a:solidFill>
                <a:latin typeface="Arial" pitchFamily="34" charset="0"/>
                <a:ea typeface="DejaVu Sans" charset="0"/>
                <a:cs typeface="Arial" pitchFamily="34" charset="0"/>
              </a:rPr>
              <a:t>Alternatively, we can view VEHICLE as a generalization of CAR and TRUCK </a:t>
            </a:r>
          </a:p>
          <a:p>
            <a:pPr>
              <a:buNone/>
            </a:pP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0"/>
            <a:ext cx="7498080" cy="1143000"/>
          </a:xfrm>
        </p:spPr>
        <p:txBody>
          <a:bodyPr>
            <a:normAutofit/>
          </a:bodyPr>
          <a:lstStyle/>
          <a:p>
            <a:r>
              <a:rPr lang="en-US" sz="3600" dirty="0" smtClean="0"/>
              <a:t>GENERALIZATION CONSTRAINTS</a:t>
            </a:r>
            <a:endParaRPr lang="en-US" sz="3600" dirty="0"/>
          </a:p>
        </p:txBody>
      </p:sp>
      <p:sp>
        <p:nvSpPr>
          <p:cNvPr id="3" name="Content Placeholder 2"/>
          <p:cNvSpPr>
            <a:spLocks noGrp="1"/>
          </p:cNvSpPr>
          <p:nvPr>
            <p:ph idx="1"/>
          </p:nvPr>
        </p:nvSpPr>
        <p:spPr>
          <a:xfrm>
            <a:off x="914400" y="838200"/>
            <a:ext cx="8019288" cy="5410200"/>
          </a:xfrm>
        </p:spPr>
        <p:txBody>
          <a:bodyPr>
            <a:noAutofit/>
          </a:bodyPr>
          <a:lstStyle/>
          <a:p>
            <a:pPr>
              <a:buNone/>
            </a:pPr>
            <a:r>
              <a:rPr lang="en-US" sz="2200" dirty="0" smtClean="0">
                <a:latin typeface="Arial" pitchFamily="34" charset="0"/>
                <a:cs typeface="Arial" pitchFamily="34" charset="0"/>
              </a:rPr>
              <a:t>One type of constraint involves determining which entities can be members of a given lower-level entity set.</a:t>
            </a:r>
          </a:p>
          <a:p>
            <a:pPr>
              <a:buNone/>
            </a:pPr>
            <a:r>
              <a:rPr lang="en-US" sz="2200" b="1" dirty="0" smtClean="0">
                <a:latin typeface="Arial" pitchFamily="34" charset="0"/>
                <a:cs typeface="Arial" pitchFamily="34" charset="0"/>
              </a:rPr>
              <a:t>CONDITION-DEFINED:</a:t>
            </a:r>
          </a:p>
          <a:p>
            <a:r>
              <a:rPr lang="en-US" sz="2200" dirty="0" smtClean="0">
                <a:latin typeface="Arial" pitchFamily="34" charset="0"/>
                <a:cs typeface="Arial" pitchFamily="34" charset="0"/>
              </a:rPr>
              <a:t>In condition-</a:t>
            </a:r>
            <a:r>
              <a:rPr lang="en-US" sz="2200" dirty="0" err="1" smtClean="0">
                <a:latin typeface="Arial" pitchFamily="34" charset="0"/>
                <a:cs typeface="Arial" pitchFamily="34" charset="0"/>
              </a:rPr>
              <a:t>deﬁned</a:t>
            </a:r>
            <a:r>
              <a:rPr lang="en-US" sz="2200" dirty="0" smtClean="0">
                <a:latin typeface="Arial" pitchFamily="34" charset="0"/>
                <a:cs typeface="Arial" pitchFamily="34" charset="0"/>
              </a:rPr>
              <a:t> lower-level entity sets, membership is evaluated on the basis of whether or not an entity </a:t>
            </a:r>
            <a:r>
              <a:rPr lang="en-US" sz="2200" dirty="0" err="1" smtClean="0">
                <a:latin typeface="Arial" pitchFamily="34" charset="0"/>
                <a:cs typeface="Arial" pitchFamily="34" charset="0"/>
              </a:rPr>
              <a:t>satisﬁes</a:t>
            </a:r>
            <a:r>
              <a:rPr lang="en-US" sz="2200" dirty="0" smtClean="0">
                <a:latin typeface="Arial" pitchFamily="34" charset="0"/>
                <a:cs typeface="Arial" pitchFamily="34" charset="0"/>
              </a:rPr>
              <a:t> an explicit condition or predicate</a:t>
            </a:r>
          </a:p>
          <a:p>
            <a:r>
              <a:rPr lang="en-US" sz="2200" dirty="0" err="1" smtClean="0">
                <a:latin typeface="Arial" pitchFamily="34" charset="0"/>
                <a:cs typeface="Arial" pitchFamily="34" charset="0"/>
              </a:rPr>
              <a:t>Example:Assume</a:t>
            </a:r>
            <a:r>
              <a:rPr lang="en-US" sz="2200" dirty="0" smtClean="0">
                <a:latin typeface="Arial" pitchFamily="34" charset="0"/>
                <a:cs typeface="Arial" pitchFamily="34" charset="0"/>
              </a:rPr>
              <a:t> that the higher-level entity set </a:t>
            </a:r>
            <a:r>
              <a:rPr lang="en-US" sz="2200" i="1" dirty="0" smtClean="0">
                <a:latin typeface="Arial" pitchFamily="34" charset="0"/>
                <a:cs typeface="Arial" pitchFamily="34" charset="0"/>
              </a:rPr>
              <a:t>account </a:t>
            </a:r>
            <a:r>
              <a:rPr lang="en-US" sz="2200" dirty="0" smtClean="0">
                <a:latin typeface="Arial" pitchFamily="34" charset="0"/>
                <a:cs typeface="Arial" pitchFamily="34" charset="0"/>
              </a:rPr>
              <a:t>has the attribute </a:t>
            </a:r>
            <a:r>
              <a:rPr lang="en-US" sz="2200" i="1" dirty="0" smtClean="0">
                <a:latin typeface="Arial" pitchFamily="34" charset="0"/>
                <a:cs typeface="Arial" pitchFamily="34" charset="0"/>
              </a:rPr>
              <a:t>account-type</a:t>
            </a:r>
            <a:r>
              <a:rPr lang="en-US" sz="2200" dirty="0" smtClean="0">
                <a:latin typeface="Arial" pitchFamily="34" charset="0"/>
                <a:cs typeface="Arial" pitchFamily="34" charset="0"/>
              </a:rPr>
              <a:t>. All </a:t>
            </a:r>
            <a:r>
              <a:rPr lang="en-US" sz="2200" i="1" dirty="0" smtClean="0">
                <a:latin typeface="Arial" pitchFamily="34" charset="0"/>
                <a:cs typeface="Arial" pitchFamily="34" charset="0"/>
              </a:rPr>
              <a:t>account </a:t>
            </a:r>
            <a:r>
              <a:rPr lang="en-US" sz="2200" dirty="0" smtClean="0">
                <a:latin typeface="Arial" pitchFamily="34" charset="0"/>
                <a:cs typeface="Arial" pitchFamily="34" charset="0"/>
              </a:rPr>
              <a:t>entities are evaluated on the </a:t>
            </a:r>
            <a:r>
              <a:rPr lang="en-US" sz="2200" dirty="0" err="1" smtClean="0">
                <a:latin typeface="Arial" pitchFamily="34" charset="0"/>
                <a:cs typeface="Arial" pitchFamily="34" charset="0"/>
              </a:rPr>
              <a:t>deﬁning</a:t>
            </a:r>
            <a:r>
              <a:rPr lang="en-US" sz="2200" dirty="0" smtClean="0">
                <a:latin typeface="Arial" pitchFamily="34" charset="0"/>
                <a:cs typeface="Arial" pitchFamily="34" charset="0"/>
              </a:rPr>
              <a:t> </a:t>
            </a:r>
            <a:r>
              <a:rPr lang="en-US" sz="2200" i="1" dirty="0" smtClean="0">
                <a:latin typeface="Arial" pitchFamily="34" charset="0"/>
                <a:cs typeface="Arial" pitchFamily="34" charset="0"/>
              </a:rPr>
              <a:t>account-type </a:t>
            </a:r>
            <a:r>
              <a:rPr lang="en-US" sz="2200" dirty="0" smtClean="0">
                <a:latin typeface="Arial" pitchFamily="34" charset="0"/>
                <a:cs typeface="Arial" pitchFamily="34" charset="0"/>
              </a:rPr>
              <a:t>attribute. Only those entities that satisfy the condition </a:t>
            </a:r>
            <a:r>
              <a:rPr lang="en-US" sz="2200" i="1" dirty="0" smtClean="0">
                <a:latin typeface="Arial" pitchFamily="34" charset="0"/>
                <a:cs typeface="Arial" pitchFamily="34" charset="0"/>
              </a:rPr>
              <a:t>account-type </a:t>
            </a:r>
            <a:r>
              <a:rPr lang="en-US" sz="2200" dirty="0" smtClean="0">
                <a:latin typeface="Arial" pitchFamily="34" charset="0"/>
                <a:cs typeface="Arial" pitchFamily="34" charset="0"/>
              </a:rPr>
              <a:t>= “savings account” are allowed to belong to the lower-level entity set </a:t>
            </a:r>
            <a:r>
              <a:rPr lang="en-US" sz="2200" i="1" dirty="0" smtClean="0">
                <a:latin typeface="Arial" pitchFamily="34" charset="0"/>
                <a:cs typeface="Arial" pitchFamily="34" charset="0"/>
              </a:rPr>
              <a:t>person</a:t>
            </a:r>
            <a:r>
              <a:rPr lang="en-US" sz="2200" dirty="0" smtClean="0">
                <a:latin typeface="Arial" pitchFamily="34" charset="0"/>
                <a:cs typeface="Arial" pitchFamily="34" charset="0"/>
              </a:rPr>
              <a:t>. All entities that satisfy the condition </a:t>
            </a:r>
            <a:r>
              <a:rPr lang="en-US" sz="2200" i="1" dirty="0" smtClean="0">
                <a:latin typeface="Arial" pitchFamily="34" charset="0"/>
                <a:cs typeface="Arial" pitchFamily="34" charset="0"/>
              </a:rPr>
              <a:t>account-type </a:t>
            </a:r>
            <a:r>
              <a:rPr lang="en-US" sz="2200" dirty="0" smtClean="0">
                <a:latin typeface="Arial" pitchFamily="34" charset="0"/>
                <a:cs typeface="Arial" pitchFamily="34" charset="0"/>
              </a:rPr>
              <a:t>= “checking account” are included in </a:t>
            </a:r>
            <a:r>
              <a:rPr lang="en-US" sz="2200" i="1" dirty="0" smtClean="0">
                <a:latin typeface="Arial" pitchFamily="34" charset="0"/>
                <a:cs typeface="Arial" pitchFamily="34" charset="0"/>
              </a:rPr>
              <a:t>checking account</a:t>
            </a:r>
            <a:r>
              <a:rPr lang="en-US" sz="2200" dirty="0" smtClean="0">
                <a:latin typeface="Arial" pitchFamily="34" charset="0"/>
                <a:cs typeface="Arial" pitchFamily="34" charset="0"/>
              </a:rPr>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GENERALIZATION CONSTRAINTS(CONTD..)</a:t>
            </a:r>
            <a:endParaRPr lang="en-US" dirty="0"/>
          </a:p>
        </p:txBody>
      </p:sp>
      <p:sp>
        <p:nvSpPr>
          <p:cNvPr id="3" name="Content Placeholder 2"/>
          <p:cNvSpPr>
            <a:spLocks noGrp="1"/>
          </p:cNvSpPr>
          <p:nvPr>
            <p:ph idx="1"/>
          </p:nvPr>
        </p:nvSpPr>
        <p:spPr/>
        <p:txBody>
          <a:bodyPr>
            <a:noAutofit/>
          </a:bodyPr>
          <a:lstStyle/>
          <a:p>
            <a:r>
              <a:rPr lang="en-US" sz="2200" dirty="0" smtClean="0">
                <a:latin typeface="Arial" pitchFamily="34" charset="0"/>
                <a:cs typeface="Arial" pitchFamily="34" charset="0"/>
              </a:rPr>
              <a:t>since all the lower-level entities are evaluated on the basis of the same attribute (in this case, on </a:t>
            </a:r>
            <a:r>
              <a:rPr lang="en-US" sz="2200" i="1" dirty="0" smtClean="0">
                <a:latin typeface="Arial" pitchFamily="34" charset="0"/>
                <a:cs typeface="Arial" pitchFamily="34" charset="0"/>
              </a:rPr>
              <a:t>account-type</a:t>
            </a:r>
            <a:r>
              <a:rPr lang="en-US" sz="2200" dirty="0" smtClean="0">
                <a:latin typeface="Arial" pitchFamily="34" charset="0"/>
                <a:cs typeface="Arial" pitchFamily="34" charset="0"/>
              </a:rPr>
              <a:t>), this type of generalization is said to be attribute-</a:t>
            </a:r>
            <a:r>
              <a:rPr lang="en-US" sz="2200" dirty="0" err="1" smtClean="0">
                <a:latin typeface="Arial" pitchFamily="34" charset="0"/>
                <a:cs typeface="Arial" pitchFamily="34" charset="0"/>
              </a:rPr>
              <a:t>deﬁned</a:t>
            </a:r>
            <a:r>
              <a:rPr lang="en-US" sz="2200" dirty="0" smtClean="0">
                <a:latin typeface="Arial" pitchFamily="34" charset="0"/>
                <a:cs typeface="Arial" pitchFamily="34" charset="0"/>
              </a:rPr>
              <a:t>.</a:t>
            </a:r>
          </a:p>
          <a:p>
            <a:pPr>
              <a:buNone/>
            </a:pPr>
            <a:r>
              <a:rPr lang="en-US" sz="2200" b="1" dirty="0" smtClean="0">
                <a:latin typeface="Arial" pitchFamily="34" charset="0"/>
                <a:cs typeface="Arial" pitchFamily="34" charset="0"/>
              </a:rPr>
              <a:t>USER-DEFINED:</a:t>
            </a:r>
            <a:endParaRPr lang="en-US" sz="2200" dirty="0" smtClean="0">
              <a:latin typeface="Arial" pitchFamily="34" charset="0"/>
              <a:cs typeface="Arial" pitchFamily="34" charset="0"/>
            </a:endParaRPr>
          </a:p>
          <a:p>
            <a:r>
              <a:rPr lang="en-US" sz="2200" dirty="0" smtClean="0">
                <a:latin typeface="Arial" pitchFamily="34" charset="0"/>
                <a:cs typeface="Arial" pitchFamily="34" charset="0"/>
              </a:rPr>
              <a:t>User-</a:t>
            </a:r>
            <a:r>
              <a:rPr lang="en-US" sz="2200" dirty="0" err="1" smtClean="0">
                <a:latin typeface="Arial" pitchFamily="34" charset="0"/>
                <a:cs typeface="Arial" pitchFamily="34" charset="0"/>
              </a:rPr>
              <a:t>deﬁned</a:t>
            </a:r>
            <a:r>
              <a:rPr lang="en-US" sz="2200" dirty="0" smtClean="0">
                <a:latin typeface="Arial" pitchFamily="34" charset="0"/>
                <a:cs typeface="Arial" pitchFamily="34" charset="0"/>
              </a:rPr>
              <a:t> lower-level entity sets are not constrained by a membership condition; rather, the database user assigns entities to a given entity set.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GENERALIZATION CONSTRAINTS(CONTD..)</a:t>
            </a:r>
            <a:endParaRPr lang="en-US"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Example: Assume that, after 3 months of employment, bank employees are assigned to one of four work teams. We therefore represent the teams as four lower-level entity sets of the higher-level </a:t>
            </a:r>
            <a:r>
              <a:rPr lang="en-US" sz="2200" i="1" dirty="0" smtClean="0">
                <a:latin typeface="Arial" pitchFamily="34" charset="0"/>
                <a:cs typeface="Arial" pitchFamily="34" charset="0"/>
              </a:rPr>
              <a:t>employee </a:t>
            </a:r>
            <a:r>
              <a:rPr lang="en-US" sz="2200" dirty="0" smtClean="0">
                <a:latin typeface="Arial" pitchFamily="34" charset="0"/>
                <a:cs typeface="Arial" pitchFamily="34" charset="0"/>
              </a:rPr>
              <a:t>entity set. A given employee is not assigned to a </a:t>
            </a:r>
            <a:r>
              <a:rPr lang="en-US" sz="2200" dirty="0" err="1" smtClean="0">
                <a:latin typeface="Arial" pitchFamily="34" charset="0"/>
                <a:cs typeface="Arial" pitchFamily="34" charset="0"/>
              </a:rPr>
              <a:t>speciﬁc</a:t>
            </a:r>
            <a:r>
              <a:rPr lang="en-US" sz="2200" dirty="0" smtClean="0">
                <a:latin typeface="Arial" pitchFamily="34" charset="0"/>
                <a:cs typeface="Arial" pitchFamily="34" charset="0"/>
              </a:rPr>
              <a:t> team entity automatically on the basis of an explicit </a:t>
            </a:r>
            <a:r>
              <a:rPr lang="en-US" sz="2200" dirty="0" err="1" smtClean="0">
                <a:latin typeface="Arial" pitchFamily="34" charset="0"/>
                <a:cs typeface="Arial" pitchFamily="34" charset="0"/>
              </a:rPr>
              <a:t>deﬁning</a:t>
            </a:r>
            <a:r>
              <a:rPr lang="en-US" sz="2200" dirty="0" smtClean="0">
                <a:latin typeface="Arial" pitchFamily="34" charset="0"/>
                <a:cs typeface="Arial" pitchFamily="34" charset="0"/>
              </a:rPr>
              <a:t> condition. Instead, the user in charge of this decision makes the team assignment on an individual basis. The assignment is implemented by an operation that adds an entity to an entity set.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FILE ORGANIZATION(CONTD)</a:t>
            </a:r>
            <a:endParaRPr lang="en-US" dirty="0"/>
          </a:p>
        </p:txBody>
      </p:sp>
      <p:sp>
        <p:nvSpPr>
          <p:cNvPr id="3" name="Content Placeholder 2"/>
          <p:cNvSpPr>
            <a:spLocks noGrp="1"/>
          </p:cNvSpPr>
          <p:nvPr>
            <p:ph idx="1"/>
          </p:nvPr>
        </p:nvSpPr>
        <p:spPr/>
        <p:txBody>
          <a:bodyPr/>
          <a:lstStyle/>
          <a:p>
            <a:pPr>
              <a:buNone/>
            </a:pPr>
            <a:r>
              <a:rPr lang="en-US" sz="2000" dirty="0" smtClean="0"/>
              <a:t>DIRECT-ACCESS FILE ORGANIZATION</a:t>
            </a:r>
          </a:p>
          <a:p>
            <a:r>
              <a:rPr lang="en-US" sz="2000" dirty="0" smtClean="0"/>
              <a:t>Records are placed randomly throughout the file. </a:t>
            </a:r>
          </a:p>
          <a:p>
            <a:r>
              <a:rPr lang="en-US" sz="2000" dirty="0" smtClean="0"/>
              <a:t>Records need not be in sequence because they are updated directly and rewritten back in the same location. </a:t>
            </a:r>
          </a:p>
          <a:p>
            <a:r>
              <a:rPr lang="en-US" sz="2000" dirty="0" smtClean="0"/>
              <a:t>New records are added at the end of the file or inserted in specific locations based on software commands.</a:t>
            </a:r>
          </a:p>
          <a:p>
            <a:r>
              <a:rPr lang="en-US" sz="2000" dirty="0" smtClean="0"/>
              <a:t>Records are accessed by addresses that specify their disk locations. An address is required for locating a record, for linking records, or for establishing relationships.</a:t>
            </a:r>
            <a:endParaRPr lang="en-US" sz="20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GENERALIZATION CONSTRAINTS(CONTD..)</a:t>
            </a:r>
            <a:endParaRPr lang="en-US"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A second type of constraint relates to whether or not entities may belong to more than one lower-level entity set within a single generalization. The lower-level entity sets may be one of the following:</a:t>
            </a:r>
          </a:p>
          <a:p>
            <a:pPr>
              <a:buNone/>
            </a:pPr>
            <a:r>
              <a:rPr lang="en-US" sz="2200" b="1" dirty="0" smtClean="0">
                <a:latin typeface="Arial" pitchFamily="34" charset="0"/>
                <a:cs typeface="Arial" pitchFamily="34" charset="0"/>
              </a:rPr>
              <a:t>DISJOINT:</a:t>
            </a:r>
          </a:p>
          <a:p>
            <a:r>
              <a:rPr lang="en-US" sz="2200" dirty="0" smtClean="0">
                <a:latin typeface="Arial" pitchFamily="34" charset="0"/>
                <a:cs typeface="Arial" pitchFamily="34" charset="0"/>
              </a:rPr>
              <a:t>A </a:t>
            </a:r>
            <a:r>
              <a:rPr lang="en-US" sz="2200" dirty="0" err="1" smtClean="0">
                <a:latin typeface="Arial" pitchFamily="34" charset="0"/>
                <a:cs typeface="Arial" pitchFamily="34" charset="0"/>
              </a:rPr>
              <a:t>disjointness</a:t>
            </a:r>
            <a:r>
              <a:rPr lang="en-US" sz="2200" i="1" dirty="0" smtClean="0">
                <a:latin typeface="Arial" pitchFamily="34" charset="0"/>
                <a:cs typeface="Arial" pitchFamily="34" charset="0"/>
              </a:rPr>
              <a:t> constraint </a:t>
            </a:r>
            <a:r>
              <a:rPr lang="en-US" sz="2200" dirty="0" smtClean="0">
                <a:latin typeface="Arial" pitchFamily="34" charset="0"/>
                <a:cs typeface="Arial" pitchFamily="34" charset="0"/>
              </a:rPr>
              <a:t>requires that an entity belong to no more than one lower-level entity set.</a:t>
            </a:r>
          </a:p>
          <a:p>
            <a:r>
              <a:rPr lang="en-US" sz="2200" dirty="0" smtClean="0">
                <a:latin typeface="Arial" pitchFamily="34" charset="0"/>
                <a:cs typeface="Arial" pitchFamily="34" charset="0"/>
              </a:rPr>
              <a:t>Example: An </a:t>
            </a:r>
            <a:r>
              <a:rPr lang="en-US" sz="2200" i="1" dirty="0" smtClean="0">
                <a:latin typeface="Arial" pitchFamily="34" charset="0"/>
                <a:cs typeface="Arial" pitchFamily="34" charset="0"/>
              </a:rPr>
              <a:t>account </a:t>
            </a:r>
            <a:r>
              <a:rPr lang="en-US" sz="2200" dirty="0" smtClean="0">
                <a:latin typeface="Arial" pitchFamily="34" charset="0"/>
                <a:cs typeface="Arial" pitchFamily="34" charset="0"/>
              </a:rPr>
              <a:t>entity can satisfy only one condition for the </a:t>
            </a:r>
            <a:r>
              <a:rPr lang="en-US" sz="2200" i="1" dirty="0" smtClean="0">
                <a:latin typeface="Arial" pitchFamily="34" charset="0"/>
                <a:cs typeface="Arial" pitchFamily="34" charset="0"/>
              </a:rPr>
              <a:t>account-type </a:t>
            </a:r>
            <a:r>
              <a:rPr lang="en-US" sz="2200" dirty="0" smtClean="0">
                <a:latin typeface="Arial" pitchFamily="34" charset="0"/>
                <a:cs typeface="Arial" pitchFamily="34" charset="0"/>
              </a:rPr>
              <a:t>attribute; an entity can be either a savings account or a checking account, but cannot be both.</a:t>
            </a:r>
            <a:endParaRPr lang="en-US" sz="2200" dirty="0">
              <a:latin typeface="Arial" pitchFamily="34" charset="0"/>
              <a:cs typeface="Arial"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GENERALIZATION CONSTRAINTS(CONTD..)</a:t>
            </a:r>
            <a:endParaRPr lang="en-US"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OVERLAPPING:</a:t>
            </a:r>
          </a:p>
          <a:p>
            <a:r>
              <a:rPr lang="en-US" sz="2200" dirty="0" smtClean="0">
                <a:latin typeface="Arial" pitchFamily="34" charset="0"/>
                <a:cs typeface="Arial" pitchFamily="34" charset="0"/>
              </a:rPr>
              <a:t>In overlapping generalizations, the same entity may belong to more than one lower-level entity set within a single generalization.</a:t>
            </a:r>
          </a:p>
          <a:p>
            <a:r>
              <a:rPr lang="en-US" sz="2200" dirty="0" smtClean="0">
                <a:latin typeface="Arial" pitchFamily="34" charset="0"/>
                <a:cs typeface="Arial" pitchFamily="34" charset="0"/>
              </a:rPr>
              <a:t>Example: Consider the employee work team example, and assume that certain managers participate in more than one work team. A given employee may therefore appear in more than one of the team entity sets that are lower-level entity sets of employee. Thus, the generalization is overlapping.</a:t>
            </a:r>
          </a:p>
          <a:p>
            <a:endParaRPr lang="en-US" sz="24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600" dirty="0">
              <a:latin typeface="Arial" pitchFamily="34" charset="0"/>
              <a:cs typeface="Arial"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GENERALIZATION CONSTRAINTS(CONTD..)</a:t>
            </a:r>
            <a:endParaRPr lang="en-US" dirty="0"/>
          </a:p>
        </p:txBody>
      </p:sp>
      <p:sp>
        <p:nvSpPr>
          <p:cNvPr id="3" name="Content Placeholder 2"/>
          <p:cNvSpPr>
            <a:spLocks noGrp="1"/>
          </p:cNvSpPr>
          <p:nvPr>
            <p:ph idx="1"/>
          </p:nvPr>
        </p:nvSpPr>
        <p:spPr/>
        <p:txBody>
          <a:bodyPr>
            <a:normAutofit/>
          </a:bodyPr>
          <a:lstStyle/>
          <a:p>
            <a:pPr>
              <a:buNone/>
            </a:pPr>
            <a:r>
              <a:rPr lang="en-US" sz="2200" dirty="0" smtClean="0">
                <a:latin typeface="Arial" pitchFamily="34" charset="0"/>
                <a:cs typeface="Arial" pitchFamily="34" charset="0"/>
              </a:rPr>
              <a:t>    A </a:t>
            </a:r>
            <a:r>
              <a:rPr lang="en-US" sz="2200" dirty="0" err="1" smtClean="0">
                <a:latin typeface="Arial" pitchFamily="34" charset="0"/>
                <a:cs typeface="Arial" pitchFamily="34" charset="0"/>
              </a:rPr>
              <a:t>ﬁnal</a:t>
            </a:r>
            <a:r>
              <a:rPr lang="en-US" sz="2200" dirty="0" smtClean="0">
                <a:latin typeface="Arial" pitchFamily="34" charset="0"/>
                <a:cs typeface="Arial" pitchFamily="34" charset="0"/>
              </a:rPr>
              <a:t> constraint, the completeness constraint on a generalization or specialization, </a:t>
            </a:r>
            <a:r>
              <a:rPr lang="en-US" sz="2200" dirty="0" err="1" smtClean="0">
                <a:latin typeface="Arial" pitchFamily="34" charset="0"/>
                <a:cs typeface="Arial" pitchFamily="34" charset="0"/>
              </a:rPr>
              <a:t>speciﬁes</a:t>
            </a:r>
            <a:r>
              <a:rPr lang="en-US" sz="2200" dirty="0" smtClean="0">
                <a:latin typeface="Arial" pitchFamily="34" charset="0"/>
                <a:cs typeface="Arial" pitchFamily="34" charset="0"/>
              </a:rPr>
              <a:t> whether or not an entity in the higher-level entity set must belong to at least one of the lower-level entity sets within the generalization/specialization. This constraint may be one of the following:</a:t>
            </a:r>
          </a:p>
          <a:p>
            <a:r>
              <a:rPr lang="en-US" sz="2200" b="1" dirty="0" smtClean="0">
                <a:latin typeface="Arial" pitchFamily="34" charset="0"/>
                <a:cs typeface="Arial" pitchFamily="34" charset="0"/>
              </a:rPr>
              <a:t>TOTAL GENERALIZATION OR SPECIALIZATION: </a:t>
            </a:r>
            <a:r>
              <a:rPr lang="en-US" sz="2200" dirty="0" smtClean="0">
                <a:latin typeface="Arial" pitchFamily="34" charset="0"/>
                <a:cs typeface="Arial" pitchFamily="34" charset="0"/>
              </a:rPr>
              <a:t>Each higher-level entity must belong to a lower-level entity set.</a:t>
            </a:r>
          </a:p>
          <a:p>
            <a:r>
              <a:rPr lang="en-US" sz="2200" b="1" dirty="0" smtClean="0">
                <a:latin typeface="Arial" pitchFamily="34" charset="0"/>
                <a:cs typeface="Arial" pitchFamily="34" charset="0"/>
              </a:rPr>
              <a:t>PARTIAL GENERALIZATION OR SPECIALIZATION: </a:t>
            </a:r>
            <a:r>
              <a:rPr lang="en-US" sz="2200" dirty="0" smtClean="0">
                <a:latin typeface="Arial" pitchFamily="34" charset="0"/>
                <a:cs typeface="Arial" pitchFamily="34" charset="0"/>
              </a:rPr>
              <a:t>Some higher-level entities may not belong to any lower-level entity set.</a:t>
            </a:r>
          </a:p>
          <a:p>
            <a:endParaRPr lang="en-US" sz="2200" dirty="0">
              <a:latin typeface="Arial" pitchFamily="34" charset="0"/>
              <a:cs typeface="Arial"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ATTRIBUTE INHERITANCE</a:t>
            </a:r>
            <a:endParaRPr lang="en-US" sz="3600"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A crucial property of the higher- and lower-level entities created by specialization and generalization is attribute inheritance.</a:t>
            </a:r>
          </a:p>
          <a:p>
            <a:r>
              <a:rPr lang="en-US" sz="2200" dirty="0" smtClean="0">
                <a:latin typeface="Arial" pitchFamily="34" charset="0"/>
                <a:cs typeface="Arial" pitchFamily="34" charset="0"/>
              </a:rPr>
              <a:t>The attributes of the higher-level entity sets are said to be inherited by the lower-level entity sets. </a:t>
            </a:r>
          </a:p>
          <a:p>
            <a:r>
              <a:rPr lang="en-US" sz="2200" dirty="0" smtClean="0">
                <a:latin typeface="Arial" pitchFamily="34" charset="0"/>
                <a:cs typeface="Arial" pitchFamily="34" charset="0"/>
              </a:rPr>
              <a:t>Example: Customer and employee inherit the attributes of person. Thus, customer is described by its name, street, and city attributes, and additionally a customer-id attribute; employee is described by its name, street, and city attributes, and additionally employee-id and salary attributes.</a:t>
            </a:r>
            <a:endParaRPr lang="en-US" sz="2200" dirty="0">
              <a:latin typeface="Arial" pitchFamily="34" charset="0"/>
              <a:cs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AGGREGATION</a:t>
            </a:r>
            <a:endParaRPr lang="en-US" sz="3600"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Aggregation is an abstraction through which relationships are treated as higher- level entities. </a:t>
            </a:r>
          </a:p>
          <a:p>
            <a:r>
              <a:rPr lang="en-US" sz="2200" dirty="0" smtClean="0">
                <a:latin typeface="Arial" pitchFamily="34" charset="0"/>
                <a:cs typeface="Arial" pitchFamily="34" charset="0"/>
              </a:rPr>
              <a:t>Example, we regard the relationship set works-on (relating the entity sets employee, branch, and job) as a higher-level entity set called works-on. Such an entity set is treated in the same manner as is any other entity set. We can then create a binary relationship manages between works-on and manager to represent who manages what tasks.</a:t>
            </a:r>
          </a:p>
          <a:p>
            <a:endParaRPr lang="en-US" sz="2200" dirty="0">
              <a:latin typeface="Arial" pitchFamily="34" charset="0"/>
              <a:cs typeface="Arial"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AGGREGATION(CONTD..)</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IT53\Downloads\image[8].png"/>
          <p:cNvPicPr>
            <a:picLocks noChangeAspect="1" noChangeArrowheads="1"/>
          </p:cNvPicPr>
          <p:nvPr/>
        </p:nvPicPr>
        <p:blipFill>
          <a:blip r:embed="rId2" cstate="print"/>
          <a:srcRect/>
          <a:stretch>
            <a:fillRect/>
          </a:stretch>
        </p:blipFill>
        <p:spPr bwMode="auto">
          <a:xfrm>
            <a:off x="4953000" y="1371600"/>
            <a:ext cx="4038600" cy="4800600"/>
          </a:xfrm>
          <a:prstGeom prst="rect">
            <a:avLst/>
          </a:prstGeom>
          <a:noFill/>
        </p:spPr>
      </p:pic>
      <p:pic>
        <p:nvPicPr>
          <p:cNvPr id="1027" name="Picture 3" descr="C:\Users\IT53\Downloads\image[5].png"/>
          <p:cNvPicPr>
            <a:picLocks noChangeAspect="1" noChangeArrowheads="1"/>
          </p:cNvPicPr>
          <p:nvPr/>
        </p:nvPicPr>
        <p:blipFill>
          <a:blip r:embed="rId3" cstate="print"/>
          <a:srcRect/>
          <a:stretch>
            <a:fillRect/>
          </a:stretch>
        </p:blipFill>
        <p:spPr bwMode="auto">
          <a:xfrm>
            <a:off x="1371600" y="1447800"/>
            <a:ext cx="3678013" cy="4800600"/>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FUNCTIONAL DEPENDENCIES</a:t>
            </a:r>
            <a:endParaRPr lang="en-US" sz="3600"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Functional dependency (FD) is a set of constraints between two attributes in a relation. </a:t>
            </a:r>
          </a:p>
          <a:p>
            <a:r>
              <a:rPr lang="en-US" sz="2200" dirty="0" smtClean="0">
                <a:latin typeface="Arial" pitchFamily="34" charset="0"/>
                <a:cs typeface="Arial" pitchFamily="34" charset="0"/>
              </a:rPr>
              <a:t>Functional dependency says that if two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have same values for attributes A1, A2,..., An, then those two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must have to have same values for attributes B1, B2, ..., Bn.</a:t>
            </a:r>
          </a:p>
          <a:p>
            <a:r>
              <a:rPr lang="en-US" sz="2200" dirty="0" smtClean="0">
                <a:latin typeface="Arial" pitchFamily="34" charset="0"/>
                <a:cs typeface="Arial" pitchFamily="34" charset="0"/>
              </a:rPr>
              <a:t>Functional dependency is represented by an arrow sign (→) that is, X→Y, where X functionally determines Y.</a:t>
            </a:r>
          </a:p>
          <a:p>
            <a:r>
              <a:rPr lang="en-US" sz="2200" dirty="0" smtClean="0">
                <a:latin typeface="Arial" pitchFamily="34" charset="0"/>
                <a:cs typeface="Arial" pitchFamily="34" charset="0"/>
              </a:rPr>
              <a:t>The left-hand side attributes determine the values of attributes on the right-hand side.</a:t>
            </a:r>
            <a:endParaRPr lang="en-US" sz="2200" dirty="0">
              <a:latin typeface="Arial" pitchFamily="34" charset="0"/>
              <a:cs typeface="Arial"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INFERENCE RULES FOR FUNCTIONAL DEPENDENCY</a:t>
            </a:r>
            <a:r>
              <a:rPr lang="en-US" sz="3600" dirty="0" smtClean="0"/>
              <a:t>:</a:t>
            </a:r>
            <a:endParaRPr lang="en-US" sz="3600" dirty="0"/>
          </a:p>
        </p:txBody>
      </p:sp>
      <p:sp>
        <p:nvSpPr>
          <p:cNvPr id="3" name="Content Placeholder 2"/>
          <p:cNvSpPr>
            <a:spLocks noGrp="1"/>
          </p:cNvSpPr>
          <p:nvPr>
            <p:ph idx="1"/>
          </p:nvPr>
        </p:nvSpPr>
        <p:spPr/>
        <p:txBody>
          <a:bodyPr>
            <a:normAutofit/>
          </a:bodyPr>
          <a:lstStyle/>
          <a:p>
            <a:pPr>
              <a:buNone/>
            </a:pPr>
            <a:r>
              <a:rPr lang="en-US" sz="2400" dirty="0" smtClean="0"/>
              <a:t>Let's take X, Y and Z such that X, Y, Z, W ⊆ R.</a:t>
            </a:r>
            <a:br>
              <a:rPr lang="en-US" sz="2400" dirty="0" smtClean="0"/>
            </a:br>
            <a:r>
              <a:rPr lang="en-US" sz="2400" b="1" dirty="0" smtClean="0"/>
              <a:t>1</a:t>
            </a:r>
            <a:r>
              <a:rPr lang="en-US" sz="2400" dirty="0" smtClean="0"/>
              <a:t>. Reflexive Rule:  X⊆Y then Y→ X . Example: For R(ABCD), ABC → AB.</a:t>
            </a:r>
            <a:br>
              <a:rPr lang="en-US" sz="2400" dirty="0" smtClean="0"/>
            </a:br>
            <a:r>
              <a:rPr lang="en-US" sz="2400" b="1" dirty="0" smtClean="0"/>
              <a:t>2</a:t>
            </a:r>
            <a:r>
              <a:rPr lang="en-US" sz="2400" dirty="0" smtClean="0"/>
              <a:t>. Augmentation Rule: if  X→ Y then  XZ→ YZ.</a:t>
            </a:r>
            <a:br>
              <a:rPr lang="en-US" sz="2400" dirty="0" smtClean="0"/>
            </a:br>
            <a:r>
              <a:rPr lang="en-US" sz="2400" b="1" dirty="0" smtClean="0"/>
              <a:t>3</a:t>
            </a:r>
            <a:r>
              <a:rPr lang="en-US" sz="2400" dirty="0" smtClean="0"/>
              <a:t>. Transitive Rule: if X→ Y and Y→ Z then X→ Z.</a:t>
            </a:r>
            <a:br>
              <a:rPr lang="en-US" sz="2400" dirty="0" smtClean="0"/>
            </a:br>
            <a:r>
              <a:rPr lang="en-US" sz="2400" b="1" dirty="0" smtClean="0"/>
              <a:t>4</a:t>
            </a:r>
            <a:r>
              <a:rPr lang="en-US" sz="2400" dirty="0" smtClean="0"/>
              <a:t>. Additive / Union Rule: if X→ Y and X→ Z then X→ YZ.</a:t>
            </a:r>
            <a:br>
              <a:rPr lang="en-US" sz="2400" dirty="0" smtClean="0"/>
            </a:br>
            <a:r>
              <a:rPr lang="en-US" sz="2400" b="1" dirty="0" smtClean="0"/>
              <a:t>5</a:t>
            </a:r>
            <a:r>
              <a:rPr lang="en-US" sz="2400" dirty="0" smtClean="0"/>
              <a:t>. Pseudo Transitive Rule: if X→ Y and YZ → W then XZ→W.</a:t>
            </a:r>
            <a:br>
              <a:rPr lang="en-US" sz="2400" dirty="0" smtClean="0"/>
            </a:br>
            <a:r>
              <a:rPr lang="en-US" sz="2400" b="1" dirty="0" smtClean="0"/>
              <a:t>6</a:t>
            </a:r>
            <a:r>
              <a:rPr lang="en-US" sz="2400" dirty="0" smtClean="0"/>
              <a:t>. Productive/ Decomposition Rule: if X→ YZ then X→ Y and X→ Z.</a:t>
            </a:r>
            <a:endParaRPr lang="en-US" sz="2200" b="1" dirty="0" smtClean="0">
              <a:latin typeface="Arial" pitchFamily="34" charset="0"/>
              <a:cs typeface="Arial" pitchFamily="34" charset="0"/>
            </a:endParaRPr>
          </a:p>
          <a:p>
            <a:pPr>
              <a:buNone/>
            </a:pP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ANOMALY</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t>Anomalies are inconvenient or error-prone situation arising when we process the tables.</a:t>
            </a:r>
            <a:endParaRPr lang="en-US" sz="2200" dirty="0" smtClean="0">
              <a:latin typeface="Arial" pitchFamily="34" charset="0"/>
              <a:cs typeface="Arial" pitchFamily="34" charset="0"/>
            </a:endParaRPr>
          </a:p>
          <a:p>
            <a:pPr algn="just"/>
            <a:r>
              <a:rPr lang="en-US" sz="2200" dirty="0" smtClean="0">
                <a:latin typeface="Arial" pitchFamily="34" charset="0"/>
                <a:cs typeface="Arial" pitchFamily="34" charset="0"/>
              </a:rPr>
              <a:t>Storing natural joins of base relations leads to an additional problem referred to as </a:t>
            </a:r>
            <a:r>
              <a:rPr lang="en-US" sz="2200" b="1" dirty="0" smtClean="0">
                <a:latin typeface="Arial" pitchFamily="34" charset="0"/>
                <a:cs typeface="Arial" pitchFamily="34" charset="0"/>
              </a:rPr>
              <a:t>update anomalies</a:t>
            </a:r>
            <a:r>
              <a:rPr lang="en-US" sz="2200" dirty="0" smtClean="0">
                <a:latin typeface="Arial" pitchFamily="34" charset="0"/>
                <a:cs typeface="Arial" pitchFamily="34" charset="0"/>
              </a:rPr>
              <a:t>. </a:t>
            </a:r>
          </a:p>
          <a:p>
            <a:pPr>
              <a:buNone/>
            </a:pPr>
            <a:r>
              <a:rPr lang="en-US" sz="2200" dirty="0" smtClean="0">
                <a:latin typeface="Arial" pitchFamily="34" charset="0"/>
                <a:cs typeface="Arial" pitchFamily="34" charset="0"/>
              </a:rPr>
              <a:t>These are:</a:t>
            </a:r>
          </a:p>
          <a:p>
            <a:r>
              <a:rPr lang="en-US" sz="2200" dirty="0" smtClean="0">
                <a:latin typeface="Arial" pitchFamily="34" charset="0"/>
                <a:cs typeface="Arial" pitchFamily="34" charset="0"/>
              </a:rPr>
              <a:t>insertion anomalies</a:t>
            </a:r>
          </a:p>
          <a:p>
            <a:r>
              <a:rPr lang="en-US" sz="2200" dirty="0" smtClean="0">
                <a:latin typeface="Arial" pitchFamily="34" charset="0"/>
                <a:cs typeface="Arial" pitchFamily="34" charset="0"/>
              </a:rPr>
              <a:t>deletion anomalies</a:t>
            </a:r>
          </a:p>
          <a:p>
            <a:r>
              <a:rPr lang="en-US" sz="2200" dirty="0" smtClean="0">
                <a:latin typeface="Arial" pitchFamily="34" charset="0"/>
                <a:cs typeface="Arial" pitchFamily="34" charset="0"/>
              </a:rPr>
              <a:t>modification anomalies</a:t>
            </a:r>
          </a:p>
          <a:p>
            <a:endParaRPr lang="en-US" sz="2200"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ANOMALY(CONTD..)</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EXAMPLE:</a:t>
            </a:r>
          </a:p>
          <a:p>
            <a:r>
              <a:rPr lang="en-US" sz="2200" dirty="0" smtClean="0">
                <a:latin typeface="Arial" pitchFamily="34" charset="0"/>
                <a:cs typeface="Arial" pitchFamily="34" charset="0"/>
              </a:rPr>
              <a:t>Consider a relation </a:t>
            </a:r>
            <a:r>
              <a:rPr lang="en-US" sz="2200" dirty="0" err="1" smtClean="0">
                <a:latin typeface="Arial" pitchFamily="34" charset="0"/>
                <a:cs typeface="Arial" pitchFamily="34" charset="0"/>
              </a:rPr>
              <a:t>emp_dept</a:t>
            </a:r>
            <a:r>
              <a:rPr lang="en-US" sz="2200" dirty="0" smtClean="0">
                <a:latin typeface="Arial" pitchFamily="34" charset="0"/>
                <a:cs typeface="Arial" pitchFamily="34" charset="0"/>
              </a:rPr>
              <a:t> with attributes:</a:t>
            </a:r>
          </a:p>
          <a:p>
            <a:r>
              <a:rPr lang="en-US" sz="2200" dirty="0" smtClean="0">
                <a:latin typeface="Arial" pitchFamily="34" charset="0"/>
                <a:cs typeface="Arial" pitchFamily="34" charset="0"/>
              </a:rPr>
              <a:t>E# {with the primary key as E#.}, </a:t>
            </a:r>
            <a:r>
              <a:rPr lang="en-US" sz="2200" dirty="0" err="1" smtClean="0">
                <a:latin typeface="Arial" pitchFamily="34" charset="0"/>
                <a:cs typeface="Arial" pitchFamily="34" charset="0"/>
              </a:rPr>
              <a:t>Ename</a:t>
            </a:r>
            <a:r>
              <a:rPr lang="en-US" sz="2200" dirty="0" smtClean="0">
                <a:latin typeface="Arial" pitchFamily="34" charset="0"/>
                <a:cs typeface="Arial" pitchFamily="34" charset="0"/>
              </a:rPr>
              <a:t>, Address, D#, </a:t>
            </a:r>
            <a:r>
              <a:rPr lang="en-US" sz="2200" dirty="0" err="1" smtClean="0">
                <a:latin typeface="Arial" pitchFamily="34" charset="0"/>
                <a:cs typeface="Arial" pitchFamily="34" charset="0"/>
              </a:rPr>
              <a:t>Dname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Dmgr</a:t>
            </a:r>
            <a:r>
              <a:rPr lang="en-US" sz="2200" dirty="0" smtClean="0">
                <a:latin typeface="Arial" pitchFamily="34" charset="0"/>
                <a:cs typeface="Arial" pitchFamily="34" charset="0"/>
              </a:rPr>
              <a:t>#</a:t>
            </a:r>
          </a:p>
          <a:p>
            <a:r>
              <a:rPr lang="en-US" sz="2200" dirty="0" smtClean="0">
                <a:latin typeface="Arial" pitchFamily="34" charset="0"/>
                <a:cs typeface="Arial" pitchFamily="34" charset="0"/>
              </a:rPr>
              <a:t>Insertion anomaly: Let us assume that a new department has been started by the organization but initially there is no employee appointed for that department, then the </a:t>
            </a:r>
            <a:r>
              <a:rPr lang="en-US" sz="2200" dirty="0" err="1" smtClean="0">
                <a:latin typeface="Arial" pitchFamily="34" charset="0"/>
                <a:cs typeface="Arial" pitchFamily="34" charset="0"/>
              </a:rPr>
              <a:t>tuple</a:t>
            </a:r>
            <a:r>
              <a:rPr lang="en-US" sz="2200" dirty="0" smtClean="0">
                <a:latin typeface="Arial" pitchFamily="34" charset="0"/>
                <a:cs typeface="Arial" pitchFamily="34" charset="0"/>
              </a:rPr>
              <a:t> for this department cannot be inserted into this table as </a:t>
            </a:r>
            <a:r>
              <a:rPr lang="en-US" sz="2200" dirty="0" err="1" smtClean="0">
                <a:latin typeface="Arial" pitchFamily="34" charset="0"/>
                <a:cs typeface="Arial" pitchFamily="34" charset="0"/>
              </a:rPr>
              <a:t>theE</a:t>
            </a:r>
            <a:r>
              <a:rPr lang="en-US" sz="2200" dirty="0" smtClean="0">
                <a:latin typeface="Arial" pitchFamily="34" charset="0"/>
                <a:cs typeface="Arial" pitchFamily="34" charset="0"/>
              </a:rPr>
              <a:t># will have NULL, which is not allowed as E# is primary key.</a:t>
            </a:r>
          </a:p>
          <a:p>
            <a:r>
              <a:rPr lang="en-US" sz="2200" dirty="0" smtClean="0">
                <a:latin typeface="Arial" pitchFamily="34" charset="0"/>
                <a:cs typeface="Arial" pitchFamily="34" charset="0"/>
              </a:rPr>
              <a:t>This kind of a problem in the relation where some </a:t>
            </a:r>
            <a:r>
              <a:rPr lang="en-US" sz="2200" dirty="0" err="1" smtClean="0">
                <a:latin typeface="Arial" pitchFamily="34" charset="0"/>
                <a:cs typeface="Arial" pitchFamily="34" charset="0"/>
              </a:rPr>
              <a:t>tuple</a:t>
            </a:r>
            <a:r>
              <a:rPr lang="en-US" sz="2200" dirty="0" smtClean="0">
                <a:latin typeface="Arial" pitchFamily="34" charset="0"/>
                <a:cs typeface="Arial" pitchFamily="34" charset="0"/>
              </a:rPr>
              <a:t> cannot be inserted is known as insertion anomaly</a:t>
            </a:r>
            <a:r>
              <a:rPr lang="en-US" sz="2400" dirty="0" smtClean="0"/>
              <a:t>.</a:t>
            </a:r>
          </a:p>
          <a:p>
            <a:endParaRPr lang="en-US" sz="2200" b="1" dirty="0" smtClean="0">
              <a:latin typeface="Arial" pitchFamily="34" charset="0"/>
              <a:cs typeface="Arial" pitchFamily="34" charset="0"/>
            </a:endParaRP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Database Systems</a:t>
            </a:r>
            <a:endParaRPr lang="en-US" dirty="0"/>
          </a:p>
        </p:txBody>
      </p:sp>
      <p:sp>
        <p:nvSpPr>
          <p:cNvPr id="3" name="Content Placeholder 2"/>
          <p:cNvSpPr>
            <a:spLocks noGrp="1"/>
          </p:cNvSpPr>
          <p:nvPr>
            <p:ph idx="1"/>
          </p:nvPr>
        </p:nvSpPr>
        <p:spPr/>
        <p:txBody>
          <a:bodyPr>
            <a:normAutofit/>
          </a:bodyPr>
          <a:lstStyle/>
          <a:p>
            <a:r>
              <a:rPr lang="en-US" sz="2000" dirty="0" smtClean="0"/>
              <a:t>Database management systems were developed to handle the following difficulties of typical file-processing systems supported by conventional operating systems:</a:t>
            </a:r>
          </a:p>
          <a:p>
            <a:pPr lvl="1">
              <a:lnSpc>
                <a:spcPct val="90000"/>
              </a:lnSpc>
            </a:pPr>
            <a:r>
              <a:rPr lang="en-US" sz="2000" dirty="0" smtClean="0"/>
              <a:t>Data redundancy and inconsistency</a:t>
            </a:r>
          </a:p>
          <a:p>
            <a:pPr lvl="1">
              <a:lnSpc>
                <a:spcPct val="90000"/>
              </a:lnSpc>
            </a:pPr>
            <a:r>
              <a:rPr lang="en-US" sz="2000" dirty="0" smtClean="0"/>
              <a:t>Difficulty in accessing data</a:t>
            </a:r>
          </a:p>
          <a:p>
            <a:pPr lvl="1">
              <a:lnSpc>
                <a:spcPct val="90000"/>
              </a:lnSpc>
            </a:pPr>
            <a:r>
              <a:rPr lang="en-US" sz="2000" dirty="0" smtClean="0"/>
              <a:t>Data isolation – multiple files and formats</a:t>
            </a:r>
          </a:p>
          <a:p>
            <a:pPr lvl="1">
              <a:lnSpc>
                <a:spcPct val="90000"/>
              </a:lnSpc>
            </a:pPr>
            <a:r>
              <a:rPr lang="en-US" sz="2000" dirty="0" smtClean="0"/>
              <a:t>Integrity problems</a:t>
            </a:r>
          </a:p>
          <a:p>
            <a:pPr lvl="1">
              <a:lnSpc>
                <a:spcPct val="90000"/>
              </a:lnSpc>
            </a:pPr>
            <a:r>
              <a:rPr lang="en-US" sz="2000" dirty="0" smtClean="0"/>
              <a:t>Atomicity of updates</a:t>
            </a:r>
          </a:p>
          <a:p>
            <a:pPr lvl="1">
              <a:lnSpc>
                <a:spcPct val="90000"/>
              </a:lnSpc>
            </a:pPr>
            <a:r>
              <a:rPr lang="en-US" sz="2000" dirty="0" smtClean="0"/>
              <a:t>Concurrent access by multiple users</a:t>
            </a:r>
          </a:p>
          <a:p>
            <a:pPr lvl="1">
              <a:lnSpc>
                <a:spcPct val="90000"/>
              </a:lnSpc>
            </a:pPr>
            <a:r>
              <a:rPr lang="en-US" sz="2000" dirty="0" smtClean="0"/>
              <a:t>Security problems</a:t>
            </a:r>
            <a:endParaRPr lang="en-US" sz="2400" dirty="0" smtClean="0"/>
          </a:p>
          <a:p>
            <a:pPr lvl="1"/>
            <a:endParaRPr lang="en-US" sz="16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ANOMALY(CONTD..)</a:t>
            </a:r>
            <a:endParaRPr lang="en-US"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DELETION ANOMALY</a:t>
            </a:r>
          </a:p>
          <a:p>
            <a:r>
              <a:rPr lang="en-US" sz="2200" dirty="0" smtClean="0">
                <a:latin typeface="Arial" pitchFamily="34" charset="0"/>
                <a:cs typeface="Arial" pitchFamily="34" charset="0"/>
              </a:rPr>
              <a:t> Now consider there is only one employee in some department and that employee leaves the organization, then the </a:t>
            </a:r>
            <a:r>
              <a:rPr lang="en-US" sz="2200" dirty="0" err="1" smtClean="0">
                <a:latin typeface="Arial" pitchFamily="34" charset="0"/>
                <a:cs typeface="Arial" pitchFamily="34" charset="0"/>
              </a:rPr>
              <a:t>tuple</a:t>
            </a:r>
            <a:r>
              <a:rPr lang="en-US" sz="2200" dirty="0" smtClean="0">
                <a:latin typeface="Arial" pitchFamily="34" charset="0"/>
                <a:cs typeface="Arial" pitchFamily="34" charset="0"/>
              </a:rPr>
              <a:t> of that employee has to be deleted from the table, but in addition to that the information about the department also will get deleted.</a:t>
            </a:r>
          </a:p>
          <a:p>
            <a:r>
              <a:rPr lang="en-US" sz="2200" dirty="0" smtClean="0">
                <a:latin typeface="Arial" pitchFamily="34" charset="0"/>
                <a:cs typeface="Arial" pitchFamily="34" charset="0"/>
              </a:rPr>
              <a:t>This kind of a problem in the relation where deletion of some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can lead to loss of some other data not intended to be removed is known as deletion anomaly.,</a:t>
            </a:r>
          </a:p>
          <a:p>
            <a:pPr>
              <a:buNone/>
            </a:pP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ANOMALY(CONTD..)</a:t>
            </a:r>
            <a:endParaRPr lang="en-US"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MODIFICATION /UPDATE ANOMALY:</a:t>
            </a:r>
            <a:r>
              <a:rPr lang="en-US" sz="2200" dirty="0" smtClean="0">
                <a:latin typeface="Arial" pitchFamily="34" charset="0"/>
                <a:cs typeface="Arial" pitchFamily="34" charset="0"/>
              </a:rPr>
              <a:t> </a:t>
            </a:r>
          </a:p>
          <a:p>
            <a:r>
              <a:rPr lang="en-US" sz="2200" dirty="0" smtClean="0">
                <a:latin typeface="Arial" pitchFamily="34" charset="0"/>
                <a:cs typeface="Arial" pitchFamily="34" charset="0"/>
              </a:rPr>
              <a:t>Suppose the manager of a department has changed, this requires that the </a:t>
            </a:r>
            <a:r>
              <a:rPr lang="en-US" sz="2200" dirty="0" err="1" smtClean="0">
                <a:latin typeface="Arial" pitchFamily="34" charset="0"/>
                <a:cs typeface="Arial" pitchFamily="34" charset="0"/>
              </a:rPr>
              <a:t>Dmgr</a:t>
            </a:r>
            <a:r>
              <a:rPr lang="en-US" sz="2200" dirty="0" smtClean="0">
                <a:latin typeface="Arial" pitchFamily="34" charset="0"/>
                <a:cs typeface="Arial" pitchFamily="34" charset="0"/>
              </a:rPr>
              <a:t># in all the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corresponding to that department must be changed to reflect the new status. If we fail to update all the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of the given department, then two different records of employee working in the same department might show different </a:t>
            </a:r>
            <a:r>
              <a:rPr lang="en-US" sz="2200" dirty="0" err="1" smtClean="0">
                <a:latin typeface="Arial" pitchFamily="34" charset="0"/>
                <a:cs typeface="Arial" pitchFamily="34" charset="0"/>
              </a:rPr>
              <a:t>Dmgr</a:t>
            </a:r>
            <a:r>
              <a:rPr lang="en-US" sz="2200" dirty="0" smtClean="0">
                <a:latin typeface="Arial" pitchFamily="34" charset="0"/>
                <a:cs typeface="Arial" pitchFamily="34" charset="0"/>
              </a:rPr>
              <a:t># leading to inconsistency in the database.</a:t>
            </a:r>
          </a:p>
          <a:p>
            <a:r>
              <a:rPr lang="en-US" sz="2200" dirty="0" smtClean="0">
                <a:latin typeface="Arial" pitchFamily="34" charset="0"/>
                <a:cs typeface="Arial" pitchFamily="34" charset="0"/>
              </a:rPr>
              <a:t>This is known as modification/update anomaly. The data redundancy can not be totally removed from the database, but there should be controlled redundancy</a:t>
            </a:r>
            <a:endParaRPr lang="en-US" sz="2200" dirty="0">
              <a:latin typeface="Arial" pitchFamily="34" charset="0"/>
              <a:cs typeface="Arial"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DECOMPOSITION</a:t>
            </a:r>
            <a:endParaRPr lang="en-US" sz="3600" dirty="0"/>
          </a:p>
        </p:txBody>
      </p:sp>
      <p:sp>
        <p:nvSpPr>
          <p:cNvPr id="3" name="Content Placeholder 2"/>
          <p:cNvSpPr>
            <a:spLocks noGrp="1"/>
          </p:cNvSpPr>
          <p:nvPr>
            <p:ph idx="1"/>
          </p:nvPr>
        </p:nvSpPr>
        <p:spPr/>
        <p:txBody>
          <a:bodyPr/>
          <a:lstStyle/>
          <a:p>
            <a:r>
              <a:rPr lang="en-US" sz="2200" dirty="0" smtClean="0">
                <a:latin typeface="Arial" pitchFamily="34" charset="0"/>
                <a:cs typeface="Arial" pitchFamily="34" charset="0"/>
              </a:rPr>
              <a:t>Decomposition – the process of breaking down in parts or elements.</a:t>
            </a:r>
          </a:p>
          <a:p>
            <a:r>
              <a:rPr lang="en-US" sz="2200" dirty="0" smtClean="0">
                <a:latin typeface="Arial" pitchFamily="34" charset="0"/>
                <a:cs typeface="Arial" pitchFamily="34" charset="0"/>
              </a:rPr>
              <a:t>Decomposition in database means breaking tables down into multiple tables</a:t>
            </a:r>
          </a:p>
          <a:p>
            <a:r>
              <a:rPr lang="en-US" sz="2200" dirty="0" smtClean="0">
                <a:latin typeface="Arial" pitchFamily="34" charset="0"/>
                <a:cs typeface="Arial" pitchFamily="34" charset="0"/>
              </a:rPr>
              <a:t>From Database perspective means going to a higher normal form</a:t>
            </a:r>
          </a:p>
          <a:p>
            <a:pPr marL="0" indent="0">
              <a:buNone/>
              <a:defRPr/>
            </a:pPr>
            <a:r>
              <a:rPr lang="en-US" sz="2200" dirty="0" smtClean="0">
                <a:latin typeface="Arial" pitchFamily="34" charset="0"/>
                <a:cs typeface="Arial" pitchFamily="34" charset="0"/>
              </a:rPr>
              <a:t>Two Characteristics of Decompositions</a:t>
            </a:r>
          </a:p>
          <a:p>
            <a:pPr lvl="1">
              <a:buNone/>
              <a:defRPr/>
            </a:pPr>
            <a:r>
              <a:rPr lang="en-US" sz="2200" dirty="0" smtClean="0">
                <a:latin typeface="Arial" pitchFamily="34" charset="0"/>
                <a:cs typeface="Arial" pitchFamily="34" charset="0"/>
              </a:rPr>
              <a:t>1) Lossless</a:t>
            </a:r>
          </a:p>
          <a:p>
            <a:pPr lvl="1">
              <a:buNone/>
              <a:defRPr/>
            </a:pPr>
            <a:r>
              <a:rPr lang="en-US" sz="2200" dirty="0" smtClean="0">
                <a:latin typeface="Arial" pitchFamily="34" charset="0"/>
                <a:cs typeface="Arial" pitchFamily="34" charset="0"/>
              </a:rPr>
              <a:t>2)Dependency Preservation</a:t>
            </a:r>
          </a:p>
          <a:p>
            <a:pPr>
              <a:buNone/>
            </a:pP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DECOMPOSITION(CONTD..)</a:t>
            </a:r>
            <a:endParaRPr lang="en-US" dirty="0"/>
          </a:p>
        </p:txBody>
      </p:sp>
      <p:sp>
        <p:nvSpPr>
          <p:cNvPr id="3" name="Content Placeholder 2"/>
          <p:cNvSpPr>
            <a:spLocks noGrp="1"/>
          </p:cNvSpPr>
          <p:nvPr>
            <p:ph idx="1"/>
          </p:nvPr>
        </p:nvSpPr>
        <p:spPr/>
        <p:txBody>
          <a:bodyPr>
            <a:normAutofit/>
          </a:bodyPr>
          <a:lstStyle/>
          <a:p>
            <a:pPr>
              <a:buNone/>
            </a:pPr>
            <a:r>
              <a:rPr lang="en-US" sz="2200" dirty="0" smtClean="0">
                <a:latin typeface="Arial" pitchFamily="34" charset="0"/>
                <a:cs typeface="Arial" pitchFamily="34" charset="0"/>
              </a:rPr>
              <a:t>LOSSLESS DECOMPOSITION</a:t>
            </a:r>
          </a:p>
          <a:p>
            <a:pPr>
              <a:defRPr/>
            </a:pPr>
            <a:r>
              <a:rPr lang="en-US" sz="2400" dirty="0" smtClean="0"/>
              <a:t>Let </a:t>
            </a:r>
            <a:r>
              <a:rPr lang="en-US" sz="2400" i="1" dirty="0" smtClean="0"/>
              <a:t>R</a:t>
            </a:r>
            <a:r>
              <a:rPr lang="en-US" sz="2400" dirty="0" smtClean="0"/>
              <a:t> be a relation schema.</a:t>
            </a:r>
          </a:p>
          <a:p>
            <a:pPr>
              <a:defRPr/>
            </a:pPr>
            <a:r>
              <a:rPr lang="en-US" sz="2400" dirty="0" smtClean="0"/>
              <a:t>Let </a:t>
            </a:r>
            <a:r>
              <a:rPr lang="en-US" sz="2400" i="1" dirty="0" smtClean="0"/>
              <a:t>F</a:t>
            </a:r>
            <a:r>
              <a:rPr lang="en-US" sz="2400" dirty="0" smtClean="0"/>
              <a:t> be a set of functional dependencies on </a:t>
            </a:r>
            <a:r>
              <a:rPr lang="en-US" sz="2400" i="1" dirty="0" smtClean="0"/>
              <a:t>R</a:t>
            </a:r>
            <a:r>
              <a:rPr lang="en-US" sz="2400" dirty="0" smtClean="0"/>
              <a:t>.</a:t>
            </a:r>
          </a:p>
          <a:p>
            <a:pPr>
              <a:defRPr/>
            </a:pPr>
            <a:r>
              <a:rPr lang="en-US" sz="2400" dirty="0" smtClean="0"/>
              <a:t>Let and form a decomposition of </a:t>
            </a:r>
            <a:r>
              <a:rPr lang="en-US" sz="2400" i="1" dirty="0" smtClean="0"/>
              <a:t>R</a:t>
            </a:r>
            <a:r>
              <a:rPr lang="en-US" sz="2400" dirty="0" smtClean="0"/>
              <a:t>.</a:t>
            </a:r>
          </a:p>
          <a:p>
            <a:pPr>
              <a:defRPr/>
            </a:pPr>
            <a:r>
              <a:rPr lang="en-US" sz="2400" dirty="0" smtClean="0"/>
              <a:t>The decomposition is a lossless-join decomposition of </a:t>
            </a:r>
            <a:r>
              <a:rPr lang="en-US" sz="2400" i="1" dirty="0" smtClean="0"/>
              <a:t>R</a:t>
            </a:r>
            <a:r>
              <a:rPr lang="en-US" sz="2400" dirty="0" smtClean="0"/>
              <a:t> if at least one of the following functional dependencies are in </a:t>
            </a:r>
            <a:r>
              <a:rPr lang="en-US" sz="2400" i="1" dirty="0" smtClean="0"/>
              <a:t>F</a:t>
            </a:r>
            <a:r>
              <a:rPr lang="en-US" sz="2400" i="1" baseline="30000" dirty="0" smtClean="0"/>
              <a:t>+</a:t>
            </a:r>
            <a:endParaRPr lang="en-US" sz="2400" dirty="0" smtClean="0"/>
          </a:p>
          <a:p>
            <a:pPr marL="0" indent="0">
              <a:buNone/>
              <a:defRPr/>
            </a:pPr>
            <a:r>
              <a:rPr lang="en-US" sz="2400" dirty="0" smtClean="0"/>
              <a:t>		</a:t>
            </a:r>
          </a:p>
          <a:p>
            <a:pPr marL="0" indent="0">
              <a:buNone/>
              <a:defRPr/>
            </a:pPr>
            <a:r>
              <a:rPr lang="en-US" sz="2400" dirty="0" smtClean="0"/>
              <a:t>		1) R1 ∩ R2 </a:t>
            </a:r>
            <a:r>
              <a:rPr lang="en-US" sz="2400" dirty="0" smtClean="0">
                <a:sym typeface="Wingdings" pitchFamily="2" charset="2"/>
              </a:rPr>
              <a:t> R1</a:t>
            </a:r>
          </a:p>
          <a:p>
            <a:pPr marL="0" indent="0">
              <a:buNone/>
              <a:defRPr/>
            </a:pPr>
            <a:r>
              <a:rPr lang="en-US" sz="2400" dirty="0" smtClean="0">
                <a:sym typeface="Wingdings" pitchFamily="2" charset="2"/>
              </a:rPr>
              <a:t>		2) R1 </a:t>
            </a:r>
            <a:r>
              <a:rPr lang="en-US" sz="2400" dirty="0" smtClean="0"/>
              <a:t>∩ R2 </a:t>
            </a:r>
            <a:r>
              <a:rPr lang="en-US" sz="2400" dirty="0" smtClean="0">
                <a:sym typeface="Wingdings" pitchFamily="2" charset="2"/>
              </a:rPr>
              <a:t> R2</a:t>
            </a:r>
            <a:r>
              <a:rPr lang="en-US" sz="2400" dirty="0" smtClean="0"/>
              <a:t>  </a:t>
            </a:r>
          </a:p>
          <a:p>
            <a:pPr>
              <a:buNone/>
            </a:pPr>
            <a:endParaRPr lang="en-US" sz="22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DECOMPOSITION(CONTD..)</a:t>
            </a:r>
            <a:endParaRPr lang="en-US" dirty="0"/>
          </a:p>
        </p:txBody>
      </p:sp>
      <p:sp>
        <p:nvSpPr>
          <p:cNvPr id="3" name="Content Placeholder 2"/>
          <p:cNvSpPr>
            <a:spLocks noGrp="1"/>
          </p:cNvSpPr>
          <p:nvPr>
            <p:ph idx="1"/>
          </p:nvPr>
        </p:nvSpPr>
        <p:spPr/>
        <p:txBody>
          <a:bodyPr>
            <a:normAutofit/>
          </a:bodyPr>
          <a:lstStyle/>
          <a:p>
            <a:pPr>
              <a:buNone/>
            </a:pPr>
            <a:r>
              <a:rPr lang="en-US" sz="2200" dirty="0" smtClean="0">
                <a:latin typeface="Arial" pitchFamily="34" charset="0"/>
                <a:cs typeface="Arial" pitchFamily="34" charset="0"/>
              </a:rPr>
              <a:t>A decomposition is lossless if we can recover:</a:t>
            </a:r>
          </a:p>
          <a:p>
            <a:pPr>
              <a:buNone/>
            </a:pPr>
            <a:endParaRPr lang="en-US" dirty="0" smtClean="0"/>
          </a:p>
          <a:p>
            <a:pPr>
              <a:buNone/>
            </a:pPr>
            <a:endParaRPr lang="en-US" dirty="0" smtClean="0"/>
          </a:p>
          <a:p>
            <a:endParaRPr lang="en-US" dirty="0"/>
          </a:p>
        </p:txBody>
      </p:sp>
      <p:sp>
        <p:nvSpPr>
          <p:cNvPr id="9" name="Rectangle 8"/>
          <p:cNvSpPr/>
          <p:nvPr/>
        </p:nvSpPr>
        <p:spPr>
          <a:xfrm>
            <a:off x="2514600" y="2286000"/>
            <a:ext cx="4953000" cy="3693319"/>
          </a:xfrm>
          <a:prstGeom prst="rect">
            <a:avLst/>
          </a:prstGeom>
        </p:spPr>
        <p:txBody>
          <a:bodyPr wrap="square">
            <a:spAutoFit/>
          </a:bodyPr>
          <a:lstStyle/>
          <a:p>
            <a:r>
              <a:rPr lang="en-US" dirty="0" smtClean="0"/>
              <a:t> R(</a:t>
            </a:r>
            <a:r>
              <a:rPr lang="en-US" u="sng" dirty="0" smtClean="0"/>
              <a:t>A</a:t>
            </a:r>
            <a:r>
              <a:rPr lang="en-US" dirty="0" smtClean="0"/>
              <a:t>,B,C)</a:t>
            </a:r>
          </a:p>
          <a:p>
            <a:endParaRPr lang="en-US" dirty="0" smtClean="0"/>
          </a:p>
          <a:p>
            <a:endParaRPr lang="en-US" dirty="0" smtClean="0"/>
          </a:p>
          <a:p>
            <a:endParaRPr lang="en-US" dirty="0" smtClean="0"/>
          </a:p>
          <a:p>
            <a:r>
              <a:rPr lang="en-US" dirty="0" smtClean="0"/>
              <a:t>             </a:t>
            </a:r>
          </a:p>
          <a:p>
            <a:r>
              <a:rPr lang="en-US" dirty="0" smtClean="0"/>
              <a:t>R1(</a:t>
            </a:r>
            <a:r>
              <a:rPr lang="en-US" u="sng" dirty="0" smtClean="0"/>
              <a:t>A</a:t>
            </a:r>
            <a:r>
              <a:rPr lang="en-US" dirty="0" smtClean="0"/>
              <a:t>,B)      R2(</a:t>
            </a:r>
            <a:r>
              <a:rPr lang="en-US" u="sng" dirty="0" smtClean="0"/>
              <a:t>A</a:t>
            </a:r>
            <a:r>
              <a:rPr lang="en-US" dirty="0" smtClean="0"/>
              <a:t>,</a:t>
            </a:r>
            <a:r>
              <a:rPr lang="en-US" u="sng" dirty="0" smtClean="0"/>
              <a:t>C</a:t>
            </a:r>
            <a:r>
              <a:rPr lang="en-US" dirty="0" smtClean="0"/>
              <a:t>)</a:t>
            </a:r>
          </a:p>
          <a:p>
            <a:endParaRPr lang="en-US" dirty="0" smtClean="0"/>
          </a:p>
          <a:p>
            <a:endParaRPr lang="en-US" dirty="0" smtClean="0"/>
          </a:p>
          <a:p>
            <a:r>
              <a:rPr lang="en-US" dirty="0" smtClean="0"/>
              <a:t>                  </a:t>
            </a:r>
          </a:p>
          <a:p>
            <a:endParaRPr lang="en-US" dirty="0" smtClean="0"/>
          </a:p>
          <a:p>
            <a:endParaRPr lang="en-US" dirty="0" smtClean="0"/>
          </a:p>
          <a:p>
            <a:endParaRPr lang="en-US" dirty="0" smtClean="0"/>
          </a:p>
          <a:p>
            <a:r>
              <a:rPr lang="en-US" dirty="0" smtClean="0"/>
              <a:t>R’(A,B,C)   should be the same as  R(A,B,C)</a:t>
            </a:r>
            <a:endParaRPr lang="en-US" dirty="0"/>
          </a:p>
        </p:txBody>
      </p:sp>
      <p:sp>
        <p:nvSpPr>
          <p:cNvPr id="10" name="Line 3"/>
          <p:cNvSpPr>
            <a:spLocks noChangeShapeType="1"/>
          </p:cNvSpPr>
          <p:nvPr/>
        </p:nvSpPr>
        <p:spPr bwMode="auto">
          <a:xfrm>
            <a:off x="3352800" y="2586038"/>
            <a:ext cx="0" cy="990600"/>
          </a:xfrm>
          <a:prstGeom prst="line">
            <a:avLst/>
          </a:prstGeom>
          <a:noFill/>
          <a:ln w="28575">
            <a:solidFill>
              <a:schemeClr val="tx1"/>
            </a:solidFill>
            <a:round/>
            <a:headEnd/>
            <a:tailEnd type="triangle" w="med" len="med"/>
          </a:ln>
          <a:effectLst/>
        </p:spPr>
        <p:txBody>
          <a:bodyPr/>
          <a:lstStyle/>
          <a:p>
            <a:endParaRPr lang="en-US"/>
          </a:p>
        </p:txBody>
      </p:sp>
      <p:sp>
        <p:nvSpPr>
          <p:cNvPr id="11" name="Line 4"/>
          <p:cNvSpPr>
            <a:spLocks noChangeShapeType="1"/>
          </p:cNvSpPr>
          <p:nvPr/>
        </p:nvSpPr>
        <p:spPr bwMode="auto">
          <a:xfrm>
            <a:off x="3352800" y="4033838"/>
            <a:ext cx="0" cy="1143000"/>
          </a:xfrm>
          <a:prstGeom prst="line">
            <a:avLst/>
          </a:prstGeom>
          <a:noFill/>
          <a:ln w="28575">
            <a:solidFill>
              <a:schemeClr val="tx1"/>
            </a:solidFill>
            <a:round/>
            <a:headEnd/>
            <a:tailEnd type="triangle" w="med" len="med"/>
          </a:ln>
          <a:effectLst/>
        </p:spPr>
        <p:txBody>
          <a:bodyPr/>
          <a:lstStyle/>
          <a:p>
            <a:endParaRPr lang="en-US"/>
          </a:p>
        </p:txBody>
      </p:sp>
      <p:sp>
        <p:nvSpPr>
          <p:cNvPr id="12" name="Text Box 5"/>
          <p:cNvSpPr txBox="1">
            <a:spLocks noChangeArrowheads="1"/>
          </p:cNvSpPr>
          <p:nvPr/>
        </p:nvSpPr>
        <p:spPr bwMode="auto">
          <a:xfrm>
            <a:off x="2895600" y="6096000"/>
            <a:ext cx="2595839" cy="461665"/>
          </a:xfrm>
          <a:prstGeom prst="rect">
            <a:avLst/>
          </a:prstGeom>
          <a:noFill/>
          <a:ln w="9525">
            <a:noFill/>
            <a:miter lim="800000"/>
            <a:headEnd/>
            <a:tailEnd/>
          </a:ln>
          <a:effectLst/>
        </p:spPr>
        <p:txBody>
          <a:bodyPr wrap="none">
            <a:spAutoFit/>
          </a:bodyPr>
          <a:lstStyle/>
          <a:p>
            <a:pPr eaLnBrk="0" hangingPunct="0"/>
            <a:r>
              <a:rPr lang="en-US" sz="2400" dirty="0"/>
              <a:t>Must ensure </a:t>
            </a:r>
            <a:r>
              <a:rPr lang="en-US" sz="2400" dirty="0" smtClean="0"/>
              <a:t>R’ = </a:t>
            </a:r>
            <a:r>
              <a:rPr lang="en-US" sz="2400" dirty="0"/>
              <a:t>R</a:t>
            </a:r>
          </a:p>
        </p:txBody>
      </p:sp>
      <p:sp>
        <p:nvSpPr>
          <p:cNvPr id="13" name="AutoShape 6"/>
          <p:cNvSpPr>
            <a:spLocks noChangeArrowheads="1"/>
          </p:cNvSpPr>
          <p:nvPr/>
        </p:nvSpPr>
        <p:spPr bwMode="auto">
          <a:xfrm>
            <a:off x="4968875" y="2495550"/>
            <a:ext cx="1744663" cy="498475"/>
          </a:xfrm>
          <a:prstGeom prst="wedgeRoundRectCallout">
            <a:avLst>
              <a:gd name="adj1" fmla="val -141083"/>
              <a:gd name="adj2" fmla="val 127389"/>
              <a:gd name="adj3" fmla="val 16667"/>
            </a:avLst>
          </a:prstGeom>
          <a:solidFill>
            <a:schemeClr val="bg1"/>
          </a:solidFill>
          <a:ln w="9525">
            <a:solidFill>
              <a:schemeClr val="tx1"/>
            </a:solidFill>
            <a:miter lim="800000"/>
            <a:headEnd/>
            <a:tailEnd/>
          </a:ln>
          <a:effectLst/>
        </p:spPr>
        <p:txBody>
          <a:bodyPr wrap="none">
            <a:spAutoFit/>
          </a:bodyPr>
          <a:lstStyle/>
          <a:p>
            <a:pPr algn="ctr"/>
            <a:r>
              <a:rPr lang="en-US" sz="2400" dirty="0">
                <a:latin typeface="Times New Roman" pitchFamily="18" charset="0"/>
              </a:rPr>
              <a:t>Decompose</a:t>
            </a:r>
          </a:p>
        </p:txBody>
      </p:sp>
      <p:sp>
        <p:nvSpPr>
          <p:cNvPr id="14" name="AutoShape 7"/>
          <p:cNvSpPr>
            <a:spLocks noChangeArrowheads="1"/>
          </p:cNvSpPr>
          <p:nvPr/>
        </p:nvSpPr>
        <p:spPr bwMode="auto">
          <a:xfrm>
            <a:off x="5335588" y="4414838"/>
            <a:ext cx="1290637" cy="498475"/>
          </a:xfrm>
          <a:prstGeom prst="wedgeRoundRectCallout">
            <a:avLst>
              <a:gd name="adj1" fmla="val -193787"/>
              <a:gd name="adj2" fmla="val 78028"/>
              <a:gd name="adj3" fmla="val 16667"/>
            </a:avLst>
          </a:prstGeom>
          <a:solidFill>
            <a:schemeClr val="bg1"/>
          </a:solidFill>
          <a:ln w="9525">
            <a:solidFill>
              <a:schemeClr val="tx1"/>
            </a:solidFill>
            <a:miter lim="800000"/>
            <a:headEnd/>
            <a:tailEnd/>
          </a:ln>
          <a:effectLst/>
        </p:spPr>
        <p:txBody>
          <a:bodyPr wrap="none">
            <a:spAutoFit/>
          </a:bodyPr>
          <a:lstStyle/>
          <a:p>
            <a:pPr algn="ctr"/>
            <a:r>
              <a:rPr lang="en-US" sz="2400">
                <a:latin typeface="Times New Roman" pitchFamily="18" charset="0"/>
              </a:rPr>
              <a:t>Recover</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DECOMPOSITION(CONTD..)</a:t>
            </a:r>
            <a:endParaRPr lang="en-US" dirty="0"/>
          </a:p>
        </p:txBody>
      </p:sp>
      <p:sp>
        <p:nvSpPr>
          <p:cNvPr id="3" name="Content Placeholder 2"/>
          <p:cNvSpPr>
            <a:spLocks noGrp="1"/>
          </p:cNvSpPr>
          <p:nvPr>
            <p:ph idx="1"/>
          </p:nvPr>
        </p:nvSpPr>
        <p:spPr/>
        <p:txBody>
          <a:bodyPr>
            <a:normAutofit/>
          </a:bodyPr>
          <a:lstStyle/>
          <a:p>
            <a:pPr marL="365760" lvl="1" indent="-283464">
              <a:spcBef>
                <a:spcPts val="600"/>
              </a:spcBef>
              <a:buSzPct val="80000"/>
              <a:buNone/>
            </a:pPr>
            <a:r>
              <a:rPr lang="en-US" sz="2200" b="1" dirty="0" smtClean="0">
                <a:latin typeface="Arial" pitchFamily="34" charset="0"/>
                <a:cs typeface="Arial" pitchFamily="34" charset="0"/>
              </a:rPr>
              <a:t>DEPENDENCY PRESERVATION</a:t>
            </a:r>
          </a:p>
          <a:p>
            <a:r>
              <a:rPr lang="en-US" sz="2200" dirty="0" smtClean="0">
                <a:latin typeface="Arial" pitchFamily="34" charset="0"/>
                <a:cs typeface="Arial" pitchFamily="34" charset="0"/>
              </a:rPr>
              <a:t>Given a relation schema R and set of functional dependencies associated with it is F</a:t>
            </a:r>
          </a:p>
          <a:p>
            <a:r>
              <a:rPr lang="en-US" sz="2200" dirty="0" smtClean="0">
                <a:latin typeface="Arial" pitchFamily="34" charset="0"/>
                <a:cs typeface="Arial" pitchFamily="34" charset="0"/>
              </a:rPr>
              <a:t>R is decomposed into the relation schemas R1,R2…</a:t>
            </a:r>
            <a:r>
              <a:rPr lang="en-US" sz="2200" dirty="0" err="1" smtClean="0">
                <a:latin typeface="Arial" pitchFamily="34" charset="0"/>
                <a:cs typeface="Arial" pitchFamily="34" charset="0"/>
              </a:rPr>
              <a:t>Rn</a:t>
            </a:r>
            <a:r>
              <a:rPr lang="en-US" sz="2200" dirty="0" smtClean="0">
                <a:latin typeface="Arial" pitchFamily="34" charset="0"/>
                <a:cs typeface="Arial" pitchFamily="34" charset="0"/>
              </a:rPr>
              <a:t> with functional dependencies F1,F2,…Fn. Then the decomposition is dependency preserving if the closure of F’ (where F’=F1 F2…Fn) is identical to F+ i.e.</a:t>
            </a:r>
          </a:p>
          <a:p>
            <a:pPr>
              <a:buNone/>
            </a:pPr>
            <a:r>
              <a:rPr lang="en-US" sz="2200" dirty="0" smtClean="0">
                <a:latin typeface="Arial" pitchFamily="34" charset="0"/>
                <a:cs typeface="Arial" pitchFamily="34" charset="0"/>
              </a:rPr>
              <a:t>		F’+=F+</a:t>
            </a:r>
            <a:endParaRPr lang="en-US" sz="2200" dirty="0">
              <a:latin typeface="Arial" pitchFamily="34" charset="0"/>
              <a:cs typeface="Arial"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rmAutofit fontScale="92500"/>
          </a:bodyPr>
          <a:lstStyle/>
          <a:p>
            <a:r>
              <a:rPr lang="en-CA" sz="2200" dirty="0" smtClean="0">
                <a:latin typeface="Arial" pitchFamily="34" charset="0"/>
                <a:cs typeface="Arial" pitchFamily="34" charset="0"/>
              </a:rPr>
              <a:t>Normalization is a process that “improves” a database design by generating relations that are of higher normal forms.</a:t>
            </a:r>
          </a:p>
          <a:p>
            <a:pPr>
              <a:buNone/>
            </a:pPr>
            <a:r>
              <a:rPr lang="en-US" sz="2400" dirty="0" smtClean="0"/>
              <a:t>Normalization is used for mainly two purpose,</a:t>
            </a:r>
          </a:p>
          <a:p>
            <a:r>
              <a:rPr lang="en-US" sz="2400" dirty="0" smtClean="0"/>
              <a:t>Eliminating redundant (useless) data.</a:t>
            </a:r>
          </a:p>
          <a:p>
            <a:r>
              <a:rPr lang="en-US" sz="2400" dirty="0" smtClean="0"/>
              <a:t>Ensuring data dependencies make sense </a:t>
            </a:r>
            <a:r>
              <a:rPr lang="en-US" sz="2400" dirty="0" err="1" smtClean="0"/>
              <a:t>i.e</a:t>
            </a:r>
            <a:r>
              <a:rPr lang="en-US" sz="2400" dirty="0" smtClean="0"/>
              <a:t> data is logically stored.</a:t>
            </a:r>
            <a:endParaRPr lang="en-CA" sz="2200" dirty="0" smtClean="0">
              <a:latin typeface="Arial" pitchFamily="34" charset="0"/>
              <a:cs typeface="Arial" pitchFamily="34" charset="0"/>
            </a:endParaRPr>
          </a:p>
          <a:p>
            <a:r>
              <a:rPr lang="en-US" sz="2400" dirty="0" smtClean="0"/>
              <a:t>First Normal Form (1NF)</a:t>
            </a:r>
          </a:p>
          <a:p>
            <a:r>
              <a:rPr lang="en-US" sz="2400" dirty="0" smtClean="0"/>
              <a:t>Second Normal Form (2NF)</a:t>
            </a:r>
          </a:p>
          <a:p>
            <a:r>
              <a:rPr lang="en-US" sz="2400" dirty="0" smtClean="0"/>
              <a:t>Third Normal Form (3NF)</a:t>
            </a:r>
          </a:p>
          <a:p>
            <a:r>
              <a:rPr lang="en-US" sz="2400" dirty="0" smtClean="0"/>
              <a:t>Boyce-</a:t>
            </a:r>
            <a:r>
              <a:rPr lang="en-US" sz="2400" dirty="0" err="1" smtClean="0"/>
              <a:t>Codd</a:t>
            </a:r>
            <a:r>
              <a:rPr lang="en-US" sz="2400" dirty="0" smtClean="0"/>
              <a:t> Normal Form (BCNF)</a:t>
            </a:r>
          </a:p>
          <a:p>
            <a:r>
              <a:rPr lang="en-US" sz="2400" dirty="0" smtClean="0"/>
              <a:t>Fourth Normal Form (4NF)</a:t>
            </a:r>
          </a:p>
          <a:p>
            <a:r>
              <a:rPr lang="en-US" sz="2400" dirty="0" smtClean="0"/>
              <a:t>Fifth Normal Form (5NF)</a:t>
            </a:r>
          </a:p>
          <a:p>
            <a:endParaRPr lang="en-US" sz="2200" dirty="0">
              <a:latin typeface="Arial" pitchFamily="34" charset="0"/>
              <a:cs typeface="Arial"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b="1" dirty="0" smtClean="0">
                <a:latin typeface="Arial" pitchFamily="34" charset="0"/>
                <a:cs typeface="Arial" pitchFamily="34" charset="0"/>
              </a:rPr>
              <a:t>Problem</a:t>
            </a:r>
            <a:r>
              <a:rPr lang="en-US" b="1" dirty="0" smtClean="0">
                <a:latin typeface="Arial" pitchFamily="34" charset="0"/>
                <a:cs typeface="Arial" pitchFamily="34" charset="0"/>
              </a:rPr>
              <a:t> </a:t>
            </a:r>
            <a:r>
              <a:rPr lang="en-US" sz="2200" b="1" dirty="0" smtClean="0">
                <a:latin typeface="Arial" pitchFamily="34" charset="0"/>
                <a:cs typeface="Arial" pitchFamily="34" charset="0"/>
              </a:rPr>
              <a:t>Without</a:t>
            </a:r>
            <a:r>
              <a:rPr lang="en-US" b="1" dirty="0" smtClean="0">
                <a:latin typeface="Arial" pitchFamily="34" charset="0"/>
                <a:cs typeface="Arial" pitchFamily="34" charset="0"/>
              </a:rPr>
              <a:t> </a:t>
            </a:r>
            <a:r>
              <a:rPr lang="en-US" sz="2200" b="1" dirty="0" smtClean="0">
                <a:latin typeface="Arial" pitchFamily="34" charset="0"/>
                <a:cs typeface="Arial" pitchFamily="34" charset="0"/>
              </a:rPr>
              <a:t>Normalization</a:t>
            </a:r>
          </a:p>
          <a:p>
            <a:pPr>
              <a:buNone/>
            </a:pPr>
            <a:r>
              <a:rPr lang="en-US" sz="2200" dirty="0" smtClean="0">
                <a:latin typeface="Arial" pitchFamily="34" charset="0"/>
                <a:cs typeface="Arial" pitchFamily="34" charset="0"/>
              </a:rPr>
              <a:t>    Without Normalization, it becomes difficult to handle and update the database, without facing data loss. Insertion, </a:t>
            </a:r>
            <a:r>
              <a:rPr lang="en-US" sz="2200" dirty="0" err="1" smtClean="0">
                <a:latin typeface="Arial" pitchFamily="34" charset="0"/>
                <a:cs typeface="Arial" pitchFamily="34" charset="0"/>
              </a:rPr>
              <a:t>Updation</a:t>
            </a:r>
            <a:r>
              <a:rPr lang="en-US" sz="2200" dirty="0" smtClean="0">
                <a:latin typeface="Arial" pitchFamily="34" charset="0"/>
                <a:cs typeface="Arial" pitchFamily="34" charset="0"/>
              </a:rPr>
              <a:t> and Deletion </a:t>
            </a:r>
            <a:r>
              <a:rPr lang="en-US" sz="2200" dirty="0" err="1" smtClean="0">
                <a:latin typeface="Arial" pitchFamily="34" charset="0"/>
                <a:cs typeface="Arial" pitchFamily="34" charset="0"/>
              </a:rPr>
              <a:t>Anamolies</a:t>
            </a:r>
            <a:r>
              <a:rPr lang="en-US" sz="2200" dirty="0" smtClean="0">
                <a:latin typeface="Arial" pitchFamily="34" charset="0"/>
                <a:cs typeface="Arial" pitchFamily="34" charset="0"/>
              </a:rPr>
              <a:t> are very frequent if Database is not Normalized. To understand these anomalies let us take an example of Student table.</a:t>
            </a:r>
            <a:endParaRPr lang="en-US" sz="2200" dirty="0">
              <a:latin typeface="Arial" pitchFamily="34" charset="0"/>
              <a:cs typeface="Arial" pitchFamily="34" charset="0"/>
            </a:endParaRPr>
          </a:p>
        </p:txBody>
      </p:sp>
      <p:graphicFrame>
        <p:nvGraphicFramePr>
          <p:cNvPr id="4" name="Table 3"/>
          <p:cNvGraphicFramePr>
            <a:graphicFrameLocks noGrp="1"/>
          </p:cNvGraphicFramePr>
          <p:nvPr/>
        </p:nvGraphicFramePr>
        <p:xfrm>
          <a:off x="1905000" y="4191000"/>
          <a:ext cx="5410200" cy="1940560"/>
        </p:xfrm>
        <a:graphic>
          <a:graphicData uri="http://schemas.openxmlformats.org/drawingml/2006/table">
            <a:tbl>
              <a:tblPr firstRow="1" bandRow="1">
                <a:tableStyleId>{2D5ABB26-0587-4C30-8999-92F81FD0307C}</a:tableStyleId>
              </a:tblPr>
              <a:tblGrid>
                <a:gridCol w="1016000"/>
                <a:gridCol w="1117600"/>
                <a:gridCol w="1371600"/>
                <a:gridCol w="1905000"/>
              </a:tblGrid>
              <a:tr h="457200">
                <a:tc>
                  <a:txBody>
                    <a:bodyPr/>
                    <a:lstStyle/>
                    <a:p>
                      <a:r>
                        <a:rPr lang="en-US" dirty="0" err="1" smtClean="0"/>
                        <a:t>S_id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S_Name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S_Address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Subject_opted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401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Adam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Noida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Bio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402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Alex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Panipat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Maths</a:t>
                      </a:r>
                      <a:r>
                        <a:rPr lang="en-US" baseline="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403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Stuart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Jammu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Maths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404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Stuart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Noida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Physics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b="1" dirty="0" err="1" smtClean="0">
                <a:latin typeface="Arial" pitchFamily="34" charset="0"/>
                <a:cs typeface="Arial" pitchFamily="34" charset="0"/>
              </a:rPr>
              <a:t>Updation</a:t>
            </a:r>
            <a:r>
              <a:rPr lang="en-US" sz="2200" b="1" dirty="0" smtClean="0">
                <a:latin typeface="Arial" pitchFamily="34" charset="0"/>
                <a:cs typeface="Arial" pitchFamily="34" charset="0"/>
              </a:rPr>
              <a:t> </a:t>
            </a:r>
            <a:r>
              <a:rPr lang="en-US" sz="2200" b="1" dirty="0" err="1" smtClean="0">
                <a:latin typeface="Arial" pitchFamily="34" charset="0"/>
                <a:cs typeface="Arial" pitchFamily="34" charset="0"/>
              </a:rPr>
              <a:t>Anamoly</a:t>
            </a:r>
            <a:r>
              <a:rPr lang="en-US" sz="2200" b="1" dirty="0" smtClean="0">
                <a:latin typeface="Arial" pitchFamily="34" charset="0"/>
                <a:cs typeface="Arial" pitchFamily="34" charset="0"/>
              </a:rPr>
              <a:t> :</a:t>
            </a:r>
            <a:r>
              <a:rPr lang="en-US" sz="2200" dirty="0" smtClean="0">
                <a:latin typeface="Arial" pitchFamily="34" charset="0"/>
                <a:cs typeface="Arial" pitchFamily="34" charset="0"/>
              </a:rPr>
              <a:t> To update address of a student who occurs twice or more than twice in a table, we will have to update </a:t>
            </a:r>
            <a:r>
              <a:rPr lang="en-US" sz="2200" dirty="0" err="1" smtClean="0">
                <a:latin typeface="Arial" pitchFamily="34" charset="0"/>
                <a:cs typeface="Arial" pitchFamily="34" charset="0"/>
              </a:rPr>
              <a:t>S_Address</a:t>
            </a:r>
            <a:r>
              <a:rPr lang="en-US" sz="2200" dirty="0" smtClean="0">
                <a:latin typeface="Arial" pitchFamily="34" charset="0"/>
                <a:cs typeface="Arial" pitchFamily="34" charset="0"/>
              </a:rPr>
              <a:t> column in all the rows, else data will become inconsistent. </a:t>
            </a:r>
          </a:p>
          <a:p>
            <a:r>
              <a:rPr lang="en-US" sz="2200" b="1" dirty="0" smtClean="0">
                <a:latin typeface="Arial" pitchFamily="34" charset="0"/>
                <a:cs typeface="Arial" pitchFamily="34" charset="0"/>
              </a:rPr>
              <a:t>Insertion </a:t>
            </a:r>
            <a:r>
              <a:rPr lang="en-US" sz="2200" b="1" dirty="0" err="1" smtClean="0">
                <a:latin typeface="Arial" pitchFamily="34" charset="0"/>
                <a:cs typeface="Arial" pitchFamily="34" charset="0"/>
              </a:rPr>
              <a:t>Anamoly</a:t>
            </a:r>
            <a:r>
              <a:rPr lang="en-US" sz="2200" b="1" dirty="0" smtClean="0">
                <a:latin typeface="Arial" pitchFamily="34" charset="0"/>
                <a:cs typeface="Arial" pitchFamily="34" charset="0"/>
              </a:rPr>
              <a:t> :</a:t>
            </a:r>
            <a:r>
              <a:rPr lang="en-US" sz="2200" dirty="0" smtClean="0">
                <a:latin typeface="Arial" pitchFamily="34" charset="0"/>
                <a:cs typeface="Arial" pitchFamily="34" charset="0"/>
              </a:rPr>
              <a:t> Suppose for a new admission, we have a Student id(</a:t>
            </a:r>
            <a:r>
              <a:rPr lang="en-US" sz="2200" dirty="0" err="1" smtClean="0">
                <a:latin typeface="Arial" pitchFamily="34" charset="0"/>
                <a:cs typeface="Arial" pitchFamily="34" charset="0"/>
              </a:rPr>
              <a:t>S_id</a:t>
            </a:r>
            <a:r>
              <a:rPr lang="en-US" sz="2200" dirty="0" smtClean="0">
                <a:latin typeface="Arial" pitchFamily="34" charset="0"/>
                <a:cs typeface="Arial" pitchFamily="34" charset="0"/>
              </a:rPr>
              <a:t>), name and address of a student but if student has not opted for any subjects yet then we have to insert NULL there, leading to Insertion </a:t>
            </a:r>
            <a:r>
              <a:rPr lang="en-US" sz="2200" dirty="0" err="1" smtClean="0">
                <a:latin typeface="Arial" pitchFamily="34" charset="0"/>
                <a:cs typeface="Arial" pitchFamily="34" charset="0"/>
              </a:rPr>
              <a:t>Anamoly</a:t>
            </a:r>
            <a:r>
              <a:rPr lang="en-US" sz="2200" dirty="0" smtClean="0">
                <a:latin typeface="Arial" pitchFamily="34" charset="0"/>
                <a:cs typeface="Arial" pitchFamily="34" charset="0"/>
              </a:rPr>
              <a:t>.</a:t>
            </a:r>
          </a:p>
          <a:p>
            <a:r>
              <a:rPr lang="en-US" sz="2200" b="1" dirty="0" smtClean="0">
                <a:latin typeface="Arial" pitchFamily="34" charset="0"/>
                <a:cs typeface="Arial" pitchFamily="34" charset="0"/>
              </a:rPr>
              <a:t>Deletion </a:t>
            </a:r>
            <a:r>
              <a:rPr lang="en-US" sz="2200" b="1" dirty="0" err="1" smtClean="0">
                <a:latin typeface="Arial" pitchFamily="34" charset="0"/>
                <a:cs typeface="Arial" pitchFamily="34" charset="0"/>
              </a:rPr>
              <a:t>Anamoly</a:t>
            </a:r>
            <a:r>
              <a:rPr lang="en-US" sz="2200" b="1" dirty="0" smtClean="0">
                <a:latin typeface="Arial" pitchFamily="34" charset="0"/>
                <a:cs typeface="Arial" pitchFamily="34" charset="0"/>
              </a:rPr>
              <a:t> :</a:t>
            </a:r>
            <a:r>
              <a:rPr lang="en-US" sz="2200" dirty="0" smtClean="0">
                <a:latin typeface="Arial" pitchFamily="34" charset="0"/>
                <a:cs typeface="Arial" pitchFamily="34" charset="0"/>
              </a:rPr>
              <a:t> If (</a:t>
            </a:r>
            <a:r>
              <a:rPr lang="en-US" sz="2200" dirty="0" err="1" smtClean="0">
                <a:latin typeface="Arial" pitchFamily="34" charset="0"/>
                <a:cs typeface="Arial" pitchFamily="34" charset="0"/>
              </a:rPr>
              <a:t>S_id</a:t>
            </a:r>
            <a:r>
              <a:rPr lang="en-US" sz="2200" dirty="0" smtClean="0">
                <a:latin typeface="Arial" pitchFamily="34" charset="0"/>
                <a:cs typeface="Arial" pitchFamily="34" charset="0"/>
              </a:rPr>
              <a:t>) 401 has only one subject and temporarily he drops it, when we delete that row, entire student record will be deleted along with it.</a:t>
            </a:r>
            <a:endParaRPr lang="en-US" sz="2200" dirty="0">
              <a:latin typeface="Arial" pitchFamily="34" charset="0"/>
              <a:cs typeface="Arial"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FIRST NORMAL FORM (1NF)</a:t>
            </a:r>
            <a:endParaRPr lang="en-US" sz="3600" b="1" dirty="0"/>
          </a:p>
        </p:txBody>
      </p:sp>
      <p:sp>
        <p:nvSpPr>
          <p:cNvPr id="3" name="Content Placeholder 2"/>
          <p:cNvSpPr>
            <a:spLocks noGrp="1"/>
          </p:cNvSpPr>
          <p:nvPr>
            <p:ph idx="1"/>
          </p:nvPr>
        </p:nvSpPr>
        <p:spPr/>
        <p:txBody>
          <a:bodyPr>
            <a:normAutofit/>
          </a:bodyPr>
          <a:lstStyle/>
          <a:p>
            <a:pPr>
              <a:buNone/>
            </a:pPr>
            <a:r>
              <a:rPr lang="en-US" sz="2200" dirty="0" smtClean="0">
                <a:latin typeface="Arial" pitchFamily="34" charset="0"/>
                <a:cs typeface="Arial" pitchFamily="34" charset="0"/>
              </a:rPr>
              <a:t>The requirements to satisfy the 1</a:t>
            </a:r>
            <a:r>
              <a:rPr lang="en-US" sz="2200" baseline="30000" dirty="0" smtClean="0">
                <a:latin typeface="Arial" pitchFamily="34" charset="0"/>
                <a:cs typeface="Arial" pitchFamily="34" charset="0"/>
              </a:rPr>
              <a:t>st</a:t>
            </a:r>
            <a:r>
              <a:rPr lang="en-US" sz="2200" dirty="0" smtClean="0">
                <a:latin typeface="Arial" pitchFamily="34" charset="0"/>
                <a:cs typeface="Arial" pitchFamily="34" charset="0"/>
              </a:rPr>
              <a:t> NF:</a:t>
            </a:r>
          </a:p>
          <a:p>
            <a:pPr lvl="1">
              <a:buFont typeface="Arial" pitchFamily="34" charset="0"/>
              <a:buChar char="•"/>
            </a:pPr>
            <a:r>
              <a:rPr lang="en-US" sz="2200" dirty="0" smtClean="0">
                <a:latin typeface="Arial" pitchFamily="34" charset="0"/>
                <a:cs typeface="Arial" pitchFamily="34" charset="0"/>
              </a:rPr>
              <a:t>Each table has a primary key: minimal set of attributes which can uniquely identify a record</a:t>
            </a:r>
          </a:p>
          <a:p>
            <a:pPr lvl="1">
              <a:buFont typeface="Arial" pitchFamily="34" charset="0"/>
              <a:buChar char="•"/>
            </a:pPr>
            <a:r>
              <a:rPr lang="en-US" sz="2200" dirty="0" smtClean="0">
                <a:latin typeface="Arial" pitchFamily="34" charset="0"/>
                <a:cs typeface="Arial" pitchFamily="34" charset="0"/>
              </a:rPr>
              <a:t>The values in each column of a table are atomic (No multi-value attributes allowed).</a:t>
            </a:r>
          </a:p>
          <a:p>
            <a:pPr lvl="1">
              <a:buFont typeface="Arial" pitchFamily="34" charset="0"/>
              <a:buChar char="•"/>
            </a:pPr>
            <a:r>
              <a:rPr lang="en-US" sz="2200" dirty="0" smtClean="0">
                <a:latin typeface="Arial" pitchFamily="34" charset="0"/>
                <a:cs typeface="Arial" pitchFamily="34" charset="0"/>
              </a:rPr>
              <a:t>There are no repeating groups: two columns do not store similar information in the same table.</a:t>
            </a:r>
          </a:p>
          <a:p>
            <a:pPr>
              <a:buNone/>
            </a:pPr>
            <a:endParaRPr lang="en-US" sz="2200"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Database Systems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Data redundancy and inconsistency</a:t>
            </a:r>
          </a:p>
          <a:p>
            <a:pPr lvl="1"/>
            <a:r>
              <a:rPr lang="en-US" dirty="0" smtClean="0"/>
              <a:t>Same information may be duplicated in several places.</a:t>
            </a:r>
          </a:p>
          <a:p>
            <a:pPr lvl="1"/>
            <a:r>
              <a:rPr lang="en-US" dirty="0" smtClean="0"/>
              <a:t>All copies may not be updated properly.</a:t>
            </a:r>
          </a:p>
          <a:p>
            <a:r>
              <a:rPr lang="en-US" dirty="0" smtClean="0"/>
              <a:t>Difficulty in accessing data</a:t>
            </a:r>
          </a:p>
          <a:p>
            <a:pPr lvl="1"/>
            <a:r>
              <a:rPr lang="en-US" dirty="0" smtClean="0"/>
              <a:t>May have to write a new application program to satisfy an unusual request.</a:t>
            </a:r>
          </a:p>
          <a:p>
            <a:pPr lvl="1"/>
            <a:r>
              <a:rPr lang="en-US" dirty="0" smtClean="0"/>
              <a:t>E.g. find all customers with the same postal code.</a:t>
            </a:r>
          </a:p>
          <a:p>
            <a:pPr lvl="1"/>
            <a:r>
              <a:rPr lang="en-US" dirty="0" smtClean="0"/>
              <a:t>Could generate this data manually, but a long job...</a:t>
            </a:r>
          </a:p>
          <a:p>
            <a:r>
              <a:rPr lang="en-US" dirty="0" smtClean="0"/>
              <a:t>Data isolation</a:t>
            </a:r>
          </a:p>
          <a:p>
            <a:pPr lvl="1"/>
            <a:r>
              <a:rPr lang="en-US" dirty="0" smtClean="0"/>
              <a:t>Data in different files.</a:t>
            </a:r>
          </a:p>
          <a:p>
            <a:pPr lvl="1"/>
            <a:r>
              <a:rPr lang="en-US" dirty="0" smtClean="0"/>
              <a:t>Data in different formats.</a:t>
            </a:r>
          </a:p>
          <a:p>
            <a:pPr lvl="1"/>
            <a:r>
              <a:rPr lang="en-US" dirty="0" smtClean="0"/>
              <a:t>Difficult to write new application programs.</a:t>
            </a:r>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FIRST NORMAL FORM (1NF) (CONTD..)</a:t>
            </a:r>
            <a:endParaRPr lang="en-US" sz="3600" b="1" dirty="0"/>
          </a:p>
        </p:txBody>
      </p:sp>
      <p:sp>
        <p:nvSpPr>
          <p:cNvPr id="6" name="Content Placeholder 5"/>
          <p:cNvSpPr>
            <a:spLocks noGrp="1"/>
          </p:cNvSpPr>
          <p:nvPr>
            <p:ph idx="1"/>
          </p:nvPr>
        </p:nvSpPr>
        <p:spPr/>
        <p:txBody>
          <a:bodyPr/>
          <a:lstStyle/>
          <a:p>
            <a:pPr>
              <a:buFont typeface="Wingdings" pitchFamily="2" charset="2"/>
              <a:buNone/>
            </a:pPr>
            <a:endParaRPr lang="en-US" sz="2200" dirty="0" smtClean="0">
              <a:latin typeface="Arial" pitchFamily="34" charset="0"/>
              <a:cs typeface="Arial" pitchFamily="34" charset="0"/>
            </a:endParaRPr>
          </a:p>
          <a:p>
            <a:pPr>
              <a:buFont typeface="Wingdings" pitchFamily="2" charset="2"/>
              <a:buNone/>
            </a:pPr>
            <a:r>
              <a:rPr lang="en-US" sz="2200" dirty="0" smtClean="0">
                <a:latin typeface="Arial" pitchFamily="34" charset="0"/>
                <a:cs typeface="Arial" pitchFamily="34" charset="0"/>
              </a:rPr>
              <a:t>Un-normalized  table:</a:t>
            </a:r>
          </a:p>
          <a:p>
            <a:endParaRPr lang="en-US" sz="2200" b="1" dirty="0" smtClean="0">
              <a:latin typeface="Arial" pitchFamily="34" charset="0"/>
              <a:cs typeface="Arial" pitchFamily="34" charset="0"/>
            </a:endParaRPr>
          </a:p>
          <a:p>
            <a:pPr>
              <a:buNone/>
            </a:pPr>
            <a:endParaRPr lang="en-US" sz="2200" b="1" dirty="0" smtClean="0">
              <a:latin typeface="Arial" pitchFamily="34" charset="0"/>
              <a:cs typeface="Arial" pitchFamily="34" charset="0"/>
            </a:endParaRPr>
          </a:p>
          <a:p>
            <a:pPr>
              <a:buNone/>
            </a:pPr>
            <a:endParaRPr lang="en-US" sz="2200" dirty="0" smtClean="0">
              <a:latin typeface="Arial" pitchFamily="34" charset="0"/>
              <a:cs typeface="Arial" pitchFamily="34" charset="0"/>
            </a:endParaRPr>
          </a:p>
          <a:p>
            <a:pPr>
              <a:buNone/>
            </a:pPr>
            <a:endParaRPr lang="en-US" b="1" dirty="0" smtClean="0"/>
          </a:p>
        </p:txBody>
      </p:sp>
      <p:sp>
        <p:nvSpPr>
          <p:cNvPr id="7" name="Text Box 6"/>
          <p:cNvSpPr txBox="1">
            <a:spLocks noChangeArrowheads="1"/>
          </p:cNvSpPr>
          <p:nvPr/>
        </p:nvSpPr>
        <p:spPr bwMode="auto">
          <a:xfrm>
            <a:off x="1676400" y="2720975"/>
            <a:ext cx="5999163" cy="2841625"/>
          </a:xfrm>
          <a:prstGeom prst="rect">
            <a:avLst/>
          </a:prstGeom>
          <a:noFill/>
          <a:ln w="12700">
            <a:noFill/>
            <a:miter lim="800000"/>
            <a:headEnd/>
            <a:tailEnd/>
          </a:ln>
          <a:effectLst/>
        </p:spPr>
        <p:txBody>
          <a:bodyPr wrap="none">
            <a:spAutoFit/>
          </a:bodyPr>
          <a:lstStyle/>
          <a:p>
            <a:r>
              <a:rPr lang="en-US" sz="1600" b="1" dirty="0" err="1"/>
              <a:t>PNo</a:t>
            </a:r>
            <a:r>
              <a:rPr lang="en-US" sz="1600" b="1" dirty="0"/>
              <a:t>	</a:t>
            </a:r>
            <a:r>
              <a:rPr lang="en-US" sz="1600" b="1" dirty="0" err="1"/>
              <a:t>PName</a:t>
            </a:r>
            <a:r>
              <a:rPr lang="en-US" sz="1600" b="1" dirty="0"/>
              <a:t>	</a:t>
            </a:r>
            <a:r>
              <a:rPr lang="en-US" sz="1600" b="1" dirty="0" err="1"/>
              <a:t>ENo</a:t>
            </a:r>
            <a:r>
              <a:rPr lang="en-US" sz="1600" b="1" dirty="0"/>
              <a:t>	</a:t>
            </a:r>
            <a:r>
              <a:rPr lang="en-US" sz="1600" b="1" dirty="0" err="1"/>
              <a:t>EName</a:t>
            </a:r>
            <a:r>
              <a:rPr lang="en-US" sz="1600" b="1" dirty="0"/>
              <a:t>	  </a:t>
            </a:r>
            <a:r>
              <a:rPr lang="en-US" sz="1600" b="1" dirty="0" err="1"/>
              <a:t>Jcode</a:t>
            </a:r>
            <a:r>
              <a:rPr lang="en-US" sz="1600" b="1" dirty="0"/>
              <a:t>	</a:t>
            </a:r>
            <a:r>
              <a:rPr lang="en-US" sz="1600" b="1" dirty="0" err="1"/>
              <a:t>ChgHr</a:t>
            </a:r>
            <a:r>
              <a:rPr lang="en-US" sz="1600" b="1" dirty="0"/>
              <a:t>	Hrs</a:t>
            </a:r>
          </a:p>
          <a:p>
            <a:r>
              <a:rPr lang="en-US" sz="1600" dirty="0"/>
              <a:t>  1	Alpha	101	John Doe	  NE	$65	20</a:t>
            </a:r>
          </a:p>
          <a:p>
            <a:r>
              <a:rPr lang="en-US" sz="1600" dirty="0"/>
              <a:t>		105	Jane Vo	  SA	$80	15</a:t>
            </a:r>
          </a:p>
          <a:p>
            <a:r>
              <a:rPr lang="en-US" sz="1600" dirty="0"/>
              <a:t>		110	Bob Lund	  CP	$60	40</a:t>
            </a:r>
          </a:p>
          <a:p>
            <a:r>
              <a:rPr lang="en-US" sz="1600" dirty="0"/>
              <a:t>  2	Beta	101	John Doe	  NE	$65	20</a:t>
            </a:r>
          </a:p>
          <a:p>
            <a:r>
              <a:rPr lang="en-US" sz="1600" dirty="0"/>
              <a:t>		108	Jeb Lee	  NE	$65	15</a:t>
            </a:r>
          </a:p>
          <a:p>
            <a:r>
              <a:rPr lang="en-US" sz="1600" dirty="0"/>
              <a:t>		106	Sara Lee	  SA	$80	20</a:t>
            </a:r>
          </a:p>
          <a:p>
            <a:r>
              <a:rPr lang="en-US" sz="1600" dirty="0"/>
              <a:t>  3	Omega	102	Beth Reed	  PM	$125	20</a:t>
            </a:r>
          </a:p>
          <a:p>
            <a:r>
              <a:rPr lang="en-US" sz="1600" dirty="0"/>
              <a:t>		105	Jane Vo	  SA	$80	10</a:t>
            </a:r>
          </a:p>
          <a:p>
            <a:endParaRPr lang="en-US" sz="1600" dirty="0"/>
          </a:p>
          <a:p>
            <a:r>
              <a:rPr lang="en-US" sz="2000" b="1" dirty="0"/>
              <a:t>Is the above relation in 1NF?</a:t>
            </a:r>
            <a:endParaRPr lang="en-US" sz="1600" dirty="0"/>
          </a:p>
        </p:txBody>
      </p:sp>
      <p:sp>
        <p:nvSpPr>
          <p:cNvPr id="10" name="Rectangle 7"/>
          <p:cNvSpPr>
            <a:spLocks noChangeArrowheads="1"/>
          </p:cNvSpPr>
          <p:nvPr/>
        </p:nvSpPr>
        <p:spPr bwMode="auto">
          <a:xfrm>
            <a:off x="1600200" y="2492375"/>
            <a:ext cx="6248400" cy="2514600"/>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FIRST NORMAL FORM (1NF) (CONTD..)</a:t>
            </a:r>
            <a:endParaRPr lang="en-US" sz="3600" dirty="0"/>
          </a:p>
        </p:txBody>
      </p:sp>
      <p:sp>
        <p:nvSpPr>
          <p:cNvPr id="3" name="Content Placeholder 2"/>
          <p:cNvSpPr>
            <a:spLocks noGrp="1"/>
          </p:cNvSpPr>
          <p:nvPr>
            <p:ph idx="1"/>
          </p:nvPr>
        </p:nvSpPr>
        <p:spPr/>
        <p:txBody>
          <a:bodyPr/>
          <a:lstStyle/>
          <a:p>
            <a:r>
              <a:rPr lang="en-US" sz="2200" dirty="0" smtClean="0">
                <a:latin typeface="Arial" pitchFamily="34" charset="0"/>
                <a:cs typeface="Arial" pitchFamily="34" charset="0"/>
              </a:rPr>
              <a:t>The previous relation can be converted into first normal form by adding </a:t>
            </a:r>
            <a:r>
              <a:rPr lang="en-US" sz="2200" dirty="0" err="1" smtClean="0">
                <a:latin typeface="Arial" pitchFamily="34" charset="0"/>
                <a:cs typeface="Arial" pitchFamily="34" charset="0"/>
              </a:rPr>
              <a:t>Pno</a:t>
            </a:r>
            <a:r>
              <a:rPr lang="en-US" sz="2200" dirty="0" smtClean="0">
                <a:latin typeface="Arial" pitchFamily="34" charset="0"/>
                <a:cs typeface="Arial" pitchFamily="34" charset="0"/>
              </a:rPr>
              <a:t> and </a:t>
            </a:r>
            <a:r>
              <a:rPr lang="en-US" sz="2200" dirty="0" err="1" smtClean="0">
                <a:latin typeface="Arial" pitchFamily="34" charset="0"/>
                <a:cs typeface="Arial" pitchFamily="34" charset="0"/>
              </a:rPr>
              <a:t>Pname</a:t>
            </a:r>
            <a:r>
              <a:rPr lang="en-US" sz="2200" dirty="0" smtClean="0">
                <a:latin typeface="Arial" pitchFamily="34" charset="0"/>
                <a:cs typeface="Arial" pitchFamily="34" charset="0"/>
              </a:rPr>
              <a:t> to each row.</a:t>
            </a:r>
          </a:p>
          <a:p>
            <a:pPr>
              <a:buNone/>
            </a:pPr>
            <a:endParaRPr lang="en-US" dirty="0"/>
          </a:p>
        </p:txBody>
      </p:sp>
      <p:sp>
        <p:nvSpPr>
          <p:cNvPr id="4" name="Rectangle 1030"/>
          <p:cNvSpPr>
            <a:spLocks noChangeArrowheads="1"/>
          </p:cNvSpPr>
          <p:nvPr/>
        </p:nvSpPr>
        <p:spPr bwMode="auto">
          <a:xfrm>
            <a:off x="2286000" y="2895600"/>
            <a:ext cx="5999163" cy="2292350"/>
          </a:xfrm>
          <a:prstGeom prst="rect">
            <a:avLst/>
          </a:prstGeom>
          <a:noFill/>
          <a:ln w="12700">
            <a:noFill/>
            <a:miter lim="800000"/>
            <a:headEnd/>
            <a:tailEnd/>
          </a:ln>
          <a:effectLst/>
        </p:spPr>
        <p:txBody>
          <a:bodyPr wrap="none">
            <a:spAutoFit/>
          </a:bodyPr>
          <a:lstStyle/>
          <a:p>
            <a:r>
              <a:rPr lang="en-US" sz="1600" b="1" dirty="0" err="1"/>
              <a:t>PNo</a:t>
            </a:r>
            <a:r>
              <a:rPr lang="en-US" sz="1600" b="1" dirty="0"/>
              <a:t>	</a:t>
            </a:r>
            <a:r>
              <a:rPr lang="en-US" sz="1600" b="1" dirty="0" err="1"/>
              <a:t>PName</a:t>
            </a:r>
            <a:r>
              <a:rPr lang="en-US" sz="1600" b="1" dirty="0"/>
              <a:t>	</a:t>
            </a:r>
            <a:r>
              <a:rPr lang="en-US" sz="1600" b="1" dirty="0" err="1"/>
              <a:t>ENo</a:t>
            </a:r>
            <a:r>
              <a:rPr lang="en-US" sz="1600" b="1" dirty="0"/>
              <a:t>	</a:t>
            </a:r>
            <a:r>
              <a:rPr lang="en-US" sz="1600" b="1" dirty="0" err="1"/>
              <a:t>EName</a:t>
            </a:r>
            <a:r>
              <a:rPr lang="en-US" sz="1600" b="1" dirty="0"/>
              <a:t>	  </a:t>
            </a:r>
            <a:r>
              <a:rPr lang="en-US" sz="1600" b="1" dirty="0" err="1"/>
              <a:t>Jcode</a:t>
            </a:r>
            <a:r>
              <a:rPr lang="en-US" sz="1600" b="1" dirty="0"/>
              <a:t>	</a:t>
            </a:r>
            <a:r>
              <a:rPr lang="en-US" sz="1600" b="1" dirty="0" err="1"/>
              <a:t>ChgHr</a:t>
            </a:r>
            <a:r>
              <a:rPr lang="en-US" sz="1600" b="1" dirty="0"/>
              <a:t>	Hrs</a:t>
            </a:r>
          </a:p>
          <a:p>
            <a:r>
              <a:rPr lang="en-US" sz="1600" dirty="0"/>
              <a:t>1	Alpha	101	John Doe	  NE	$65	20</a:t>
            </a:r>
          </a:p>
          <a:p>
            <a:r>
              <a:rPr lang="en-US" sz="1600" dirty="0"/>
              <a:t>1	Alpha 	105	Jane Vo	  SA	$80	15</a:t>
            </a:r>
          </a:p>
          <a:p>
            <a:r>
              <a:rPr lang="en-US" sz="1600" dirty="0"/>
              <a:t>1	Alpha 	110	Bob Lund	  CP	$60	40</a:t>
            </a:r>
          </a:p>
          <a:p>
            <a:r>
              <a:rPr lang="en-US" sz="1600" dirty="0"/>
              <a:t>2	Beta	101	John Doe	  NE	$65	20</a:t>
            </a:r>
          </a:p>
          <a:p>
            <a:r>
              <a:rPr lang="en-US" sz="1600" dirty="0"/>
              <a:t>2	Beta 	108	Jeb Lee	  NE	$65	15</a:t>
            </a:r>
          </a:p>
          <a:p>
            <a:r>
              <a:rPr lang="en-US" sz="1600" dirty="0"/>
              <a:t>2	Beta 	106	Sara Lee	  SA	$80	20</a:t>
            </a:r>
          </a:p>
          <a:p>
            <a:r>
              <a:rPr lang="en-US" sz="1600" dirty="0"/>
              <a:t>3	Omega	102	Beth Reed	  PM	$125	20</a:t>
            </a:r>
          </a:p>
          <a:p>
            <a:r>
              <a:rPr lang="en-US" sz="1600" dirty="0"/>
              <a:t>3	Omega 	105	Jane Vo	  SA	$80	10</a:t>
            </a:r>
          </a:p>
        </p:txBody>
      </p:sp>
      <p:sp>
        <p:nvSpPr>
          <p:cNvPr id="5" name="Rectangle 1033"/>
          <p:cNvSpPr>
            <a:spLocks noChangeArrowheads="1"/>
          </p:cNvSpPr>
          <p:nvPr/>
        </p:nvSpPr>
        <p:spPr bwMode="auto">
          <a:xfrm>
            <a:off x="2057400" y="2819400"/>
            <a:ext cx="6324600" cy="2514600"/>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p:txBody>
          <a:bodyPr/>
          <a:lstStyle/>
          <a:p>
            <a:r>
              <a:rPr lang="en-US" dirty="0" smtClean="0"/>
              <a:t>SECOND NORMAL FORM</a:t>
            </a:r>
            <a:endParaRPr lang="en-US" dirty="0"/>
          </a:p>
        </p:txBody>
      </p:sp>
      <p:sp>
        <p:nvSpPr>
          <p:cNvPr id="70659" name="Rectangle 1027"/>
          <p:cNvSpPr>
            <a:spLocks noGrp="1" noChangeArrowheads="1"/>
          </p:cNvSpPr>
          <p:nvPr>
            <p:ph type="body" idx="1"/>
          </p:nvPr>
        </p:nvSpPr>
        <p:spPr/>
        <p:txBody>
          <a:bodyPr/>
          <a:lstStyle/>
          <a:p>
            <a:r>
              <a:rPr lang="en-US" dirty="0"/>
              <a:t>Dependency diagram for Project</a:t>
            </a:r>
          </a:p>
          <a:p>
            <a:endParaRPr lang="en-US" dirty="0"/>
          </a:p>
        </p:txBody>
      </p:sp>
      <p:sp>
        <p:nvSpPr>
          <p:cNvPr id="70660" name="Rectangle 1028"/>
          <p:cNvSpPr>
            <a:spLocks noChangeArrowheads="1"/>
          </p:cNvSpPr>
          <p:nvPr/>
        </p:nvSpPr>
        <p:spPr bwMode="auto">
          <a:xfrm>
            <a:off x="1676400" y="2667000"/>
            <a:ext cx="7162800" cy="685800"/>
          </a:xfrm>
          <a:prstGeom prst="rect">
            <a:avLst/>
          </a:prstGeom>
          <a:noFill/>
          <a:ln w="12700">
            <a:solidFill>
              <a:schemeClr val="tx1"/>
            </a:solidFill>
            <a:miter lim="800000"/>
            <a:headEnd/>
            <a:tailEnd/>
          </a:ln>
          <a:effectLst/>
        </p:spPr>
        <p:txBody>
          <a:bodyPr wrap="none" anchor="ctr"/>
          <a:lstStyle/>
          <a:p>
            <a:endParaRPr lang="en-US"/>
          </a:p>
        </p:txBody>
      </p:sp>
      <p:sp>
        <p:nvSpPr>
          <p:cNvPr id="70661" name="Line 1029"/>
          <p:cNvSpPr>
            <a:spLocks noChangeShapeType="1"/>
          </p:cNvSpPr>
          <p:nvPr/>
        </p:nvSpPr>
        <p:spPr bwMode="auto">
          <a:xfrm>
            <a:off x="2438400" y="2667000"/>
            <a:ext cx="0" cy="685800"/>
          </a:xfrm>
          <a:prstGeom prst="line">
            <a:avLst/>
          </a:prstGeom>
          <a:noFill/>
          <a:ln w="12700">
            <a:solidFill>
              <a:schemeClr val="tx1"/>
            </a:solidFill>
            <a:round/>
            <a:headEnd/>
            <a:tailEnd/>
          </a:ln>
          <a:effectLst/>
        </p:spPr>
        <p:txBody>
          <a:bodyPr wrap="none" anchor="ctr"/>
          <a:lstStyle/>
          <a:p>
            <a:endParaRPr lang="en-US"/>
          </a:p>
        </p:txBody>
      </p:sp>
      <p:sp>
        <p:nvSpPr>
          <p:cNvPr id="70662" name="Line 1030"/>
          <p:cNvSpPr>
            <a:spLocks noChangeShapeType="1"/>
          </p:cNvSpPr>
          <p:nvPr/>
        </p:nvSpPr>
        <p:spPr bwMode="auto">
          <a:xfrm>
            <a:off x="3429000" y="2667000"/>
            <a:ext cx="0" cy="685800"/>
          </a:xfrm>
          <a:prstGeom prst="line">
            <a:avLst/>
          </a:prstGeom>
          <a:noFill/>
          <a:ln w="12700">
            <a:solidFill>
              <a:schemeClr val="tx1"/>
            </a:solidFill>
            <a:round/>
            <a:headEnd/>
            <a:tailEnd/>
          </a:ln>
          <a:effectLst/>
        </p:spPr>
        <p:txBody>
          <a:bodyPr wrap="none" anchor="ctr"/>
          <a:lstStyle/>
          <a:p>
            <a:endParaRPr lang="en-US"/>
          </a:p>
        </p:txBody>
      </p:sp>
      <p:sp>
        <p:nvSpPr>
          <p:cNvPr id="70663" name="Line 1031"/>
          <p:cNvSpPr>
            <a:spLocks noChangeShapeType="1"/>
          </p:cNvSpPr>
          <p:nvPr/>
        </p:nvSpPr>
        <p:spPr bwMode="auto">
          <a:xfrm>
            <a:off x="4419600" y="2667000"/>
            <a:ext cx="0" cy="685800"/>
          </a:xfrm>
          <a:prstGeom prst="line">
            <a:avLst/>
          </a:prstGeom>
          <a:noFill/>
          <a:ln w="12700">
            <a:solidFill>
              <a:schemeClr val="tx1"/>
            </a:solidFill>
            <a:round/>
            <a:headEnd/>
            <a:tailEnd/>
          </a:ln>
          <a:effectLst/>
        </p:spPr>
        <p:txBody>
          <a:bodyPr wrap="none" anchor="ctr"/>
          <a:lstStyle/>
          <a:p>
            <a:endParaRPr lang="en-US"/>
          </a:p>
        </p:txBody>
      </p:sp>
      <p:sp>
        <p:nvSpPr>
          <p:cNvPr id="70664" name="Line 1032"/>
          <p:cNvSpPr>
            <a:spLocks noChangeShapeType="1"/>
          </p:cNvSpPr>
          <p:nvPr/>
        </p:nvSpPr>
        <p:spPr bwMode="auto">
          <a:xfrm>
            <a:off x="5410200" y="2667000"/>
            <a:ext cx="0" cy="685800"/>
          </a:xfrm>
          <a:prstGeom prst="line">
            <a:avLst/>
          </a:prstGeom>
          <a:noFill/>
          <a:ln w="12700">
            <a:solidFill>
              <a:schemeClr val="tx1"/>
            </a:solidFill>
            <a:round/>
            <a:headEnd/>
            <a:tailEnd/>
          </a:ln>
          <a:effectLst/>
        </p:spPr>
        <p:txBody>
          <a:bodyPr wrap="none" anchor="ctr"/>
          <a:lstStyle/>
          <a:p>
            <a:endParaRPr lang="en-US"/>
          </a:p>
        </p:txBody>
      </p:sp>
      <p:sp>
        <p:nvSpPr>
          <p:cNvPr id="70665" name="Line 1033"/>
          <p:cNvSpPr>
            <a:spLocks noChangeShapeType="1"/>
          </p:cNvSpPr>
          <p:nvPr/>
        </p:nvSpPr>
        <p:spPr bwMode="auto">
          <a:xfrm>
            <a:off x="6400800" y="2667000"/>
            <a:ext cx="0" cy="685800"/>
          </a:xfrm>
          <a:prstGeom prst="line">
            <a:avLst/>
          </a:prstGeom>
          <a:noFill/>
          <a:ln w="12700">
            <a:solidFill>
              <a:schemeClr val="tx1"/>
            </a:solidFill>
            <a:round/>
            <a:headEnd/>
            <a:tailEnd/>
          </a:ln>
          <a:effectLst/>
        </p:spPr>
        <p:txBody>
          <a:bodyPr wrap="none" anchor="ctr"/>
          <a:lstStyle/>
          <a:p>
            <a:endParaRPr lang="en-US"/>
          </a:p>
        </p:txBody>
      </p:sp>
      <p:sp>
        <p:nvSpPr>
          <p:cNvPr id="70666" name="Line 1034"/>
          <p:cNvSpPr>
            <a:spLocks noChangeShapeType="1"/>
          </p:cNvSpPr>
          <p:nvPr/>
        </p:nvSpPr>
        <p:spPr bwMode="auto">
          <a:xfrm>
            <a:off x="7543800" y="2667000"/>
            <a:ext cx="0" cy="685800"/>
          </a:xfrm>
          <a:prstGeom prst="line">
            <a:avLst/>
          </a:prstGeom>
          <a:noFill/>
          <a:ln w="12700">
            <a:solidFill>
              <a:schemeClr val="tx1"/>
            </a:solidFill>
            <a:round/>
            <a:headEnd/>
            <a:tailEnd/>
          </a:ln>
          <a:effectLst/>
        </p:spPr>
        <p:txBody>
          <a:bodyPr wrap="none" anchor="ctr"/>
          <a:lstStyle/>
          <a:p>
            <a:endParaRPr lang="en-US"/>
          </a:p>
        </p:txBody>
      </p:sp>
      <p:sp>
        <p:nvSpPr>
          <p:cNvPr id="70669" name="Text Box 1037"/>
          <p:cNvSpPr txBox="1">
            <a:spLocks noChangeArrowheads="1"/>
          </p:cNvSpPr>
          <p:nvPr/>
        </p:nvSpPr>
        <p:spPr bwMode="auto">
          <a:xfrm>
            <a:off x="1811338" y="2787650"/>
            <a:ext cx="590550" cy="366713"/>
          </a:xfrm>
          <a:prstGeom prst="rect">
            <a:avLst/>
          </a:prstGeom>
          <a:noFill/>
          <a:ln w="12700">
            <a:noFill/>
            <a:miter lim="800000"/>
            <a:headEnd/>
            <a:tailEnd/>
          </a:ln>
          <a:effectLst/>
        </p:spPr>
        <p:txBody>
          <a:bodyPr wrap="none">
            <a:spAutoFit/>
          </a:bodyPr>
          <a:lstStyle/>
          <a:p>
            <a:r>
              <a:rPr lang="en-US" sz="1800" u="sng"/>
              <a:t>PNo</a:t>
            </a:r>
          </a:p>
        </p:txBody>
      </p:sp>
      <p:sp>
        <p:nvSpPr>
          <p:cNvPr id="70670" name="Text Box 1038"/>
          <p:cNvSpPr txBox="1">
            <a:spLocks noChangeArrowheads="1"/>
          </p:cNvSpPr>
          <p:nvPr/>
        </p:nvSpPr>
        <p:spPr bwMode="auto">
          <a:xfrm>
            <a:off x="2514600" y="2789238"/>
            <a:ext cx="857250" cy="366712"/>
          </a:xfrm>
          <a:prstGeom prst="rect">
            <a:avLst/>
          </a:prstGeom>
          <a:noFill/>
          <a:ln w="12700">
            <a:noFill/>
            <a:miter lim="800000"/>
            <a:headEnd/>
            <a:tailEnd/>
          </a:ln>
          <a:effectLst/>
        </p:spPr>
        <p:txBody>
          <a:bodyPr wrap="none">
            <a:spAutoFit/>
          </a:bodyPr>
          <a:lstStyle/>
          <a:p>
            <a:r>
              <a:rPr lang="en-US" sz="1800"/>
              <a:t>PName</a:t>
            </a:r>
          </a:p>
        </p:txBody>
      </p:sp>
      <p:sp>
        <p:nvSpPr>
          <p:cNvPr id="70671" name="Text Box 1039"/>
          <p:cNvSpPr txBox="1">
            <a:spLocks noChangeArrowheads="1"/>
          </p:cNvSpPr>
          <p:nvPr/>
        </p:nvSpPr>
        <p:spPr bwMode="auto">
          <a:xfrm>
            <a:off x="3565525" y="2787650"/>
            <a:ext cx="603250" cy="366713"/>
          </a:xfrm>
          <a:prstGeom prst="rect">
            <a:avLst/>
          </a:prstGeom>
          <a:noFill/>
          <a:ln w="12700">
            <a:noFill/>
            <a:miter lim="800000"/>
            <a:headEnd/>
            <a:tailEnd/>
          </a:ln>
          <a:effectLst/>
        </p:spPr>
        <p:txBody>
          <a:bodyPr wrap="none">
            <a:spAutoFit/>
          </a:bodyPr>
          <a:lstStyle/>
          <a:p>
            <a:r>
              <a:rPr lang="en-US" sz="1800" u="sng"/>
              <a:t>ENo</a:t>
            </a:r>
          </a:p>
        </p:txBody>
      </p:sp>
      <p:sp>
        <p:nvSpPr>
          <p:cNvPr id="70672" name="Text Box 1040"/>
          <p:cNvSpPr txBox="1">
            <a:spLocks noChangeArrowheads="1"/>
          </p:cNvSpPr>
          <p:nvPr/>
        </p:nvSpPr>
        <p:spPr bwMode="auto">
          <a:xfrm>
            <a:off x="4495800" y="2794000"/>
            <a:ext cx="869950" cy="366713"/>
          </a:xfrm>
          <a:prstGeom prst="rect">
            <a:avLst/>
          </a:prstGeom>
          <a:noFill/>
          <a:ln w="12700">
            <a:noFill/>
            <a:miter lim="800000"/>
            <a:headEnd/>
            <a:tailEnd/>
          </a:ln>
          <a:effectLst/>
        </p:spPr>
        <p:txBody>
          <a:bodyPr wrap="none">
            <a:spAutoFit/>
          </a:bodyPr>
          <a:lstStyle/>
          <a:p>
            <a:r>
              <a:rPr lang="en-US" sz="1800"/>
              <a:t>EName</a:t>
            </a:r>
          </a:p>
        </p:txBody>
      </p:sp>
      <p:sp>
        <p:nvSpPr>
          <p:cNvPr id="70673" name="Text Box 1041"/>
          <p:cNvSpPr txBox="1">
            <a:spLocks noChangeArrowheads="1"/>
          </p:cNvSpPr>
          <p:nvPr/>
        </p:nvSpPr>
        <p:spPr bwMode="auto">
          <a:xfrm>
            <a:off x="5486400" y="2819400"/>
            <a:ext cx="755650" cy="366713"/>
          </a:xfrm>
          <a:prstGeom prst="rect">
            <a:avLst/>
          </a:prstGeom>
          <a:noFill/>
          <a:ln w="12700">
            <a:noFill/>
            <a:miter lim="800000"/>
            <a:headEnd/>
            <a:tailEnd/>
          </a:ln>
          <a:effectLst/>
        </p:spPr>
        <p:txBody>
          <a:bodyPr wrap="none">
            <a:spAutoFit/>
          </a:bodyPr>
          <a:lstStyle/>
          <a:p>
            <a:r>
              <a:rPr lang="en-US" sz="1800"/>
              <a:t>JCode</a:t>
            </a:r>
          </a:p>
        </p:txBody>
      </p:sp>
      <p:sp>
        <p:nvSpPr>
          <p:cNvPr id="70674" name="Text Box 1042"/>
          <p:cNvSpPr txBox="1">
            <a:spLocks noChangeArrowheads="1"/>
          </p:cNvSpPr>
          <p:nvPr/>
        </p:nvSpPr>
        <p:spPr bwMode="auto">
          <a:xfrm>
            <a:off x="6553200" y="2789238"/>
            <a:ext cx="806450" cy="366712"/>
          </a:xfrm>
          <a:prstGeom prst="rect">
            <a:avLst/>
          </a:prstGeom>
          <a:noFill/>
          <a:ln w="12700">
            <a:noFill/>
            <a:miter lim="800000"/>
            <a:headEnd/>
            <a:tailEnd/>
          </a:ln>
          <a:effectLst/>
        </p:spPr>
        <p:txBody>
          <a:bodyPr wrap="none">
            <a:spAutoFit/>
          </a:bodyPr>
          <a:lstStyle/>
          <a:p>
            <a:r>
              <a:rPr lang="en-US" sz="1800"/>
              <a:t>ChgHr</a:t>
            </a:r>
          </a:p>
        </p:txBody>
      </p:sp>
      <p:sp>
        <p:nvSpPr>
          <p:cNvPr id="70675" name="Text Box 1043"/>
          <p:cNvSpPr txBox="1">
            <a:spLocks noChangeArrowheads="1"/>
          </p:cNvSpPr>
          <p:nvPr/>
        </p:nvSpPr>
        <p:spPr bwMode="auto">
          <a:xfrm>
            <a:off x="7924800" y="2789238"/>
            <a:ext cx="514350" cy="366712"/>
          </a:xfrm>
          <a:prstGeom prst="rect">
            <a:avLst/>
          </a:prstGeom>
          <a:noFill/>
          <a:ln w="12700">
            <a:noFill/>
            <a:miter lim="800000"/>
            <a:headEnd/>
            <a:tailEnd/>
          </a:ln>
          <a:effectLst/>
        </p:spPr>
        <p:txBody>
          <a:bodyPr wrap="none">
            <a:spAutoFit/>
          </a:bodyPr>
          <a:lstStyle/>
          <a:p>
            <a:r>
              <a:rPr lang="en-US" sz="1800"/>
              <a:t>Hrs</a:t>
            </a:r>
          </a:p>
        </p:txBody>
      </p:sp>
      <p:sp>
        <p:nvSpPr>
          <p:cNvPr id="70676" name="Line 1044"/>
          <p:cNvSpPr>
            <a:spLocks noChangeShapeType="1"/>
          </p:cNvSpPr>
          <p:nvPr/>
        </p:nvSpPr>
        <p:spPr bwMode="auto">
          <a:xfrm>
            <a:off x="2057400" y="3352800"/>
            <a:ext cx="0" cy="304800"/>
          </a:xfrm>
          <a:prstGeom prst="line">
            <a:avLst/>
          </a:prstGeom>
          <a:noFill/>
          <a:ln w="12700">
            <a:solidFill>
              <a:srgbClr val="D60093"/>
            </a:solidFill>
            <a:round/>
            <a:headEnd/>
            <a:tailEnd/>
          </a:ln>
          <a:effectLst/>
        </p:spPr>
        <p:txBody>
          <a:bodyPr wrap="none" anchor="ctr"/>
          <a:lstStyle/>
          <a:p>
            <a:endParaRPr lang="en-US"/>
          </a:p>
        </p:txBody>
      </p:sp>
      <p:sp>
        <p:nvSpPr>
          <p:cNvPr id="70678" name="Line 1046"/>
          <p:cNvSpPr>
            <a:spLocks noChangeShapeType="1"/>
          </p:cNvSpPr>
          <p:nvPr/>
        </p:nvSpPr>
        <p:spPr bwMode="auto">
          <a:xfrm>
            <a:off x="2057400" y="3657600"/>
            <a:ext cx="1828800" cy="0"/>
          </a:xfrm>
          <a:prstGeom prst="line">
            <a:avLst/>
          </a:prstGeom>
          <a:noFill/>
          <a:ln w="12700">
            <a:solidFill>
              <a:srgbClr val="D60093"/>
            </a:solidFill>
            <a:round/>
            <a:headEnd/>
            <a:tailEnd/>
          </a:ln>
          <a:effectLst/>
        </p:spPr>
        <p:txBody>
          <a:bodyPr wrap="none" anchor="ctr"/>
          <a:lstStyle/>
          <a:p>
            <a:endParaRPr lang="en-US"/>
          </a:p>
        </p:txBody>
      </p:sp>
      <p:sp>
        <p:nvSpPr>
          <p:cNvPr id="70679" name="Line 1047"/>
          <p:cNvSpPr>
            <a:spLocks noChangeShapeType="1"/>
          </p:cNvSpPr>
          <p:nvPr/>
        </p:nvSpPr>
        <p:spPr bwMode="auto">
          <a:xfrm>
            <a:off x="3870325" y="3368675"/>
            <a:ext cx="0" cy="304800"/>
          </a:xfrm>
          <a:prstGeom prst="line">
            <a:avLst/>
          </a:prstGeom>
          <a:noFill/>
          <a:ln w="12700">
            <a:solidFill>
              <a:srgbClr val="D60093"/>
            </a:solidFill>
            <a:round/>
            <a:headEnd/>
            <a:tailEnd/>
          </a:ln>
          <a:effectLst/>
        </p:spPr>
        <p:txBody>
          <a:bodyPr wrap="none" anchor="ctr"/>
          <a:lstStyle/>
          <a:p>
            <a:endParaRPr lang="en-US"/>
          </a:p>
        </p:txBody>
      </p:sp>
      <p:sp>
        <p:nvSpPr>
          <p:cNvPr id="70682" name="Line 1050"/>
          <p:cNvSpPr>
            <a:spLocks noChangeShapeType="1"/>
          </p:cNvSpPr>
          <p:nvPr/>
        </p:nvSpPr>
        <p:spPr bwMode="auto">
          <a:xfrm>
            <a:off x="2819400" y="3657600"/>
            <a:ext cx="0" cy="228600"/>
          </a:xfrm>
          <a:prstGeom prst="line">
            <a:avLst/>
          </a:prstGeom>
          <a:noFill/>
          <a:ln w="12700">
            <a:solidFill>
              <a:srgbClr val="D60093"/>
            </a:solidFill>
            <a:round/>
            <a:headEnd/>
            <a:tailEnd/>
          </a:ln>
          <a:effectLst/>
        </p:spPr>
        <p:txBody>
          <a:bodyPr wrap="none" anchor="ctr"/>
          <a:lstStyle/>
          <a:p>
            <a:endParaRPr lang="en-US"/>
          </a:p>
        </p:txBody>
      </p:sp>
      <p:sp>
        <p:nvSpPr>
          <p:cNvPr id="70683" name="Line 1051"/>
          <p:cNvSpPr>
            <a:spLocks noChangeShapeType="1"/>
          </p:cNvSpPr>
          <p:nvPr/>
        </p:nvSpPr>
        <p:spPr bwMode="auto">
          <a:xfrm>
            <a:off x="2819400" y="3886200"/>
            <a:ext cx="5334000" cy="0"/>
          </a:xfrm>
          <a:prstGeom prst="line">
            <a:avLst/>
          </a:prstGeom>
          <a:noFill/>
          <a:ln w="12700">
            <a:solidFill>
              <a:srgbClr val="D60093"/>
            </a:solidFill>
            <a:round/>
            <a:headEnd/>
            <a:tailEnd/>
          </a:ln>
          <a:effectLst/>
        </p:spPr>
        <p:txBody>
          <a:bodyPr wrap="none" anchor="ctr"/>
          <a:lstStyle/>
          <a:p>
            <a:endParaRPr lang="en-US"/>
          </a:p>
        </p:txBody>
      </p:sp>
      <p:sp>
        <p:nvSpPr>
          <p:cNvPr id="70685" name="Line 1053"/>
          <p:cNvSpPr>
            <a:spLocks noChangeShapeType="1"/>
          </p:cNvSpPr>
          <p:nvPr/>
        </p:nvSpPr>
        <p:spPr bwMode="auto">
          <a:xfrm flipV="1">
            <a:off x="8153400" y="3352800"/>
            <a:ext cx="0" cy="533400"/>
          </a:xfrm>
          <a:prstGeom prst="line">
            <a:avLst/>
          </a:prstGeom>
          <a:noFill/>
          <a:ln w="12700">
            <a:solidFill>
              <a:srgbClr val="D60093"/>
            </a:solidFill>
            <a:round/>
            <a:headEnd/>
            <a:tailEnd type="triangle" w="med" len="med"/>
          </a:ln>
          <a:effectLst/>
        </p:spPr>
        <p:txBody>
          <a:bodyPr wrap="none" anchor="ctr"/>
          <a:lstStyle/>
          <a:p>
            <a:endParaRPr lang="en-US"/>
          </a:p>
        </p:txBody>
      </p:sp>
      <p:sp>
        <p:nvSpPr>
          <p:cNvPr id="70688" name="Line 1056"/>
          <p:cNvSpPr>
            <a:spLocks noChangeShapeType="1"/>
          </p:cNvSpPr>
          <p:nvPr/>
        </p:nvSpPr>
        <p:spPr bwMode="auto">
          <a:xfrm flipV="1">
            <a:off x="2057400" y="2438400"/>
            <a:ext cx="0" cy="228600"/>
          </a:xfrm>
          <a:prstGeom prst="line">
            <a:avLst/>
          </a:prstGeom>
          <a:noFill/>
          <a:ln w="12700">
            <a:solidFill>
              <a:schemeClr val="tx1"/>
            </a:solidFill>
            <a:round/>
            <a:headEnd/>
            <a:tailEnd/>
          </a:ln>
          <a:effectLst/>
        </p:spPr>
        <p:txBody>
          <a:bodyPr wrap="none" anchor="ctr"/>
          <a:lstStyle/>
          <a:p>
            <a:endParaRPr lang="en-US"/>
          </a:p>
        </p:txBody>
      </p:sp>
      <p:sp>
        <p:nvSpPr>
          <p:cNvPr id="70690" name="Line 1058"/>
          <p:cNvSpPr>
            <a:spLocks noChangeShapeType="1"/>
          </p:cNvSpPr>
          <p:nvPr/>
        </p:nvSpPr>
        <p:spPr bwMode="auto">
          <a:xfrm>
            <a:off x="2057400" y="2438400"/>
            <a:ext cx="838200" cy="0"/>
          </a:xfrm>
          <a:prstGeom prst="line">
            <a:avLst/>
          </a:prstGeom>
          <a:noFill/>
          <a:ln w="12700">
            <a:solidFill>
              <a:schemeClr val="tx1"/>
            </a:solidFill>
            <a:round/>
            <a:headEnd/>
            <a:tailEnd/>
          </a:ln>
          <a:effectLst/>
        </p:spPr>
        <p:txBody>
          <a:bodyPr wrap="none" anchor="ctr"/>
          <a:lstStyle/>
          <a:p>
            <a:endParaRPr lang="en-US"/>
          </a:p>
        </p:txBody>
      </p:sp>
      <p:sp>
        <p:nvSpPr>
          <p:cNvPr id="70691" name="Line 1059"/>
          <p:cNvSpPr>
            <a:spLocks noChangeShapeType="1"/>
          </p:cNvSpPr>
          <p:nvPr/>
        </p:nvSpPr>
        <p:spPr bwMode="auto">
          <a:xfrm>
            <a:off x="2895600" y="2438400"/>
            <a:ext cx="0" cy="2286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70692" name="Line 1060"/>
          <p:cNvSpPr>
            <a:spLocks noChangeShapeType="1"/>
          </p:cNvSpPr>
          <p:nvPr/>
        </p:nvSpPr>
        <p:spPr bwMode="auto">
          <a:xfrm flipV="1">
            <a:off x="3886200" y="2133600"/>
            <a:ext cx="0" cy="533400"/>
          </a:xfrm>
          <a:prstGeom prst="line">
            <a:avLst/>
          </a:prstGeom>
          <a:noFill/>
          <a:ln w="12700">
            <a:solidFill>
              <a:srgbClr val="330099"/>
            </a:solidFill>
            <a:round/>
            <a:headEnd/>
            <a:tailEnd/>
          </a:ln>
          <a:effectLst/>
        </p:spPr>
        <p:txBody>
          <a:bodyPr wrap="none" anchor="ctr"/>
          <a:lstStyle/>
          <a:p>
            <a:endParaRPr lang="en-US"/>
          </a:p>
        </p:txBody>
      </p:sp>
      <p:sp>
        <p:nvSpPr>
          <p:cNvPr id="70693" name="Line 1061"/>
          <p:cNvSpPr>
            <a:spLocks noChangeShapeType="1"/>
          </p:cNvSpPr>
          <p:nvPr/>
        </p:nvSpPr>
        <p:spPr bwMode="auto">
          <a:xfrm>
            <a:off x="3886200" y="2133600"/>
            <a:ext cx="3200400" cy="0"/>
          </a:xfrm>
          <a:prstGeom prst="line">
            <a:avLst/>
          </a:prstGeom>
          <a:noFill/>
          <a:ln w="12700">
            <a:solidFill>
              <a:srgbClr val="330099"/>
            </a:solidFill>
            <a:round/>
            <a:headEnd/>
            <a:tailEnd/>
          </a:ln>
          <a:effectLst/>
        </p:spPr>
        <p:txBody>
          <a:bodyPr wrap="none" anchor="ctr"/>
          <a:lstStyle/>
          <a:p>
            <a:endParaRPr lang="en-US"/>
          </a:p>
        </p:txBody>
      </p:sp>
      <p:sp>
        <p:nvSpPr>
          <p:cNvPr id="70694" name="Line 1062"/>
          <p:cNvSpPr>
            <a:spLocks noChangeShapeType="1"/>
          </p:cNvSpPr>
          <p:nvPr/>
        </p:nvSpPr>
        <p:spPr bwMode="auto">
          <a:xfrm>
            <a:off x="4876800" y="2133600"/>
            <a:ext cx="0" cy="533400"/>
          </a:xfrm>
          <a:prstGeom prst="line">
            <a:avLst/>
          </a:prstGeom>
          <a:noFill/>
          <a:ln w="12700">
            <a:solidFill>
              <a:srgbClr val="330099"/>
            </a:solidFill>
            <a:round/>
            <a:headEnd/>
            <a:tailEnd type="triangle" w="med" len="med"/>
          </a:ln>
          <a:effectLst/>
        </p:spPr>
        <p:txBody>
          <a:bodyPr wrap="none" anchor="ctr"/>
          <a:lstStyle/>
          <a:p>
            <a:endParaRPr lang="en-US"/>
          </a:p>
        </p:txBody>
      </p:sp>
      <p:sp>
        <p:nvSpPr>
          <p:cNvPr id="70696" name="Line 1064"/>
          <p:cNvSpPr>
            <a:spLocks noChangeShapeType="1"/>
          </p:cNvSpPr>
          <p:nvPr/>
        </p:nvSpPr>
        <p:spPr bwMode="auto">
          <a:xfrm>
            <a:off x="5867400" y="2133600"/>
            <a:ext cx="0" cy="533400"/>
          </a:xfrm>
          <a:prstGeom prst="line">
            <a:avLst/>
          </a:prstGeom>
          <a:noFill/>
          <a:ln w="12700">
            <a:solidFill>
              <a:srgbClr val="330099"/>
            </a:solidFill>
            <a:round/>
            <a:headEnd/>
            <a:tailEnd type="triangle" w="med" len="med"/>
          </a:ln>
          <a:effectLst/>
        </p:spPr>
        <p:txBody>
          <a:bodyPr wrap="none" anchor="ctr"/>
          <a:lstStyle/>
          <a:p>
            <a:endParaRPr lang="en-US"/>
          </a:p>
        </p:txBody>
      </p:sp>
      <p:sp>
        <p:nvSpPr>
          <p:cNvPr id="70697" name="Line 1065"/>
          <p:cNvSpPr>
            <a:spLocks noChangeShapeType="1"/>
          </p:cNvSpPr>
          <p:nvPr/>
        </p:nvSpPr>
        <p:spPr bwMode="auto">
          <a:xfrm flipV="1">
            <a:off x="6096000" y="2438400"/>
            <a:ext cx="0" cy="228600"/>
          </a:xfrm>
          <a:prstGeom prst="line">
            <a:avLst/>
          </a:prstGeom>
          <a:noFill/>
          <a:ln w="12700">
            <a:solidFill>
              <a:schemeClr val="accent1"/>
            </a:solidFill>
            <a:round/>
            <a:headEnd/>
            <a:tailEnd/>
          </a:ln>
          <a:effectLst/>
        </p:spPr>
        <p:txBody>
          <a:bodyPr wrap="none" anchor="ctr"/>
          <a:lstStyle/>
          <a:p>
            <a:endParaRPr lang="en-US"/>
          </a:p>
        </p:txBody>
      </p:sp>
      <p:sp>
        <p:nvSpPr>
          <p:cNvPr id="70698" name="Line 1066"/>
          <p:cNvSpPr>
            <a:spLocks noChangeShapeType="1"/>
          </p:cNvSpPr>
          <p:nvPr/>
        </p:nvSpPr>
        <p:spPr bwMode="auto">
          <a:xfrm>
            <a:off x="6096000" y="2438400"/>
            <a:ext cx="838200" cy="0"/>
          </a:xfrm>
          <a:prstGeom prst="line">
            <a:avLst/>
          </a:prstGeom>
          <a:noFill/>
          <a:ln w="12700">
            <a:solidFill>
              <a:schemeClr val="accent1"/>
            </a:solidFill>
            <a:round/>
            <a:headEnd/>
            <a:tailEnd/>
          </a:ln>
          <a:effectLst/>
        </p:spPr>
        <p:txBody>
          <a:bodyPr wrap="none" anchor="ctr"/>
          <a:lstStyle/>
          <a:p>
            <a:endParaRPr lang="en-US"/>
          </a:p>
        </p:txBody>
      </p:sp>
      <p:sp>
        <p:nvSpPr>
          <p:cNvPr id="70699" name="Line 1067"/>
          <p:cNvSpPr>
            <a:spLocks noChangeShapeType="1"/>
          </p:cNvSpPr>
          <p:nvPr/>
        </p:nvSpPr>
        <p:spPr bwMode="auto">
          <a:xfrm>
            <a:off x="6934200" y="2438400"/>
            <a:ext cx="0" cy="228600"/>
          </a:xfrm>
          <a:prstGeom prst="line">
            <a:avLst/>
          </a:prstGeom>
          <a:noFill/>
          <a:ln w="12700">
            <a:solidFill>
              <a:schemeClr val="accent1"/>
            </a:solidFill>
            <a:round/>
            <a:headEnd/>
            <a:tailEnd type="triangle" w="med" len="med"/>
          </a:ln>
          <a:effectLst/>
        </p:spPr>
        <p:txBody>
          <a:bodyPr wrap="none" anchor="ctr"/>
          <a:lstStyle/>
          <a:p>
            <a:endParaRPr lang="en-US"/>
          </a:p>
        </p:txBody>
      </p:sp>
      <p:sp>
        <p:nvSpPr>
          <p:cNvPr id="70700" name="Line 1068"/>
          <p:cNvSpPr>
            <a:spLocks noChangeShapeType="1"/>
          </p:cNvSpPr>
          <p:nvPr/>
        </p:nvSpPr>
        <p:spPr bwMode="auto">
          <a:xfrm flipV="1">
            <a:off x="3048000" y="3352800"/>
            <a:ext cx="0" cy="304800"/>
          </a:xfrm>
          <a:prstGeom prst="line">
            <a:avLst/>
          </a:prstGeom>
          <a:noFill/>
          <a:ln w="12700">
            <a:solidFill>
              <a:srgbClr val="D60093"/>
            </a:solidFill>
            <a:round/>
            <a:headEnd/>
            <a:tailEnd type="triangle" w="med" len="med"/>
          </a:ln>
          <a:effectLst/>
        </p:spPr>
        <p:txBody>
          <a:bodyPr wrap="none" anchor="ctr"/>
          <a:lstStyle/>
          <a:p>
            <a:endParaRPr lang="en-US"/>
          </a:p>
        </p:txBody>
      </p:sp>
      <p:sp>
        <p:nvSpPr>
          <p:cNvPr id="70702" name="Line 1070"/>
          <p:cNvSpPr>
            <a:spLocks noChangeShapeType="1"/>
          </p:cNvSpPr>
          <p:nvPr/>
        </p:nvSpPr>
        <p:spPr bwMode="auto">
          <a:xfrm flipV="1">
            <a:off x="4953000" y="3352800"/>
            <a:ext cx="0" cy="533400"/>
          </a:xfrm>
          <a:prstGeom prst="line">
            <a:avLst/>
          </a:prstGeom>
          <a:noFill/>
          <a:ln w="12700">
            <a:solidFill>
              <a:srgbClr val="D60093"/>
            </a:solidFill>
            <a:round/>
            <a:headEnd/>
            <a:tailEnd type="triangle" w="med" len="med"/>
          </a:ln>
          <a:effectLst/>
        </p:spPr>
        <p:txBody>
          <a:bodyPr wrap="none" anchor="ctr"/>
          <a:lstStyle/>
          <a:p>
            <a:endParaRPr lang="en-US"/>
          </a:p>
        </p:txBody>
      </p:sp>
      <p:sp>
        <p:nvSpPr>
          <p:cNvPr id="70703" name="Line 1071"/>
          <p:cNvSpPr>
            <a:spLocks noChangeShapeType="1"/>
          </p:cNvSpPr>
          <p:nvPr/>
        </p:nvSpPr>
        <p:spPr bwMode="auto">
          <a:xfrm flipV="1">
            <a:off x="5867400" y="3352800"/>
            <a:ext cx="0" cy="533400"/>
          </a:xfrm>
          <a:prstGeom prst="line">
            <a:avLst/>
          </a:prstGeom>
          <a:noFill/>
          <a:ln w="12700">
            <a:solidFill>
              <a:srgbClr val="D60093"/>
            </a:solidFill>
            <a:round/>
            <a:headEnd/>
            <a:tailEnd type="triangle" w="med" len="med"/>
          </a:ln>
          <a:effectLst/>
        </p:spPr>
        <p:txBody>
          <a:bodyPr wrap="none" anchor="ctr"/>
          <a:lstStyle/>
          <a:p>
            <a:endParaRPr lang="en-US"/>
          </a:p>
        </p:txBody>
      </p:sp>
      <p:sp>
        <p:nvSpPr>
          <p:cNvPr id="70704" name="Line 1072"/>
          <p:cNvSpPr>
            <a:spLocks noChangeShapeType="1"/>
          </p:cNvSpPr>
          <p:nvPr/>
        </p:nvSpPr>
        <p:spPr bwMode="auto">
          <a:xfrm flipV="1">
            <a:off x="7010400" y="3352800"/>
            <a:ext cx="0" cy="533400"/>
          </a:xfrm>
          <a:prstGeom prst="line">
            <a:avLst/>
          </a:prstGeom>
          <a:noFill/>
          <a:ln w="12700">
            <a:solidFill>
              <a:srgbClr val="D60093"/>
            </a:solidFill>
            <a:round/>
            <a:headEnd/>
            <a:tailEnd type="triangle" w="med" len="med"/>
          </a:ln>
          <a:effectLst/>
        </p:spPr>
        <p:txBody>
          <a:bodyPr wrap="none" anchor="ctr"/>
          <a:lstStyle/>
          <a:p>
            <a:endParaRPr lang="en-US"/>
          </a:p>
        </p:txBody>
      </p:sp>
      <p:sp>
        <p:nvSpPr>
          <p:cNvPr id="70705" name="Line 1073"/>
          <p:cNvSpPr>
            <a:spLocks noChangeShapeType="1"/>
          </p:cNvSpPr>
          <p:nvPr/>
        </p:nvSpPr>
        <p:spPr bwMode="auto">
          <a:xfrm>
            <a:off x="7086600" y="2133600"/>
            <a:ext cx="0" cy="533400"/>
          </a:xfrm>
          <a:prstGeom prst="line">
            <a:avLst/>
          </a:prstGeom>
          <a:noFill/>
          <a:ln w="12700">
            <a:solidFill>
              <a:srgbClr val="330099"/>
            </a:solidFill>
            <a:round/>
            <a:headEnd/>
            <a:tailEnd type="triangle" w="med" len="med"/>
          </a:ln>
          <a:effectLst/>
        </p:spPr>
        <p:txBody>
          <a:bodyPr wrap="none" anchor="ctr"/>
          <a:lstStyle/>
          <a:p>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SECOND NORMAL FORM (2NF)</a:t>
            </a:r>
            <a:endParaRPr lang="en-US" sz="3600" dirty="0"/>
          </a:p>
        </p:txBody>
      </p:sp>
      <p:sp>
        <p:nvSpPr>
          <p:cNvPr id="3" name="Content Placeholder 2"/>
          <p:cNvSpPr>
            <a:spLocks noGrp="1"/>
          </p:cNvSpPr>
          <p:nvPr>
            <p:ph idx="1"/>
          </p:nvPr>
        </p:nvSpPr>
        <p:spPr/>
        <p:txBody>
          <a:bodyPr>
            <a:normAutofit/>
          </a:bodyPr>
          <a:lstStyle/>
          <a:p>
            <a:pPr>
              <a:buNone/>
            </a:pPr>
            <a:r>
              <a:rPr lang="en-US" sz="2200" dirty="0" smtClean="0">
                <a:latin typeface="Arial" pitchFamily="34" charset="0"/>
                <a:cs typeface="Arial" pitchFamily="34" charset="0"/>
              </a:rPr>
              <a:t>The requirements to satisfy the 2</a:t>
            </a:r>
            <a:r>
              <a:rPr lang="en-US" sz="2200" baseline="30000" dirty="0" smtClean="0">
                <a:latin typeface="Arial" pitchFamily="34" charset="0"/>
                <a:cs typeface="Arial" pitchFamily="34" charset="0"/>
              </a:rPr>
              <a:t>nd</a:t>
            </a:r>
            <a:r>
              <a:rPr lang="en-US" sz="2200" dirty="0" smtClean="0">
                <a:latin typeface="Arial" pitchFamily="34" charset="0"/>
                <a:cs typeface="Arial" pitchFamily="34" charset="0"/>
              </a:rPr>
              <a:t> NF:</a:t>
            </a:r>
          </a:p>
          <a:p>
            <a:pPr lvl="1">
              <a:buFont typeface="Arial" pitchFamily="34" charset="0"/>
              <a:buChar char="•"/>
            </a:pPr>
            <a:r>
              <a:rPr lang="en-US" sz="2200" dirty="0" smtClean="0">
                <a:latin typeface="Arial" pitchFamily="34" charset="0"/>
                <a:cs typeface="Arial" pitchFamily="34" charset="0"/>
              </a:rPr>
              <a:t>All requirements for 1</a:t>
            </a:r>
            <a:r>
              <a:rPr lang="en-US" sz="2200" baseline="30000" dirty="0" smtClean="0">
                <a:latin typeface="Arial" pitchFamily="34" charset="0"/>
                <a:cs typeface="Arial" pitchFamily="34" charset="0"/>
              </a:rPr>
              <a:t>st</a:t>
            </a:r>
            <a:r>
              <a:rPr lang="en-US" sz="2200" dirty="0" smtClean="0">
                <a:latin typeface="Arial" pitchFamily="34" charset="0"/>
                <a:cs typeface="Arial" pitchFamily="34" charset="0"/>
              </a:rPr>
              <a:t> NF must be met.</a:t>
            </a:r>
          </a:p>
          <a:p>
            <a:pPr lvl="1">
              <a:buFont typeface="Arial" pitchFamily="34" charset="0"/>
              <a:buChar char="•"/>
            </a:pPr>
            <a:r>
              <a:rPr lang="en-US" sz="2200" dirty="0" smtClean="0">
                <a:latin typeface="Arial" pitchFamily="34" charset="0"/>
                <a:cs typeface="Arial" pitchFamily="34" charset="0"/>
              </a:rPr>
              <a:t>Redundant data across multiple rows of a table must be moved to a separate table.</a:t>
            </a:r>
          </a:p>
          <a:p>
            <a:pPr lvl="2">
              <a:buFont typeface="Arial" pitchFamily="34" charset="0"/>
              <a:buChar char="•"/>
            </a:pPr>
            <a:r>
              <a:rPr lang="en-US" sz="2200" dirty="0" smtClean="0">
                <a:latin typeface="Arial" pitchFamily="34" charset="0"/>
                <a:cs typeface="Arial" pitchFamily="34" charset="0"/>
              </a:rPr>
              <a:t>The resulting tables must be related to each other by use of foreign key.</a:t>
            </a:r>
          </a:p>
          <a:p>
            <a:pPr lvl="1"/>
            <a:r>
              <a:rPr lang="en-US" sz="2600" dirty="0" smtClean="0"/>
              <a:t>We create new relations that are in 2NF through projection of the original relation.</a:t>
            </a:r>
          </a:p>
          <a:p>
            <a:pPr lvl="2"/>
            <a:r>
              <a:rPr lang="en-US" sz="2200" dirty="0" smtClean="0"/>
              <a:t>Project(</a:t>
            </a:r>
            <a:r>
              <a:rPr lang="en-US" sz="2200" u="sng" dirty="0" err="1" smtClean="0"/>
              <a:t>PNo</a:t>
            </a:r>
            <a:r>
              <a:rPr lang="en-US" sz="2200" dirty="0" smtClean="0"/>
              <a:t>, </a:t>
            </a:r>
            <a:r>
              <a:rPr lang="en-US" sz="2200" dirty="0" err="1" smtClean="0"/>
              <a:t>PName</a:t>
            </a:r>
            <a:r>
              <a:rPr lang="en-US" sz="2200" dirty="0" smtClean="0"/>
              <a:t>) </a:t>
            </a:r>
          </a:p>
          <a:p>
            <a:pPr lvl="2"/>
            <a:r>
              <a:rPr lang="en-US" sz="2200" dirty="0" smtClean="0"/>
              <a:t>Employee(</a:t>
            </a:r>
            <a:r>
              <a:rPr lang="en-US" sz="2200" u="sng" dirty="0" err="1" smtClean="0"/>
              <a:t>ENo</a:t>
            </a:r>
            <a:r>
              <a:rPr lang="en-US" sz="2200" dirty="0" smtClean="0"/>
              <a:t>, </a:t>
            </a:r>
            <a:r>
              <a:rPr lang="en-US" sz="2200" dirty="0" err="1" smtClean="0"/>
              <a:t>EName</a:t>
            </a:r>
            <a:r>
              <a:rPr lang="en-US" sz="2200" dirty="0" smtClean="0"/>
              <a:t>, </a:t>
            </a:r>
            <a:r>
              <a:rPr lang="en-US" sz="2200" dirty="0" err="1" smtClean="0"/>
              <a:t>Jcode</a:t>
            </a:r>
            <a:r>
              <a:rPr lang="en-US" sz="2200" dirty="0" smtClean="0"/>
              <a:t>, </a:t>
            </a:r>
            <a:r>
              <a:rPr lang="en-US" sz="2200" dirty="0" err="1" smtClean="0"/>
              <a:t>ChgHr</a:t>
            </a:r>
            <a:r>
              <a:rPr lang="en-US" sz="2200" dirty="0" smtClean="0"/>
              <a:t>)</a:t>
            </a:r>
          </a:p>
          <a:p>
            <a:pPr lvl="2"/>
            <a:r>
              <a:rPr lang="en-US" sz="2200" dirty="0" smtClean="0"/>
              <a:t>Charge(</a:t>
            </a:r>
            <a:r>
              <a:rPr lang="en-US" sz="2200" u="sng" dirty="0" err="1" smtClean="0"/>
              <a:t>PNo</a:t>
            </a:r>
            <a:r>
              <a:rPr lang="en-US" sz="2200" u="sng" dirty="0" smtClean="0"/>
              <a:t>, </a:t>
            </a:r>
            <a:r>
              <a:rPr lang="en-US" sz="2200" u="sng" dirty="0" err="1" smtClean="0"/>
              <a:t>ENo</a:t>
            </a:r>
            <a:r>
              <a:rPr lang="en-US" sz="2200" dirty="0" smtClean="0"/>
              <a:t>, Hrs)</a:t>
            </a:r>
          </a:p>
          <a:p>
            <a:pPr lvl="2">
              <a:buFont typeface="Arial" pitchFamily="34" charset="0"/>
              <a:buChar char="•"/>
            </a:pPr>
            <a:endParaRPr lang="en-US" sz="2200" dirty="0">
              <a:latin typeface="Arial" pitchFamily="34" charset="0"/>
              <a:cs typeface="Arial"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normAutofit/>
          </a:bodyPr>
          <a:lstStyle/>
          <a:p>
            <a:r>
              <a:rPr lang="en-US" sz="3600" b="1" dirty="0" smtClean="0"/>
              <a:t>SECOND NORMAL FORM (2NF)</a:t>
            </a:r>
            <a:endParaRPr lang="en-US" sz="3600" dirty="0"/>
          </a:p>
        </p:txBody>
      </p:sp>
      <p:sp>
        <p:nvSpPr>
          <p:cNvPr id="82947" name="Rectangle 1027"/>
          <p:cNvSpPr>
            <a:spLocks noGrp="1" noChangeArrowheads="1"/>
          </p:cNvSpPr>
          <p:nvPr>
            <p:ph type="body" idx="1"/>
          </p:nvPr>
        </p:nvSpPr>
        <p:spPr>
          <a:xfrm>
            <a:off x="1435608" y="1143000"/>
            <a:ext cx="7498080" cy="5105400"/>
          </a:xfrm>
        </p:spPr>
        <p:txBody>
          <a:bodyPr/>
          <a:lstStyle/>
          <a:p>
            <a:pPr>
              <a:buFont typeface="Monotype Sorts" pitchFamily="2" charset="2"/>
              <a:buNone/>
            </a:pPr>
            <a:r>
              <a:rPr lang="en-US" dirty="0"/>
              <a:t>2NF</a:t>
            </a:r>
          </a:p>
        </p:txBody>
      </p:sp>
      <p:sp>
        <p:nvSpPr>
          <p:cNvPr id="82948" name="Rectangle 1028"/>
          <p:cNvSpPr>
            <a:spLocks noChangeArrowheads="1"/>
          </p:cNvSpPr>
          <p:nvPr/>
        </p:nvSpPr>
        <p:spPr bwMode="auto">
          <a:xfrm>
            <a:off x="2514600" y="1600200"/>
            <a:ext cx="1752600" cy="685800"/>
          </a:xfrm>
          <a:prstGeom prst="rect">
            <a:avLst/>
          </a:prstGeom>
          <a:noFill/>
          <a:ln w="12700">
            <a:solidFill>
              <a:schemeClr val="tx1"/>
            </a:solidFill>
            <a:miter lim="800000"/>
            <a:headEnd/>
            <a:tailEnd/>
          </a:ln>
          <a:effectLst/>
        </p:spPr>
        <p:txBody>
          <a:bodyPr wrap="none" anchor="ctr"/>
          <a:lstStyle/>
          <a:p>
            <a:endParaRPr lang="en-US"/>
          </a:p>
        </p:txBody>
      </p:sp>
      <p:sp>
        <p:nvSpPr>
          <p:cNvPr id="82949" name="Line 1029"/>
          <p:cNvSpPr>
            <a:spLocks noChangeShapeType="1"/>
          </p:cNvSpPr>
          <p:nvPr/>
        </p:nvSpPr>
        <p:spPr bwMode="auto">
          <a:xfrm>
            <a:off x="3276600" y="1600200"/>
            <a:ext cx="0" cy="685800"/>
          </a:xfrm>
          <a:prstGeom prst="line">
            <a:avLst/>
          </a:prstGeom>
          <a:noFill/>
          <a:ln w="12700">
            <a:solidFill>
              <a:schemeClr val="tx1"/>
            </a:solidFill>
            <a:round/>
            <a:headEnd/>
            <a:tailEnd/>
          </a:ln>
          <a:effectLst/>
        </p:spPr>
        <p:txBody>
          <a:bodyPr wrap="none" anchor="ctr"/>
          <a:lstStyle/>
          <a:p>
            <a:endParaRPr lang="en-US"/>
          </a:p>
        </p:txBody>
      </p:sp>
      <p:sp>
        <p:nvSpPr>
          <p:cNvPr id="82955" name="Text Box 1035"/>
          <p:cNvSpPr txBox="1">
            <a:spLocks noChangeArrowheads="1"/>
          </p:cNvSpPr>
          <p:nvPr/>
        </p:nvSpPr>
        <p:spPr bwMode="auto">
          <a:xfrm>
            <a:off x="2649538" y="1720850"/>
            <a:ext cx="590550" cy="366713"/>
          </a:xfrm>
          <a:prstGeom prst="rect">
            <a:avLst/>
          </a:prstGeom>
          <a:noFill/>
          <a:ln w="12700">
            <a:noFill/>
            <a:miter lim="800000"/>
            <a:headEnd/>
            <a:tailEnd/>
          </a:ln>
          <a:effectLst/>
        </p:spPr>
        <p:txBody>
          <a:bodyPr wrap="none">
            <a:spAutoFit/>
          </a:bodyPr>
          <a:lstStyle/>
          <a:p>
            <a:r>
              <a:rPr lang="en-US" sz="1800" u="sng" dirty="0" err="1"/>
              <a:t>PNo</a:t>
            </a:r>
            <a:endParaRPr lang="en-US" sz="1800" u="sng" dirty="0"/>
          </a:p>
        </p:txBody>
      </p:sp>
      <p:sp>
        <p:nvSpPr>
          <p:cNvPr id="82967" name="Line 1047"/>
          <p:cNvSpPr>
            <a:spLocks noChangeShapeType="1"/>
          </p:cNvSpPr>
          <p:nvPr/>
        </p:nvSpPr>
        <p:spPr bwMode="auto">
          <a:xfrm flipV="1">
            <a:off x="2895600" y="1371600"/>
            <a:ext cx="0" cy="228600"/>
          </a:xfrm>
          <a:prstGeom prst="line">
            <a:avLst/>
          </a:prstGeom>
          <a:noFill/>
          <a:ln w="12700">
            <a:solidFill>
              <a:schemeClr val="tx1"/>
            </a:solidFill>
            <a:round/>
            <a:headEnd/>
            <a:tailEnd/>
          </a:ln>
          <a:effectLst/>
        </p:spPr>
        <p:txBody>
          <a:bodyPr wrap="none" anchor="ctr"/>
          <a:lstStyle/>
          <a:p>
            <a:endParaRPr lang="en-US"/>
          </a:p>
        </p:txBody>
      </p:sp>
      <p:sp>
        <p:nvSpPr>
          <p:cNvPr id="82968" name="Line 1048"/>
          <p:cNvSpPr>
            <a:spLocks noChangeShapeType="1"/>
          </p:cNvSpPr>
          <p:nvPr/>
        </p:nvSpPr>
        <p:spPr bwMode="auto">
          <a:xfrm>
            <a:off x="2895600" y="1371600"/>
            <a:ext cx="838200" cy="0"/>
          </a:xfrm>
          <a:prstGeom prst="line">
            <a:avLst/>
          </a:prstGeom>
          <a:noFill/>
          <a:ln w="12700">
            <a:solidFill>
              <a:schemeClr val="tx1"/>
            </a:solidFill>
            <a:round/>
            <a:headEnd/>
            <a:tailEnd/>
          </a:ln>
          <a:effectLst/>
        </p:spPr>
        <p:txBody>
          <a:bodyPr wrap="none" anchor="ctr"/>
          <a:lstStyle/>
          <a:p>
            <a:endParaRPr lang="en-US"/>
          </a:p>
        </p:txBody>
      </p:sp>
      <p:sp>
        <p:nvSpPr>
          <p:cNvPr id="82969" name="Line 1049"/>
          <p:cNvSpPr>
            <a:spLocks noChangeShapeType="1"/>
          </p:cNvSpPr>
          <p:nvPr/>
        </p:nvSpPr>
        <p:spPr bwMode="auto">
          <a:xfrm>
            <a:off x="3733800" y="1371600"/>
            <a:ext cx="0" cy="2286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2981" name="Rectangle 1061"/>
          <p:cNvSpPr>
            <a:spLocks noChangeArrowheads="1"/>
          </p:cNvSpPr>
          <p:nvPr/>
        </p:nvSpPr>
        <p:spPr bwMode="auto">
          <a:xfrm>
            <a:off x="3429000" y="3429000"/>
            <a:ext cx="4038600" cy="685800"/>
          </a:xfrm>
          <a:prstGeom prst="rect">
            <a:avLst/>
          </a:prstGeom>
          <a:noFill/>
          <a:ln w="12700">
            <a:solidFill>
              <a:schemeClr val="tx1"/>
            </a:solidFill>
            <a:miter lim="800000"/>
            <a:headEnd/>
            <a:tailEnd/>
          </a:ln>
          <a:effectLst/>
        </p:spPr>
        <p:txBody>
          <a:bodyPr wrap="none" anchor="ctr"/>
          <a:lstStyle/>
          <a:p>
            <a:endParaRPr lang="en-US"/>
          </a:p>
        </p:txBody>
      </p:sp>
      <p:sp>
        <p:nvSpPr>
          <p:cNvPr id="82984" name="Line 1064"/>
          <p:cNvSpPr>
            <a:spLocks noChangeShapeType="1"/>
          </p:cNvSpPr>
          <p:nvPr/>
        </p:nvSpPr>
        <p:spPr bwMode="auto">
          <a:xfrm>
            <a:off x="4419600" y="3429000"/>
            <a:ext cx="0" cy="685800"/>
          </a:xfrm>
          <a:prstGeom prst="line">
            <a:avLst/>
          </a:prstGeom>
          <a:noFill/>
          <a:ln w="12700">
            <a:solidFill>
              <a:schemeClr val="tx1"/>
            </a:solidFill>
            <a:round/>
            <a:headEnd/>
            <a:tailEnd/>
          </a:ln>
          <a:effectLst/>
        </p:spPr>
        <p:txBody>
          <a:bodyPr wrap="none" anchor="ctr"/>
          <a:lstStyle/>
          <a:p>
            <a:endParaRPr lang="en-US"/>
          </a:p>
        </p:txBody>
      </p:sp>
      <p:sp>
        <p:nvSpPr>
          <p:cNvPr id="82985" name="Line 1065"/>
          <p:cNvSpPr>
            <a:spLocks noChangeShapeType="1"/>
          </p:cNvSpPr>
          <p:nvPr/>
        </p:nvSpPr>
        <p:spPr bwMode="auto">
          <a:xfrm>
            <a:off x="5410200" y="3429000"/>
            <a:ext cx="0" cy="685800"/>
          </a:xfrm>
          <a:prstGeom prst="line">
            <a:avLst/>
          </a:prstGeom>
          <a:noFill/>
          <a:ln w="12700">
            <a:solidFill>
              <a:schemeClr val="tx1"/>
            </a:solidFill>
            <a:round/>
            <a:headEnd/>
            <a:tailEnd/>
          </a:ln>
          <a:effectLst/>
        </p:spPr>
        <p:txBody>
          <a:bodyPr wrap="none" anchor="ctr"/>
          <a:lstStyle/>
          <a:p>
            <a:endParaRPr lang="en-US"/>
          </a:p>
        </p:txBody>
      </p:sp>
      <p:sp>
        <p:nvSpPr>
          <p:cNvPr id="82986" name="Line 1066"/>
          <p:cNvSpPr>
            <a:spLocks noChangeShapeType="1"/>
          </p:cNvSpPr>
          <p:nvPr/>
        </p:nvSpPr>
        <p:spPr bwMode="auto">
          <a:xfrm>
            <a:off x="6400800" y="3429000"/>
            <a:ext cx="0" cy="685800"/>
          </a:xfrm>
          <a:prstGeom prst="line">
            <a:avLst/>
          </a:prstGeom>
          <a:noFill/>
          <a:ln w="12700">
            <a:solidFill>
              <a:schemeClr val="tx1"/>
            </a:solidFill>
            <a:round/>
            <a:headEnd/>
            <a:tailEnd/>
          </a:ln>
          <a:effectLst/>
        </p:spPr>
        <p:txBody>
          <a:bodyPr wrap="none" anchor="ctr"/>
          <a:lstStyle/>
          <a:p>
            <a:endParaRPr lang="en-US"/>
          </a:p>
        </p:txBody>
      </p:sp>
      <p:sp>
        <p:nvSpPr>
          <p:cNvPr id="82989" name="Text Box 1069"/>
          <p:cNvSpPr txBox="1">
            <a:spLocks noChangeArrowheads="1"/>
          </p:cNvSpPr>
          <p:nvPr/>
        </p:nvSpPr>
        <p:spPr bwMode="auto">
          <a:xfrm>
            <a:off x="3565525" y="3549650"/>
            <a:ext cx="603250" cy="366713"/>
          </a:xfrm>
          <a:prstGeom prst="rect">
            <a:avLst/>
          </a:prstGeom>
          <a:noFill/>
          <a:ln w="12700">
            <a:noFill/>
            <a:miter lim="800000"/>
            <a:headEnd/>
            <a:tailEnd/>
          </a:ln>
          <a:effectLst/>
        </p:spPr>
        <p:txBody>
          <a:bodyPr wrap="none">
            <a:spAutoFit/>
          </a:bodyPr>
          <a:lstStyle/>
          <a:p>
            <a:r>
              <a:rPr lang="en-US" sz="1800" u="sng"/>
              <a:t>ENo</a:t>
            </a:r>
          </a:p>
        </p:txBody>
      </p:sp>
      <p:sp>
        <p:nvSpPr>
          <p:cNvPr id="82990" name="Text Box 1070"/>
          <p:cNvSpPr txBox="1">
            <a:spLocks noChangeArrowheads="1"/>
          </p:cNvSpPr>
          <p:nvPr/>
        </p:nvSpPr>
        <p:spPr bwMode="auto">
          <a:xfrm>
            <a:off x="4495800" y="3556000"/>
            <a:ext cx="869950" cy="366713"/>
          </a:xfrm>
          <a:prstGeom prst="rect">
            <a:avLst/>
          </a:prstGeom>
          <a:noFill/>
          <a:ln w="12700">
            <a:noFill/>
            <a:miter lim="800000"/>
            <a:headEnd/>
            <a:tailEnd/>
          </a:ln>
          <a:effectLst/>
        </p:spPr>
        <p:txBody>
          <a:bodyPr wrap="none">
            <a:spAutoFit/>
          </a:bodyPr>
          <a:lstStyle/>
          <a:p>
            <a:r>
              <a:rPr lang="en-US" sz="1800"/>
              <a:t>EName</a:t>
            </a:r>
          </a:p>
        </p:txBody>
      </p:sp>
      <p:sp>
        <p:nvSpPr>
          <p:cNvPr id="82991" name="Text Box 1071"/>
          <p:cNvSpPr txBox="1">
            <a:spLocks noChangeArrowheads="1"/>
          </p:cNvSpPr>
          <p:nvPr/>
        </p:nvSpPr>
        <p:spPr bwMode="auto">
          <a:xfrm>
            <a:off x="5486400" y="3581400"/>
            <a:ext cx="755650" cy="366713"/>
          </a:xfrm>
          <a:prstGeom prst="rect">
            <a:avLst/>
          </a:prstGeom>
          <a:noFill/>
          <a:ln w="12700">
            <a:noFill/>
            <a:miter lim="800000"/>
            <a:headEnd/>
            <a:tailEnd/>
          </a:ln>
          <a:effectLst/>
        </p:spPr>
        <p:txBody>
          <a:bodyPr wrap="none">
            <a:spAutoFit/>
          </a:bodyPr>
          <a:lstStyle/>
          <a:p>
            <a:r>
              <a:rPr lang="en-US" sz="1800"/>
              <a:t>JCode</a:t>
            </a:r>
          </a:p>
        </p:txBody>
      </p:sp>
      <p:sp>
        <p:nvSpPr>
          <p:cNvPr id="82992" name="Text Box 1072"/>
          <p:cNvSpPr txBox="1">
            <a:spLocks noChangeArrowheads="1"/>
          </p:cNvSpPr>
          <p:nvPr/>
        </p:nvSpPr>
        <p:spPr bwMode="auto">
          <a:xfrm>
            <a:off x="6553200" y="3551238"/>
            <a:ext cx="806450" cy="366712"/>
          </a:xfrm>
          <a:prstGeom prst="rect">
            <a:avLst/>
          </a:prstGeom>
          <a:noFill/>
          <a:ln w="12700">
            <a:noFill/>
            <a:miter lim="800000"/>
            <a:headEnd/>
            <a:tailEnd/>
          </a:ln>
          <a:effectLst/>
        </p:spPr>
        <p:txBody>
          <a:bodyPr wrap="none">
            <a:spAutoFit/>
          </a:bodyPr>
          <a:lstStyle/>
          <a:p>
            <a:r>
              <a:rPr lang="en-US" sz="1800"/>
              <a:t>ChgHr</a:t>
            </a:r>
          </a:p>
        </p:txBody>
      </p:sp>
      <p:sp>
        <p:nvSpPr>
          <p:cNvPr id="83003" name="Line 1083"/>
          <p:cNvSpPr>
            <a:spLocks noChangeShapeType="1"/>
          </p:cNvSpPr>
          <p:nvPr/>
        </p:nvSpPr>
        <p:spPr bwMode="auto">
          <a:xfrm flipV="1">
            <a:off x="3886200" y="2895600"/>
            <a:ext cx="0" cy="533400"/>
          </a:xfrm>
          <a:prstGeom prst="line">
            <a:avLst/>
          </a:prstGeom>
          <a:noFill/>
          <a:ln w="12700">
            <a:solidFill>
              <a:srgbClr val="330099"/>
            </a:solidFill>
            <a:round/>
            <a:headEnd/>
            <a:tailEnd/>
          </a:ln>
          <a:effectLst/>
        </p:spPr>
        <p:txBody>
          <a:bodyPr wrap="none" anchor="ctr"/>
          <a:lstStyle/>
          <a:p>
            <a:endParaRPr lang="en-US"/>
          </a:p>
        </p:txBody>
      </p:sp>
      <p:sp>
        <p:nvSpPr>
          <p:cNvPr id="83004" name="Line 1084"/>
          <p:cNvSpPr>
            <a:spLocks noChangeShapeType="1"/>
          </p:cNvSpPr>
          <p:nvPr/>
        </p:nvSpPr>
        <p:spPr bwMode="auto">
          <a:xfrm>
            <a:off x="3886200" y="2895600"/>
            <a:ext cx="3200400" cy="0"/>
          </a:xfrm>
          <a:prstGeom prst="line">
            <a:avLst/>
          </a:prstGeom>
          <a:noFill/>
          <a:ln w="12700">
            <a:solidFill>
              <a:srgbClr val="330099"/>
            </a:solidFill>
            <a:round/>
            <a:headEnd/>
            <a:tailEnd/>
          </a:ln>
          <a:effectLst/>
        </p:spPr>
        <p:txBody>
          <a:bodyPr wrap="none" anchor="ctr"/>
          <a:lstStyle/>
          <a:p>
            <a:endParaRPr lang="en-US"/>
          </a:p>
        </p:txBody>
      </p:sp>
      <p:sp>
        <p:nvSpPr>
          <p:cNvPr id="83005" name="Line 1085"/>
          <p:cNvSpPr>
            <a:spLocks noChangeShapeType="1"/>
          </p:cNvSpPr>
          <p:nvPr/>
        </p:nvSpPr>
        <p:spPr bwMode="auto">
          <a:xfrm>
            <a:off x="4876800" y="2895600"/>
            <a:ext cx="0" cy="533400"/>
          </a:xfrm>
          <a:prstGeom prst="line">
            <a:avLst/>
          </a:prstGeom>
          <a:noFill/>
          <a:ln w="12700">
            <a:solidFill>
              <a:srgbClr val="330099"/>
            </a:solidFill>
            <a:round/>
            <a:headEnd/>
            <a:tailEnd type="triangle" w="med" len="med"/>
          </a:ln>
          <a:effectLst/>
        </p:spPr>
        <p:txBody>
          <a:bodyPr wrap="none" anchor="ctr"/>
          <a:lstStyle/>
          <a:p>
            <a:endParaRPr lang="en-US"/>
          </a:p>
        </p:txBody>
      </p:sp>
      <p:sp>
        <p:nvSpPr>
          <p:cNvPr id="83006" name="Line 1086"/>
          <p:cNvSpPr>
            <a:spLocks noChangeShapeType="1"/>
          </p:cNvSpPr>
          <p:nvPr/>
        </p:nvSpPr>
        <p:spPr bwMode="auto">
          <a:xfrm>
            <a:off x="5867400" y="2895600"/>
            <a:ext cx="0" cy="533400"/>
          </a:xfrm>
          <a:prstGeom prst="line">
            <a:avLst/>
          </a:prstGeom>
          <a:noFill/>
          <a:ln w="12700">
            <a:solidFill>
              <a:srgbClr val="330099"/>
            </a:solidFill>
            <a:round/>
            <a:headEnd/>
            <a:tailEnd type="triangle" w="med" len="med"/>
          </a:ln>
          <a:effectLst/>
        </p:spPr>
        <p:txBody>
          <a:bodyPr wrap="none" anchor="ctr"/>
          <a:lstStyle/>
          <a:p>
            <a:endParaRPr lang="en-US"/>
          </a:p>
        </p:txBody>
      </p:sp>
      <p:sp>
        <p:nvSpPr>
          <p:cNvPr id="83007" name="Line 1087"/>
          <p:cNvSpPr>
            <a:spLocks noChangeShapeType="1"/>
          </p:cNvSpPr>
          <p:nvPr/>
        </p:nvSpPr>
        <p:spPr bwMode="auto">
          <a:xfrm flipV="1">
            <a:off x="6096000" y="3200400"/>
            <a:ext cx="0" cy="228600"/>
          </a:xfrm>
          <a:prstGeom prst="line">
            <a:avLst/>
          </a:prstGeom>
          <a:noFill/>
          <a:ln w="12700">
            <a:solidFill>
              <a:schemeClr val="accent1"/>
            </a:solidFill>
            <a:round/>
            <a:headEnd/>
            <a:tailEnd/>
          </a:ln>
          <a:effectLst/>
        </p:spPr>
        <p:txBody>
          <a:bodyPr wrap="none" anchor="ctr"/>
          <a:lstStyle/>
          <a:p>
            <a:endParaRPr lang="en-US"/>
          </a:p>
        </p:txBody>
      </p:sp>
      <p:sp>
        <p:nvSpPr>
          <p:cNvPr id="83008" name="Line 1088"/>
          <p:cNvSpPr>
            <a:spLocks noChangeShapeType="1"/>
          </p:cNvSpPr>
          <p:nvPr/>
        </p:nvSpPr>
        <p:spPr bwMode="auto">
          <a:xfrm>
            <a:off x="6096000" y="3200400"/>
            <a:ext cx="838200" cy="0"/>
          </a:xfrm>
          <a:prstGeom prst="line">
            <a:avLst/>
          </a:prstGeom>
          <a:noFill/>
          <a:ln w="12700">
            <a:solidFill>
              <a:schemeClr val="accent1"/>
            </a:solidFill>
            <a:round/>
            <a:headEnd/>
            <a:tailEnd/>
          </a:ln>
          <a:effectLst/>
        </p:spPr>
        <p:txBody>
          <a:bodyPr wrap="none" anchor="ctr"/>
          <a:lstStyle/>
          <a:p>
            <a:endParaRPr lang="en-US"/>
          </a:p>
        </p:txBody>
      </p:sp>
      <p:sp>
        <p:nvSpPr>
          <p:cNvPr id="83009" name="Line 1089"/>
          <p:cNvSpPr>
            <a:spLocks noChangeShapeType="1"/>
          </p:cNvSpPr>
          <p:nvPr/>
        </p:nvSpPr>
        <p:spPr bwMode="auto">
          <a:xfrm>
            <a:off x="6934200" y="3200400"/>
            <a:ext cx="0" cy="228600"/>
          </a:xfrm>
          <a:prstGeom prst="line">
            <a:avLst/>
          </a:prstGeom>
          <a:noFill/>
          <a:ln w="12700">
            <a:solidFill>
              <a:schemeClr val="accent1"/>
            </a:solidFill>
            <a:round/>
            <a:headEnd/>
            <a:tailEnd type="triangle" w="med" len="med"/>
          </a:ln>
          <a:effectLst/>
        </p:spPr>
        <p:txBody>
          <a:bodyPr wrap="none" anchor="ctr"/>
          <a:lstStyle/>
          <a:p>
            <a:endParaRPr lang="en-US"/>
          </a:p>
        </p:txBody>
      </p:sp>
      <p:sp>
        <p:nvSpPr>
          <p:cNvPr id="83014" name="Rectangle 1094"/>
          <p:cNvSpPr>
            <a:spLocks noChangeArrowheads="1"/>
          </p:cNvSpPr>
          <p:nvPr/>
        </p:nvSpPr>
        <p:spPr bwMode="auto">
          <a:xfrm>
            <a:off x="1676400" y="5257800"/>
            <a:ext cx="2743200" cy="685800"/>
          </a:xfrm>
          <a:prstGeom prst="rect">
            <a:avLst/>
          </a:prstGeom>
          <a:noFill/>
          <a:ln w="12700">
            <a:solidFill>
              <a:schemeClr val="tx1"/>
            </a:solidFill>
            <a:miter lim="800000"/>
            <a:headEnd/>
            <a:tailEnd/>
          </a:ln>
          <a:effectLst/>
        </p:spPr>
        <p:txBody>
          <a:bodyPr wrap="none" anchor="ctr"/>
          <a:lstStyle/>
          <a:p>
            <a:endParaRPr lang="en-US"/>
          </a:p>
        </p:txBody>
      </p:sp>
      <p:sp>
        <p:nvSpPr>
          <p:cNvPr id="83015" name="Line 1095"/>
          <p:cNvSpPr>
            <a:spLocks noChangeShapeType="1"/>
          </p:cNvSpPr>
          <p:nvPr/>
        </p:nvSpPr>
        <p:spPr bwMode="auto">
          <a:xfrm>
            <a:off x="2438400" y="5257800"/>
            <a:ext cx="0" cy="685800"/>
          </a:xfrm>
          <a:prstGeom prst="line">
            <a:avLst/>
          </a:prstGeom>
          <a:noFill/>
          <a:ln w="12700">
            <a:solidFill>
              <a:schemeClr val="tx1"/>
            </a:solidFill>
            <a:round/>
            <a:headEnd/>
            <a:tailEnd/>
          </a:ln>
          <a:effectLst/>
        </p:spPr>
        <p:txBody>
          <a:bodyPr wrap="none" anchor="ctr"/>
          <a:lstStyle/>
          <a:p>
            <a:endParaRPr lang="en-US"/>
          </a:p>
        </p:txBody>
      </p:sp>
      <p:sp>
        <p:nvSpPr>
          <p:cNvPr id="83016" name="Line 1096"/>
          <p:cNvSpPr>
            <a:spLocks noChangeShapeType="1"/>
          </p:cNvSpPr>
          <p:nvPr/>
        </p:nvSpPr>
        <p:spPr bwMode="auto">
          <a:xfrm>
            <a:off x="3429000" y="5257800"/>
            <a:ext cx="0" cy="685800"/>
          </a:xfrm>
          <a:prstGeom prst="line">
            <a:avLst/>
          </a:prstGeom>
          <a:noFill/>
          <a:ln w="12700">
            <a:solidFill>
              <a:schemeClr val="tx1"/>
            </a:solidFill>
            <a:round/>
            <a:headEnd/>
            <a:tailEnd/>
          </a:ln>
          <a:effectLst/>
        </p:spPr>
        <p:txBody>
          <a:bodyPr wrap="none" anchor="ctr"/>
          <a:lstStyle/>
          <a:p>
            <a:endParaRPr lang="en-US"/>
          </a:p>
        </p:txBody>
      </p:sp>
      <p:sp>
        <p:nvSpPr>
          <p:cNvPr id="83021" name="Text Box 1101"/>
          <p:cNvSpPr txBox="1">
            <a:spLocks noChangeArrowheads="1"/>
          </p:cNvSpPr>
          <p:nvPr/>
        </p:nvSpPr>
        <p:spPr bwMode="auto">
          <a:xfrm>
            <a:off x="1811338" y="5378450"/>
            <a:ext cx="590550" cy="366713"/>
          </a:xfrm>
          <a:prstGeom prst="rect">
            <a:avLst/>
          </a:prstGeom>
          <a:noFill/>
          <a:ln w="12700">
            <a:noFill/>
            <a:miter lim="800000"/>
            <a:headEnd/>
            <a:tailEnd/>
          </a:ln>
          <a:effectLst/>
        </p:spPr>
        <p:txBody>
          <a:bodyPr wrap="none">
            <a:spAutoFit/>
          </a:bodyPr>
          <a:lstStyle/>
          <a:p>
            <a:r>
              <a:rPr lang="en-US" sz="1800" u="sng"/>
              <a:t>PNo</a:t>
            </a:r>
          </a:p>
        </p:txBody>
      </p:sp>
      <p:sp>
        <p:nvSpPr>
          <p:cNvPr id="83022" name="Text Box 1102"/>
          <p:cNvSpPr txBox="1">
            <a:spLocks noChangeArrowheads="1"/>
          </p:cNvSpPr>
          <p:nvPr/>
        </p:nvSpPr>
        <p:spPr bwMode="auto">
          <a:xfrm>
            <a:off x="2667000" y="5378450"/>
            <a:ext cx="603250" cy="366713"/>
          </a:xfrm>
          <a:prstGeom prst="rect">
            <a:avLst/>
          </a:prstGeom>
          <a:noFill/>
          <a:ln w="12700">
            <a:noFill/>
            <a:miter lim="800000"/>
            <a:headEnd/>
            <a:tailEnd/>
          </a:ln>
          <a:effectLst/>
        </p:spPr>
        <p:txBody>
          <a:bodyPr wrap="none">
            <a:spAutoFit/>
          </a:bodyPr>
          <a:lstStyle/>
          <a:p>
            <a:r>
              <a:rPr lang="en-US" sz="1800" u="sng"/>
              <a:t>ENo</a:t>
            </a:r>
          </a:p>
        </p:txBody>
      </p:sp>
      <p:sp>
        <p:nvSpPr>
          <p:cNvPr id="83026" name="Text Box 1106"/>
          <p:cNvSpPr txBox="1">
            <a:spLocks noChangeArrowheads="1"/>
          </p:cNvSpPr>
          <p:nvPr/>
        </p:nvSpPr>
        <p:spPr bwMode="auto">
          <a:xfrm>
            <a:off x="3657600" y="5380038"/>
            <a:ext cx="514350" cy="366712"/>
          </a:xfrm>
          <a:prstGeom prst="rect">
            <a:avLst/>
          </a:prstGeom>
          <a:noFill/>
          <a:ln w="12700">
            <a:noFill/>
            <a:miter lim="800000"/>
            <a:headEnd/>
            <a:tailEnd/>
          </a:ln>
          <a:effectLst/>
        </p:spPr>
        <p:txBody>
          <a:bodyPr wrap="none">
            <a:spAutoFit/>
          </a:bodyPr>
          <a:lstStyle/>
          <a:p>
            <a:r>
              <a:rPr lang="en-US" sz="1800"/>
              <a:t>Hrs</a:t>
            </a:r>
          </a:p>
        </p:txBody>
      </p:sp>
      <p:sp>
        <p:nvSpPr>
          <p:cNvPr id="83027" name="Line 1107"/>
          <p:cNvSpPr>
            <a:spLocks noChangeShapeType="1"/>
          </p:cNvSpPr>
          <p:nvPr/>
        </p:nvSpPr>
        <p:spPr bwMode="auto">
          <a:xfrm>
            <a:off x="2057400" y="5943600"/>
            <a:ext cx="0" cy="304800"/>
          </a:xfrm>
          <a:prstGeom prst="line">
            <a:avLst/>
          </a:prstGeom>
          <a:noFill/>
          <a:ln w="12700">
            <a:solidFill>
              <a:srgbClr val="D60093"/>
            </a:solidFill>
            <a:round/>
            <a:headEnd/>
            <a:tailEnd/>
          </a:ln>
          <a:effectLst/>
        </p:spPr>
        <p:txBody>
          <a:bodyPr wrap="none" anchor="ctr"/>
          <a:lstStyle/>
          <a:p>
            <a:endParaRPr lang="en-US"/>
          </a:p>
        </p:txBody>
      </p:sp>
      <p:sp>
        <p:nvSpPr>
          <p:cNvPr id="83028" name="Line 1108"/>
          <p:cNvSpPr>
            <a:spLocks noChangeShapeType="1"/>
          </p:cNvSpPr>
          <p:nvPr/>
        </p:nvSpPr>
        <p:spPr bwMode="auto">
          <a:xfrm>
            <a:off x="2057400" y="6248400"/>
            <a:ext cx="990600" cy="0"/>
          </a:xfrm>
          <a:prstGeom prst="line">
            <a:avLst/>
          </a:prstGeom>
          <a:noFill/>
          <a:ln w="12700">
            <a:solidFill>
              <a:srgbClr val="D60093"/>
            </a:solidFill>
            <a:round/>
            <a:headEnd/>
            <a:tailEnd/>
          </a:ln>
          <a:effectLst/>
        </p:spPr>
        <p:txBody>
          <a:bodyPr wrap="none" anchor="ctr"/>
          <a:lstStyle/>
          <a:p>
            <a:endParaRPr lang="en-US"/>
          </a:p>
        </p:txBody>
      </p:sp>
      <p:sp>
        <p:nvSpPr>
          <p:cNvPr id="83029" name="Line 1109"/>
          <p:cNvSpPr>
            <a:spLocks noChangeShapeType="1"/>
          </p:cNvSpPr>
          <p:nvPr/>
        </p:nvSpPr>
        <p:spPr bwMode="auto">
          <a:xfrm>
            <a:off x="3048000" y="5959475"/>
            <a:ext cx="0" cy="304800"/>
          </a:xfrm>
          <a:prstGeom prst="line">
            <a:avLst/>
          </a:prstGeom>
          <a:noFill/>
          <a:ln w="12700">
            <a:solidFill>
              <a:srgbClr val="D60093"/>
            </a:solidFill>
            <a:round/>
            <a:headEnd/>
            <a:tailEnd/>
          </a:ln>
          <a:effectLst/>
        </p:spPr>
        <p:txBody>
          <a:bodyPr wrap="none" anchor="ctr"/>
          <a:lstStyle/>
          <a:p>
            <a:endParaRPr lang="en-US"/>
          </a:p>
        </p:txBody>
      </p:sp>
      <p:sp>
        <p:nvSpPr>
          <p:cNvPr id="83030" name="Line 1110"/>
          <p:cNvSpPr>
            <a:spLocks noChangeShapeType="1"/>
          </p:cNvSpPr>
          <p:nvPr/>
        </p:nvSpPr>
        <p:spPr bwMode="auto">
          <a:xfrm>
            <a:off x="2438400" y="6248400"/>
            <a:ext cx="0" cy="228600"/>
          </a:xfrm>
          <a:prstGeom prst="line">
            <a:avLst/>
          </a:prstGeom>
          <a:noFill/>
          <a:ln w="12700">
            <a:solidFill>
              <a:srgbClr val="D60093"/>
            </a:solidFill>
            <a:round/>
            <a:headEnd/>
            <a:tailEnd/>
          </a:ln>
          <a:effectLst/>
        </p:spPr>
        <p:txBody>
          <a:bodyPr wrap="none" anchor="ctr"/>
          <a:lstStyle/>
          <a:p>
            <a:endParaRPr lang="en-US"/>
          </a:p>
        </p:txBody>
      </p:sp>
      <p:sp>
        <p:nvSpPr>
          <p:cNvPr id="83031" name="Line 1111"/>
          <p:cNvSpPr>
            <a:spLocks noChangeShapeType="1"/>
          </p:cNvSpPr>
          <p:nvPr/>
        </p:nvSpPr>
        <p:spPr bwMode="auto">
          <a:xfrm>
            <a:off x="2438400" y="6477000"/>
            <a:ext cx="1447800" cy="0"/>
          </a:xfrm>
          <a:prstGeom prst="line">
            <a:avLst/>
          </a:prstGeom>
          <a:noFill/>
          <a:ln w="12700">
            <a:solidFill>
              <a:srgbClr val="D60093"/>
            </a:solidFill>
            <a:round/>
            <a:headEnd/>
            <a:tailEnd/>
          </a:ln>
          <a:effectLst/>
        </p:spPr>
        <p:txBody>
          <a:bodyPr wrap="none" anchor="ctr"/>
          <a:lstStyle/>
          <a:p>
            <a:endParaRPr lang="en-US"/>
          </a:p>
        </p:txBody>
      </p:sp>
      <p:sp>
        <p:nvSpPr>
          <p:cNvPr id="83032" name="Line 1112"/>
          <p:cNvSpPr>
            <a:spLocks noChangeShapeType="1"/>
          </p:cNvSpPr>
          <p:nvPr/>
        </p:nvSpPr>
        <p:spPr bwMode="auto">
          <a:xfrm flipV="1">
            <a:off x="3886200" y="5943600"/>
            <a:ext cx="0" cy="533400"/>
          </a:xfrm>
          <a:prstGeom prst="line">
            <a:avLst/>
          </a:prstGeom>
          <a:noFill/>
          <a:ln w="12700">
            <a:solidFill>
              <a:srgbClr val="D60093"/>
            </a:solidFill>
            <a:round/>
            <a:headEnd/>
            <a:tailEnd type="triangle" w="med" len="med"/>
          </a:ln>
          <a:effectLst/>
        </p:spPr>
        <p:txBody>
          <a:bodyPr wrap="none" anchor="ctr"/>
          <a:lstStyle/>
          <a:p>
            <a:endParaRPr lang="en-US"/>
          </a:p>
        </p:txBody>
      </p:sp>
      <p:sp>
        <p:nvSpPr>
          <p:cNvPr id="83048" name="Line 1128"/>
          <p:cNvSpPr>
            <a:spLocks noChangeShapeType="1"/>
          </p:cNvSpPr>
          <p:nvPr/>
        </p:nvSpPr>
        <p:spPr bwMode="auto">
          <a:xfrm>
            <a:off x="7086600" y="2895600"/>
            <a:ext cx="0" cy="533400"/>
          </a:xfrm>
          <a:prstGeom prst="line">
            <a:avLst/>
          </a:prstGeom>
          <a:noFill/>
          <a:ln w="12700">
            <a:solidFill>
              <a:srgbClr val="330099"/>
            </a:solidFill>
            <a:round/>
            <a:headEnd/>
            <a:tailEnd type="triangle" w="med" len="med"/>
          </a:ln>
          <a:effectLst/>
        </p:spPr>
        <p:txBody>
          <a:bodyPr wrap="none" anchor="ctr"/>
          <a:lstStyle/>
          <a:p>
            <a:endParaRPr lang="en-US"/>
          </a:p>
        </p:txBody>
      </p:sp>
      <p:sp>
        <p:nvSpPr>
          <p:cNvPr id="83050" name="Text Box 1130"/>
          <p:cNvSpPr txBox="1">
            <a:spLocks noChangeArrowheads="1"/>
          </p:cNvSpPr>
          <p:nvPr/>
        </p:nvSpPr>
        <p:spPr bwMode="auto">
          <a:xfrm>
            <a:off x="3352800" y="1752600"/>
            <a:ext cx="857250" cy="366713"/>
          </a:xfrm>
          <a:prstGeom prst="rect">
            <a:avLst/>
          </a:prstGeom>
          <a:noFill/>
          <a:ln w="12700">
            <a:noFill/>
            <a:miter lim="800000"/>
            <a:headEnd/>
            <a:tailEnd/>
          </a:ln>
          <a:effectLst/>
        </p:spPr>
        <p:txBody>
          <a:bodyPr wrap="none">
            <a:spAutoFit/>
          </a:bodyPr>
          <a:lstStyle/>
          <a:p>
            <a:r>
              <a:rPr lang="en-US" sz="1800"/>
              <a:t>PName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fld id="{7E1EFA41-8162-40B1-86E7-FD542AC0A012}" type="slidenum">
              <a:rPr lang="en-US"/>
              <a:pPr/>
              <a:t>135</a:t>
            </a:fld>
            <a:endParaRPr lang="en-US"/>
          </a:p>
        </p:txBody>
      </p:sp>
      <p:sp>
        <p:nvSpPr>
          <p:cNvPr id="71682" name="Rectangle 2"/>
          <p:cNvSpPr>
            <a:spLocks noGrp="1" noChangeArrowheads="1"/>
          </p:cNvSpPr>
          <p:nvPr>
            <p:ph type="title"/>
          </p:nvPr>
        </p:nvSpPr>
        <p:spPr>
          <a:xfrm>
            <a:off x="1371600" y="0"/>
            <a:ext cx="7772400" cy="1143000"/>
          </a:xfrm>
        </p:spPr>
        <p:txBody>
          <a:bodyPr/>
          <a:lstStyle/>
          <a:p>
            <a:r>
              <a:rPr lang="en-US" dirty="0" smtClean="0"/>
              <a:t>SECOND NORMAL FORM</a:t>
            </a:r>
            <a:endParaRPr lang="en-US" dirty="0"/>
          </a:p>
        </p:txBody>
      </p:sp>
      <p:sp>
        <p:nvSpPr>
          <p:cNvPr id="71683" name="Rectangle 3"/>
          <p:cNvSpPr>
            <a:spLocks noGrp="1" noChangeArrowheads="1"/>
          </p:cNvSpPr>
          <p:nvPr>
            <p:ph type="body" idx="1"/>
          </p:nvPr>
        </p:nvSpPr>
        <p:spPr>
          <a:xfrm>
            <a:off x="1600200" y="914400"/>
            <a:ext cx="7299325" cy="527050"/>
          </a:xfrm>
        </p:spPr>
        <p:txBody>
          <a:bodyPr>
            <a:normAutofit fontScale="92500" lnSpcReduction="10000"/>
          </a:bodyPr>
          <a:lstStyle/>
          <a:p>
            <a:r>
              <a:rPr lang="en-US" dirty="0" smtClean="0"/>
              <a:t>Tables </a:t>
            </a:r>
            <a:r>
              <a:rPr lang="en-US" dirty="0"/>
              <a:t>in 2NF</a:t>
            </a:r>
          </a:p>
        </p:txBody>
      </p:sp>
      <p:grpSp>
        <p:nvGrpSpPr>
          <p:cNvPr id="2" name="Group 9"/>
          <p:cNvGrpSpPr>
            <a:grpSpLocks/>
          </p:cNvGrpSpPr>
          <p:nvPr/>
        </p:nvGrpSpPr>
        <p:grpSpPr bwMode="auto">
          <a:xfrm>
            <a:off x="1371600" y="1752600"/>
            <a:ext cx="2209800" cy="1524000"/>
            <a:chOff x="1728" y="1344"/>
            <a:chExt cx="1392" cy="960"/>
          </a:xfrm>
        </p:grpSpPr>
        <p:sp>
          <p:nvSpPr>
            <p:cNvPr id="71690" name="Text Box 10"/>
            <p:cNvSpPr txBox="1">
              <a:spLocks noChangeArrowheads="1"/>
            </p:cNvSpPr>
            <p:nvPr/>
          </p:nvSpPr>
          <p:spPr bwMode="auto">
            <a:xfrm>
              <a:off x="1728" y="1344"/>
              <a:ext cx="1392" cy="923"/>
            </a:xfrm>
            <a:prstGeom prst="rect">
              <a:avLst/>
            </a:prstGeom>
            <a:noFill/>
            <a:ln w="12700">
              <a:noFill/>
              <a:miter lim="800000"/>
              <a:headEnd/>
              <a:tailEnd/>
            </a:ln>
            <a:effectLst/>
          </p:spPr>
          <p:txBody>
            <a:bodyPr wrap="square">
              <a:spAutoFit/>
            </a:bodyPr>
            <a:lstStyle/>
            <a:p>
              <a:r>
                <a:rPr lang="en-US" sz="1800" b="1" dirty="0"/>
                <a:t>Project</a:t>
              </a:r>
            </a:p>
            <a:p>
              <a:r>
                <a:rPr lang="en-US" sz="1800" b="1" dirty="0" err="1"/>
                <a:t>PNo</a:t>
              </a:r>
              <a:r>
                <a:rPr lang="en-US" sz="1800" b="1" dirty="0"/>
                <a:t>	</a:t>
              </a:r>
              <a:r>
                <a:rPr lang="en-US" sz="1800" b="1" dirty="0" err="1"/>
                <a:t>PName</a:t>
              </a:r>
              <a:r>
                <a:rPr lang="en-US" sz="1800" b="1" dirty="0"/>
                <a:t> </a:t>
              </a:r>
            </a:p>
            <a:p>
              <a:r>
                <a:rPr lang="en-US" sz="1800" dirty="0"/>
                <a:t>1	Alpha</a:t>
              </a:r>
            </a:p>
            <a:p>
              <a:r>
                <a:rPr lang="en-US" sz="1800" dirty="0"/>
                <a:t>2	Beta</a:t>
              </a:r>
            </a:p>
            <a:p>
              <a:r>
                <a:rPr lang="en-US" sz="1800" dirty="0"/>
                <a:t>3	Omega</a:t>
              </a:r>
            </a:p>
          </p:txBody>
        </p:sp>
        <p:sp>
          <p:nvSpPr>
            <p:cNvPr id="71691" name="Rectangle 11"/>
            <p:cNvSpPr>
              <a:spLocks noChangeArrowheads="1"/>
            </p:cNvSpPr>
            <p:nvPr/>
          </p:nvSpPr>
          <p:spPr bwMode="auto">
            <a:xfrm>
              <a:off x="1728" y="1344"/>
              <a:ext cx="1344" cy="960"/>
            </a:xfrm>
            <a:prstGeom prst="rect">
              <a:avLst/>
            </a:prstGeom>
            <a:noFill/>
            <a:ln w="12700">
              <a:solidFill>
                <a:schemeClr val="tx1"/>
              </a:solidFill>
              <a:miter lim="800000"/>
              <a:headEnd/>
              <a:tailEnd/>
            </a:ln>
            <a:effectLst/>
          </p:spPr>
          <p:txBody>
            <a:bodyPr wrap="none" anchor="ctr"/>
            <a:lstStyle/>
            <a:p>
              <a:endParaRPr lang="en-US"/>
            </a:p>
          </p:txBody>
        </p:sp>
      </p:grpSp>
      <p:grpSp>
        <p:nvGrpSpPr>
          <p:cNvPr id="3" name="Group 12"/>
          <p:cNvGrpSpPr>
            <a:grpSpLocks/>
          </p:cNvGrpSpPr>
          <p:nvPr/>
        </p:nvGrpSpPr>
        <p:grpSpPr bwMode="auto">
          <a:xfrm>
            <a:off x="5638800" y="1371600"/>
            <a:ext cx="2743200" cy="2932113"/>
            <a:chOff x="3024" y="1008"/>
            <a:chExt cx="1728" cy="1847"/>
          </a:xfrm>
        </p:grpSpPr>
        <p:sp>
          <p:nvSpPr>
            <p:cNvPr id="71693" name="Text Box 13"/>
            <p:cNvSpPr txBox="1">
              <a:spLocks noChangeArrowheads="1"/>
            </p:cNvSpPr>
            <p:nvPr/>
          </p:nvSpPr>
          <p:spPr bwMode="auto">
            <a:xfrm>
              <a:off x="3111" y="1056"/>
              <a:ext cx="1500" cy="1788"/>
            </a:xfrm>
            <a:prstGeom prst="rect">
              <a:avLst/>
            </a:prstGeom>
            <a:noFill/>
            <a:ln w="12700">
              <a:noFill/>
              <a:miter lim="800000"/>
              <a:headEnd/>
              <a:tailEnd/>
            </a:ln>
            <a:effectLst/>
          </p:spPr>
          <p:txBody>
            <a:bodyPr wrap="none">
              <a:spAutoFit/>
            </a:bodyPr>
            <a:lstStyle/>
            <a:p>
              <a:r>
                <a:rPr lang="en-US" sz="1800" b="1"/>
                <a:t>Charge 	</a:t>
              </a:r>
            </a:p>
            <a:p>
              <a:r>
                <a:rPr lang="en-US" sz="1800" b="1"/>
                <a:t>PNo	ENo	Hrs</a:t>
              </a:r>
            </a:p>
            <a:p>
              <a:r>
                <a:rPr lang="en-US" sz="1800"/>
                <a:t>  1	101	20</a:t>
              </a:r>
            </a:p>
            <a:p>
              <a:r>
                <a:rPr lang="en-US" sz="1800"/>
                <a:t>  1	105	15</a:t>
              </a:r>
            </a:p>
            <a:p>
              <a:r>
                <a:rPr lang="en-US" sz="1800"/>
                <a:t>  1	110	40</a:t>
              </a:r>
            </a:p>
            <a:p>
              <a:r>
                <a:rPr lang="en-US" sz="1800"/>
                <a:t>  2	101	20</a:t>
              </a:r>
            </a:p>
            <a:p>
              <a:r>
                <a:rPr lang="en-US" sz="1800"/>
                <a:t>  2	108	15</a:t>
              </a:r>
            </a:p>
            <a:p>
              <a:r>
                <a:rPr lang="en-US" sz="1800"/>
                <a:t>  2	106	20</a:t>
              </a:r>
            </a:p>
            <a:p>
              <a:r>
                <a:rPr lang="en-US" sz="1800" b="1"/>
                <a:t>  </a:t>
              </a:r>
              <a:r>
                <a:rPr lang="en-US" sz="1800"/>
                <a:t>3	102	20</a:t>
              </a:r>
            </a:p>
            <a:p>
              <a:r>
                <a:rPr lang="en-US" sz="1800" b="1"/>
                <a:t>  </a:t>
              </a:r>
              <a:r>
                <a:rPr lang="en-US" sz="1800"/>
                <a:t>3	105	10</a:t>
              </a:r>
              <a:endParaRPr lang="en-US" sz="1800" b="1"/>
            </a:p>
          </p:txBody>
        </p:sp>
        <p:sp>
          <p:nvSpPr>
            <p:cNvPr id="71694" name="Rectangle 14"/>
            <p:cNvSpPr>
              <a:spLocks noChangeArrowheads="1"/>
            </p:cNvSpPr>
            <p:nvPr/>
          </p:nvSpPr>
          <p:spPr bwMode="auto">
            <a:xfrm>
              <a:off x="3024" y="1008"/>
              <a:ext cx="1728" cy="1847"/>
            </a:xfrm>
            <a:prstGeom prst="rect">
              <a:avLst/>
            </a:prstGeom>
            <a:noFill/>
            <a:ln w="12700">
              <a:solidFill>
                <a:schemeClr val="tx1"/>
              </a:solidFill>
              <a:miter lim="800000"/>
              <a:headEnd/>
              <a:tailEnd/>
            </a:ln>
            <a:effectLst/>
          </p:spPr>
          <p:txBody>
            <a:bodyPr wrap="none" anchor="ctr"/>
            <a:lstStyle/>
            <a:p>
              <a:endParaRPr lang="en-US"/>
            </a:p>
          </p:txBody>
        </p:sp>
      </p:grpSp>
      <p:grpSp>
        <p:nvGrpSpPr>
          <p:cNvPr id="4" name="Group 15"/>
          <p:cNvGrpSpPr>
            <a:grpSpLocks/>
          </p:cNvGrpSpPr>
          <p:nvPr/>
        </p:nvGrpSpPr>
        <p:grpSpPr bwMode="auto">
          <a:xfrm>
            <a:off x="1371600" y="3505200"/>
            <a:ext cx="4016375" cy="2438400"/>
            <a:chOff x="1392" y="1200"/>
            <a:chExt cx="2530" cy="1536"/>
          </a:xfrm>
        </p:grpSpPr>
        <p:sp>
          <p:nvSpPr>
            <p:cNvPr id="71696" name="Text Box 16"/>
            <p:cNvSpPr txBox="1">
              <a:spLocks noChangeArrowheads="1"/>
            </p:cNvSpPr>
            <p:nvPr/>
          </p:nvSpPr>
          <p:spPr bwMode="auto">
            <a:xfrm>
              <a:off x="1430" y="1224"/>
              <a:ext cx="2492" cy="1442"/>
            </a:xfrm>
            <a:prstGeom prst="rect">
              <a:avLst/>
            </a:prstGeom>
            <a:noFill/>
            <a:ln w="12700">
              <a:noFill/>
              <a:miter lim="800000"/>
              <a:headEnd/>
              <a:tailEnd/>
            </a:ln>
            <a:effectLst/>
          </p:spPr>
          <p:txBody>
            <a:bodyPr wrap="none">
              <a:spAutoFit/>
            </a:bodyPr>
            <a:lstStyle/>
            <a:p>
              <a:r>
                <a:rPr lang="en-US" sz="1800" b="1"/>
                <a:t>Employee			  </a:t>
              </a:r>
            </a:p>
            <a:p>
              <a:r>
                <a:rPr lang="en-US" sz="1800" b="1"/>
                <a:t>ENo	EName	  JCode	ChgHr	</a:t>
              </a:r>
            </a:p>
            <a:p>
              <a:r>
                <a:rPr lang="en-US" sz="1800"/>
                <a:t>101	John Doe	     NE	$65</a:t>
              </a:r>
            </a:p>
            <a:p>
              <a:r>
                <a:rPr lang="en-US" sz="1800"/>
                <a:t>102	Beth Reed    PM	$125</a:t>
              </a:r>
            </a:p>
            <a:p>
              <a:r>
                <a:rPr lang="en-US" sz="1800"/>
                <a:t>105	Jane Vo	     SA	$80</a:t>
              </a:r>
            </a:p>
            <a:p>
              <a:r>
                <a:rPr lang="en-US" sz="1800"/>
                <a:t>106	Sara Lee	     SA	$80</a:t>
              </a:r>
            </a:p>
            <a:p>
              <a:r>
                <a:rPr lang="en-US" sz="1800"/>
                <a:t>108	Jeb Lee	     NE	$65</a:t>
              </a:r>
            </a:p>
            <a:p>
              <a:r>
                <a:rPr lang="en-US" sz="1800"/>
                <a:t>110	Bob Lund     CP	$60</a:t>
              </a:r>
              <a:endParaRPr lang="en-US"/>
            </a:p>
          </p:txBody>
        </p:sp>
        <p:sp>
          <p:nvSpPr>
            <p:cNvPr id="71697" name="Rectangle 17"/>
            <p:cNvSpPr>
              <a:spLocks noChangeArrowheads="1"/>
            </p:cNvSpPr>
            <p:nvPr/>
          </p:nvSpPr>
          <p:spPr bwMode="auto">
            <a:xfrm>
              <a:off x="1392" y="1200"/>
              <a:ext cx="2400" cy="1536"/>
            </a:xfrm>
            <a:prstGeom prst="rect">
              <a:avLst/>
            </a:prstGeom>
            <a:noFill/>
            <a:ln w="12700">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noFill/>
          <a:ln/>
        </p:spPr>
        <p:txBody>
          <a:bodyPr/>
          <a:lstStyle/>
          <a:p>
            <a:r>
              <a:rPr lang="en-US"/>
              <a:t>Third Normal Form</a:t>
            </a:r>
          </a:p>
        </p:txBody>
      </p:sp>
      <p:sp>
        <p:nvSpPr>
          <p:cNvPr id="30723" name="Rectangle 1027"/>
          <p:cNvSpPr>
            <a:spLocks noGrp="1" noChangeArrowheads="1"/>
          </p:cNvSpPr>
          <p:nvPr>
            <p:ph type="body" idx="1"/>
          </p:nvPr>
        </p:nvSpPr>
        <p:spPr>
          <a:noFill/>
          <a:ln/>
        </p:spPr>
        <p:txBody>
          <a:bodyPr>
            <a:normAutofit/>
          </a:bodyPr>
          <a:lstStyle/>
          <a:p>
            <a:r>
              <a:rPr lang="en-US" sz="2200" b="0" dirty="0">
                <a:latin typeface="Arial" pitchFamily="34" charset="0"/>
                <a:cs typeface="Arial" pitchFamily="34" charset="0"/>
              </a:rPr>
              <a:t>A relation is in 3NF if:</a:t>
            </a:r>
          </a:p>
          <a:p>
            <a:pPr lvl="1"/>
            <a:r>
              <a:rPr lang="en-US" sz="2200" dirty="0">
                <a:latin typeface="Arial" pitchFamily="34" charset="0"/>
                <a:cs typeface="Arial" pitchFamily="34" charset="0"/>
              </a:rPr>
              <a:t>It is in 2NF and</a:t>
            </a:r>
          </a:p>
          <a:p>
            <a:pPr lvl="1"/>
            <a:r>
              <a:rPr lang="en-US" sz="2200" dirty="0">
                <a:latin typeface="Arial" pitchFamily="34" charset="0"/>
                <a:cs typeface="Arial" pitchFamily="34" charset="0"/>
              </a:rPr>
              <a:t>every </a:t>
            </a:r>
            <a:r>
              <a:rPr lang="en-US" sz="2200" dirty="0" err="1">
                <a:latin typeface="Arial" pitchFamily="34" charset="0"/>
                <a:cs typeface="Arial" pitchFamily="34" charset="0"/>
              </a:rPr>
              <a:t>nonkey</a:t>
            </a:r>
            <a:r>
              <a:rPr lang="en-US" sz="2200" dirty="0">
                <a:latin typeface="Arial" pitchFamily="34" charset="0"/>
                <a:cs typeface="Arial" pitchFamily="34" charset="0"/>
              </a:rPr>
              <a:t> attribute is </a:t>
            </a:r>
            <a:r>
              <a:rPr lang="en-US" sz="2200" dirty="0" err="1">
                <a:latin typeface="Arial" pitchFamily="34" charset="0"/>
                <a:cs typeface="Arial" pitchFamily="34" charset="0"/>
              </a:rPr>
              <a:t>nontransitively</a:t>
            </a:r>
            <a:r>
              <a:rPr lang="en-US" sz="2200" dirty="0">
                <a:latin typeface="Arial" pitchFamily="34" charset="0"/>
                <a:cs typeface="Arial" pitchFamily="34" charset="0"/>
              </a:rPr>
              <a:t> dependent on the primary key (i.e., no transitive dependency).</a:t>
            </a:r>
          </a:p>
          <a:p>
            <a:r>
              <a:rPr lang="en-US" sz="2200" b="0" dirty="0">
                <a:latin typeface="Arial" pitchFamily="34" charset="0"/>
                <a:cs typeface="Arial" pitchFamily="34" charset="0"/>
              </a:rPr>
              <a:t>Relation Employee has a transitive dependency:</a:t>
            </a:r>
          </a:p>
          <a:p>
            <a:pPr lvl="1"/>
            <a:r>
              <a:rPr lang="en-US" sz="2200" dirty="0" err="1">
                <a:latin typeface="Arial" pitchFamily="34" charset="0"/>
                <a:cs typeface="Arial" pitchFamily="34" charset="0"/>
              </a:rPr>
              <a:t>ENo</a:t>
            </a:r>
            <a:r>
              <a:rPr lang="en-US" sz="2200" dirty="0">
                <a:latin typeface="Arial" pitchFamily="34" charset="0"/>
                <a:cs typeface="Arial" pitchFamily="34" charset="0"/>
              </a:rPr>
              <a:t>     </a:t>
            </a:r>
            <a:r>
              <a:rPr lang="en-US" sz="2200" dirty="0" err="1">
                <a:latin typeface="Arial" pitchFamily="34" charset="0"/>
                <a:cs typeface="Arial" pitchFamily="34" charset="0"/>
              </a:rPr>
              <a:t>JCode</a:t>
            </a:r>
            <a:r>
              <a:rPr lang="en-US" sz="2200" dirty="0">
                <a:latin typeface="Arial" pitchFamily="34" charset="0"/>
                <a:cs typeface="Arial" pitchFamily="34" charset="0"/>
              </a:rPr>
              <a:t>     </a:t>
            </a:r>
            <a:r>
              <a:rPr lang="en-US" sz="2200" dirty="0" err="1">
                <a:latin typeface="Arial" pitchFamily="34" charset="0"/>
                <a:cs typeface="Arial" pitchFamily="34" charset="0"/>
              </a:rPr>
              <a:t>ChgHr</a:t>
            </a:r>
            <a:r>
              <a:rPr lang="en-US" sz="2200" dirty="0">
                <a:latin typeface="Arial" pitchFamily="34" charset="0"/>
                <a:cs typeface="Arial" pitchFamily="34" charset="0"/>
              </a:rPr>
              <a:t> </a:t>
            </a:r>
          </a:p>
          <a:p>
            <a:r>
              <a:rPr lang="en-US" sz="2200" b="0" dirty="0">
                <a:latin typeface="Arial" pitchFamily="34" charset="0"/>
                <a:cs typeface="Arial" pitchFamily="34" charset="0"/>
              </a:rPr>
              <a:t>Employee can be replaced by two relations, that are in 3NF:</a:t>
            </a:r>
          </a:p>
          <a:p>
            <a:pPr lvl="1"/>
            <a:r>
              <a:rPr lang="en-US" sz="2200" dirty="0">
                <a:latin typeface="Arial" pitchFamily="34" charset="0"/>
                <a:cs typeface="Arial" pitchFamily="34" charset="0"/>
              </a:rPr>
              <a:t>Employee(</a:t>
            </a:r>
            <a:r>
              <a:rPr lang="en-US" sz="2200" u="sng" dirty="0" err="1">
                <a:latin typeface="Arial" pitchFamily="34" charset="0"/>
                <a:cs typeface="Arial" pitchFamily="34" charset="0"/>
              </a:rPr>
              <a:t>ENo</a:t>
            </a:r>
            <a:r>
              <a:rPr lang="en-US" sz="2200" dirty="0">
                <a:latin typeface="Arial" pitchFamily="34" charset="0"/>
                <a:cs typeface="Arial" pitchFamily="34" charset="0"/>
              </a:rPr>
              <a:t>, </a:t>
            </a:r>
            <a:r>
              <a:rPr lang="en-US" sz="2200" dirty="0" err="1">
                <a:latin typeface="Arial" pitchFamily="34" charset="0"/>
                <a:cs typeface="Arial" pitchFamily="34" charset="0"/>
              </a:rPr>
              <a:t>EName</a:t>
            </a:r>
            <a:r>
              <a:rPr lang="en-US" sz="2200" dirty="0">
                <a:latin typeface="Arial" pitchFamily="34" charset="0"/>
                <a:cs typeface="Arial" pitchFamily="34" charset="0"/>
              </a:rPr>
              <a:t>, </a:t>
            </a:r>
            <a:r>
              <a:rPr lang="en-US" sz="2200" dirty="0" err="1">
                <a:latin typeface="Arial" pitchFamily="34" charset="0"/>
                <a:cs typeface="Arial" pitchFamily="34" charset="0"/>
              </a:rPr>
              <a:t>Jcode</a:t>
            </a:r>
            <a:r>
              <a:rPr lang="en-US" sz="2200" dirty="0">
                <a:latin typeface="Arial" pitchFamily="34" charset="0"/>
                <a:cs typeface="Arial" pitchFamily="34" charset="0"/>
              </a:rPr>
              <a:t>)</a:t>
            </a:r>
          </a:p>
          <a:p>
            <a:pPr lvl="1"/>
            <a:r>
              <a:rPr lang="en-US" sz="2200" dirty="0">
                <a:latin typeface="Arial" pitchFamily="34" charset="0"/>
                <a:cs typeface="Arial" pitchFamily="34" charset="0"/>
              </a:rPr>
              <a:t>Job(</a:t>
            </a:r>
            <a:r>
              <a:rPr lang="en-US" sz="2200" u="sng" dirty="0" err="1">
                <a:latin typeface="Arial" pitchFamily="34" charset="0"/>
                <a:cs typeface="Arial" pitchFamily="34" charset="0"/>
              </a:rPr>
              <a:t>JCode</a:t>
            </a:r>
            <a:r>
              <a:rPr lang="en-US" sz="2200" dirty="0">
                <a:latin typeface="Arial" pitchFamily="34" charset="0"/>
                <a:cs typeface="Arial" pitchFamily="34" charset="0"/>
              </a:rPr>
              <a:t>, </a:t>
            </a:r>
            <a:r>
              <a:rPr lang="en-US" sz="2200" dirty="0" err="1">
                <a:latin typeface="Arial" pitchFamily="34" charset="0"/>
                <a:cs typeface="Arial" pitchFamily="34" charset="0"/>
              </a:rPr>
              <a:t>ChgHr</a:t>
            </a:r>
            <a:r>
              <a:rPr lang="en-US" sz="2200" dirty="0">
                <a:latin typeface="Arial" pitchFamily="34" charset="0"/>
                <a:cs typeface="Arial" pitchFamily="34" charset="0"/>
              </a:rPr>
              <a:t>)</a:t>
            </a:r>
          </a:p>
        </p:txBody>
      </p:sp>
      <p:sp>
        <p:nvSpPr>
          <p:cNvPr id="30724" name="Rectangle 1028"/>
          <p:cNvSpPr>
            <a:spLocks noChangeArrowheads="1"/>
          </p:cNvSpPr>
          <p:nvPr/>
        </p:nvSpPr>
        <p:spPr bwMode="auto">
          <a:xfrm>
            <a:off x="2057400" y="3200400"/>
            <a:ext cx="1752600" cy="1739900"/>
          </a:xfrm>
          <a:prstGeom prst="rect">
            <a:avLst/>
          </a:prstGeom>
          <a:noFill/>
          <a:ln w="12700">
            <a:noFill/>
            <a:miter lim="800000"/>
            <a:headEnd/>
            <a:tailEnd/>
          </a:ln>
          <a:effectLst/>
        </p:spPr>
        <p:txBody>
          <a:bodyPr>
            <a:spAutoFit/>
          </a:bodyPr>
          <a:lstStyle/>
          <a:p>
            <a:r>
              <a:rPr lang="en-US" sz="1800" b="1"/>
              <a:t>			</a:t>
            </a:r>
          </a:p>
          <a:p>
            <a:endParaRPr lang="en-US" sz="1800"/>
          </a:p>
          <a:p>
            <a:endParaRPr lang="en-US" sz="1800"/>
          </a:p>
          <a:p>
            <a:endParaRPr lang="en-US" sz="1800"/>
          </a:p>
        </p:txBody>
      </p:sp>
      <p:sp>
        <p:nvSpPr>
          <p:cNvPr id="30725" name="Line 1029"/>
          <p:cNvSpPr>
            <a:spLocks noChangeShapeType="1"/>
          </p:cNvSpPr>
          <p:nvPr/>
        </p:nvSpPr>
        <p:spPr bwMode="auto">
          <a:xfrm>
            <a:off x="2743200" y="3657600"/>
            <a:ext cx="304800" cy="0"/>
          </a:xfrm>
          <a:prstGeom prst="line">
            <a:avLst/>
          </a:prstGeom>
          <a:noFill/>
          <a:ln w="12700">
            <a:solidFill>
              <a:srgbClr val="D60093"/>
            </a:solidFill>
            <a:round/>
            <a:headEnd/>
            <a:tailEnd type="triangle" w="med" len="med"/>
          </a:ln>
          <a:effectLst/>
        </p:spPr>
        <p:txBody>
          <a:bodyPr wrap="none" anchor="ctr"/>
          <a:lstStyle/>
          <a:p>
            <a:endParaRPr lang="en-US"/>
          </a:p>
        </p:txBody>
      </p:sp>
      <p:sp>
        <p:nvSpPr>
          <p:cNvPr id="30726" name="Line 1030"/>
          <p:cNvSpPr>
            <a:spLocks noChangeShapeType="1"/>
          </p:cNvSpPr>
          <p:nvPr/>
        </p:nvSpPr>
        <p:spPr bwMode="auto">
          <a:xfrm>
            <a:off x="3962400" y="3657600"/>
            <a:ext cx="304800" cy="0"/>
          </a:xfrm>
          <a:prstGeom prst="line">
            <a:avLst/>
          </a:prstGeom>
          <a:noFill/>
          <a:ln w="12700">
            <a:solidFill>
              <a:srgbClr val="D60093"/>
            </a:solidFill>
            <a:round/>
            <a:headEnd/>
            <a:tailEnd type="triangle" w="med" len="med"/>
          </a:ln>
          <a:effectLst/>
        </p:spPr>
        <p:txBody>
          <a:bodyPr wrap="none" anchor="ctr"/>
          <a:lstStyle/>
          <a:p>
            <a:endParaRPr lang="en-US"/>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
          <p:cNvSpPr>
            <a:spLocks noGrp="1"/>
          </p:cNvSpPr>
          <p:nvPr>
            <p:ph type="sldNum" sz="quarter" idx="10"/>
          </p:nvPr>
        </p:nvSpPr>
        <p:spPr/>
        <p:txBody>
          <a:bodyPr/>
          <a:lstStyle/>
          <a:p>
            <a:fld id="{1DF688B0-6228-4E43-8B6D-F80565B8C0EC}" type="slidenum">
              <a:rPr lang="en-US"/>
              <a:pPr/>
              <a:t>137</a:t>
            </a:fld>
            <a:endParaRPr lang="en-US"/>
          </a:p>
        </p:txBody>
      </p:sp>
      <p:sp>
        <p:nvSpPr>
          <p:cNvPr id="84009" name="Rectangle 1065"/>
          <p:cNvSpPr>
            <a:spLocks noGrp="1" noChangeArrowheads="1"/>
          </p:cNvSpPr>
          <p:nvPr>
            <p:ph type="title"/>
          </p:nvPr>
        </p:nvSpPr>
        <p:spPr>
          <a:xfrm>
            <a:off x="1447800" y="304800"/>
            <a:ext cx="7498080" cy="1143000"/>
          </a:xfrm>
          <a:noFill/>
          <a:ln/>
        </p:spPr>
        <p:txBody>
          <a:bodyPr/>
          <a:lstStyle/>
          <a:p>
            <a:r>
              <a:rPr lang="en-US"/>
              <a:t>3NF</a:t>
            </a:r>
          </a:p>
        </p:txBody>
      </p:sp>
      <p:sp>
        <p:nvSpPr>
          <p:cNvPr id="84010" name="Rectangle 1066"/>
          <p:cNvSpPr>
            <a:spLocks noGrp="1" noChangeArrowheads="1"/>
          </p:cNvSpPr>
          <p:nvPr>
            <p:ph type="body" idx="1"/>
          </p:nvPr>
        </p:nvSpPr>
        <p:spPr>
          <a:noFill/>
          <a:ln/>
        </p:spPr>
        <p:txBody>
          <a:bodyPr/>
          <a:lstStyle/>
          <a:p>
            <a:pPr>
              <a:buFont typeface="Monotype Sorts" pitchFamily="2" charset="2"/>
              <a:buNone/>
            </a:pPr>
            <a:r>
              <a:rPr lang="en-US"/>
              <a:t>3NF</a:t>
            </a:r>
          </a:p>
        </p:txBody>
      </p:sp>
      <p:sp>
        <p:nvSpPr>
          <p:cNvPr id="84011" name="Rectangle 1067"/>
          <p:cNvSpPr>
            <a:spLocks noChangeArrowheads="1"/>
          </p:cNvSpPr>
          <p:nvPr/>
        </p:nvSpPr>
        <p:spPr bwMode="auto">
          <a:xfrm>
            <a:off x="2667000" y="1600200"/>
            <a:ext cx="1752600" cy="685800"/>
          </a:xfrm>
          <a:prstGeom prst="rect">
            <a:avLst/>
          </a:prstGeom>
          <a:noFill/>
          <a:ln w="12700">
            <a:solidFill>
              <a:schemeClr val="tx1"/>
            </a:solidFill>
            <a:miter lim="800000"/>
            <a:headEnd/>
            <a:tailEnd/>
          </a:ln>
          <a:effectLst/>
        </p:spPr>
        <p:txBody>
          <a:bodyPr wrap="none" anchor="ctr"/>
          <a:lstStyle/>
          <a:p>
            <a:endParaRPr lang="en-US"/>
          </a:p>
        </p:txBody>
      </p:sp>
      <p:sp>
        <p:nvSpPr>
          <p:cNvPr id="84012" name="Line 1068"/>
          <p:cNvSpPr>
            <a:spLocks noChangeShapeType="1"/>
          </p:cNvSpPr>
          <p:nvPr/>
        </p:nvSpPr>
        <p:spPr bwMode="auto">
          <a:xfrm>
            <a:off x="3429000" y="1600200"/>
            <a:ext cx="0" cy="685800"/>
          </a:xfrm>
          <a:prstGeom prst="line">
            <a:avLst/>
          </a:prstGeom>
          <a:noFill/>
          <a:ln w="12700">
            <a:solidFill>
              <a:schemeClr val="tx1"/>
            </a:solidFill>
            <a:round/>
            <a:headEnd/>
            <a:tailEnd/>
          </a:ln>
          <a:effectLst/>
        </p:spPr>
        <p:txBody>
          <a:bodyPr wrap="none" anchor="ctr"/>
          <a:lstStyle/>
          <a:p>
            <a:endParaRPr lang="en-US"/>
          </a:p>
        </p:txBody>
      </p:sp>
      <p:sp>
        <p:nvSpPr>
          <p:cNvPr id="84013" name="Text Box 1069"/>
          <p:cNvSpPr txBox="1">
            <a:spLocks noChangeArrowheads="1"/>
          </p:cNvSpPr>
          <p:nvPr/>
        </p:nvSpPr>
        <p:spPr bwMode="auto">
          <a:xfrm>
            <a:off x="2801938" y="1720850"/>
            <a:ext cx="590550" cy="366713"/>
          </a:xfrm>
          <a:prstGeom prst="rect">
            <a:avLst/>
          </a:prstGeom>
          <a:noFill/>
          <a:ln w="12700">
            <a:noFill/>
            <a:miter lim="800000"/>
            <a:headEnd/>
            <a:tailEnd/>
          </a:ln>
          <a:effectLst/>
        </p:spPr>
        <p:txBody>
          <a:bodyPr wrap="none">
            <a:spAutoFit/>
          </a:bodyPr>
          <a:lstStyle/>
          <a:p>
            <a:r>
              <a:rPr lang="en-US" sz="1800" u="sng"/>
              <a:t>PNo</a:t>
            </a:r>
          </a:p>
        </p:txBody>
      </p:sp>
      <p:sp>
        <p:nvSpPr>
          <p:cNvPr id="84014" name="Line 1070"/>
          <p:cNvSpPr>
            <a:spLocks noChangeShapeType="1"/>
          </p:cNvSpPr>
          <p:nvPr/>
        </p:nvSpPr>
        <p:spPr bwMode="auto">
          <a:xfrm flipV="1">
            <a:off x="3048000" y="1371600"/>
            <a:ext cx="0" cy="228600"/>
          </a:xfrm>
          <a:prstGeom prst="line">
            <a:avLst/>
          </a:prstGeom>
          <a:noFill/>
          <a:ln w="12700">
            <a:solidFill>
              <a:schemeClr val="tx1"/>
            </a:solidFill>
            <a:round/>
            <a:headEnd/>
            <a:tailEnd/>
          </a:ln>
          <a:effectLst/>
        </p:spPr>
        <p:txBody>
          <a:bodyPr wrap="none" anchor="ctr"/>
          <a:lstStyle/>
          <a:p>
            <a:endParaRPr lang="en-US"/>
          </a:p>
        </p:txBody>
      </p:sp>
      <p:sp>
        <p:nvSpPr>
          <p:cNvPr id="84015" name="Line 1071"/>
          <p:cNvSpPr>
            <a:spLocks noChangeShapeType="1"/>
          </p:cNvSpPr>
          <p:nvPr/>
        </p:nvSpPr>
        <p:spPr bwMode="auto">
          <a:xfrm>
            <a:off x="3048000" y="1371600"/>
            <a:ext cx="838200" cy="0"/>
          </a:xfrm>
          <a:prstGeom prst="line">
            <a:avLst/>
          </a:prstGeom>
          <a:noFill/>
          <a:ln w="12700">
            <a:solidFill>
              <a:schemeClr val="tx1"/>
            </a:solidFill>
            <a:round/>
            <a:headEnd/>
            <a:tailEnd/>
          </a:ln>
          <a:effectLst/>
        </p:spPr>
        <p:txBody>
          <a:bodyPr wrap="none" anchor="ctr"/>
          <a:lstStyle/>
          <a:p>
            <a:endParaRPr lang="en-US"/>
          </a:p>
        </p:txBody>
      </p:sp>
      <p:sp>
        <p:nvSpPr>
          <p:cNvPr id="84016" name="Line 1072"/>
          <p:cNvSpPr>
            <a:spLocks noChangeShapeType="1"/>
          </p:cNvSpPr>
          <p:nvPr/>
        </p:nvSpPr>
        <p:spPr bwMode="auto">
          <a:xfrm>
            <a:off x="3886200" y="1371600"/>
            <a:ext cx="0" cy="2286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4017" name="Rectangle 1073"/>
          <p:cNvSpPr>
            <a:spLocks noChangeArrowheads="1"/>
          </p:cNvSpPr>
          <p:nvPr/>
        </p:nvSpPr>
        <p:spPr bwMode="auto">
          <a:xfrm>
            <a:off x="3429000" y="3429000"/>
            <a:ext cx="2895600" cy="685800"/>
          </a:xfrm>
          <a:prstGeom prst="rect">
            <a:avLst/>
          </a:prstGeom>
          <a:noFill/>
          <a:ln w="12700">
            <a:solidFill>
              <a:schemeClr val="tx1"/>
            </a:solidFill>
            <a:miter lim="800000"/>
            <a:headEnd/>
            <a:tailEnd/>
          </a:ln>
          <a:effectLst/>
        </p:spPr>
        <p:txBody>
          <a:bodyPr wrap="none" anchor="ctr"/>
          <a:lstStyle/>
          <a:p>
            <a:endParaRPr lang="en-US"/>
          </a:p>
        </p:txBody>
      </p:sp>
      <p:sp>
        <p:nvSpPr>
          <p:cNvPr id="84018" name="Line 1074"/>
          <p:cNvSpPr>
            <a:spLocks noChangeShapeType="1"/>
          </p:cNvSpPr>
          <p:nvPr/>
        </p:nvSpPr>
        <p:spPr bwMode="auto">
          <a:xfrm>
            <a:off x="4419600" y="3429000"/>
            <a:ext cx="0" cy="685800"/>
          </a:xfrm>
          <a:prstGeom prst="line">
            <a:avLst/>
          </a:prstGeom>
          <a:noFill/>
          <a:ln w="12700">
            <a:solidFill>
              <a:schemeClr val="tx1"/>
            </a:solidFill>
            <a:round/>
            <a:headEnd/>
            <a:tailEnd/>
          </a:ln>
          <a:effectLst/>
        </p:spPr>
        <p:txBody>
          <a:bodyPr wrap="none" anchor="ctr"/>
          <a:lstStyle/>
          <a:p>
            <a:endParaRPr lang="en-US"/>
          </a:p>
        </p:txBody>
      </p:sp>
      <p:sp>
        <p:nvSpPr>
          <p:cNvPr id="84019" name="Line 1075"/>
          <p:cNvSpPr>
            <a:spLocks noChangeShapeType="1"/>
          </p:cNvSpPr>
          <p:nvPr/>
        </p:nvSpPr>
        <p:spPr bwMode="auto">
          <a:xfrm>
            <a:off x="5410200" y="3429000"/>
            <a:ext cx="0" cy="685800"/>
          </a:xfrm>
          <a:prstGeom prst="line">
            <a:avLst/>
          </a:prstGeom>
          <a:noFill/>
          <a:ln w="12700">
            <a:solidFill>
              <a:schemeClr val="tx1"/>
            </a:solidFill>
            <a:round/>
            <a:headEnd/>
            <a:tailEnd/>
          </a:ln>
          <a:effectLst/>
        </p:spPr>
        <p:txBody>
          <a:bodyPr wrap="none" anchor="ctr"/>
          <a:lstStyle/>
          <a:p>
            <a:endParaRPr lang="en-US"/>
          </a:p>
        </p:txBody>
      </p:sp>
      <p:sp>
        <p:nvSpPr>
          <p:cNvPr id="84021" name="Text Box 1077"/>
          <p:cNvSpPr txBox="1">
            <a:spLocks noChangeArrowheads="1"/>
          </p:cNvSpPr>
          <p:nvPr/>
        </p:nvSpPr>
        <p:spPr bwMode="auto">
          <a:xfrm>
            <a:off x="3565525" y="3549650"/>
            <a:ext cx="603250" cy="366713"/>
          </a:xfrm>
          <a:prstGeom prst="rect">
            <a:avLst/>
          </a:prstGeom>
          <a:noFill/>
          <a:ln w="12700">
            <a:noFill/>
            <a:miter lim="800000"/>
            <a:headEnd/>
            <a:tailEnd/>
          </a:ln>
          <a:effectLst/>
        </p:spPr>
        <p:txBody>
          <a:bodyPr wrap="none">
            <a:spAutoFit/>
          </a:bodyPr>
          <a:lstStyle/>
          <a:p>
            <a:r>
              <a:rPr lang="en-US" sz="1800" u="sng"/>
              <a:t>ENo</a:t>
            </a:r>
          </a:p>
        </p:txBody>
      </p:sp>
      <p:sp>
        <p:nvSpPr>
          <p:cNvPr id="84022" name="Text Box 1078"/>
          <p:cNvSpPr txBox="1">
            <a:spLocks noChangeArrowheads="1"/>
          </p:cNvSpPr>
          <p:nvPr/>
        </p:nvSpPr>
        <p:spPr bwMode="auto">
          <a:xfrm>
            <a:off x="4495800" y="3556000"/>
            <a:ext cx="869950" cy="366713"/>
          </a:xfrm>
          <a:prstGeom prst="rect">
            <a:avLst/>
          </a:prstGeom>
          <a:noFill/>
          <a:ln w="12700">
            <a:noFill/>
            <a:miter lim="800000"/>
            <a:headEnd/>
            <a:tailEnd/>
          </a:ln>
          <a:effectLst/>
        </p:spPr>
        <p:txBody>
          <a:bodyPr wrap="none">
            <a:spAutoFit/>
          </a:bodyPr>
          <a:lstStyle/>
          <a:p>
            <a:r>
              <a:rPr lang="en-US" sz="1800"/>
              <a:t>EName</a:t>
            </a:r>
          </a:p>
        </p:txBody>
      </p:sp>
      <p:sp>
        <p:nvSpPr>
          <p:cNvPr id="84023" name="Text Box 1079"/>
          <p:cNvSpPr txBox="1">
            <a:spLocks noChangeArrowheads="1"/>
          </p:cNvSpPr>
          <p:nvPr/>
        </p:nvSpPr>
        <p:spPr bwMode="auto">
          <a:xfrm>
            <a:off x="5486400" y="3581400"/>
            <a:ext cx="755650" cy="366713"/>
          </a:xfrm>
          <a:prstGeom prst="rect">
            <a:avLst/>
          </a:prstGeom>
          <a:noFill/>
          <a:ln w="12700">
            <a:noFill/>
            <a:miter lim="800000"/>
            <a:headEnd/>
            <a:tailEnd/>
          </a:ln>
          <a:effectLst/>
        </p:spPr>
        <p:txBody>
          <a:bodyPr wrap="none">
            <a:spAutoFit/>
          </a:bodyPr>
          <a:lstStyle/>
          <a:p>
            <a:r>
              <a:rPr lang="en-US" sz="1800"/>
              <a:t>JCode</a:t>
            </a:r>
          </a:p>
        </p:txBody>
      </p:sp>
      <p:sp>
        <p:nvSpPr>
          <p:cNvPr id="84025" name="Line 1081"/>
          <p:cNvSpPr>
            <a:spLocks noChangeShapeType="1"/>
          </p:cNvSpPr>
          <p:nvPr/>
        </p:nvSpPr>
        <p:spPr bwMode="auto">
          <a:xfrm flipV="1">
            <a:off x="3886200" y="2895600"/>
            <a:ext cx="0" cy="533400"/>
          </a:xfrm>
          <a:prstGeom prst="line">
            <a:avLst/>
          </a:prstGeom>
          <a:noFill/>
          <a:ln w="12700">
            <a:solidFill>
              <a:srgbClr val="330099"/>
            </a:solidFill>
            <a:round/>
            <a:headEnd/>
            <a:tailEnd/>
          </a:ln>
          <a:effectLst/>
        </p:spPr>
        <p:txBody>
          <a:bodyPr wrap="none" anchor="ctr"/>
          <a:lstStyle/>
          <a:p>
            <a:endParaRPr lang="en-US"/>
          </a:p>
        </p:txBody>
      </p:sp>
      <p:sp>
        <p:nvSpPr>
          <p:cNvPr id="84026" name="Line 1082"/>
          <p:cNvSpPr>
            <a:spLocks noChangeShapeType="1"/>
          </p:cNvSpPr>
          <p:nvPr/>
        </p:nvSpPr>
        <p:spPr bwMode="auto">
          <a:xfrm>
            <a:off x="3886200" y="2895600"/>
            <a:ext cx="1981200" cy="0"/>
          </a:xfrm>
          <a:prstGeom prst="line">
            <a:avLst/>
          </a:prstGeom>
          <a:noFill/>
          <a:ln w="12700">
            <a:solidFill>
              <a:srgbClr val="330099"/>
            </a:solidFill>
            <a:round/>
            <a:headEnd/>
            <a:tailEnd/>
          </a:ln>
          <a:effectLst/>
        </p:spPr>
        <p:txBody>
          <a:bodyPr wrap="none" anchor="ctr"/>
          <a:lstStyle/>
          <a:p>
            <a:endParaRPr lang="en-US"/>
          </a:p>
        </p:txBody>
      </p:sp>
      <p:sp>
        <p:nvSpPr>
          <p:cNvPr id="84027" name="Line 1083"/>
          <p:cNvSpPr>
            <a:spLocks noChangeShapeType="1"/>
          </p:cNvSpPr>
          <p:nvPr/>
        </p:nvSpPr>
        <p:spPr bwMode="auto">
          <a:xfrm>
            <a:off x="4876800" y="2895600"/>
            <a:ext cx="0" cy="533400"/>
          </a:xfrm>
          <a:prstGeom prst="line">
            <a:avLst/>
          </a:prstGeom>
          <a:noFill/>
          <a:ln w="12700">
            <a:solidFill>
              <a:srgbClr val="330099"/>
            </a:solidFill>
            <a:round/>
            <a:headEnd/>
            <a:tailEnd type="triangle" w="med" len="med"/>
          </a:ln>
          <a:effectLst/>
        </p:spPr>
        <p:txBody>
          <a:bodyPr wrap="none" anchor="ctr"/>
          <a:lstStyle/>
          <a:p>
            <a:endParaRPr lang="en-US"/>
          </a:p>
        </p:txBody>
      </p:sp>
      <p:sp>
        <p:nvSpPr>
          <p:cNvPr id="84028" name="Line 1084"/>
          <p:cNvSpPr>
            <a:spLocks noChangeShapeType="1"/>
          </p:cNvSpPr>
          <p:nvPr/>
        </p:nvSpPr>
        <p:spPr bwMode="auto">
          <a:xfrm>
            <a:off x="5867400" y="2895600"/>
            <a:ext cx="0" cy="533400"/>
          </a:xfrm>
          <a:prstGeom prst="line">
            <a:avLst/>
          </a:prstGeom>
          <a:noFill/>
          <a:ln w="12700">
            <a:solidFill>
              <a:srgbClr val="330099"/>
            </a:solidFill>
            <a:round/>
            <a:headEnd/>
            <a:tailEnd type="triangle" w="med" len="med"/>
          </a:ln>
          <a:effectLst/>
        </p:spPr>
        <p:txBody>
          <a:bodyPr wrap="none" anchor="ctr"/>
          <a:lstStyle/>
          <a:p>
            <a:endParaRPr lang="en-US"/>
          </a:p>
        </p:txBody>
      </p:sp>
      <p:sp>
        <p:nvSpPr>
          <p:cNvPr id="84032" name="Rectangle 1088"/>
          <p:cNvSpPr>
            <a:spLocks noChangeArrowheads="1"/>
          </p:cNvSpPr>
          <p:nvPr/>
        </p:nvSpPr>
        <p:spPr bwMode="auto">
          <a:xfrm>
            <a:off x="1676400" y="5257800"/>
            <a:ext cx="2743200" cy="685800"/>
          </a:xfrm>
          <a:prstGeom prst="rect">
            <a:avLst/>
          </a:prstGeom>
          <a:noFill/>
          <a:ln w="12700">
            <a:solidFill>
              <a:schemeClr val="tx1"/>
            </a:solidFill>
            <a:miter lim="800000"/>
            <a:headEnd/>
            <a:tailEnd/>
          </a:ln>
          <a:effectLst/>
        </p:spPr>
        <p:txBody>
          <a:bodyPr wrap="none" anchor="ctr"/>
          <a:lstStyle/>
          <a:p>
            <a:endParaRPr lang="en-US"/>
          </a:p>
        </p:txBody>
      </p:sp>
      <p:sp>
        <p:nvSpPr>
          <p:cNvPr id="84033" name="Line 1089"/>
          <p:cNvSpPr>
            <a:spLocks noChangeShapeType="1"/>
          </p:cNvSpPr>
          <p:nvPr/>
        </p:nvSpPr>
        <p:spPr bwMode="auto">
          <a:xfrm>
            <a:off x="2438400" y="5257800"/>
            <a:ext cx="0" cy="685800"/>
          </a:xfrm>
          <a:prstGeom prst="line">
            <a:avLst/>
          </a:prstGeom>
          <a:noFill/>
          <a:ln w="12700">
            <a:solidFill>
              <a:schemeClr val="tx1"/>
            </a:solidFill>
            <a:round/>
            <a:headEnd/>
            <a:tailEnd/>
          </a:ln>
          <a:effectLst/>
        </p:spPr>
        <p:txBody>
          <a:bodyPr wrap="none" anchor="ctr"/>
          <a:lstStyle/>
          <a:p>
            <a:endParaRPr lang="en-US"/>
          </a:p>
        </p:txBody>
      </p:sp>
      <p:sp>
        <p:nvSpPr>
          <p:cNvPr id="84034" name="Line 1090"/>
          <p:cNvSpPr>
            <a:spLocks noChangeShapeType="1"/>
          </p:cNvSpPr>
          <p:nvPr/>
        </p:nvSpPr>
        <p:spPr bwMode="auto">
          <a:xfrm>
            <a:off x="3429000" y="5257800"/>
            <a:ext cx="0" cy="685800"/>
          </a:xfrm>
          <a:prstGeom prst="line">
            <a:avLst/>
          </a:prstGeom>
          <a:noFill/>
          <a:ln w="12700">
            <a:solidFill>
              <a:schemeClr val="tx1"/>
            </a:solidFill>
            <a:round/>
            <a:headEnd/>
            <a:tailEnd/>
          </a:ln>
          <a:effectLst/>
        </p:spPr>
        <p:txBody>
          <a:bodyPr wrap="none" anchor="ctr"/>
          <a:lstStyle/>
          <a:p>
            <a:endParaRPr lang="en-US"/>
          </a:p>
        </p:txBody>
      </p:sp>
      <p:sp>
        <p:nvSpPr>
          <p:cNvPr id="84035" name="Text Box 1091"/>
          <p:cNvSpPr txBox="1">
            <a:spLocks noChangeArrowheads="1"/>
          </p:cNvSpPr>
          <p:nvPr/>
        </p:nvSpPr>
        <p:spPr bwMode="auto">
          <a:xfrm>
            <a:off x="1811338" y="5378450"/>
            <a:ext cx="590550" cy="366713"/>
          </a:xfrm>
          <a:prstGeom prst="rect">
            <a:avLst/>
          </a:prstGeom>
          <a:noFill/>
          <a:ln w="12700">
            <a:noFill/>
            <a:miter lim="800000"/>
            <a:headEnd/>
            <a:tailEnd/>
          </a:ln>
          <a:effectLst/>
        </p:spPr>
        <p:txBody>
          <a:bodyPr wrap="none">
            <a:spAutoFit/>
          </a:bodyPr>
          <a:lstStyle/>
          <a:p>
            <a:r>
              <a:rPr lang="en-US" sz="1800" u="sng"/>
              <a:t>PNo</a:t>
            </a:r>
          </a:p>
        </p:txBody>
      </p:sp>
      <p:sp>
        <p:nvSpPr>
          <p:cNvPr id="84036" name="Text Box 1092"/>
          <p:cNvSpPr txBox="1">
            <a:spLocks noChangeArrowheads="1"/>
          </p:cNvSpPr>
          <p:nvPr/>
        </p:nvSpPr>
        <p:spPr bwMode="auto">
          <a:xfrm>
            <a:off x="2667000" y="5378450"/>
            <a:ext cx="603250" cy="366713"/>
          </a:xfrm>
          <a:prstGeom prst="rect">
            <a:avLst/>
          </a:prstGeom>
          <a:noFill/>
          <a:ln w="12700">
            <a:noFill/>
            <a:miter lim="800000"/>
            <a:headEnd/>
            <a:tailEnd/>
          </a:ln>
          <a:effectLst/>
        </p:spPr>
        <p:txBody>
          <a:bodyPr wrap="none">
            <a:spAutoFit/>
          </a:bodyPr>
          <a:lstStyle/>
          <a:p>
            <a:r>
              <a:rPr lang="en-US" sz="1800" u="sng"/>
              <a:t>ENo</a:t>
            </a:r>
          </a:p>
        </p:txBody>
      </p:sp>
      <p:sp>
        <p:nvSpPr>
          <p:cNvPr id="84037" name="Text Box 1093"/>
          <p:cNvSpPr txBox="1">
            <a:spLocks noChangeArrowheads="1"/>
          </p:cNvSpPr>
          <p:nvPr/>
        </p:nvSpPr>
        <p:spPr bwMode="auto">
          <a:xfrm>
            <a:off x="3657600" y="5380038"/>
            <a:ext cx="514350" cy="366712"/>
          </a:xfrm>
          <a:prstGeom prst="rect">
            <a:avLst/>
          </a:prstGeom>
          <a:noFill/>
          <a:ln w="12700">
            <a:noFill/>
            <a:miter lim="800000"/>
            <a:headEnd/>
            <a:tailEnd/>
          </a:ln>
          <a:effectLst/>
        </p:spPr>
        <p:txBody>
          <a:bodyPr wrap="none">
            <a:spAutoFit/>
          </a:bodyPr>
          <a:lstStyle/>
          <a:p>
            <a:r>
              <a:rPr lang="en-US" sz="1800"/>
              <a:t>Hrs</a:t>
            </a:r>
          </a:p>
        </p:txBody>
      </p:sp>
      <p:sp>
        <p:nvSpPr>
          <p:cNvPr id="84038" name="Line 1094"/>
          <p:cNvSpPr>
            <a:spLocks noChangeShapeType="1"/>
          </p:cNvSpPr>
          <p:nvPr/>
        </p:nvSpPr>
        <p:spPr bwMode="auto">
          <a:xfrm>
            <a:off x="2057400" y="5943600"/>
            <a:ext cx="0" cy="304800"/>
          </a:xfrm>
          <a:prstGeom prst="line">
            <a:avLst/>
          </a:prstGeom>
          <a:noFill/>
          <a:ln w="12700">
            <a:solidFill>
              <a:srgbClr val="D60093"/>
            </a:solidFill>
            <a:round/>
            <a:headEnd/>
            <a:tailEnd/>
          </a:ln>
          <a:effectLst/>
        </p:spPr>
        <p:txBody>
          <a:bodyPr wrap="none" anchor="ctr"/>
          <a:lstStyle/>
          <a:p>
            <a:endParaRPr lang="en-US"/>
          </a:p>
        </p:txBody>
      </p:sp>
      <p:sp>
        <p:nvSpPr>
          <p:cNvPr id="84039" name="Line 1095"/>
          <p:cNvSpPr>
            <a:spLocks noChangeShapeType="1"/>
          </p:cNvSpPr>
          <p:nvPr/>
        </p:nvSpPr>
        <p:spPr bwMode="auto">
          <a:xfrm>
            <a:off x="2057400" y="6248400"/>
            <a:ext cx="990600" cy="0"/>
          </a:xfrm>
          <a:prstGeom prst="line">
            <a:avLst/>
          </a:prstGeom>
          <a:noFill/>
          <a:ln w="12700">
            <a:solidFill>
              <a:srgbClr val="D60093"/>
            </a:solidFill>
            <a:round/>
            <a:headEnd/>
            <a:tailEnd/>
          </a:ln>
          <a:effectLst/>
        </p:spPr>
        <p:txBody>
          <a:bodyPr wrap="none" anchor="ctr"/>
          <a:lstStyle/>
          <a:p>
            <a:endParaRPr lang="en-US"/>
          </a:p>
        </p:txBody>
      </p:sp>
      <p:sp>
        <p:nvSpPr>
          <p:cNvPr id="84040" name="Line 1096"/>
          <p:cNvSpPr>
            <a:spLocks noChangeShapeType="1"/>
          </p:cNvSpPr>
          <p:nvPr/>
        </p:nvSpPr>
        <p:spPr bwMode="auto">
          <a:xfrm>
            <a:off x="3048000" y="5959475"/>
            <a:ext cx="0" cy="304800"/>
          </a:xfrm>
          <a:prstGeom prst="line">
            <a:avLst/>
          </a:prstGeom>
          <a:noFill/>
          <a:ln w="12700">
            <a:solidFill>
              <a:srgbClr val="D60093"/>
            </a:solidFill>
            <a:round/>
            <a:headEnd/>
            <a:tailEnd/>
          </a:ln>
          <a:effectLst/>
        </p:spPr>
        <p:txBody>
          <a:bodyPr wrap="none" anchor="ctr"/>
          <a:lstStyle/>
          <a:p>
            <a:endParaRPr lang="en-US"/>
          </a:p>
        </p:txBody>
      </p:sp>
      <p:sp>
        <p:nvSpPr>
          <p:cNvPr id="84041" name="Line 1097"/>
          <p:cNvSpPr>
            <a:spLocks noChangeShapeType="1"/>
          </p:cNvSpPr>
          <p:nvPr/>
        </p:nvSpPr>
        <p:spPr bwMode="auto">
          <a:xfrm>
            <a:off x="2438400" y="6248400"/>
            <a:ext cx="0" cy="228600"/>
          </a:xfrm>
          <a:prstGeom prst="line">
            <a:avLst/>
          </a:prstGeom>
          <a:noFill/>
          <a:ln w="12700">
            <a:solidFill>
              <a:srgbClr val="D60093"/>
            </a:solidFill>
            <a:round/>
            <a:headEnd/>
            <a:tailEnd/>
          </a:ln>
          <a:effectLst/>
        </p:spPr>
        <p:txBody>
          <a:bodyPr wrap="none" anchor="ctr"/>
          <a:lstStyle/>
          <a:p>
            <a:endParaRPr lang="en-US"/>
          </a:p>
        </p:txBody>
      </p:sp>
      <p:sp>
        <p:nvSpPr>
          <p:cNvPr id="84042" name="Line 1098"/>
          <p:cNvSpPr>
            <a:spLocks noChangeShapeType="1"/>
          </p:cNvSpPr>
          <p:nvPr/>
        </p:nvSpPr>
        <p:spPr bwMode="auto">
          <a:xfrm>
            <a:off x="2438400" y="6477000"/>
            <a:ext cx="1447800" cy="0"/>
          </a:xfrm>
          <a:prstGeom prst="line">
            <a:avLst/>
          </a:prstGeom>
          <a:noFill/>
          <a:ln w="12700">
            <a:solidFill>
              <a:srgbClr val="D60093"/>
            </a:solidFill>
            <a:round/>
            <a:headEnd/>
            <a:tailEnd/>
          </a:ln>
          <a:effectLst/>
        </p:spPr>
        <p:txBody>
          <a:bodyPr wrap="none" anchor="ctr"/>
          <a:lstStyle/>
          <a:p>
            <a:endParaRPr lang="en-US"/>
          </a:p>
        </p:txBody>
      </p:sp>
      <p:sp>
        <p:nvSpPr>
          <p:cNvPr id="84043" name="Line 1099"/>
          <p:cNvSpPr>
            <a:spLocks noChangeShapeType="1"/>
          </p:cNvSpPr>
          <p:nvPr/>
        </p:nvSpPr>
        <p:spPr bwMode="auto">
          <a:xfrm flipV="1">
            <a:off x="3886200" y="5943600"/>
            <a:ext cx="0" cy="533400"/>
          </a:xfrm>
          <a:prstGeom prst="line">
            <a:avLst/>
          </a:prstGeom>
          <a:noFill/>
          <a:ln w="12700">
            <a:solidFill>
              <a:srgbClr val="D60093"/>
            </a:solidFill>
            <a:round/>
            <a:headEnd/>
            <a:tailEnd type="triangle" w="med" len="med"/>
          </a:ln>
          <a:effectLst/>
        </p:spPr>
        <p:txBody>
          <a:bodyPr wrap="none" anchor="ctr"/>
          <a:lstStyle/>
          <a:p>
            <a:endParaRPr lang="en-US"/>
          </a:p>
        </p:txBody>
      </p:sp>
      <p:sp>
        <p:nvSpPr>
          <p:cNvPr id="84045" name="Text Box 1101"/>
          <p:cNvSpPr txBox="1">
            <a:spLocks noChangeArrowheads="1"/>
          </p:cNvSpPr>
          <p:nvPr/>
        </p:nvSpPr>
        <p:spPr bwMode="auto">
          <a:xfrm>
            <a:off x="3505200" y="1752600"/>
            <a:ext cx="857250" cy="366713"/>
          </a:xfrm>
          <a:prstGeom prst="rect">
            <a:avLst/>
          </a:prstGeom>
          <a:noFill/>
          <a:ln w="12700">
            <a:noFill/>
            <a:miter lim="800000"/>
            <a:headEnd/>
            <a:tailEnd/>
          </a:ln>
          <a:effectLst/>
        </p:spPr>
        <p:txBody>
          <a:bodyPr wrap="none">
            <a:spAutoFit/>
          </a:bodyPr>
          <a:lstStyle/>
          <a:p>
            <a:r>
              <a:rPr lang="en-US" sz="1800"/>
              <a:t>PName</a:t>
            </a:r>
          </a:p>
        </p:txBody>
      </p:sp>
      <p:sp>
        <p:nvSpPr>
          <p:cNvPr id="84046" name="Rectangle 1102"/>
          <p:cNvSpPr>
            <a:spLocks noChangeArrowheads="1"/>
          </p:cNvSpPr>
          <p:nvPr/>
        </p:nvSpPr>
        <p:spPr bwMode="auto">
          <a:xfrm>
            <a:off x="1143000" y="3429000"/>
            <a:ext cx="2057400" cy="685800"/>
          </a:xfrm>
          <a:prstGeom prst="rect">
            <a:avLst/>
          </a:prstGeom>
          <a:noFill/>
          <a:ln w="12700">
            <a:solidFill>
              <a:schemeClr val="tx1"/>
            </a:solidFill>
            <a:miter lim="800000"/>
            <a:headEnd/>
            <a:tailEnd/>
          </a:ln>
          <a:effectLst/>
        </p:spPr>
        <p:txBody>
          <a:bodyPr wrap="none" anchor="ctr"/>
          <a:lstStyle/>
          <a:p>
            <a:endParaRPr lang="en-US"/>
          </a:p>
        </p:txBody>
      </p:sp>
      <p:sp>
        <p:nvSpPr>
          <p:cNvPr id="84047" name="Line 1103"/>
          <p:cNvSpPr>
            <a:spLocks noChangeShapeType="1"/>
          </p:cNvSpPr>
          <p:nvPr/>
        </p:nvSpPr>
        <p:spPr bwMode="auto">
          <a:xfrm>
            <a:off x="2133600" y="3429000"/>
            <a:ext cx="0" cy="685800"/>
          </a:xfrm>
          <a:prstGeom prst="line">
            <a:avLst/>
          </a:prstGeom>
          <a:noFill/>
          <a:ln w="12700">
            <a:solidFill>
              <a:schemeClr val="tx1"/>
            </a:solidFill>
            <a:round/>
            <a:headEnd/>
            <a:tailEnd/>
          </a:ln>
          <a:effectLst/>
        </p:spPr>
        <p:txBody>
          <a:bodyPr wrap="none" anchor="ctr"/>
          <a:lstStyle/>
          <a:p>
            <a:endParaRPr lang="en-US"/>
          </a:p>
        </p:txBody>
      </p:sp>
      <p:sp>
        <p:nvSpPr>
          <p:cNvPr id="84048" name="Text Box 1104"/>
          <p:cNvSpPr txBox="1">
            <a:spLocks noChangeArrowheads="1"/>
          </p:cNvSpPr>
          <p:nvPr/>
        </p:nvSpPr>
        <p:spPr bwMode="auto">
          <a:xfrm>
            <a:off x="1219200" y="3581400"/>
            <a:ext cx="755650" cy="366713"/>
          </a:xfrm>
          <a:prstGeom prst="rect">
            <a:avLst/>
          </a:prstGeom>
          <a:noFill/>
          <a:ln w="12700">
            <a:noFill/>
            <a:miter lim="800000"/>
            <a:headEnd/>
            <a:tailEnd/>
          </a:ln>
          <a:effectLst/>
        </p:spPr>
        <p:txBody>
          <a:bodyPr wrap="none">
            <a:spAutoFit/>
          </a:bodyPr>
          <a:lstStyle/>
          <a:p>
            <a:r>
              <a:rPr lang="en-US" sz="1800" u="sng"/>
              <a:t>JCode</a:t>
            </a:r>
          </a:p>
        </p:txBody>
      </p:sp>
      <p:sp>
        <p:nvSpPr>
          <p:cNvPr id="84049" name="Text Box 1105"/>
          <p:cNvSpPr txBox="1">
            <a:spLocks noChangeArrowheads="1"/>
          </p:cNvSpPr>
          <p:nvPr/>
        </p:nvSpPr>
        <p:spPr bwMode="auto">
          <a:xfrm>
            <a:off x="2286000" y="3551238"/>
            <a:ext cx="806450" cy="366712"/>
          </a:xfrm>
          <a:prstGeom prst="rect">
            <a:avLst/>
          </a:prstGeom>
          <a:noFill/>
          <a:ln w="12700">
            <a:noFill/>
            <a:miter lim="800000"/>
            <a:headEnd/>
            <a:tailEnd/>
          </a:ln>
          <a:effectLst/>
        </p:spPr>
        <p:txBody>
          <a:bodyPr wrap="none">
            <a:spAutoFit/>
          </a:bodyPr>
          <a:lstStyle/>
          <a:p>
            <a:r>
              <a:rPr lang="en-US" sz="1800"/>
              <a:t>ChgHr</a:t>
            </a:r>
          </a:p>
        </p:txBody>
      </p:sp>
      <p:sp>
        <p:nvSpPr>
          <p:cNvPr id="84050" name="Line 1106"/>
          <p:cNvSpPr>
            <a:spLocks noChangeShapeType="1"/>
          </p:cNvSpPr>
          <p:nvPr/>
        </p:nvSpPr>
        <p:spPr bwMode="auto">
          <a:xfrm flipV="1">
            <a:off x="1828800" y="3200400"/>
            <a:ext cx="0" cy="228600"/>
          </a:xfrm>
          <a:prstGeom prst="line">
            <a:avLst/>
          </a:prstGeom>
          <a:noFill/>
          <a:ln w="12700">
            <a:solidFill>
              <a:schemeClr val="accent1"/>
            </a:solidFill>
            <a:round/>
            <a:headEnd/>
            <a:tailEnd/>
          </a:ln>
          <a:effectLst/>
        </p:spPr>
        <p:txBody>
          <a:bodyPr wrap="none" anchor="ctr"/>
          <a:lstStyle/>
          <a:p>
            <a:endParaRPr lang="en-US"/>
          </a:p>
        </p:txBody>
      </p:sp>
      <p:sp>
        <p:nvSpPr>
          <p:cNvPr id="84051" name="Line 1107"/>
          <p:cNvSpPr>
            <a:spLocks noChangeShapeType="1"/>
          </p:cNvSpPr>
          <p:nvPr/>
        </p:nvSpPr>
        <p:spPr bwMode="auto">
          <a:xfrm>
            <a:off x="1828800" y="3200400"/>
            <a:ext cx="838200" cy="0"/>
          </a:xfrm>
          <a:prstGeom prst="line">
            <a:avLst/>
          </a:prstGeom>
          <a:noFill/>
          <a:ln w="12700">
            <a:solidFill>
              <a:schemeClr val="accent1"/>
            </a:solidFill>
            <a:round/>
            <a:headEnd/>
            <a:tailEnd/>
          </a:ln>
          <a:effectLst/>
        </p:spPr>
        <p:txBody>
          <a:bodyPr wrap="none" anchor="ctr"/>
          <a:lstStyle/>
          <a:p>
            <a:endParaRPr lang="en-US"/>
          </a:p>
        </p:txBody>
      </p:sp>
      <p:sp>
        <p:nvSpPr>
          <p:cNvPr id="84052" name="Line 1108"/>
          <p:cNvSpPr>
            <a:spLocks noChangeShapeType="1"/>
          </p:cNvSpPr>
          <p:nvPr/>
        </p:nvSpPr>
        <p:spPr bwMode="auto">
          <a:xfrm>
            <a:off x="2667000" y="3200400"/>
            <a:ext cx="0" cy="228600"/>
          </a:xfrm>
          <a:prstGeom prst="line">
            <a:avLst/>
          </a:prstGeom>
          <a:noFill/>
          <a:ln w="12700">
            <a:solidFill>
              <a:schemeClr val="accent1"/>
            </a:solidFill>
            <a:round/>
            <a:headEnd/>
            <a:tailEnd type="triangle" w="med" len="med"/>
          </a:ln>
          <a:effectLst/>
        </p:spPr>
        <p:txBody>
          <a:bodyPr wrap="none" anchor="ctr"/>
          <a:lstStyle/>
          <a:p>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645920" y="0"/>
            <a:ext cx="7498080" cy="1143000"/>
          </a:xfrm>
        </p:spPr>
        <p:txBody>
          <a:bodyPr/>
          <a:lstStyle/>
          <a:p>
            <a:r>
              <a:rPr lang="en-US" dirty="0"/>
              <a:t>Third Normal Form</a:t>
            </a:r>
          </a:p>
        </p:txBody>
      </p:sp>
      <p:sp>
        <p:nvSpPr>
          <p:cNvPr id="77827" name="Rectangle 3"/>
          <p:cNvSpPr>
            <a:spLocks noGrp="1" noChangeArrowheads="1"/>
          </p:cNvSpPr>
          <p:nvPr>
            <p:ph type="body" idx="1"/>
          </p:nvPr>
        </p:nvSpPr>
        <p:spPr>
          <a:xfrm>
            <a:off x="1143000" y="914400"/>
            <a:ext cx="7389813" cy="527050"/>
          </a:xfrm>
        </p:spPr>
        <p:txBody>
          <a:bodyPr>
            <a:normAutofit fontScale="92500" lnSpcReduction="10000"/>
          </a:bodyPr>
          <a:lstStyle/>
          <a:p>
            <a:r>
              <a:rPr lang="en-US" dirty="0"/>
              <a:t>Tables in 3NF</a:t>
            </a:r>
          </a:p>
        </p:txBody>
      </p:sp>
      <p:grpSp>
        <p:nvGrpSpPr>
          <p:cNvPr id="2" name="Group 4"/>
          <p:cNvGrpSpPr>
            <a:grpSpLocks/>
          </p:cNvGrpSpPr>
          <p:nvPr/>
        </p:nvGrpSpPr>
        <p:grpSpPr bwMode="auto">
          <a:xfrm>
            <a:off x="1371600" y="1752600"/>
            <a:ext cx="1981200" cy="1524000"/>
            <a:chOff x="1728" y="1344"/>
            <a:chExt cx="1248" cy="960"/>
          </a:xfrm>
        </p:grpSpPr>
        <p:sp>
          <p:nvSpPr>
            <p:cNvPr id="77829" name="Text Box 5"/>
            <p:cNvSpPr txBox="1">
              <a:spLocks noChangeArrowheads="1"/>
            </p:cNvSpPr>
            <p:nvPr/>
          </p:nvSpPr>
          <p:spPr bwMode="auto">
            <a:xfrm>
              <a:off x="1728" y="1344"/>
              <a:ext cx="1248" cy="923"/>
            </a:xfrm>
            <a:prstGeom prst="rect">
              <a:avLst/>
            </a:prstGeom>
            <a:noFill/>
            <a:ln w="12700">
              <a:noFill/>
              <a:miter lim="800000"/>
              <a:headEnd/>
              <a:tailEnd/>
            </a:ln>
            <a:effectLst/>
          </p:spPr>
          <p:txBody>
            <a:bodyPr>
              <a:spAutoFit/>
            </a:bodyPr>
            <a:lstStyle/>
            <a:p>
              <a:r>
                <a:rPr lang="en-US" sz="1800" b="1"/>
                <a:t>Project</a:t>
              </a:r>
            </a:p>
            <a:p>
              <a:r>
                <a:rPr lang="en-US" sz="1800" b="1"/>
                <a:t>PNo	PName </a:t>
              </a:r>
            </a:p>
            <a:p>
              <a:r>
                <a:rPr lang="en-US" sz="1800"/>
                <a:t>1	Alpha</a:t>
              </a:r>
            </a:p>
            <a:p>
              <a:r>
                <a:rPr lang="en-US" sz="1800"/>
                <a:t>2	Beta</a:t>
              </a:r>
            </a:p>
            <a:p>
              <a:r>
                <a:rPr lang="en-US" sz="1800"/>
                <a:t>3	Omega</a:t>
              </a:r>
            </a:p>
          </p:txBody>
        </p:sp>
        <p:sp>
          <p:nvSpPr>
            <p:cNvPr id="77830" name="Rectangle 6"/>
            <p:cNvSpPr>
              <a:spLocks noChangeArrowheads="1"/>
            </p:cNvSpPr>
            <p:nvPr/>
          </p:nvSpPr>
          <p:spPr bwMode="auto">
            <a:xfrm>
              <a:off x="1728" y="1344"/>
              <a:ext cx="1104" cy="960"/>
            </a:xfrm>
            <a:prstGeom prst="rect">
              <a:avLst/>
            </a:prstGeom>
            <a:noFill/>
            <a:ln w="12700">
              <a:solidFill>
                <a:schemeClr val="tx1"/>
              </a:solidFill>
              <a:miter lim="800000"/>
              <a:headEnd/>
              <a:tailEnd/>
            </a:ln>
            <a:effectLst/>
          </p:spPr>
          <p:txBody>
            <a:bodyPr wrap="none" anchor="ctr"/>
            <a:lstStyle/>
            <a:p>
              <a:endParaRPr lang="en-US"/>
            </a:p>
          </p:txBody>
        </p:sp>
      </p:grpSp>
      <p:grpSp>
        <p:nvGrpSpPr>
          <p:cNvPr id="3" name="Group 7"/>
          <p:cNvGrpSpPr>
            <a:grpSpLocks/>
          </p:cNvGrpSpPr>
          <p:nvPr/>
        </p:nvGrpSpPr>
        <p:grpSpPr bwMode="auto">
          <a:xfrm>
            <a:off x="5638800" y="1371600"/>
            <a:ext cx="2743200" cy="2932113"/>
            <a:chOff x="3024" y="1008"/>
            <a:chExt cx="1728" cy="1847"/>
          </a:xfrm>
        </p:grpSpPr>
        <p:sp>
          <p:nvSpPr>
            <p:cNvPr id="77832" name="Text Box 8"/>
            <p:cNvSpPr txBox="1">
              <a:spLocks noChangeArrowheads="1"/>
            </p:cNvSpPr>
            <p:nvPr/>
          </p:nvSpPr>
          <p:spPr bwMode="auto">
            <a:xfrm>
              <a:off x="3111" y="1056"/>
              <a:ext cx="1500" cy="1788"/>
            </a:xfrm>
            <a:prstGeom prst="rect">
              <a:avLst/>
            </a:prstGeom>
            <a:noFill/>
            <a:ln w="12700">
              <a:noFill/>
              <a:miter lim="800000"/>
              <a:headEnd/>
              <a:tailEnd/>
            </a:ln>
            <a:effectLst/>
          </p:spPr>
          <p:txBody>
            <a:bodyPr wrap="none">
              <a:spAutoFit/>
            </a:bodyPr>
            <a:lstStyle/>
            <a:p>
              <a:r>
                <a:rPr lang="en-US" sz="1800" b="1"/>
                <a:t>Charge 	</a:t>
              </a:r>
            </a:p>
            <a:p>
              <a:r>
                <a:rPr lang="en-US" sz="1800" b="1"/>
                <a:t>PNo	ENo	Hrs</a:t>
              </a:r>
            </a:p>
            <a:p>
              <a:r>
                <a:rPr lang="en-US" sz="1800"/>
                <a:t>  1	101	20</a:t>
              </a:r>
            </a:p>
            <a:p>
              <a:r>
                <a:rPr lang="en-US" sz="1800"/>
                <a:t>  1	105	15</a:t>
              </a:r>
            </a:p>
            <a:p>
              <a:r>
                <a:rPr lang="en-US" sz="1800"/>
                <a:t>  1	110	40</a:t>
              </a:r>
            </a:p>
            <a:p>
              <a:r>
                <a:rPr lang="en-US" sz="1800"/>
                <a:t>  2	101	20</a:t>
              </a:r>
            </a:p>
            <a:p>
              <a:r>
                <a:rPr lang="en-US" sz="1800"/>
                <a:t>  2	108	15</a:t>
              </a:r>
            </a:p>
            <a:p>
              <a:r>
                <a:rPr lang="en-US" sz="1800"/>
                <a:t>  2	106	20</a:t>
              </a:r>
            </a:p>
            <a:p>
              <a:r>
                <a:rPr lang="en-US" sz="1800" b="1"/>
                <a:t>  </a:t>
              </a:r>
              <a:r>
                <a:rPr lang="en-US" sz="1800"/>
                <a:t>3	102	20</a:t>
              </a:r>
            </a:p>
            <a:p>
              <a:r>
                <a:rPr lang="en-US" sz="1800" b="1"/>
                <a:t>  </a:t>
              </a:r>
              <a:r>
                <a:rPr lang="en-US" sz="1800"/>
                <a:t>3	105	10</a:t>
              </a:r>
              <a:endParaRPr lang="en-US" sz="1800" b="1"/>
            </a:p>
          </p:txBody>
        </p:sp>
        <p:sp>
          <p:nvSpPr>
            <p:cNvPr id="77833" name="Rectangle 9"/>
            <p:cNvSpPr>
              <a:spLocks noChangeArrowheads="1"/>
            </p:cNvSpPr>
            <p:nvPr/>
          </p:nvSpPr>
          <p:spPr bwMode="auto">
            <a:xfrm>
              <a:off x="3024" y="1008"/>
              <a:ext cx="1728" cy="1847"/>
            </a:xfrm>
            <a:prstGeom prst="rect">
              <a:avLst/>
            </a:prstGeom>
            <a:noFill/>
            <a:ln w="12700">
              <a:solidFill>
                <a:schemeClr val="tx1"/>
              </a:solidFill>
              <a:miter lim="800000"/>
              <a:headEnd/>
              <a:tailEnd/>
            </a:ln>
            <a:effectLst/>
          </p:spPr>
          <p:txBody>
            <a:bodyPr wrap="none" anchor="ctr"/>
            <a:lstStyle/>
            <a:p>
              <a:endParaRPr lang="en-US"/>
            </a:p>
          </p:txBody>
        </p:sp>
      </p:grpSp>
      <p:grpSp>
        <p:nvGrpSpPr>
          <p:cNvPr id="4" name="Group 14"/>
          <p:cNvGrpSpPr>
            <a:grpSpLocks/>
          </p:cNvGrpSpPr>
          <p:nvPr/>
        </p:nvGrpSpPr>
        <p:grpSpPr bwMode="auto">
          <a:xfrm>
            <a:off x="1447800" y="3962400"/>
            <a:ext cx="2986088" cy="2438400"/>
            <a:chOff x="864" y="2208"/>
            <a:chExt cx="1881" cy="1536"/>
          </a:xfrm>
        </p:grpSpPr>
        <p:sp>
          <p:nvSpPr>
            <p:cNvPr id="77835" name="Text Box 11"/>
            <p:cNvSpPr txBox="1">
              <a:spLocks noChangeArrowheads="1"/>
            </p:cNvSpPr>
            <p:nvPr/>
          </p:nvSpPr>
          <p:spPr bwMode="auto">
            <a:xfrm>
              <a:off x="901" y="2232"/>
              <a:ext cx="1844" cy="1442"/>
            </a:xfrm>
            <a:prstGeom prst="rect">
              <a:avLst/>
            </a:prstGeom>
            <a:noFill/>
            <a:ln w="12700">
              <a:noFill/>
              <a:miter lim="800000"/>
              <a:headEnd/>
              <a:tailEnd/>
            </a:ln>
            <a:effectLst/>
          </p:spPr>
          <p:txBody>
            <a:bodyPr wrap="none">
              <a:spAutoFit/>
            </a:bodyPr>
            <a:lstStyle/>
            <a:p>
              <a:r>
                <a:rPr lang="en-US" sz="1800" b="1"/>
                <a:t>Employee</a:t>
              </a:r>
            </a:p>
            <a:p>
              <a:r>
                <a:rPr lang="en-US" sz="1800" b="1"/>
                <a:t>ENo	EName	  Jcode</a:t>
              </a:r>
            </a:p>
            <a:p>
              <a:r>
                <a:rPr lang="en-US" sz="1800"/>
                <a:t>101	John Doe	     NE</a:t>
              </a:r>
            </a:p>
            <a:p>
              <a:r>
                <a:rPr lang="en-US" sz="1800"/>
                <a:t>102	Beth Reed    PM</a:t>
              </a:r>
            </a:p>
            <a:p>
              <a:r>
                <a:rPr lang="en-US" sz="1800"/>
                <a:t>105	Jane Vo	     SA</a:t>
              </a:r>
            </a:p>
            <a:p>
              <a:r>
                <a:rPr lang="en-US" sz="1800"/>
                <a:t>106	Sara Lee	     SA</a:t>
              </a:r>
            </a:p>
            <a:p>
              <a:r>
                <a:rPr lang="en-US" sz="1800"/>
                <a:t>108	Jeb Lee	     NE	</a:t>
              </a:r>
            </a:p>
            <a:p>
              <a:r>
                <a:rPr lang="en-US" sz="1800"/>
                <a:t>110	Bob Lund     CP</a:t>
              </a:r>
              <a:endParaRPr lang="en-US"/>
            </a:p>
          </p:txBody>
        </p:sp>
        <p:sp>
          <p:nvSpPr>
            <p:cNvPr id="77836" name="Rectangle 12"/>
            <p:cNvSpPr>
              <a:spLocks noChangeArrowheads="1"/>
            </p:cNvSpPr>
            <p:nvPr/>
          </p:nvSpPr>
          <p:spPr bwMode="auto">
            <a:xfrm>
              <a:off x="864" y="2208"/>
              <a:ext cx="1824" cy="1536"/>
            </a:xfrm>
            <a:prstGeom prst="rect">
              <a:avLst/>
            </a:prstGeom>
            <a:noFill/>
            <a:ln w="12700">
              <a:solidFill>
                <a:schemeClr val="tx1"/>
              </a:solidFill>
              <a:miter lim="800000"/>
              <a:headEnd/>
              <a:tailEnd/>
            </a:ln>
            <a:effectLst/>
          </p:spPr>
          <p:txBody>
            <a:bodyPr wrap="none" anchor="ctr"/>
            <a:lstStyle/>
            <a:p>
              <a:endParaRPr lang="en-US"/>
            </a:p>
          </p:txBody>
        </p:sp>
      </p:grpSp>
      <p:grpSp>
        <p:nvGrpSpPr>
          <p:cNvPr id="5" name="Group 17"/>
          <p:cNvGrpSpPr>
            <a:grpSpLocks/>
          </p:cNvGrpSpPr>
          <p:nvPr/>
        </p:nvGrpSpPr>
        <p:grpSpPr bwMode="auto">
          <a:xfrm>
            <a:off x="5562600" y="4495800"/>
            <a:ext cx="1905000" cy="1828800"/>
            <a:chOff x="3072" y="2880"/>
            <a:chExt cx="1200" cy="1152"/>
          </a:xfrm>
        </p:grpSpPr>
        <p:sp>
          <p:nvSpPr>
            <p:cNvPr id="77837" name="Text Box 13"/>
            <p:cNvSpPr txBox="1">
              <a:spLocks noChangeArrowheads="1"/>
            </p:cNvSpPr>
            <p:nvPr/>
          </p:nvSpPr>
          <p:spPr bwMode="auto">
            <a:xfrm>
              <a:off x="3120" y="2880"/>
              <a:ext cx="1124" cy="1096"/>
            </a:xfrm>
            <a:prstGeom prst="rect">
              <a:avLst/>
            </a:prstGeom>
            <a:noFill/>
            <a:ln w="12700">
              <a:noFill/>
              <a:miter lim="800000"/>
              <a:headEnd/>
              <a:tailEnd/>
            </a:ln>
            <a:effectLst/>
          </p:spPr>
          <p:txBody>
            <a:bodyPr wrap="none">
              <a:spAutoFit/>
            </a:bodyPr>
            <a:lstStyle/>
            <a:p>
              <a:r>
                <a:rPr lang="en-US" sz="1800" b="1"/>
                <a:t>Job</a:t>
              </a:r>
            </a:p>
            <a:p>
              <a:r>
                <a:rPr lang="en-US" sz="1800" b="1"/>
                <a:t>Jcode	ChgHr</a:t>
              </a:r>
            </a:p>
            <a:p>
              <a:r>
                <a:rPr lang="en-US" sz="1800"/>
                <a:t>CP	$60</a:t>
              </a:r>
            </a:p>
            <a:p>
              <a:r>
                <a:rPr lang="en-US" sz="1800"/>
                <a:t>NE	$65</a:t>
              </a:r>
            </a:p>
            <a:p>
              <a:r>
                <a:rPr lang="en-US" sz="1800"/>
                <a:t>PM	$125</a:t>
              </a:r>
            </a:p>
            <a:p>
              <a:r>
                <a:rPr lang="en-US" sz="1800"/>
                <a:t>SA	$80</a:t>
              </a:r>
            </a:p>
          </p:txBody>
        </p:sp>
        <p:sp>
          <p:nvSpPr>
            <p:cNvPr id="77840" name="Rectangle 16"/>
            <p:cNvSpPr>
              <a:spLocks noChangeArrowheads="1"/>
            </p:cNvSpPr>
            <p:nvPr/>
          </p:nvSpPr>
          <p:spPr bwMode="auto">
            <a:xfrm>
              <a:off x="3072" y="2880"/>
              <a:ext cx="1200" cy="1152"/>
            </a:xfrm>
            <a:prstGeom prst="rect">
              <a:avLst/>
            </a:prstGeom>
            <a:noFill/>
            <a:ln w="12700">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DD4B38E-4D0A-4C6E-A899-206522213119}" type="slidenum">
              <a:rPr lang="en-US"/>
              <a:pPr/>
              <a:t>139</a:t>
            </a:fld>
            <a:endParaRPr lang="en-US"/>
          </a:p>
        </p:txBody>
      </p:sp>
      <p:sp>
        <p:nvSpPr>
          <p:cNvPr id="32770" name="Rectangle 2"/>
          <p:cNvSpPr>
            <a:spLocks noGrp="1" noChangeArrowheads="1"/>
          </p:cNvSpPr>
          <p:nvPr>
            <p:ph type="title"/>
          </p:nvPr>
        </p:nvSpPr>
        <p:spPr>
          <a:noFill/>
          <a:ln/>
        </p:spPr>
        <p:txBody>
          <a:bodyPr/>
          <a:lstStyle/>
          <a:p>
            <a:r>
              <a:rPr lang="en-US"/>
              <a:t>Boyce-Codd Normal Form</a:t>
            </a:r>
          </a:p>
        </p:txBody>
      </p:sp>
      <p:sp>
        <p:nvSpPr>
          <p:cNvPr id="32771" name="Rectangle 3"/>
          <p:cNvSpPr>
            <a:spLocks noGrp="1" noChangeArrowheads="1"/>
          </p:cNvSpPr>
          <p:nvPr>
            <p:ph type="body" idx="1"/>
          </p:nvPr>
        </p:nvSpPr>
        <p:spPr>
          <a:noFill/>
          <a:ln/>
        </p:spPr>
        <p:txBody>
          <a:bodyPr>
            <a:normAutofit fontScale="85000" lnSpcReduction="10000"/>
          </a:bodyPr>
          <a:lstStyle/>
          <a:p>
            <a:r>
              <a:rPr lang="en-US" b="0"/>
              <a:t>A relation is in </a:t>
            </a:r>
            <a:r>
              <a:rPr lang="en-US" b="0">
                <a:solidFill>
                  <a:srgbClr val="D60093"/>
                </a:solidFill>
              </a:rPr>
              <a:t>BCNF</a:t>
            </a:r>
            <a:r>
              <a:rPr lang="en-US" b="0"/>
              <a:t> if </a:t>
            </a:r>
          </a:p>
          <a:p>
            <a:pPr lvl="1"/>
            <a:r>
              <a:rPr lang="en-US"/>
              <a:t>every determinant is a candidate key.</a:t>
            </a:r>
          </a:p>
          <a:p>
            <a:pPr lvl="2"/>
            <a:r>
              <a:rPr lang="en-US"/>
              <a:t>A determinant is an attribute (combination of attributes) on which some other attribute is fully functionally dependent.</a:t>
            </a:r>
          </a:p>
          <a:p>
            <a:r>
              <a:rPr lang="en-US" b="0"/>
              <a:t>BCNF is a special case of 3NF.</a:t>
            </a:r>
          </a:p>
          <a:p>
            <a:r>
              <a:rPr lang="en-US" b="0"/>
              <a:t>The potential to violate BCNF may occur in a relation that:</a:t>
            </a:r>
          </a:p>
          <a:p>
            <a:pPr lvl="1"/>
            <a:r>
              <a:rPr lang="en-US"/>
              <a:t>contains two (or more) composite candidate keys,</a:t>
            </a:r>
          </a:p>
          <a:p>
            <a:pPr lvl="1"/>
            <a:r>
              <a:rPr lang="en-US"/>
              <a:t>these keys overlap and share at least one attribute.</a:t>
            </a:r>
          </a:p>
          <a:p>
            <a:r>
              <a:rPr lang="en-US" b="0"/>
              <a:t>Thus, if a table contains only one candidate key or only non-composite keys, then 3NF and BCNF are equivalent.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Database Systems</a:t>
            </a:r>
            <a:endParaRPr lang="en-US" dirty="0"/>
          </a:p>
        </p:txBody>
      </p:sp>
      <p:sp>
        <p:nvSpPr>
          <p:cNvPr id="3" name="Content Placeholder 2"/>
          <p:cNvSpPr>
            <a:spLocks noGrp="1"/>
          </p:cNvSpPr>
          <p:nvPr>
            <p:ph idx="1"/>
          </p:nvPr>
        </p:nvSpPr>
        <p:spPr/>
        <p:txBody>
          <a:bodyPr>
            <a:noAutofit/>
          </a:bodyPr>
          <a:lstStyle/>
          <a:p>
            <a:r>
              <a:rPr lang="en-US" sz="2000" dirty="0" smtClean="0"/>
              <a:t>Multiple users</a:t>
            </a:r>
          </a:p>
          <a:p>
            <a:pPr lvl="1"/>
            <a:r>
              <a:rPr lang="en-US" sz="2000" dirty="0" smtClean="0"/>
              <a:t>Want concurrency for faster response time.</a:t>
            </a:r>
          </a:p>
          <a:p>
            <a:pPr lvl="1"/>
            <a:r>
              <a:rPr lang="en-US" sz="2000" dirty="0" smtClean="0"/>
              <a:t>Need protection for concurrent updates.</a:t>
            </a:r>
          </a:p>
          <a:p>
            <a:pPr lvl="1"/>
            <a:r>
              <a:rPr lang="en-US" sz="2000" dirty="0" smtClean="0"/>
              <a:t>E.g. two customers withdrawing funds from the same account at the same time - account has $500 in it, and they withdraw $100 and $50. The result could be $350, $400 or $450 if no protection.</a:t>
            </a:r>
          </a:p>
          <a:p>
            <a:r>
              <a:rPr lang="en-US" sz="2000" dirty="0" smtClean="0"/>
              <a:t>Security problems</a:t>
            </a:r>
          </a:p>
          <a:p>
            <a:pPr lvl="1"/>
            <a:r>
              <a:rPr lang="en-US" sz="2000" dirty="0" smtClean="0"/>
              <a:t>Every user of the system should be able to access only the data they are permitted to see.</a:t>
            </a:r>
          </a:p>
          <a:p>
            <a:pPr lvl="1"/>
            <a:r>
              <a:rPr lang="en-US" sz="2000" dirty="0" smtClean="0"/>
              <a:t>E.g. payroll people only handle employee records, and cannot see customer accounts; tellers only access account data and cannot see payroll data.</a:t>
            </a:r>
          </a:p>
          <a:p>
            <a:pPr lvl="1"/>
            <a:r>
              <a:rPr lang="en-US" sz="2000" dirty="0" smtClean="0"/>
              <a:t>Difficult to enforce this with application programs.</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DCD90EB8-BA82-4F84-970F-29614F98F1FE}" type="slidenum">
              <a:rPr lang="en-US"/>
              <a:pPr/>
              <a:t>140</a:t>
            </a:fld>
            <a:endParaRPr lang="en-US"/>
          </a:p>
        </p:txBody>
      </p:sp>
      <p:sp>
        <p:nvSpPr>
          <p:cNvPr id="84996" name="Rectangle 1028"/>
          <p:cNvSpPr>
            <a:spLocks noChangeArrowheads="1"/>
          </p:cNvSpPr>
          <p:nvPr/>
        </p:nvSpPr>
        <p:spPr bwMode="auto">
          <a:xfrm>
            <a:off x="685800" y="152400"/>
            <a:ext cx="7772400" cy="609600"/>
          </a:xfrm>
          <a:prstGeom prst="rect">
            <a:avLst/>
          </a:prstGeom>
          <a:noFill/>
          <a:ln w="9525">
            <a:noFill/>
            <a:miter lim="800000"/>
            <a:headEnd/>
            <a:tailEnd/>
          </a:ln>
          <a:effectLst/>
        </p:spPr>
        <p:txBody>
          <a:bodyPr anchor="ctr"/>
          <a:lstStyle/>
          <a:p>
            <a:pPr algn="ctr"/>
            <a:r>
              <a:rPr lang="en-US" sz="3200" b="1">
                <a:solidFill>
                  <a:srgbClr val="330099"/>
                </a:solidFill>
                <a:latin typeface="Arial" pitchFamily="34" charset="0"/>
              </a:rPr>
              <a:t>3NF Table Not in BCNF</a:t>
            </a:r>
          </a:p>
        </p:txBody>
      </p:sp>
      <p:pic>
        <p:nvPicPr>
          <p:cNvPr id="84997" name="Picture 1029"/>
          <p:cNvPicPr>
            <a:picLocks noChangeAspect="1" noChangeArrowheads="1"/>
          </p:cNvPicPr>
          <p:nvPr/>
        </p:nvPicPr>
        <p:blipFill>
          <a:blip r:embed="rId2" cstate="print"/>
          <a:srcRect/>
          <a:stretch>
            <a:fillRect/>
          </a:stretch>
        </p:blipFill>
        <p:spPr bwMode="auto">
          <a:xfrm>
            <a:off x="1676400" y="2133600"/>
            <a:ext cx="5943600" cy="3505200"/>
          </a:xfrm>
          <a:prstGeom prst="rect">
            <a:avLst/>
          </a:prstGeom>
          <a:noFill/>
          <a:ln w="12700">
            <a:noFill/>
            <a:miter lim="800000"/>
            <a:headEnd/>
            <a:tailEnd/>
          </a:ln>
          <a:effectLst/>
        </p:spPr>
      </p:pic>
      <p:sp>
        <p:nvSpPr>
          <p:cNvPr id="84998" name="Text Box 1030"/>
          <p:cNvSpPr txBox="1">
            <a:spLocks noGrp="1" noChangeArrowheads="1"/>
          </p:cNvSpPr>
          <p:nvPr>
            <p:ph type="body" idx="1"/>
          </p:nvPr>
        </p:nvSpPr>
        <p:spPr>
          <a:noFill/>
          <a:ln/>
        </p:spPr>
        <p:txBody>
          <a:bodyPr/>
          <a:lstStyle/>
          <a:p>
            <a:pPr>
              <a:spcBef>
                <a:spcPct val="0"/>
              </a:spcBef>
              <a:buClrTx/>
              <a:buSzTx/>
              <a:buFontTx/>
              <a:buNone/>
            </a:pPr>
            <a:r>
              <a:rPr lang="en-US" sz="2000" b="0">
                <a:latin typeface="Arial" pitchFamily="34" charset="0"/>
              </a:rPr>
              <a:t>Figure 4.7</a:t>
            </a:r>
            <a:endParaRPr lang="en-US" sz="500" b="0">
              <a:latin typeface="Arial" pitchFamily="34" charset="0"/>
            </a:endParaRPr>
          </a:p>
        </p:txBody>
      </p:sp>
      <p:sp>
        <p:nvSpPr>
          <p:cNvPr id="84999" name="Line 1031"/>
          <p:cNvSpPr>
            <a:spLocks noChangeShapeType="1"/>
          </p:cNvSpPr>
          <p:nvPr/>
        </p:nvSpPr>
        <p:spPr bwMode="auto">
          <a:xfrm flipV="1">
            <a:off x="6781800" y="4724400"/>
            <a:ext cx="0" cy="838200"/>
          </a:xfrm>
          <a:prstGeom prst="line">
            <a:avLst/>
          </a:prstGeom>
          <a:noFill/>
          <a:ln w="63500">
            <a:solidFill>
              <a:srgbClr val="800000"/>
            </a:solidFill>
            <a:round/>
            <a:headEnd/>
            <a:tailEnd type="triangle" w="med" len="med"/>
          </a:ln>
          <a:effectLst/>
        </p:spPr>
        <p:txBody>
          <a:bodyPr/>
          <a:lstStyle/>
          <a:p>
            <a:endParaRPr lang="en-US"/>
          </a:p>
        </p:txBody>
      </p:sp>
      <p:sp>
        <p:nvSpPr>
          <p:cNvPr id="85000" name="Line 1032"/>
          <p:cNvSpPr>
            <a:spLocks noChangeShapeType="1"/>
          </p:cNvSpPr>
          <p:nvPr/>
        </p:nvSpPr>
        <p:spPr bwMode="auto">
          <a:xfrm flipV="1">
            <a:off x="3657600" y="4724400"/>
            <a:ext cx="0" cy="838200"/>
          </a:xfrm>
          <a:prstGeom prst="line">
            <a:avLst/>
          </a:prstGeom>
          <a:noFill/>
          <a:ln w="63500">
            <a:solidFill>
              <a:srgbClr val="800000"/>
            </a:solidFill>
            <a:round/>
            <a:headEnd/>
            <a:tailEnd type="triangle" w="med" len="med"/>
          </a:ln>
          <a:effectLst/>
        </p:spPr>
        <p:txBody>
          <a:bodyPr/>
          <a:lstStyle/>
          <a:p>
            <a:endParaRPr lang="en-US"/>
          </a:p>
        </p:txBody>
      </p:sp>
      <p:sp>
        <p:nvSpPr>
          <p:cNvPr id="85001" name="Line 1033"/>
          <p:cNvSpPr>
            <a:spLocks noChangeShapeType="1"/>
          </p:cNvSpPr>
          <p:nvPr/>
        </p:nvSpPr>
        <p:spPr bwMode="auto">
          <a:xfrm flipH="1" flipV="1">
            <a:off x="2438400" y="5562600"/>
            <a:ext cx="4343400" cy="0"/>
          </a:xfrm>
          <a:prstGeom prst="line">
            <a:avLst/>
          </a:prstGeom>
          <a:noFill/>
          <a:ln w="63500">
            <a:solidFill>
              <a:srgbClr val="800000"/>
            </a:solidFill>
            <a:round/>
            <a:headEnd/>
            <a:tailEnd/>
          </a:ln>
          <a:effectLst/>
        </p:spPr>
        <p:txBody>
          <a:bodyPr/>
          <a:lstStyle/>
          <a:p>
            <a:endParaRPr lang="en-US"/>
          </a:p>
        </p:txBody>
      </p:sp>
      <p:sp>
        <p:nvSpPr>
          <p:cNvPr id="85002" name="Line 1034"/>
          <p:cNvSpPr>
            <a:spLocks noChangeShapeType="1"/>
          </p:cNvSpPr>
          <p:nvPr/>
        </p:nvSpPr>
        <p:spPr bwMode="auto">
          <a:xfrm flipH="1">
            <a:off x="5715000" y="4724400"/>
            <a:ext cx="0" cy="838200"/>
          </a:xfrm>
          <a:prstGeom prst="line">
            <a:avLst/>
          </a:prstGeom>
          <a:noFill/>
          <a:ln w="63500">
            <a:solidFill>
              <a:srgbClr val="800000"/>
            </a:solidFill>
            <a:round/>
            <a:headEnd/>
            <a:tailEnd/>
          </a:ln>
          <a:effectLst/>
        </p:spPr>
        <p:txBody>
          <a:bodyPr/>
          <a:lstStyle/>
          <a:p>
            <a:endParaRPr lang="en-US"/>
          </a:p>
        </p:txBody>
      </p:sp>
      <p:sp>
        <p:nvSpPr>
          <p:cNvPr id="85003" name="Line 1035"/>
          <p:cNvSpPr>
            <a:spLocks noChangeShapeType="1"/>
          </p:cNvSpPr>
          <p:nvPr/>
        </p:nvSpPr>
        <p:spPr bwMode="auto">
          <a:xfrm flipH="1">
            <a:off x="2438400" y="4724400"/>
            <a:ext cx="0" cy="838200"/>
          </a:xfrm>
          <a:prstGeom prst="line">
            <a:avLst/>
          </a:prstGeom>
          <a:noFill/>
          <a:ln w="63500">
            <a:solidFill>
              <a:srgbClr val="800000"/>
            </a:solidFill>
            <a:round/>
            <a:headEnd/>
            <a:tailEnd/>
          </a:ln>
          <a:effectLst/>
        </p:spPr>
        <p:txBody>
          <a:bodyPr/>
          <a:lstStyle/>
          <a:p>
            <a:endParaRPr lang="en-US"/>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fld id="{BFE85752-8148-4143-9305-60F0A23C9570}" type="slidenum">
              <a:rPr lang="en-US"/>
              <a:pPr/>
              <a:t>141</a:t>
            </a:fld>
            <a:endParaRPr lang="en-US"/>
          </a:p>
        </p:txBody>
      </p:sp>
      <p:sp>
        <p:nvSpPr>
          <p:cNvPr id="86018" name="Rectangle 2"/>
          <p:cNvSpPr>
            <a:spLocks noChangeArrowheads="1"/>
          </p:cNvSpPr>
          <p:nvPr/>
        </p:nvSpPr>
        <p:spPr bwMode="auto">
          <a:xfrm>
            <a:off x="685800" y="76200"/>
            <a:ext cx="7772400" cy="762000"/>
          </a:xfrm>
          <a:prstGeom prst="rect">
            <a:avLst/>
          </a:prstGeom>
          <a:noFill/>
          <a:ln w="9525">
            <a:noFill/>
            <a:miter lim="800000"/>
            <a:headEnd/>
            <a:tailEnd/>
          </a:ln>
          <a:effectLst/>
        </p:spPr>
        <p:txBody>
          <a:bodyPr anchor="ctr"/>
          <a:lstStyle/>
          <a:p>
            <a:pPr algn="ctr"/>
            <a:r>
              <a:rPr lang="en-US" sz="3200" b="1">
                <a:solidFill>
                  <a:srgbClr val="330099"/>
                </a:solidFill>
                <a:latin typeface="Arial" pitchFamily="34" charset="0"/>
              </a:rPr>
              <a:t>Decomposition of Table </a:t>
            </a:r>
            <a:br>
              <a:rPr lang="en-US" sz="3200" b="1">
                <a:solidFill>
                  <a:srgbClr val="330099"/>
                </a:solidFill>
                <a:latin typeface="Arial" pitchFamily="34" charset="0"/>
              </a:rPr>
            </a:br>
            <a:r>
              <a:rPr lang="en-US" sz="3200" b="1">
                <a:solidFill>
                  <a:srgbClr val="330099"/>
                </a:solidFill>
                <a:latin typeface="Arial" pitchFamily="34" charset="0"/>
              </a:rPr>
              <a:t>Structure to Meet BCNF</a:t>
            </a:r>
          </a:p>
        </p:txBody>
      </p:sp>
      <p:sp>
        <p:nvSpPr>
          <p:cNvPr id="86019" name="Text Box 3"/>
          <p:cNvSpPr txBox="1">
            <a:spLocks noChangeArrowheads="1"/>
          </p:cNvSpPr>
          <p:nvPr/>
        </p:nvSpPr>
        <p:spPr bwMode="auto">
          <a:xfrm>
            <a:off x="6781800" y="5943600"/>
            <a:ext cx="1557338" cy="457200"/>
          </a:xfrm>
          <a:prstGeom prst="rect">
            <a:avLst/>
          </a:prstGeom>
          <a:noFill/>
          <a:ln w="12700">
            <a:noFill/>
            <a:miter lim="800000"/>
            <a:headEnd/>
            <a:tailEnd/>
          </a:ln>
          <a:effectLst/>
        </p:spPr>
        <p:txBody>
          <a:bodyPr wrap="none">
            <a:spAutoFit/>
          </a:bodyPr>
          <a:lstStyle/>
          <a:p>
            <a:r>
              <a:rPr lang="en-US">
                <a:latin typeface="Arial" pitchFamily="34" charset="0"/>
              </a:rPr>
              <a:t>Figure 4.8</a:t>
            </a:r>
            <a:endParaRPr lang="en-US" sz="900">
              <a:latin typeface="Arial" pitchFamily="34" charset="0"/>
            </a:endParaRPr>
          </a:p>
        </p:txBody>
      </p:sp>
      <p:pic>
        <p:nvPicPr>
          <p:cNvPr id="86020" name="Picture 4"/>
          <p:cNvPicPr>
            <a:picLocks noChangeAspect="1" noChangeArrowheads="1"/>
          </p:cNvPicPr>
          <p:nvPr/>
        </p:nvPicPr>
        <p:blipFill>
          <a:blip r:embed="rId2" cstate="print"/>
          <a:srcRect/>
          <a:stretch>
            <a:fillRect/>
          </a:stretch>
        </p:blipFill>
        <p:spPr bwMode="auto">
          <a:xfrm>
            <a:off x="609600" y="1095375"/>
            <a:ext cx="7696200" cy="4772025"/>
          </a:xfrm>
          <a:prstGeom prst="rect">
            <a:avLst/>
          </a:prstGeom>
          <a:noFill/>
          <a:ln w="12700">
            <a:noFill/>
            <a:miter lim="800000"/>
            <a:headEnd/>
            <a:tailEnd/>
          </a:ln>
          <a:effectLst/>
        </p:spPr>
      </p:pic>
      <p:sp>
        <p:nvSpPr>
          <p:cNvPr id="86021" name="Line 5"/>
          <p:cNvSpPr>
            <a:spLocks noChangeShapeType="1"/>
          </p:cNvSpPr>
          <p:nvPr/>
        </p:nvSpPr>
        <p:spPr bwMode="auto">
          <a:xfrm>
            <a:off x="3886200" y="4038600"/>
            <a:ext cx="3200400" cy="0"/>
          </a:xfrm>
          <a:prstGeom prst="line">
            <a:avLst/>
          </a:prstGeom>
          <a:noFill/>
          <a:ln w="44450">
            <a:solidFill>
              <a:srgbClr val="800000"/>
            </a:solidFill>
            <a:round/>
            <a:headEnd/>
            <a:tailEnd/>
          </a:ln>
          <a:effectLst/>
        </p:spPr>
        <p:txBody>
          <a:bodyPr/>
          <a:lstStyle/>
          <a:p>
            <a:endParaRPr lang="en-US"/>
          </a:p>
        </p:txBody>
      </p:sp>
      <p:sp>
        <p:nvSpPr>
          <p:cNvPr id="86022" name="Line 6"/>
          <p:cNvSpPr>
            <a:spLocks noChangeShapeType="1"/>
          </p:cNvSpPr>
          <p:nvPr/>
        </p:nvSpPr>
        <p:spPr bwMode="auto">
          <a:xfrm flipH="1">
            <a:off x="3886200" y="3429000"/>
            <a:ext cx="0" cy="609600"/>
          </a:xfrm>
          <a:prstGeom prst="line">
            <a:avLst/>
          </a:prstGeom>
          <a:noFill/>
          <a:ln w="44450">
            <a:solidFill>
              <a:srgbClr val="800000"/>
            </a:solidFill>
            <a:round/>
            <a:headEnd/>
            <a:tailEnd/>
          </a:ln>
          <a:effectLst/>
        </p:spPr>
        <p:txBody>
          <a:bodyPr/>
          <a:lstStyle/>
          <a:p>
            <a:endParaRPr lang="en-US"/>
          </a:p>
        </p:txBody>
      </p:sp>
      <p:sp>
        <p:nvSpPr>
          <p:cNvPr id="86023" name="Line 7"/>
          <p:cNvSpPr>
            <a:spLocks noChangeShapeType="1"/>
          </p:cNvSpPr>
          <p:nvPr/>
        </p:nvSpPr>
        <p:spPr bwMode="auto">
          <a:xfrm flipH="1">
            <a:off x="6324600" y="3429000"/>
            <a:ext cx="0" cy="609600"/>
          </a:xfrm>
          <a:prstGeom prst="line">
            <a:avLst/>
          </a:prstGeom>
          <a:noFill/>
          <a:ln w="44450">
            <a:solidFill>
              <a:srgbClr val="800000"/>
            </a:solidFill>
            <a:round/>
            <a:headEnd/>
            <a:tailEnd/>
          </a:ln>
          <a:effectLst/>
        </p:spPr>
        <p:txBody>
          <a:bodyPr/>
          <a:lstStyle/>
          <a:p>
            <a:endParaRPr lang="en-US"/>
          </a:p>
        </p:txBody>
      </p:sp>
      <p:sp>
        <p:nvSpPr>
          <p:cNvPr id="86024" name="Line 8"/>
          <p:cNvSpPr>
            <a:spLocks noChangeShapeType="1"/>
          </p:cNvSpPr>
          <p:nvPr/>
        </p:nvSpPr>
        <p:spPr bwMode="auto">
          <a:xfrm flipV="1">
            <a:off x="4495800" y="3429000"/>
            <a:ext cx="0" cy="609600"/>
          </a:xfrm>
          <a:prstGeom prst="line">
            <a:avLst/>
          </a:prstGeom>
          <a:noFill/>
          <a:ln w="44450">
            <a:solidFill>
              <a:srgbClr val="800000"/>
            </a:solidFill>
            <a:round/>
            <a:headEnd/>
            <a:tailEnd type="triangle" w="med" len="med"/>
          </a:ln>
          <a:effectLst/>
        </p:spPr>
        <p:txBody>
          <a:bodyPr/>
          <a:lstStyle/>
          <a:p>
            <a:endParaRPr lang="en-US"/>
          </a:p>
        </p:txBody>
      </p:sp>
      <p:sp>
        <p:nvSpPr>
          <p:cNvPr id="86025" name="Line 9"/>
          <p:cNvSpPr>
            <a:spLocks noChangeShapeType="1"/>
          </p:cNvSpPr>
          <p:nvPr/>
        </p:nvSpPr>
        <p:spPr bwMode="auto">
          <a:xfrm flipV="1">
            <a:off x="7086600" y="3429000"/>
            <a:ext cx="0" cy="609600"/>
          </a:xfrm>
          <a:prstGeom prst="line">
            <a:avLst/>
          </a:prstGeom>
          <a:noFill/>
          <a:ln w="44450">
            <a:solidFill>
              <a:srgbClr val="800000"/>
            </a:solidFill>
            <a:round/>
            <a:headEnd/>
            <a:tailEnd type="triangle" w="med" len="med"/>
          </a:ln>
          <a:effectLst/>
        </p:spPr>
        <p:txBody>
          <a:bodyPr/>
          <a:lstStyle/>
          <a:p>
            <a:endParaRPr lang="en-US"/>
          </a:p>
        </p:txBody>
      </p:sp>
      <p:sp>
        <p:nvSpPr>
          <p:cNvPr id="86026" name="Line 10"/>
          <p:cNvSpPr>
            <a:spLocks noChangeShapeType="1"/>
          </p:cNvSpPr>
          <p:nvPr/>
        </p:nvSpPr>
        <p:spPr bwMode="auto">
          <a:xfrm>
            <a:off x="3962400" y="2514600"/>
            <a:ext cx="3200400" cy="0"/>
          </a:xfrm>
          <a:prstGeom prst="line">
            <a:avLst/>
          </a:prstGeom>
          <a:noFill/>
          <a:ln w="38100">
            <a:solidFill>
              <a:srgbClr val="800000"/>
            </a:solidFill>
            <a:round/>
            <a:headEnd/>
            <a:tailEnd/>
          </a:ln>
          <a:effectLst/>
        </p:spPr>
        <p:txBody>
          <a:bodyPr/>
          <a:lstStyle/>
          <a:p>
            <a:endParaRPr lang="en-US"/>
          </a:p>
        </p:txBody>
      </p:sp>
      <p:sp>
        <p:nvSpPr>
          <p:cNvPr id="86027" name="Line 11"/>
          <p:cNvSpPr>
            <a:spLocks noChangeShapeType="1"/>
          </p:cNvSpPr>
          <p:nvPr/>
        </p:nvSpPr>
        <p:spPr bwMode="auto">
          <a:xfrm flipH="1">
            <a:off x="3962400" y="2057400"/>
            <a:ext cx="0" cy="457200"/>
          </a:xfrm>
          <a:prstGeom prst="line">
            <a:avLst/>
          </a:prstGeom>
          <a:noFill/>
          <a:ln w="44450">
            <a:solidFill>
              <a:srgbClr val="800000"/>
            </a:solidFill>
            <a:round/>
            <a:headEnd/>
            <a:tailEnd/>
          </a:ln>
          <a:effectLst/>
        </p:spPr>
        <p:txBody>
          <a:bodyPr/>
          <a:lstStyle/>
          <a:p>
            <a:endParaRPr lang="en-US"/>
          </a:p>
        </p:txBody>
      </p:sp>
      <p:sp>
        <p:nvSpPr>
          <p:cNvPr id="86028" name="Line 12"/>
          <p:cNvSpPr>
            <a:spLocks noChangeShapeType="1"/>
          </p:cNvSpPr>
          <p:nvPr/>
        </p:nvSpPr>
        <p:spPr bwMode="auto">
          <a:xfrm flipH="1">
            <a:off x="6248400" y="2057400"/>
            <a:ext cx="0" cy="457200"/>
          </a:xfrm>
          <a:prstGeom prst="line">
            <a:avLst/>
          </a:prstGeom>
          <a:noFill/>
          <a:ln w="44450">
            <a:solidFill>
              <a:srgbClr val="800000"/>
            </a:solidFill>
            <a:round/>
            <a:headEnd/>
            <a:tailEnd/>
          </a:ln>
          <a:effectLst/>
        </p:spPr>
        <p:txBody>
          <a:bodyPr/>
          <a:lstStyle/>
          <a:p>
            <a:endParaRPr lang="en-US"/>
          </a:p>
        </p:txBody>
      </p:sp>
      <p:sp>
        <p:nvSpPr>
          <p:cNvPr id="86029" name="Line 13"/>
          <p:cNvSpPr>
            <a:spLocks noChangeShapeType="1"/>
          </p:cNvSpPr>
          <p:nvPr/>
        </p:nvSpPr>
        <p:spPr bwMode="auto">
          <a:xfrm flipV="1">
            <a:off x="4572000" y="2057400"/>
            <a:ext cx="0" cy="457200"/>
          </a:xfrm>
          <a:prstGeom prst="line">
            <a:avLst/>
          </a:prstGeom>
          <a:noFill/>
          <a:ln w="44450">
            <a:solidFill>
              <a:srgbClr val="800000"/>
            </a:solidFill>
            <a:round/>
            <a:headEnd/>
            <a:tailEnd type="triangle" w="med" len="med"/>
          </a:ln>
          <a:effectLst/>
        </p:spPr>
        <p:txBody>
          <a:bodyPr/>
          <a:lstStyle/>
          <a:p>
            <a:endParaRPr lang="en-US"/>
          </a:p>
        </p:txBody>
      </p:sp>
      <p:sp>
        <p:nvSpPr>
          <p:cNvPr id="86030" name="Line 14"/>
          <p:cNvSpPr>
            <a:spLocks noChangeShapeType="1"/>
          </p:cNvSpPr>
          <p:nvPr/>
        </p:nvSpPr>
        <p:spPr bwMode="auto">
          <a:xfrm flipV="1">
            <a:off x="7162800" y="2057400"/>
            <a:ext cx="0" cy="457200"/>
          </a:xfrm>
          <a:prstGeom prst="line">
            <a:avLst/>
          </a:prstGeom>
          <a:noFill/>
          <a:ln w="44450">
            <a:solidFill>
              <a:srgbClr val="800000"/>
            </a:solidFill>
            <a:round/>
            <a:headEnd/>
            <a:tailEnd type="triangle" w="med" len="med"/>
          </a:ln>
          <a:effectLst/>
        </p:spPr>
        <p:txBody>
          <a:bodyPr/>
          <a:lstStyle/>
          <a:p>
            <a:endParaRPr lang="en-US"/>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72AA2BD9-2E13-4EB4-A326-358375FBC1FB}" type="slidenum">
              <a:rPr lang="en-US"/>
              <a:pPr/>
              <a:t>142</a:t>
            </a:fld>
            <a:endParaRPr lang="en-US"/>
          </a:p>
        </p:txBody>
      </p:sp>
      <p:sp>
        <p:nvSpPr>
          <p:cNvPr id="78850" name="Rectangle 2"/>
          <p:cNvSpPr>
            <a:spLocks noGrp="1" noChangeArrowheads="1"/>
          </p:cNvSpPr>
          <p:nvPr>
            <p:ph type="title"/>
          </p:nvPr>
        </p:nvSpPr>
        <p:spPr/>
        <p:txBody>
          <a:bodyPr/>
          <a:lstStyle/>
          <a:p>
            <a:r>
              <a:rPr lang="en-US"/>
              <a:t>Boyce-Codd Normal Form</a:t>
            </a:r>
          </a:p>
        </p:txBody>
      </p:sp>
      <p:sp>
        <p:nvSpPr>
          <p:cNvPr id="78851" name="Rectangle 3"/>
          <p:cNvSpPr>
            <a:spLocks noGrp="1" noChangeArrowheads="1"/>
          </p:cNvSpPr>
          <p:nvPr>
            <p:ph type="body" idx="1"/>
          </p:nvPr>
        </p:nvSpPr>
        <p:spPr/>
        <p:txBody>
          <a:bodyPr>
            <a:normAutofit/>
          </a:bodyPr>
          <a:lstStyle/>
          <a:p>
            <a:r>
              <a:rPr lang="en-US" sz="2400" dirty="0" smtClean="0"/>
              <a:t>An example table from the University Database might be as follows:</a:t>
            </a:r>
          </a:p>
          <a:p>
            <a:r>
              <a:rPr lang="en-US" sz="2400" dirty="0" smtClean="0"/>
              <a:t>If we know the Student Number and Teacher Code we know the Offering (class) the student is in. We also know the review date for that student and teacher (Student progress is reviewed for that class by the teacher and student).</a:t>
            </a:r>
          </a:p>
          <a:p>
            <a:endParaRPr lang="en-US" sz="2200" dirty="0"/>
          </a:p>
        </p:txBody>
      </p:sp>
      <p:pic>
        <p:nvPicPr>
          <p:cNvPr id="1026" name="Picture 2"/>
          <p:cNvPicPr>
            <a:picLocks noChangeAspect="1" noChangeArrowheads="1"/>
          </p:cNvPicPr>
          <p:nvPr/>
        </p:nvPicPr>
        <p:blipFill>
          <a:blip r:embed="rId2" cstate="print"/>
          <a:srcRect/>
          <a:stretch>
            <a:fillRect/>
          </a:stretch>
        </p:blipFill>
        <p:spPr bwMode="auto">
          <a:xfrm>
            <a:off x="1295400" y="4191000"/>
            <a:ext cx="7400925" cy="219075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5B8CF9CB-77A6-4FC7-9DAF-357A80BB2BE7}" type="slidenum">
              <a:rPr lang="en-US"/>
              <a:pPr/>
              <a:t>143</a:t>
            </a:fld>
            <a:endParaRPr lang="en-US"/>
          </a:p>
        </p:txBody>
      </p:sp>
      <p:sp>
        <p:nvSpPr>
          <p:cNvPr id="79874" name="Rectangle 2050"/>
          <p:cNvSpPr>
            <a:spLocks noGrp="1" noChangeArrowheads="1"/>
          </p:cNvSpPr>
          <p:nvPr>
            <p:ph type="title"/>
          </p:nvPr>
        </p:nvSpPr>
        <p:spPr/>
        <p:txBody>
          <a:bodyPr/>
          <a:lstStyle/>
          <a:p>
            <a:r>
              <a:rPr lang="en-US" dirty="0"/>
              <a:t>Boyce-</a:t>
            </a:r>
            <a:r>
              <a:rPr lang="en-US" dirty="0" err="1"/>
              <a:t>Codd</a:t>
            </a:r>
            <a:r>
              <a:rPr lang="en-US" dirty="0"/>
              <a:t> Normal Form</a:t>
            </a:r>
          </a:p>
        </p:txBody>
      </p:sp>
      <p:sp>
        <p:nvSpPr>
          <p:cNvPr id="79875" name="Rectangle 2051"/>
          <p:cNvSpPr>
            <a:spLocks noGrp="1" noChangeArrowheads="1"/>
          </p:cNvSpPr>
          <p:nvPr>
            <p:ph type="body" idx="1"/>
          </p:nvPr>
        </p:nvSpPr>
        <p:spPr/>
        <p:txBody>
          <a:bodyPr>
            <a:normAutofit/>
          </a:bodyPr>
          <a:lstStyle/>
          <a:p>
            <a:r>
              <a:rPr lang="en-US" sz="2000" dirty="0" smtClean="0">
                <a:latin typeface="Times New Roman" pitchFamily="18" charset="0"/>
                <a:cs typeface="Times New Roman" pitchFamily="18" charset="0"/>
              </a:rPr>
              <a:t>The dependencies are </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S_Num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T_Code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Offering#, Review Date</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which means that the table is in third normal form. The table is not in BCNF as if we know the offering number we know who the teacher is. Each offering can only have one teacher!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Offering#  </a:t>
            </a:r>
            <a:r>
              <a:rPr lang="en-US" sz="2000" b="1"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T_Code</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non key attribute is a determinant.</a:t>
            </a:r>
          </a:p>
          <a:p>
            <a:r>
              <a:rPr lang="en-US" sz="2000" dirty="0" smtClean="0">
                <a:latin typeface="Times New Roman" pitchFamily="18" charset="0"/>
                <a:cs typeface="Times New Roman" pitchFamily="18" charset="0"/>
              </a:rPr>
              <a:t>If we look at the table we can see a combination of </a:t>
            </a:r>
            <a:r>
              <a:rPr lang="en-US" sz="2000" dirty="0" err="1" smtClean="0">
                <a:latin typeface="Times New Roman" pitchFamily="18" charset="0"/>
                <a:cs typeface="Times New Roman" pitchFamily="18" charset="0"/>
              </a:rPr>
              <a:t>T_Code</a:t>
            </a:r>
            <a:r>
              <a:rPr lang="en-US" sz="2000" dirty="0" smtClean="0">
                <a:latin typeface="Times New Roman" pitchFamily="18" charset="0"/>
                <a:cs typeface="Times New Roman" pitchFamily="18" charset="0"/>
              </a:rPr>
              <a:t> and Offering# is repeated several times.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FIT104 and 01764. </a:t>
            </a:r>
          </a:p>
          <a:p>
            <a:pPr>
              <a:buNone/>
            </a:pPr>
            <a:endParaRPr lang="en-US" sz="2200" b="1" dirty="0">
              <a:latin typeface="Arial" pitchFamily="34" charset="0"/>
              <a:cs typeface="Arial" pitchFamily="34" charset="0"/>
            </a:endParaRPr>
          </a:p>
        </p:txBody>
      </p:sp>
      <p:sp>
        <p:nvSpPr>
          <p:cNvPr id="79879" name="Line 2055"/>
          <p:cNvSpPr>
            <a:spLocks noChangeShapeType="1"/>
          </p:cNvSpPr>
          <p:nvPr/>
        </p:nvSpPr>
        <p:spPr bwMode="auto">
          <a:xfrm>
            <a:off x="4419600" y="2514600"/>
            <a:ext cx="457200" cy="0"/>
          </a:xfrm>
          <a:prstGeom prst="line">
            <a:avLst/>
          </a:prstGeom>
          <a:noFill/>
          <a:ln w="12700">
            <a:noFill/>
            <a:round/>
            <a:headEnd/>
            <a:tailEnd type="triangle" w="med" len="med"/>
          </a:ln>
          <a:effectLst/>
        </p:spPr>
        <p:txBody>
          <a:bodyPr/>
          <a:lstStyle/>
          <a:p>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Boyce-</a:t>
            </a:r>
            <a:r>
              <a:rPr lang="en-US" dirty="0" err="1" smtClean="0"/>
              <a:t>Codd</a:t>
            </a:r>
            <a:r>
              <a:rPr lang="en-US" dirty="0" smtClean="0"/>
              <a:t> Normal Form</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524000" y="1676400"/>
            <a:ext cx="6553200" cy="4800600"/>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 name="Slide Number Placeholder 3"/>
          <p:cNvSpPr>
            <a:spLocks noGrp="1"/>
          </p:cNvSpPr>
          <p:nvPr>
            <p:ph type="sldNum" sz="quarter" idx="10"/>
          </p:nvPr>
        </p:nvSpPr>
        <p:spPr/>
        <p:txBody>
          <a:bodyPr/>
          <a:lstStyle/>
          <a:p>
            <a:fld id="{80AF89B8-DA23-45CB-B833-9D041F78372B}" type="slidenum">
              <a:rPr lang="en-US"/>
              <a:pPr/>
              <a:t>145</a:t>
            </a:fld>
            <a:endParaRPr lang="en-US"/>
          </a:p>
        </p:txBody>
      </p:sp>
      <p:sp>
        <p:nvSpPr>
          <p:cNvPr id="90114" name="Rectangle 2"/>
          <p:cNvSpPr>
            <a:spLocks noGrp="1" noChangeArrowheads="1"/>
          </p:cNvSpPr>
          <p:nvPr>
            <p:ph type="title"/>
          </p:nvPr>
        </p:nvSpPr>
        <p:spPr/>
        <p:txBody>
          <a:bodyPr/>
          <a:lstStyle/>
          <a:p>
            <a:r>
              <a:rPr lang="en-US"/>
              <a:t>Dependency Diagram</a:t>
            </a:r>
          </a:p>
        </p:txBody>
      </p:sp>
      <p:sp>
        <p:nvSpPr>
          <p:cNvPr id="90115" name="Rectangle 3"/>
          <p:cNvSpPr>
            <a:spLocks noGrp="1" noChangeArrowheads="1"/>
          </p:cNvSpPr>
          <p:nvPr>
            <p:ph type="body" idx="1"/>
          </p:nvPr>
        </p:nvSpPr>
        <p:spPr/>
        <p:txBody>
          <a:bodyPr/>
          <a:lstStyle/>
          <a:p>
            <a:pPr>
              <a:buFont typeface="Monotype Sorts" pitchFamily="2" charset="2"/>
              <a:buNone/>
            </a:pPr>
            <a:endParaRPr lang="en-US" sz="2000" dirty="0"/>
          </a:p>
        </p:txBody>
      </p:sp>
      <p:sp>
        <p:nvSpPr>
          <p:cNvPr id="90127" name="Line 15"/>
          <p:cNvSpPr>
            <a:spLocks noChangeShapeType="1"/>
          </p:cNvSpPr>
          <p:nvPr/>
        </p:nvSpPr>
        <p:spPr bwMode="auto">
          <a:xfrm>
            <a:off x="2743200" y="3124200"/>
            <a:ext cx="0" cy="304800"/>
          </a:xfrm>
          <a:prstGeom prst="line">
            <a:avLst/>
          </a:prstGeom>
          <a:noFill/>
          <a:ln w="12700">
            <a:solidFill>
              <a:schemeClr val="tx1"/>
            </a:solidFill>
            <a:round/>
            <a:headEnd/>
            <a:tailEnd/>
          </a:ln>
          <a:effectLst/>
        </p:spPr>
        <p:txBody>
          <a:bodyPr wrap="none" anchor="ctr"/>
          <a:lstStyle/>
          <a:p>
            <a:endParaRPr lang="en-US"/>
          </a:p>
        </p:txBody>
      </p:sp>
      <p:sp>
        <p:nvSpPr>
          <p:cNvPr id="90128" name="Line 16"/>
          <p:cNvSpPr>
            <a:spLocks noChangeShapeType="1"/>
          </p:cNvSpPr>
          <p:nvPr/>
        </p:nvSpPr>
        <p:spPr bwMode="auto">
          <a:xfrm>
            <a:off x="2743200" y="3124200"/>
            <a:ext cx="4343400" cy="0"/>
          </a:xfrm>
          <a:prstGeom prst="line">
            <a:avLst/>
          </a:prstGeom>
          <a:noFill/>
          <a:ln w="12700">
            <a:solidFill>
              <a:schemeClr val="tx1"/>
            </a:solidFill>
            <a:round/>
            <a:headEnd/>
            <a:tailEnd/>
          </a:ln>
          <a:effectLst/>
        </p:spPr>
        <p:txBody>
          <a:bodyPr wrap="none" anchor="ctr"/>
          <a:lstStyle/>
          <a:p>
            <a:endParaRPr lang="en-US"/>
          </a:p>
        </p:txBody>
      </p:sp>
      <p:sp>
        <p:nvSpPr>
          <p:cNvPr id="90129" name="Line 17"/>
          <p:cNvSpPr>
            <a:spLocks noChangeShapeType="1"/>
          </p:cNvSpPr>
          <p:nvPr/>
        </p:nvSpPr>
        <p:spPr bwMode="auto">
          <a:xfrm flipV="1">
            <a:off x="7239000" y="40386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132" name="Line 20"/>
          <p:cNvSpPr>
            <a:spLocks noChangeShapeType="1"/>
          </p:cNvSpPr>
          <p:nvPr/>
        </p:nvSpPr>
        <p:spPr bwMode="auto">
          <a:xfrm>
            <a:off x="4876800" y="3124200"/>
            <a:ext cx="0" cy="304800"/>
          </a:xfrm>
          <a:prstGeom prst="line">
            <a:avLst/>
          </a:prstGeom>
          <a:noFill/>
          <a:ln w="12700">
            <a:solidFill>
              <a:schemeClr val="tx1"/>
            </a:solidFill>
            <a:round/>
            <a:headEnd/>
            <a:tailEnd type="triangle" w="med" len="med"/>
          </a:ln>
          <a:effectLst/>
        </p:spPr>
        <p:txBody>
          <a:bodyPr wrap="none" anchor="ctr"/>
          <a:lstStyle/>
          <a:p>
            <a:endParaRPr lang="en-US"/>
          </a:p>
        </p:txBody>
      </p:sp>
      <p:graphicFrame>
        <p:nvGraphicFramePr>
          <p:cNvPr id="90159" name="Group 47"/>
          <p:cNvGraphicFramePr>
            <a:graphicFrameLocks noGrp="1"/>
          </p:cNvGraphicFramePr>
          <p:nvPr/>
        </p:nvGraphicFramePr>
        <p:xfrm>
          <a:off x="2209800" y="3429000"/>
          <a:ext cx="5410200" cy="609600"/>
        </p:xfrm>
        <a:graphic>
          <a:graphicData uri="http://schemas.openxmlformats.org/drawingml/2006/table">
            <a:tbl>
              <a:tblPr/>
              <a:tblGrid>
                <a:gridCol w="1082675"/>
                <a:gridCol w="1081088"/>
                <a:gridCol w="1082675"/>
                <a:gridCol w="1081087"/>
                <a:gridCol w="1082675"/>
              </a:tblGrid>
              <a:tr h="609600">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none" strike="noStrike" cap="none" normalizeH="0" baseline="0" smtClean="0">
                          <a:ln>
                            <a:noFill/>
                          </a:ln>
                          <a:solidFill>
                            <a:schemeClr val="tx1"/>
                          </a:solidFill>
                          <a:effectLst/>
                          <a:latin typeface="Times New Roman" pitchFamily="18" charset="0"/>
                        </a:rPr>
                        <a:t>CID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sng" strike="noStrike" cap="none" normalizeH="0" baseline="0" smtClean="0">
                          <a:ln>
                            <a:noFill/>
                          </a:ln>
                          <a:solidFill>
                            <a:schemeClr val="tx1"/>
                          </a:solidFill>
                          <a:effectLst/>
                          <a:latin typeface="Times New Roman" pitchFamily="18" charset="0"/>
                        </a:rPr>
                        <a:t>IDate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sng" strike="noStrike" cap="none" normalizeH="0" baseline="0" smtClean="0">
                          <a:ln>
                            <a:noFill/>
                          </a:ln>
                          <a:solidFill>
                            <a:schemeClr val="tx1"/>
                          </a:solidFill>
                          <a:effectLst/>
                          <a:latin typeface="Times New Roman" pitchFamily="18" charset="0"/>
                        </a:rPr>
                        <a:t>ITime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none" strike="noStrike" cap="none" normalizeH="0" baseline="0" smtClean="0">
                          <a:ln>
                            <a:noFill/>
                          </a:ln>
                          <a:solidFill>
                            <a:schemeClr val="tx1"/>
                          </a:solidFill>
                          <a:effectLst/>
                          <a:latin typeface="Times New Roman" pitchFamily="18" charset="0"/>
                        </a:rPr>
                        <a:t>StaffID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sng" strike="noStrike" cap="none" normalizeH="0" baseline="0" smtClean="0">
                          <a:ln>
                            <a:noFill/>
                          </a:ln>
                          <a:solidFill>
                            <a:schemeClr val="tx1"/>
                          </a:solidFill>
                          <a:effectLst/>
                          <a:latin typeface="Times New Roman" pitchFamily="18" charset="0"/>
                        </a:rPr>
                        <a:t>RmNo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161" name="Line 49"/>
          <p:cNvSpPr>
            <a:spLocks noChangeShapeType="1"/>
          </p:cNvSpPr>
          <p:nvPr/>
        </p:nvSpPr>
        <p:spPr bwMode="auto">
          <a:xfrm>
            <a:off x="3733800" y="3124200"/>
            <a:ext cx="0" cy="304800"/>
          </a:xfrm>
          <a:prstGeom prst="line">
            <a:avLst/>
          </a:prstGeom>
          <a:noFill/>
          <a:ln w="12700">
            <a:solidFill>
              <a:schemeClr val="tx1"/>
            </a:solidFill>
            <a:round/>
            <a:headEnd/>
            <a:tailEnd/>
          </a:ln>
          <a:effectLst/>
        </p:spPr>
        <p:txBody>
          <a:bodyPr wrap="none" anchor="ctr"/>
          <a:lstStyle/>
          <a:p>
            <a:endParaRPr lang="en-US"/>
          </a:p>
        </p:txBody>
      </p:sp>
      <p:sp>
        <p:nvSpPr>
          <p:cNvPr id="90164" name="Line 52"/>
          <p:cNvSpPr>
            <a:spLocks noChangeShapeType="1"/>
          </p:cNvSpPr>
          <p:nvPr/>
        </p:nvSpPr>
        <p:spPr bwMode="auto">
          <a:xfrm>
            <a:off x="5943600" y="31242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165" name="Line 53"/>
          <p:cNvSpPr>
            <a:spLocks noChangeShapeType="1"/>
          </p:cNvSpPr>
          <p:nvPr/>
        </p:nvSpPr>
        <p:spPr bwMode="auto">
          <a:xfrm>
            <a:off x="7086600" y="31242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166" name="Line 54"/>
          <p:cNvSpPr>
            <a:spLocks noChangeShapeType="1"/>
          </p:cNvSpPr>
          <p:nvPr/>
        </p:nvSpPr>
        <p:spPr bwMode="auto">
          <a:xfrm>
            <a:off x="2895600" y="4343400"/>
            <a:ext cx="4343400" cy="0"/>
          </a:xfrm>
          <a:prstGeom prst="line">
            <a:avLst/>
          </a:prstGeom>
          <a:noFill/>
          <a:ln w="12700">
            <a:solidFill>
              <a:schemeClr val="tx1"/>
            </a:solidFill>
            <a:round/>
            <a:headEnd/>
            <a:tailEnd/>
          </a:ln>
          <a:effectLst/>
        </p:spPr>
        <p:txBody>
          <a:bodyPr wrap="none" anchor="ctr"/>
          <a:lstStyle/>
          <a:p>
            <a:endParaRPr lang="en-US"/>
          </a:p>
        </p:txBody>
      </p:sp>
      <p:sp>
        <p:nvSpPr>
          <p:cNvPr id="90168" name="Line 56"/>
          <p:cNvSpPr>
            <a:spLocks noChangeShapeType="1"/>
          </p:cNvSpPr>
          <p:nvPr/>
        </p:nvSpPr>
        <p:spPr bwMode="auto">
          <a:xfrm flipV="1">
            <a:off x="2895600" y="40386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169" name="Line 57"/>
          <p:cNvSpPr>
            <a:spLocks noChangeShapeType="1"/>
          </p:cNvSpPr>
          <p:nvPr/>
        </p:nvSpPr>
        <p:spPr bwMode="auto">
          <a:xfrm>
            <a:off x="3581400" y="4038600"/>
            <a:ext cx="0" cy="304800"/>
          </a:xfrm>
          <a:prstGeom prst="line">
            <a:avLst/>
          </a:prstGeom>
          <a:noFill/>
          <a:ln w="12700">
            <a:solidFill>
              <a:schemeClr val="tx1"/>
            </a:solidFill>
            <a:round/>
            <a:headEnd/>
            <a:tailEnd/>
          </a:ln>
          <a:effectLst/>
        </p:spPr>
        <p:txBody>
          <a:bodyPr wrap="none" anchor="ctr"/>
          <a:lstStyle/>
          <a:p>
            <a:endParaRPr lang="en-US"/>
          </a:p>
        </p:txBody>
      </p:sp>
      <p:sp>
        <p:nvSpPr>
          <p:cNvPr id="90170" name="Line 58"/>
          <p:cNvSpPr>
            <a:spLocks noChangeShapeType="1"/>
          </p:cNvSpPr>
          <p:nvPr/>
        </p:nvSpPr>
        <p:spPr bwMode="auto">
          <a:xfrm>
            <a:off x="4724400" y="4038600"/>
            <a:ext cx="0" cy="304800"/>
          </a:xfrm>
          <a:prstGeom prst="line">
            <a:avLst/>
          </a:prstGeom>
          <a:noFill/>
          <a:ln w="12700">
            <a:solidFill>
              <a:schemeClr val="tx1"/>
            </a:solidFill>
            <a:round/>
            <a:headEnd/>
            <a:tailEnd/>
          </a:ln>
          <a:effectLst/>
        </p:spPr>
        <p:txBody>
          <a:bodyPr wrap="none" anchor="ctr"/>
          <a:lstStyle/>
          <a:p>
            <a:endParaRPr lang="en-US"/>
          </a:p>
        </p:txBody>
      </p:sp>
      <p:sp>
        <p:nvSpPr>
          <p:cNvPr id="90171" name="Line 59"/>
          <p:cNvSpPr>
            <a:spLocks noChangeShapeType="1"/>
          </p:cNvSpPr>
          <p:nvPr/>
        </p:nvSpPr>
        <p:spPr bwMode="auto">
          <a:xfrm>
            <a:off x="5791200" y="4038600"/>
            <a:ext cx="0" cy="304800"/>
          </a:xfrm>
          <a:prstGeom prst="line">
            <a:avLst/>
          </a:prstGeom>
          <a:noFill/>
          <a:ln w="12700">
            <a:solidFill>
              <a:schemeClr val="tx1"/>
            </a:solidFill>
            <a:round/>
            <a:headEnd/>
            <a:tailEnd/>
          </a:ln>
          <a:effectLst/>
        </p:spPr>
        <p:txBody>
          <a:bodyPr wrap="none" anchor="ctr"/>
          <a:lstStyle/>
          <a:p>
            <a:endParaRPr lang="en-US"/>
          </a:p>
        </p:txBody>
      </p:sp>
      <p:sp>
        <p:nvSpPr>
          <p:cNvPr id="90173" name="Line 61"/>
          <p:cNvSpPr>
            <a:spLocks noChangeShapeType="1"/>
          </p:cNvSpPr>
          <p:nvPr/>
        </p:nvSpPr>
        <p:spPr bwMode="auto">
          <a:xfrm>
            <a:off x="3048000" y="4495800"/>
            <a:ext cx="4343400" cy="0"/>
          </a:xfrm>
          <a:prstGeom prst="line">
            <a:avLst/>
          </a:prstGeom>
          <a:noFill/>
          <a:ln w="19050">
            <a:solidFill>
              <a:schemeClr val="accent2"/>
            </a:solidFill>
            <a:round/>
            <a:headEnd/>
            <a:tailEnd/>
          </a:ln>
          <a:effectLst/>
        </p:spPr>
        <p:txBody>
          <a:bodyPr wrap="none" anchor="ctr"/>
          <a:lstStyle/>
          <a:p>
            <a:endParaRPr lang="en-US"/>
          </a:p>
        </p:txBody>
      </p:sp>
      <p:sp>
        <p:nvSpPr>
          <p:cNvPr id="90174" name="Line 62"/>
          <p:cNvSpPr>
            <a:spLocks noChangeShapeType="1"/>
          </p:cNvSpPr>
          <p:nvPr/>
        </p:nvSpPr>
        <p:spPr bwMode="auto">
          <a:xfrm flipV="1">
            <a:off x="3048000" y="4038600"/>
            <a:ext cx="0" cy="45720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90175" name="Line 63"/>
          <p:cNvSpPr>
            <a:spLocks noChangeShapeType="1"/>
          </p:cNvSpPr>
          <p:nvPr/>
        </p:nvSpPr>
        <p:spPr bwMode="auto">
          <a:xfrm>
            <a:off x="3962400" y="4038600"/>
            <a:ext cx="0" cy="457200"/>
          </a:xfrm>
          <a:prstGeom prst="line">
            <a:avLst/>
          </a:prstGeom>
          <a:noFill/>
          <a:ln w="19050">
            <a:solidFill>
              <a:schemeClr val="accent2"/>
            </a:solidFill>
            <a:round/>
            <a:headEnd/>
            <a:tailEnd/>
          </a:ln>
          <a:effectLst/>
        </p:spPr>
        <p:txBody>
          <a:bodyPr wrap="none" anchor="ctr"/>
          <a:lstStyle/>
          <a:p>
            <a:endParaRPr lang="en-US"/>
          </a:p>
        </p:txBody>
      </p:sp>
      <p:sp>
        <p:nvSpPr>
          <p:cNvPr id="90176" name="Line 64"/>
          <p:cNvSpPr>
            <a:spLocks noChangeShapeType="1"/>
          </p:cNvSpPr>
          <p:nvPr/>
        </p:nvSpPr>
        <p:spPr bwMode="auto">
          <a:xfrm>
            <a:off x="5105400" y="4038600"/>
            <a:ext cx="0" cy="457200"/>
          </a:xfrm>
          <a:prstGeom prst="line">
            <a:avLst/>
          </a:prstGeom>
          <a:noFill/>
          <a:ln w="19050">
            <a:solidFill>
              <a:schemeClr val="accent2"/>
            </a:solidFill>
            <a:round/>
            <a:headEnd/>
            <a:tailEnd/>
          </a:ln>
          <a:effectLst/>
        </p:spPr>
        <p:txBody>
          <a:bodyPr wrap="none" anchor="ctr"/>
          <a:lstStyle/>
          <a:p>
            <a:endParaRPr lang="en-US"/>
          </a:p>
        </p:txBody>
      </p:sp>
      <p:sp>
        <p:nvSpPr>
          <p:cNvPr id="90177" name="Line 65"/>
          <p:cNvSpPr>
            <a:spLocks noChangeShapeType="1"/>
          </p:cNvSpPr>
          <p:nvPr/>
        </p:nvSpPr>
        <p:spPr bwMode="auto">
          <a:xfrm>
            <a:off x="7391400" y="4038600"/>
            <a:ext cx="0" cy="457200"/>
          </a:xfrm>
          <a:prstGeom prst="line">
            <a:avLst/>
          </a:prstGeom>
          <a:noFill/>
          <a:ln w="19050">
            <a:solidFill>
              <a:schemeClr val="accent2"/>
            </a:solidFill>
            <a:round/>
            <a:headEnd/>
            <a:tailEnd/>
          </a:ln>
          <a:effectLst/>
        </p:spPr>
        <p:txBody>
          <a:bodyPr wrap="none" anchor="ctr"/>
          <a:lstStyle/>
          <a:p>
            <a:endParaRPr lang="en-US"/>
          </a:p>
        </p:txBody>
      </p:sp>
      <p:sp>
        <p:nvSpPr>
          <p:cNvPr id="90178" name="Line 66"/>
          <p:cNvSpPr>
            <a:spLocks noChangeShapeType="1"/>
          </p:cNvSpPr>
          <p:nvPr/>
        </p:nvSpPr>
        <p:spPr bwMode="auto">
          <a:xfrm>
            <a:off x="5638800" y="2819400"/>
            <a:ext cx="0" cy="609600"/>
          </a:xfrm>
          <a:prstGeom prst="line">
            <a:avLst/>
          </a:prstGeom>
          <a:noFill/>
          <a:ln w="19050">
            <a:solidFill>
              <a:srgbClr val="D60093"/>
            </a:solidFill>
            <a:round/>
            <a:headEnd/>
            <a:tailEnd/>
          </a:ln>
          <a:effectLst/>
        </p:spPr>
        <p:txBody>
          <a:bodyPr wrap="none" anchor="ctr"/>
          <a:lstStyle/>
          <a:p>
            <a:endParaRPr lang="en-US"/>
          </a:p>
        </p:txBody>
      </p:sp>
      <p:sp>
        <p:nvSpPr>
          <p:cNvPr id="90179" name="Line 67"/>
          <p:cNvSpPr>
            <a:spLocks noChangeShapeType="1"/>
          </p:cNvSpPr>
          <p:nvPr/>
        </p:nvSpPr>
        <p:spPr bwMode="auto">
          <a:xfrm>
            <a:off x="3886200" y="2819400"/>
            <a:ext cx="3352800" cy="0"/>
          </a:xfrm>
          <a:prstGeom prst="line">
            <a:avLst/>
          </a:prstGeom>
          <a:noFill/>
          <a:ln w="19050">
            <a:solidFill>
              <a:srgbClr val="D60093"/>
            </a:solidFill>
            <a:round/>
            <a:headEnd/>
            <a:tailEnd/>
          </a:ln>
          <a:effectLst/>
        </p:spPr>
        <p:txBody>
          <a:bodyPr wrap="none" anchor="ctr"/>
          <a:lstStyle/>
          <a:p>
            <a:endParaRPr lang="en-US"/>
          </a:p>
        </p:txBody>
      </p:sp>
      <p:sp>
        <p:nvSpPr>
          <p:cNvPr id="90180" name="Line 68"/>
          <p:cNvSpPr>
            <a:spLocks noChangeShapeType="1"/>
          </p:cNvSpPr>
          <p:nvPr/>
        </p:nvSpPr>
        <p:spPr bwMode="auto">
          <a:xfrm>
            <a:off x="3886200" y="2819400"/>
            <a:ext cx="0" cy="609600"/>
          </a:xfrm>
          <a:prstGeom prst="line">
            <a:avLst/>
          </a:prstGeom>
          <a:noFill/>
          <a:ln w="19050">
            <a:solidFill>
              <a:srgbClr val="D60093"/>
            </a:solidFill>
            <a:round/>
            <a:headEnd/>
            <a:tailEnd/>
          </a:ln>
          <a:effectLst/>
        </p:spPr>
        <p:txBody>
          <a:bodyPr wrap="none" anchor="ctr"/>
          <a:lstStyle/>
          <a:p>
            <a:endParaRPr lang="en-US"/>
          </a:p>
        </p:txBody>
      </p:sp>
      <p:sp>
        <p:nvSpPr>
          <p:cNvPr id="90181" name="Line 69"/>
          <p:cNvSpPr>
            <a:spLocks noChangeShapeType="1"/>
          </p:cNvSpPr>
          <p:nvPr/>
        </p:nvSpPr>
        <p:spPr bwMode="auto">
          <a:xfrm>
            <a:off x="7239000" y="2819400"/>
            <a:ext cx="0" cy="609600"/>
          </a:xfrm>
          <a:prstGeom prst="line">
            <a:avLst/>
          </a:prstGeom>
          <a:noFill/>
          <a:ln w="19050">
            <a:solidFill>
              <a:srgbClr val="D60093"/>
            </a:solidFill>
            <a:round/>
            <a:headEnd/>
            <a:tailEnd type="triangle" w="med" len="med"/>
          </a:ln>
          <a:effectLst/>
        </p:spPr>
        <p:txBody>
          <a:bodyPr wrap="none" anchor="ctr"/>
          <a:lstStyle/>
          <a:p>
            <a:endParaRPr lang="en-US"/>
          </a:p>
        </p:txBody>
      </p:sp>
      <p:sp>
        <p:nvSpPr>
          <p:cNvPr id="90183" name="Line 71"/>
          <p:cNvSpPr>
            <a:spLocks noChangeShapeType="1"/>
          </p:cNvSpPr>
          <p:nvPr/>
        </p:nvSpPr>
        <p:spPr bwMode="auto">
          <a:xfrm flipV="1">
            <a:off x="6248400" y="4038600"/>
            <a:ext cx="0" cy="45720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90184" name="Line 72"/>
          <p:cNvSpPr>
            <a:spLocks noChangeShapeType="1"/>
          </p:cNvSpPr>
          <p:nvPr/>
        </p:nvSpPr>
        <p:spPr bwMode="auto">
          <a:xfrm>
            <a:off x="2667000" y="5029200"/>
            <a:ext cx="0" cy="304800"/>
          </a:xfrm>
          <a:prstGeom prst="line">
            <a:avLst/>
          </a:prstGeom>
          <a:noFill/>
          <a:ln w="12700">
            <a:solidFill>
              <a:schemeClr val="tx1"/>
            </a:solidFill>
            <a:round/>
            <a:headEnd/>
            <a:tailEnd/>
          </a:ln>
          <a:effectLst/>
        </p:spPr>
        <p:txBody>
          <a:bodyPr wrap="none" anchor="ctr"/>
          <a:lstStyle/>
          <a:p>
            <a:endParaRPr lang="en-US"/>
          </a:p>
        </p:txBody>
      </p:sp>
      <p:sp>
        <p:nvSpPr>
          <p:cNvPr id="90185" name="Line 73"/>
          <p:cNvSpPr>
            <a:spLocks noChangeShapeType="1"/>
          </p:cNvSpPr>
          <p:nvPr/>
        </p:nvSpPr>
        <p:spPr bwMode="auto">
          <a:xfrm>
            <a:off x="2667000" y="5029200"/>
            <a:ext cx="4343400" cy="0"/>
          </a:xfrm>
          <a:prstGeom prst="line">
            <a:avLst/>
          </a:prstGeom>
          <a:noFill/>
          <a:ln w="12700">
            <a:solidFill>
              <a:schemeClr val="tx1"/>
            </a:solidFill>
            <a:round/>
            <a:headEnd/>
            <a:tailEnd/>
          </a:ln>
          <a:effectLst/>
        </p:spPr>
        <p:txBody>
          <a:bodyPr wrap="none" anchor="ctr"/>
          <a:lstStyle/>
          <a:p>
            <a:endParaRPr lang="en-US"/>
          </a:p>
        </p:txBody>
      </p:sp>
      <p:sp>
        <p:nvSpPr>
          <p:cNvPr id="90186" name="Line 74"/>
          <p:cNvSpPr>
            <a:spLocks noChangeShapeType="1"/>
          </p:cNvSpPr>
          <p:nvPr/>
        </p:nvSpPr>
        <p:spPr bwMode="auto">
          <a:xfrm flipV="1">
            <a:off x="7162800" y="59436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187" name="Line 75"/>
          <p:cNvSpPr>
            <a:spLocks noChangeShapeType="1"/>
          </p:cNvSpPr>
          <p:nvPr/>
        </p:nvSpPr>
        <p:spPr bwMode="auto">
          <a:xfrm>
            <a:off x="4800600" y="5029200"/>
            <a:ext cx="0" cy="304800"/>
          </a:xfrm>
          <a:prstGeom prst="line">
            <a:avLst/>
          </a:prstGeom>
          <a:noFill/>
          <a:ln w="12700">
            <a:solidFill>
              <a:schemeClr val="tx1"/>
            </a:solidFill>
            <a:round/>
            <a:headEnd/>
            <a:tailEnd type="triangle" w="med" len="med"/>
          </a:ln>
          <a:effectLst/>
        </p:spPr>
        <p:txBody>
          <a:bodyPr wrap="none" anchor="ctr"/>
          <a:lstStyle/>
          <a:p>
            <a:endParaRPr lang="en-US"/>
          </a:p>
        </p:txBody>
      </p:sp>
      <p:graphicFrame>
        <p:nvGraphicFramePr>
          <p:cNvPr id="90189" name="Group 77"/>
          <p:cNvGraphicFramePr>
            <a:graphicFrameLocks noGrp="1"/>
          </p:cNvGraphicFramePr>
          <p:nvPr/>
        </p:nvGraphicFramePr>
        <p:xfrm>
          <a:off x="2133600" y="5334000"/>
          <a:ext cx="5410200" cy="609600"/>
        </p:xfrm>
        <a:graphic>
          <a:graphicData uri="http://schemas.openxmlformats.org/drawingml/2006/table">
            <a:tbl>
              <a:tblPr/>
              <a:tblGrid>
                <a:gridCol w="1082675"/>
                <a:gridCol w="1081088"/>
                <a:gridCol w="1082675"/>
                <a:gridCol w="1081087"/>
                <a:gridCol w="1082675"/>
              </a:tblGrid>
              <a:tr h="609600">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none" strike="noStrike" cap="none" normalizeH="0" baseline="0" smtClean="0">
                          <a:ln>
                            <a:noFill/>
                          </a:ln>
                          <a:solidFill>
                            <a:schemeClr val="tx1"/>
                          </a:solidFill>
                          <a:effectLst/>
                          <a:latin typeface="Times New Roman" pitchFamily="18" charset="0"/>
                        </a:rPr>
                        <a:t>CID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sng" strike="noStrike" cap="none" normalizeH="0" baseline="0" smtClean="0">
                          <a:ln>
                            <a:noFill/>
                          </a:ln>
                          <a:solidFill>
                            <a:schemeClr val="tx1"/>
                          </a:solidFill>
                          <a:effectLst/>
                          <a:latin typeface="Times New Roman" pitchFamily="18" charset="0"/>
                        </a:rPr>
                        <a:t>IDate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sng" strike="noStrike" cap="none" normalizeH="0" baseline="0" smtClean="0">
                          <a:ln>
                            <a:noFill/>
                          </a:ln>
                          <a:solidFill>
                            <a:schemeClr val="tx1"/>
                          </a:solidFill>
                          <a:effectLst/>
                          <a:latin typeface="Times New Roman" pitchFamily="18" charset="0"/>
                        </a:rPr>
                        <a:t>ITime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sng" strike="noStrike" cap="none" normalizeH="0" baseline="0" smtClean="0">
                          <a:ln>
                            <a:noFill/>
                          </a:ln>
                          <a:solidFill>
                            <a:schemeClr val="tx1"/>
                          </a:solidFill>
                          <a:effectLst/>
                          <a:latin typeface="Times New Roman" pitchFamily="18" charset="0"/>
                        </a:rPr>
                        <a:t>StaffID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none" strike="noStrike" cap="none" normalizeH="0" baseline="0" smtClean="0">
                          <a:ln>
                            <a:noFill/>
                          </a:ln>
                          <a:solidFill>
                            <a:schemeClr val="tx1"/>
                          </a:solidFill>
                          <a:effectLst/>
                          <a:latin typeface="Times New Roman" pitchFamily="18" charset="0"/>
                        </a:rPr>
                        <a:t>RmNo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203" name="Line 91"/>
          <p:cNvSpPr>
            <a:spLocks noChangeShapeType="1"/>
          </p:cNvSpPr>
          <p:nvPr/>
        </p:nvSpPr>
        <p:spPr bwMode="auto">
          <a:xfrm>
            <a:off x="3657600" y="5029200"/>
            <a:ext cx="0" cy="304800"/>
          </a:xfrm>
          <a:prstGeom prst="line">
            <a:avLst/>
          </a:prstGeom>
          <a:noFill/>
          <a:ln w="12700">
            <a:solidFill>
              <a:schemeClr val="tx1"/>
            </a:solidFill>
            <a:round/>
            <a:headEnd/>
            <a:tailEnd/>
          </a:ln>
          <a:effectLst/>
        </p:spPr>
        <p:txBody>
          <a:bodyPr wrap="none" anchor="ctr"/>
          <a:lstStyle/>
          <a:p>
            <a:endParaRPr lang="en-US"/>
          </a:p>
        </p:txBody>
      </p:sp>
      <p:sp>
        <p:nvSpPr>
          <p:cNvPr id="90204" name="Line 92"/>
          <p:cNvSpPr>
            <a:spLocks noChangeShapeType="1"/>
          </p:cNvSpPr>
          <p:nvPr/>
        </p:nvSpPr>
        <p:spPr bwMode="auto">
          <a:xfrm>
            <a:off x="5867400" y="50292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205" name="Line 93"/>
          <p:cNvSpPr>
            <a:spLocks noChangeShapeType="1"/>
          </p:cNvSpPr>
          <p:nvPr/>
        </p:nvSpPr>
        <p:spPr bwMode="auto">
          <a:xfrm>
            <a:off x="7010400" y="50292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206" name="Line 94"/>
          <p:cNvSpPr>
            <a:spLocks noChangeShapeType="1"/>
          </p:cNvSpPr>
          <p:nvPr/>
        </p:nvSpPr>
        <p:spPr bwMode="auto">
          <a:xfrm>
            <a:off x="2819400" y="6248400"/>
            <a:ext cx="4343400" cy="0"/>
          </a:xfrm>
          <a:prstGeom prst="line">
            <a:avLst/>
          </a:prstGeom>
          <a:noFill/>
          <a:ln w="12700">
            <a:solidFill>
              <a:schemeClr val="tx1"/>
            </a:solidFill>
            <a:round/>
            <a:headEnd/>
            <a:tailEnd/>
          </a:ln>
          <a:effectLst/>
        </p:spPr>
        <p:txBody>
          <a:bodyPr wrap="none" anchor="ctr"/>
          <a:lstStyle/>
          <a:p>
            <a:endParaRPr lang="en-US"/>
          </a:p>
        </p:txBody>
      </p:sp>
      <p:sp>
        <p:nvSpPr>
          <p:cNvPr id="90207" name="Line 95"/>
          <p:cNvSpPr>
            <a:spLocks noChangeShapeType="1"/>
          </p:cNvSpPr>
          <p:nvPr/>
        </p:nvSpPr>
        <p:spPr bwMode="auto">
          <a:xfrm flipV="1">
            <a:off x="2819400" y="59436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208" name="Line 96"/>
          <p:cNvSpPr>
            <a:spLocks noChangeShapeType="1"/>
          </p:cNvSpPr>
          <p:nvPr/>
        </p:nvSpPr>
        <p:spPr bwMode="auto">
          <a:xfrm>
            <a:off x="3505200" y="5943600"/>
            <a:ext cx="0" cy="304800"/>
          </a:xfrm>
          <a:prstGeom prst="line">
            <a:avLst/>
          </a:prstGeom>
          <a:noFill/>
          <a:ln w="12700">
            <a:solidFill>
              <a:schemeClr val="tx1"/>
            </a:solidFill>
            <a:round/>
            <a:headEnd/>
            <a:tailEnd/>
          </a:ln>
          <a:effectLst/>
        </p:spPr>
        <p:txBody>
          <a:bodyPr wrap="none" anchor="ctr"/>
          <a:lstStyle/>
          <a:p>
            <a:endParaRPr lang="en-US"/>
          </a:p>
        </p:txBody>
      </p:sp>
      <p:sp>
        <p:nvSpPr>
          <p:cNvPr id="90209" name="Line 97"/>
          <p:cNvSpPr>
            <a:spLocks noChangeShapeType="1"/>
          </p:cNvSpPr>
          <p:nvPr/>
        </p:nvSpPr>
        <p:spPr bwMode="auto">
          <a:xfrm>
            <a:off x="4648200" y="5943600"/>
            <a:ext cx="0" cy="304800"/>
          </a:xfrm>
          <a:prstGeom prst="line">
            <a:avLst/>
          </a:prstGeom>
          <a:noFill/>
          <a:ln w="12700">
            <a:solidFill>
              <a:schemeClr val="tx1"/>
            </a:solidFill>
            <a:round/>
            <a:headEnd/>
            <a:tailEnd/>
          </a:ln>
          <a:effectLst/>
        </p:spPr>
        <p:txBody>
          <a:bodyPr wrap="none" anchor="ctr"/>
          <a:lstStyle/>
          <a:p>
            <a:endParaRPr lang="en-US"/>
          </a:p>
        </p:txBody>
      </p:sp>
      <p:sp>
        <p:nvSpPr>
          <p:cNvPr id="90210" name="Line 98"/>
          <p:cNvSpPr>
            <a:spLocks noChangeShapeType="1"/>
          </p:cNvSpPr>
          <p:nvPr/>
        </p:nvSpPr>
        <p:spPr bwMode="auto">
          <a:xfrm>
            <a:off x="5715000" y="5943600"/>
            <a:ext cx="0" cy="304800"/>
          </a:xfrm>
          <a:prstGeom prst="line">
            <a:avLst/>
          </a:prstGeom>
          <a:noFill/>
          <a:ln w="12700">
            <a:solidFill>
              <a:schemeClr val="tx1"/>
            </a:solidFill>
            <a:round/>
            <a:headEnd/>
            <a:tailEnd/>
          </a:ln>
          <a:effectLst/>
        </p:spPr>
        <p:txBody>
          <a:bodyPr wrap="none" anchor="ctr"/>
          <a:lstStyle/>
          <a:p>
            <a:endParaRPr lang="en-US"/>
          </a:p>
        </p:txBody>
      </p:sp>
      <p:sp>
        <p:nvSpPr>
          <p:cNvPr id="90211" name="Line 99"/>
          <p:cNvSpPr>
            <a:spLocks noChangeShapeType="1"/>
          </p:cNvSpPr>
          <p:nvPr/>
        </p:nvSpPr>
        <p:spPr bwMode="auto">
          <a:xfrm>
            <a:off x="2971800" y="6400800"/>
            <a:ext cx="4343400" cy="0"/>
          </a:xfrm>
          <a:prstGeom prst="line">
            <a:avLst/>
          </a:prstGeom>
          <a:noFill/>
          <a:ln w="19050">
            <a:solidFill>
              <a:schemeClr val="accent2"/>
            </a:solidFill>
            <a:round/>
            <a:headEnd/>
            <a:tailEnd/>
          </a:ln>
          <a:effectLst/>
        </p:spPr>
        <p:txBody>
          <a:bodyPr wrap="none" anchor="ctr"/>
          <a:lstStyle/>
          <a:p>
            <a:endParaRPr lang="en-US"/>
          </a:p>
        </p:txBody>
      </p:sp>
      <p:sp>
        <p:nvSpPr>
          <p:cNvPr id="90212" name="Line 100"/>
          <p:cNvSpPr>
            <a:spLocks noChangeShapeType="1"/>
          </p:cNvSpPr>
          <p:nvPr/>
        </p:nvSpPr>
        <p:spPr bwMode="auto">
          <a:xfrm flipV="1">
            <a:off x="2971800" y="5943600"/>
            <a:ext cx="0" cy="45720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90213" name="Line 101"/>
          <p:cNvSpPr>
            <a:spLocks noChangeShapeType="1"/>
          </p:cNvSpPr>
          <p:nvPr/>
        </p:nvSpPr>
        <p:spPr bwMode="auto">
          <a:xfrm>
            <a:off x="3886200" y="5943600"/>
            <a:ext cx="0" cy="457200"/>
          </a:xfrm>
          <a:prstGeom prst="line">
            <a:avLst/>
          </a:prstGeom>
          <a:noFill/>
          <a:ln w="19050">
            <a:solidFill>
              <a:schemeClr val="accent2"/>
            </a:solidFill>
            <a:round/>
            <a:headEnd/>
            <a:tailEnd/>
          </a:ln>
          <a:effectLst/>
        </p:spPr>
        <p:txBody>
          <a:bodyPr wrap="none" anchor="ctr"/>
          <a:lstStyle/>
          <a:p>
            <a:endParaRPr lang="en-US"/>
          </a:p>
        </p:txBody>
      </p:sp>
      <p:sp>
        <p:nvSpPr>
          <p:cNvPr id="90214" name="Line 102"/>
          <p:cNvSpPr>
            <a:spLocks noChangeShapeType="1"/>
          </p:cNvSpPr>
          <p:nvPr/>
        </p:nvSpPr>
        <p:spPr bwMode="auto">
          <a:xfrm>
            <a:off x="5029200" y="5943600"/>
            <a:ext cx="0" cy="457200"/>
          </a:xfrm>
          <a:prstGeom prst="line">
            <a:avLst/>
          </a:prstGeom>
          <a:noFill/>
          <a:ln w="19050">
            <a:solidFill>
              <a:schemeClr val="accent2"/>
            </a:solidFill>
            <a:round/>
            <a:headEnd/>
            <a:tailEnd/>
          </a:ln>
          <a:effectLst/>
        </p:spPr>
        <p:txBody>
          <a:bodyPr wrap="none" anchor="ctr"/>
          <a:lstStyle/>
          <a:p>
            <a:endParaRPr lang="en-US"/>
          </a:p>
        </p:txBody>
      </p:sp>
      <p:sp>
        <p:nvSpPr>
          <p:cNvPr id="90215" name="Line 103"/>
          <p:cNvSpPr>
            <a:spLocks noChangeShapeType="1"/>
          </p:cNvSpPr>
          <p:nvPr/>
        </p:nvSpPr>
        <p:spPr bwMode="auto">
          <a:xfrm>
            <a:off x="7315200" y="5943600"/>
            <a:ext cx="0" cy="457200"/>
          </a:xfrm>
          <a:prstGeom prst="line">
            <a:avLst/>
          </a:prstGeom>
          <a:noFill/>
          <a:ln w="19050">
            <a:solidFill>
              <a:schemeClr val="accent2"/>
            </a:solidFill>
            <a:round/>
            <a:headEnd/>
            <a:tailEnd/>
          </a:ln>
          <a:effectLst/>
        </p:spPr>
        <p:txBody>
          <a:bodyPr wrap="none" anchor="ctr"/>
          <a:lstStyle/>
          <a:p>
            <a:endParaRPr lang="en-US"/>
          </a:p>
        </p:txBody>
      </p:sp>
      <p:sp>
        <p:nvSpPr>
          <p:cNvPr id="90216" name="Line 104"/>
          <p:cNvSpPr>
            <a:spLocks noChangeShapeType="1"/>
          </p:cNvSpPr>
          <p:nvPr/>
        </p:nvSpPr>
        <p:spPr bwMode="auto">
          <a:xfrm>
            <a:off x="5562600" y="4724400"/>
            <a:ext cx="0" cy="609600"/>
          </a:xfrm>
          <a:prstGeom prst="line">
            <a:avLst/>
          </a:prstGeom>
          <a:noFill/>
          <a:ln w="19050">
            <a:solidFill>
              <a:srgbClr val="D60093"/>
            </a:solidFill>
            <a:round/>
            <a:headEnd/>
            <a:tailEnd/>
          </a:ln>
          <a:effectLst/>
        </p:spPr>
        <p:txBody>
          <a:bodyPr wrap="none" anchor="ctr"/>
          <a:lstStyle/>
          <a:p>
            <a:endParaRPr lang="en-US"/>
          </a:p>
        </p:txBody>
      </p:sp>
      <p:sp>
        <p:nvSpPr>
          <p:cNvPr id="90217" name="Line 105"/>
          <p:cNvSpPr>
            <a:spLocks noChangeShapeType="1"/>
          </p:cNvSpPr>
          <p:nvPr/>
        </p:nvSpPr>
        <p:spPr bwMode="auto">
          <a:xfrm>
            <a:off x="3810000" y="4724400"/>
            <a:ext cx="3352800" cy="0"/>
          </a:xfrm>
          <a:prstGeom prst="line">
            <a:avLst/>
          </a:prstGeom>
          <a:noFill/>
          <a:ln w="19050">
            <a:solidFill>
              <a:srgbClr val="D60093"/>
            </a:solidFill>
            <a:round/>
            <a:headEnd/>
            <a:tailEnd/>
          </a:ln>
          <a:effectLst/>
        </p:spPr>
        <p:txBody>
          <a:bodyPr wrap="none" anchor="ctr"/>
          <a:lstStyle/>
          <a:p>
            <a:endParaRPr lang="en-US"/>
          </a:p>
        </p:txBody>
      </p:sp>
      <p:sp>
        <p:nvSpPr>
          <p:cNvPr id="90218" name="Line 106"/>
          <p:cNvSpPr>
            <a:spLocks noChangeShapeType="1"/>
          </p:cNvSpPr>
          <p:nvPr/>
        </p:nvSpPr>
        <p:spPr bwMode="auto">
          <a:xfrm>
            <a:off x="3810000" y="4724400"/>
            <a:ext cx="0" cy="609600"/>
          </a:xfrm>
          <a:prstGeom prst="line">
            <a:avLst/>
          </a:prstGeom>
          <a:noFill/>
          <a:ln w="19050">
            <a:solidFill>
              <a:srgbClr val="D60093"/>
            </a:solidFill>
            <a:round/>
            <a:headEnd/>
            <a:tailEnd/>
          </a:ln>
          <a:effectLst/>
        </p:spPr>
        <p:txBody>
          <a:bodyPr wrap="none" anchor="ctr"/>
          <a:lstStyle/>
          <a:p>
            <a:endParaRPr lang="en-US"/>
          </a:p>
        </p:txBody>
      </p:sp>
      <p:sp>
        <p:nvSpPr>
          <p:cNvPr id="90219" name="Line 107"/>
          <p:cNvSpPr>
            <a:spLocks noChangeShapeType="1"/>
          </p:cNvSpPr>
          <p:nvPr/>
        </p:nvSpPr>
        <p:spPr bwMode="auto">
          <a:xfrm>
            <a:off x="7162800" y="4724400"/>
            <a:ext cx="0" cy="609600"/>
          </a:xfrm>
          <a:prstGeom prst="line">
            <a:avLst/>
          </a:prstGeom>
          <a:noFill/>
          <a:ln w="19050">
            <a:solidFill>
              <a:srgbClr val="D60093"/>
            </a:solidFill>
            <a:round/>
            <a:headEnd/>
            <a:tailEnd type="triangle" w="med" len="med"/>
          </a:ln>
          <a:effectLst/>
        </p:spPr>
        <p:txBody>
          <a:bodyPr wrap="none" anchor="ctr"/>
          <a:lstStyle/>
          <a:p>
            <a:endParaRPr lang="en-US"/>
          </a:p>
        </p:txBody>
      </p:sp>
      <p:sp>
        <p:nvSpPr>
          <p:cNvPr id="90220" name="Line 108"/>
          <p:cNvSpPr>
            <a:spLocks noChangeShapeType="1"/>
          </p:cNvSpPr>
          <p:nvPr/>
        </p:nvSpPr>
        <p:spPr bwMode="auto">
          <a:xfrm flipV="1">
            <a:off x="6172200" y="5943600"/>
            <a:ext cx="0" cy="45720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90221" name="Line 109"/>
          <p:cNvSpPr>
            <a:spLocks noChangeShapeType="1"/>
          </p:cNvSpPr>
          <p:nvPr/>
        </p:nvSpPr>
        <p:spPr bwMode="auto">
          <a:xfrm>
            <a:off x="2895600" y="1295400"/>
            <a:ext cx="0" cy="304800"/>
          </a:xfrm>
          <a:prstGeom prst="line">
            <a:avLst/>
          </a:prstGeom>
          <a:noFill/>
          <a:ln w="12700">
            <a:solidFill>
              <a:schemeClr val="tx1"/>
            </a:solidFill>
            <a:round/>
            <a:headEnd/>
            <a:tailEnd/>
          </a:ln>
          <a:effectLst/>
        </p:spPr>
        <p:txBody>
          <a:bodyPr wrap="none" anchor="ctr"/>
          <a:lstStyle/>
          <a:p>
            <a:endParaRPr lang="en-US"/>
          </a:p>
        </p:txBody>
      </p:sp>
      <p:sp>
        <p:nvSpPr>
          <p:cNvPr id="90222" name="Line 110"/>
          <p:cNvSpPr>
            <a:spLocks noChangeShapeType="1"/>
          </p:cNvSpPr>
          <p:nvPr/>
        </p:nvSpPr>
        <p:spPr bwMode="auto">
          <a:xfrm>
            <a:off x="2895600" y="1295400"/>
            <a:ext cx="4343400" cy="0"/>
          </a:xfrm>
          <a:prstGeom prst="line">
            <a:avLst/>
          </a:prstGeom>
          <a:noFill/>
          <a:ln w="12700">
            <a:solidFill>
              <a:schemeClr val="tx1"/>
            </a:solidFill>
            <a:round/>
            <a:headEnd/>
            <a:tailEnd/>
          </a:ln>
          <a:effectLst/>
        </p:spPr>
        <p:txBody>
          <a:bodyPr wrap="none" anchor="ctr"/>
          <a:lstStyle/>
          <a:p>
            <a:endParaRPr lang="en-US"/>
          </a:p>
        </p:txBody>
      </p:sp>
      <p:sp>
        <p:nvSpPr>
          <p:cNvPr id="90223" name="Line 111"/>
          <p:cNvSpPr>
            <a:spLocks noChangeShapeType="1"/>
          </p:cNvSpPr>
          <p:nvPr/>
        </p:nvSpPr>
        <p:spPr bwMode="auto">
          <a:xfrm flipV="1">
            <a:off x="7391400" y="22098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224" name="Line 112"/>
          <p:cNvSpPr>
            <a:spLocks noChangeShapeType="1"/>
          </p:cNvSpPr>
          <p:nvPr/>
        </p:nvSpPr>
        <p:spPr bwMode="auto">
          <a:xfrm>
            <a:off x="5029200" y="12954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225" name="Line 113"/>
          <p:cNvSpPr>
            <a:spLocks noChangeShapeType="1"/>
          </p:cNvSpPr>
          <p:nvPr/>
        </p:nvSpPr>
        <p:spPr bwMode="auto">
          <a:xfrm flipV="1">
            <a:off x="1752600" y="914400"/>
            <a:ext cx="0" cy="533400"/>
          </a:xfrm>
          <a:prstGeom prst="line">
            <a:avLst/>
          </a:prstGeom>
          <a:noFill/>
          <a:ln w="12700">
            <a:noFill/>
            <a:round/>
            <a:headEnd/>
            <a:tailEnd type="triangle" w="med" len="med"/>
          </a:ln>
          <a:effectLst/>
        </p:spPr>
        <p:txBody>
          <a:bodyPr/>
          <a:lstStyle/>
          <a:p>
            <a:endParaRPr lang="en-US"/>
          </a:p>
        </p:txBody>
      </p:sp>
      <p:graphicFrame>
        <p:nvGraphicFramePr>
          <p:cNvPr id="90226" name="Group 114"/>
          <p:cNvGraphicFramePr>
            <a:graphicFrameLocks noGrp="1"/>
          </p:cNvGraphicFramePr>
          <p:nvPr/>
        </p:nvGraphicFramePr>
        <p:xfrm>
          <a:off x="2362200" y="1600200"/>
          <a:ext cx="5410200" cy="609600"/>
        </p:xfrm>
        <a:graphic>
          <a:graphicData uri="http://schemas.openxmlformats.org/drawingml/2006/table">
            <a:tbl>
              <a:tblPr/>
              <a:tblGrid>
                <a:gridCol w="1082675"/>
                <a:gridCol w="1081088"/>
                <a:gridCol w="1082675"/>
                <a:gridCol w="1081087"/>
                <a:gridCol w="1082675"/>
              </a:tblGrid>
              <a:tr h="609600">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sng" strike="noStrike" cap="none" normalizeH="0" baseline="0" smtClean="0">
                          <a:ln>
                            <a:noFill/>
                          </a:ln>
                          <a:solidFill>
                            <a:schemeClr val="tx1"/>
                          </a:solidFill>
                          <a:effectLst/>
                          <a:latin typeface="Times New Roman" pitchFamily="18" charset="0"/>
                        </a:rPr>
                        <a:t>CID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sng" strike="noStrike" cap="none" normalizeH="0" baseline="0" smtClean="0">
                          <a:ln>
                            <a:noFill/>
                          </a:ln>
                          <a:solidFill>
                            <a:schemeClr val="tx1"/>
                          </a:solidFill>
                          <a:effectLst/>
                          <a:latin typeface="Times New Roman" pitchFamily="18" charset="0"/>
                        </a:rPr>
                        <a:t>IDate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none" strike="noStrike" cap="none" normalizeH="0" baseline="0" smtClean="0">
                          <a:ln>
                            <a:noFill/>
                          </a:ln>
                          <a:solidFill>
                            <a:schemeClr val="tx1"/>
                          </a:solidFill>
                          <a:effectLst/>
                          <a:latin typeface="Times New Roman" pitchFamily="18" charset="0"/>
                        </a:rPr>
                        <a:t>ITime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none" strike="noStrike" cap="none" normalizeH="0" baseline="0" smtClean="0">
                          <a:ln>
                            <a:noFill/>
                          </a:ln>
                          <a:solidFill>
                            <a:schemeClr val="tx1"/>
                          </a:solidFill>
                          <a:effectLst/>
                          <a:latin typeface="Times New Roman" pitchFamily="18" charset="0"/>
                        </a:rPr>
                        <a:t>StaffID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60093"/>
                        </a:buClr>
                        <a:buSzPct val="75000"/>
                        <a:buFont typeface="Monotype Sorts" pitchFamily="2" charset="2"/>
                        <a:buNone/>
                        <a:tabLst/>
                      </a:pPr>
                      <a:r>
                        <a:rPr kumimoji="0" lang="en-US" sz="2200" b="1" i="0" u="none" strike="noStrike" cap="none" normalizeH="0" baseline="0" smtClean="0">
                          <a:ln>
                            <a:noFill/>
                          </a:ln>
                          <a:solidFill>
                            <a:schemeClr val="tx1"/>
                          </a:solidFill>
                          <a:effectLst/>
                          <a:latin typeface="Times New Roman" pitchFamily="18" charset="0"/>
                        </a:rPr>
                        <a:t>RmNo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240" name="Line 128"/>
          <p:cNvSpPr>
            <a:spLocks noChangeShapeType="1"/>
          </p:cNvSpPr>
          <p:nvPr/>
        </p:nvSpPr>
        <p:spPr bwMode="auto">
          <a:xfrm>
            <a:off x="3886200" y="1295400"/>
            <a:ext cx="0" cy="304800"/>
          </a:xfrm>
          <a:prstGeom prst="line">
            <a:avLst/>
          </a:prstGeom>
          <a:noFill/>
          <a:ln w="12700">
            <a:solidFill>
              <a:schemeClr val="tx1"/>
            </a:solidFill>
            <a:round/>
            <a:headEnd/>
            <a:tailEnd/>
          </a:ln>
          <a:effectLst/>
        </p:spPr>
        <p:txBody>
          <a:bodyPr wrap="none" anchor="ctr"/>
          <a:lstStyle/>
          <a:p>
            <a:endParaRPr lang="en-US"/>
          </a:p>
        </p:txBody>
      </p:sp>
      <p:sp>
        <p:nvSpPr>
          <p:cNvPr id="90241" name="Line 129"/>
          <p:cNvSpPr>
            <a:spLocks noChangeShapeType="1"/>
          </p:cNvSpPr>
          <p:nvPr/>
        </p:nvSpPr>
        <p:spPr bwMode="auto">
          <a:xfrm>
            <a:off x="6096000" y="12954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242" name="Line 130"/>
          <p:cNvSpPr>
            <a:spLocks noChangeShapeType="1"/>
          </p:cNvSpPr>
          <p:nvPr/>
        </p:nvSpPr>
        <p:spPr bwMode="auto">
          <a:xfrm>
            <a:off x="7239000" y="12954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243" name="Line 131"/>
          <p:cNvSpPr>
            <a:spLocks noChangeShapeType="1"/>
          </p:cNvSpPr>
          <p:nvPr/>
        </p:nvSpPr>
        <p:spPr bwMode="auto">
          <a:xfrm>
            <a:off x="3048000" y="2514600"/>
            <a:ext cx="4343400" cy="0"/>
          </a:xfrm>
          <a:prstGeom prst="line">
            <a:avLst/>
          </a:prstGeom>
          <a:noFill/>
          <a:ln w="12700">
            <a:solidFill>
              <a:schemeClr val="tx1"/>
            </a:solidFill>
            <a:round/>
            <a:headEnd/>
            <a:tailEnd/>
          </a:ln>
          <a:effectLst/>
        </p:spPr>
        <p:txBody>
          <a:bodyPr wrap="none" anchor="ctr"/>
          <a:lstStyle/>
          <a:p>
            <a:endParaRPr lang="en-US"/>
          </a:p>
        </p:txBody>
      </p:sp>
      <p:sp>
        <p:nvSpPr>
          <p:cNvPr id="90244" name="Line 132"/>
          <p:cNvSpPr>
            <a:spLocks noChangeShapeType="1"/>
          </p:cNvSpPr>
          <p:nvPr/>
        </p:nvSpPr>
        <p:spPr bwMode="auto">
          <a:xfrm flipV="1">
            <a:off x="3048000" y="2209800"/>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245" name="Line 133"/>
          <p:cNvSpPr>
            <a:spLocks noChangeShapeType="1"/>
          </p:cNvSpPr>
          <p:nvPr/>
        </p:nvSpPr>
        <p:spPr bwMode="auto">
          <a:xfrm>
            <a:off x="3733800" y="2209800"/>
            <a:ext cx="0" cy="304800"/>
          </a:xfrm>
          <a:prstGeom prst="line">
            <a:avLst/>
          </a:prstGeom>
          <a:noFill/>
          <a:ln w="12700">
            <a:solidFill>
              <a:schemeClr val="tx1"/>
            </a:solidFill>
            <a:round/>
            <a:headEnd/>
            <a:tailEnd/>
          </a:ln>
          <a:effectLst/>
        </p:spPr>
        <p:txBody>
          <a:bodyPr wrap="none" anchor="ctr"/>
          <a:lstStyle/>
          <a:p>
            <a:endParaRPr lang="en-US"/>
          </a:p>
        </p:txBody>
      </p:sp>
      <p:sp>
        <p:nvSpPr>
          <p:cNvPr id="90246" name="Line 134"/>
          <p:cNvSpPr>
            <a:spLocks noChangeShapeType="1"/>
          </p:cNvSpPr>
          <p:nvPr/>
        </p:nvSpPr>
        <p:spPr bwMode="auto">
          <a:xfrm>
            <a:off x="4876800" y="2209800"/>
            <a:ext cx="0" cy="304800"/>
          </a:xfrm>
          <a:prstGeom prst="line">
            <a:avLst/>
          </a:prstGeom>
          <a:noFill/>
          <a:ln w="12700">
            <a:solidFill>
              <a:schemeClr val="tx1"/>
            </a:solidFill>
            <a:round/>
            <a:headEnd/>
            <a:tailEnd/>
          </a:ln>
          <a:effectLst/>
        </p:spPr>
        <p:txBody>
          <a:bodyPr wrap="none" anchor="ctr"/>
          <a:lstStyle/>
          <a:p>
            <a:endParaRPr lang="en-US"/>
          </a:p>
        </p:txBody>
      </p:sp>
      <p:sp>
        <p:nvSpPr>
          <p:cNvPr id="90247" name="Line 135"/>
          <p:cNvSpPr>
            <a:spLocks noChangeShapeType="1"/>
          </p:cNvSpPr>
          <p:nvPr/>
        </p:nvSpPr>
        <p:spPr bwMode="auto">
          <a:xfrm>
            <a:off x="5943600" y="2209800"/>
            <a:ext cx="0" cy="304800"/>
          </a:xfrm>
          <a:prstGeom prst="line">
            <a:avLst/>
          </a:prstGeom>
          <a:noFill/>
          <a:ln w="12700">
            <a:solidFill>
              <a:schemeClr val="tx1"/>
            </a:solidFill>
            <a:round/>
            <a:headEnd/>
            <a:tailEnd/>
          </a:ln>
          <a:effectLst/>
        </p:spPr>
        <p:txBody>
          <a:bodyPr wrap="none" anchor="ctr"/>
          <a:lstStyle/>
          <a:p>
            <a:endParaRPr lang="en-US"/>
          </a:p>
        </p:txBody>
      </p:sp>
      <p:sp>
        <p:nvSpPr>
          <p:cNvPr id="90248" name="Line 136"/>
          <p:cNvSpPr>
            <a:spLocks noChangeShapeType="1"/>
          </p:cNvSpPr>
          <p:nvPr/>
        </p:nvSpPr>
        <p:spPr bwMode="auto">
          <a:xfrm>
            <a:off x="3200400" y="2667000"/>
            <a:ext cx="4343400" cy="0"/>
          </a:xfrm>
          <a:prstGeom prst="line">
            <a:avLst/>
          </a:prstGeom>
          <a:noFill/>
          <a:ln w="19050">
            <a:solidFill>
              <a:schemeClr val="accent2"/>
            </a:solidFill>
            <a:round/>
            <a:headEnd/>
            <a:tailEnd/>
          </a:ln>
          <a:effectLst/>
        </p:spPr>
        <p:txBody>
          <a:bodyPr wrap="none" anchor="ctr"/>
          <a:lstStyle/>
          <a:p>
            <a:endParaRPr lang="en-US"/>
          </a:p>
        </p:txBody>
      </p:sp>
      <p:sp>
        <p:nvSpPr>
          <p:cNvPr id="90249" name="Line 137"/>
          <p:cNvSpPr>
            <a:spLocks noChangeShapeType="1"/>
          </p:cNvSpPr>
          <p:nvPr/>
        </p:nvSpPr>
        <p:spPr bwMode="auto">
          <a:xfrm flipV="1">
            <a:off x="3200400" y="2209800"/>
            <a:ext cx="0" cy="45720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90250" name="Line 138"/>
          <p:cNvSpPr>
            <a:spLocks noChangeShapeType="1"/>
          </p:cNvSpPr>
          <p:nvPr/>
        </p:nvSpPr>
        <p:spPr bwMode="auto">
          <a:xfrm>
            <a:off x="4114800" y="2209800"/>
            <a:ext cx="0" cy="457200"/>
          </a:xfrm>
          <a:prstGeom prst="line">
            <a:avLst/>
          </a:prstGeom>
          <a:noFill/>
          <a:ln w="19050">
            <a:solidFill>
              <a:schemeClr val="accent2"/>
            </a:solidFill>
            <a:round/>
            <a:headEnd/>
            <a:tailEnd/>
          </a:ln>
          <a:effectLst/>
        </p:spPr>
        <p:txBody>
          <a:bodyPr wrap="none" anchor="ctr"/>
          <a:lstStyle/>
          <a:p>
            <a:endParaRPr lang="en-US"/>
          </a:p>
        </p:txBody>
      </p:sp>
      <p:sp>
        <p:nvSpPr>
          <p:cNvPr id="90251" name="Line 139"/>
          <p:cNvSpPr>
            <a:spLocks noChangeShapeType="1"/>
          </p:cNvSpPr>
          <p:nvPr/>
        </p:nvSpPr>
        <p:spPr bwMode="auto">
          <a:xfrm>
            <a:off x="5257800" y="2209800"/>
            <a:ext cx="0" cy="457200"/>
          </a:xfrm>
          <a:prstGeom prst="line">
            <a:avLst/>
          </a:prstGeom>
          <a:noFill/>
          <a:ln w="19050">
            <a:solidFill>
              <a:schemeClr val="accent2"/>
            </a:solidFill>
            <a:round/>
            <a:headEnd/>
            <a:tailEnd/>
          </a:ln>
          <a:effectLst/>
        </p:spPr>
        <p:txBody>
          <a:bodyPr wrap="none" anchor="ctr"/>
          <a:lstStyle/>
          <a:p>
            <a:endParaRPr lang="en-US"/>
          </a:p>
        </p:txBody>
      </p:sp>
      <p:sp>
        <p:nvSpPr>
          <p:cNvPr id="90252" name="Line 140"/>
          <p:cNvSpPr>
            <a:spLocks noChangeShapeType="1"/>
          </p:cNvSpPr>
          <p:nvPr/>
        </p:nvSpPr>
        <p:spPr bwMode="auto">
          <a:xfrm>
            <a:off x="7543800" y="2209800"/>
            <a:ext cx="0" cy="457200"/>
          </a:xfrm>
          <a:prstGeom prst="line">
            <a:avLst/>
          </a:prstGeom>
          <a:noFill/>
          <a:ln w="19050">
            <a:solidFill>
              <a:schemeClr val="accent2"/>
            </a:solidFill>
            <a:round/>
            <a:headEnd/>
            <a:tailEnd/>
          </a:ln>
          <a:effectLst/>
        </p:spPr>
        <p:txBody>
          <a:bodyPr wrap="none" anchor="ctr"/>
          <a:lstStyle/>
          <a:p>
            <a:endParaRPr lang="en-US"/>
          </a:p>
        </p:txBody>
      </p:sp>
      <p:sp>
        <p:nvSpPr>
          <p:cNvPr id="90253" name="Line 141"/>
          <p:cNvSpPr>
            <a:spLocks noChangeShapeType="1"/>
          </p:cNvSpPr>
          <p:nvPr/>
        </p:nvSpPr>
        <p:spPr bwMode="auto">
          <a:xfrm>
            <a:off x="5791200" y="990600"/>
            <a:ext cx="0" cy="609600"/>
          </a:xfrm>
          <a:prstGeom prst="line">
            <a:avLst/>
          </a:prstGeom>
          <a:noFill/>
          <a:ln w="19050">
            <a:solidFill>
              <a:srgbClr val="D60093"/>
            </a:solidFill>
            <a:round/>
            <a:headEnd/>
            <a:tailEnd/>
          </a:ln>
          <a:effectLst/>
        </p:spPr>
        <p:txBody>
          <a:bodyPr wrap="none" anchor="ctr"/>
          <a:lstStyle/>
          <a:p>
            <a:endParaRPr lang="en-US"/>
          </a:p>
        </p:txBody>
      </p:sp>
      <p:sp>
        <p:nvSpPr>
          <p:cNvPr id="90254" name="Line 142"/>
          <p:cNvSpPr>
            <a:spLocks noChangeShapeType="1"/>
          </p:cNvSpPr>
          <p:nvPr/>
        </p:nvSpPr>
        <p:spPr bwMode="auto">
          <a:xfrm>
            <a:off x="4038600" y="990600"/>
            <a:ext cx="3352800" cy="0"/>
          </a:xfrm>
          <a:prstGeom prst="line">
            <a:avLst/>
          </a:prstGeom>
          <a:noFill/>
          <a:ln w="19050">
            <a:solidFill>
              <a:srgbClr val="D60093"/>
            </a:solidFill>
            <a:round/>
            <a:headEnd/>
            <a:tailEnd/>
          </a:ln>
          <a:effectLst/>
        </p:spPr>
        <p:txBody>
          <a:bodyPr wrap="none" anchor="ctr"/>
          <a:lstStyle/>
          <a:p>
            <a:endParaRPr lang="en-US"/>
          </a:p>
        </p:txBody>
      </p:sp>
      <p:sp>
        <p:nvSpPr>
          <p:cNvPr id="90255" name="Line 143"/>
          <p:cNvSpPr>
            <a:spLocks noChangeShapeType="1"/>
          </p:cNvSpPr>
          <p:nvPr/>
        </p:nvSpPr>
        <p:spPr bwMode="auto">
          <a:xfrm>
            <a:off x="4038600" y="990600"/>
            <a:ext cx="0" cy="609600"/>
          </a:xfrm>
          <a:prstGeom prst="line">
            <a:avLst/>
          </a:prstGeom>
          <a:noFill/>
          <a:ln w="19050">
            <a:solidFill>
              <a:srgbClr val="D60093"/>
            </a:solidFill>
            <a:round/>
            <a:headEnd/>
            <a:tailEnd/>
          </a:ln>
          <a:effectLst/>
        </p:spPr>
        <p:txBody>
          <a:bodyPr wrap="none" anchor="ctr"/>
          <a:lstStyle/>
          <a:p>
            <a:endParaRPr lang="en-US"/>
          </a:p>
        </p:txBody>
      </p:sp>
      <p:sp>
        <p:nvSpPr>
          <p:cNvPr id="90256" name="Line 144"/>
          <p:cNvSpPr>
            <a:spLocks noChangeShapeType="1"/>
          </p:cNvSpPr>
          <p:nvPr/>
        </p:nvSpPr>
        <p:spPr bwMode="auto">
          <a:xfrm>
            <a:off x="7391400" y="990600"/>
            <a:ext cx="0" cy="609600"/>
          </a:xfrm>
          <a:prstGeom prst="line">
            <a:avLst/>
          </a:prstGeom>
          <a:noFill/>
          <a:ln w="19050">
            <a:solidFill>
              <a:srgbClr val="D60093"/>
            </a:solidFill>
            <a:round/>
            <a:headEnd/>
            <a:tailEnd type="triangle" w="med" len="med"/>
          </a:ln>
          <a:effectLst/>
        </p:spPr>
        <p:txBody>
          <a:bodyPr wrap="none" anchor="ctr"/>
          <a:lstStyle/>
          <a:p>
            <a:endParaRPr lang="en-US"/>
          </a:p>
        </p:txBody>
      </p:sp>
      <p:sp>
        <p:nvSpPr>
          <p:cNvPr id="90257" name="Line 145"/>
          <p:cNvSpPr>
            <a:spLocks noChangeShapeType="1"/>
          </p:cNvSpPr>
          <p:nvPr/>
        </p:nvSpPr>
        <p:spPr bwMode="auto">
          <a:xfrm flipV="1">
            <a:off x="6400800" y="2209800"/>
            <a:ext cx="0" cy="45720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90258" name="Text Box 146"/>
          <p:cNvSpPr txBox="1">
            <a:spLocks noChangeArrowheads="1"/>
          </p:cNvSpPr>
          <p:nvPr/>
        </p:nvSpPr>
        <p:spPr bwMode="auto">
          <a:xfrm>
            <a:off x="914400" y="1676400"/>
            <a:ext cx="838200" cy="457200"/>
          </a:xfrm>
          <a:prstGeom prst="rect">
            <a:avLst/>
          </a:prstGeom>
          <a:noFill/>
          <a:ln w="12700">
            <a:noFill/>
            <a:miter lim="800000"/>
            <a:headEnd/>
            <a:tailEnd/>
          </a:ln>
          <a:effectLst/>
        </p:spPr>
        <p:txBody>
          <a:bodyPr>
            <a:spAutoFit/>
          </a:bodyPr>
          <a:lstStyle/>
          <a:p>
            <a:pPr>
              <a:spcBef>
                <a:spcPct val="50000"/>
              </a:spcBef>
            </a:pPr>
            <a:r>
              <a:rPr lang="en-US"/>
              <a:t>Fig 1</a:t>
            </a:r>
          </a:p>
        </p:txBody>
      </p:sp>
      <p:sp>
        <p:nvSpPr>
          <p:cNvPr id="90259" name="Text Box 147"/>
          <p:cNvSpPr txBox="1">
            <a:spLocks noChangeArrowheads="1"/>
          </p:cNvSpPr>
          <p:nvPr/>
        </p:nvSpPr>
        <p:spPr bwMode="auto">
          <a:xfrm>
            <a:off x="838200" y="3505200"/>
            <a:ext cx="838200" cy="457200"/>
          </a:xfrm>
          <a:prstGeom prst="rect">
            <a:avLst/>
          </a:prstGeom>
          <a:noFill/>
          <a:ln w="12700">
            <a:noFill/>
            <a:miter lim="800000"/>
            <a:headEnd/>
            <a:tailEnd/>
          </a:ln>
          <a:effectLst/>
        </p:spPr>
        <p:txBody>
          <a:bodyPr>
            <a:spAutoFit/>
          </a:bodyPr>
          <a:lstStyle/>
          <a:p>
            <a:pPr>
              <a:spcBef>
                <a:spcPct val="50000"/>
              </a:spcBef>
            </a:pPr>
            <a:r>
              <a:rPr lang="en-US"/>
              <a:t>Fig 2</a:t>
            </a:r>
          </a:p>
        </p:txBody>
      </p:sp>
      <p:sp>
        <p:nvSpPr>
          <p:cNvPr id="90260" name="Text Box 148"/>
          <p:cNvSpPr txBox="1">
            <a:spLocks noChangeArrowheads="1"/>
          </p:cNvSpPr>
          <p:nvPr/>
        </p:nvSpPr>
        <p:spPr bwMode="auto">
          <a:xfrm>
            <a:off x="914400" y="5334000"/>
            <a:ext cx="838200" cy="457200"/>
          </a:xfrm>
          <a:prstGeom prst="rect">
            <a:avLst/>
          </a:prstGeom>
          <a:noFill/>
          <a:ln w="12700">
            <a:noFill/>
            <a:miter lim="800000"/>
            <a:headEnd/>
            <a:tailEnd/>
          </a:ln>
          <a:effectLst/>
        </p:spPr>
        <p:txBody>
          <a:bodyPr>
            <a:spAutoFit/>
          </a:bodyPr>
          <a:lstStyle/>
          <a:p>
            <a:pPr>
              <a:spcBef>
                <a:spcPct val="50000"/>
              </a:spcBef>
            </a:pPr>
            <a:r>
              <a:rPr lang="en-US"/>
              <a:t>Fig 3</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fontScale="90000"/>
          </a:bodyPr>
          <a:lstStyle/>
          <a:p>
            <a:r>
              <a:rPr lang="en-US" sz="3600" b="1" dirty="0" smtClean="0">
                <a:cs typeface="Arial" pitchFamily="34" charset="0"/>
              </a:rPr>
              <a:t>FOURTH AND FIFTH NORMAL FORMS</a:t>
            </a:r>
            <a:endParaRPr lang="en-US" sz="3600" b="1" dirty="0"/>
          </a:p>
        </p:txBody>
      </p:sp>
      <p:sp>
        <p:nvSpPr>
          <p:cNvPr id="3" name="Content Placeholder 2"/>
          <p:cNvSpPr>
            <a:spLocks noGrp="1"/>
          </p:cNvSpPr>
          <p:nvPr>
            <p:ph idx="1"/>
          </p:nvPr>
        </p:nvSpPr>
        <p:spPr/>
        <p:txBody>
          <a:bodyPr>
            <a:normAutofit fontScale="70000" lnSpcReduction="20000"/>
          </a:bodyPr>
          <a:lstStyle/>
          <a:p>
            <a:r>
              <a:rPr lang="en-US" dirty="0" smtClean="0">
                <a:latin typeface="Arial" pitchFamily="34" charset="0"/>
                <a:cs typeface="Arial" pitchFamily="34" charset="0"/>
              </a:rPr>
              <a:t>Fourth and fifth normal forms deal with multi-valued facts. The multi-valued fact may correspond to a many-to-many relationship, as with employees and skills, or to a many-to-one relationship, as with the children of an employee (assuming only one parent is an employee). By "many-to-many" we mean that an employee may have several skills, and a skill may belong to several employees.</a:t>
            </a:r>
          </a:p>
          <a:p>
            <a:r>
              <a:rPr lang="en-US" dirty="0" smtClean="0">
                <a:latin typeface="Arial" pitchFamily="34" charset="0"/>
                <a:cs typeface="Arial" pitchFamily="34" charset="0"/>
              </a:rPr>
              <a:t>the many-to-one relationship between children and fathers is a single-valued fact about a child but a multi-valued fact about a father.</a:t>
            </a:r>
          </a:p>
          <a:p>
            <a:r>
              <a:rPr lang="en-US" dirty="0" smtClean="0">
                <a:latin typeface="Arial" pitchFamily="34" charset="0"/>
                <a:cs typeface="Arial" pitchFamily="34" charset="0"/>
              </a:rPr>
              <a:t>In a sense, fourth and fifth normal forms are also about composite keys. These normal forms attempt to minimize the number of fields involved in a composite key.</a:t>
            </a:r>
            <a:endParaRPr lang="en-US" dirty="0">
              <a:latin typeface="Arial" pitchFamily="34" charset="0"/>
              <a:cs typeface="Arial"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66800" y="0"/>
            <a:ext cx="8077200" cy="1143000"/>
          </a:xfrm>
          <a:noFill/>
          <a:ln/>
        </p:spPr>
        <p:txBody>
          <a:bodyPr/>
          <a:lstStyle/>
          <a:p>
            <a:r>
              <a:rPr lang="en-US" dirty="0"/>
              <a:t>Fourth Normal Form</a:t>
            </a:r>
          </a:p>
        </p:txBody>
      </p:sp>
      <p:sp>
        <p:nvSpPr>
          <p:cNvPr id="57347" name="Rectangle 3"/>
          <p:cNvSpPr>
            <a:spLocks noGrp="1" noChangeArrowheads="1"/>
          </p:cNvSpPr>
          <p:nvPr>
            <p:ph type="body" idx="1"/>
          </p:nvPr>
        </p:nvSpPr>
        <p:spPr>
          <a:xfrm>
            <a:off x="1143000" y="914400"/>
            <a:ext cx="7848600" cy="5791200"/>
          </a:xfrm>
          <a:noFill/>
          <a:ln/>
        </p:spPr>
        <p:txBody>
          <a:bodyPr>
            <a:normAutofit/>
          </a:bodyPr>
          <a:lstStyle/>
          <a:p>
            <a:pPr>
              <a:buNone/>
            </a:pPr>
            <a:r>
              <a:rPr lang="en-US" dirty="0" smtClean="0"/>
              <a:t>In the fourth normal form,</a:t>
            </a:r>
          </a:p>
          <a:p>
            <a:r>
              <a:rPr lang="en-US" dirty="0" smtClean="0"/>
              <a:t>It should meet all the requirement of 3NF</a:t>
            </a:r>
          </a:p>
          <a:p>
            <a:r>
              <a:rPr lang="en-US" dirty="0" smtClean="0"/>
              <a:t>Attribute of one or more rows in the table should not result in more than one rows of the same table leading to multi-valued </a:t>
            </a:r>
            <a:r>
              <a:rPr lang="en-US" dirty="0" smtClean="0"/>
              <a:t>dependencies</a:t>
            </a:r>
          </a:p>
          <a:p>
            <a:pPr>
              <a:buNone/>
            </a:pPr>
            <a:endParaRPr lang="en-US" dirty="0" smtClean="0"/>
          </a:p>
          <a:p>
            <a:pPr lvl="1">
              <a:buNone/>
            </a:pPr>
            <a:endParaRPr lang="en-US" b="1" dirty="0"/>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727F6473-5BF3-49CC-AA61-C4CD776E1487}" type="slidenum">
              <a:rPr lang="en-US"/>
              <a:pPr/>
              <a:t>148</a:t>
            </a:fld>
            <a:endParaRPr lang="en-US"/>
          </a:p>
        </p:txBody>
      </p:sp>
      <p:sp>
        <p:nvSpPr>
          <p:cNvPr id="81922" name="Rectangle 2"/>
          <p:cNvSpPr>
            <a:spLocks noGrp="1" noChangeArrowheads="1"/>
          </p:cNvSpPr>
          <p:nvPr>
            <p:ph type="title"/>
          </p:nvPr>
        </p:nvSpPr>
        <p:spPr/>
        <p:txBody>
          <a:bodyPr/>
          <a:lstStyle/>
          <a:p>
            <a:r>
              <a:rPr lang="en-US" dirty="0" smtClean="0"/>
              <a:t>Fourth Normal Form</a:t>
            </a:r>
            <a:endParaRPr lang="en-US" dirty="0"/>
          </a:p>
        </p:txBody>
      </p:sp>
      <p:sp>
        <p:nvSpPr>
          <p:cNvPr id="81923" name="Rectangle 3"/>
          <p:cNvSpPr>
            <a:spLocks noGrp="1" noChangeArrowheads="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122" name="AutoShape 2" descr="data:image/png;base64,iVBORw0KGgoAAAANSUhEUgAAAjQAAACsCAIAAADjQ6FTAAAXiUlEQVR4nO2dO4/kNtaG9XMMDBawnVX/AwebbGIDzpU5mWyACRbYcINqx4uJNplss4LhwMk4/ILOGoPGZJ7foS9QlXRInqNbU1U8rOeBgm5diqyXqvOKF5FNBwAAUBjNrTMAAAAQgzkBAEBxYE4AAFAcmBMAABQH5gQAAMWBOQEAQHFgTgAAUByYEwAAFAfmBAAAxYE5AQBAcWBOAABQHJgTAAAUB+YEK3h6/nrrLNweRMgIYjrlCgWHOcEKCCUdImQFMZ2COUFZEEo6RMgKYjoFc4KyIJR0iJAVxHQK5gRlQSjpECEriOkUzAnKglDSIUJWENMphZpTA/nIXqK7QijpECEriOkUzKl+spforhBKOkTICmI6pWhz+u3//mJ7zYY5OQURMoKYTsGcat4wJ6cgQkYQ0ymYU80b5uQURMgIYjoFc6p5w5ycgggZQUynYE41b5iTUxAhI4jpFMyp5g1zcgoiZAQxnXLH5vTrz+No67/988Ow/3///EYOxP7Hfy+X/Nn+rWman/81fsh/f2iGPf3fIz/8qnzgN2///E07WaSCORFKECEniOmUOzWnD2+/l5bw4e33vW2k+4V1LTCn4Mzv2/9dnGncn56844Y5OQURMoKYTrlPc5KmMr1f2MwKc/rrX/+4VJ76+llcMcKcTAglHSJkBTGdcpfmpBuGvr+3mW/e/rnGnMT+oU0vsKJ7Maen569rtwYAoGmaptkQQNZFmw1Brc/ZTiE7arubNqf+5KXmNGB1YgXuNdDXzCo0pw00TfPl86c73xABMdmuELuKM6cNNacffv1rec1J+Jn48ItFffP2z/upOW2AUPKFeIqYbHdqTmefSPqclP1pn5Os5SRNef3fwSAI1fwwJxNCyRfiKWKy3ak5XepDYyXp15/7io7oYfrrN2vwXvhvMDo8GRAxjAP8LaiEYU4mhJIvxFPEZLtbcxqdJukiCvbL15UuNmYcDf1mrCT19a3ofN5zMiGUfCGeIibbPZvTPWyYk9MNERCTDXOqeXNvTr//8t2lbvndu49fPn/68vnj+2+bpvn7h/Em/vdPzbCn/3tg4WlN8+O/z6f95+/jzm9/+UNkQPDm/e+7/yyDbH/7yx/xF3lN5ldp2Pz0n4l0rZML2mIxR6QCwc0WqDpzVEr36Y93b8ajyt3Ltq7gdo82W65pmgZzunNz6n/b57j88f23/e9/QWDtLwkut08TWxBZPn/6492bIab0h64WYuJ4mprTqzK/WMPzmb0Zq+laJxe06WKGt0eqXrP0qJDu7Ebi7/juZVtXcLtHmy3XYE6YU18PiB5gVwTW4JF2gTlF5wdb8ea0KvPLNfz04cemOdeHZs1JnlzQZoiZVhalIIkrzx8NvVm/e9nWFdzu0WbLNZCP7CW6K01Uc2qigLiy5qQ3v2hxdjKalG5O6zK/zeBnzWnKIG8b45TcyttDU6832u/efZw5evnWP0XGrN+9bOsKbvdos+UayEf2Et2VxuhzCtuO1vaXTJ/25v3vcdNNtBVnTq/K/BoN43bRIF375IK2WMz09tDsZxRt+mjwmXYnVpHKFL5dIXZtN6fsWbk3PMrYpGOrLj/y7959XN9fEvXnU3P6tFzD8MKZmtOVJXq1mOL2sOtG80cH6frTUhMK7t7bq+Fow5xqxqOMijl9lgEi7XVPWpbCfuwgtk6Yk+zNTrbSzWld5hdrGPTqzzXrxSNQStksMUdZFPWERNNHxX0l2vrCPND/tLXgdo82W65xGFULxKOMQyiR481kT7s6dEp9uv/wowzBpocNW5+KHJntaLTeqsyv1LDKARHB7RH5SqTP5NG0RfTc0KrevWyrCm73aLPlGodRtUA8yihCybnhpSf4bcsXepSOpejQsDM0Kkk0SrhHBOIbm9PIm/e/Z8r8tIbD5eNTv/2ek3Ly7UPbAjGDmypQL/ES+2g4DGRs3LPvXrbFBbd7tNlyTdNcIWfV41HGhvf5mdQAMdkwp7rxKCOh5AvxFDHZ3JjTqR0qyO2p3/VyPAx/X845HF8uhwTBWeKy6LTL1dGRw/FFJm98bJlgTk43REBMNg/m9HI8jFZwaoUDTZjTxWmCi7vEnBSHObWRT4WmNf5XPpiT0w0REJPNizmllrDQnOKr58zp1E7UiTCnlTw9f127KXVUALhLNgSQddFmQ1Drc3b5r29li1xhRc1JXjljTkZtShzFnPbFXYb3ABEygphOuULB5RkQcen2CWpEy/qcAjux+5zaUzdTccKcroC7DO8BImQEMZ3ixpx6Xo6Hi9ksbdZL+5Cmak6Y061xl+E9QISMIKZTnJmTcBStvU41p9Bw6HMqHHcZ3gNEyAhiOsWBOQXj5UQ1KByHJ01lquYkztP7l0TlLEkdc9ofdxneA0TICGI6xYE5pa8ddTMH4heYht6k8T/ttKA7S00Qc9qfHTL88vjg4a00wUIRphuhoWfPn8D0AKpduWHSV8KFOcFGPMooH0oeH4KniTP9Y8bD48RDQmhH1zOnKKVTO5NPi7TU+i8dfQvMaQnaT+D8/KnfWpPPn6EnbHCIqSkC1n6OerE6uNkjmFPNeJQxMqeHh4covp/apm1bF+a0maTUTm3z0Lbxh2NOS7DM6XCI20HOt9b+5mRNEbD2c9Qu88Px5KyFxwBzqhmPMkbm1J5OgRGl+871q+EpVPx/rrcM14h9XXKxaO99fHh4fJHtwMNpUU6m042G4kTnyx2x08al1n/fxPpCc9K+y8vj6O3y73vCMqf2dGrj3oBwn6jkDIOwBg7HF3GN2BdfqrygaUwRID9fFrS6X5hT2K3ur/vBAHOqGY8yJubUxU4U7Dq1WuxNa07NeIGcC0sN4/35gYOM/6xIV36+bOE7tZrTGCKcLx5cVtrLgu8y/H2v1jRlTl3sRMGuYaa0pLIT1pya8YLhRpmoUFlTBAS1KPHP1P72lDpThzmtSGLLNQ6jaoF4lDE1J/Gjv0Tpk9asJ8L9VLPecK0S6scDQYVHHRM6n26Y8ejCl8cHu0UnKLXINkWWRTS0vsv5rLR19H6YMKewhA7Hl647ac165gso4X/DtVPNdcYUAbGfXT7L2t8fOJpTu2FOi5LYco3DqFogHmVUzGkIIUPIFbE3aE1bbU4RK8xpQbqKqwZcPiI9Ikst8J3QhEJzUr/LcN79dk5NmZO8tfpwLswptJE15iQuTkzCeNElfnxJ7TNKccgd5vSKJLZc4zCqFohHGTVzSnqapEsFjVlrzUkf7jRvTovSnaw5dcpZlgiW7YTmNPH5D4+P9zt2YtKckp4m6VJBa9pKcxp3xVVmfYqAbTWnk2pEmNPiJLZc4zCqFohHGVVzikeVa+YkqwdhBcMwJ7MbZp052elO9jkZycUiJKPRZXNgVJFT2+2G4DfVjFg10+YUjyrXzCko4mQIw6Q5pb1P1hQBSd+SNtlAtH+sQgVpYE6Lk9hyjcOoWiAeZdTNKYqtopVMDMJ7bMPTm2C0XpdeG9dLhGnNNustSNcarXfpNotbjBQRtBqXVR/Tvos1TOKemDGndKqZS1wXg/CObXh602j1msDYrMJVpwjowgSjtjp1v0w6aByUuLYozKlmPMroLsN7gAgZQUynYE4141FGdxneA0TICGI6xYU56e22eu01nm4vrudeatLLl4Ma22W0RHNNRrILmJNTECEjiOkUx+ak+ED4PtrkhOJLl4OSfc5aotbJRYA5OQURMoKYTqnJnCatYas5RfunzUl/g+923Nycnp6/rt2Uii4A3CUbAsi6aLMhqPU5u/y3zJym52DcaE5yJM+sOb1mGsddCGX0gbsM7wEiZAQxnXKFgrtCn1PyXmTKSnMasJeJGt/h004uAszJKYiQEcR0imNzsl//0NhWcwpfVJmpOZXW44Q5uQURMoKYTqnInNb3ORn/T00bPNusV1TlCXNyCiJkBDGdUpM59U1sC0frpe+Fa1OEBEeWDYgoqfKEOTkFETKCmE5xY06Cw/HFfM/J7AKy5kc0+paUmRnt95y0k4sAc+q6bm6oTIm4K7WS2VPM6y2yXFLSV8KFOcFGPMqYPpRonYszg0+mpo7ekyglZR24ZdhPZnWHo13QfgLRRMIX+ltrcgLCqQnvFxFNM7+5QPWk1aWdnYI51YxHGaO4fDjENd5T27TtzPtkhZjTZmIRSn1XwQWWOaULMJ5vrf3NKViMbGOBakm/PD7k+OhCwJxqxqOMTdzXGL7YnO4TVYu09VVMHS3mmA5be5MHzb6zcjj/PNmV1vo7nW462DNISeyIndYwJ2W9hvQpWfnYJGnr2iqxzEkuEKbvE9WQvohlpUdMeC9mqFemu4+8bmLxSKvao+4X5pSsq5J+tEe0gsudxJZrmuYKOasejzI2yUCY2ImCXad2fmBlH4iVAf/GMJj+/MBBxn9WpBuvsDEuxXDuNjVdwTAnsxY1/qN8bJK0dW2l2ObUxU4U7BqX3YorO/EyJeMSmJcbZaJCFX+YWtUR/0ztb0+GM3WldX9vAXOqGY8ypuYULmB0WbZGX5xanczDWHQnHiMTrzGqXKz+4M10J1fCnfSExuxzst5rkAunJi/wzYx1LWzSrdxMmFNYQpd1ttJQv2WRZatwoz4n3fTGz7L29wcereqR/3oT5lQ3HmVUzGkIIXIxN6XJamz0WGxOESvMaUG6iqsGXD4iPWLUnKJV5YKWn9AhxcemSU9cWyNT5iRvrWF5xqAukxTxEnMSF880tw31nqRQEvuMUhxyp3iQVZvyBeZUMx5l1Mwp6WnS1tLeVHNSY/ICc1qU7mTNqVPOskRQ3lWYr/2IsEvNKWY0lbinSbpU0Jq20pzGXbH6YZ1mKNBNNaeTUkWqw5k6zKluPMqomlM8qlwzp1Mb1mD0Ba3t6edH1pmTne5kn5ORnCqCUnNK+420t/iGvM70OdXsTTPmFI8q18wpKOJkCMOkOaW9T0bNKe1bOp80tX+sQskvU4UzdZhT3XiUUTendEKPMdwOTXLHNjy9CUbrdem1ceOctjaK1ay3IF1rtN7QLhe1GJkiSKKKWZhz42OjpK1rK2XGnKIOImEwYhDeYxue3jRavSYwNqtwoz4no0ADg1H3y6QvFifTNW4tR2gFlzuJLdc0zRVyVj0eZXSX4T1AhIwgplMwp5rxKKO7DO8BImQEMZ3iwpwmJ/wID2pNvvrRoH1Y9iGKqrHnOnHXYU5uQYSMIKZT3JiTPiuH7Knsku7AyaOjOSUdimNLrvOuRczJKYiQEcR0ijtziser2EM3p4/Kl+4iA3PuSIKbm9PT89e1W9yjCwD3yoYAsi7abAhqfc4u/xkTfuhGIt8PsI+e/zolJwXzkXgnlNEH7jK8B4iQEcR0yhUKLnufkzXhR4/1Ult4dOxaMt6vNg75AnNyCiJkBDGd4saclMELGWpOLxOTYFXwPhvm5BREyAhiOsWhOelzyCQHZ44GJjZhT64H7GFOTkGEjCCmUxyakxj2HVduwv+nj0Zvgg9TiOjjy32COTkFETKCmE5xY06SoDYTzNiReIl9NHjPaaw+ybR8O1NXrTlVPot2RzzNyh3cUd7zr+PCnGAjHmWUGQ6nCtOnu9uAnAm1TOSTWTi3Xn0haHcKvqNyFS7mtDWJLdc4jKoF4lHGKJSEq7HLBTRukrsrEZlTMF1r3d98Bwq+o8yljTd8Tn33BeZUMx5ltEKJiMzD6k49yvrr8mcvnk61M8XhMVCF518fy5zsKdXDbx7nXz/zTij4jgoKN13nRSsydb8wp/KbBRaDOdWMRxnNUBIHhyQuxAsAKstlDB9rLrNUxjOoYU7y4TpZk0mG2fDTVGHuh4LvqLhw1VpUVMOz9renqpypw5zqxqOMVigRvztrfSYxdVWwhm4cG6ZeN3hN40o+GqPPyVpAcVQhzX9sR5Wve5tS8B0V9TlJb7IKV9vfHzjW9tyBOdWMRxkbq/t6fmXb4UC6SnvwAUEoSX/OyfnXR685ycAXB8F01WAZeCOqCmGzFHxHGcscW4VrFvpQxlWVLOZUMx5lNBthRuyVbfsjekOK9nQ7NcDgloMPJpr11Gd9TaphHq8iGipvSMF3VFSrtYpsWc3pVFubLeZUMx5lfFUoGR4hlfgwXjXVQ2Clcl0Mc4rbmSZ7koLH6opC1moKvqOMmpNZuFP7xypULY8imFPNeJTxdaHkHEuCowNqk9jY6jW0qMTnXx/TnJKmvbiFSs9/2LR3Z05V8B0VN7mK41rhmvtl/usZFIE51YxHGV+b4SpeBXJXaiXDHeUUzKlmPMr4ygzXEUnclVrJcEc5BXOqGY8yvi7DlUQSd6VWMtxRTsGcasajjO4yvAeIkBHEdArmVDM3l/Hp+evarQEAaJqmaTYEkHXRZkNQ63OWPVbeGx5ldJfhPUCEjCCmU65QcJjTzfAoo7sM7wEiZAQxnYI51YxHGd1leA8QISOI6RTMqWY8yuguw3uACBlBTKdgTjXjUUZ3Gd4DRMgIYjoFc6oZjzIuyHD9U5luKbW7WwpjKdxRBqV/a8ypZjzKGGdYTj9mzMidhekpya78O05LrZ9SbSoLmJNBdXdUNCPf5oxjTpjT7fAoY5Dh8Pf9cjyYa5HuzK3N6dQ2h7adzAPmZFDdHWWumXu9LFwFzKlmPMooMmzNHNP/qIbpmWVIlg+Vcprow/FlOP+88E10bbwk9/jh6Vq0p7Y5HI/957VtG8///XqPiEutNx59yYVLvo7RKkSRCotEqJLq7qhgT3hYze3Et9AW+igGzKlmPMo4Zth8sOt/aTPLw8ar4MhlkOQ/49o76YrcYZLxqgkzqb6GqNTkYnPRYg4y+6MkxuqEsyJUSXV3lLH+ZLrak7X0V5StIp2pw5zqxqOMY4bNKTeN1Xfin3G8TqhycbRInPJbtpKMl96xo9AWglKLgmK0SGv6dfV8LxKhSqq7o6I+p3hJ+Ti31v7+wLHcZxPMqWY8yvi6UBKxKZSIjzKMIM7Z5Wi2RnxZamYjThrQgkfoqBkHc6rmjgo9c6j3WJ9h7S++XRdzqhmPMjZLewjEWUrEMM9fFEqSw9Oh5Hw4XwezEMEMkGbNKW4Uwpwqu6OiCt3l2m01p1O57bqYU814lDGuNMyOrRprDNavbHMoCUO73tUtctpkC/Lhw37wnUQTkTgmO02iL4U51XZHGTWntG9J3hzG/rEKVd4tgDnVjEcZowwHFQe1yhD0tYT1DO38+VAyDMKSoSFollHCjuwizyjC9NO3+Lrt6RJo5Tc4HI8t5lTbHRVXpqPOqjCrE/tlxkscFIE51YxHGd1l+EzWEO9VhCLxKmbtDw2zYE4141FGdxnuyRtJnIpQJk7FvHtvwpyqxqOM7jLcdV32SOJThELxKSbehDlVjUcZ3WV4DxAhI4jpFMypZm4u49Pz17VbAwDQNE3TbAgg66LNhqDW5yx7rLw3PMr49Pz11lm4PYiQEcR0yhUKDnO6GR5lJJR0iJAVxHQK5lQzHmUklHSIkBXEdArmVDMeZSSUdIiQFcR0CuZUMx5lJJR0iJAVxHQK5lQzHmUklHSIkBXEdArmVDMeZSSUdIiQFcR0CuZUMx5lJJR0iJAVxHQK5lQzHmUklHSIkBXEdArmVDMeZSSUdIiQFcR0StHmBFnIXqK7QijpECEriOkUzKl+spforhBKOkTICmI6pVBzgruFUNIhQlYQ0ymYE5QFoaRDhKwgplMwJygLQkmHCFlBTKdgTlAWhJIOEbKCmE7BnKAsCCUdImQFMZ2COUFZEEo6RMgKYjoFc4KyIJR0iJAVxHQK5gQ78vT8lY2Nja3MDXOCFTzxnIsIWUFMp1yh4DAnWAGhpEOErCCmUzAnKAtCSYcIWUFMp2BOUBaEkg4RsoKYTsGcoCwIJR0iZAUxnYI5QVkQSjpEyApiOgVzgrIglHSIkBXEdArmBGVBKOkQISuI6RTMCcqCUNIhQlYQ0ymYE5QFoaRDhKwgplMwJygLQkmHCFlBTKdgTgAAcI9gTgAAUByYEwAAFAfmBAAAxYE5AQBAcWBOAABQHJgTAAAUB+YEAADFgTkBAEBxYE4AAFAc/w9P/OsQbSv/i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data:image/png;base64,iVBORw0KGgoAAAANSUhEUgAAAjQAAACsCAIAAADjQ6FTAAAXiUlEQVR4nO2dO4/kNtaG9XMMDBawnVX/AwebbGIDzpU5mWyACRbYcINqx4uJNplss4LhwMk4/ILOGoPGZJ7foS9QlXRInqNbU1U8rOeBgm5diqyXqvOKF5FNBwAAUBjNrTMAAAAQgzkBAEBxYE4AAFAcmBMAABQH5gQAAMWBOQEAQHFgTgAAUByYEwAAFAfmBAAAxYE5AQBAcWBOAABQHJgTAAAUB+YEK3h6/nrrLNweRMgIYjrlCgWHOcEKCCUdImQFMZ2COUFZEEo6RMgKYjoFc4KyIJR0iJAVxHQK5gRlQSjpECEriOkUzAnKglDSIUJWENMphZpTA/nIXqK7QijpECEriOkUzKl+spforhBKOkTICmI6pWhz+u3//mJ7zYY5OQURMoKYTsGcat4wJ6cgQkYQ0ymYU80b5uQURMgIYjoFc6p5w5ycgggZQUynYE41b5iTUxAhI4jpFMyp5g1zcgoiZAQxnXLH5vTrz+No67/988Ow/3///EYOxP7Hfy+X/Nn+rWman/81fsh/f2iGPf3fIz/8qnzgN2///E07WaSCORFKECEniOmUOzWnD2+/l5bw4e33vW2k+4V1LTCn4Mzv2/9dnGncn56844Y5OQURMoKYTrlPc5KmMr1f2MwKc/rrX/+4VJ76+llcMcKcTAglHSJkBTGdcpfmpBuGvr+3mW/e/rnGnMT+oU0vsKJ7Maen569rtwYAoGmaptkQQNZFmw1Brc/ZTiE7arubNqf+5KXmNGB1YgXuNdDXzCo0pw00TfPl86c73xABMdmuELuKM6cNNacffv1rec1J+Jn48ItFffP2z/upOW2AUPKFeIqYbHdqTmefSPqclP1pn5Os5SRNef3fwSAI1fwwJxNCyRfiKWKy3ak5XepDYyXp15/7io7oYfrrN2vwXvhvMDo8GRAxjAP8LaiEYU4mhJIvxFPEZLtbcxqdJukiCvbL15UuNmYcDf1mrCT19a3ofN5zMiGUfCGeIibbPZvTPWyYk9MNERCTDXOqeXNvTr//8t2lbvndu49fPn/68vnj+2+bpvn7h/Em/vdPzbCn/3tg4WlN8+O/z6f95+/jzm9/+UNkQPDm/e+7/yyDbH/7yx/xF3lN5ldp2Pz0n4l0rZML2mIxR6QCwc0WqDpzVEr36Y93b8ajyt3Ltq7gdo82W65pmgZzunNz6n/b57j88f23/e9/QWDtLwkut08TWxBZPn/6492bIab0h64WYuJ4mprTqzK/WMPzmb0Zq+laJxe06WKGt0eqXrP0qJDu7Ebi7/juZVtXcLtHmy3XYE6YU18PiB5gVwTW4JF2gTlF5wdb8ea0KvPLNfz04cemOdeHZs1JnlzQZoiZVhalIIkrzx8NvVm/e9nWFdzu0WbLNZCP7CW6K01Uc2qigLiy5qQ3v2hxdjKalG5O6zK/zeBnzWnKIG8b45TcyttDU6832u/efZw5evnWP0XGrN+9bOsKbvdos+UayEf2Et2VxuhzCtuO1vaXTJ/25v3vcdNNtBVnTq/K/BoN43bRIF375IK2WMz09tDsZxRt+mjwmXYnVpHKFL5dIXZtN6fsWbk3PMrYpGOrLj/y7959XN9fEvXnU3P6tFzD8MKZmtOVJXq1mOL2sOtG80cH6frTUhMK7t7bq+Fow5xqxqOMijl9lgEi7XVPWpbCfuwgtk6Yk+zNTrbSzWld5hdrGPTqzzXrxSNQStksMUdZFPWERNNHxX0l2vrCPND/tLXgdo82W65xGFULxKOMQyiR481kT7s6dEp9uv/wowzBpocNW5+KHJntaLTeqsyv1LDKARHB7RH5SqTP5NG0RfTc0KrevWyrCm73aLPlGodRtUA8yihCybnhpSf4bcsXepSOpejQsDM0Kkk0SrhHBOIbm9PIm/e/Z8r8tIbD5eNTv/2ek3Ly7UPbAjGDmypQL/ES+2g4DGRs3LPvXrbFBbd7tNlyTdNcIWfV41HGhvf5mdQAMdkwp7rxKCOh5AvxFDHZ3JjTqR0qyO2p3/VyPAx/X845HF8uhwTBWeKy6LTL1dGRw/FFJm98bJlgTk43REBMNg/m9HI8jFZwaoUDTZjTxWmCi7vEnBSHObWRT4WmNf5XPpiT0w0REJPNizmllrDQnOKr58zp1E7UiTCnlTw9f127KXVUALhLNgSQddFmQ1Drc3b5r29li1xhRc1JXjljTkZtShzFnPbFXYb3ABEygphOuULB5RkQcen2CWpEy/qcAjux+5zaUzdTccKcroC7DO8BImQEMZ3ixpx6Xo6Hi9ksbdZL+5Cmak6Y061xl+E9QISMIKZTnJmTcBStvU41p9Bw6HMqHHcZ3gNEyAhiOsWBOQXj5UQ1KByHJ01lquYkztP7l0TlLEkdc9ofdxneA0TICGI6xYE5pa8ddTMH4heYht6k8T/ttKA7S00Qc9qfHTL88vjg4a00wUIRphuhoWfPn8D0AKpduWHSV8KFOcFGPMooH0oeH4KniTP9Y8bD48RDQmhH1zOnKKVTO5NPi7TU+i8dfQvMaQnaT+D8/KnfWpPPn6EnbHCIqSkC1n6OerE6uNkjmFPNeJQxMqeHh4covp/apm1bF+a0maTUTm3z0Lbxh2NOS7DM6XCI20HOt9b+5mRNEbD2c9Qu88Px5KyFxwBzqhmPMkbm1J5OgRGl+871q+EpVPx/rrcM14h9XXKxaO99fHh4fJHtwMNpUU6m042G4kTnyx2x08al1n/fxPpCc9K+y8vj6O3y73vCMqf2dGrj3oBwn6jkDIOwBg7HF3GN2BdfqrygaUwRID9fFrS6X5hT2K3ur/vBAHOqGY8yJubUxU4U7Dq1WuxNa07NeIGcC0sN4/35gYOM/6xIV36+bOE7tZrTGCKcLx5cVtrLgu8y/H2v1jRlTl3sRMGuYaa0pLIT1pya8YLhRpmoUFlTBAS1KPHP1P72lDpThzmtSGLLNQ6jaoF4lDE1J/Gjv0Tpk9asJ8L9VLPecK0S6scDQYVHHRM6n26Y8ejCl8cHu0UnKLXINkWWRTS0vsv5rLR19H6YMKewhA7Hl647ac165gso4X/DtVPNdcYUAbGfXT7L2t8fOJpTu2FOi5LYco3DqFogHmVUzGkIIUPIFbE3aE1bbU4RK8xpQbqKqwZcPiI9Ikst8J3QhEJzUr/LcN79dk5NmZO8tfpwLswptJE15iQuTkzCeNElfnxJ7TNKccgd5vSKJLZc4zCqFohHGTVzSnqapEsFjVlrzUkf7jRvTovSnaw5dcpZlgiW7YTmNPH5D4+P9zt2YtKckp4m6VJBa9pKcxp3xVVmfYqAbTWnk2pEmNPiJLZc4zCqFohHGVVzikeVa+YkqwdhBcMwJ7MbZp052elO9jkZycUiJKPRZXNgVJFT2+2G4DfVjFg10+YUjyrXzCko4mQIw6Q5pb1P1hQBSd+SNtlAtH+sQgVpYE6Lk9hyjcOoWiAeZdTNKYqtopVMDMJ7bMPTm2C0XpdeG9dLhGnNNustSNcarXfpNotbjBQRtBqXVR/Tvos1TOKemDGndKqZS1wXg/CObXh602j1msDYrMJVpwjowgSjtjp1v0w6aByUuLYozKlmPMroLsN7gAgZQUynYE4141FGdxneA0TICGI6xYU56e22eu01nm4vrudeatLLl4Ma22W0RHNNRrILmJNTECEjiOkUx+ak+ED4PtrkhOJLl4OSfc5aotbJRYA5OQURMoKYTqnJnCatYas5RfunzUl/g+923Nycnp6/rt2Uii4A3CUbAsi6aLMhqPU5u/y3zJym52DcaE5yJM+sOb1mGsddCGX0gbsM7wEiZAQxnXKFgrtCn1PyXmTKSnMasJeJGt/h004uAszJKYiQEcR0imNzsl//0NhWcwpfVJmpOZXW44Q5uQURMoKYTqnInNb3ORn/T00bPNusV1TlCXNyCiJkBDGdUpM59U1sC0frpe+Fa1OEBEeWDYgoqfKEOTkFETKCmE5xY06Cw/HFfM/J7AKy5kc0+paUmRnt95y0k4sAc+q6bm6oTIm4K7WS2VPM6y2yXFLSV8KFOcFGPMqYPpRonYszg0+mpo7ekyglZR24ZdhPZnWHo13QfgLRRMIX+ltrcgLCqQnvFxFNM7+5QPWk1aWdnYI51YxHGaO4fDjENd5T27TtzPtkhZjTZmIRSn1XwQWWOaULMJ5vrf3NKViMbGOBakm/PD7k+OhCwJxqxqOMTdzXGL7YnO4TVYu09VVMHS3mmA5be5MHzb6zcjj/PNmV1vo7nW462DNISeyIndYwJ2W9hvQpWfnYJGnr2iqxzEkuEKbvE9WQvohlpUdMeC9mqFemu4+8bmLxSKvao+4X5pSsq5J+tEe0gsudxJZrmuYKOasejzI2yUCY2ImCXad2fmBlH4iVAf/GMJj+/MBBxn9WpBuvsDEuxXDuNjVdwTAnsxY1/qN8bJK0dW2l2ObUxU4U7BqX3YorO/EyJeMSmJcbZaJCFX+YWtUR/0ztb0+GM3WldX9vAXOqGY8ypuYULmB0WbZGX5xanczDWHQnHiMTrzGqXKz+4M10J1fCnfSExuxzst5rkAunJi/wzYx1LWzSrdxMmFNYQpd1ttJQv2WRZatwoz4n3fTGz7L29wcereqR/3oT5lQ3HmVUzGkIIXIxN6XJamz0WGxOESvMaUG6iqsGXD4iPWLUnKJV5YKWn9AhxcemSU9cWyNT5iRvrWF5xqAukxTxEnMSF880tw31nqRQEvuMUhxyp3iQVZvyBeZUMx5l1Mwp6WnS1tLeVHNSY/ICc1qU7mTNqVPOskRQ3lWYr/2IsEvNKWY0lbinSbpU0Jq20pzGXbH6YZ1mKNBNNaeTUkWqw5k6zKluPMqomlM8qlwzp1Mb1mD0Ba3t6edH1pmTne5kn5ORnCqCUnNK+420t/iGvM70OdXsTTPmFI8q18wpKOJkCMOkOaW9T0bNKe1bOp80tX+sQskvU4UzdZhT3XiUUTendEKPMdwOTXLHNjy9CUbrdem1ceOctjaK1ay3IF1rtN7QLhe1GJkiSKKKWZhz42OjpK1rK2XGnKIOImEwYhDeYxue3jRavSYwNqtwoz4no0ADg1H3y6QvFifTNW4tR2gFlzuJLdc0zRVyVj0eZXSX4T1AhIwgplMwp5rxKKO7DO8BImQEMZ3iwpwmJ/wID2pNvvrRoH1Y9iGKqrHnOnHXYU5uQYSMIKZT3JiTPiuH7Knsku7AyaOjOSUdimNLrvOuRczJKYiQEcR0ijtziser2EM3p4/Kl+4iA3PuSIKbm9PT89e1W9yjCwD3yoYAsi7abAhqfc4u/xkTfuhGIt8PsI+e/zolJwXzkXgnlNEH7jK8B4iQEcR0yhUKLnufkzXhR4/1Ult4dOxaMt6vNg75AnNyCiJkBDGd4saclMELGWpOLxOTYFXwPhvm5BREyAhiOsWhOelzyCQHZ44GJjZhT64H7GFOTkGEjCCmUxyakxj2HVduwv+nj0Zvgg9TiOjjy32COTkFETKCmE5xY06SoDYTzNiReIl9NHjPaaw+ybR8O1NXrTlVPot2RzzNyh3cUd7zr+PCnGAjHmWUGQ6nCtOnu9uAnAm1TOSTWTi3Xn0haHcKvqNyFS7mtDWJLdc4jKoF4lHGKJSEq7HLBTRukrsrEZlTMF1r3d98Bwq+o8yljTd8Tn33BeZUMx5ltEKJiMzD6k49yvrr8mcvnk61M8XhMVCF518fy5zsKdXDbx7nXz/zTij4jgoKN13nRSsydb8wp/KbBRaDOdWMRxnNUBIHhyQuxAsAKstlDB9rLrNUxjOoYU7y4TpZk0mG2fDTVGHuh4LvqLhw1VpUVMOz9renqpypw5zqxqOMVigRvztrfSYxdVWwhm4cG6ZeN3hN40o+GqPPyVpAcVQhzX9sR5Wve5tS8B0V9TlJb7IKV9vfHzjW9tyBOdWMRxkbq/t6fmXb4UC6SnvwAUEoSX/OyfnXR685ycAXB8F01WAZeCOqCmGzFHxHGcscW4VrFvpQxlWVLOZUMx5lNBthRuyVbfsjekOK9nQ7NcDgloMPJpr11Gd9TaphHq8iGipvSMF3VFSrtYpsWc3pVFubLeZUMx5lfFUoGR4hlfgwXjXVQ2Clcl0Mc4rbmSZ7koLH6opC1moKvqOMmpNZuFP7xypULY8imFPNeJTxdaHkHEuCowNqk9jY6jW0qMTnXx/TnJKmvbiFSs9/2LR3Z05V8B0VN7mK41rhmvtl/usZFIE51YxHGV+b4SpeBXJXaiXDHeUUzKlmPMr4ygzXEUnclVrJcEc5BXOqGY8yvi7DlUQSd6VWMtxRTsGcasajjO4yvAeIkBHEdArmVDM3l/Hp+evarQEAaJqmaTYEkHXRZkNQ63OWPVbeGx5ldJfhPUCEjCCmU65QcJjTzfAoo7sM7wEiZAQxnYI51YxHGd1leA8QISOI6RTMqWY8yuguw3uACBlBTKdgTjXjUUZ3Gd4DRMgIYjoFc6oZjzIuyHD9U5luKbW7WwpjKdxRBqV/a8ypZjzKGGdYTj9mzMidhekpya78O05LrZ9SbSoLmJNBdXdUNCPf5oxjTpjT7fAoY5Dh8Pf9cjyYa5HuzK3N6dQ2h7adzAPmZFDdHWWumXu9LFwFzKlmPMooMmzNHNP/qIbpmWVIlg+Vcprow/FlOP+88E10bbwk9/jh6Vq0p7Y5HI/957VtG8///XqPiEutNx59yYVLvo7RKkSRCotEqJLq7qhgT3hYze3Et9AW+igGzKlmPMo4Zth8sOt/aTPLw8ar4MhlkOQ/49o76YrcYZLxqgkzqb6GqNTkYnPRYg4y+6MkxuqEsyJUSXV3lLH+ZLrak7X0V5StIp2pw5zqxqOMY4bNKTeN1Xfin3G8TqhycbRInPJbtpKMl96xo9AWglKLgmK0SGv6dfV8LxKhSqq7o6I+p3hJ+Ti31v7+wLHcZxPMqWY8yvi6UBKxKZSIjzKMIM7Z5Wi2RnxZamYjThrQgkfoqBkHc6rmjgo9c6j3WJ9h7S++XRdzqhmPMjZLewjEWUrEMM9fFEqSw9Oh5Hw4XwezEMEMkGbNKW4Uwpwqu6OiCt3l2m01p1O57bqYU814lDGuNMyOrRprDNavbHMoCUO73tUtctpkC/Lhw37wnUQTkTgmO02iL4U51XZHGTWntG9J3hzG/rEKVd4tgDnVjEcZowwHFQe1yhD0tYT1DO38+VAyDMKSoSFollHCjuwizyjC9NO3+Lrt6RJo5Tc4HI8t5lTbHRVXpqPOqjCrE/tlxkscFIE51YxHGd1l+EzWEO9VhCLxKmbtDw2zYE4141FGdxnuyRtJnIpQJk7FvHtvwpyqxqOM7jLcdV32SOJThELxKSbehDlVjUcZ3WV4DxAhI4jpFMypZm4u49Pz17VbAwDQNE3TbAgg66LNhqDW5yx7rLw3PMr49Pz11lm4PYiQEcR0yhUKDnO6GR5lJJR0iJAVxHQK5lQzHmUklHSIkBXEdArmVDMeZSSUdIiQFcR0CuZUMx5lJJR0iJAVxHQK5lQzHmUklHSIkBXEdArmVDMeZSSUdIiQFcR0CuZUMx5lJJR0iJAVxHQK5lQzHmUklHSIkBXEdArmVDMeZSSUdIiQFcR0StHmBFnIXqK7QijpECEriOkUzKl+spforhBKOkTICmI6pVBzgruFUNIhQlYQ0ymYE5QFoaRDhKwgplMwJygLQkmHCFlBTKdgTlAWhJIOEbKCmE7BnKAsCCUdImQFMZ2COUFZEEo6RMgKYjoFc4KyIJR0iJAVxHQK5gQ78vT8lY2Nja3MDXOCFTzxnIsIWUFMp1yh4DAnWAGhpEOErCCmUzAnKAtCSYcIWUFMp2BOUBaEkg4RsoKYTsGcoCwIJR0iZAUxnYI5QVkQSjpEyApiOgVzgrIglHSIkBXEdArmBGVBKOkQISuI6RTMCcqCUNIhQlYQ0ymYE5QFoaRDhKwgplMwJygLQkmHCFlBTKdgTgAAcI9gTgAAUByYEwAAFAfmBAAAxYE5AQBAcWBOAABQHJgTAAAUB+YEAADFgTkBAEBxYE4AAFAc/w9P/OsQbSv/i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data:image/png;base64,iVBORw0KGgoAAAANSUhEUgAAAjQAAACsCAIAAADjQ6FTAAAXiUlEQVR4nO2dO4/kNtaG9XMMDBawnVX/AwebbGIDzpU5mWyACRbYcINqx4uJNplss4LhwMk4/ILOGoPGZJ7foS9QlXRInqNbU1U8rOeBgm5diqyXqvOKF5FNBwAAUBjNrTMAAAAQgzkBAEBxYE4AAFAcmBMAABQH5gQAAMWBOQEAQHFgTgAAUByYEwAAFAfmBAAAxYE5AQBAcWBOAABQHJgTAAAUB+YEK3h6/nrrLNweRMgIYjrlCgWHOcEKCCUdImQFMZ2COUFZEEo6RMgKYjoFc4KyIJR0iJAVxHQK5gRlQSjpECEriOkUzAnKglDSIUJWENMphZpTA/nIXqK7QijpECEriOkUzKl+spforhBKOkTICmI6pWhz+u3//mJ7zYY5OQURMoKYTsGcat4wJ6cgQkYQ0ymYU80b5uQURMgIYjoFc6p5w5ycgggZQUynYE41b5iTUxAhI4jpFMyp5g1zcgoiZAQxnXLH5vTrz+No67/988Ow/3///EYOxP7Hfy+X/Nn+rWman/81fsh/f2iGPf3fIz/8qnzgN2///E07WaSCORFKECEniOmUOzWnD2+/l5bw4e33vW2k+4V1LTCn4Mzv2/9dnGncn56844Y5OQURMoKYTrlPc5KmMr1f2MwKc/rrX/+4VJ76+llcMcKcTAglHSJkBTGdcpfmpBuGvr+3mW/e/rnGnMT+oU0vsKJ7Maen569rtwYAoGmaptkQQNZFmw1Brc/ZTiE7arubNqf+5KXmNGB1YgXuNdDXzCo0pw00TfPl86c73xABMdmuELuKM6cNNacffv1rec1J+Jn48ItFffP2z/upOW2AUPKFeIqYbHdqTmefSPqclP1pn5Os5SRNef3fwSAI1fwwJxNCyRfiKWKy3ak5XepDYyXp15/7io7oYfrrN2vwXvhvMDo8GRAxjAP8LaiEYU4mhJIvxFPEZLtbcxqdJukiCvbL15UuNmYcDf1mrCT19a3ofN5zMiGUfCGeIibbPZvTPWyYk9MNERCTDXOqeXNvTr//8t2lbvndu49fPn/68vnj+2+bpvn7h/Em/vdPzbCn/3tg4WlN8+O/z6f95+/jzm9/+UNkQPDm/e+7/yyDbH/7yx/xF3lN5ldp2Pz0n4l0rZML2mIxR6QCwc0WqDpzVEr36Y93b8ajyt3Ltq7gdo82W65pmgZzunNz6n/b57j88f23/e9/QWDtLwkut08TWxBZPn/6492bIab0h64WYuJ4mprTqzK/WMPzmb0Zq+laJxe06WKGt0eqXrP0qJDu7Ebi7/juZVtXcLtHmy3XYE6YU18PiB5gVwTW4JF2gTlF5wdb8ea0KvPLNfz04cemOdeHZs1JnlzQZoiZVhalIIkrzx8NvVm/e9nWFdzu0WbLNZCP7CW6K01Uc2qigLiy5qQ3v2hxdjKalG5O6zK/zeBnzWnKIG8b45TcyttDU6832u/efZw5evnWP0XGrN+9bOsKbvdos+UayEf2Et2VxuhzCtuO1vaXTJ/25v3vcdNNtBVnTq/K/BoN43bRIF375IK2WMz09tDsZxRt+mjwmXYnVpHKFL5dIXZtN6fsWbk3PMrYpGOrLj/y7959XN9fEvXnU3P6tFzD8MKZmtOVJXq1mOL2sOtG80cH6frTUhMK7t7bq+Fow5xqxqOMijl9lgEi7XVPWpbCfuwgtk6Yk+zNTrbSzWld5hdrGPTqzzXrxSNQStksMUdZFPWERNNHxX0l2vrCPND/tLXgdo82W65xGFULxKOMQyiR481kT7s6dEp9uv/wowzBpocNW5+KHJntaLTeqsyv1LDKARHB7RH5SqTP5NG0RfTc0KrevWyrCm73aLPlGodRtUA8yihCybnhpSf4bcsXepSOpejQsDM0Kkk0SrhHBOIbm9PIm/e/Z8r8tIbD5eNTv/2ek3Ly7UPbAjGDmypQL/ES+2g4DGRs3LPvXrbFBbd7tNlyTdNcIWfV41HGhvf5mdQAMdkwp7rxKCOh5AvxFDHZ3JjTqR0qyO2p3/VyPAx/X845HF8uhwTBWeKy6LTL1dGRw/FFJm98bJlgTk43REBMNg/m9HI8jFZwaoUDTZjTxWmCi7vEnBSHObWRT4WmNf5XPpiT0w0REJPNizmllrDQnOKr58zp1E7UiTCnlTw9f127KXVUALhLNgSQddFmQ1Drc3b5r29li1xhRc1JXjljTkZtShzFnPbFXYb3ABEygphOuULB5RkQcen2CWpEy/qcAjux+5zaUzdTccKcroC7DO8BImQEMZ3ixpx6Xo6Hi9ksbdZL+5Cmak6Y061xl+E9QISMIKZTnJmTcBStvU41p9Bw6HMqHHcZ3gNEyAhiOsWBOQXj5UQ1KByHJ01lquYkztP7l0TlLEkdc9ofdxneA0TICGI6xYE5pa8ddTMH4heYht6k8T/ttKA7S00Qc9qfHTL88vjg4a00wUIRphuhoWfPn8D0AKpduWHSV8KFOcFGPMooH0oeH4KniTP9Y8bD48RDQmhH1zOnKKVTO5NPi7TU+i8dfQvMaQnaT+D8/KnfWpPPn6EnbHCIqSkC1n6OerE6uNkjmFPNeJQxMqeHh4covp/apm1bF+a0maTUTm3z0Lbxh2NOS7DM6XCI20HOt9b+5mRNEbD2c9Qu88Px5KyFxwBzqhmPMkbm1J5OgRGl+871q+EpVPx/rrcM14h9XXKxaO99fHh4fJHtwMNpUU6m042G4kTnyx2x08al1n/fxPpCc9K+y8vj6O3y73vCMqf2dGrj3oBwn6jkDIOwBg7HF3GN2BdfqrygaUwRID9fFrS6X5hT2K3ur/vBAHOqGY8yJubUxU4U7Dq1WuxNa07NeIGcC0sN4/35gYOM/6xIV36+bOE7tZrTGCKcLx5cVtrLgu8y/H2v1jRlTl3sRMGuYaa0pLIT1pya8YLhRpmoUFlTBAS1KPHP1P72lDpThzmtSGLLNQ6jaoF4lDE1J/Gjv0Tpk9asJ8L9VLPecK0S6scDQYVHHRM6n26Y8ejCl8cHu0UnKLXINkWWRTS0vsv5rLR19H6YMKewhA7Hl647ac165gso4X/DtVPNdcYUAbGfXT7L2t8fOJpTu2FOi5LYco3DqFogHmVUzGkIIUPIFbE3aE1bbU4RK8xpQbqKqwZcPiI9Ikst8J3QhEJzUr/LcN79dk5NmZO8tfpwLswptJE15iQuTkzCeNElfnxJ7TNKccgd5vSKJLZc4zCqFohHGTVzSnqapEsFjVlrzUkf7jRvTovSnaw5dcpZlgiW7YTmNPH5D4+P9zt2YtKckp4m6VJBa9pKcxp3xVVmfYqAbTWnk2pEmNPiJLZc4zCqFohHGVVzikeVa+YkqwdhBcMwJ7MbZp052elO9jkZycUiJKPRZXNgVJFT2+2G4DfVjFg10+YUjyrXzCko4mQIw6Q5pb1P1hQBSd+SNtlAtH+sQgVpYE6Lk9hyjcOoWiAeZdTNKYqtopVMDMJ7bMPTm2C0XpdeG9dLhGnNNustSNcarXfpNotbjBQRtBqXVR/Tvos1TOKemDGndKqZS1wXg/CObXh602j1msDYrMJVpwjowgSjtjp1v0w6aByUuLYozKlmPMroLsN7gAgZQUynYE4141FGdxneA0TICGI6xYU56e22eu01nm4vrudeatLLl4Ma22W0RHNNRrILmJNTECEjiOkUx+ak+ED4PtrkhOJLl4OSfc5aotbJRYA5OQURMoKYTqnJnCatYas5RfunzUl/g+923Nycnp6/rt2Uii4A3CUbAsi6aLMhqPU5u/y3zJym52DcaE5yJM+sOb1mGsddCGX0gbsM7wEiZAQxnXKFgrtCn1PyXmTKSnMasJeJGt/h004uAszJKYiQEcR0imNzsl//0NhWcwpfVJmpOZXW44Q5uQURMoKYTqnInNb3ORn/T00bPNusV1TlCXNyCiJkBDGdUpM59U1sC0frpe+Fa1OEBEeWDYgoqfKEOTkFETKCmE5xY06Cw/HFfM/J7AKy5kc0+paUmRnt95y0k4sAc+q6bm6oTIm4K7WS2VPM6y2yXFLSV8KFOcFGPMqYPpRonYszg0+mpo7ekyglZR24ZdhPZnWHo13QfgLRRMIX+ltrcgLCqQnvFxFNM7+5QPWk1aWdnYI51YxHGaO4fDjENd5T27TtzPtkhZjTZmIRSn1XwQWWOaULMJ5vrf3NKViMbGOBakm/PD7k+OhCwJxqxqOMTdzXGL7YnO4TVYu09VVMHS3mmA5be5MHzb6zcjj/PNmV1vo7nW462DNISeyIndYwJ2W9hvQpWfnYJGnr2iqxzEkuEKbvE9WQvohlpUdMeC9mqFemu4+8bmLxSKvao+4X5pSsq5J+tEe0gsudxJZrmuYKOasejzI2yUCY2ImCXad2fmBlH4iVAf/GMJj+/MBBxn9WpBuvsDEuxXDuNjVdwTAnsxY1/qN8bJK0dW2l2ObUxU4U7BqX3YorO/EyJeMSmJcbZaJCFX+YWtUR/0ztb0+GM3WldX9vAXOqGY8ypuYULmB0WbZGX5xanczDWHQnHiMTrzGqXKz+4M10J1fCnfSExuxzst5rkAunJi/wzYx1LWzSrdxMmFNYQpd1ttJQv2WRZatwoz4n3fTGz7L29wcereqR/3oT5lQ3HmVUzGkIIXIxN6XJamz0WGxOESvMaUG6iqsGXD4iPWLUnKJV5YKWn9AhxcemSU9cWyNT5iRvrWF5xqAukxTxEnMSF880tw31nqRQEvuMUhxyp3iQVZvyBeZUMx5l1Mwp6WnS1tLeVHNSY/ICc1qU7mTNqVPOskRQ3lWYr/2IsEvNKWY0lbinSbpU0Jq20pzGXbH6YZ1mKNBNNaeTUkWqw5k6zKluPMqomlM8qlwzp1Mb1mD0Ba3t6edH1pmTne5kn5ORnCqCUnNK+420t/iGvM70OdXsTTPmFI8q18wpKOJkCMOkOaW9T0bNKe1bOp80tX+sQskvU4UzdZhT3XiUUTendEKPMdwOTXLHNjy9CUbrdem1ceOctjaK1ay3IF1rtN7QLhe1GJkiSKKKWZhz42OjpK1rK2XGnKIOImEwYhDeYxue3jRavSYwNqtwoz4no0ADg1H3y6QvFifTNW4tR2gFlzuJLdc0zRVyVj0eZXSX4T1AhIwgplMwp5rxKKO7DO8BImQEMZ3iwpwmJ/wID2pNvvrRoH1Y9iGKqrHnOnHXYU5uQYSMIKZT3JiTPiuH7Knsku7AyaOjOSUdimNLrvOuRczJKYiQEcR0ijtziser2EM3p4/Kl+4iA3PuSIKbm9PT89e1W9yjCwD3yoYAsi7abAhqfc4u/xkTfuhGIt8PsI+e/zolJwXzkXgnlNEH7jK8B4iQEcR0yhUKLnufkzXhR4/1Ult4dOxaMt6vNg75AnNyCiJkBDGd4saclMELGWpOLxOTYFXwPhvm5BREyAhiOsWhOelzyCQHZ44GJjZhT64H7GFOTkGEjCCmUxyakxj2HVduwv+nj0Zvgg9TiOjjy32COTkFETKCmE5xY06SoDYTzNiReIl9NHjPaaw+ybR8O1NXrTlVPot2RzzNyh3cUd7zr+PCnGAjHmWUGQ6nCtOnu9uAnAm1TOSTWTi3Xn0haHcKvqNyFS7mtDWJLdc4jKoF4lHGKJSEq7HLBTRukrsrEZlTMF1r3d98Bwq+o8yljTd8Tn33BeZUMx5ltEKJiMzD6k49yvrr8mcvnk61M8XhMVCF518fy5zsKdXDbx7nXz/zTij4jgoKN13nRSsydb8wp/KbBRaDOdWMRxnNUBIHhyQuxAsAKstlDB9rLrNUxjOoYU7y4TpZk0mG2fDTVGHuh4LvqLhw1VpUVMOz9renqpypw5zqxqOMVigRvztrfSYxdVWwhm4cG6ZeN3hN40o+GqPPyVpAcVQhzX9sR5Wve5tS8B0V9TlJb7IKV9vfHzjW9tyBOdWMRxkbq/t6fmXb4UC6SnvwAUEoSX/OyfnXR685ycAXB8F01WAZeCOqCmGzFHxHGcscW4VrFvpQxlWVLOZUMx5lNBthRuyVbfsjekOK9nQ7NcDgloMPJpr11Gd9TaphHq8iGipvSMF3VFSrtYpsWc3pVFubLeZUMx5lfFUoGR4hlfgwXjXVQ2Clcl0Mc4rbmSZ7koLH6opC1moKvqOMmpNZuFP7xypULY8imFPNeJTxdaHkHEuCowNqk9jY6jW0qMTnXx/TnJKmvbiFSs9/2LR3Z05V8B0VN7mK41rhmvtl/usZFIE51YxHGV+b4SpeBXJXaiXDHeUUzKlmPMr4ygzXEUnclVrJcEc5BXOqGY8yvi7DlUQSd6VWMtxRTsGcasajjO4yvAeIkBHEdArmVDM3l/Hp+evarQEAaJqmaTYEkHXRZkNQ63OWPVbeGx5ldJfhPUCEjCCmU65QcJjTzfAoo7sM7wEiZAQxnYI51YxHGd1leA8QISOI6RTMqWY8yuguw3uACBlBTKdgTjXjUUZ3Gd4DRMgIYjoFc6oZjzIuyHD9U5luKbW7WwpjKdxRBqV/a8ypZjzKGGdYTj9mzMidhekpya78O05LrZ9SbSoLmJNBdXdUNCPf5oxjTpjT7fAoY5Dh8Pf9cjyYa5HuzK3N6dQ2h7adzAPmZFDdHWWumXu9LFwFzKlmPMooMmzNHNP/qIbpmWVIlg+Vcprow/FlOP+88E10bbwk9/jh6Vq0p7Y5HI/957VtG8///XqPiEutNx59yYVLvo7RKkSRCotEqJLq7qhgT3hYze3Et9AW+igGzKlmPMo4Zth8sOt/aTPLw8ar4MhlkOQ/49o76YrcYZLxqgkzqb6GqNTkYnPRYg4y+6MkxuqEsyJUSXV3lLH+ZLrak7X0V5StIp2pw5zqxqOMY4bNKTeN1Xfin3G8TqhycbRInPJbtpKMl96xo9AWglKLgmK0SGv6dfV8LxKhSqq7o6I+p3hJ+Ti31v7+wLHcZxPMqWY8yvi6UBKxKZSIjzKMIM7Z5Wi2RnxZamYjThrQgkfoqBkHc6rmjgo9c6j3WJ9h7S++XRdzqhmPMjZLewjEWUrEMM9fFEqSw9Oh5Hw4XwezEMEMkGbNKW4Uwpwqu6OiCt3l2m01p1O57bqYU814lDGuNMyOrRprDNavbHMoCUO73tUtctpkC/Lhw37wnUQTkTgmO02iL4U51XZHGTWntG9J3hzG/rEKVd4tgDnVjEcZowwHFQe1yhD0tYT1DO38+VAyDMKSoSFollHCjuwizyjC9NO3+Lrt6RJo5Tc4HI8t5lTbHRVXpqPOqjCrE/tlxkscFIE51YxHGd1l+EzWEO9VhCLxKmbtDw2zYE4141FGdxnuyRtJnIpQJk7FvHtvwpyqxqOM7jLcdV32SOJThELxKSbehDlVjUcZ3WV4DxAhI4jpFMypZm4u49Pz17VbAwDQNE3TbAgg66LNhqDW5yx7rLw3PMr49Pz11lm4PYiQEcR0yhUKDnO6GR5lJJR0iJAVxHQK5lQzHmUklHSIkBXEdArmVDMeZSSUdIiQFcR0CuZUMx5lJJR0iJAVxHQK5lQzHmUklHSIkBXEdArmVDMeZSSUdIiQFcR0CuZUMx5lJJR0iJAVxHQK5lQzHmUklHSIkBXEdArmVDMeZSSUdIiQFcR0StHmBFnIXqK7QijpECEriOkUzKl+spforhBKOkTICmI6pVBzgruFUNIhQlYQ0ymYE5QFoaRDhKwgplMwJygLQkmHCFlBTKdgTlAWhJIOEbKCmE7BnKAsCCUdImQFMZ2COUFZEEo6RMgKYjoFc4KyIJR0iJAVxHQK5gQ78vT8lY2Nja3MDXOCFTzxnIsIWUFMp1yh4DAnWAGhpEOErCCmUzAnKAtCSYcIWUFMp2BOUBaEkg4RsoKYTsGcoCwIJR0iZAUxnYI5QVkQSjpEyApiOgVzgrIglHSIkBXEdArmBGVBKOkQISuI6RTMCcqCUNIhQlYQ0ymYE5QFoaRDhKwgplMwJygLQkmHCFlBTKdgTgAAcI9gTgAAUByYEwAAFAfmBAAAxYE5AQBAcWBOAABQHJgTAAAUB+YEAADFgTkBAEBxYE4AAFAc/w9P/OsQbSv/i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data:image/png;base64,iVBORw0KGgoAAAANSUhEUgAAAjQAAACsCAIAAADjQ6FTAAAXiUlEQVR4nO2dO4/kNtaG9XMMDBawnVX/AwebbGIDzpU5mWyACRbYcINqx4uJNplss4LhwMk4/ILOGoPGZJ7foS9QlXRInqNbU1U8rOeBgm5diqyXqvOKF5FNBwAAUBjNrTMAAAAQgzkBAEBxYE4AAFAcmBMAABQH5gQAAMWBOQEAQHFgTgAAUByYEwAAFAfmBAAAxYE5AQBAcWBOAABQHJgTAAAUB+YEK3h6/nrrLNweRMgIYjrlCgWHOcEKCCUdImQFMZ2COUFZEEo6RMgKYjoFc4KyIJR0iJAVxHQK5gRlQSjpECEriOkUzAnKglDSIUJWENMphZpTA/nIXqK7QijpECEriOkUzKl+spforhBKOkTICmI6pWhz+u3//mJ7zYY5OQURMoKYTsGcat4wJ6cgQkYQ0ymYU80b5uQURMgIYjoFc6p5w5ycgggZQUynYE41b5iTUxAhI4jpFMyp5g1zcgoiZAQxnXLH5vTrz+No67/988Ow/3///EYOxP7Hfy+X/Nn+rWman/81fsh/f2iGPf3fIz/8qnzgN2///E07WaSCORFKECEniOmUOzWnD2+/l5bw4e33vW2k+4V1LTCn4Mzv2/9dnGncn56844Y5OQURMoKYTrlPc5KmMr1f2MwKc/rrX/+4VJ76+llcMcKcTAglHSJkBTGdcpfmpBuGvr+3mW/e/rnGnMT+oU0vsKJ7Maen569rtwYAoGmaptkQQNZFmw1Brc/ZTiE7arubNqf+5KXmNGB1YgXuNdDXzCo0pw00TfPl86c73xABMdmuELuKM6cNNacffv1rec1J+Jn48ItFffP2z/upOW2AUPKFeIqYbHdqTmefSPqclP1pn5Os5SRNef3fwSAI1fwwJxNCyRfiKWKy3ak5XepDYyXp15/7io7oYfrrN2vwXvhvMDo8GRAxjAP8LaiEYU4mhJIvxFPEZLtbcxqdJukiCvbL15UuNmYcDf1mrCT19a3ofN5zMiGUfCGeIibbPZvTPWyYk9MNERCTDXOqeXNvTr//8t2lbvndu49fPn/68vnj+2+bpvn7h/Em/vdPzbCn/3tg4WlN8+O/z6f95+/jzm9/+UNkQPDm/e+7/yyDbH/7yx/xF3lN5ldp2Pz0n4l0rZML2mIxR6QCwc0WqDpzVEr36Y93b8ajyt3Ltq7gdo82W65pmgZzunNz6n/b57j88f23/e9/QWDtLwkut08TWxBZPn/6492bIab0h64WYuJ4mprTqzK/WMPzmb0Zq+laJxe06WKGt0eqXrP0qJDu7Ebi7/juZVtXcLtHmy3XYE6YU18PiB5gVwTW4JF2gTlF5wdb8ea0KvPLNfz04cemOdeHZs1JnlzQZoiZVhalIIkrzx8NvVm/e9nWFdzu0WbLNZCP7CW6K01Uc2qigLiy5qQ3v2hxdjKalG5O6zK/zeBnzWnKIG8b45TcyttDU6832u/efZw5evnWP0XGrN+9bOsKbvdos+UayEf2Et2VxuhzCtuO1vaXTJ/25v3vcdNNtBVnTq/K/BoN43bRIF375IK2WMz09tDsZxRt+mjwmXYnVpHKFL5dIXZtN6fsWbk3PMrYpGOrLj/y7959XN9fEvXnU3P6tFzD8MKZmtOVJXq1mOL2sOtG80cH6frTUhMK7t7bq+Fow5xqxqOMijl9lgEi7XVPWpbCfuwgtk6Yk+zNTrbSzWld5hdrGPTqzzXrxSNQStksMUdZFPWERNNHxX0l2vrCPND/tLXgdo82W65xGFULxKOMQyiR481kT7s6dEp9uv/wowzBpocNW5+KHJntaLTeqsyv1LDKARHB7RH5SqTP5NG0RfTc0KrevWyrCm73aLPlGodRtUA8yihCybnhpSf4bcsXepSOpejQsDM0Kkk0SrhHBOIbm9PIm/e/Z8r8tIbD5eNTv/2ek3Ly7UPbAjGDmypQL/ES+2g4DGRs3LPvXrbFBbd7tNlyTdNcIWfV41HGhvf5mdQAMdkwp7rxKCOh5AvxFDHZ3JjTqR0qyO2p3/VyPAx/X845HF8uhwTBWeKy6LTL1dGRw/FFJm98bJlgTk43REBMNg/m9HI8jFZwaoUDTZjTxWmCi7vEnBSHObWRT4WmNf5XPpiT0w0REJPNizmllrDQnOKr58zp1E7UiTCnlTw9f127KXVUALhLNgSQddFmQ1Drc3b5r29li1xhRc1JXjljTkZtShzFnPbFXYb3ABEygphOuULB5RkQcen2CWpEy/qcAjux+5zaUzdTccKcroC7DO8BImQEMZ3ixpx6Xo6Hi9ksbdZL+5Cmak6Y061xl+E9QISMIKZTnJmTcBStvU41p9Bw6HMqHHcZ3gNEyAhiOsWBOQXj5UQ1KByHJ01lquYkztP7l0TlLEkdc9ofdxneA0TICGI6xYE5pa8ddTMH4heYht6k8T/ttKA7S00Qc9qfHTL88vjg4a00wUIRphuhoWfPn8D0AKpduWHSV8KFOcFGPMooH0oeH4KniTP9Y8bD48RDQmhH1zOnKKVTO5NPi7TU+i8dfQvMaQnaT+D8/KnfWpPPn6EnbHCIqSkC1n6OerE6uNkjmFPNeJQxMqeHh4covp/apm1bF+a0maTUTm3z0Lbxh2NOS7DM6XCI20HOt9b+5mRNEbD2c9Qu88Px5KyFxwBzqhmPMkbm1J5OgRGl+871q+EpVPx/rrcM14h9XXKxaO99fHh4fJHtwMNpUU6m042G4kTnyx2x08al1n/fxPpCc9K+y8vj6O3y73vCMqf2dGrj3oBwn6jkDIOwBg7HF3GN2BdfqrygaUwRID9fFrS6X5hT2K3ur/vBAHOqGY8yJubUxU4U7Dq1WuxNa07NeIGcC0sN4/35gYOM/6xIV36+bOE7tZrTGCKcLx5cVtrLgu8y/H2v1jRlTl3sRMGuYaa0pLIT1pya8YLhRpmoUFlTBAS1KPHP1P72lDpThzmtSGLLNQ6jaoF4lDE1J/Gjv0Tpk9asJ8L9VLPecK0S6scDQYVHHRM6n26Y8ejCl8cHu0UnKLXINkWWRTS0vsv5rLR19H6YMKewhA7Hl647ac165gso4X/DtVPNdcYUAbGfXT7L2t8fOJpTu2FOi5LYco3DqFogHmVUzGkIIUPIFbE3aE1bbU4RK8xpQbqKqwZcPiI9Ikst8J3QhEJzUr/LcN79dk5NmZO8tfpwLswptJE15iQuTkzCeNElfnxJ7TNKccgd5vSKJLZc4zCqFohHGTVzSnqapEsFjVlrzUkf7jRvTovSnaw5dcpZlgiW7YTmNPH5D4+P9zt2YtKckp4m6VJBa9pKcxp3xVVmfYqAbTWnk2pEmNPiJLZc4zCqFohHGVVzikeVa+YkqwdhBcMwJ7MbZp052elO9jkZycUiJKPRZXNgVJFT2+2G4DfVjFg10+YUjyrXzCko4mQIw6Q5pb1P1hQBSd+SNtlAtH+sQgVpYE6Lk9hyjcOoWiAeZdTNKYqtopVMDMJ7bMPTm2C0XpdeG9dLhGnNNustSNcarXfpNotbjBQRtBqXVR/Tvos1TOKemDGndKqZS1wXg/CObXh602j1msDYrMJVpwjowgSjtjp1v0w6aByUuLYozKlmPMroLsN7gAgZQUynYE4141FGdxneA0TICGI6xYU56e22eu01nm4vrudeatLLl4Ma22W0RHNNRrILmJNTECEjiOkUx+ak+ED4PtrkhOJLl4OSfc5aotbJRYA5OQURMoKYTqnJnCatYas5RfunzUl/g+923Nycnp6/rt2Uii4A3CUbAsi6aLMhqPU5u/y3zJym52DcaE5yJM+sOb1mGsddCGX0gbsM7wEiZAQxnXKFgrtCn1PyXmTKSnMasJeJGt/h004uAszJKYiQEcR0imNzsl//0NhWcwpfVJmpOZXW44Q5uQURMoKYTqnInNb3ORn/T00bPNusV1TlCXNyCiJkBDGdUpM59U1sC0frpe+Fa1OEBEeWDYgoqfKEOTkFETKCmE5xY06Cw/HFfM/J7AKy5kc0+paUmRnt95y0k4sAc+q6bm6oTIm4K7WS2VPM6y2yXFLSV8KFOcFGPMqYPpRonYszg0+mpo7ekyglZR24ZdhPZnWHo13QfgLRRMIX+ltrcgLCqQnvFxFNM7+5QPWk1aWdnYI51YxHGaO4fDjENd5T27TtzPtkhZjTZmIRSn1XwQWWOaULMJ5vrf3NKViMbGOBakm/PD7k+OhCwJxqxqOMTdzXGL7YnO4TVYu09VVMHS3mmA5be5MHzb6zcjj/PNmV1vo7nW462DNISeyIndYwJ2W9hvQpWfnYJGnr2iqxzEkuEKbvE9WQvohlpUdMeC9mqFemu4+8bmLxSKvao+4X5pSsq5J+tEe0gsudxJZrmuYKOasejzI2yUCY2ImCXad2fmBlH4iVAf/GMJj+/MBBxn9WpBuvsDEuxXDuNjVdwTAnsxY1/qN8bJK0dW2l2ObUxU4U7BqX3YorO/EyJeMSmJcbZaJCFX+YWtUR/0ztb0+GM3WldX9vAXOqGY8ypuYULmB0WbZGX5xanczDWHQnHiMTrzGqXKz+4M10J1fCnfSExuxzst5rkAunJi/wzYx1LWzSrdxMmFNYQpd1ttJQv2WRZatwoz4n3fTGz7L29wcereqR/3oT5lQ3HmVUzGkIIXIxN6XJamz0WGxOESvMaUG6iqsGXD4iPWLUnKJV5YKWn9AhxcemSU9cWyNT5iRvrWF5xqAukxTxEnMSF880tw31nqRQEvuMUhxyp3iQVZvyBeZUMx5l1Mwp6WnS1tLeVHNSY/ICc1qU7mTNqVPOskRQ3lWYr/2IsEvNKWY0lbinSbpU0Jq20pzGXbH6YZ1mKNBNNaeTUkWqw5k6zKluPMqomlM8qlwzp1Mb1mD0Ba3t6edH1pmTne5kn5ORnCqCUnNK+420t/iGvM70OdXsTTPmFI8q18wpKOJkCMOkOaW9T0bNKe1bOp80tX+sQskvU4UzdZhT3XiUUTendEKPMdwOTXLHNjy9CUbrdem1ceOctjaK1ay3IF1rtN7QLhe1GJkiSKKKWZhz42OjpK1rK2XGnKIOImEwYhDeYxue3jRavSYwNqtwoz4no0ADg1H3y6QvFifTNW4tR2gFlzuJLdc0zRVyVj0eZXSX4T1AhIwgplMwp5rxKKO7DO8BImQEMZ3iwpwmJ/wID2pNvvrRoH1Y9iGKqrHnOnHXYU5uQYSMIKZT3JiTPiuH7Knsku7AyaOjOSUdimNLrvOuRczJKYiQEcR0ijtziser2EM3p4/Kl+4iA3PuSIKbm9PT89e1W9yjCwD3yoYAsi7abAhqfc4u/xkTfuhGIt8PsI+e/zolJwXzkXgnlNEH7jK8B4iQEcR0yhUKLnufkzXhR4/1Ult4dOxaMt6vNg75AnNyCiJkBDGd4saclMELGWpOLxOTYFXwPhvm5BREyAhiOsWhOelzyCQHZ44GJjZhT64H7GFOTkGEjCCmUxyakxj2HVduwv+nj0Zvgg9TiOjjy32COTkFETKCmE5xY06SoDYTzNiReIl9NHjPaaw+ybR8O1NXrTlVPot2RzzNyh3cUd7zr+PCnGAjHmWUGQ6nCtOnu9uAnAm1TOSTWTi3Xn0haHcKvqNyFS7mtDWJLdc4jKoF4lHGKJSEq7HLBTRukrsrEZlTMF1r3d98Bwq+o8yljTd8Tn33BeZUMx5ltEKJiMzD6k49yvrr8mcvnk61M8XhMVCF518fy5zsKdXDbx7nXz/zTij4jgoKN13nRSsydb8wp/KbBRaDOdWMRxnNUBIHhyQuxAsAKstlDB9rLrNUxjOoYU7y4TpZk0mG2fDTVGHuh4LvqLhw1VpUVMOz9renqpypw5zqxqOMVigRvztrfSYxdVWwhm4cG6ZeN3hN40o+GqPPyVpAcVQhzX9sR5Wve5tS8B0V9TlJb7IKV9vfHzjW9tyBOdWMRxkbq/t6fmXb4UC6SnvwAUEoSX/OyfnXR685ycAXB8F01WAZeCOqCmGzFHxHGcscW4VrFvpQxlWVLOZUMx5lNBthRuyVbfsjekOK9nQ7NcDgloMPJpr11Gd9TaphHq8iGipvSMF3VFSrtYpsWc3pVFubLeZUMx5lfFUoGR4hlfgwXjXVQ2Clcl0Mc4rbmSZ7koLH6opC1moKvqOMmpNZuFP7xypULY8imFPNeJTxdaHkHEuCowNqk9jY6jW0qMTnXx/TnJKmvbiFSs9/2LR3Z05V8B0VN7mK41rhmvtl/usZFIE51YxHGV+b4SpeBXJXaiXDHeUUzKlmPMr4ygzXEUnclVrJcEc5BXOqGY8yvi7DlUQSd6VWMtxRTsGcasajjO4yvAeIkBHEdArmVDM3l/Hp+evarQEAaJqmaTYEkHXRZkNQ63OWPVbeGx5ldJfhPUCEjCCmU65QcJjTzfAoo7sM7wEiZAQxnYI51YxHGd1leA8QISOI6RTMqWY8yuguw3uACBlBTKdgTjXjUUZ3Gd4DRMgIYjoFc6oZjzIuyHD9U5luKbW7WwpjKdxRBqV/a8ypZjzKGGdYTj9mzMidhekpya78O05LrZ9SbSoLmJNBdXdUNCPf5oxjTpjT7fAoY5Dh8Pf9cjyYa5HuzK3N6dQ2h7adzAPmZFDdHWWumXu9LFwFzKlmPMooMmzNHNP/qIbpmWVIlg+Vcprow/FlOP+88E10bbwk9/jh6Vq0p7Y5HI/957VtG8///XqPiEutNx59yYVLvo7RKkSRCotEqJLq7qhgT3hYze3Et9AW+igGzKlmPMo4Zth8sOt/aTPLw8ar4MhlkOQ/49o76YrcYZLxqgkzqb6GqNTkYnPRYg4y+6MkxuqEsyJUSXV3lLH+ZLrak7X0V5StIp2pw5zqxqOMY4bNKTeN1Xfin3G8TqhycbRInPJbtpKMl96xo9AWglKLgmK0SGv6dfV8LxKhSqq7o6I+p3hJ+Ti31v7+wLHcZxPMqWY8yvi6UBKxKZSIjzKMIM7Z5Wi2RnxZamYjThrQgkfoqBkHc6rmjgo9c6j3WJ9h7S++XRdzqhmPMjZLewjEWUrEMM9fFEqSw9Oh5Hw4XwezEMEMkGbNKW4Uwpwqu6OiCt3l2m01p1O57bqYU814lDGuNMyOrRprDNavbHMoCUO73tUtctpkC/Lhw37wnUQTkTgmO02iL4U51XZHGTWntG9J3hzG/rEKVd4tgDnVjEcZowwHFQe1yhD0tYT1DO38+VAyDMKSoSFollHCjuwizyjC9NO3+Lrt6RJo5Tc4HI8t5lTbHRVXpqPOqjCrE/tlxkscFIE51YxHGd1l+EzWEO9VhCLxKmbtDw2zYE4141FGdxnuyRtJnIpQJk7FvHtvwpyqxqOM7jLcdV32SOJThELxKSbehDlVjUcZ3WV4DxAhI4jpFMypZm4u49Pz17VbAwDQNE3TbAgg66LNhqDW5yx7rLw3PMr49Pz11lm4PYiQEcR0yhUKDnO6GR5lJJR0iJAVxHQK5lQzHmUklHSIkBXEdArmVDMeZSSUdIiQFcR0CuZUMx5lJJR0iJAVxHQK5lQzHmUklHSIkBXEdArmVDMeZSSUdIiQFcR0CuZUMx5lJJR0iJAVxHQK5lQzHmUklHSIkBXEdArmVDMeZSSUdIiQFcR0StHmBFnIXqK7QijpECEriOkUzKl+spforhBKOkTICmI6pVBzgruFUNIhQlYQ0ymYE5QFoaRDhKwgplMwJygLQkmHCFlBTKdgTlAWhJIOEbKCmE7BnKAsCCUdImQFMZ2COUFZEEo6RMgKYjoFc4KyIJR0iJAVxHQK5gQ78vT8lY2Nja3MDXOCFTzxnIsIWUFMp1yh4DAnWAGhpEOErCCmUzAnKAtCSYcIWUFMp2BOUBaEkg4RsoKYTsGcoCwIJR0iZAUxnYI5QVkQSjpEyApiOgVzgrIglHSIkBXEdArmBGVBKOkQISuI6RTMCcqCUNIhQlYQ0ymYE5QFoaRDhKwgplMwJygLQkmHCFlBTKdgTgAAcI9gTgAAUByYEwAAFAfmBAAAxYE5AQBAcWBOAABQHJgTAAAUB+YEAADFgTkBAEBxYE4AAFAc/w9P/OsQbSv/i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9" name="Picture 9" descr="D:\madhu\personal\download.png"/>
          <p:cNvPicPr>
            <a:picLocks noChangeAspect="1" noChangeArrowheads="1"/>
          </p:cNvPicPr>
          <p:nvPr/>
        </p:nvPicPr>
        <p:blipFill>
          <a:blip r:embed="rId2" cstate="print"/>
          <a:srcRect/>
          <a:stretch>
            <a:fillRect/>
          </a:stretch>
        </p:blipFill>
        <p:spPr bwMode="auto">
          <a:xfrm>
            <a:off x="1295400" y="2590800"/>
            <a:ext cx="7543800" cy="2895600"/>
          </a:xfrm>
          <a:prstGeom prst="rect">
            <a:avLst/>
          </a:prstGeom>
          <a:noFill/>
        </p:spPr>
      </p:pic>
      <p:sp>
        <p:nvSpPr>
          <p:cNvPr id="10" name="Rectangle 9"/>
          <p:cNvSpPr/>
          <p:nvPr/>
        </p:nvSpPr>
        <p:spPr>
          <a:xfrm>
            <a:off x="1143000" y="1447800"/>
            <a:ext cx="7162800" cy="646331"/>
          </a:xfrm>
          <a:prstGeom prst="rect">
            <a:avLst/>
          </a:prstGeom>
        </p:spPr>
        <p:txBody>
          <a:bodyPr wrap="square">
            <a:spAutoFit/>
          </a:bodyPr>
          <a:lstStyle/>
          <a:p>
            <a:r>
              <a:rPr lang="en-US" dirty="0" smtClean="0"/>
              <a:t>To understand it clearly, consider a table with Subject, Lecturer who teaches each subject and recommended Books for each subject.</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Normal Form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LECTURER and BOOKS are two independent entities here.</a:t>
            </a:r>
          </a:p>
          <a:p>
            <a:r>
              <a:rPr lang="en-US" dirty="0" smtClean="0"/>
              <a:t>There is no relationship between Lecturer and Books. In the above example, either Alex or </a:t>
            </a:r>
            <a:r>
              <a:rPr lang="en-US" dirty="0" err="1" smtClean="0"/>
              <a:t>Bosco</a:t>
            </a:r>
            <a:r>
              <a:rPr lang="en-US" dirty="0" smtClean="0"/>
              <a:t> can teach Mathematics. For Mathematics subject , student can refer either '</a:t>
            </a:r>
            <a:r>
              <a:rPr lang="en-US" dirty="0" err="1" smtClean="0"/>
              <a:t>Maths</a:t>
            </a:r>
            <a:r>
              <a:rPr lang="en-US" dirty="0" smtClean="0"/>
              <a:t> Book1'  or '</a:t>
            </a:r>
            <a:r>
              <a:rPr lang="en-US" dirty="0" err="1" smtClean="0"/>
              <a:t>Maths</a:t>
            </a:r>
            <a:r>
              <a:rPr lang="en-US" dirty="0" smtClean="0"/>
              <a:t> Book2'.  i.e.;</a:t>
            </a:r>
          </a:p>
          <a:p>
            <a:pPr>
              <a:buNone/>
            </a:pPr>
            <a:r>
              <a:rPr lang="en-US" b="1" dirty="0" smtClean="0"/>
              <a:t>SUBJECT --&gt; LECTURER</a:t>
            </a:r>
            <a:endParaRPr lang="en-US" dirty="0" smtClean="0"/>
          </a:p>
          <a:p>
            <a:pPr>
              <a:buNone/>
            </a:pPr>
            <a:r>
              <a:rPr lang="en-US" b="1" dirty="0" smtClean="0"/>
              <a:t>SUBJECT--&gt;BOOKS</a:t>
            </a:r>
            <a:endParaRPr lang="en-US" dirty="0" smtClean="0"/>
          </a:p>
          <a:p>
            <a:r>
              <a:rPr lang="en-US" dirty="0" smtClean="0"/>
              <a:t>This is a </a:t>
            </a:r>
            <a:r>
              <a:rPr lang="en-US" dirty="0" err="1" smtClean="0"/>
              <a:t>multivalued</a:t>
            </a:r>
            <a:r>
              <a:rPr lang="en-US" dirty="0" smtClean="0"/>
              <a:t> dependency on SUBJECT. </a:t>
            </a:r>
          </a:p>
          <a:p>
            <a:r>
              <a:rPr lang="en-US" dirty="0" smtClean="0"/>
              <a:t>If we need to select both lecturer and books recommended for any of the subject, it will show up (lecturer, books) combination, which implies lecturer who recommends which book. This is not correct.</a:t>
            </a:r>
          </a:p>
          <a:p>
            <a:r>
              <a:rPr lang="en-US" dirty="0" smtClean="0"/>
              <a:t>SELECT </a:t>
            </a:r>
            <a:r>
              <a:rPr lang="en-US" dirty="0" err="1" smtClean="0"/>
              <a:t>c.LECTURER</a:t>
            </a:r>
            <a:r>
              <a:rPr lang="en-US" dirty="0" smtClean="0"/>
              <a:t>, </a:t>
            </a:r>
            <a:r>
              <a:rPr lang="en-US" dirty="0" err="1" smtClean="0"/>
              <a:t>c.BOOKS</a:t>
            </a:r>
            <a:r>
              <a:rPr lang="en-US" dirty="0" smtClean="0"/>
              <a:t> FROM COURSE c WHERE SUBJECT = 'Mathematics';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Database Systems</a:t>
            </a:r>
            <a:endParaRPr lang="en-US" dirty="0"/>
          </a:p>
        </p:txBody>
      </p:sp>
      <p:sp>
        <p:nvSpPr>
          <p:cNvPr id="3" name="Content Placeholder 2"/>
          <p:cNvSpPr>
            <a:spLocks noGrp="1"/>
          </p:cNvSpPr>
          <p:nvPr>
            <p:ph idx="1"/>
          </p:nvPr>
        </p:nvSpPr>
        <p:spPr/>
        <p:txBody>
          <a:bodyPr/>
          <a:lstStyle/>
          <a:p>
            <a:r>
              <a:rPr lang="en-US" sz="2000" dirty="0" smtClean="0"/>
              <a:t>Integrity problems</a:t>
            </a:r>
          </a:p>
          <a:p>
            <a:pPr lvl="1"/>
            <a:r>
              <a:rPr lang="en-US" sz="2000" dirty="0" smtClean="0"/>
              <a:t>Data may be required to satisfy constraints.</a:t>
            </a:r>
          </a:p>
          <a:p>
            <a:pPr lvl="1"/>
            <a:r>
              <a:rPr lang="en-US" sz="2000" dirty="0" smtClean="0"/>
              <a:t>E.g. no account balance below $25.00.</a:t>
            </a:r>
          </a:p>
          <a:p>
            <a:pPr lvl="1"/>
            <a:r>
              <a:rPr lang="en-US" sz="2000" dirty="0" smtClean="0"/>
              <a:t>Again, difficult to enforce or to change constraints with the file-processing approach.</a:t>
            </a:r>
          </a:p>
          <a:p>
            <a:pPr>
              <a:buNone/>
            </a:pP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Normal Form</a:t>
            </a:r>
            <a:endParaRPr lang="en-US"/>
          </a:p>
        </p:txBody>
      </p:sp>
      <p:sp>
        <p:nvSpPr>
          <p:cNvPr id="3" name="Content Placeholder 2"/>
          <p:cNvSpPr>
            <a:spLocks noGrp="1"/>
          </p:cNvSpPr>
          <p:nvPr>
            <p:ph idx="1"/>
          </p:nvPr>
        </p:nvSpPr>
        <p:spPr/>
        <p:txBody>
          <a:bodyPr/>
          <a:lstStyle/>
          <a:p>
            <a:endParaRPr lang="en-US" dirty="0"/>
          </a:p>
        </p:txBody>
      </p:sp>
      <p:pic>
        <p:nvPicPr>
          <p:cNvPr id="179202" name="Picture 2" descr="D:\madhu\personal\download (1).png"/>
          <p:cNvPicPr>
            <a:picLocks noChangeAspect="1" noChangeArrowheads="1"/>
          </p:cNvPicPr>
          <p:nvPr/>
        </p:nvPicPr>
        <p:blipFill>
          <a:blip r:embed="rId2" cstate="print"/>
          <a:srcRect/>
          <a:stretch>
            <a:fillRect/>
          </a:stretch>
        </p:blipFill>
        <p:spPr bwMode="auto">
          <a:xfrm>
            <a:off x="1643062" y="1447800"/>
            <a:ext cx="7348538" cy="4267199"/>
          </a:xfrm>
          <a:prstGeom prst="rect">
            <a:avLst/>
          </a:prstGeom>
          <a:noFill/>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normAutofit/>
          </a:bodyPr>
          <a:lstStyle/>
          <a:p>
            <a:r>
              <a:rPr lang="en-US" sz="3600" b="1" dirty="0" smtClean="0"/>
              <a:t>FIFTH NORMAL FORM </a:t>
            </a:r>
            <a:endParaRPr lang="en-US" sz="3600" b="1" dirty="0"/>
          </a:p>
        </p:txBody>
      </p:sp>
      <p:sp>
        <p:nvSpPr>
          <p:cNvPr id="3" name="Content Placeholder 2"/>
          <p:cNvSpPr>
            <a:spLocks noGrp="1"/>
          </p:cNvSpPr>
          <p:nvPr>
            <p:ph idx="1"/>
          </p:nvPr>
        </p:nvSpPr>
        <p:spPr/>
        <p:txBody>
          <a:bodyPr>
            <a:normAutofit fontScale="92500" lnSpcReduction="10000"/>
          </a:bodyPr>
          <a:lstStyle/>
          <a:p>
            <a:r>
              <a:rPr lang="en-US" dirty="0" smtClean="0"/>
              <a:t>A database is said to be in 5NF, if and only if,</a:t>
            </a:r>
          </a:p>
          <a:p>
            <a:pPr>
              <a:buNone/>
            </a:pPr>
            <a:r>
              <a:rPr lang="en-US" dirty="0" smtClean="0"/>
              <a:t>It's in 4NF</a:t>
            </a:r>
          </a:p>
          <a:p>
            <a:r>
              <a:rPr lang="en-US" dirty="0" smtClean="0"/>
              <a:t>If we can decompose table further to eliminate redundancy and anomaly, and when we re-join the decomposed tables by means of candidate keys, we should not be losing the original data or any new record set should not arise. In simple words, joining two or more decomposed table should not lose records nor create new records.</a:t>
            </a:r>
          </a:p>
          <a:p>
            <a:pPr>
              <a:buNone/>
            </a:pP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t>FIFTH NORMAL FORM (CONTD..)</a:t>
            </a:r>
            <a:endParaRPr lang="en-US" dirty="0"/>
          </a:p>
        </p:txBody>
      </p:sp>
      <p:sp>
        <p:nvSpPr>
          <p:cNvPr id="3" name="Content Placeholder 2"/>
          <p:cNvSpPr>
            <a:spLocks noGrp="1"/>
          </p:cNvSpPr>
          <p:nvPr>
            <p:ph idx="1"/>
          </p:nvPr>
        </p:nvSpPr>
        <p:spPr/>
        <p:txBody>
          <a:bodyPr/>
          <a:lstStyle/>
          <a:p>
            <a:r>
              <a:rPr lang="en-US" sz="2200" dirty="0" smtClean="0"/>
              <a:t>Consider an example of different Subjects taught by different lecturers and the lecturers taking classes for different semesters.</a:t>
            </a:r>
          </a:p>
          <a:p>
            <a:pPr>
              <a:buNone/>
            </a:pPr>
            <a:endParaRPr lang="en-US" dirty="0"/>
          </a:p>
        </p:txBody>
      </p:sp>
      <p:sp>
        <p:nvSpPr>
          <p:cNvPr id="25602" name="AutoShape 2" descr="data:image/png;base64,iVBORw0KGgoAAAANSUhEUgAAAh4AAACoCAIAAAAgrXBcAAAZZ0lEQVR4nO2dsa7jNhaG+Rz7BAMMFjuTzvcNUqRJkwDp1aWZLsAUC2yZwjf1Yqo06dIZwRRpJuUW0w0CI13mObSFLIo8PIeizGPrkP4/qLhXliX6J3V+kbR53AgAAACo4vYuAAAAgN6AtQAAAFAG1gIAAEAZWAsAAABlYC0AAACUgbUAAABQBtYCAABAGVgLAAAAZWAtAAAAlIG1gIWPnz7vXYT9gQiKQMxGqa84WAtYQCAYIYIqELNRYC1AEwSCESKoAjEbBdYCNEEgGCGCKhCzUWAtQBMEghEiqAIxGwXWAjRBIBghgioQs1FgLUATBIIRIqgCMRsF1gI0QSAYIYIqELNRYC1AEwSCESKoAjEbBdYCNEEgGCGCKhCzUWAtQBMEghEiqAIxG2Vna3FAj8qKVAGBYIQIqkDMRoG19ENlRU58/PS5ZttbAwCAFSrdRcFafvvf39hqtknGmorQwjn3158fHnyDCBATW31EgrXsv8FaTG0QAWJig7X0sMFaTG0QAWJig7X0sMFaTG0QAWJig7X0sMFaTG0QAWJig7X0sMFaTG0QAWJiewBr+em75dtw//z3O7//13+/CL8o9/XP81v+GP7pnPvuP8tJfv7S+T3T3wtf/sSc8MWbP37jDg6u8gDW8v771/Pnfv3DL3/9+eGvP395+8o599W7pQn++K3ze6a/PYWHOffNj5fD/vvVsvPV978HBQh4+fb9zW+qqNivvv+dfpCawm/S0H3738x1pYMNbY5YC1GJF/lD0NiIVmyzFHZiq6u42mBSGYncLa3l3ZsvnFsC+rs3X0xBP93vnDeeAmuJjvxi+HX2lWV/evANt0nGyopUYQkE0716ueF/eftqur0LwuL0lujt8mHB9vsPL8NI/fsPL32MmF66W8hwq9ZSVfhiDS9HTlbKXlc62NAWWougkmAt779/7dzrVy8jy2SbJd9WsdVWXG0wqYxEt7SW0BLy+wOT2GAtf//na+emjsvUN6Kdkge2lunp0j+SX7bysBjuzxzGnodu5q1lU+HLNfzw7hs3B9ZVawkPNrRRMRmVMm791bvJNkjXkDRLvq1iq6242mBSGYluaC18uOf3Tybx4s0fW6wl2O9HwyIjeWBr8SMM0T2/sdey3O1r1pKNDtatZVvhr7PnVWvJ2du+EWpNJfmjffMjlYttlnxbxVZbcbXBpDIS3c5ayKhX3lqmg0utxSNN3kTe45l6RY9hLX9G49fxqMvWeYL8YS/fvqdDJWQzZy1Vhd+iIR1RjK4rH2xo82LKKoluPYlGBWSapbATW13F1QaTykjkLPVavvzp7/JeS+BGwclng3nx5o+H7rX4bb5pX//wy/Z5AjILjV7Lh3IN4zeu9FruLNE1Ym7ptbz7xi3zRnTeLthJPjK7E9u1FVcbTCoj0Q2t5RLlk7kWZn861xL2MJJBsOnvaOqetS5YCwkK6VxxMiYzhwAmMmas5RIU2pxr2Vb4Yg2jkLo2IMbGXwObo0OsJXMtydfhnGO+oYB5lxtXXG0wqYxEN7SWuS+ydFB++m7qZAQzK3//Jn1hLP43+j5xMo3vv3v2W9QBelxrCb/jFM4Pp1/ykZ6sowdP2YH8Nl0lnLBt6Btimwq/UcNupvEllZKPFoyGEYnYZim1VWyVFVcbTCoj0U2tZfGJiSDKR/vDn6fMJiS8GrvF0kGZ+jrk+Ef+XYv/VUFyr4Y/TWAmVMhLfmdsMyFxkL0QxJqdrWXh5dv3SoXPa+jfvjyDy79rYQ7ePzBxYkoqFfRRlh4P2yzltoqtouJqg0llJHL4NX6f1vK4G0SAmNhgLT1ssBZTG0SAmNhgLT1ssBZTG0SAmNhgLT1ssBZTG0SAmNhMWAtQobIiJzJ570u2vTUAAFjh46fPVe5Q9WagR01FaGGkGPsCERSBmI1SX3EK1lJZAmBHRiPF2BeIoAjEbBRYSw/YkdFIMfYFIigCMRsF1tIDdmQ0Uox9gQiKQMxGgbX0gB0ZjRRjXyCCIhCzUWAtPWBHxhsU43w8uOGkfdZbUijCaXCNfbA9MNKwwVZgLT1gR8agGOfjwbk0eJ4G55w7HM/ySWIzuZ+1kCudhpVySqR1MX1o8ilgLSVEYk46ulDMSzPzHI7nsrbHvjG9RPC/C1/JXZeWMWY66KqW1RLGrEVoOlEVnQahcURHBW8T2hB55XA8i83IOlTG/XCxtRwOB3IPnQY3DEMT1nI1SV2cBncYBnpyWEsJi5jn42ER7DQEQSBRsaTtcW/kL7GckvzPX3c+iKvf6XHldKRF6xBL1lLYdGJrmWsoevOYWAtzC8cPpefjIbaclqrerLUMp1NkI+m+wN2H00ieA/yT4HDyrk9v7+QJYKpJf3z4gElKkr9uHBro8eEO2lRoXUyfl2vIxEHpZ6ENvKU2qUUcH1IFxBC/1vYkaxFE3m4t40l6hHqIurRmLQVNh7cW+u41a8k+MrZW9YatZaQ+Eu1aHgxpFKUxNxiuWJ4+2CA8HR/F/+WfDdcNzx8+hpwGzicEES5v9h4ZtqqCz+L/bq1F6uHoECuRIWMt+bYnvpEfrNpsLfRhN3OuLrFkLYVNR+61CDUvPZ7IgxGtVb1lawmi5lxz7NOcWGHxf/69TKBeXog6G/4f9nFCbihRwckbM3GD3FTE9IIiL2cVP8vlqHRs53FIfTruKbKj4iVtTxxOTy7hryP1mLmubG42pbX4chWmrGUchaZTNtcSVZY81+In52At+jDW4rX2FRdEzrhutloLYYO1FFyXiUsR8ynSV8K6yPSsY2thP4s/7nEnZdiGfT4e2OoOX19reysza8El/P9bei25CNNafLkKc9YykWs6woBYOneS67XAWm4DZy3JKHd4n3Nf1yi2FrYGC6yl6LrZXsvIHCWJIJlGbC2Z8x+Ox8ed8Rcatpcsby1y21uzFq4Zbh4QK5y36RKj1kKajvBNDXGAYVy1Fsy13AbWWuIpD95awkfzWH7BWsRK2mYt8nWzcy3C5agIyfeXw4E00oliG9x8THYArmu8mOfwizaLsCvWIrY97o3CJfx5tk/jy08/LcWXqzBkLVK9xneVNN9JmwK5b9MaJh3eM74hpgFvLWkdLnHaP8sfh/hwF31DbEzfS/sEXMiQBsQKrit9Q2wesqfDaYwI0tdPub4Q91nkxv44CF1Aaa4lbTNS2xPfmFzCnyYz18J+UyOtf/rzho5r1JC1ZOpVeIHWrn8ije94thEkLwg9oyaIZdwTI8XYF4igCMRsFFPWAq7EjoxGirEvEEERiNkosJYesCOjkWLsC0RQBGI2CqylB+zIaKQY+wIRFIGYjQJr6QFFGTN570s2BwAAzjnnPn76XBXWqt7snIO1VGNHRiPF2BeIoAjEbJT6ioO17I8dGY0UY18ggiIQs1FgLT1gR0YjxdgXiKAIxGwUWEsP2JHRSDH2BSIoAjEbBdbSA3ZkNFKMfYEIikDMRoG19IAdGW9QjNVlBM1hpC76AGI2CqylB+zIGBSDrAs4E+Un58mtfHxLmJWPr1ruJxVhpi2LNEHUsIUE5yHhUmDZties/0QvISU1X12CTKzu6aCWFpK6ClPWkgYRcfmvZFmxXAsoS/eSX3PMdIyIZdwTUptr+cl5jFjL1VAR0lX0QTGLmNE6k3KC83nnWtvj3shfYjnlppWPpcVJD8dTY2sUXkUD1sLcjBvS2peme1lbKdl0jDBrLWv5ySPL9jkUUlMfTsFSxfzqs+GTweF4Dlcp9YfxS5sK15VWPk7Td9EoIVmLvGwzuwAyu4yqpWZ3F2Jr4TOyCYvq59ueZC2FOVbKFtXnT9ba8rdX0aK1bEq1UmotJUmzCxrNPhi2lnx+8pIc9dH4QUE++en4KP4v/2y4bjZfS7aDI1hL+EgcPR4v/3CnffCV9R0dXSSfP2Mt+bYnvpEfrNpsLfFi/tlzdUmD1pIftrjSWuhtf22j2QfL1pLNTx4QqJ4bEIuyTIZn4dNPRv+wzyTidbNZJrNNIImGSe+GNrG58OlpxY/5KJCGzSY4D1ieItbanjjEnVzCXyeTryXpyuZmU2AtZWeovPyqtdD625Z7uHSuRU4Ds6nR7INpa8nlJydab7UWwgZrKbguE5ci5lOkrzi21yJ1uMiVyWnFj/kosA37fJQTnI9jWdvLP6KGl/D/b+m15MIUrKXsDJWXX7WW3ABBynW9Fin3MXteazMt1q0lGeXmEhhf1Wtha6HAWoqum+21jMxRkgjM2JvUa0lPuxIA+0do2F6XvLXIbW9d2bQZbh4QK5y36ZIGrWX7XIvwv9QOahrNPhi3lnjKg7cWOUe9YC1iLWyzFvm62bkW4XKsCNEUXdgJzs2gRKHTVGO7M17MM5/gfMVaxLbHvVG4hD/P9ml8+emn+zpt0VpoX/WcTWsfD1/Lc6LxbX9to9kH69aSVsISp/0oj5SjXrKW4LhooKhoQKzgutI3xOYhezqcJorAu1V4Cn8Ef1r2Yz4Kjp+4kuZa0jYjtT3xjbzQK3Mty9uF6l72JO/qk/qIpGwtsexs/SWH5nop9GD5OcS3g+sazZ7EMu6JkWLsC0RQBGI2iilrAVdiR0YjxdgXiKAIxGwUWEsP2JHRSDH2BSIoAjEbBdbSA3ZkNFKMfYEIikDMRoG19ICijJm89yWbAwAA55xzHz99rgprVW92zsFaqrEjo5Fi7AtEUARiNkp9xcFa9seOjEaKsS8QQRGI2Siwlh6wI6ORYuwLRFAEYjYKrKUH7MhopBj7AhEUgZiNAmvpATsyGinGvkAERSBmo8BaesCOjAXF6H/BRSN10QcQs1FgLT1gR8awGPF6SfmFpTdwdcr6uxGIQBYN6ttSb0LUsGni+jG/FBi3aLqYriBY1zy8RC4zunTdfHVPB9luwgrYsxZmwS8xGE3VzjcgUrfszl5gZNwJF1tLvOZbZvXPriDWEi0+2fcnvwGLmNE6k379aXkx2QNdTfA0uGFYTWCcXmI55aaVj7nqnp6LTlj5uOgMlZdPnkrSJY2lYHQa3GEY4tfYxpFpMV1g31rI6p9prvv4Plxu0eBJQ8qtEz0xpMffH8la5GWb2VWO2bVYH86aYmvhM7IJi+rHDZDuk6ylMMdK2fro/MmwqH7ZGSovH5RAeqoTrGWqOfIiW2u9V2UD1kLNIvEJNt0BV/NXp6y/G4K1hA84Sb4WOa+VnAfiIXB0dJF8/ly+FtpvjnaJb+QfSjZbS7yYf/ZcXWLJWsS4wL8Q5hMnDyds++t4eNO+tQQmIOVf4RLmcLfn1Snr70YSDZNuFG3RYVuOy0+jkPgk3CukYSeJ69npjVnfNAe1mK8lHTvflK8l6TPnwg2spewMlZdfSpBNypbpuqYVxTYOvsV0gVlrWQ+rQaicX4gPiNNzjRUp6+8G32uhacDoMG6cFVGabO6zAWdgG/b56JMB5noti9BhYtO1GdzkEv7/Lb2W3MQarKXsDJWXv85aosoRaoo2Dnln65i1Fmlkgc8aOb0i9lGTvsrGlPV3g7cW+jTE9VqiPYzPPiBCw/a65K0lmWEpthbuEWfzgFjhvE2XWLKWDXMthc9yK82uGzqxFl+tTPUs77o6Zf3dEKyFjvllZ1Ci0Nl9GMrgxTzzievX7vFLmwr6i7K1CJfw59k+jS8/K3dfp6ashXYpztI3xJKfNvg7lW0cuRbTBb1YyyUOsF8Z5weTlmeMeSQ9Of7+iNaSDIrRxyK+/PGDVG+NdwXHT1xJcy3p1z/i+StxriX9YcqmuRZ23jf1FvormY4r05a1jPxEGKnFw4GZq2Uz27Ptr8PaTGXci9pidPHTDyN10QcQs1HMWQu4AjsyVhajC2dBNNQEYjYKrKUH7MhYV4w+nAXRUBOI2Siwlh6wI6ORYuwLRFAEYrbIVGuVdQdr2R9FGTN570s2BwB4eKZg8q8X/6iJRbCW/bEjo5Fi7AtEUARitohDr6UP7MhopBj7AhEUgZgtAmvpBDsyGinGvkAERSBmi8BaOsGOjEaKsS8QQRGI2SKwlk6wI6ORYuwLRFAEYrYIrKUT7MhYUIzz81MPP17JsEdddKuqkYYNNgFr6QQ7MobFiNdLWpb9qgyCp8G5p2fLi/WQurhL1H8Ma2HSkOeWAuNWgxLTFQSL4YeXoKt+za+sLkHGXJ9ctcv6moC1dIIdGYm1eAs4Pz/5RX97DYIeWIsii5jROpN+oWt5BeIDk8ZpGFYTGKeXWE65aeVjZm2JYKFcG1nrbgWspRPsyChZS7h+6PPTlEFj4nJIfB+en58uL5yfn1zmyODlxbji4+9P1lqCAvJ7YzumR56fn56ez1Q9SdUOiK2FT/0mLKqfrqod7ltJMEi5blH9zFq4Xa+sD2vpBDsyitZCzSLxiSgF/Hww9yxO8rXMlzgNT89nG8/usrUEnbfwn5WPGYgXq0f6goJPt00g5lnKTS7la0nzzK2lAmMv4V/ZnAosVws9VVICrKUT7MgoWUtgAnEcXQ4K8mT5I6JQvLxDzDLJHX9/RGuhFjJ/+LTYgZlER9JTCPvjDmPTEDGTNOTs9MYc99Nk12K+ljRJ0KZ8LUGGt5lsl6TrPguspRvsyEisZSHuv7BBcH6BH0CKXMqHizSAJsffH9FaqBfS/gzpj8RI1sJ1fPq1lokgZ2A+y+Ssj3eU4gTGNNP51l5LtlPSYz7CCFhLJ9iRURwQW5CD4PQKP6jF9VVyd++eww2bey3RHsZe2ZPFZ3gsawki+0oCYzrDUmwt9ICrBsRY++jeV0ZYSzfYkbHKWvyzOvelTe7RP5lrka5yX5gxHGmuhQrki8296M8Q9m1Whhmbx4sppCFfsRb6PeSsteQynV83jc9coX9fGWEt3WBHxjpruQTOdNibBAfuG2JPz2cpt/y9mUXwpSE9lWSQkC92PCgWWUh65v6tJZ7JkOZalt+XRD988dKIcy3pD1M2zbUsbw8OSrwl/ZHM7hODt8HBWvrAjoy1xejiazO3rAsb34G7I0YaNtgErKUT7MhYWYwunAXWoomRhg02AWvpBDsy1hWjD2eBtWhipGGDTcBaOsGOjEaKsS8QQRGI2SKwlk5QlDGT975ko7OUAIDHYwom/3rxj5pYBGvZHzsyGinGvkAERSBmizj0WvrAjoxGirEvEEERiNko9RUHa9kfOzIaKca+QARFIGajwFp6wI6MRoqxLxBBEYjZKLCWHrAjo5Fi7AtEUARiNgqspQfsyFhQjNVlAZvnmrrIp416YIw0bLAVWEsP2JGRFoNZk+km1pJfTfbObpbWxbR2VK4IsBaBSEyauH7MLwXGpVdz2TXE0kuky35Nr6wuQSZWuJxurCtgLT1gR8YkECx30Lys7A69lr2t5TS4wzBkywBrEVjE5BPXyysQH+ii9qfBDcNqAuP0EsspN618zK0tMd0Sp77zgE3AWnrAjoxBMaRVW3wGjehh0b+UPPFNlhSu9esP49cvD85yOJ7TxH+nwR2Ox+l8wxCVUif3H62LyTbSWLQU7XA8kly7RIUiEboktpb0w2YW1Y/tmu6TrEXQ87pF9fmTdZ5icgLW0gN2ZIwDAZ/MKhwPCC2B2kM0cBEliF3+mW/QIPuxEDHoSv0rV62B1MUcYcjZafEXSZhkUkUidEkgJjuSlMvXciJ+He0S38i79VWpwDJDYl1X2jjCWvrAjoxLMcSlJpM4v6R0Cm+36IWwCxPl3giTggWBl0nAFFsLlwNYbdwsqgviDzTUJR+XL3eRCF2S+nTcVxNz1F/yFi8J5JYuKzfXkiYJ2pSvJXL9te4krKXsDJWXNxITm8aOjHXWQrjKWoJTCWE8yVB/eVVtRiasi8RO0n5WrANVAtbCNOwgWWM+y+Ssjpe3OIExzQe5tdeSqxdYS9kZKi9vJCY2jR0ZXelcS3BUJkQkxxdZS/Jy3louL+vN9SdjOIxhir0WOkAHa2Ebttcgby3JDEuxtdADrhoQK5y36RJYSw/YkZE+sK9+Qyy+1aVB7qusJY4vuZTlswEohei46xZ9pmC4LngtHOEnHwrWMot55hPXr1hLPDO1Yi3CJfx5tk/jy09LsJb1M1Re3khMbBo7MpJicGPPkrXQw9nj162FzTMfDZExd3w4S64oQr4vFXzc4RREteDLc8cB1sJ3AaW5Fpc8vsSTb+JcS/rDlE1zLew3NdK6ob+S6dhgYC09YEdGI8XYjGqAblUEk0DMRoG19IAdGY0UYyu6j/6NimATiNkosJYesCOjkWJsRHlQqU0RjAIxGwXW0gN2ZDRSjH2BCIpAzEaBtfSAooyZvPclmwMAAOeccx8/fa4Ka1VvBnrUVIQWlY2pDyCCIhCzUeorDtZihcqKVAGBYIQIqkDMRtnZWkBnIBCMEEEViNkosBagCQLBCBFUgZiNAmsBmiAQjBBBFYjZKLAWoAkCwQgRVIGYjQJrAZogEIwQQRWI2SiwFqAJAsEIEVSBmI0CawGaIBCMEEEViNkosBagCQLBCBFUgZiNAmsBmiAQjBBBFYjZKLAWoAkCwQgRVIGYjQJrAZogEIwQQRWI2SiwFqAJAsEIEVSBmI0CawGaIBCMEEEViNkosBagCQLBCBFUgZiNAmsBmiAQjBBBFYjZKLAWoAkCwQgRVIGYjQJrAZogEIwQQRWI2SiwFhCRyXuPDRs2bJu2mlgEawEAAKAMrAUAAIAysBYAAADKwFoAAAAoA2sBAACgzP8BZRdgGRlKRGEAAAAASUVORK5CYII="/>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4" name="AutoShape 4" descr="data:image/png;base64,iVBORw0KGgoAAAANSUhEUgAAAh4AAACoCAIAAAAgrXBcAAAZZ0lEQVR4nO2dsa7jNhaG+Rz7BAMMFjuTzvcNUqRJkwDp1aWZLsAUC2yZwjf1Yqo06dIZwRRpJuUW0w0CI13mObSFLIo8PIeizGPrkP4/qLhXliX6J3V+kbR53AgAAACo4vYuAAAAgN6AtQAAAFAG1gIAAEAZWAsAAABlYC0AAACUgbUAAABQBtYCAABAGVgLAAAAZWAtAAAAlIG1gIWPnz7vXYT9gQiKQMxGqa84WAtYQCAYIYIqELNRYC1AEwSCESKoAjEbBdYCNEEgGCGCKhCzUWAtQBMEghEiqAIxGwXWAjRBIBghgioQs1FgLUATBIIRIqgCMRsF1gI0QSAYIYIqELNRYC1AEwSCESKoAjEbBdYCNEEgGCGCKhCzUWAtQBMEghEiqAIxG2Vna3FAj8qKVAGBYIQIqkDMRoG19ENlRU58/PS5ZttbAwCAFSrdRcFafvvf39hqtknGmorQwjn3158fHnyDCBATW31EgrXsv8FaTG0QAWJig7X0sMFaTG0QAWJig7X0sMFaTG0QAWJig7X0sMFaTG0QAWJig7X0sMFaTG0QAWJiewBr+em75dtw//z3O7//13+/CL8o9/XP81v+GP7pnPvuP8tJfv7S+T3T3wtf/sSc8MWbP37jDg6u8gDW8v771/Pnfv3DL3/9+eGvP395+8o599W7pQn++K3ze6a/PYWHOffNj5fD/vvVsvPV978HBQh4+fb9zW+qqNivvv+dfpCawm/S0H3738x1pYMNbY5YC1GJF/lD0NiIVmyzFHZiq6u42mBSGYncLa3l3ZsvnFsC+rs3X0xBP93vnDeeAmuJjvxi+HX2lWV/evANt0nGyopUYQkE0716ueF/eftqur0LwuL0lujt8mHB9vsPL8NI/fsPL32MmF66W8hwq9ZSVfhiDS9HTlbKXlc62NAWWougkmAt779/7dzrVy8jy2SbJd9WsdVWXG0wqYxEt7SW0BLy+wOT2GAtf//na+emjsvUN6Kdkge2lunp0j+SX7bysBjuzxzGnodu5q1lU+HLNfzw7hs3B9ZVawkPNrRRMRmVMm791bvJNkjXkDRLvq1iq6242mBSGYluaC18uOf3Tybx4s0fW6wl2O9HwyIjeWBr8SMM0T2/sdey3O1r1pKNDtatZVvhr7PnVWvJ2du+EWpNJfmjffMjlYttlnxbxVZbcbXBpDIS3c5ayKhX3lqmg0utxSNN3kTe45l6RY9hLX9G49fxqMvWeYL8YS/fvqdDJWQzZy1Vhd+iIR1RjK4rH2xo82LKKoluPYlGBWSapbATW13F1QaTykjkLPVavvzp7/JeS+BGwclng3nx5o+H7rX4bb5pX//wy/Z5AjILjV7Lh3IN4zeu9FruLNE1Ym7ptbz7xi3zRnTeLthJPjK7E9u1FVcbTCoj0Q2t5RLlk7kWZn861xL2MJJBsOnvaOqetS5YCwkK6VxxMiYzhwAmMmas5RIU2pxr2Vb4Yg2jkLo2IMbGXwObo0OsJXMtydfhnGO+oYB5lxtXXG0wqYxEN7SWuS+ydFB++m7qZAQzK3//Jn1hLP43+j5xMo3vv3v2W9QBelxrCb/jFM4Pp1/ykZ6sowdP2YH8Nl0lnLBt6Btimwq/UcNupvEllZKPFoyGEYnYZim1VWyVFVcbTCoj0U2tZfGJiSDKR/vDn6fMJiS8GrvF0kGZ+jrk+Ef+XYv/VUFyr4Y/TWAmVMhLfmdsMyFxkL0QxJqdrWXh5dv3SoXPa+jfvjyDy79rYQ7ePzBxYkoqFfRRlh4P2yzltoqtouJqg0llJHL4NX6f1vK4G0SAmNhgLT1ssBZTG0SAmNhgLT1ssBZTG0SAmNhgLT1ssBZTG0SAmNhMWAtQobIiJzJ570u2vTUAAFjh46fPVe5Q9WagR01FaGGkGPsCERSBmI1SX3EK1lJZAmBHRiPF2BeIoAjEbBRYSw/YkdFIMfYFIigCMRsF1tIDdmQ0Uox9gQiKQMxGgbX0gB0ZjRRjXyCCIhCzUWAtPWBHxhsU43w8uOGkfdZbUijCaXCNfbA9MNKwwVZgLT1gR8agGOfjwbk0eJ4G55w7HM/ySWIzuZ+1kCudhpVySqR1MX1o8ilgLSVEYk46ulDMSzPzHI7nsrbHvjG9RPC/C1/JXZeWMWY66KqW1RLGrEVoOlEVnQahcURHBW8T2hB55XA8i83IOlTG/XCxtRwOB3IPnQY3DEMT1nI1SV2cBncYBnpyWEsJi5jn42ER7DQEQSBRsaTtcW/kL7GckvzPX3c+iKvf6XHldKRF6xBL1lLYdGJrmWsoevOYWAtzC8cPpefjIbaclqrerLUMp1NkI+m+wN2H00ieA/yT4HDyrk9v7+QJYKpJf3z4gElKkr9uHBro8eEO2lRoXUyfl2vIxEHpZ6ENvKU2qUUcH1IFxBC/1vYkaxFE3m4t40l6hHqIurRmLQVNh7cW+u41a8k+MrZW9YatZaQ+Eu1aHgxpFKUxNxiuWJ4+2CA8HR/F/+WfDdcNzx8+hpwGzicEES5v9h4ZtqqCz+L/bq1F6uHoECuRIWMt+bYnvpEfrNpsLfRhN3OuLrFkLYVNR+61CDUvPZ7IgxGtVb1lawmi5lxz7NOcWGHxf/69TKBeXog6G/4f9nFCbihRwckbM3GD3FTE9IIiL2cVP8vlqHRs53FIfTruKbKj4iVtTxxOTy7hryP1mLmubG42pbX4chWmrGUchaZTNtcSVZY81+In52At+jDW4rX2FRdEzrhutloLYYO1FFyXiUsR8ynSV8K6yPSsY2thP4s/7nEnZdiGfT4e2OoOX19reysza8El/P9bei25CNNafLkKc9YykWs6woBYOneS67XAWm4DZy3JKHd4n3Nf1yi2FrYGC6yl6LrZXsvIHCWJIJlGbC2Z8x+Ox8ed8Rcatpcsby1y21uzFq4Zbh4QK5y36RKj1kKajvBNDXGAYVy1Fsy13AbWWuIpD95awkfzWH7BWsRK2mYt8nWzcy3C5agIyfeXw4E00oliG9x8THYArmu8mOfwizaLsCvWIrY97o3CJfx5tk/jy08/LcWXqzBkLVK9xneVNN9JmwK5b9MaJh3eM74hpgFvLWkdLnHaP8sfh/hwF31DbEzfS/sEXMiQBsQKrit9Q2wesqfDaYwI0tdPub4Q91nkxv44CF1Aaa4lbTNS2xPfmFzCnyYz18J+UyOtf/rzho5r1JC1ZOpVeIHWrn8ije94thEkLwg9oyaIZdwTI8XYF4igCMRsFFPWAq7EjoxGirEvEEERiNkosJYesCOjkWLsC0RQBGI2CqylB+zIaKQY+wIRFIGYjQJr6QFFGTN570s2BwAAzjnnPn76XBXWqt7snIO1VGNHRiPF2BeIoAjEbJT6ioO17I8dGY0UY18ggiIQs1FgLT1gR0YjxdgXiKAIxGwUWEsP2JHRSDH2BSIoAjEbBdbSA3ZkNFKMfYEIikDMRoG19IAdGW9QjNVlBM1hpC76AGI2CqylB+zIGBSDrAs4E+Un58mtfHxLmJWPr1ruJxVhpi2LNEHUsIUE5yHhUmDZties/0QvISU1X12CTKzu6aCWFpK6ClPWkgYRcfmvZFmxXAsoS/eSX3PMdIyIZdwTUptr+cl5jFjL1VAR0lX0QTGLmNE6k3KC83nnWtvj3shfYjnlppWPpcVJD8dTY2sUXkUD1sLcjBvS2peme1lbKdl0jDBrLWv5ySPL9jkUUlMfTsFSxfzqs+GTweF4Dlcp9YfxS5sK15VWPk7Td9EoIVmLvGwzuwAyu4yqpWZ3F2Jr4TOyCYvq59ueZC2FOVbKFtXnT9ba8rdX0aK1bEq1UmotJUmzCxrNPhi2lnx+8pIc9dH4QUE++en4KP4v/2y4bjZfS7aDI1hL+EgcPR4v/3CnffCV9R0dXSSfP2Mt+bYnvpEfrNpsLfFi/tlzdUmD1pIftrjSWuhtf22j2QfL1pLNTx4QqJ4bEIuyTIZn4dNPRv+wzyTidbNZJrNNIImGSe+GNrG58OlpxY/5KJCGzSY4D1ieItbanjjEnVzCXyeTryXpyuZmU2AtZWeovPyqtdD625Z7uHSuRU4Ds6nR7INpa8nlJydab7UWwgZrKbguE5ci5lOkrzi21yJ1uMiVyWnFj/kosA37fJQTnI9jWdvLP6KGl/D/b+m15MIUrKXsDJWXX7WW3ABBynW9Fin3MXteazMt1q0lGeXmEhhf1Wtha6HAWoqum+21jMxRkgjM2JvUa0lPuxIA+0do2F6XvLXIbW9d2bQZbh4QK5y36ZIGrWX7XIvwv9QOahrNPhi3lnjKg7cWOUe9YC1iLWyzFvm62bkW4XKsCNEUXdgJzs2gRKHTVGO7M17MM5/gfMVaxLbHvVG4hD/P9ml8+emn+zpt0VpoX/WcTWsfD1/Lc6LxbX9to9kH69aSVsISp/0oj5SjXrKW4LhooKhoQKzgutI3xOYhezqcJorAu1V4Cn8Ef1r2Yz4Kjp+4kuZa0jYjtT3xjbzQK3Mty9uF6l72JO/qk/qIpGwtsexs/SWH5nop9GD5OcS3g+sazZ7EMu6JkWLsC0RQBGI2iilrAVdiR0YjxdgXiKAIxGwUWEsP2JHRSDH2BSIoAjEbBdbSA3ZkNFKMfYEIikDMRoG19ICijJm89yWbAwAA55xzHz99rgprVW92zsFaqrEjo5Fi7AtEUARiNkp9xcFa9seOjEaKsS8QQRGI2Siwlh6wI6ORYuwLRFAEYjYKrKUH7MhopBj7AhEUgZiNAmvpATsyGinGvkAERSBmo8BaesCOjAXF6H/BRSN10QcQs1FgLT1gR8awGPF6SfmFpTdwdcr6uxGIQBYN6ttSb0LUsGni+jG/FBi3aLqYriBY1zy8RC4zunTdfHVPB9luwgrYsxZmwS8xGE3VzjcgUrfszl5gZNwJF1tLvOZbZvXPriDWEi0+2fcnvwGLmNE6k379aXkx2QNdTfA0uGFYTWCcXmI55aaVj7nqnp6LTlj5uOgMlZdPnkrSJY2lYHQa3GEY4tfYxpFpMV1g31rI6p9prvv4Plxu0eBJQ8qtEz0xpMffH8la5GWb2VWO2bVYH86aYmvhM7IJi+rHDZDuk6ylMMdK2fro/MmwqH7ZGSovH5RAeqoTrGWqOfIiW2u9V2UD1kLNIvEJNt0BV/NXp6y/G4K1hA84Sb4WOa+VnAfiIXB0dJF8/ly+FtpvjnaJb+QfSjZbS7yYf/ZcXWLJWsS4wL8Q5hMnDyds++t4eNO+tQQmIOVf4RLmcLfn1Snr70YSDZNuFG3RYVuOy0+jkPgk3CukYSeJ69npjVnfNAe1mK8lHTvflK8l6TPnwg2spewMlZdfSpBNypbpuqYVxTYOvsV0gVlrWQ+rQaicX4gPiNNzjRUp6+8G32uhacDoMG6cFVGabO6zAWdgG/b56JMB5noti9BhYtO1GdzkEv7/Lb2W3MQarKXsDJWXv85aosoRaoo2Dnln65i1Fmlkgc8aOb0i9lGTvsrGlPV3g7cW+jTE9VqiPYzPPiBCw/a65K0lmWEpthbuEWfzgFjhvE2XWLKWDXMthc9yK82uGzqxFl+tTPUs77o6Zf3dEKyFjvllZ1Ci0Nl9GMrgxTzzievX7vFLmwr6i7K1CJfw59k+jS8/K3dfp6ashXYpztI3xJKfNvg7lW0cuRbTBb1YyyUOsF8Z5weTlmeMeSQ9Of7+iNaSDIrRxyK+/PGDVG+NdwXHT1xJcy3p1z/i+StxriX9YcqmuRZ23jf1FvormY4r05a1jPxEGKnFw4GZq2Uz27Ptr8PaTGXci9pidPHTDyN10QcQs1HMWQu4AjsyVhajC2dBNNQEYjYKrKUH7MhYV4w+nAXRUBOI2Siwlh6wI6ORYuwLRFAEYrbIVGuVdQdr2R9FGTN570s2BwB4eKZg8q8X/6iJRbCW/bEjo5Fi7AtEUARitohDr6UP7MhopBj7AhEUgZgtAmvpBDsyGinGvkAERSBmi8BaOsGOjEaKsS8QQRGI2SKwlk6wI6ORYuwLRFAEYrYIrKUT7MhYUIzz81MPP17JsEdddKuqkYYNNgFr6QQ7MobFiNdLWpb9qgyCp8G5p2fLi/WQurhL1H8Ma2HSkOeWAuNWgxLTFQSL4YeXoKt+za+sLkHGXJ9ctcv6moC1dIIdGYm1eAs4Pz/5RX97DYIeWIsii5jROpN+oWt5BeIDk8ZpGFYTGKeXWE65aeVjZm2JYKFcG1nrbgWspRPsyChZS7h+6PPTlEFj4nJIfB+en58uL5yfn1zmyODlxbji4+9P1lqCAvJ7YzumR56fn56ez1Q9SdUOiK2FT/0mLKqfrqod7ltJMEi5blH9zFq4Xa+sD2vpBDsyitZCzSLxiSgF/Hww9yxO8rXMlzgNT89nG8/usrUEnbfwn5WPGYgXq0f6goJPt00g5lnKTS7la0nzzK2lAmMv4V/ZnAosVws9VVICrKUT7MgoWUtgAnEcXQ4K8mT5I6JQvLxDzDLJHX9/RGuhFjJ/+LTYgZlER9JTCPvjDmPTEDGTNOTs9MYc99Nk12K+ljRJ0KZ8LUGGt5lsl6TrPguspRvsyEisZSHuv7BBcH6BH0CKXMqHizSAJsffH9FaqBfS/gzpj8RI1sJ1fPq1lokgZ2A+y+Ssj3eU4gTGNNP51l5LtlPSYz7CCFhLJ9iRURwQW5CD4PQKP6jF9VVyd++eww2bey3RHsZe2ZPFZ3gsawki+0oCYzrDUmwt9ICrBsRY++jeV0ZYSzfYkbHKWvyzOvelTe7RP5lrka5yX5gxHGmuhQrki8296M8Q9m1Whhmbx4sppCFfsRb6PeSsteQynV83jc9coX9fGWEt3WBHxjpruQTOdNibBAfuG2JPz2cpt/y9mUXwpSE9lWSQkC92PCgWWUh65v6tJZ7JkOZalt+XRD988dKIcy3pD1M2zbUsbw8OSrwl/ZHM7hODt8HBWvrAjoy1xejiazO3rAsb34G7I0YaNtgErKUT7MhYWYwunAXWoomRhg02AWvpBDsy1hWjD2eBtWhipGGDTcBaOsGOjEaKsS8QQRGI2SKwlk5QlDGT975ko7OUAIDHYwom/3rxj5pYBGvZHzsyGinGvkAERSBmizj0WvrAjoxGirEvEEERiNko9RUHa9kfOzIaKca+QARFIGajwFp6wI6MRoqxLxBBEYjZKLCWHrAjo5Fi7AtEUARiNgqspQfsyFhQjNVlAZvnmrrIp416YIw0bLAVWEsP2JGRFoNZk+km1pJfTfbObpbWxbR2VK4IsBaBSEyauH7MLwXGpVdz2TXE0kuky35Nr6wuQSZWuJxurCtgLT1gR8YkECx30Lys7A69lr2t5TS4wzBkywBrEVjE5BPXyysQH+ii9qfBDcNqAuP0EsspN618zK0tMd0Sp77zgE3AWnrAjoxBMaRVW3wGjehh0b+UPPFNlhSu9esP49cvD85yOJ7TxH+nwR2Ox+l8wxCVUif3H62LyTbSWLQU7XA8kly7RIUiEboktpb0w2YW1Y/tmu6TrEXQ87pF9fmTdZ5icgLW0gN2ZIwDAZ/MKhwPCC2B2kM0cBEliF3+mW/QIPuxEDHoSv0rV62B1MUcYcjZafEXSZhkUkUidEkgJjuSlMvXciJ+He0S38i79VWpwDJDYl1X2jjCWvrAjoxLMcSlJpM4v6R0Cm+36IWwCxPl3giTggWBl0nAFFsLlwNYbdwsqgviDzTUJR+XL3eRCF2S+nTcVxNz1F/yFi8J5JYuKzfXkiYJ2pSvJXL9te4krKXsDJWXNxITm8aOjHXWQrjKWoJTCWE8yVB/eVVtRiasi8RO0n5WrANVAtbCNOwgWWM+y+Ssjpe3OIExzQe5tdeSqxdYS9kZKi9vJCY2jR0ZXelcS3BUJkQkxxdZS/Jy3louL+vN9SdjOIxhir0WOkAHa2Ebttcgby3JDEuxtdADrhoQK5y36RJYSw/YkZE+sK9+Qyy+1aVB7qusJY4vuZTlswEohei46xZ9pmC4LngtHOEnHwrWMot55hPXr1hLPDO1Yi3CJfx5tk/jy09LsJb1M1Re3khMbBo7MpJicGPPkrXQw9nj162FzTMfDZExd3w4S64oQr4vFXzc4RREteDLc8cB1sJ3AaW5Fpc8vsSTb+JcS/rDlE1zLew3NdK6ob+S6dhgYC09YEdGI8XYjGqAblUEk0DMRoG19IAdGY0UYyu6j/6NimATiNkosJYesCOjkWJsRHlQqU0RjAIxGwXW0gN2ZDRSjH2BCIpAzEaBtfSAooyZvPclmwMAAOeccx8/fa4Ka1VvBnrUVIQWlY2pDyCCIhCzUeorDtZihcqKVAGBYIQIqkDMRtnZWkBnIBCMEEEViNkosBagCQLBCBFUgZiNAmsBmiAQjBBBFYjZKLAWoAkCwQgRVIGYjQJrAZogEIwQQRWI2SiwFqAJAsEIEVSBmI0CawGaIBCMEEEViNkosBagCQLBCBFUgZiNAmsBmiAQjBBBFYjZKLAWoAkCwQgRVIGYjQJrAZogEIwQQRWI2SiwFqAJAsEIEVSBmI0CawGaIBCMEEEViNkosBagCQLBCBFUgZiNAmsBmiAQjBBBFYjZKLAWoAkCwQgRVIGYjQJrAZogEIwQQRWI2SiwFhCRyXuPDRs2bJu2mlgEawEAAKAMrAUAAIAysBYAAADKwFoAAAAoA2sBAACgzP8BZRdgGRlKRGEAAAAASUVORK5CYII="/>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6" name="AutoShape 6" descr="data:image/png;base64,iVBORw0KGgoAAAANSUhEUgAAAh4AAACoCAIAAAAgrXBcAAAZZ0lEQVR4nO2dsa7jNhaG+Rz7BAMMFjuTzvcNUqRJkwDp1aWZLsAUC2yZwjf1Yqo06dIZwRRpJuUW0w0CI13mObSFLIo8PIeizGPrkP4/qLhXliX6J3V+kbR53AgAAACo4vYuAAAAgN6AtQAAAFAG1gIAAEAZWAsAAABlYC0AAACUgbUAAABQBtYCAABAGVgLAAAAZWAtAAAAlIG1gIWPnz7vXYT9gQiKQMxGqa84WAtYQCAYIYIqELNRYC1AEwSCESKoAjEbBdYCNEEgGCGCKhCzUWAtQBMEghEiqAIxGwXWAjRBIBghgioQs1FgLUATBIIRIqgCMRsF1gI0QSAYIYIqELNRYC1AEwSCESKoAjEbBdYCNEEgGCGCKhCzUWAtQBMEghEiqAIxG2Vna3FAj8qKVAGBYIQIqkDMRoG19ENlRU58/PS5ZttbAwCAFSrdRcFafvvf39hqtknGmorQwjn3158fHnyDCBATW31EgrXsv8FaTG0QAWJig7X0sMFaTG0QAWJig7X0sMFaTG0QAWJig7X0sMFaTG0QAWJig7X0sMFaTG0QAWJiewBr+em75dtw//z3O7//13+/CL8o9/XP81v+GP7pnPvuP8tJfv7S+T3T3wtf/sSc8MWbP37jDg6u8gDW8v771/Pnfv3DL3/9+eGvP395+8o599W7pQn++K3ze6a/PYWHOffNj5fD/vvVsvPV978HBQh4+fb9zW+qqNivvv+dfpCawm/S0H3738x1pYMNbY5YC1GJF/lD0NiIVmyzFHZiq6u42mBSGYncLa3l3ZsvnFsC+rs3X0xBP93vnDeeAmuJjvxi+HX2lWV/evANt0nGyopUYQkE0716ueF/eftqur0LwuL0lujt8mHB9vsPL8NI/fsPL32MmF66W8hwq9ZSVfhiDS9HTlbKXlc62NAWWougkmAt779/7dzrVy8jy2SbJd9WsdVWXG0wqYxEt7SW0BLy+wOT2GAtf//na+emjsvUN6Kdkge2lunp0j+SX7bysBjuzxzGnodu5q1lU+HLNfzw7hs3B9ZVawkPNrRRMRmVMm791bvJNkjXkDRLvq1iq6242mBSGYluaC18uOf3Tybx4s0fW6wl2O9HwyIjeWBr8SMM0T2/sdey3O1r1pKNDtatZVvhr7PnVWvJ2du+EWpNJfmjffMjlYttlnxbxVZbcbXBpDIS3c5ayKhX3lqmg0utxSNN3kTe45l6RY9hLX9G49fxqMvWeYL8YS/fvqdDJWQzZy1Vhd+iIR1RjK4rH2xo82LKKoluPYlGBWSapbATW13F1QaTykjkLPVavvzp7/JeS+BGwclng3nx5o+H7rX4bb5pX//wy/Z5AjILjV7Lh3IN4zeu9FruLNE1Ym7ptbz7xi3zRnTeLthJPjK7E9u1FVcbTCoj0Q2t5RLlk7kWZn861xL2MJJBsOnvaOqetS5YCwkK6VxxMiYzhwAmMmas5RIU2pxr2Vb4Yg2jkLo2IMbGXwObo0OsJXMtydfhnGO+oYB5lxtXXG0wqYxEN7SWuS+ydFB++m7qZAQzK3//Jn1hLP43+j5xMo3vv3v2W9QBelxrCb/jFM4Pp1/ykZ6sowdP2YH8Nl0lnLBt6Btimwq/UcNupvEllZKPFoyGEYnYZim1VWyVFVcbTCoj0U2tZfGJiSDKR/vDn6fMJiS8GrvF0kGZ+jrk+Ef+XYv/VUFyr4Y/TWAmVMhLfmdsMyFxkL0QxJqdrWXh5dv3SoXPa+jfvjyDy79rYQ7ePzBxYkoqFfRRlh4P2yzltoqtouJqg0llJHL4NX6f1vK4G0SAmNhgLT1ssBZTG0SAmNhgLT1ssBZTG0SAmNhgLT1ssBZTG0SAmNhMWAtQobIiJzJ570u2vTUAAFjh46fPVe5Q9WagR01FaGGkGPsCERSBmI1SX3EK1lJZAmBHRiPF2BeIoAjEbBRYSw/YkdFIMfYFIigCMRsF1tIDdmQ0Uox9gQiKQMxGgbX0gB0ZjRRjXyCCIhCzUWAtPWBHxhsU43w8uOGkfdZbUijCaXCNfbA9MNKwwVZgLT1gR8agGOfjwbk0eJ4G55w7HM/ySWIzuZ+1kCudhpVySqR1MX1o8ilgLSVEYk46ulDMSzPzHI7nsrbHvjG9RPC/C1/JXZeWMWY66KqW1RLGrEVoOlEVnQahcURHBW8T2hB55XA8i83IOlTG/XCxtRwOB3IPnQY3DEMT1nI1SV2cBncYBnpyWEsJi5jn42ER7DQEQSBRsaTtcW/kL7GckvzPX3c+iKvf6XHldKRF6xBL1lLYdGJrmWsoevOYWAtzC8cPpefjIbaclqrerLUMp1NkI+m+wN2H00ieA/yT4HDyrk9v7+QJYKpJf3z4gElKkr9uHBro8eEO2lRoXUyfl2vIxEHpZ6ENvKU2qUUcH1IFxBC/1vYkaxFE3m4t40l6hHqIurRmLQVNh7cW+u41a8k+MrZW9YatZaQ+Eu1aHgxpFKUxNxiuWJ4+2CA8HR/F/+WfDdcNzx8+hpwGzicEES5v9h4ZtqqCz+L/bq1F6uHoECuRIWMt+bYnvpEfrNpsLfRhN3OuLrFkLYVNR+61CDUvPZ7IgxGtVb1lawmi5lxz7NOcWGHxf/69TKBeXog6G/4f9nFCbihRwckbM3GD3FTE9IIiL2cVP8vlqHRs53FIfTruKbKj4iVtTxxOTy7hryP1mLmubG42pbX4chWmrGUchaZTNtcSVZY81+In52At+jDW4rX2FRdEzrhutloLYYO1FFyXiUsR8ynSV8K6yPSsY2thP4s/7nEnZdiGfT4e2OoOX19reysza8El/P9bei25CNNafLkKc9YykWs6woBYOneS67XAWm4DZy3JKHd4n3Nf1yi2FrYGC6yl6LrZXsvIHCWJIJlGbC2Z8x+Ox8ed8Rcatpcsby1y21uzFq4Zbh4QK5y36RKj1kKajvBNDXGAYVy1Fsy13AbWWuIpD95awkfzWH7BWsRK2mYt8nWzcy3C5agIyfeXw4E00oliG9x8THYArmu8mOfwizaLsCvWIrY97o3CJfx5tk/jy08/LcWXqzBkLVK9xneVNN9JmwK5b9MaJh3eM74hpgFvLWkdLnHaP8sfh/hwF31DbEzfS/sEXMiQBsQKrit9Q2wesqfDaYwI0tdPub4Q91nkxv44CF1Aaa4lbTNS2xPfmFzCnyYz18J+UyOtf/rzho5r1JC1ZOpVeIHWrn8ije94thEkLwg9oyaIZdwTI8XYF4igCMRsFFPWAq7EjoxGirEvEEERiNkosJYesCOjkWLsC0RQBGI2CqylB+zIaKQY+wIRFIGYjQJr6QFFGTN570s2BwAAzjnnPn76XBXWqt7snIO1VGNHRiPF2BeIoAjEbJT6ioO17I8dGY0UY18ggiIQs1FgLT1gR0YjxdgXiKAIxGwUWEsP2JHRSDH2BSIoAjEbBdbSA3ZkNFKMfYEIikDMRoG19IAdGW9QjNVlBM1hpC76AGI2CqylB+zIGBSDrAs4E+Un58mtfHxLmJWPr1ruJxVhpi2LNEHUsIUE5yHhUmDZties/0QvISU1X12CTKzu6aCWFpK6ClPWkgYRcfmvZFmxXAsoS/eSX3PMdIyIZdwTUptr+cl5jFjL1VAR0lX0QTGLmNE6k3KC83nnWtvj3shfYjnlppWPpcVJD8dTY2sUXkUD1sLcjBvS2peme1lbKdl0jDBrLWv5ySPL9jkUUlMfTsFSxfzqs+GTweF4Dlcp9YfxS5sK15VWPk7Td9EoIVmLvGwzuwAyu4yqpWZ3F2Jr4TOyCYvq59ueZC2FOVbKFtXnT9ba8rdX0aK1bEq1UmotJUmzCxrNPhi2lnx+8pIc9dH4QUE++en4KP4v/2y4bjZfS7aDI1hL+EgcPR4v/3CnffCV9R0dXSSfP2Mt+bYnvpEfrNpsLfFi/tlzdUmD1pIftrjSWuhtf22j2QfL1pLNTx4QqJ4bEIuyTIZn4dNPRv+wzyTidbNZJrNNIImGSe+GNrG58OlpxY/5KJCGzSY4D1ieItbanjjEnVzCXyeTryXpyuZmU2AtZWeovPyqtdD625Z7uHSuRU4Ds6nR7INpa8nlJydab7UWwgZrKbguE5ci5lOkrzi21yJ1uMiVyWnFj/kosA37fJQTnI9jWdvLP6KGl/D/b+m15MIUrKXsDJWXX7WW3ABBynW9Fin3MXteazMt1q0lGeXmEhhf1Wtha6HAWoqum+21jMxRkgjM2JvUa0lPuxIA+0do2F6XvLXIbW9d2bQZbh4QK5y36ZIGrWX7XIvwv9QOahrNPhi3lnjKg7cWOUe9YC1iLWyzFvm62bkW4XKsCNEUXdgJzs2gRKHTVGO7M17MM5/gfMVaxLbHvVG4hD/P9ml8+emn+zpt0VpoX/WcTWsfD1/Lc6LxbX9to9kH69aSVsISp/0oj5SjXrKW4LhooKhoQKzgutI3xOYhezqcJorAu1V4Cn8Ef1r2Yz4Kjp+4kuZa0jYjtT3xjbzQK3Mty9uF6l72JO/qk/qIpGwtsexs/SWH5nop9GD5OcS3g+sazZ7EMu6JkWLsC0RQBGI2iilrAVdiR0YjxdgXiKAIxGwUWEsP2JHRSDH2BSIoAjEbBdbSA3ZkNFKMfYEIikDMRoG19ICijJm89yWbAwAA55xzHz99rgprVW92zsFaqrEjo5Fi7AtEUARiNkp9xcFa9seOjEaKsS8QQRGI2Siwlh6wI6ORYuwLRFAEYjYKrKUH7MhopBj7AhEUgZiNAmvpATsyGinGvkAERSBmo8BaesCOjAXF6H/BRSN10QcQs1FgLT1gR8awGPF6SfmFpTdwdcr6uxGIQBYN6ttSb0LUsGni+jG/FBi3aLqYriBY1zy8RC4zunTdfHVPB9luwgrYsxZmwS8xGE3VzjcgUrfszl5gZNwJF1tLvOZbZvXPriDWEi0+2fcnvwGLmNE6k379aXkx2QNdTfA0uGFYTWCcXmI55aaVj7nqnp6LTlj5uOgMlZdPnkrSJY2lYHQa3GEY4tfYxpFpMV1g31rI6p9prvv4Plxu0eBJQ8qtEz0xpMffH8la5GWb2VWO2bVYH86aYmvhM7IJi+rHDZDuk6ylMMdK2fro/MmwqH7ZGSovH5RAeqoTrGWqOfIiW2u9V2UD1kLNIvEJNt0BV/NXp6y/G4K1hA84Sb4WOa+VnAfiIXB0dJF8/ly+FtpvjnaJb+QfSjZbS7yYf/ZcXWLJWsS4wL8Q5hMnDyds++t4eNO+tQQmIOVf4RLmcLfn1Snr70YSDZNuFG3RYVuOy0+jkPgk3CukYSeJ69npjVnfNAe1mK8lHTvflK8l6TPnwg2spewMlZdfSpBNypbpuqYVxTYOvsV0gVlrWQ+rQaicX4gPiNNzjRUp6+8G32uhacDoMG6cFVGabO6zAWdgG/b56JMB5noti9BhYtO1GdzkEv7/Lb2W3MQarKXsDJWXv85aosoRaoo2Dnln65i1Fmlkgc8aOb0i9lGTvsrGlPV3g7cW+jTE9VqiPYzPPiBCw/a65K0lmWEpthbuEWfzgFjhvE2XWLKWDXMthc9yK82uGzqxFl+tTPUs77o6Zf3dEKyFjvllZ1Ci0Nl9GMrgxTzzievX7vFLmwr6i7K1CJfw59k+jS8/K3dfp6ashXYpztI3xJKfNvg7lW0cuRbTBb1YyyUOsF8Z5weTlmeMeSQ9Of7+iNaSDIrRxyK+/PGDVG+NdwXHT1xJcy3p1z/i+StxriX9YcqmuRZ23jf1FvormY4r05a1jPxEGKnFw4GZq2Uz27Ptr8PaTGXci9pidPHTDyN10QcQs1HMWQu4AjsyVhajC2dBNNQEYjYKrKUH7MhYV4w+nAXRUBOI2Siwlh6wI6ORYuwLRFAEYrbIVGuVdQdr2R9FGTN570s2BwB4eKZg8q8X/6iJRbCW/bEjo5Fi7AtEUARitohDr6UP7MhopBj7AhEUgZgtAmvpBDsyGinGvkAERSBmi8BaOsGOjEaKsS8QQRGI2SKwlk6wI6ORYuwLRFAEYrYIrKUT7MhYUIzz81MPP17JsEdddKuqkYYNNgFr6QQ7MobFiNdLWpb9qgyCp8G5p2fLi/WQurhL1H8Ma2HSkOeWAuNWgxLTFQSL4YeXoKt+za+sLkHGXJ9ctcv6moC1dIIdGYm1eAs4Pz/5RX97DYIeWIsii5jROpN+oWt5BeIDk8ZpGFYTGKeXWE65aeVjZm2JYKFcG1nrbgWspRPsyChZS7h+6PPTlEFj4nJIfB+en58uL5yfn1zmyODlxbji4+9P1lqCAvJ7YzumR56fn56ez1Q9SdUOiK2FT/0mLKqfrqod7ltJMEi5blH9zFq4Xa+sD2vpBDsyitZCzSLxiSgF/Hww9yxO8rXMlzgNT89nG8/usrUEnbfwn5WPGYgXq0f6goJPt00g5lnKTS7la0nzzK2lAmMv4V/ZnAosVws9VVICrKUT7MgoWUtgAnEcXQ4K8mT5I6JQvLxDzDLJHX9/RGuhFjJ/+LTYgZlER9JTCPvjDmPTEDGTNOTs9MYc99Nk12K+ljRJ0KZ8LUGGt5lsl6TrPguspRvsyEisZSHuv7BBcH6BH0CKXMqHizSAJsffH9FaqBfS/gzpj8RI1sJ1fPq1lokgZ2A+y+Ssj3eU4gTGNNP51l5LtlPSYz7CCFhLJ9iRURwQW5CD4PQKP6jF9VVyd++eww2bey3RHsZe2ZPFZ3gsawki+0oCYzrDUmwt9ICrBsRY++jeV0ZYSzfYkbHKWvyzOvelTe7RP5lrka5yX5gxHGmuhQrki8296M8Q9m1Whhmbx4sppCFfsRb6PeSsteQynV83jc9coX9fGWEt3WBHxjpruQTOdNibBAfuG2JPz2cpt/y9mUXwpSE9lWSQkC92PCgWWUh65v6tJZ7JkOZalt+XRD988dKIcy3pD1M2zbUsbw8OSrwl/ZHM7hODt8HBWvrAjoy1xejiazO3rAsb34G7I0YaNtgErKUT7MhYWYwunAXWoomRhg02AWvpBDsy1hWjD2eBtWhipGGDTcBaOsGOjEaKsS8QQRGI2SKwlk5QlDGT975ko7OUAIDHYwom/3rxj5pYBGvZHzsyGinGvkAERSBmizj0WvrAjoxGirEvEEERiNko9RUHa9kfOzIaKca+QARFIGajwFp6wI6MRoqxLxBBEYjZKLCWHrAjo5Fi7AtEUARiNgqspQfsyFhQjNVlAZvnmrrIp416YIw0bLAVWEsP2JGRFoNZk+km1pJfTfbObpbWxbR2VK4IsBaBSEyauH7MLwXGpVdz2TXE0kuky35Nr6wuQSZWuJxurCtgLT1gR8YkECx30Lys7A69lr2t5TS4wzBkywBrEVjE5BPXyysQH+ii9qfBDcNqAuP0EsspN618zK0tMd0Sp77zgE3AWnrAjoxBMaRVW3wGjehh0b+UPPFNlhSu9esP49cvD85yOJ7TxH+nwR2Ox+l8wxCVUif3H62LyTbSWLQU7XA8kly7RIUiEboktpb0w2YW1Y/tmu6TrEXQ87pF9fmTdZ5icgLW0gN2ZIwDAZ/MKhwPCC2B2kM0cBEliF3+mW/QIPuxEDHoSv0rV62B1MUcYcjZafEXSZhkUkUidEkgJjuSlMvXciJ+He0S38i79VWpwDJDYl1X2jjCWvrAjoxLMcSlJpM4v6R0Cm+36IWwCxPl3giTggWBl0nAFFsLlwNYbdwsqgviDzTUJR+XL3eRCF2S+nTcVxNz1F/yFi8J5JYuKzfXkiYJ2pSvJXL9te4krKXsDJWXNxITm8aOjHXWQrjKWoJTCWE8yVB/eVVtRiasi8RO0n5WrANVAtbCNOwgWWM+y+Ssjpe3OIExzQe5tdeSqxdYS9kZKi9vJCY2jR0ZXelcS3BUJkQkxxdZS/Jy3louL+vN9SdjOIxhir0WOkAHa2Ebttcgby3JDEuxtdADrhoQK5y36RJYSw/YkZE+sK9+Qyy+1aVB7qusJY4vuZTlswEohei46xZ9pmC4LngtHOEnHwrWMot55hPXr1hLPDO1Yi3CJfx5tk/jy09LsJb1M1Re3khMbBo7MpJicGPPkrXQw9nj162FzTMfDZExd3w4S64oQr4vFXzc4RREteDLc8cB1sJ3AaW5Fpc8vsSTb+JcS/rDlE1zLew3NdK6ob+S6dhgYC09YEdGI8XYjGqAblUEk0DMRoG19IAdGY0UYyu6j/6NimATiNkosJYesCOjkWJsRHlQqU0RjAIxGwXW0gN2ZDRSjH2BCIpAzEaBtfSAooyZvPclmwMAAOeccx8/fa4Ka1VvBnrUVIQWlY2pDyCCIhCzUeorDtZihcqKVAGBYIQIqkDMRtnZWkBnIBCMEEEViNkosBagCQLBCBFUgZiNAmsBmiAQjBBBFYjZKLAWoAkCwQgRVIGYjQJrAZogEIwQQRWI2SiwFqAJAsEIEVSBmI0CawGaIBCMEEEViNkosBagCQLBCBFUgZiNAmsBmiAQjBBBFYjZKLAWoAkCwQgRVIGYjQJrAZogEIwQQRWI2SiwFqAJAsEIEVSBmI0CawGaIBCMEEEViNkosBagCQLBCBFUgZiNAmsBmiAQjBBBFYjZKLAWoAkCwQgRVIGYjQJrAZogEIwQQRWI2SiwFhCRyXuPDRs2bJu2mlgEawEAAKAMrAUAAIAysBYAAADKwFoAAAAoA2sBAACgzP8BZRdgGRlKRG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7" name="Picture 7" descr="C:\Users\IT\Downloads\index.png"/>
          <p:cNvPicPr>
            <a:picLocks noChangeAspect="1" noChangeArrowheads="1"/>
          </p:cNvPicPr>
          <p:nvPr/>
        </p:nvPicPr>
        <p:blipFill>
          <a:blip r:embed="rId2" cstate="print"/>
          <a:srcRect/>
          <a:stretch>
            <a:fillRect/>
          </a:stretch>
        </p:blipFill>
        <p:spPr bwMode="auto">
          <a:xfrm>
            <a:off x="2133600" y="2819400"/>
            <a:ext cx="5715000" cy="2895600"/>
          </a:xfrm>
          <a:prstGeom prst="rect">
            <a:avLst/>
          </a:prstGeom>
          <a:noFill/>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FIFTH NORMAL FORM (CONTD..)</a:t>
            </a:r>
            <a:endParaRPr lang="en-US"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In above table, Rose takes both Mathematics and Physics class for Semester 1, but she does not take Physics class for Semester 2.  </a:t>
            </a:r>
          </a:p>
          <a:p>
            <a:r>
              <a:rPr lang="en-US" sz="2200" dirty="0" smtClean="0">
                <a:latin typeface="Arial" pitchFamily="34" charset="0"/>
                <a:cs typeface="Arial" pitchFamily="34" charset="0"/>
              </a:rPr>
              <a:t>In this case, combination of all these 3 fields is required to identify a valid data. Imagine we want to add a new class - Semester3 but do not know which Subject and who will be taking that subject. We would be simply inserting a new entry with Class as Semester3 and leaving Lecturer and subject as NULL.</a:t>
            </a:r>
          </a:p>
          <a:p>
            <a:r>
              <a:rPr lang="en-US" sz="2200" dirty="0" smtClean="0">
                <a:latin typeface="Arial" pitchFamily="34" charset="0"/>
                <a:cs typeface="Arial" pitchFamily="34" charset="0"/>
              </a:rPr>
              <a:t>It's not a good to have such entries. Moreover, all the three columns together act as a primary key, we cannot leave other two columns blank!</a:t>
            </a:r>
            <a:endParaRPr lang="en-US" sz="2200" dirty="0">
              <a:latin typeface="Arial" pitchFamily="34" charset="0"/>
              <a:cs typeface="Arial" pitchFamily="3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FIFTH NORMAL FORM (CONTD..)</a:t>
            </a:r>
            <a:endParaRPr lang="en-US"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We have to decompose the table in such a way that it satisfies all the rules till 4NF and when join them by using keys, it should yield correct record. </a:t>
            </a:r>
          </a:p>
          <a:p>
            <a:r>
              <a:rPr lang="en-US" sz="2200" dirty="0" smtClean="0">
                <a:latin typeface="Arial" pitchFamily="34" charset="0"/>
                <a:cs typeface="Arial" pitchFamily="34" charset="0"/>
              </a:rPr>
              <a:t>Here, we can represent each lecturer's Subject area and their classes in a better way. We can divide above table into three - (SUBJECT, LECTURER), (LECTURER, CLASS), (SUBJECT, CLASS</a:t>
            </a:r>
            <a:r>
              <a:rPr lang="en-US" sz="2200" dirty="0" smtClean="0">
                <a:latin typeface="Arial" pitchFamily="34" charset="0"/>
                <a:cs typeface="Arial" pitchFamily="34" charset="0"/>
              </a:rPr>
              <a:t>)</a:t>
            </a:r>
          </a:p>
          <a:p>
            <a:endParaRPr lang="en-US" sz="2200" dirty="0">
              <a:latin typeface="Arial" pitchFamily="34" charset="0"/>
              <a:cs typeface="Arial" pitchFamily="34"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FIFTH NORMAL FORM (CONTD..)</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pPr>
              <a:buNone/>
            </a:pPr>
            <a:endParaRPr lang="en-US" dirty="0" smtClean="0"/>
          </a:p>
        </p:txBody>
      </p:sp>
      <p:pic>
        <p:nvPicPr>
          <p:cNvPr id="2050" name="Picture 2" descr="C:\Users\IT\Downloads\index2.png"/>
          <p:cNvPicPr>
            <a:picLocks noChangeAspect="1" noChangeArrowheads="1"/>
          </p:cNvPicPr>
          <p:nvPr/>
        </p:nvPicPr>
        <p:blipFill>
          <a:blip r:embed="rId2" cstate="print"/>
          <a:srcRect/>
          <a:stretch>
            <a:fillRect/>
          </a:stretch>
        </p:blipFill>
        <p:spPr bwMode="auto">
          <a:xfrm>
            <a:off x="1219200" y="1981200"/>
            <a:ext cx="7239000" cy="4343400"/>
          </a:xfrm>
          <a:prstGeom prst="rect">
            <a:avLst/>
          </a:prstGeom>
          <a:noFill/>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example, who teaches Physics to Semester 1, we would be selecting Physics and Semester1 from table 3 above, join with table1 using Subject to filter out the lecturer names. Then join with table2 using Lecturer to get correct lecturer name.</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atin typeface="Arial" pitchFamily="34" charset="0"/>
                <a:cs typeface="Arial" pitchFamily="34" charset="0"/>
              </a:rPr>
              <a:t>Domain Key Normal Form</a:t>
            </a:r>
            <a:endParaRPr lang="en-US" b="1"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Domain-key normal form (DK/NF) is a normal form used in database normalization which requires that the database contains no constraints other than domain constraints and key constraints.</a:t>
            </a:r>
          </a:p>
          <a:p>
            <a:r>
              <a:rPr lang="en-US" sz="2400" dirty="0" smtClean="0"/>
              <a:t>A domain constraint specifies the permissible values for a given attribute, while a key constraint specifies the attributes that uniquely identify a row in a given table.</a:t>
            </a:r>
          </a:p>
          <a:p>
            <a:r>
              <a:rPr lang="en-US" sz="2400" dirty="0" smtClean="0"/>
              <a:t>The third normal form, Boyce–</a:t>
            </a:r>
            <a:r>
              <a:rPr lang="en-US" sz="2400" dirty="0" err="1" smtClean="0"/>
              <a:t>Codd</a:t>
            </a:r>
            <a:r>
              <a:rPr lang="en-US" sz="2400" dirty="0" smtClean="0"/>
              <a:t> normal form, fourth normal form and fifth normal form are special cases of the domain/key normal form. </a:t>
            </a:r>
          </a:p>
          <a:p>
            <a:r>
              <a:rPr lang="en-US" sz="2000" dirty="0" smtClean="0"/>
              <a:t>All have either functional, multi-valued or join dependencies that can be converted into (super)keys. </a:t>
            </a:r>
            <a:endParaRPr lang="en-US" sz="2200" dirty="0">
              <a:latin typeface="Arial" pitchFamily="34" charset="0"/>
              <a:cs typeface="Arial" pitchFamily="34"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Arial" pitchFamily="34" charset="0"/>
                <a:cs typeface="Arial" pitchFamily="34" charset="0"/>
              </a:rPr>
              <a:t>DOMAIN KEY NORMAL FORM(CONTD..)</a:t>
            </a:r>
            <a:endParaRPr lang="en-US"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The domains on those normal forms were unconstrained so all domain constraints are satisfied. </a:t>
            </a:r>
          </a:p>
          <a:p>
            <a:r>
              <a:rPr lang="en-US" sz="2200" dirty="0" smtClean="0">
                <a:latin typeface="Arial" pitchFamily="34" charset="0"/>
                <a:cs typeface="Arial" pitchFamily="34" charset="0"/>
              </a:rPr>
              <a:t>Transforming a higher normal form into domain/key normal form is not always a dependency-preserving transformation and therefore not always possible.</a:t>
            </a:r>
          </a:p>
          <a:p>
            <a:pPr>
              <a:buNone/>
            </a:pPr>
            <a:r>
              <a:rPr lang="en-US" sz="2200" b="1" dirty="0" smtClean="0">
                <a:latin typeface="Arial" pitchFamily="34" charset="0"/>
                <a:cs typeface="Arial" pitchFamily="34" charset="0"/>
              </a:rPr>
              <a:t>Wealthy person </a:t>
            </a:r>
            <a:endParaRPr lang="en-US" sz="2200" b="1" dirty="0">
              <a:latin typeface="Arial" pitchFamily="34" charset="0"/>
              <a:cs typeface="Arial" pitchFamily="34" charset="0"/>
            </a:endParaRPr>
          </a:p>
        </p:txBody>
      </p:sp>
      <p:graphicFrame>
        <p:nvGraphicFramePr>
          <p:cNvPr id="4" name="Table 3"/>
          <p:cNvGraphicFramePr>
            <a:graphicFrameLocks noGrp="1"/>
          </p:cNvGraphicFramePr>
          <p:nvPr/>
        </p:nvGraphicFramePr>
        <p:xfrm>
          <a:off x="1905000" y="3870960"/>
          <a:ext cx="6096000" cy="2651760"/>
        </p:xfrm>
        <a:graphic>
          <a:graphicData uri="http://schemas.openxmlformats.org/drawingml/2006/table">
            <a:tbl>
              <a:tblPr/>
              <a:tblGrid>
                <a:gridCol w="2032000"/>
                <a:gridCol w="2032000"/>
                <a:gridCol w="2032000"/>
              </a:tblGrid>
              <a:tr h="0">
                <a:tc>
                  <a:txBody>
                    <a:bodyPr/>
                    <a:lstStyle/>
                    <a:p>
                      <a:r>
                        <a:rPr lang="en-US" b="1" u="sng" dirty="0">
                          <a:latin typeface="Arial" pitchFamily="34" charset="0"/>
                          <a:cs typeface="Arial" pitchFamily="34" charset="0"/>
                        </a:rPr>
                        <a:t>Wealthy Person</a:t>
                      </a:r>
                      <a:endParaRPr lang="en-US"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Arial" pitchFamily="34" charset="0"/>
                          <a:cs typeface="Arial" pitchFamily="34" charset="0"/>
                        </a:rPr>
                        <a:t>Wealthy Person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Arial" pitchFamily="34" charset="0"/>
                          <a:cs typeface="Arial" pitchFamily="34" charset="0"/>
                        </a:rPr>
                        <a:t>Net Worth in Dollars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latin typeface="Arial" pitchFamily="34" charset="0"/>
                          <a:cs typeface="Arial" pitchFamily="34" charset="0"/>
                        </a:rPr>
                        <a:t>Steve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pitchFamily="34" charset="0"/>
                          <a:cs typeface="Arial" pitchFamily="34" charset="0"/>
                        </a:rPr>
                        <a:t>Eccentric Millionaire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pitchFamily="34" charset="0"/>
                          <a:cs typeface="Arial" pitchFamily="34" charset="0"/>
                        </a:rPr>
                        <a:t>124,543,621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latin typeface="Arial" pitchFamily="34" charset="0"/>
                          <a:cs typeface="Arial" pitchFamily="34" charset="0"/>
                        </a:rPr>
                        <a:t>Roderick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atin typeface="Arial" pitchFamily="34" charset="0"/>
                          <a:cs typeface="Arial" pitchFamily="34" charset="0"/>
                        </a:rPr>
                        <a:t>Evil Billionaire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pitchFamily="34" charset="0"/>
                          <a:cs typeface="Arial" pitchFamily="34" charset="0"/>
                        </a:rPr>
                        <a:t>6,553,228,893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latin typeface="Arial" pitchFamily="34" charset="0"/>
                          <a:cs typeface="Arial" pitchFamily="34" charset="0"/>
                        </a:rPr>
                        <a:t>Katrina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atin typeface="Arial" pitchFamily="34" charset="0"/>
                          <a:cs typeface="Arial" pitchFamily="34" charset="0"/>
                        </a:rPr>
                        <a:t>Eccentric Billionaire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pitchFamily="34" charset="0"/>
                          <a:cs typeface="Arial" pitchFamily="34" charset="0"/>
                        </a:rPr>
                        <a:t>8,829,462,998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latin typeface="Arial" pitchFamily="34" charset="0"/>
                          <a:cs typeface="Arial" pitchFamily="34" charset="0"/>
                        </a:rPr>
                        <a:t>Gary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atin typeface="Arial" pitchFamily="34" charset="0"/>
                          <a:cs typeface="Arial" pitchFamily="34" charset="0"/>
                        </a:rPr>
                        <a:t>Evil Millionaire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pitchFamily="34" charset="0"/>
                          <a:cs typeface="Arial" pitchFamily="34" charset="0"/>
                        </a:rPr>
                        <a:t>495,565,211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latin typeface="Arial" pitchFamily="34" charset="0"/>
                <a:cs typeface="Arial" pitchFamily="34" charset="0"/>
              </a:rPr>
              <a:t>DOMAIN KEY NORMAL FORM(CONTD..)</a:t>
            </a:r>
            <a:endParaRPr lang="en-US" dirty="0"/>
          </a:p>
        </p:txBody>
      </p:sp>
      <p:sp>
        <p:nvSpPr>
          <p:cNvPr id="3" name="Content Placeholder 2"/>
          <p:cNvSpPr>
            <a:spLocks noGrp="1"/>
          </p:cNvSpPr>
          <p:nvPr>
            <p:ph idx="1"/>
          </p:nvPr>
        </p:nvSpPr>
        <p:spPr/>
        <p:txBody>
          <a:bodyPr>
            <a:normAutofit/>
          </a:bodyPr>
          <a:lstStyle/>
          <a:p>
            <a:pPr>
              <a:buNone/>
            </a:pPr>
            <a:r>
              <a:rPr lang="en-US" sz="2400" dirty="0" smtClean="0"/>
              <a:t>Wealthy Person</a:t>
            </a:r>
            <a:endParaRPr lang="en-US" sz="2200" dirty="0" smtClean="0">
              <a:latin typeface="Arial" pitchFamily="34" charset="0"/>
              <a:cs typeface="Arial" pitchFamily="34" charset="0"/>
            </a:endParaRPr>
          </a:p>
          <a:p>
            <a:endParaRPr lang="en-US" sz="2200" dirty="0" smtClean="0">
              <a:latin typeface="Arial" pitchFamily="34" charset="0"/>
              <a:cs typeface="Arial" pitchFamily="34" charset="0"/>
            </a:endParaRPr>
          </a:p>
          <a:p>
            <a:endParaRPr lang="en-US" sz="2200" dirty="0" smtClean="0">
              <a:latin typeface="Arial" pitchFamily="34" charset="0"/>
              <a:cs typeface="Arial" pitchFamily="34" charset="0"/>
            </a:endParaRPr>
          </a:p>
          <a:p>
            <a:endParaRPr lang="en-US" sz="2200" dirty="0" smtClean="0">
              <a:latin typeface="Arial" pitchFamily="34" charset="0"/>
              <a:cs typeface="Arial" pitchFamily="34" charset="0"/>
            </a:endParaRPr>
          </a:p>
          <a:p>
            <a:endParaRPr lang="en-US" sz="2200" dirty="0" smtClean="0">
              <a:latin typeface="Arial" pitchFamily="34" charset="0"/>
              <a:cs typeface="Arial" pitchFamily="34" charset="0"/>
            </a:endParaRPr>
          </a:p>
          <a:p>
            <a:pPr>
              <a:buNone/>
            </a:pPr>
            <a:endParaRPr lang="en-US" sz="2200" dirty="0" smtClean="0">
              <a:latin typeface="Arial" pitchFamily="34" charset="0"/>
              <a:cs typeface="Arial" pitchFamily="34" charset="0"/>
            </a:endParaRPr>
          </a:p>
          <a:p>
            <a:endParaRPr lang="en-US" sz="2400" dirty="0" smtClean="0"/>
          </a:p>
          <a:p>
            <a:pPr>
              <a:buNone/>
            </a:pPr>
            <a:r>
              <a:rPr lang="en-US" sz="2400" dirty="0" err="1" smtClean="0"/>
              <a:t>Wealthiness</a:t>
            </a:r>
            <a:r>
              <a:rPr lang="en-US" sz="2400" dirty="0" smtClean="0"/>
              <a:t> Status</a:t>
            </a:r>
            <a:endParaRPr lang="en-US" sz="2200" dirty="0">
              <a:latin typeface="Arial" pitchFamily="34" charset="0"/>
              <a:cs typeface="Arial" pitchFamily="34" charset="0"/>
            </a:endParaRPr>
          </a:p>
        </p:txBody>
      </p:sp>
      <p:graphicFrame>
        <p:nvGraphicFramePr>
          <p:cNvPr id="4" name="Table 3"/>
          <p:cNvGraphicFramePr>
            <a:graphicFrameLocks noGrp="1"/>
          </p:cNvGraphicFramePr>
          <p:nvPr/>
        </p:nvGraphicFramePr>
        <p:xfrm>
          <a:off x="1676400" y="1981201"/>
          <a:ext cx="6096000" cy="2362197"/>
        </p:xfrm>
        <a:graphic>
          <a:graphicData uri="http://schemas.openxmlformats.org/drawingml/2006/table">
            <a:tbl>
              <a:tblPr/>
              <a:tblGrid>
                <a:gridCol w="2032000"/>
                <a:gridCol w="2032000"/>
                <a:gridCol w="2032000"/>
              </a:tblGrid>
              <a:tr h="718929">
                <a:tc>
                  <a:txBody>
                    <a:bodyPr/>
                    <a:lstStyle/>
                    <a:p>
                      <a:r>
                        <a:rPr lang="en-US" b="1" u="sng" dirty="0"/>
                        <a:t>Wealthy Person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Wealthy Person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Net Worth in Dollars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0817">
                <a:tc>
                  <a:txBody>
                    <a:bodyPr/>
                    <a:lstStyle/>
                    <a:p>
                      <a:r>
                        <a:rPr lang="en-US"/>
                        <a:t>Steve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Eccentric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124,543,621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0817">
                <a:tc>
                  <a:txBody>
                    <a:bodyPr/>
                    <a:lstStyle/>
                    <a:p>
                      <a:r>
                        <a:rPr lang="en-US"/>
                        <a:t>Roderick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Evil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6,553,228,893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0817">
                <a:tc>
                  <a:txBody>
                    <a:bodyPr/>
                    <a:lstStyle/>
                    <a:p>
                      <a:r>
                        <a:rPr lang="en-US"/>
                        <a:t>Katrina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Eccentric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8,829,462,998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0817">
                <a:tc>
                  <a:txBody>
                    <a:bodyPr/>
                    <a:lstStyle/>
                    <a:p>
                      <a:r>
                        <a:rPr lang="en-US" dirty="0"/>
                        <a:t>Gary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Evil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495,565,211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600200" y="4953000"/>
          <a:ext cx="6324600" cy="1371600"/>
        </p:xfrm>
        <a:graphic>
          <a:graphicData uri="http://schemas.openxmlformats.org/drawingml/2006/table">
            <a:tbl>
              <a:tblPr/>
              <a:tblGrid>
                <a:gridCol w="2108200"/>
                <a:gridCol w="2108200"/>
                <a:gridCol w="2108200"/>
              </a:tblGrid>
              <a:tr h="457200">
                <a:tc>
                  <a:txBody>
                    <a:bodyPr/>
                    <a:lstStyle/>
                    <a:p>
                      <a:r>
                        <a:rPr lang="en-US" b="1" u="sng" dirty="0"/>
                        <a:t>Status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Minimum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Maximum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200">
                <a:tc>
                  <a:txBody>
                    <a:bodyPr/>
                    <a:lstStyle/>
                    <a:p>
                      <a:r>
                        <a:rPr lang="en-US"/>
                        <a:t>Millionaire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999,999,999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200">
                <a:tc>
                  <a:txBody>
                    <a:bodyPr/>
                    <a:lstStyle/>
                    <a:p>
                      <a:r>
                        <a:rPr lang="en-US" dirty="0"/>
                        <a:t>Billionaire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1,000,000,000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999,999,999,999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Entity Relationship Diagram</a:t>
            </a:r>
            <a:endParaRPr lang="en-US" sz="3600" dirty="0"/>
          </a:p>
        </p:txBody>
      </p:sp>
      <p:sp>
        <p:nvSpPr>
          <p:cNvPr id="3" name="Content Placeholder 2"/>
          <p:cNvSpPr>
            <a:spLocks noGrp="1"/>
          </p:cNvSpPr>
          <p:nvPr>
            <p:ph idx="1"/>
          </p:nvPr>
        </p:nvSpPr>
        <p:spPr/>
        <p:txBody>
          <a:bodyPr/>
          <a:lstStyle/>
          <a:p>
            <a:endParaRPr lang="en-US" dirty="0"/>
          </a:p>
        </p:txBody>
      </p:sp>
      <p:pic>
        <p:nvPicPr>
          <p:cNvPr id="75778" name="Picture 2"/>
          <p:cNvPicPr>
            <a:picLocks noChangeAspect="1" noChangeArrowheads="1"/>
          </p:cNvPicPr>
          <p:nvPr/>
        </p:nvPicPr>
        <p:blipFill>
          <a:blip r:embed="rId2" cstate="print"/>
          <a:srcRect/>
          <a:stretch>
            <a:fillRect/>
          </a:stretch>
        </p:blipFill>
        <p:spPr bwMode="auto">
          <a:xfrm>
            <a:off x="914400" y="1524000"/>
            <a:ext cx="8229600" cy="4800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7D591F-597E-4E75-98D3-BA61B9AAE115}" type="slidenum">
              <a:rPr lang="en-US"/>
              <a:pPr/>
              <a:t>160</a:t>
            </a:fld>
            <a:endParaRPr lang="en-US"/>
          </a:p>
        </p:txBody>
      </p:sp>
      <p:sp>
        <p:nvSpPr>
          <p:cNvPr id="61442" name="Rectangle 2"/>
          <p:cNvSpPr>
            <a:spLocks noGrp="1" noChangeArrowheads="1"/>
          </p:cNvSpPr>
          <p:nvPr>
            <p:ph type="title"/>
          </p:nvPr>
        </p:nvSpPr>
        <p:spPr>
          <a:noFill/>
          <a:ln/>
        </p:spPr>
        <p:txBody>
          <a:bodyPr/>
          <a:lstStyle/>
          <a:p>
            <a:r>
              <a:rPr lang="en-US" b="1" dirty="0" smtClean="0"/>
              <a:t>DENORMALIZATION</a:t>
            </a:r>
            <a:endParaRPr lang="en-US" b="1" dirty="0"/>
          </a:p>
        </p:txBody>
      </p:sp>
      <p:sp>
        <p:nvSpPr>
          <p:cNvPr id="61443" name="Rectangle 3"/>
          <p:cNvSpPr>
            <a:spLocks noGrp="1" noChangeArrowheads="1"/>
          </p:cNvSpPr>
          <p:nvPr>
            <p:ph type="body" idx="1"/>
          </p:nvPr>
        </p:nvSpPr>
        <p:spPr>
          <a:noFill/>
          <a:ln/>
        </p:spPr>
        <p:txBody>
          <a:bodyPr>
            <a:normAutofit/>
          </a:bodyPr>
          <a:lstStyle/>
          <a:p>
            <a:r>
              <a:rPr lang="en-US" sz="2200" b="0" dirty="0">
                <a:latin typeface="Arial" pitchFamily="34" charset="0"/>
                <a:cs typeface="Arial" pitchFamily="34" charset="0"/>
              </a:rPr>
              <a:t>Normalized (decomposed) tables require additional processing, thus reducing system speed.</a:t>
            </a:r>
          </a:p>
          <a:p>
            <a:r>
              <a:rPr lang="en-US" sz="2200" b="0" dirty="0">
                <a:latin typeface="Arial" pitchFamily="34" charset="0"/>
                <a:cs typeface="Arial" pitchFamily="34" charset="0"/>
              </a:rPr>
              <a:t>Sometimes normalization is not done keeping in mind processing speed requirements and practical aspects of the situation</a:t>
            </a:r>
            <a:r>
              <a:rPr lang="en-US" sz="2200" b="0" dirty="0" smtClean="0">
                <a:latin typeface="Arial" pitchFamily="34" charset="0"/>
                <a:cs typeface="Arial" pitchFamily="34" charset="0"/>
              </a:rPr>
              <a:t>.</a:t>
            </a:r>
          </a:p>
          <a:p>
            <a:r>
              <a:rPr lang="en-US" sz="2200" dirty="0" smtClean="0">
                <a:latin typeface="Arial" pitchFamily="34" charset="0"/>
                <a:cs typeface="Arial" pitchFamily="34" charset="0"/>
              </a:rPr>
              <a:t>Example: R: EMPLOYEE</a:t>
            </a:r>
          </a:p>
          <a:p>
            <a:endParaRPr lang="en-US" sz="2200" dirty="0" smtClean="0">
              <a:latin typeface="Arial" pitchFamily="34" charset="0"/>
              <a:cs typeface="Arial" pitchFamily="34" charset="0"/>
            </a:endParaRPr>
          </a:p>
          <a:p>
            <a:pPr>
              <a:buNone/>
            </a:pPr>
            <a:endParaRPr lang="en-US" sz="2200" dirty="0" smtClean="0">
              <a:latin typeface="Arial" pitchFamily="34" charset="0"/>
              <a:cs typeface="Arial" pitchFamily="34" charset="0"/>
            </a:endParaRPr>
          </a:p>
          <a:p>
            <a:r>
              <a:rPr lang="en-US" sz="2200" dirty="0" smtClean="0">
                <a:latin typeface="Arial" pitchFamily="34" charset="0"/>
                <a:cs typeface="Arial" pitchFamily="34" charset="0"/>
              </a:rPr>
              <a:t>Employee of a larger corporation have access to a handful of mutual fund companies for their retirement investment</a:t>
            </a:r>
          </a:p>
          <a:p>
            <a:endParaRPr lang="en-US" b="0" dirty="0" smtClean="0"/>
          </a:p>
          <a:p>
            <a:pPr>
              <a:buNone/>
            </a:pPr>
            <a:endParaRPr lang="en-US" b="0" dirty="0"/>
          </a:p>
        </p:txBody>
      </p:sp>
      <p:graphicFrame>
        <p:nvGraphicFramePr>
          <p:cNvPr id="5" name="Table 4"/>
          <p:cNvGraphicFramePr>
            <a:graphicFrameLocks noGrp="1"/>
          </p:cNvGraphicFramePr>
          <p:nvPr/>
        </p:nvGraphicFramePr>
        <p:xfrm>
          <a:off x="762000" y="3886200"/>
          <a:ext cx="8153402" cy="370840"/>
        </p:xfrm>
        <a:graphic>
          <a:graphicData uri="http://schemas.openxmlformats.org/drawingml/2006/table">
            <a:tbl>
              <a:tblPr firstRow="1" bandRow="1">
                <a:tableStyleId>{5C22544A-7EE6-4342-B048-85BDC9FD1C3A}</a:tableStyleId>
              </a:tblPr>
              <a:tblGrid>
                <a:gridCol w="923028"/>
                <a:gridCol w="923026"/>
                <a:gridCol w="692270"/>
                <a:gridCol w="999945"/>
                <a:gridCol w="1538377"/>
                <a:gridCol w="1615297"/>
                <a:gridCol w="1461459"/>
              </a:tblGrid>
              <a:tr h="370840">
                <a:tc>
                  <a:txBody>
                    <a:bodyPr/>
                    <a:lstStyle/>
                    <a:p>
                      <a:r>
                        <a:rPr lang="en-US" u="sng" dirty="0" smtClean="0"/>
                        <a:t>Emp#</a:t>
                      </a:r>
                      <a:endParaRPr lang="en-US" u="sng"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Salary</a:t>
                      </a:r>
                      <a:endParaRPr lang="en-US" dirty="0"/>
                    </a:p>
                  </a:txBody>
                  <a:tcPr/>
                </a:tc>
                <a:tc>
                  <a:txBody>
                    <a:bodyPr/>
                    <a:lstStyle/>
                    <a:p>
                      <a:pPr algn="ctr"/>
                      <a:r>
                        <a:rPr lang="en-US" dirty="0" smtClean="0"/>
                        <a:t>M_fund#</a:t>
                      </a:r>
                      <a:endParaRPr lang="en-US" dirty="0"/>
                    </a:p>
                  </a:txBody>
                  <a:tcPr>
                    <a:solidFill>
                      <a:schemeClr val="accent2"/>
                    </a:solidFill>
                  </a:tcPr>
                </a:tc>
                <a:tc>
                  <a:txBody>
                    <a:bodyPr/>
                    <a:lstStyle/>
                    <a:p>
                      <a:r>
                        <a:rPr lang="en-US" dirty="0" smtClean="0"/>
                        <a:t>Fund_nm</a:t>
                      </a:r>
                      <a:endParaRPr lang="en-US" dirty="0"/>
                    </a:p>
                  </a:txBody>
                  <a:tcPr/>
                </a:tc>
                <a:tc>
                  <a:txBody>
                    <a:bodyPr/>
                    <a:lstStyle/>
                    <a:p>
                      <a:r>
                        <a:rPr lang="en-US" dirty="0" smtClean="0"/>
                        <a:t>Fund_mgr</a:t>
                      </a:r>
                      <a:endParaRPr lang="en-US" dirty="0"/>
                    </a:p>
                  </a:txBody>
                  <a:tcPr/>
                </a:tc>
              </a:tr>
            </a:tbl>
          </a:graphicData>
        </a:graphic>
      </p:graphicFrame>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74320" indent="-274320" eaLnBrk="1" fontAlgn="auto" hangingPunct="1">
              <a:spcAft>
                <a:spcPts val="0"/>
              </a:spcAft>
              <a:buFont typeface="Wingdings 2"/>
              <a:buChar char=""/>
              <a:defRPr/>
            </a:pPr>
            <a:r>
              <a:rPr lang="en-US" sz="2200" dirty="0" smtClean="0">
                <a:latin typeface="Arial" pitchFamily="34" charset="0"/>
                <a:cs typeface="Arial" pitchFamily="34" charset="0"/>
              </a:rPr>
              <a:t>The FD M_fund# -&gt; {Fund_nm, Fund_mgr} causing a violation of 3NF in R.</a:t>
            </a:r>
          </a:p>
          <a:p>
            <a:pPr marL="274320" indent="-274320" eaLnBrk="1" fontAlgn="auto" hangingPunct="1">
              <a:spcAft>
                <a:spcPts val="0"/>
              </a:spcAft>
              <a:buFont typeface="Wingdings 2"/>
              <a:buChar char=""/>
              <a:defRPr/>
            </a:pPr>
            <a:r>
              <a:rPr lang="en-US" sz="2200" dirty="0" smtClean="0">
                <a:latin typeface="Arial" pitchFamily="34" charset="0"/>
                <a:cs typeface="Arial" pitchFamily="34" charset="0"/>
              </a:rPr>
              <a:t>Decompose R to eliminate the 3ND violation</a:t>
            </a:r>
          </a:p>
          <a:p>
            <a:pPr marL="274320" indent="-274320" eaLnBrk="1" fontAlgn="auto" hangingPunct="1">
              <a:spcAft>
                <a:spcPts val="0"/>
              </a:spcAft>
              <a:buFont typeface="Wingdings 2"/>
              <a:buChar char=""/>
              <a:defRPr/>
            </a:pPr>
            <a:r>
              <a:rPr lang="en-US" sz="2200" dirty="0" smtClean="0">
                <a:latin typeface="Arial" pitchFamily="34" charset="0"/>
                <a:cs typeface="Arial" pitchFamily="34" charset="0"/>
              </a:rPr>
              <a:t>D {R1, R2} where:</a:t>
            </a:r>
          </a:p>
          <a:p>
            <a:pPr marL="640080" lvl="1" indent="-274320" eaLnBrk="1" fontAlgn="auto" hangingPunct="1">
              <a:spcAft>
                <a:spcPts val="0"/>
              </a:spcAft>
              <a:buClr>
                <a:schemeClr val="accent2">
                  <a:shade val="75000"/>
                </a:schemeClr>
              </a:buClr>
              <a:buFont typeface="Wingdings 2"/>
              <a:buNone/>
              <a:defRPr/>
            </a:pPr>
            <a:r>
              <a:rPr lang="en-US" sz="2200" dirty="0" smtClean="0">
                <a:latin typeface="Arial" pitchFamily="34" charset="0"/>
                <a:cs typeface="Arial" pitchFamily="34" charset="0"/>
              </a:rPr>
              <a:t>	R1: FUND (M_fund#, Fund_nm, Fund_mgr);</a:t>
            </a:r>
          </a:p>
          <a:p>
            <a:pPr marL="640080" lvl="1" indent="-274320" eaLnBrk="1" fontAlgn="auto" hangingPunct="1">
              <a:spcAft>
                <a:spcPts val="0"/>
              </a:spcAft>
              <a:buClr>
                <a:schemeClr val="accent2">
                  <a:shade val="75000"/>
                </a:schemeClr>
              </a:buClr>
              <a:buFont typeface="Wingdings 2"/>
              <a:buNone/>
              <a:defRPr/>
            </a:pPr>
            <a:r>
              <a:rPr lang="en-US" sz="2200" dirty="0" smtClean="0">
                <a:latin typeface="Arial" pitchFamily="34" charset="0"/>
                <a:cs typeface="Arial" pitchFamily="34" charset="0"/>
              </a:rPr>
              <a:t>	R2: EMPLOYEE (Emp#, Name, Age, Salary, M_fund#)</a:t>
            </a:r>
          </a:p>
          <a:p>
            <a:pPr marL="274320" indent="-274320" eaLnBrk="1" fontAlgn="auto" hangingPunct="1">
              <a:spcAft>
                <a:spcPts val="0"/>
              </a:spcAft>
              <a:buFont typeface="Wingdings 2"/>
              <a:buChar char=""/>
              <a:defRPr/>
            </a:pPr>
            <a:r>
              <a:rPr lang="en-US" sz="2200" dirty="0" smtClean="0">
                <a:latin typeface="Arial" pitchFamily="34" charset="0"/>
                <a:cs typeface="Arial" pitchFamily="34" charset="0"/>
              </a:rPr>
              <a:t>Query to the normalized relation which is EMPLOYEE requiring retirement financial data lead to joining R1 and R2.</a:t>
            </a:r>
          </a:p>
          <a:p>
            <a:pPr marL="274320" indent="-274320" eaLnBrk="1" fontAlgn="auto" hangingPunct="1">
              <a:spcAft>
                <a:spcPts val="0"/>
              </a:spcAft>
              <a:buFont typeface="Wingdings 2"/>
              <a:buChar char=""/>
              <a:defRPr/>
            </a:pPr>
            <a:r>
              <a:rPr lang="en-US" sz="2200" dirty="0" smtClean="0">
                <a:latin typeface="Arial" pitchFamily="34" charset="0"/>
                <a:cs typeface="Arial" pitchFamily="34" charset="0"/>
              </a:rPr>
              <a:t>The (denormalized) R is a better  option in such situation</a:t>
            </a:r>
          </a:p>
        </p:txBody>
      </p:sp>
      <p:sp>
        <p:nvSpPr>
          <p:cNvPr id="3" name="Title 2"/>
          <p:cNvSpPr>
            <a:spLocks noGrp="1"/>
          </p:cNvSpPr>
          <p:nvPr>
            <p:ph type="title"/>
          </p:nvPr>
        </p:nvSpPr>
        <p:spPr/>
        <p:txBody>
          <a:bodyPr anchor="t">
            <a:normAutofit/>
          </a:bodyPr>
          <a:lstStyle/>
          <a:p>
            <a:pPr algn="ctr">
              <a:defRPr/>
            </a:pPr>
            <a:r>
              <a:rPr lang="en-US" sz="3600" b="1" dirty="0" smtClean="0"/>
              <a:t>DENORMALIZATION(CONTD..)</a:t>
            </a:r>
            <a:endParaRPr lang="en-US" sz="3600" b="1"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D:\madhu\personal\bank-er-diagram.gif"/>
          <p:cNvPicPr>
            <a:picLocks noChangeAspect="1" noChangeArrowheads="1"/>
          </p:cNvPicPr>
          <p:nvPr/>
        </p:nvPicPr>
        <p:blipFill>
          <a:blip r:embed="rId2" cstate="print"/>
          <a:srcRect/>
          <a:stretch>
            <a:fillRect/>
          </a:stretch>
        </p:blipFill>
        <p:spPr bwMode="auto">
          <a:xfrm>
            <a:off x="152400" y="0"/>
            <a:ext cx="8991600" cy="6858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Autofit/>
          </a:bodyPr>
          <a:lstStyle/>
          <a:p>
            <a:r>
              <a:rPr lang="en-US" sz="3600" dirty="0" smtClean="0"/>
              <a:t>DATABASE SYSTEM TERMINOLOGIES</a:t>
            </a:r>
            <a:endParaRPr lang="en-US" sz="3600" dirty="0"/>
          </a:p>
        </p:txBody>
      </p:sp>
      <p:sp>
        <p:nvSpPr>
          <p:cNvPr id="3" name="Content Placeholder 2"/>
          <p:cNvSpPr>
            <a:spLocks noGrp="1"/>
          </p:cNvSpPr>
          <p:nvPr>
            <p:ph idx="1"/>
          </p:nvPr>
        </p:nvSpPr>
        <p:spPr/>
        <p:txBody>
          <a:bodyPr>
            <a:normAutofit/>
          </a:bodyPr>
          <a:lstStyle/>
          <a:p>
            <a:r>
              <a:rPr lang="en-US" sz="2000" dirty="0" smtClean="0"/>
              <a:t>Database – a collection of information related to a particular topic or purpose. There are two types of databases: Non relational and relational. </a:t>
            </a:r>
          </a:p>
          <a:p>
            <a:r>
              <a:rPr lang="en-US" sz="2000" dirty="0" smtClean="0"/>
              <a:t>Database management system – a program such as Access, that stores, retrieves, arranges, and formats information contained in a database. </a:t>
            </a:r>
          </a:p>
          <a:p>
            <a:r>
              <a:rPr lang="en-US" sz="2000" dirty="0" smtClean="0"/>
              <a:t>Database model – the structure of the information stored in the database. This model should included how each individual piece of information relates to all the other information in the database. </a:t>
            </a:r>
          </a:p>
          <a:p>
            <a:r>
              <a:rPr lang="en-US" sz="2000" dirty="0" smtClean="0"/>
              <a:t>Field – a specific item of information containing a homogenous set of values throughout the table. Fields appear as columns in a table and as cells in a form. </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a:bodyPr>
          <a:lstStyle/>
          <a:p>
            <a:r>
              <a:rPr lang="en-US" sz="3600" dirty="0" smtClean="0"/>
              <a:t>DATABASE SYSTEM TERMINOLOGIES</a:t>
            </a:r>
            <a:endParaRPr lang="en-US" sz="3600" dirty="0"/>
          </a:p>
        </p:txBody>
      </p:sp>
      <p:sp>
        <p:nvSpPr>
          <p:cNvPr id="3" name="Content Placeholder 2"/>
          <p:cNvSpPr>
            <a:spLocks noGrp="1"/>
          </p:cNvSpPr>
          <p:nvPr>
            <p:ph idx="1"/>
          </p:nvPr>
        </p:nvSpPr>
        <p:spPr/>
        <p:txBody>
          <a:bodyPr>
            <a:normAutofit fontScale="32500" lnSpcReduction="20000"/>
          </a:bodyPr>
          <a:lstStyle/>
          <a:p>
            <a:pPr>
              <a:lnSpc>
                <a:spcPct val="120000"/>
              </a:lnSpc>
              <a:buNone/>
            </a:pPr>
            <a:r>
              <a:rPr lang="en-US" sz="5500" b="1" dirty="0" smtClean="0"/>
              <a:t>Table</a:t>
            </a:r>
          </a:p>
          <a:p>
            <a:pPr>
              <a:lnSpc>
                <a:spcPct val="120000"/>
              </a:lnSpc>
            </a:pPr>
            <a:r>
              <a:rPr lang="en-US" sz="5500" dirty="0" smtClean="0"/>
              <a:t>This is the structure defined to store data under it. It is also called as an ENTITY.</a:t>
            </a:r>
          </a:p>
          <a:p>
            <a:pPr>
              <a:lnSpc>
                <a:spcPct val="120000"/>
              </a:lnSpc>
              <a:buNone/>
            </a:pPr>
            <a:r>
              <a:rPr lang="en-US" sz="5500" b="1" dirty="0" smtClean="0"/>
              <a:t>Fields</a:t>
            </a:r>
          </a:p>
          <a:p>
            <a:pPr>
              <a:lnSpc>
                <a:spcPct val="120000"/>
              </a:lnSpc>
            </a:pPr>
            <a:r>
              <a:rPr lang="en-US" sz="5500" dirty="0" smtClean="0"/>
              <a:t>It is also known as attributes in database terminology. It defines the property of an entity. In other words it is called as column in a table. </a:t>
            </a:r>
          </a:p>
          <a:p>
            <a:pPr>
              <a:lnSpc>
                <a:spcPct val="120000"/>
              </a:lnSpc>
            </a:pPr>
            <a:r>
              <a:rPr lang="en-US" sz="5500" dirty="0" smtClean="0"/>
              <a:t>For example if we have a company where employee details and department details are gathered. </a:t>
            </a:r>
          </a:p>
          <a:p>
            <a:pPr>
              <a:lnSpc>
                <a:spcPct val="120000"/>
              </a:lnSpc>
            </a:pPr>
            <a:r>
              <a:rPr lang="en-US" sz="5500" dirty="0" smtClean="0"/>
              <a:t>Employee details like </a:t>
            </a:r>
            <a:r>
              <a:rPr lang="en-US" sz="5500" dirty="0" err="1" smtClean="0"/>
              <a:t>empname</a:t>
            </a:r>
            <a:r>
              <a:rPr lang="en-US" sz="5500" dirty="0" smtClean="0"/>
              <a:t>, age, address and so on each of which form attribute is stored under structure called as EMP table </a:t>
            </a:r>
          </a:p>
          <a:p>
            <a:pPr>
              <a:lnSpc>
                <a:spcPct val="120000"/>
              </a:lnSpc>
            </a:pPr>
            <a:r>
              <a:rPr lang="en-US" sz="5500" dirty="0" smtClean="0"/>
              <a:t>Similarly department details like department name, manager and so on each of which denote field are stored in a structure called d DEPT table. </a:t>
            </a:r>
            <a:br>
              <a:rPr lang="en-US" sz="5500" dirty="0" smtClean="0"/>
            </a:br>
            <a:r>
              <a:rPr lang="en-US" sz="5500" dirty="0" smtClean="0"/>
              <a:t>Relational Database is nothing but organizing data in tabular form by creating structures as above</a:t>
            </a:r>
            <a:r>
              <a:rPr lang="en-US" sz="4200" dirty="0" smtClean="0"/>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normAutofit/>
          </a:bodyPr>
          <a:lstStyle/>
          <a:p>
            <a:r>
              <a:rPr lang="en-US" sz="3600" dirty="0" smtClean="0"/>
              <a:t>DATABASE SYSTEM TERMINOLOGIES</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Column (field, attribute)</a:t>
            </a:r>
          </a:p>
          <a:p>
            <a:r>
              <a:rPr lang="en-US" dirty="0" smtClean="0"/>
              <a:t>A column is the smallest unit of storage in a relational database. A column represents one piece of information about an object. Every column has a name and a data type. Columns are grouped into rows, and rows are grouped into tables. In Figure 1.1, the shaded area depicts a single column.</a:t>
            </a:r>
          </a:p>
          <a:p>
            <a:pPr>
              <a:buNone/>
            </a:pPr>
            <a:r>
              <a:rPr lang="en-US" dirty="0" smtClean="0"/>
              <a:t>Row (record, </a:t>
            </a:r>
            <a:r>
              <a:rPr lang="en-US" dirty="0" err="1" smtClean="0"/>
              <a:t>tuple</a:t>
            </a:r>
            <a:r>
              <a:rPr lang="en-US" dirty="0" smtClean="0"/>
              <a:t>)</a:t>
            </a:r>
          </a:p>
          <a:p>
            <a:r>
              <a:rPr lang="en-US" dirty="0" smtClean="0"/>
              <a:t>A row is a collection of column values. Every row in a table has the same shape (in other words, every row is composed of the same set of columns).</a:t>
            </a:r>
          </a:p>
          <a:p>
            <a:pPr>
              <a:buNone/>
            </a:pPr>
            <a:r>
              <a:rPr lang="en-US" dirty="0" smtClean="0"/>
              <a:t>View</a:t>
            </a:r>
          </a:p>
          <a:p>
            <a:r>
              <a:rPr lang="en-US" dirty="0" smtClean="0"/>
              <a:t>A view is an alternative way to present a table (or tables). You might think of a view as a "virtual" table. A view is (usually) defined in terms of one or more tables.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-I</a:t>
            </a:r>
            <a:endParaRPr lang="en-US"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INTRODUCTION TO DBMS </a:t>
            </a:r>
          </a:p>
          <a:p>
            <a:pPr>
              <a:buNone/>
            </a:pPr>
            <a:r>
              <a:rPr lang="en-US" sz="2200" b="1" dirty="0" smtClean="0">
                <a:latin typeface="Arial" pitchFamily="34" charset="0"/>
                <a:cs typeface="Arial" pitchFamily="34" charset="0"/>
              </a:rPr>
              <a:t>	</a:t>
            </a:r>
            <a:r>
              <a:rPr lang="en-US" sz="2200" dirty="0" smtClean="0">
                <a:latin typeface="Arial" pitchFamily="34" charset="0"/>
                <a:cs typeface="Arial" pitchFamily="34" charset="0"/>
              </a:rPr>
              <a:t>File Systems Organization - Sequential, Pointer, Indexed, Direct - Purpose of Database System- Database System Terminologies-Database characteristics- Data models – Types of data models – Components of DBMS- Relational Algebra. LOGICAL DATABASE DESIGN: Relational DBMS - </a:t>
            </a:r>
            <a:r>
              <a:rPr lang="en-US" sz="2200" dirty="0" err="1" smtClean="0">
                <a:latin typeface="Arial" pitchFamily="34" charset="0"/>
                <a:cs typeface="Arial" pitchFamily="34" charset="0"/>
              </a:rPr>
              <a:t>Codd's</a:t>
            </a:r>
            <a:r>
              <a:rPr lang="en-US" sz="2200" dirty="0" smtClean="0">
                <a:latin typeface="Arial" pitchFamily="34" charset="0"/>
                <a:cs typeface="Arial" pitchFamily="34" charset="0"/>
              </a:rPr>
              <a:t> Rule - Entity-Relationship model - Extended ER Normalization – Functional Dependencies, Anomaly- 1NF to 5NF- Domain Key Normal Form – </a:t>
            </a:r>
            <a:r>
              <a:rPr lang="en-US" sz="2200" dirty="0" err="1" smtClean="0">
                <a:latin typeface="Arial" pitchFamily="34" charset="0"/>
                <a:cs typeface="Arial" pitchFamily="34" charset="0"/>
              </a:rPr>
              <a:t>Denormalization</a:t>
            </a:r>
            <a:r>
              <a:rPr lang="en-US" sz="2200" dirty="0" smtClean="0">
                <a:latin typeface="Arial" pitchFamily="34" charset="0"/>
                <a:cs typeface="Arial" pitchFamily="34" charset="0"/>
              </a:rPr>
              <a:t>. </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247888" cy="1143000"/>
          </a:xfrm>
        </p:spPr>
        <p:txBody>
          <a:bodyPr>
            <a:normAutofit/>
          </a:bodyPr>
          <a:lstStyle/>
          <a:p>
            <a:r>
              <a:rPr lang="en-US" sz="3600" dirty="0" smtClean="0"/>
              <a:t>DATABASE SYSTEM TERMINOLOGIES</a:t>
            </a:r>
            <a:endParaRPr lang="en-US" sz="3600"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Commit</a:t>
            </a:r>
          </a:p>
          <a:p>
            <a:r>
              <a:rPr lang="en-US" dirty="0" smtClean="0"/>
              <a:t>A commit marks the successful end of a transaction.</a:t>
            </a:r>
          </a:p>
          <a:p>
            <a:r>
              <a:rPr lang="en-US" dirty="0" smtClean="0"/>
              <a:t>When you perform a commit, you are telling </a:t>
            </a:r>
            <a:r>
              <a:rPr lang="en-US" dirty="0" err="1" smtClean="0"/>
              <a:t>PostgreSQL</a:t>
            </a:r>
            <a:r>
              <a:rPr lang="en-US" dirty="0" smtClean="0"/>
              <a:t> that you have completed a unit of operation and that all the changes that you made to the database should become permanent.</a:t>
            </a:r>
          </a:p>
          <a:p>
            <a:pPr>
              <a:buNone/>
            </a:pPr>
            <a:r>
              <a:rPr lang="en-US" dirty="0" smtClean="0"/>
              <a:t>Rollback</a:t>
            </a:r>
          </a:p>
          <a:p>
            <a:r>
              <a:rPr lang="en-US" dirty="0" smtClean="0"/>
              <a:t>A rollback marks the unsuccessful end of a transaction. </a:t>
            </a:r>
          </a:p>
          <a:p>
            <a:r>
              <a:rPr lang="en-US" dirty="0" smtClean="0"/>
              <a:t>When you roll back a transaction, you are telling </a:t>
            </a:r>
            <a:r>
              <a:rPr lang="en-US" dirty="0" err="1" smtClean="0"/>
              <a:t>PostgreSQL</a:t>
            </a:r>
            <a:r>
              <a:rPr lang="en-US" dirty="0" smtClean="0"/>
              <a:t> to discard any changes that you have made to the database (since the beginning of the transaction).</a:t>
            </a:r>
          </a:p>
          <a:p>
            <a:pPr>
              <a:buNone/>
            </a:pPr>
            <a:r>
              <a:rPr lang="en-US" dirty="0" smtClean="0"/>
              <a:t>Index</a:t>
            </a:r>
          </a:p>
          <a:p>
            <a:r>
              <a:rPr lang="en-US" dirty="0" smtClean="0"/>
              <a:t>An index is a data structure that a database uses to reduce the amount of time it takes to perform certain operations. </a:t>
            </a:r>
          </a:p>
          <a:p>
            <a:pPr>
              <a:buNone/>
            </a:pPr>
            <a:r>
              <a:rPr lang="en-US" dirty="0" smtClean="0"/>
              <a:t>Result set</a:t>
            </a:r>
          </a:p>
          <a:p>
            <a:r>
              <a:rPr lang="en-US" dirty="0" smtClean="0"/>
              <a:t>When you issue a query to a database, you get back a result set. The result set contains all the rows that satisfy your query. A result set may be empty.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normAutofit fontScale="90000"/>
          </a:bodyPr>
          <a:lstStyle/>
          <a:p>
            <a:r>
              <a:rPr lang="en-US" sz="4400" dirty="0" smtClean="0"/>
              <a:t>DATABASE SYSTEM TERMINOLOGIES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Normalization</a:t>
            </a:r>
          </a:p>
          <a:p>
            <a:r>
              <a:rPr lang="en-US" dirty="0" smtClean="0"/>
              <a:t>Normalization is required because</a:t>
            </a:r>
          </a:p>
          <a:p>
            <a:r>
              <a:rPr lang="en-US" dirty="0" smtClean="0"/>
              <a:t>To structure the data so that pertinent relationship between entities or tables can be maintained</a:t>
            </a:r>
          </a:p>
          <a:p>
            <a:r>
              <a:rPr lang="en-US" dirty="0" smtClean="0"/>
              <a:t>To permit simple retrieval of data in response to queries.</a:t>
            </a:r>
          </a:p>
          <a:p>
            <a:r>
              <a:rPr lang="en-US" dirty="0" smtClean="0"/>
              <a:t>For simple maintenance of data when updates, insertions and deletions take place.</a:t>
            </a:r>
          </a:p>
          <a:p>
            <a:r>
              <a:rPr lang="en-US" dirty="0" smtClean="0"/>
              <a:t>To reduce the need to restructure or reorganize data when new application requirement arise.</a:t>
            </a:r>
          </a:p>
          <a:p>
            <a:r>
              <a:rPr lang="en-US" dirty="0" smtClean="0"/>
              <a:t>There are four </a:t>
            </a:r>
            <a:r>
              <a:rPr lang="en-US" u="sng" dirty="0" smtClean="0"/>
              <a:t>levels</a:t>
            </a:r>
            <a:r>
              <a:rPr lang="en-US" dirty="0" smtClean="0"/>
              <a:t> of normalization. They are namely:</a:t>
            </a:r>
          </a:p>
          <a:p>
            <a:pPr lvl="1"/>
            <a:r>
              <a:rPr lang="en-US" dirty="0" smtClean="0"/>
              <a:t>First Normal Form</a:t>
            </a:r>
          </a:p>
          <a:p>
            <a:pPr lvl="1"/>
            <a:r>
              <a:rPr lang="en-US" dirty="0" smtClean="0"/>
              <a:t>Second Normal Form</a:t>
            </a:r>
          </a:p>
          <a:p>
            <a:pPr lvl="1"/>
            <a:r>
              <a:rPr lang="en-US" dirty="0" smtClean="0"/>
              <a:t>Third Normal Form and</a:t>
            </a:r>
          </a:p>
          <a:p>
            <a:pPr lvl="1"/>
            <a:r>
              <a:rPr lang="en-US" dirty="0" smtClean="0"/>
              <a:t>Boyce </a:t>
            </a:r>
            <a:r>
              <a:rPr lang="en-US" dirty="0" err="1" smtClean="0"/>
              <a:t>Codd</a:t>
            </a:r>
            <a:r>
              <a:rPr lang="en-US" dirty="0" smtClean="0"/>
              <a:t> Normal Form</a:t>
            </a:r>
          </a:p>
          <a:p>
            <a:pPr lvl="1"/>
            <a:r>
              <a:rPr lang="en-US" dirty="0" smtClean="0"/>
              <a:t>In each level redundancy of </a:t>
            </a:r>
            <a:r>
              <a:rPr lang="en-US" u="sng" dirty="0" smtClean="0"/>
              <a:t>data</a:t>
            </a:r>
            <a:r>
              <a:rPr lang="en-US" dirty="0" smtClean="0"/>
              <a:t> is reduced.</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171688" cy="1143000"/>
          </a:xfrm>
        </p:spPr>
        <p:txBody>
          <a:bodyPr>
            <a:normAutofit fontScale="90000"/>
          </a:bodyPr>
          <a:lstStyle/>
          <a:p>
            <a:r>
              <a:rPr lang="en-US" sz="4000" dirty="0" smtClean="0"/>
              <a:t>DATABASE SYSTEM TERMINOLOGIES</a:t>
            </a:r>
            <a:endParaRPr lang="en-US" dirty="0"/>
          </a:p>
        </p:txBody>
      </p:sp>
      <p:sp>
        <p:nvSpPr>
          <p:cNvPr id="3" name="Content Placeholder 2"/>
          <p:cNvSpPr>
            <a:spLocks noGrp="1"/>
          </p:cNvSpPr>
          <p:nvPr>
            <p:ph idx="1"/>
          </p:nvPr>
        </p:nvSpPr>
        <p:spPr/>
        <p:txBody>
          <a:bodyPr>
            <a:normAutofit/>
          </a:bodyPr>
          <a:lstStyle/>
          <a:p>
            <a:pPr>
              <a:buNone/>
            </a:pPr>
            <a:r>
              <a:rPr lang="en-US" sz="2000" dirty="0" smtClean="0"/>
              <a:t>JOIN:</a:t>
            </a:r>
          </a:p>
          <a:p>
            <a:r>
              <a:rPr lang="en-US" sz="2000" dirty="0" smtClean="0"/>
              <a:t>Rows of one table need to be joined with rows in another by common values in corresponding columns is done in database terminology by using JOIN concept. </a:t>
            </a:r>
          </a:p>
          <a:p>
            <a:pPr>
              <a:buNone/>
            </a:pPr>
            <a:r>
              <a:rPr lang="en-US" sz="2000" dirty="0" smtClean="0"/>
              <a:t>Referential Integrity</a:t>
            </a:r>
          </a:p>
          <a:p>
            <a:r>
              <a:rPr lang="en-US" sz="2000" dirty="0" smtClean="0"/>
              <a:t>It is created on a table with reference to another table or tables. </a:t>
            </a:r>
          </a:p>
          <a:p>
            <a:r>
              <a:rPr lang="en-US" sz="2000" dirty="0" smtClean="0"/>
              <a:t>In this concept foreign key figures out.</a:t>
            </a:r>
          </a:p>
          <a:p>
            <a:r>
              <a:rPr lang="en-US" sz="2000" dirty="0" smtClean="0"/>
              <a:t> The table on which the column or a combination of columns is defined by this constraint is called the foreign key is called child table. </a:t>
            </a:r>
          </a:p>
          <a:p>
            <a:r>
              <a:rPr lang="en-US" sz="2000" dirty="0" smtClean="0"/>
              <a:t>When this constraint is defined a relation is defined between this table which has the foreign key and a table that has the primary key in relationship with this.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019288" cy="1143000"/>
          </a:xfrm>
        </p:spPr>
        <p:txBody>
          <a:bodyPr>
            <a:normAutofit/>
          </a:bodyPr>
          <a:lstStyle/>
          <a:p>
            <a:r>
              <a:rPr lang="en-US" sz="3600" dirty="0" smtClean="0"/>
              <a:t>DATABASE SYSTEM TERMINOLOGIES</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This is called as referenced key. </a:t>
            </a:r>
          </a:p>
          <a:p>
            <a:r>
              <a:rPr lang="en-US" dirty="0" smtClean="0"/>
              <a:t>The table which has the primary key or in other words the referenced key is called as parent table.</a:t>
            </a:r>
          </a:p>
          <a:p>
            <a:pPr>
              <a:buNone/>
            </a:pPr>
            <a:r>
              <a:rPr lang="en-US" dirty="0" smtClean="0"/>
              <a:t>Primary Key</a:t>
            </a:r>
          </a:p>
          <a:p>
            <a:r>
              <a:rPr lang="en-US" dirty="0" smtClean="0"/>
              <a:t>A primary key is a special relational database table column (or combination of columns) designated to uniquely identify all table records. </a:t>
            </a:r>
          </a:p>
          <a:p>
            <a:r>
              <a:rPr lang="en-US" dirty="0" smtClean="0"/>
              <a:t>A primary key's main features are: It must contain a unique value for each row of data. </a:t>
            </a:r>
          </a:p>
          <a:p>
            <a:r>
              <a:rPr lang="en-US" dirty="0" smtClean="0"/>
              <a:t>It cannot contain null values.</a:t>
            </a:r>
          </a:p>
          <a:p>
            <a:pPr>
              <a:buNone/>
            </a:pPr>
            <a:r>
              <a:rPr lang="en-US" dirty="0" smtClean="0"/>
              <a:t>Foreign Key</a:t>
            </a:r>
          </a:p>
          <a:p>
            <a:r>
              <a:rPr lang="en-US" dirty="0" smtClean="0"/>
              <a:t>It is defined as a column or set of columns in a child table to declare referential integrity constraint.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324088" cy="1143000"/>
          </a:xfrm>
        </p:spPr>
        <p:txBody>
          <a:bodyPr>
            <a:normAutofit/>
          </a:bodyPr>
          <a:lstStyle/>
          <a:p>
            <a:r>
              <a:rPr lang="en-US" sz="3600" dirty="0" smtClean="0"/>
              <a:t>DATABASE SYSTEM TERMINOLOGIES</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Deadlock</a:t>
            </a:r>
          </a:p>
          <a:p>
            <a:r>
              <a:rPr lang="en-US" dirty="0" smtClean="0"/>
              <a:t>Transaction is unit of work done. </a:t>
            </a:r>
          </a:p>
          <a:p>
            <a:r>
              <a:rPr lang="en-US" dirty="0" smtClean="0"/>
              <a:t>Database management system will have number of transactions. </a:t>
            </a:r>
          </a:p>
          <a:p>
            <a:r>
              <a:rPr lang="en-US" dirty="0" smtClean="0"/>
              <a:t>There may be situations when two or more transactions are put into wait state simultaneously .</a:t>
            </a:r>
          </a:p>
          <a:p>
            <a:r>
              <a:rPr lang="en-US" dirty="0" smtClean="0"/>
              <a:t>In this position each would be waiting for the other transaction to get released. </a:t>
            </a:r>
          </a:p>
          <a:p>
            <a:r>
              <a:rPr lang="en-US" dirty="0" smtClean="0"/>
              <a:t>Suppose we have two transactions one and two both executing simultaneously.</a:t>
            </a:r>
          </a:p>
          <a:p>
            <a:r>
              <a:rPr lang="en-US" dirty="0" smtClean="0"/>
              <a:t>In transaction numbered one we update student table and then update course table. We have transaction two in which we update course table and then update student table.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324088" cy="1143000"/>
          </a:xfrm>
        </p:spPr>
        <p:txBody>
          <a:bodyPr>
            <a:normAutofit fontScale="90000"/>
          </a:bodyPr>
          <a:lstStyle/>
          <a:p>
            <a:r>
              <a:rPr lang="en-US" b="1" dirty="0" smtClean="0"/>
              <a:t>CHARACTERISTIC OF DATABASE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Should be able to store all kinds of data that exists in this real world.</a:t>
            </a:r>
          </a:p>
          <a:p>
            <a:r>
              <a:rPr lang="en-US" dirty="0" smtClean="0"/>
              <a:t>Should be able to relate the entities / tables in the database by means of a relation. i.e.; any two tables should be related. </a:t>
            </a:r>
          </a:p>
          <a:p>
            <a:r>
              <a:rPr lang="en-US" dirty="0" smtClean="0"/>
              <a:t>Data and application should be isolated.</a:t>
            </a:r>
          </a:p>
          <a:p>
            <a:r>
              <a:rPr lang="en-US" dirty="0" smtClean="0"/>
              <a:t>There should not be any duplication of data in the database.</a:t>
            </a:r>
          </a:p>
          <a:p>
            <a:r>
              <a:rPr lang="en-US" dirty="0" smtClean="0"/>
              <a:t>DBMS has a strong query language. Once the database is designed, this helps the user to retrieve and manipulate the data</a:t>
            </a:r>
          </a:p>
          <a:p>
            <a:r>
              <a:rPr lang="en-US" dirty="0" smtClean="0"/>
              <a:t>Multiple users should be able to access the same database, without affecting the other user.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CHARACTERISTIC OF DATABASE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supports multiple views to the user, depending on his role.</a:t>
            </a:r>
          </a:p>
          <a:p>
            <a:r>
              <a:rPr lang="en-US" dirty="0" smtClean="0"/>
              <a:t>Database should also provide security, i.e.; when there are multiple users are accessing the database, each user will have their own levels of rights to see the database.  </a:t>
            </a:r>
          </a:p>
          <a:p>
            <a:r>
              <a:rPr lang="en-US" dirty="0" smtClean="0"/>
              <a:t>Database should also support ACID property. i.e.; while performing any transactions like insert, update and delete, database makes sure that the real purpose of the data is not lost. </a:t>
            </a:r>
          </a:p>
          <a:p>
            <a:r>
              <a:rPr lang="en-US" dirty="0" smtClean="0"/>
              <a:t>For example, if a student’s address is updated, then it should make sure that there is no duplicate data is created nor there is any data mismatch for that student.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a:t>
            </a:r>
            <a:endParaRPr lang="en-US" dirty="0"/>
          </a:p>
        </p:txBody>
      </p:sp>
      <p:graphicFrame>
        <p:nvGraphicFramePr>
          <p:cNvPr id="4" name="Content Placeholder 3"/>
          <p:cNvGraphicFramePr>
            <a:graphicFrameLocks noGrp="1"/>
          </p:cNvGraphicFramePr>
          <p:nvPr>
            <p:ph idx="1"/>
          </p:nvPr>
        </p:nvGraphicFramePr>
        <p:xfrm>
          <a:off x="1447800" y="1828800"/>
          <a:ext cx="7010400" cy="1854200"/>
        </p:xfrm>
        <a:graphic>
          <a:graphicData uri="http://schemas.openxmlformats.org/drawingml/2006/table">
            <a:tbl>
              <a:tblPr firstRow="1" bandRow="1">
                <a:tableStyleId>{2D5ABB26-0587-4C30-8999-92F81FD0307C}</a:tableStyleId>
              </a:tblPr>
              <a:tblGrid>
                <a:gridCol w="1752600"/>
                <a:gridCol w="1752600"/>
                <a:gridCol w="1752600"/>
                <a:gridCol w="1752600"/>
              </a:tblGrid>
              <a:tr h="370840">
                <a:tc>
                  <a:txBody>
                    <a:bodyPr/>
                    <a:lstStyle/>
                    <a:p>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Street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City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err="1" smtClean="0"/>
                        <a:t>Account_no</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John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North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Queens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Smith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Sidehill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Brooklyn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Smith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Sidehill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Brooklyn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Kim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Lake view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Perryidge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447800" y="4419600"/>
          <a:ext cx="5410200" cy="1828800"/>
        </p:xfrm>
        <a:graphic>
          <a:graphicData uri="http://schemas.openxmlformats.org/drawingml/2006/table">
            <a:tbl>
              <a:tblPr firstRow="1" bandRow="1">
                <a:tableStyleId>{2D5ABB26-0587-4C30-8999-92F81FD0307C}</a:tableStyleId>
              </a:tblPr>
              <a:tblGrid>
                <a:gridCol w="2705100"/>
                <a:gridCol w="2705100"/>
              </a:tblGrid>
              <a:tr h="248920">
                <a:tc>
                  <a:txBody>
                    <a:bodyPr/>
                    <a:lstStyle/>
                    <a:p>
                      <a:r>
                        <a:rPr lang="en-US" b="1" dirty="0" err="1" smtClean="0"/>
                        <a:t>Account_no</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Balance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920">
                <a:tc>
                  <a:txBody>
                    <a:bodyPr/>
                    <a:lstStyle/>
                    <a:p>
                      <a:r>
                        <a:rPr lang="en-US" dirty="0" smtClean="0"/>
                        <a:t>900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920">
                <a:tc>
                  <a:txBody>
                    <a:bodyPr/>
                    <a:lstStyle/>
                    <a:p>
                      <a:r>
                        <a:rPr lang="en-US" dirty="0" smtClean="0"/>
                        <a:t>101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920">
                <a:tc>
                  <a:txBody>
                    <a:bodyPr/>
                    <a:lstStyle/>
                    <a:p>
                      <a:r>
                        <a:rPr lang="en-US" dirty="0" smtClean="0"/>
                        <a:t>209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920">
                <a:tc>
                  <a:txBody>
                    <a:bodyPr/>
                    <a:lstStyle/>
                    <a:p>
                      <a:r>
                        <a:rPr lang="en-US" dirty="0" smtClean="0"/>
                        <a:t>303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1447800" y="1371600"/>
            <a:ext cx="2286000" cy="369332"/>
          </a:xfrm>
          <a:prstGeom prst="rect">
            <a:avLst/>
          </a:prstGeom>
          <a:noFill/>
        </p:spPr>
        <p:txBody>
          <a:bodyPr wrap="square" rtlCol="0">
            <a:spAutoFit/>
          </a:bodyPr>
          <a:lstStyle/>
          <a:p>
            <a:r>
              <a:rPr lang="en-US" b="1" dirty="0" smtClean="0"/>
              <a:t>CUSTOMER</a:t>
            </a:r>
            <a:endParaRPr lang="en-US" b="1" dirty="0"/>
          </a:p>
        </p:txBody>
      </p:sp>
      <p:sp>
        <p:nvSpPr>
          <p:cNvPr id="7" name="TextBox 6"/>
          <p:cNvSpPr txBox="1"/>
          <p:nvPr/>
        </p:nvSpPr>
        <p:spPr>
          <a:xfrm>
            <a:off x="1447800" y="3886200"/>
            <a:ext cx="2514600" cy="369332"/>
          </a:xfrm>
          <a:prstGeom prst="rect">
            <a:avLst/>
          </a:prstGeom>
          <a:noFill/>
        </p:spPr>
        <p:txBody>
          <a:bodyPr wrap="square" rtlCol="0">
            <a:spAutoFit/>
          </a:bodyPr>
          <a:lstStyle/>
          <a:p>
            <a:r>
              <a:rPr lang="en-US" b="1" dirty="0" smtClean="0"/>
              <a:t>ACCOUNT_INFO</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MODEL</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86200" y="1752600"/>
            <a:ext cx="2895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57400" y="3048000"/>
            <a:ext cx="1905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          B       C</a:t>
            </a:r>
            <a:endParaRPr lang="en-US" dirty="0"/>
          </a:p>
        </p:txBody>
      </p:sp>
      <p:sp>
        <p:nvSpPr>
          <p:cNvPr id="8" name="Rectangle 7"/>
          <p:cNvSpPr/>
          <p:nvPr/>
        </p:nvSpPr>
        <p:spPr>
          <a:xfrm>
            <a:off x="2438400" y="4038600"/>
            <a:ext cx="9906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90    10</a:t>
            </a:r>
            <a:endParaRPr lang="en-US" dirty="0">
              <a:solidFill>
                <a:schemeClr val="tx1"/>
              </a:solidFill>
            </a:endParaRPr>
          </a:p>
        </p:txBody>
      </p:sp>
      <p:sp>
        <p:nvSpPr>
          <p:cNvPr id="9" name="Rectangle 8"/>
          <p:cNvSpPr/>
          <p:nvPr/>
        </p:nvSpPr>
        <p:spPr>
          <a:xfrm>
            <a:off x="4419600" y="4191000"/>
            <a:ext cx="914400" cy="3048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25    49</a:t>
            </a:r>
            <a:endParaRPr lang="en-US" dirty="0">
              <a:solidFill>
                <a:schemeClr val="tx1"/>
              </a:solidFill>
            </a:endParaRPr>
          </a:p>
        </p:txBody>
      </p:sp>
      <p:sp>
        <p:nvSpPr>
          <p:cNvPr id="10" name="Rectangle 9"/>
          <p:cNvSpPr/>
          <p:nvPr/>
        </p:nvSpPr>
        <p:spPr>
          <a:xfrm>
            <a:off x="5486400" y="4191000"/>
            <a:ext cx="9144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13    21</a:t>
            </a:r>
            <a:endParaRPr lang="en-US" dirty="0">
              <a:solidFill>
                <a:schemeClr val="tx1"/>
              </a:solidFill>
            </a:endParaRPr>
          </a:p>
        </p:txBody>
      </p:sp>
      <p:sp>
        <p:nvSpPr>
          <p:cNvPr id="11" name="Rectangle 10"/>
          <p:cNvSpPr/>
          <p:nvPr/>
        </p:nvSpPr>
        <p:spPr>
          <a:xfrm>
            <a:off x="7543800" y="4038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99     101</a:t>
            </a:r>
            <a:endParaRPr lang="en-US" dirty="0">
              <a:solidFill>
                <a:schemeClr val="tx1"/>
              </a:solidFill>
            </a:endParaRPr>
          </a:p>
        </p:txBody>
      </p:sp>
      <p:sp>
        <p:nvSpPr>
          <p:cNvPr id="12" name="Rectangle 11"/>
          <p:cNvSpPr/>
          <p:nvPr/>
        </p:nvSpPr>
        <p:spPr>
          <a:xfrm>
            <a:off x="7010400" y="3048000"/>
            <a:ext cx="1905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H         I          J</a:t>
            </a:r>
            <a:endParaRPr lang="en-US" dirty="0">
              <a:solidFill>
                <a:schemeClr val="tx1"/>
              </a:solidFill>
            </a:endParaRPr>
          </a:p>
        </p:txBody>
      </p:sp>
      <p:sp>
        <p:nvSpPr>
          <p:cNvPr id="13" name="Rectangle 12"/>
          <p:cNvSpPr/>
          <p:nvPr/>
        </p:nvSpPr>
        <p:spPr>
          <a:xfrm>
            <a:off x="4572000" y="3048000"/>
            <a:ext cx="1905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a:t>
            </a:r>
            <a:r>
              <a:rPr lang="en-US" dirty="0" smtClean="0">
                <a:solidFill>
                  <a:schemeClr val="tx1"/>
                </a:solidFill>
              </a:rPr>
              <a:t>E       F        G</a:t>
            </a:r>
            <a:endParaRPr lang="en-US" dirty="0"/>
          </a:p>
        </p:txBody>
      </p:sp>
      <p:cxnSp>
        <p:nvCxnSpPr>
          <p:cNvPr id="15" name="Straight Connector 14"/>
          <p:cNvCxnSpPr/>
          <p:nvPr/>
        </p:nvCxnSpPr>
        <p:spPr>
          <a:xfrm rot="5400000">
            <a:off x="2439194" y="3200400"/>
            <a:ext cx="304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200400" y="3200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0"/>
            <a:endCxn id="8" idx="2"/>
          </p:cNvCxnSpPr>
          <p:nvPr/>
        </p:nvCxnSpPr>
        <p:spPr>
          <a:xfrm rot="16200000" flipH="1">
            <a:off x="2781300" y="4191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76800" y="3200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638800" y="3200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0"/>
            <a:endCxn id="9" idx="2"/>
          </p:cNvCxnSpPr>
          <p:nvPr/>
        </p:nvCxnSpPr>
        <p:spPr>
          <a:xfrm rot="16200000" flipH="1">
            <a:off x="4724400"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0"/>
            <a:endCxn id="10" idx="2"/>
          </p:cNvCxnSpPr>
          <p:nvPr/>
        </p:nvCxnSpPr>
        <p:spPr>
          <a:xfrm rot="16200000" flipH="1">
            <a:off x="5791200"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277894" y="3238500"/>
            <a:ext cx="380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8116094" y="3238500"/>
            <a:ext cx="380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0"/>
            <a:endCxn id="11" idx="2"/>
          </p:cNvCxnSpPr>
          <p:nvPr/>
        </p:nvCxnSpPr>
        <p:spPr>
          <a:xfrm rot="16200000" flipH="1">
            <a:off x="8001000" y="4191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5" idx="0"/>
          </p:cNvCxnSpPr>
          <p:nvPr/>
        </p:nvCxnSpPr>
        <p:spPr>
          <a:xfrm rot="10800000" flipV="1">
            <a:off x="3009900" y="2133600"/>
            <a:ext cx="11811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29400" y="213360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 idx="2"/>
          </p:cNvCxnSpPr>
          <p:nvPr/>
        </p:nvCxnSpPr>
        <p:spPr>
          <a:xfrm rot="5400000">
            <a:off x="4876800" y="2590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648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5562600" y="35814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2477294" y="3695700"/>
            <a:ext cx="685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658100" y="3771900"/>
            <a:ext cx="68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flipV="1">
            <a:off x="4572000" y="2819400"/>
            <a:ext cx="1295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48200" y="3352800"/>
            <a:ext cx="1143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95800" y="4800600"/>
            <a:ext cx="1371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Network Model </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676401" y="1676400"/>
            <a:ext cx="3048000" cy="6953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1676401" y="2895600"/>
            <a:ext cx="3048000" cy="685800"/>
          </a:xfrm>
          <a:prstGeom prst="rect">
            <a:avLst/>
          </a:prstGeom>
          <a:noFill/>
          <a:ln w="9525">
            <a:noFill/>
            <a:miter lim="800000"/>
            <a:headEnd/>
            <a:tailEnd/>
          </a:ln>
          <a:effectLst/>
        </p:spPr>
      </p:pic>
      <p:pic>
        <p:nvPicPr>
          <p:cNvPr id="1030" name="Picture 6"/>
          <p:cNvPicPr>
            <a:picLocks noGrp="1" noChangeAspect="1" noChangeArrowheads="1"/>
          </p:cNvPicPr>
          <p:nvPr>
            <p:ph idx="1"/>
          </p:nvPr>
        </p:nvPicPr>
        <p:blipFill>
          <a:blip r:embed="rId4" cstate="print"/>
          <a:srcRect/>
          <a:stretch>
            <a:fillRect/>
          </a:stretch>
        </p:blipFill>
        <p:spPr bwMode="auto">
          <a:xfrm>
            <a:off x="1752600" y="4448175"/>
            <a:ext cx="2971800" cy="6572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5715000" y="1524000"/>
            <a:ext cx="2438400" cy="6858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6" cstate="print"/>
          <a:srcRect/>
          <a:stretch>
            <a:fillRect/>
          </a:stretch>
        </p:blipFill>
        <p:spPr bwMode="auto">
          <a:xfrm>
            <a:off x="5715000" y="2438400"/>
            <a:ext cx="2514600" cy="6858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cstate="print"/>
          <a:srcRect/>
          <a:stretch>
            <a:fillRect/>
          </a:stretch>
        </p:blipFill>
        <p:spPr bwMode="auto">
          <a:xfrm>
            <a:off x="5638800" y="3352800"/>
            <a:ext cx="2667000" cy="68580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8" cstate="print"/>
          <a:srcRect/>
          <a:stretch>
            <a:fillRect/>
          </a:stretch>
        </p:blipFill>
        <p:spPr bwMode="auto">
          <a:xfrm>
            <a:off x="5715000" y="4419600"/>
            <a:ext cx="2438400" cy="685800"/>
          </a:xfrm>
          <a:prstGeom prst="rect">
            <a:avLst/>
          </a:prstGeom>
          <a:noFill/>
          <a:ln w="9525">
            <a:noFill/>
            <a:miter lim="800000"/>
            <a:headEnd/>
            <a:tailEnd/>
          </a:ln>
          <a:effectLst/>
        </p:spPr>
      </p:pic>
      <p:cxnSp>
        <p:nvCxnSpPr>
          <p:cNvPr id="15" name="Straight Connector 14"/>
          <p:cNvCxnSpPr>
            <a:stCxn id="1027" idx="3"/>
            <a:endCxn id="1031" idx="1"/>
          </p:cNvCxnSpPr>
          <p:nvPr/>
        </p:nvCxnSpPr>
        <p:spPr>
          <a:xfrm flipV="1">
            <a:off x="4724401" y="1866900"/>
            <a:ext cx="990599" cy="157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INTRODUCTION TO DBMS</a:t>
            </a:r>
            <a:endParaRPr lang="en-US" sz="3600" b="1" dirty="0"/>
          </a:p>
        </p:txBody>
      </p:sp>
      <p:cxnSp>
        <p:nvCxnSpPr>
          <p:cNvPr id="10" name="Straight Arrow Connector 9"/>
          <p:cNvCxnSpPr/>
          <p:nvPr/>
        </p:nvCxnSpPr>
        <p:spPr>
          <a:xfrm rot="5400000">
            <a:off x="1714500" y="5002768"/>
            <a:ext cx="1447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7400" y="5726668"/>
            <a:ext cx="990600" cy="369332"/>
          </a:xfrm>
          <a:prstGeom prst="rect">
            <a:avLst/>
          </a:prstGeom>
          <a:noFill/>
        </p:spPr>
        <p:txBody>
          <a:bodyPr wrap="square" rtlCol="0">
            <a:spAutoFit/>
          </a:bodyPr>
          <a:lstStyle/>
          <a:p>
            <a:r>
              <a:rPr lang="en-US" dirty="0" smtClean="0"/>
              <a:t>Record</a:t>
            </a:r>
            <a:endParaRPr lang="en-US" dirty="0"/>
          </a:p>
        </p:txBody>
      </p:sp>
      <p:sp>
        <p:nvSpPr>
          <p:cNvPr id="13" name="Left Brace 12"/>
          <p:cNvSpPr/>
          <p:nvPr/>
        </p:nvSpPr>
        <p:spPr>
          <a:xfrm rot="16200000">
            <a:off x="4838700" y="1573768"/>
            <a:ext cx="533400" cy="7620000"/>
          </a:xfrm>
          <a:prstGeom prst="leftBrace">
            <a:avLst/>
          </a:pr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4" name="TextBox 13"/>
          <p:cNvSpPr txBox="1"/>
          <p:nvPr/>
        </p:nvSpPr>
        <p:spPr>
          <a:xfrm>
            <a:off x="4419600" y="5802868"/>
            <a:ext cx="1524000" cy="369332"/>
          </a:xfrm>
          <a:prstGeom prst="rect">
            <a:avLst/>
          </a:prstGeom>
          <a:noFill/>
        </p:spPr>
        <p:txBody>
          <a:bodyPr wrap="square" rtlCol="0">
            <a:spAutoFit/>
          </a:bodyPr>
          <a:lstStyle/>
          <a:p>
            <a:r>
              <a:rPr lang="en-US" dirty="0" smtClean="0"/>
              <a:t>Field Content</a:t>
            </a:r>
            <a:endParaRPr lang="en-US" dirty="0"/>
          </a:p>
        </p:txBody>
      </p:sp>
      <p:sp>
        <p:nvSpPr>
          <p:cNvPr id="15" name="Left Brace 14"/>
          <p:cNvSpPr/>
          <p:nvPr/>
        </p:nvSpPr>
        <p:spPr>
          <a:xfrm rot="5400000">
            <a:off x="4795913" y="-1279045"/>
            <a:ext cx="761999" cy="7153428"/>
          </a:xfrm>
          <a:prstGeom prst="leftBrace">
            <a:avLst/>
          </a:prstGeom>
          <a:ln>
            <a:solidFill>
              <a:srgbClr val="7030A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19" name="Straight Connector 18"/>
          <p:cNvCxnSpPr/>
          <p:nvPr/>
        </p:nvCxnSpPr>
        <p:spPr>
          <a:xfrm rot="5400000">
            <a:off x="5791200" y="2514600"/>
            <a:ext cx="457200" cy="1588"/>
          </a:xfrm>
          <a:prstGeom prst="line">
            <a:avLst/>
          </a:prstGeom>
          <a:ln>
            <a:solidFill>
              <a:srgbClr val="7030A0"/>
            </a:solidFill>
          </a:ln>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rot="5400000">
            <a:off x="3505200" y="2514600"/>
            <a:ext cx="457200" cy="1588"/>
          </a:xfrm>
          <a:prstGeom prst="line">
            <a:avLst/>
          </a:prstGeom>
          <a:ln>
            <a:solidFill>
              <a:srgbClr val="7030A0"/>
            </a:solidFill>
          </a:ln>
        </p:spPr>
        <p:style>
          <a:lnRef idx="3">
            <a:schemeClr val="accent6"/>
          </a:lnRef>
          <a:fillRef idx="0">
            <a:schemeClr val="accent6"/>
          </a:fillRef>
          <a:effectRef idx="2">
            <a:schemeClr val="accent6"/>
          </a:effectRef>
          <a:fontRef idx="minor">
            <a:schemeClr val="tx1"/>
          </a:fontRef>
        </p:style>
      </p:cxnSp>
      <p:graphicFrame>
        <p:nvGraphicFramePr>
          <p:cNvPr id="4" name="Content Placeholder 3"/>
          <p:cNvGraphicFramePr>
            <a:graphicFrameLocks noGrp="1"/>
          </p:cNvGraphicFramePr>
          <p:nvPr>
            <p:ph idx="1"/>
          </p:nvPr>
        </p:nvGraphicFramePr>
        <p:xfrm>
          <a:off x="1219200" y="2678668"/>
          <a:ext cx="7715252" cy="2438400"/>
        </p:xfrm>
        <a:graphic>
          <a:graphicData uri="http://schemas.openxmlformats.org/drawingml/2006/table">
            <a:tbl>
              <a:tblPr firstRow="1" bandRow="1">
                <a:tableStyleId>{2D5ABB26-0587-4C30-8999-92F81FD0307C}</a:tableStyleId>
              </a:tblPr>
              <a:tblGrid>
                <a:gridCol w="1928813"/>
                <a:gridCol w="1928813"/>
                <a:gridCol w="1928813"/>
                <a:gridCol w="1928813"/>
              </a:tblGrid>
              <a:tr h="406400">
                <a:tc>
                  <a:txBody>
                    <a:bodyPr/>
                    <a:lstStyle/>
                    <a:p>
                      <a:r>
                        <a:rPr lang="en-US" sz="1800" b="1" dirty="0" smtClean="0">
                          <a:latin typeface="Arial" pitchFamily="34" charset="0"/>
                          <a:cs typeface="Arial" pitchFamily="34" charset="0"/>
                        </a:rPr>
                        <a:t>ROLL_NO</a:t>
                      </a:r>
                      <a:endParaRPr lang="en-US" sz="1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latin typeface="Arial" pitchFamily="34" charset="0"/>
                          <a:cs typeface="Arial" pitchFamily="34" charset="0"/>
                        </a:rPr>
                        <a:t>NAME</a:t>
                      </a:r>
                      <a:endParaRPr lang="en-US" sz="1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latin typeface="Arial" pitchFamily="34" charset="0"/>
                          <a:cs typeface="Arial" pitchFamily="34" charset="0"/>
                        </a:rPr>
                        <a:t>PERCENTAGE</a:t>
                      </a:r>
                      <a:endParaRPr lang="en-US" sz="1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latin typeface="Arial" pitchFamily="34" charset="0"/>
                          <a:cs typeface="Arial" pitchFamily="34" charset="0"/>
                        </a:rPr>
                        <a:t>GRADE</a:t>
                      </a:r>
                      <a:endParaRPr lang="en-US" sz="1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400">
                <a:tc>
                  <a:txBody>
                    <a:bodyPr/>
                    <a:lstStyle/>
                    <a:p>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smtClean="0">
                          <a:latin typeface="Arial" pitchFamily="34" charset="0"/>
                          <a:cs typeface="Arial" pitchFamily="34" charset="0"/>
                        </a:rPr>
                        <a:t>Priya</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56</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2</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400">
                <a:tc>
                  <a:txBody>
                    <a:bodyPr/>
                    <a:lstStyle/>
                    <a:p>
                      <a:r>
                        <a:rPr lang="en-US" sz="1800" dirty="0" smtClean="0">
                          <a:latin typeface="Arial" pitchFamily="34" charset="0"/>
                          <a:cs typeface="Arial" pitchFamily="34" charset="0"/>
                        </a:rPr>
                        <a:t>2</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Vijay</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76</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400">
                <a:tc>
                  <a:txBody>
                    <a:bodyPr/>
                    <a:lstStyle/>
                    <a:p>
                      <a:r>
                        <a:rPr lang="en-US" sz="1800" dirty="0" smtClean="0">
                          <a:latin typeface="Arial" pitchFamily="34" charset="0"/>
                          <a:cs typeface="Arial" pitchFamily="34" charset="0"/>
                        </a:rPr>
                        <a:t>3</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smtClean="0">
                          <a:latin typeface="Arial" pitchFamily="34" charset="0"/>
                          <a:cs typeface="Arial" pitchFamily="34" charset="0"/>
                        </a:rPr>
                        <a:t>Ramya</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smtClean="0">
                          <a:latin typeface="Arial" pitchFamily="34" charset="0"/>
                          <a:cs typeface="Arial" pitchFamily="34" charset="0"/>
                        </a:rPr>
                        <a:t>60</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406400">
                <a:tc>
                  <a:txBody>
                    <a:bodyPr/>
                    <a:lstStyle/>
                    <a:p>
                      <a:r>
                        <a:rPr lang="en-US" sz="1800" dirty="0" smtClean="0">
                          <a:latin typeface="Arial" pitchFamily="34" charset="0"/>
                          <a:cs typeface="Arial" pitchFamily="34" charset="0"/>
                        </a:rPr>
                        <a:t>4</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smtClean="0">
                          <a:latin typeface="Arial" pitchFamily="34" charset="0"/>
                          <a:cs typeface="Arial" pitchFamily="34" charset="0"/>
                        </a:rPr>
                        <a:t>Kavitha</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42</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3</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400">
                <a:tc>
                  <a:txBody>
                    <a:bodyPr/>
                    <a:lstStyle/>
                    <a:p>
                      <a:r>
                        <a:rPr lang="en-US" sz="1800" dirty="0" smtClean="0">
                          <a:latin typeface="Arial" pitchFamily="34" charset="0"/>
                          <a:cs typeface="Arial" pitchFamily="34" charset="0"/>
                        </a:rPr>
                        <a:t>5</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Ram</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44</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itchFamily="34" charset="0"/>
                          <a:cs typeface="Arial" pitchFamily="34" charset="0"/>
                        </a:rPr>
                        <a:t>3</a:t>
                      </a:r>
                      <a:endParaRPr lang="en-US" sz="1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 name="TextBox 21"/>
          <p:cNvSpPr txBox="1"/>
          <p:nvPr/>
        </p:nvSpPr>
        <p:spPr>
          <a:xfrm>
            <a:off x="4724400" y="1524000"/>
            <a:ext cx="990600" cy="369332"/>
          </a:xfrm>
          <a:prstGeom prst="rect">
            <a:avLst/>
          </a:prstGeom>
          <a:noFill/>
        </p:spPr>
        <p:txBody>
          <a:bodyPr wrap="square" rtlCol="0">
            <a:spAutoFit/>
          </a:bodyPr>
          <a:lstStyle/>
          <a:p>
            <a:r>
              <a:rPr lang="en-US" dirty="0" smtClean="0"/>
              <a:t>Field</a:t>
            </a:r>
            <a:endParaRPr lang="en-US" dirty="0"/>
          </a:p>
        </p:txBody>
      </p:sp>
      <p:sp>
        <p:nvSpPr>
          <p:cNvPr id="23" name="Left Brace 22"/>
          <p:cNvSpPr/>
          <p:nvPr/>
        </p:nvSpPr>
        <p:spPr>
          <a:xfrm>
            <a:off x="990600" y="2362200"/>
            <a:ext cx="304800" cy="33528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5" name="TextBox 24"/>
          <p:cNvSpPr txBox="1"/>
          <p:nvPr/>
        </p:nvSpPr>
        <p:spPr>
          <a:xfrm>
            <a:off x="304800" y="3810000"/>
            <a:ext cx="609600" cy="369332"/>
          </a:xfrm>
          <a:prstGeom prst="rect">
            <a:avLst/>
          </a:prstGeom>
          <a:noFill/>
        </p:spPr>
        <p:txBody>
          <a:bodyPr wrap="square" rtlCol="0">
            <a:spAutoFit/>
          </a:bodyPr>
          <a:lstStyle/>
          <a:p>
            <a:r>
              <a:rPr lang="en-US" dirty="0" smtClean="0"/>
              <a:t>File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COMPONENTS OF DBMS</a:t>
            </a:r>
            <a:endParaRPr lang="en-US"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2"/>
          <p:cNvPicPr>
            <a:picLocks noGrp="1" noChangeAspect="1" noChangeArrowheads="1"/>
          </p:cNvPicPr>
          <p:nvPr>
            <p:ph idx="1"/>
          </p:nvPr>
        </p:nvPicPr>
        <p:blipFill>
          <a:blip r:embed="rId2" cstate="print"/>
          <a:stretch>
            <a:fillRect/>
          </a:stretch>
        </p:blipFill>
        <p:spPr>
          <a:xfrm>
            <a:off x="1295400" y="1143000"/>
            <a:ext cx="7467600" cy="5334000"/>
          </a:xfr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COMPONENTS OF DBMS(CONTD..)</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smtClean="0">
                <a:latin typeface="Arial" pitchFamily="34" charset="0"/>
                <a:cs typeface="Arial" pitchFamily="34" charset="0"/>
              </a:rPr>
              <a:t>The top part of the figure refers to the various users of the database environment and their interfaces. </a:t>
            </a:r>
          </a:p>
          <a:p>
            <a:r>
              <a:rPr lang="en-US" dirty="0" smtClean="0">
                <a:latin typeface="Arial" pitchFamily="34" charset="0"/>
                <a:cs typeface="Arial" pitchFamily="34" charset="0"/>
              </a:rPr>
              <a:t>The lower part shows the internals of the DBMS responsible for storage of data and processing of transactions. </a:t>
            </a:r>
          </a:p>
          <a:p>
            <a:pPr>
              <a:buNone/>
            </a:pPr>
            <a:r>
              <a:rPr lang="en-US" b="1" dirty="0" smtClean="0">
                <a:latin typeface="Arial" pitchFamily="34" charset="0"/>
                <a:cs typeface="Arial" pitchFamily="34" charset="0"/>
              </a:rPr>
              <a:t>Let us consider the top part of Figure: </a:t>
            </a:r>
          </a:p>
          <a:p>
            <a:pPr>
              <a:buNone/>
            </a:pPr>
            <a:r>
              <a:rPr lang="en-US" dirty="0" smtClean="0">
                <a:latin typeface="Arial" pitchFamily="34" charset="0"/>
                <a:cs typeface="Arial" pitchFamily="34" charset="0"/>
              </a:rPr>
              <a:t>1. It shows interfaces for </a:t>
            </a:r>
          </a:p>
          <a:p>
            <a:r>
              <a:rPr lang="en-US" dirty="0" smtClean="0">
                <a:latin typeface="Arial" pitchFamily="34" charset="0"/>
                <a:cs typeface="Arial" pitchFamily="34" charset="0"/>
              </a:rPr>
              <a:t>The DBA staff, casual users who work with interactive interfaces to formulate queries, </a:t>
            </a:r>
          </a:p>
          <a:p>
            <a:r>
              <a:rPr lang="en-US" dirty="0" smtClean="0">
                <a:latin typeface="Arial" pitchFamily="34" charset="0"/>
                <a:cs typeface="Arial" pitchFamily="34" charset="0"/>
              </a:rPr>
              <a:t>application programmers who program using some host languages, </a:t>
            </a:r>
          </a:p>
          <a:p>
            <a:r>
              <a:rPr lang="en-US" dirty="0" smtClean="0">
                <a:latin typeface="Arial" pitchFamily="34" charset="0"/>
                <a:cs typeface="Arial" pitchFamily="34" charset="0"/>
              </a:rPr>
              <a:t>parametric users who do data entry work by supplying parameters to predefined transactions.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COMPONENTS OF DBMS(CONTD..)</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pPr>
              <a:buNone/>
            </a:pPr>
            <a:r>
              <a:rPr lang="en-US" dirty="0"/>
              <a:t>2. </a:t>
            </a:r>
            <a:r>
              <a:rPr lang="en-US" dirty="0">
                <a:latin typeface="Arial" pitchFamily="34" charset="0"/>
                <a:cs typeface="Arial" pitchFamily="34" charset="0"/>
              </a:rPr>
              <a:t>The DDL compiler: processes schema definitions, specified in the DDL, and stores descriptions of the schemas (meta-data) in the DBMS catalog. </a:t>
            </a:r>
          </a:p>
          <a:p>
            <a:pPr>
              <a:buNone/>
            </a:pPr>
            <a:r>
              <a:rPr lang="en-US" dirty="0">
                <a:latin typeface="Arial" pitchFamily="34" charset="0"/>
                <a:cs typeface="Arial" pitchFamily="34" charset="0"/>
              </a:rPr>
              <a:t>3. Casual users and persons with occasional need for information from the database interact using some form of interface called as </a:t>
            </a:r>
            <a:r>
              <a:rPr lang="en-US" dirty="0" smtClean="0">
                <a:latin typeface="Arial" pitchFamily="34" charset="0"/>
                <a:cs typeface="Arial" pitchFamily="34" charset="0"/>
              </a:rPr>
              <a:t>interactive </a:t>
            </a:r>
            <a:r>
              <a:rPr lang="en-US" dirty="0">
                <a:latin typeface="Arial" pitchFamily="34" charset="0"/>
                <a:cs typeface="Arial" pitchFamily="34" charset="0"/>
              </a:rPr>
              <a:t>query interface. </a:t>
            </a:r>
          </a:p>
          <a:p>
            <a:pPr>
              <a:buNone/>
            </a:pPr>
            <a:r>
              <a:rPr lang="en-US" dirty="0">
                <a:latin typeface="Arial" pitchFamily="34" charset="0"/>
                <a:cs typeface="Arial" pitchFamily="34" charset="0"/>
              </a:rPr>
              <a:t>4. Query compiler: handles high-level queries that are entered interactively. </a:t>
            </a:r>
          </a:p>
          <a:p>
            <a:pPr>
              <a:buNone/>
            </a:pPr>
            <a:r>
              <a:rPr lang="en-US" dirty="0">
                <a:latin typeface="Arial" pitchFamily="34" charset="0"/>
                <a:cs typeface="Arial" pitchFamily="34" charset="0"/>
              </a:rPr>
              <a:t>5. The query optimizer is concerned with the rearrangement and possible reordering of operations, elimination of redundancies, and use of correct algorithms and indexes during execution.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COMPONENTS OF DBMS(CONTD..)</a:t>
            </a:r>
            <a:endParaRPr lang="en-US" dirty="0"/>
          </a:p>
        </p:txBody>
      </p:sp>
      <p:sp>
        <p:nvSpPr>
          <p:cNvPr id="3" name="Content Placeholder 2"/>
          <p:cNvSpPr>
            <a:spLocks noGrp="1"/>
          </p:cNvSpPr>
          <p:nvPr>
            <p:ph idx="1"/>
          </p:nvPr>
        </p:nvSpPr>
        <p:spPr/>
        <p:txBody>
          <a:bodyPr>
            <a:normAutofit/>
          </a:bodyPr>
          <a:lstStyle/>
          <a:p>
            <a:pPr>
              <a:buNone/>
            </a:pPr>
            <a:r>
              <a:rPr lang="en-US" sz="2200" dirty="0" smtClean="0">
                <a:latin typeface="Arial" pitchFamily="34" charset="0"/>
                <a:cs typeface="Arial" pitchFamily="34" charset="0"/>
              </a:rPr>
              <a:t>6</a:t>
            </a:r>
            <a:r>
              <a:rPr lang="en-US" dirty="0" smtClean="0">
                <a:latin typeface="Arial" pitchFamily="34" charset="0"/>
                <a:cs typeface="Arial" pitchFamily="34" charset="0"/>
              </a:rPr>
              <a:t>. </a:t>
            </a:r>
            <a:r>
              <a:rPr lang="en-US" sz="2200" dirty="0" smtClean="0">
                <a:latin typeface="Arial" pitchFamily="34" charset="0"/>
                <a:cs typeface="Arial" pitchFamily="34" charset="0"/>
              </a:rPr>
              <a:t>Application programmers write programs in host languages such as Java, C, or C++that are submitted to a </a:t>
            </a:r>
            <a:r>
              <a:rPr lang="en-US" sz="2200" dirty="0" err="1" smtClean="0">
                <a:latin typeface="Arial" pitchFamily="34" charset="0"/>
                <a:cs typeface="Arial" pitchFamily="34" charset="0"/>
              </a:rPr>
              <a:t>precompiler</a:t>
            </a:r>
            <a:r>
              <a:rPr lang="en-US" sz="2200" dirty="0" smtClean="0">
                <a:latin typeface="Arial" pitchFamily="34" charset="0"/>
                <a:cs typeface="Arial" pitchFamily="34" charset="0"/>
              </a:rPr>
              <a:t>. </a:t>
            </a:r>
          </a:p>
          <a:p>
            <a:pPr>
              <a:buNone/>
            </a:pPr>
            <a:r>
              <a:rPr lang="en-US" sz="2200" dirty="0" smtClean="0"/>
              <a:t>7</a:t>
            </a:r>
            <a:r>
              <a:rPr lang="en-US" sz="2200" dirty="0"/>
              <a:t>. </a:t>
            </a:r>
            <a:r>
              <a:rPr lang="en-US" sz="2200" dirty="0">
                <a:latin typeface="Arial" pitchFamily="34" charset="0"/>
                <a:cs typeface="Arial" pitchFamily="34" charset="0"/>
              </a:rPr>
              <a:t>The </a:t>
            </a:r>
            <a:r>
              <a:rPr lang="en-US" sz="2200" dirty="0" err="1">
                <a:latin typeface="Arial" pitchFamily="34" charset="0"/>
                <a:cs typeface="Arial" pitchFamily="34" charset="0"/>
              </a:rPr>
              <a:t>precompiler</a:t>
            </a:r>
            <a:r>
              <a:rPr lang="en-US" sz="2200" dirty="0">
                <a:latin typeface="Arial" pitchFamily="34" charset="0"/>
                <a:cs typeface="Arial" pitchFamily="34" charset="0"/>
              </a:rPr>
              <a:t> extracts DML </a:t>
            </a:r>
            <a:r>
              <a:rPr lang="en-US" sz="2200" dirty="0" smtClean="0">
                <a:latin typeface="Arial" pitchFamily="34" charset="0"/>
                <a:cs typeface="Arial" pitchFamily="34" charset="0"/>
              </a:rPr>
              <a:t>commands from </a:t>
            </a:r>
            <a:r>
              <a:rPr lang="en-US" sz="2200" dirty="0">
                <a:latin typeface="Arial" pitchFamily="34" charset="0"/>
                <a:cs typeface="Arial" pitchFamily="34" charset="0"/>
              </a:rPr>
              <a:t>an application program written in a host programming language. </a:t>
            </a:r>
          </a:p>
          <a:p>
            <a:pPr>
              <a:buNone/>
            </a:pPr>
            <a:r>
              <a:rPr lang="en-US" sz="2200" dirty="0">
                <a:latin typeface="Arial" pitchFamily="34" charset="0"/>
                <a:cs typeface="Arial" pitchFamily="34" charset="0"/>
              </a:rPr>
              <a:t>8. DML compiler: compiles the DML commands into </a:t>
            </a:r>
            <a:r>
              <a:rPr lang="en-US" sz="2200" dirty="0" smtClean="0">
                <a:latin typeface="Arial" pitchFamily="34" charset="0"/>
                <a:cs typeface="Arial" pitchFamily="34" charset="0"/>
              </a:rPr>
              <a:t>object code </a:t>
            </a:r>
            <a:r>
              <a:rPr lang="en-US" sz="2200" dirty="0">
                <a:latin typeface="Arial" pitchFamily="34" charset="0"/>
                <a:cs typeface="Arial" pitchFamily="34" charset="0"/>
              </a:rPr>
              <a:t>for database access. </a:t>
            </a:r>
          </a:p>
          <a:p>
            <a:pPr>
              <a:buNone/>
            </a:pPr>
            <a:r>
              <a:rPr lang="en-US" sz="2200" dirty="0">
                <a:latin typeface="Arial" pitchFamily="34" charset="0"/>
                <a:cs typeface="Arial" pitchFamily="34" charset="0"/>
              </a:rPr>
              <a:t>9. The rest of the program is sent to the host language compiler.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COMPONENTS OF DBMS(CONTD..)</a:t>
            </a:r>
            <a:endParaRPr lang="en-US" dirty="0"/>
          </a:p>
        </p:txBody>
      </p:sp>
      <p:sp>
        <p:nvSpPr>
          <p:cNvPr id="3" name="Content Placeholder 2"/>
          <p:cNvSpPr>
            <a:spLocks noGrp="1"/>
          </p:cNvSpPr>
          <p:nvPr>
            <p:ph idx="1"/>
          </p:nvPr>
        </p:nvSpPr>
        <p:spPr/>
        <p:txBody>
          <a:bodyPr>
            <a:normAutofit fontScale="55000" lnSpcReduction="20000"/>
          </a:bodyPr>
          <a:lstStyle/>
          <a:p>
            <a:pPr>
              <a:buNone/>
            </a:pPr>
            <a:endParaRPr lang="en-US" dirty="0" smtClean="0">
              <a:latin typeface="Arial" pitchFamily="34" charset="0"/>
              <a:cs typeface="Arial" pitchFamily="34" charset="0"/>
            </a:endParaRPr>
          </a:p>
          <a:p>
            <a:pPr>
              <a:buNone/>
            </a:pPr>
            <a:r>
              <a:rPr lang="en-US" sz="4000" dirty="0" smtClean="0">
                <a:latin typeface="Arial" pitchFamily="34" charset="0"/>
                <a:cs typeface="Arial" pitchFamily="34" charset="0"/>
              </a:rPr>
              <a:t>10. The object codes for the DML commands and the rest of the program are linked, forming a canned transaction whose executable code includes calls to the runtime database processor. </a:t>
            </a:r>
          </a:p>
          <a:p>
            <a:pPr>
              <a:buNone/>
            </a:pPr>
            <a:r>
              <a:rPr lang="en-US" sz="4000" dirty="0" smtClean="0">
                <a:latin typeface="Arial" pitchFamily="34" charset="0"/>
                <a:cs typeface="Arial" pitchFamily="34" charset="0"/>
              </a:rPr>
              <a:t>Now, Let us consider the lower part of figure </a:t>
            </a:r>
          </a:p>
          <a:p>
            <a:pPr>
              <a:buNone/>
            </a:pPr>
            <a:r>
              <a:rPr lang="en-US" sz="4000" dirty="0" smtClean="0">
                <a:latin typeface="Arial" pitchFamily="34" charset="0"/>
                <a:cs typeface="Arial" pitchFamily="34" charset="0"/>
              </a:rPr>
              <a:t>1. Run-time database processor: handles database access at run time. It receives retrieval and update operations and carries them out on the database. </a:t>
            </a:r>
          </a:p>
          <a:p>
            <a:pPr>
              <a:buNone/>
            </a:pPr>
            <a:r>
              <a:rPr lang="en-US" sz="4000" dirty="0" smtClean="0"/>
              <a:t>2. It also works with the stored data manager, which controls access to DBMS information that is stored on disk through interaction with operating system. </a:t>
            </a:r>
          </a:p>
          <a:p>
            <a:pPr>
              <a:buNone/>
            </a:pPr>
            <a:r>
              <a:rPr lang="en-US" sz="4000" dirty="0" smtClean="0"/>
              <a:t>3. Concurrency control and backup and recovery systems are integrated into the working of the runtime database processor for purposes of transaction management.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COMPONENTS OF DBMS(CONTD..)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2800" dirty="0" smtClean="0">
                <a:latin typeface="Arial" pitchFamily="34" charset="0"/>
                <a:cs typeface="Arial" pitchFamily="34" charset="0"/>
              </a:rPr>
              <a:t>Database System Utilities </a:t>
            </a:r>
          </a:p>
          <a:p>
            <a:r>
              <a:rPr lang="en-US" sz="2800" dirty="0" smtClean="0">
                <a:latin typeface="Arial" pitchFamily="34" charset="0"/>
                <a:cs typeface="Arial" pitchFamily="34" charset="0"/>
              </a:rPr>
              <a:t>There are some functions that are not provided through the normal DBMS components rather they are provided through additional programs called utilities. Some of these are: </a:t>
            </a:r>
          </a:p>
          <a:p>
            <a:pPr>
              <a:buNone/>
            </a:pPr>
            <a:r>
              <a:rPr lang="en-US" sz="2800" dirty="0" smtClean="0">
                <a:latin typeface="Arial" pitchFamily="34" charset="0"/>
                <a:cs typeface="Arial" pitchFamily="34" charset="0"/>
              </a:rPr>
              <a:t>	1. Loading or import utility: used to load or import existing data files into the database. </a:t>
            </a:r>
          </a:p>
          <a:p>
            <a:pPr>
              <a:buNone/>
            </a:pPr>
            <a:r>
              <a:rPr lang="en-US" sz="2800" dirty="0" smtClean="0">
                <a:latin typeface="Arial" pitchFamily="34" charset="0"/>
                <a:cs typeface="Arial" pitchFamily="34" charset="0"/>
              </a:rPr>
              <a:t>	2. Backup utility: used to create backup copies of the database, usually by dumping the entire database onto tape. </a:t>
            </a:r>
          </a:p>
          <a:p>
            <a:pPr>
              <a:buNone/>
            </a:pPr>
            <a:r>
              <a:rPr lang="en-US" sz="2800" dirty="0" smtClean="0">
                <a:latin typeface="Arial" pitchFamily="34" charset="0"/>
                <a:cs typeface="Arial" pitchFamily="34" charset="0"/>
              </a:rPr>
              <a:t>3. File reorganization utility: is used to reorganize a database file into a different file organization to improve performance. </a:t>
            </a:r>
          </a:p>
          <a:p>
            <a:pPr>
              <a:buNone/>
            </a:pPr>
            <a:r>
              <a:rPr lang="en-US" sz="2800" dirty="0" smtClean="0">
                <a:latin typeface="Arial" pitchFamily="34" charset="0"/>
                <a:cs typeface="Arial" pitchFamily="34" charset="0"/>
              </a:rPr>
              <a:t>4. Performance monitoring utility: is used to monitor database usage and provides statistics to the DBA. </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228725" y="0"/>
            <a:ext cx="668655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ALGEBRA</a:t>
            </a:r>
            <a:endParaRPr lang="en-US" dirty="0"/>
          </a:p>
        </p:txBody>
      </p:sp>
      <p:sp>
        <p:nvSpPr>
          <p:cNvPr id="3" name="Content Placeholder 2"/>
          <p:cNvSpPr>
            <a:spLocks noGrp="1"/>
          </p:cNvSpPr>
          <p:nvPr>
            <p:ph idx="1"/>
          </p:nvPr>
        </p:nvSpPr>
        <p:spPr/>
        <p:txBody>
          <a:bodyPr>
            <a:normAutofit/>
          </a:bodyPr>
          <a:lstStyle/>
          <a:p>
            <a:r>
              <a:rPr lang="en-US" sz="2200" dirty="0" smtClean="0">
                <a:latin typeface="Arial" pitchFamily="34" charset="0"/>
                <a:cs typeface="Arial" pitchFamily="34" charset="0"/>
              </a:rPr>
              <a:t>The basic set of operations for the relational model is known as the relational algebra.</a:t>
            </a:r>
          </a:p>
          <a:p>
            <a:r>
              <a:rPr lang="en-US" sz="2200" dirty="0" smtClean="0">
                <a:latin typeface="Arial" pitchFamily="34" charset="0"/>
                <a:cs typeface="Arial" pitchFamily="34" charset="0"/>
              </a:rPr>
              <a:t>These operations enable a user to specify basic retrieval requests.</a:t>
            </a:r>
          </a:p>
          <a:p>
            <a:r>
              <a:rPr lang="en-US" sz="2200" dirty="0" smtClean="0">
                <a:latin typeface="Arial" pitchFamily="34" charset="0"/>
                <a:cs typeface="Arial" pitchFamily="34" charset="0"/>
              </a:rPr>
              <a:t>A sequence of relational algebra operations forms a relational algebra expression, whose result will also be a relation that represents the result of a database query.</a:t>
            </a:r>
          </a:p>
          <a:p>
            <a:r>
              <a:rPr lang="en-US" sz="2400" dirty="0" smtClean="0"/>
              <a:t>Unary Relational Operations</a:t>
            </a:r>
          </a:p>
          <a:p>
            <a:r>
              <a:rPr lang="en-US" sz="2400" dirty="0" smtClean="0"/>
              <a:t>Relational Algebra Operations from Set Theory</a:t>
            </a:r>
          </a:p>
          <a:p>
            <a:r>
              <a:rPr lang="en-US" sz="2400" dirty="0" smtClean="0"/>
              <a:t>Binary Relational Operations</a:t>
            </a:r>
          </a:p>
          <a:p>
            <a:r>
              <a:rPr lang="en-US" sz="2400" dirty="0" smtClean="0"/>
              <a:t> Additional Relational Operations</a:t>
            </a:r>
            <a:endParaRPr lang="en-US" sz="2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UNARY RELATIONAL OPERATIONS</a:t>
            </a:r>
            <a:br>
              <a:rPr lang="en-US" sz="3600" dirty="0" smtClean="0"/>
            </a:br>
            <a:endParaRPr lang="en-US" sz="3600" dirty="0"/>
          </a:p>
        </p:txBody>
      </p:sp>
      <p:sp>
        <p:nvSpPr>
          <p:cNvPr id="3" name="Content Placeholder 2"/>
          <p:cNvSpPr>
            <a:spLocks noGrp="1"/>
          </p:cNvSpPr>
          <p:nvPr>
            <p:ph idx="1"/>
          </p:nvPr>
        </p:nvSpPr>
        <p:spPr/>
        <p:txBody>
          <a:bodyPr>
            <a:normAutofit/>
          </a:bodyPr>
          <a:lstStyle/>
          <a:p>
            <a:pPr>
              <a:buNone/>
            </a:pPr>
            <a:r>
              <a:rPr lang="en-US" sz="2400" b="1" dirty="0" smtClean="0">
                <a:latin typeface="Arial" pitchFamily="34" charset="0"/>
                <a:cs typeface="Arial" pitchFamily="34" charset="0"/>
              </a:rPr>
              <a:t>SELECT OPERATION </a:t>
            </a:r>
          </a:p>
          <a:p>
            <a:r>
              <a:rPr lang="en-US" sz="2200" dirty="0" smtClean="0">
                <a:latin typeface="Arial" pitchFamily="34" charset="0"/>
                <a:cs typeface="Arial" pitchFamily="34" charset="0"/>
              </a:rPr>
              <a:t>The Select operation ( denoted by σ ( sigma))can be used to select those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of a relation that satisfy a given condition. </a:t>
            </a:r>
          </a:p>
          <a:p>
            <a:r>
              <a:rPr lang="en-US" sz="2200" dirty="0" smtClean="0">
                <a:latin typeface="Arial" pitchFamily="34" charset="0"/>
                <a:cs typeface="Arial" pitchFamily="34" charset="0"/>
              </a:rPr>
              <a:t>Notation: σ </a:t>
            </a:r>
            <a:r>
              <a:rPr lang="en-US" sz="2200" baseline="-16000" dirty="0" smtClean="0">
                <a:latin typeface="Arial" pitchFamily="34" charset="0"/>
                <a:cs typeface="Arial" pitchFamily="34" charset="0"/>
              </a:rPr>
              <a:t>&lt;selection condition&gt;</a:t>
            </a:r>
            <a:r>
              <a:rPr lang="en-US" sz="2200" dirty="0" smtClean="0">
                <a:latin typeface="Arial" pitchFamily="34" charset="0"/>
                <a:cs typeface="Arial" pitchFamily="34" charset="0"/>
              </a:rPr>
              <a:t>(R) </a:t>
            </a:r>
          </a:p>
          <a:p>
            <a:pPr>
              <a:buNone/>
            </a:pPr>
            <a:r>
              <a:rPr lang="en-US" sz="2200" dirty="0" smtClean="0">
                <a:latin typeface="Arial" pitchFamily="34" charset="0"/>
                <a:cs typeface="Arial" pitchFamily="34" charset="0"/>
              </a:rPr>
              <a:t>	σ : select operator ( read as sigma) </a:t>
            </a:r>
          </a:p>
          <a:p>
            <a:pPr>
              <a:buNone/>
            </a:pPr>
            <a:r>
              <a:rPr lang="en-US" sz="2200" dirty="0" smtClean="0">
                <a:latin typeface="Arial" pitchFamily="34" charset="0"/>
                <a:cs typeface="Arial" pitchFamily="34" charset="0"/>
              </a:rPr>
              <a:t>	R: relation name </a:t>
            </a:r>
          </a:p>
          <a:p>
            <a:r>
              <a:rPr lang="en-US" sz="2200" dirty="0" smtClean="0">
                <a:latin typeface="Arial" pitchFamily="34" charset="0"/>
                <a:cs typeface="Arial" pitchFamily="34" charset="0"/>
              </a:rPr>
              <a:t>Examples of select expressions </a:t>
            </a:r>
          </a:p>
          <a:p>
            <a:pPr>
              <a:buNone/>
            </a:pPr>
            <a:r>
              <a:rPr lang="en-US" sz="2200" dirty="0" smtClean="0">
                <a:latin typeface="Arial" pitchFamily="34" charset="0"/>
                <a:cs typeface="Arial" pitchFamily="34" charset="0"/>
              </a:rPr>
              <a:t>Obtain information about a professor with name </a:t>
            </a:r>
            <a:r>
              <a:rPr lang="en-US" sz="2200" dirty="0" err="1" smtClean="0">
                <a:latin typeface="Arial" pitchFamily="34" charset="0"/>
                <a:cs typeface="Arial" pitchFamily="34" charset="0"/>
              </a:rPr>
              <a:t>giridhar</a:t>
            </a:r>
            <a:endParaRPr lang="en-US" sz="2200" dirty="0" smtClean="0">
              <a:latin typeface="Arial" pitchFamily="34" charset="0"/>
              <a:cs typeface="Arial" pitchFamily="34" charset="0"/>
            </a:endParaRPr>
          </a:p>
          <a:p>
            <a:pPr>
              <a:buNone/>
            </a:pPr>
            <a:r>
              <a:rPr lang="el-GR" sz="2200" dirty="0" smtClean="0">
                <a:latin typeface="Arial" pitchFamily="34" charset="0"/>
                <a:cs typeface="Arial" pitchFamily="34" charset="0"/>
              </a:rPr>
              <a:t>σ </a:t>
            </a:r>
            <a:r>
              <a:rPr lang="en-US" sz="1600" dirty="0" smtClean="0">
                <a:latin typeface="Arial" pitchFamily="34" charset="0"/>
                <a:cs typeface="Arial" pitchFamily="34" charset="0"/>
              </a:rPr>
              <a:t>name= “</a:t>
            </a:r>
            <a:r>
              <a:rPr lang="en-US" sz="1600" dirty="0" err="1" smtClean="0">
                <a:latin typeface="Arial" pitchFamily="34" charset="0"/>
                <a:cs typeface="Arial" pitchFamily="34" charset="0"/>
              </a:rPr>
              <a:t>giridhar</a:t>
            </a:r>
            <a:r>
              <a:rPr lang="en-US" sz="1600" dirty="0" smtClean="0">
                <a:latin typeface="Arial" pitchFamily="34" charset="0"/>
                <a:cs typeface="Arial" pitchFamily="34" charset="0"/>
              </a:rPr>
              <a:t>”(</a:t>
            </a:r>
            <a:r>
              <a:rPr lang="en-US" sz="2200" dirty="0" smtClean="0">
                <a:latin typeface="Arial" pitchFamily="34" charset="0"/>
                <a:cs typeface="Arial" pitchFamily="34" charset="0"/>
              </a:rPr>
              <a:t>professor) </a:t>
            </a:r>
          </a:p>
          <a:p>
            <a:endParaRPr lang="en-US" sz="2200" dirty="0" smtClean="0">
              <a:latin typeface="Arial" pitchFamily="34" charset="0"/>
              <a:cs typeface="Arial" pitchFamily="34" charset="0"/>
            </a:endParaRPr>
          </a:p>
          <a:p>
            <a:endParaRPr lang="en-US" sz="2200" b="1" dirty="0" smtClean="0">
              <a:latin typeface="Arial" pitchFamily="34" charset="0"/>
              <a:cs typeface="Arial" pitchFamily="34" charset="0"/>
            </a:endParaRPr>
          </a:p>
          <a:p>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UNARY RELATIONAL OPERATIONS(CONTD..)</a:t>
            </a:r>
            <a:endParaRPr lang="en-US" sz="3600" dirty="0"/>
          </a:p>
        </p:txBody>
      </p:sp>
      <p:sp>
        <p:nvSpPr>
          <p:cNvPr id="3" name="Content Placeholder 2"/>
          <p:cNvSpPr>
            <a:spLocks noGrp="1"/>
          </p:cNvSpPr>
          <p:nvPr>
            <p:ph idx="1"/>
          </p:nvPr>
        </p:nvSpPr>
        <p:spPr/>
        <p:txBody>
          <a:bodyPr>
            <a:normAutofit/>
          </a:bodyPr>
          <a:lstStyle/>
          <a:p>
            <a:r>
              <a:rPr lang="en-US" sz="2000" dirty="0" smtClean="0">
                <a:latin typeface="Arial" pitchFamily="34" charset="0"/>
                <a:cs typeface="Arial" pitchFamily="34" charset="0"/>
              </a:rPr>
              <a:t>Obtain information about professors who joined the university between 1980 and 1985 </a:t>
            </a:r>
            <a:endParaRPr lang="en-US" sz="2200" b="1" dirty="0" smtClean="0">
              <a:latin typeface="Arial" pitchFamily="34" charset="0"/>
              <a:cs typeface="Arial" pitchFamily="34" charset="0"/>
            </a:endParaRPr>
          </a:p>
          <a:p>
            <a:pPr>
              <a:buNone/>
            </a:pPr>
            <a:r>
              <a:rPr lang="el-GR" sz="2200" b="1" dirty="0" smtClean="0">
                <a:latin typeface="Arial" pitchFamily="34" charset="0"/>
                <a:cs typeface="Arial" pitchFamily="34" charset="0"/>
              </a:rPr>
              <a:t>σ </a:t>
            </a:r>
            <a:r>
              <a:rPr lang="en-US" sz="2200" b="1" dirty="0" smtClean="0">
                <a:latin typeface="Arial" pitchFamily="34" charset="0"/>
                <a:cs typeface="Arial" pitchFamily="34" charset="0"/>
              </a:rPr>
              <a:t>startYear≥1980 ^ </a:t>
            </a:r>
            <a:r>
              <a:rPr lang="en-US" sz="2200" b="1" dirty="0" err="1" smtClean="0">
                <a:latin typeface="Arial" pitchFamily="34" charset="0"/>
                <a:cs typeface="Arial" pitchFamily="34" charset="0"/>
              </a:rPr>
              <a:t>startYear</a:t>
            </a:r>
            <a:r>
              <a:rPr lang="en-US" sz="2200" b="1" dirty="0" smtClean="0">
                <a:latin typeface="Arial" pitchFamily="34" charset="0"/>
                <a:cs typeface="Arial" pitchFamily="34" charset="0"/>
              </a:rPr>
              <a:t> &lt; 1985(professor) </a:t>
            </a:r>
          </a:p>
          <a:p>
            <a:r>
              <a:rPr lang="en-US" sz="2200" dirty="0" smtClean="0">
                <a:latin typeface="Arial" pitchFamily="34" charset="0"/>
                <a:cs typeface="Arial" pitchFamily="34" charset="0"/>
              </a:rPr>
              <a:t> To select the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for all employees who either work in department 4 and make over $25,000 per year, or work in department 5 and make over $30,000, the following SELECT operation is given: </a:t>
            </a:r>
          </a:p>
          <a:p>
            <a:pPr>
              <a:buNone/>
            </a:pPr>
            <a:r>
              <a:rPr lang="en-US" sz="2200" b="1" dirty="0" smtClean="0">
                <a:latin typeface="Arial" pitchFamily="34" charset="0"/>
                <a:cs typeface="Arial" pitchFamily="34" charset="0"/>
              </a:rPr>
              <a:t>σ(</a:t>
            </a:r>
            <a:r>
              <a:rPr lang="en-US" sz="2200" b="1" dirty="0" err="1" smtClean="0">
                <a:latin typeface="Arial" pitchFamily="34" charset="0"/>
                <a:cs typeface="Arial" pitchFamily="34" charset="0"/>
              </a:rPr>
              <a:t>Dno</a:t>
            </a:r>
            <a:r>
              <a:rPr lang="en-US" sz="2200" b="1" dirty="0" smtClean="0">
                <a:latin typeface="Arial" pitchFamily="34" charset="0"/>
                <a:cs typeface="Arial" pitchFamily="34" charset="0"/>
              </a:rPr>
              <a:t>=4 AND Salary&gt;25000) OR (</a:t>
            </a:r>
            <a:r>
              <a:rPr lang="en-US" sz="2200" b="1" dirty="0" err="1" smtClean="0">
                <a:latin typeface="Arial" pitchFamily="34" charset="0"/>
                <a:cs typeface="Arial" pitchFamily="34" charset="0"/>
              </a:rPr>
              <a:t>Dno</a:t>
            </a:r>
            <a:r>
              <a:rPr lang="en-US" sz="2200" b="1" dirty="0" smtClean="0">
                <a:latin typeface="Arial" pitchFamily="34" charset="0"/>
                <a:cs typeface="Arial" pitchFamily="34" charset="0"/>
              </a:rPr>
              <a:t>=5 AND Salary&gt;30000)(EMPLOYEE)</a:t>
            </a:r>
            <a:endParaRPr lang="en-US" sz="2200" dirty="0" smtClean="0">
              <a:latin typeface="Arial" pitchFamily="34" charset="0"/>
              <a:cs typeface="Arial" pitchFamily="34" charset="0"/>
            </a:endParaRPr>
          </a:p>
          <a:p>
            <a:pPr>
              <a:buNone/>
            </a:pPr>
            <a:endParaRPr lang="en-US" dirty="0"/>
          </a:p>
        </p:txBody>
      </p:sp>
      <p:pic>
        <p:nvPicPr>
          <p:cNvPr id="3076" name="Picture 4"/>
          <p:cNvPicPr>
            <a:picLocks noChangeAspect="1" noChangeArrowheads="1"/>
          </p:cNvPicPr>
          <p:nvPr/>
        </p:nvPicPr>
        <p:blipFill>
          <a:blip r:embed="rId2" cstate="print"/>
          <a:srcRect/>
          <a:stretch>
            <a:fillRect/>
          </a:stretch>
        </p:blipFill>
        <p:spPr bwMode="auto">
          <a:xfrm>
            <a:off x="1524000" y="4724400"/>
            <a:ext cx="69342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file</a:t>
            </a:r>
            <a:endParaRPr lang="en-US" dirty="0"/>
          </a:p>
        </p:txBody>
      </p:sp>
      <p:sp>
        <p:nvSpPr>
          <p:cNvPr id="3" name="Content Placeholder 2"/>
          <p:cNvSpPr>
            <a:spLocks noGrp="1"/>
          </p:cNvSpPr>
          <p:nvPr>
            <p:ph idx="1"/>
          </p:nvPr>
        </p:nvSpPr>
        <p:spPr/>
        <p:txBody>
          <a:bodyPr/>
          <a:lstStyle/>
          <a:p>
            <a:r>
              <a:rPr lang="en-US" dirty="0" smtClean="0"/>
              <a:t>Create</a:t>
            </a:r>
          </a:p>
          <a:p>
            <a:r>
              <a:rPr lang="en-US" dirty="0" smtClean="0"/>
              <a:t>Write</a:t>
            </a:r>
          </a:p>
          <a:p>
            <a:r>
              <a:rPr lang="en-US" dirty="0" smtClean="0"/>
              <a:t>Read</a:t>
            </a:r>
          </a:p>
          <a:p>
            <a:r>
              <a:rPr lang="en-US" dirty="0" smtClean="0"/>
              <a:t>Rewind</a:t>
            </a:r>
          </a:p>
          <a:p>
            <a:r>
              <a:rPr lang="en-US" dirty="0" smtClean="0"/>
              <a:t>Delete</a:t>
            </a:r>
          </a:p>
          <a:p>
            <a:r>
              <a:rPr lang="en-US" dirty="0" smtClean="0"/>
              <a:t>Close</a:t>
            </a:r>
          </a:p>
          <a:p>
            <a:r>
              <a:rPr lang="en-US" dirty="0" smtClean="0"/>
              <a:t>Open</a:t>
            </a:r>
          </a:p>
          <a:p>
            <a:r>
              <a:rPr lang="en-US" dirty="0" smtClean="0"/>
              <a:t>Modify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UNARY RELATIONAL OPERATIONS(CONTD..)</a:t>
            </a:r>
            <a:endParaRPr lang="en-US" dirty="0"/>
          </a:p>
        </p:txBody>
      </p:sp>
      <p:sp>
        <p:nvSpPr>
          <p:cNvPr id="3" name="Content Placeholder 2"/>
          <p:cNvSpPr>
            <a:spLocks noGrp="1"/>
          </p:cNvSpPr>
          <p:nvPr>
            <p:ph idx="1"/>
          </p:nvPr>
        </p:nvSpPr>
        <p:spPr/>
        <p:txBody>
          <a:bodyPr>
            <a:normAutofit/>
          </a:bodyPr>
          <a:lstStyle/>
          <a:p>
            <a:endParaRPr lang="en-US" dirty="0" smtClean="0"/>
          </a:p>
          <a:p>
            <a:pPr>
              <a:buNone/>
            </a:pPr>
            <a:r>
              <a:rPr lang="en-US" sz="2200" dirty="0" smtClean="0">
                <a:latin typeface="Arial" pitchFamily="34" charset="0"/>
                <a:cs typeface="Arial" pitchFamily="34" charset="0"/>
              </a:rPr>
              <a:t>The Boolean conditions AND, OR, and NOT</a:t>
            </a:r>
          </a:p>
          <a:p>
            <a:pPr>
              <a:buNone/>
            </a:pPr>
            <a:r>
              <a:rPr lang="en-US" sz="2200" dirty="0" smtClean="0">
                <a:latin typeface="Arial" pitchFamily="34" charset="0"/>
                <a:cs typeface="Arial" pitchFamily="34" charset="0"/>
              </a:rPr>
              <a:t>have their normal interpretation, as follows: </a:t>
            </a:r>
          </a:p>
          <a:p>
            <a:r>
              <a:rPr lang="en-US" sz="2200" dirty="0" smtClean="0">
                <a:latin typeface="Arial" pitchFamily="34" charset="0"/>
                <a:cs typeface="Arial" pitchFamily="34" charset="0"/>
              </a:rPr>
              <a:t> (cond1 AND cond2) is TRUE if both (cond1) and (cond2) are TRUE; otherwise, it is FALSE. </a:t>
            </a:r>
          </a:p>
          <a:p>
            <a:r>
              <a:rPr lang="en-US" sz="2200" dirty="0" smtClean="0">
                <a:latin typeface="Arial" pitchFamily="34" charset="0"/>
                <a:cs typeface="Arial" pitchFamily="34" charset="0"/>
              </a:rPr>
              <a:t>(cond1 OR cond2) is TRUE if either (cond1) or (cond2) or both are TRUE; otherwise, it is FALSE. </a:t>
            </a:r>
          </a:p>
          <a:p>
            <a:r>
              <a:rPr lang="en-US" sz="2200" dirty="0" smtClean="0">
                <a:latin typeface="Arial" pitchFamily="34" charset="0"/>
                <a:cs typeface="Arial" pitchFamily="34" charset="0"/>
              </a:rPr>
              <a:t>(NOT </a:t>
            </a:r>
            <a:r>
              <a:rPr lang="en-US" sz="2200" dirty="0" err="1" smtClean="0">
                <a:latin typeface="Arial" pitchFamily="34" charset="0"/>
                <a:cs typeface="Arial" pitchFamily="34" charset="0"/>
              </a:rPr>
              <a:t>cond</a:t>
            </a:r>
            <a:r>
              <a:rPr lang="en-US" sz="2200" dirty="0" smtClean="0">
                <a:latin typeface="Arial" pitchFamily="34" charset="0"/>
                <a:cs typeface="Arial" pitchFamily="34" charset="0"/>
              </a:rPr>
              <a:t>) is TRUE if </a:t>
            </a:r>
            <a:r>
              <a:rPr lang="en-US" sz="2200" dirty="0" err="1" smtClean="0">
                <a:latin typeface="Arial" pitchFamily="34" charset="0"/>
                <a:cs typeface="Arial" pitchFamily="34" charset="0"/>
              </a:rPr>
              <a:t>cond</a:t>
            </a:r>
            <a:r>
              <a:rPr lang="en-US" sz="2200" dirty="0" smtClean="0">
                <a:latin typeface="Arial" pitchFamily="34" charset="0"/>
                <a:cs typeface="Arial" pitchFamily="34" charset="0"/>
              </a:rPr>
              <a:t> is FALSE; otherwise, it is FALSE.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UNARY RELATIONAL OPERATIONS(CONTD..)</a:t>
            </a:r>
            <a:endParaRPr lang="en-US" dirty="0"/>
          </a:p>
        </p:txBody>
      </p:sp>
      <p:sp>
        <p:nvSpPr>
          <p:cNvPr id="3" name="Content Placeholder 2"/>
          <p:cNvSpPr>
            <a:spLocks noGrp="1"/>
          </p:cNvSpPr>
          <p:nvPr>
            <p:ph idx="1"/>
          </p:nvPr>
        </p:nvSpPr>
        <p:spPr>
          <a:xfrm>
            <a:off x="1066800" y="1524000"/>
            <a:ext cx="8077200" cy="5181600"/>
          </a:xfrm>
        </p:spPr>
        <p:txBody>
          <a:bodyPr>
            <a:normAutofit fontScale="77500" lnSpcReduction="20000"/>
          </a:bodyPr>
          <a:lstStyle/>
          <a:p>
            <a:pPr>
              <a:lnSpc>
                <a:spcPct val="80000"/>
              </a:lnSpc>
              <a:buNone/>
            </a:pPr>
            <a:endParaRPr lang="en-US" sz="2400" b="1" dirty="0" smtClean="0">
              <a:latin typeface="Times New Roman" pitchFamily="18" charset="0"/>
            </a:endParaRPr>
          </a:p>
          <a:p>
            <a:pPr>
              <a:lnSpc>
                <a:spcPct val="80000"/>
              </a:lnSpc>
              <a:buNone/>
            </a:pPr>
            <a:r>
              <a:rPr lang="en-US" sz="2400" b="1" dirty="0" smtClean="0">
                <a:latin typeface="Times New Roman" pitchFamily="18" charset="0"/>
              </a:rPr>
              <a:t>SELECT Operation Properties</a:t>
            </a:r>
            <a:endParaRPr lang="en-US" sz="2600" dirty="0" smtClean="0">
              <a:latin typeface="Arial" pitchFamily="34" charset="0"/>
              <a:cs typeface="Arial" pitchFamily="34" charset="0"/>
            </a:endParaRPr>
          </a:p>
          <a:p>
            <a:pPr lvl="1">
              <a:lnSpc>
                <a:spcPct val="120000"/>
              </a:lnSpc>
              <a:buFont typeface="Arial" pitchFamily="34" charset="0"/>
              <a:buChar char="•"/>
            </a:pPr>
            <a:r>
              <a:rPr lang="en-US" sz="2600" dirty="0" smtClean="0">
                <a:latin typeface="Arial" pitchFamily="34" charset="0"/>
                <a:cs typeface="Arial" pitchFamily="34" charset="0"/>
              </a:rPr>
              <a:t>The SELECT operation </a:t>
            </a:r>
            <a:r>
              <a:rPr lang="en-US" sz="26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&lt;selection condition&gt;</a:t>
            </a:r>
            <a:r>
              <a:rPr lang="en-US" sz="2600" dirty="0" smtClean="0">
                <a:latin typeface="Arial" pitchFamily="34" charset="0"/>
                <a:cs typeface="Arial" pitchFamily="34" charset="0"/>
              </a:rPr>
              <a:t>(R) produces a</a:t>
            </a:r>
          </a:p>
          <a:p>
            <a:pPr lvl="2">
              <a:lnSpc>
                <a:spcPct val="120000"/>
              </a:lnSpc>
              <a:buNone/>
            </a:pPr>
            <a:r>
              <a:rPr lang="en-US" sz="2600" dirty="0" smtClean="0">
                <a:latin typeface="Arial" pitchFamily="34" charset="0"/>
                <a:cs typeface="Arial" pitchFamily="34" charset="0"/>
              </a:rPr>
              <a:t> relation S that has the same schema as R</a:t>
            </a:r>
          </a:p>
          <a:p>
            <a:pPr lvl="1">
              <a:lnSpc>
                <a:spcPct val="120000"/>
              </a:lnSpc>
              <a:buFont typeface="Arial" pitchFamily="34" charset="0"/>
              <a:buChar char="•"/>
            </a:pPr>
            <a:r>
              <a:rPr lang="en-US" sz="2600" dirty="0" smtClean="0">
                <a:latin typeface="Arial" pitchFamily="34" charset="0"/>
                <a:cs typeface="Arial" pitchFamily="34" charset="0"/>
              </a:rPr>
              <a:t>The SELECT operation  is commutative; i.e., </a:t>
            </a:r>
          </a:p>
          <a:p>
            <a:pPr lvl="1">
              <a:lnSpc>
                <a:spcPct val="120000"/>
              </a:lnSpc>
              <a:buNone/>
            </a:pPr>
            <a:r>
              <a:rPr lang="en-US" sz="2600" baseline="-160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&lt;condition1&gt;</a:t>
            </a:r>
            <a:r>
              <a:rPr lang="en-US" sz="2600" dirty="0" smtClean="0">
                <a:latin typeface="Arial" pitchFamily="34" charset="0"/>
                <a:cs typeface="Arial" pitchFamily="34" charset="0"/>
              </a:rPr>
              <a:t>(</a:t>
            </a:r>
            <a:r>
              <a:rPr lang="en-US" sz="26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&lt; condition2&gt; </a:t>
            </a:r>
            <a:r>
              <a:rPr lang="en-US" sz="2600" dirty="0" smtClean="0">
                <a:latin typeface="Arial" pitchFamily="34" charset="0"/>
                <a:cs typeface="Arial" pitchFamily="34" charset="0"/>
              </a:rPr>
              <a:t>(</a:t>
            </a:r>
            <a:r>
              <a:rPr lang="en-US" sz="2600" baseline="-16000" dirty="0" smtClean="0">
                <a:latin typeface="Arial" pitchFamily="34" charset="0"/>
                <a:cs typeface="Arial" pitchFamily="34" charset="0"/>
              </a:rPr>
              <a:t> </a:t>
            </a:r>
            <a:r>
              <a:rPr lang="en-US" sz="2600" dirty="0" smtClean="0">
                <a:latin typeface="Arial" pitchFamily="34" charset="0"/>
                <a:cs typeface="Arial" pitchFamily="34" charset="0"/>
              </a:rPr>
              <a:t>R)) =</a:t>
            </a:r>
            <a:r>
              <a:rPr lang="en-US" sz="2600" dirty="0" smtClean="0">
                <a:latin typeface="Arial" pitchFamily="34" charset="0"/>
                <a:cs typeface="Arial" pitchFamily="34" charset="0"/>
                <a:sym typeface="Symbol"/>
              </a:rPr>
              <a:t>  </a:t>
            </a:r>
            <a:r>
              <a:rPr lang="en-US" sz="2600" baseline="-16000" dirty="0" smtClean="0">
                <a:latin typeface="Arial" pitchFamily="34" charset="0"/>
                <a:cs typeface="Arial" pitchFamily="34" charset="0"/>
              </a:rPr>
              <a:t>&lt;condition2&gt; </a:t>
            </a:r>
            <a:r>
              <a:rPr lang="en-US" sz="2600" dirty="0" smtClean="0">
                <a:latin typeface="Arial" pitchFamily="34" charset="0"/>
                <a:cs typeface="Arial" pitchFamily="34" charset="0"/>
              </a:rPr>
              <a:t>(</a:t>
            </a:r>
            <a:r>
              <a:rPr lang="en-US" sz="26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 &lt; condition1&gt; </a:t>
            </a:r>
            <a:r>
              <a:rPr lang="en-US" sz="2600" dirty="0" smtClean="0">
                <a:latin typeface="Arial" pitchFamily="34" charset="0"/>
                <a:cs typeface="Arial" pitchFamily="34" charset="0"/>
              </a:rPr>
              <a:t>( R))</a:t>
            </a:r>
          </a:p>
          <a:p>
            <a:pPr lvl="1">
              <a:lnSpc>
                <a:spcPct val="120000"/>
              </a:lnSpc>
              <a:buFont typeface="Arial" pitchFamily="34" charset="0"/>
              <a:buChar char="•"/>
            </a:pPr>
            <a:r>
              <a:rPr lang="en-US" sz="2600" dirty="0" smtClean="0">
                <a:latin typeface="Arial" pitchFamily="34" charset="0"/>
                <a:cs typeface="Arial" pitchFamily="34" charset="0"/>
              </a:rPr>
              <a:t>A cascaded SELECT operation may be applied in any order; i.e., </a:t>
            </a:r>
          </a:p>
          <a:p>
            <a:pPr lvl="1">
              <a:lnSpc>
                <a:spcPct val="120000"/>
              </a:lnSpc>
              <a:buNone/>
            </a:pPr>
            <a:r>
              <a:rPr lang="en-US" sz="26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 &lt;condition1&gt;</a:t>
            </a:r>
            <a:r>
              <a:rPr lang="en-US" sz="2600" dirty="0" smtClean="0">
                <a:latin typeface="Arial" pitchFamily="34" charset="0"/>
                <a:cs typeface="Arial" pitchFamily="34" charset="0"/>
              </a:rPr>
              <a:t>(</a:t>
            </a:r>
            <a:r>
              <a:rPr lang="en-US" sz="2600" dirty="0" smtClean="0">
                <a:latin typeface="Arial" pitchFamily="34" charset="0"/>
                <a:cs typeface="Arial" pitchFamily="34" charset="0"/>
                <a:sym typeface="Symbol"/>
              </a:rPr>
              <a:t> </a:t>
            </a:r>
            <a:r>
              <a:rPr lang="en-US" sz="2600" baseline="-16000" dirty="0" smtClean="0">
                <a:latin typeface="Arial" pitchFamily="34" charset="0"/>
                <a:cs typeface="Arial" pitchFamily="34" charset="0"/>
              </a:rPr>
              <a:t>&lt; condition2&gt; </a:t>
            </a:r>
            <a:r>
              <a:rPr lang="en-US" sz="2600" dirty="0" smtClean="0">
                <a:latin typeface="Arial" pitchFamily="34" charset="0"/>
                <a:cs typeface="Arial" pitchFamily="34" charset="0"/>
              </a:rPr>
              <a:t>(</a:t>
            </a:r>
            <a:r>
              <a:rPr lang="en-US" sz="2600" dirty="0" smtClean="0">
                <a:latin typeface="Arial" pitchFamily="34" charset="0"/>
                <a:cs typeface="Arial" pitchFamily="34" charset="0"/>
                <a:sym typeface="Symbol"/>
              </a:rPr>
              <a:t> </a:t>
            </a:r>
            <a:r>
              <a:rPr lang="en-US" sz="2600" baseline="-16000" dirty="0" smtClean="0">
                <a:latin typeface="Arial" pitchFamily="34" charset="0"/>
                <a:cs typeface="Arial" pitchFamily="34" charset="0"/>
              </a:rPr>
              <a:t>&lt;condition3&gt;</a:t>
            </a:r>
            <a:r>
              <a:rPr lang="en-US" sz="2600" dirty="0" smtClean="0">
                <a:latin typeface="Arial" pitchFamily="34" charset="0"/>
                <a:cs typeface="Arial" pitchFamily="34" charset="0"/>
              </a:rPr>
              <a:t> (</a:t>
            </a:r>
            <a:r>
              <a:rPr lang="en-US" sz="2600" baseline="-16000" dirty="0" smtClean="0">
                <a:latin typeface="Arial" pitchFamily="34" charset="0"/>
                <a:cs typeface="Arial" pitchFamily="34" charset="0"/>
              </a:rPr>
              <a:t> </a:t>
            </a:r>
            <a:r>
              <a:rPr lang="en-US" sz="2600" dirty="0" smtClean="0">
                <a:latin typeface="Arial" pitchFamily="34" charset="0"/>
                <a:cs typeface="Arial" pitchFamily="34" charset="0"/>
              </a:rPr>
              <a:t>R)) = </a:t>
            </a:r>
            <a:r>
              <a:rPr lang="en-US" sz="26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 &lt;condition2&gt; </a:t>
            </a:r>
            <a:r>
              <a:rPr lang="en-US" sz="2600" dirty="0" smtClean="0">
                <a:latin typeface="Arial" pitchFamily="34" charset="0"/>
                <a:cs typeface="Arial" pitchFamily="34" charset="0"/>
              </a:rPr>
              <a:t>(</a:t>
            </a:r>
            <a:r>
              <a:rPr lang="en-US" sz="26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 &lt; condition3&gt; </a:t>
            </a:r>
            <a:r>
              <a:rPr lang="en-US" sz="2600" dirty="0" smtClean="0">
                <a:latin typeface="Arial" pitchFamily="34" charset="0"/>
                <a:cs typeface="Arial" pitchFamily="34" charset="0"/>
              </a:rPr>
              <a:t>(</a:t>
            </a:r>
            <a:r>
              <a:rPr lang="en-US" sz="2600" dirty="0" smtClean="0">
                <a:latin typeface="Arial" pitchFamily="34" charset="0"/>
                <a:cs typeface="Arial" pitchFamily="34" charset="0"/>
                <a:sym typeface="Symbol"/>
              </a:rPr>
              <a:t> </a:t>
            </a:r>
            <a:r>
              <a:rPr lang="en-US" sz="2600" baseline="-16000" dirty="0" smtClean="0">
                <a:latin typeface="Arial" pitchFamily="34" charset="0"/>
                <a:cs typeface="Arial" pitchFamily="34" charset="0"/>
              </a:rPr>
              <a:t>&lt; condition1&gt; </a:t>
            </a:r>
            <a:r>
              <a:rPr lang="en-US" sz="2600" dirty="0" smtClean="0">
                <a:latin typeface="Arial" pitchFamily="34" charset="0"/>
                <a:cs typeface="Arial" pitchFamily="34" charset="0"/>
              </a:rPr>
              <a:t>( R)))</a:t>
            </a:r>
          </a:p>
          <a:p>
            <a:pPr lvl="1">
              <a:lnSpc>
                <a:spcPct val="120000"/>
              </a:lnSpc>
              <a:buFont typeface="Arial" pitchFamily="34" charset="0"/>
              <a:buChar char="•"/>
            </a:pPr>
            <a:r>
              <a:rPr lang="en-US" sz="2600" dirty="0" smtClean="0">
                <a:latin typeface="Arial" pitchFamily="34" charset="0"/>
                <a:cs typeface="Arial" pitchFamily="34" charset="0"/>
              </a:rPr>
              <a:t>A cascaded SELECT operation may be replaced by a single selection with a conjunction of all the conditions; i.e., </a:t>
            </a:r>
          </a:p>
          <a:p>
            <a:pPr lvl="1">
              <a:lnSpc>
                <a:spcPct val="120000"/>
              </a:lnSpc>
              <a:buFont typeface="Arial" pitchFamily="34" charset="0"/>
              <a:buChar char="•"/>
            </a:pPr>
            <a:r>
              <a:rPr lang="en-US" sz="2600" dirty="0" smtClean="0">
                <a:latin typeface="Arial" pitchFamily="34" charset="0"/>
                <a:cs typeface="Arial" pitchFamily="34" charset="0"/>
                <a:sym typeface="Symbol"/>
              </a:rPr>
              <a:t>	</a:t>
            </a:r>
            <a:r>
              <a:rPr lang="en-US" sz="2600" baseline="-16000" dirty="0" smtClean="0">
                <a:latin typeface="Arial" pitchFamily="34" charset="0"/>
                <a:cs typeface="Arial" pitchFamily="34" charset="0"/>
              </a:rPr>
              <a:t> &lt;condition1&gt;</a:t>
            </a:r>
            <a:r>
              <a:rPr lang="en-US" sz="2600" dirty="0" smtClean="0">
                <a:latin typeface="Arial" pitchFamily="34" charset="0"/>
                <a:cs typeface="Arial" pitchFamily="34" charset="0"/>
              </a:rPr>
              <a:t>(</a:t>
            </a:r>
            <a:r>
              <a:rPr lang="en-US" sz="26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 &lt; condition2&gt; </a:t>
            </a:r>
            <a:r>
              <a:rPr lang="en-US" sz="2600" dirty="0" smtClean="0">
                <a:latin typeface="Arial" pitchFamily="34" charset="0"/>
                <a:cs typeface="Arial" pitchFamily="34" charset="0"/>
              </a:rPr>
              <a:t>(</a:t>
            </a:r>
            <a:r>
              <a:rPr lang="en-US" sz="26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 &lt;condition3&gt;</a:t>
            </a:r>
            <a:r>
              <a:rPr lang="en-US" sz="2600" dirty="0" smtClean="0">
                <a:latin typeface="Arial" pitchFamily="34" charset="0"/>
                <a:cs typeface="Arial" pitchFamily="34" charset="0"/>
              </a:rPr>
              <a:t> (</a:t>
            </a:r>
            <a:r>
              <a:rPr lang="en-US" sz="2600" baseline="-16000" dirty="0" smtClean="0">
                <a:latin typeface="Arial" pitchFamily="34" charset="0"/>
                <a:cs typeface="Arial" pitchFamily="34" charset="0"/>
              </a:rPr>
              <a:t> </a:t>
            </a:r>
            <a:r>
              <a:rPr lang="en-US" sz="2600" dirty="0" smtClean="0">
                <a:latin typeface="Arial" pitchFamily="34" charset="0"/>
                <a:cs typeface="Arial" pitchFamily="34" charset="0"/>
              </a:rPr>
              <a:t>R)) = </a:t>
            </a:r>
            <a:r>
              <a:rPr lang="en-US" sz="2600" dirty="0" smtClean="0">
                <a:latin typeface="Arial" pitchFamily="34" charset="0"/>
                <a:cs typeface="Arial" pitchFamily="34" charset="0"/>
                <a:sym typeface="Symbol"/>
              </a:rPr>
              <a:t></a:t>
            </a:r>
            <a:r>
              <a:rPr lang="en-US" sz="2600" baseline="-16000" dirty="0" smtClean="0">
                <a:latin typeface="Arial" pitchFamily="34" charset="0"/>
                <a:cs typeface="Arial" pitchFamily="34" charset="0"/>
              </a:rPr>
              <a:t> &lt;condition1&gt; AND &lt; condition2&gt;  AND &lt; condition3&gt; </a:t>
            </a:r>
            <a:r>
              <a:rPr lang="en-US" sz="2600" dirty="0" smtClean="0">
                <a:latin typeface="Arial" pitchFamily="34" charset="0"/>
                <a:cs typeface="Arial" pitchFamily="34" charset="0"/>
              </a:rPr>
              <a:t>( R)</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UNARY RELATIONAL OPERATIONS(CONTD..)</a:t>
            </a:r>
            <a:endParaRPr lang="en-US"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PROJECT OPERATION</a:t>
            </a:r>
            <a:endParaRPr lang="en-US" sz="2400" dirty="0" smtClean="0"/>
          </a:p>
          <a:p>
            <a:r>
              <a:rPr lang="en-US" sz="2200" dirty="0" smtClean="0">
                <a:latin typeface="Arial" pitchFamily="34" charset="0"/>
                <a:cs typeface="Arial" pitchFamily="34" charset="0"/>
              </a:rPr>
              <a:t>The project operation(denoted by π(pie)) can be used to keep only the required attributes of a relation instance and throw away others. </a:t>
            </a:r>
          </a:p>
          <a:p>
            <a:r>
              <a:rPr lang="en-US" sz="2200" b="1" dirty="0" smtClean="0">
                <a:latin typeface="Arial" pitchFamily="34" charset="0"/>
                <a:cs typeface="Arial" pitchFamily="34" charset="0"/>
              </a:rPr>
              <a:t> </a:t>
            </a:r>
            <a:r>
              <a:rPr lang="en-US" sz="2200" dirty="0" smtClean="0">
                <a:latin typeface="Arial" pitchFamily="34" charset="0"/>
                <a:cs typeface="Arial" pitchFamily="34" charset="0"/>
              </a:rPr>
              <a:t>Notation:  </a:t>
            </a:r>
            <a:r>
              <a:rPr lang="en-US" dirty="0" smtClean="0">
                <a:latin typeface="Arial" pitchFamily="34" charset="0"/>
                <a:cs typeface="Arial" pitchFamily="34" charset="0"/>
                <a:sym typeface="Symbol"/>
              </a:rPr>
              <a:t></a:t>
            </a:r>
            <a:r>
              <a:rPr lang="en-US" sz="2200" baseline="-16000" dirty="0" smtClean="0">
                <a:latin typeface="Arial" pitchFamily="34" charset="0"/>
                <a:cs typeface="Arial" pitchFamily="34" charset="0"/>
              </a:rPr>
              <a:t>&lt;attribute list&gt;</a:t>
            </a:r>
            <a:r>
              <a:rPr lang="en-US" sz="2200" dirty="0" smtClean="0">
                <a:latin typeface="Arial" pitchFamily="34" charset="0"/>
                <a:cs typeface="Arial" pitchFamily="34" charset="0"/>
              </a:rPr>
              <a:t>(R) </a:t>
            </a:r>
            <a:endParaRPr lang="en-US" sz="2200" b="1" dirty="0" smtClean="0">
              <a:latin typeface="Arial" pitchFamily="34" charset="0"/>
              <a:cs typeface="Arial" pitchFamily="34" charset="0"/>
            </a:endParaRPr>
          </a:p>
          <a:p>
            <a:pPr>
              <a:buNone/>
            </a:pPr>
            <a:r>
              <a:rPr lang="en-US" sz="2200" dirty="0" smtClean="0">
                <a:latin typeface="Arial" pitchFamily="34" charset="0"/>
                <a:cs typeface="Arial" pitchFamily="34" charset="0"/>
                <a:sym typeface="Symbol"/>
              </a:rPr>
              <a:t>	</a:t>
            </a:r>
            <a:r>
              <a:rPr lang="el-GR" sz="2200" dirty="0" smtClean="0">
                <a:latin typeface="Arial" pitchFamily="34" charset="0"/>
                <a:cs typeface="Arial" pitchFamily="34" charset="0"/>
                <a:sym typeface="Symbol"/>
              </a:rPr>
              <a:t></a:t>
            </a:r>
            <a:r>
              <a:rPr lang="el-GR" sz="2200" dirty="0" smtClean="0">
                <a:latin typeface="Arial" pitchFamily="34" charset="0"/>
                <a:cs typeface="Arial" pitchFamily="34" charset="0"/>
              </a:rPr>
              <a:t>:</a:t>
            </a:r>
            <a:r>
              <a:rPr lang="en-US" sz="2200" dirty="0" smtClean="0">
                <a:latin typeface="Arial" pitchFamily="34" charset="0"/>
                <a:cs typeface="Arial" pitchFamily="34" charset="0"/>
              </a:rPr>
              <a:t>project operator(read as pie) </a:t>
            </a:r>
          </a:p>
          <a:p>
            <a:pPr>
              <a:buNone/>
            </a:pPr>
            <a:r>
              <a:rPr lang="en-US" sz="2200" dirty="0" smtClean="0">
                <a:latin typeface="Arial" pitchFamily="34" charset="0"/>
                <a:cs typeface="Arial" pitchFamily="34" charset="0"/>
              </a:rPr>
              <a:t>	R: relation name </a:t>
            </a:r>
          </a:p>
          <a:p>
            <a:pPr>
              <a:buNone/>
            </a:pPr>
            <a:r>
              <a:rPr lang="en-US" sz="2200" dirty="0" smtClean="0">
                <a:latin typeface="Arial" pitchFamily="34" charset="0"/>
                <a:cs typeface="Arial" pitchFamily="34" charset="0"/>
              </a:rPr>
              <a:t>Examples of project expressions </a:t>
            </a:r>
          </a:p>
          <a:p>
            <a:r>
              <a:rPr lang="en-US" sz="2200" dirty="0" smtClean="0">
                <a:latin typeface="Arial" pitchFamily="34" charset="0"/>
                <a:cs typeface="Arial" pitchFamily="34" charset="0"/>
              </a:rPr>
              <a:t>To list each employee’s first and last name and salary, the PROJECT operation is used as follows: </a:t>
            </a:r>
          </a:p>
          <a:p>
            <a:pPr>
              <a:buNone/>
            </a:pPr>
            <a:r>
              <a:rPr lang="en-US" sz="2200" dirty="0" smtClean="0">
                <a:latin typeface="Arial" pitchFamily="34" charset="0"/>
                <a:cs typeface="Arial" pitchFamily="34" charset="0"/>
                <a:sym typeface="Symbol"/>
              </a:rPr>
              <a:t>	</a:t>
            </a:r>
            <a:r>
              <a:rPr lang="en-US" dirty="0" smtClean="0">
                <a:latin typeface="Arial" pitchFamily="34" charset="0"/>
                <a:cs typeface="Arial" pitchFamily="34" charset="0"/>
                <a:sym typeface="Symbol"/>
              </a:rPr>
              <a:t></a:t>
            </a:r>
            <a:r>
              <a:rPr lang="en-US" sz="2200" baseline="-16000" dirty="0" err="1" smtClean="0">
                <a:latin typeface="Arial" pitchFamily="34" charset="0"/>
                <a:cs typeface="Arial" pitchFamily="34" charset="0"/>
              </a:rPr>
              <a:t>Lname,Fname,Salary</a:t>
            </a:r>
            <a:r>
              <a:rPr lang="en-US" sz="2200" dirty="0" smtClean="0">
                <a:latin typeface="Arial" pitchFamily="34" charset="0"/>
                <a:cs typeface="Arial" pitchFamily="34" charset="0"/>
              </a:rPr>
              <a:t>(EMPLOYEE)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UNARY RELATIONAL OPERATIONS(CONTD..)</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pPr>
              <a:buNone/>
            </a:pPr>
            <a:endParaRPr lang="en-US" b="1" dirty="0" smtClean="0"/>
          </a:p>
          <a:p>
            <a:endParaRPr lang="en-US" b="1" dirty="0" smtClean="0"/>
          </a:p>
          <a:p>
            <a:pPr>
              <a:buNone/>
            </a:pPr>
            <a:endParaRPr lang="en-US" sz="2200" b="1" dirty="0" smtClean="0">
              <a:latin typeface="Arial" pitchFamily="34" charset="0"/>
              <a:cs typeface="Arial" pitchFamily="34" charset="0"/>
            </a:endParaRPr>
          </a:p>
          <a:p>
            <a:pPr>
              <a:buNone/>
            </a:pPr>
            <a:endParaRPr lang="en-US" sz="2200" b="1" dirty="0" smtClean="0">
              <a:latin typeface="Arial" pitchFamily="34" charset="0"/>
              <a:cs typeface="Arial" pitchFamily="34" charset="0"/>
            </a:endParaRPr>
          </a:p>
          <a:p>
            <a:pPr>
              <a:buNone/>
            </a:pPr>
            <a:endParaRPr lang="en-US" sz="2200" b="1" dirty="0" smtClean="0">
              <a:latin typeface="Arial" pitchFamily="34" charset="0"/>
              <a:cs typeface="Arial" pitchFamily="34" charset="0"/>
            </a:endParaRPr>
          </a:p>
          <a:p>
            <a:pPr>
              <a:buNone/>
            </a:pPr>
            <a:r>
              <a:rPr lang="en-US" sz="2900" b="1" dirty="0" smtClean="0">
                <a:latin typeface="Arial" pitchFamily="34" charset="0"/>
                <a:cs typeface="Arial" pitchFamily="34" charset="0"/>
              </a:rPr>
              <a:t>RENAME OPERATOR </a:t>
            </a:r>
          </a:p>
          <a:p>
            <a:pPr>
              <a:buNone/>
            </a:pPr>
            <a:r>
              <a:rPr lang="en-US" sz="2900" dirty="0" smtClean="0"/>
              <a:t>The </a:t>
            </a:r>
            <a:r>
              <a:rPr lang="en-US" sz="2900" b="1" dirty="0" smtClean="0"/>
              <a:t>Rename operator is denoted by ρ (rho). </a:t>
            </a:r>
          </a:p>
          <a:p>
            <a:r>
              <a:rPr lang="en-US" sz="2900" dirty="0" smtClean="0"/>
              <a:t> It is used to rename the attributes of a relation or the relation name or both. </a:t>
            </a:r>
          </a:p>
          <a:p>
            <a:r>
              <a:rPr lang="en-US" sz="2900" dirty="0" smtClean="0"/>
              <a:t> The general RENAME operation ρ can be expressed by any of the following forms: </a:t>
            </a:r>
          </a:p>
          <a:p>
            <a:r>
              <a:rPr lang="en-US" sz="2900" b="1" dirty="0" err="1" smtClean="0"/>
              <a:t>ρS</a:t>
            </a:r>
            <a:r>
              <a:rPr lang="en-US" sz="2900" b="1" dirty="0" smtClean="0"/>
              <a:t> (B1, B2, …, </a:t>
            </a:r>
            <a:r>
              <a:rPr lang="en-US" sz="2900" b="1" dirty="0" err="1" smtClean="0"/>
              <a:t>Bn</a:t>
            </a:r>
            <a:r>
              <a:rPr lang="en-US" sz="2900" b="1" dirty="0" smtClean="0"/>
              <a:t> )(R) changes both: </a:t>
            </a:r>
          </a:p>
          <a:p>
            <a:pPr>
              <a:buNone/>
            </a:pPr>
            <a:r>
              <a:rPr lang="en-US" sz="2900" dirty="0" smtClean="0"/>
              <a:t>	the relation name to S, and the column (attribute) names to B1, B1, …..</a:t>
            </a:r>
            <a:r>
              <a:rPr lang="en-US" sz="2900" dirty="0" err="1" smtClean="0"/>
              <a:t>Bn</a:t>
            </a:r>
            <a:r>
              <a:rPr lang="en-US" sz="2900" dirty="0" smtClean="0"/>
              <a:t> </a:t>
            </a:r>
          </a:p>
          <a:p>
            <a:r>
              <a:rPr lang="el-GR" sz="2900" dirty="0" smtClean="0"/>
              <a:t> </a:t>
            </a:r>
            <a:r>
              <a:rPr lang="el-GR" sz="2900" b="1" dirty="0" smtClean="0"/>
              <a:t>ρ</a:t>
            </a:r>
            <a:r>
              <a:rPr lang="en-US" sz="2900" b="1" dirty="0" smtClean="0"/>
              <a:t>S(R) changes: </a:t>
            </a:r>
            <a:r>
              <a:rPr lang="en-US" sz="2900" dirty="0" smtClean="0"/>
              <a:t> the relation name only to S </a:t>
            </a:r>
          </a:p>
          <a:p>
            <a:r>
              <a:rPr lang="el-GR" sz="2900" b="1" dirty="0" smtClean="0"/>
              <a:t>ρ(</a:t>
            </a:r>
            <a:r>
              <a:rPr lang="en-US" sz="2900" b="1" dirty="0" smtClean="0"/>
              <a:t>B1, B2, …, </a:t>
            </a:r>
            <a:r>
              <a:rPr lang="en-US" sz="2900" b="1" dirty="0" err="1" smtClean="0"/>
              <a:t>Bn</a:t>
            </a:r>
            <a:r>
              <a:rPr lang="en-US" sz="2900" b="1" dirty="0" smtClean="0"/>
              <a:t> )(R) changes: </a:t>
            </a:r>
            <a:r>
              <a:rPr lang="en-US" sz="2900" dirty="0" smtClean="0"/>
              <a:t>the column (attribute) names only to B1, B1, …..</a:t>
            </a:r>
            <a:r>
              <a:rPr lang="en-US" sz="2900" dirty="0" err="1" smtClean="0"/>
              <a:t>Bn</a:t>
            </a:r>
            <a:r>
              <a:rPr lang="en-US" sz="2900" dirty="0" smtClean="0"/>
              <a:t> </a:t>
            </a:r>
          </a:p>
          <a:p>
            <a:pPr>
              <a:buNone/>
            </a:pPr>
            <a:endParaRPr lang="en-US" sz="2200" b="1" dirty="0" smtClean="0">
              <a:latin typeface="Arial" pitchFamily="34" charset="0"/>
              <a:cs typeface="Arial" pitchFamily="34" charset="0"/>
            </a:endParaRPr>
          </a:p>
          <a:p>
            <a:pPr>
              <a:buNone/>
            </a:pPr>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1752600" y="1524000"/>
            <a:ext cx="34290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chemeClr val="accent5">
                    <a:lumMod val="75000"/>
                  </a:schemeClr>
                </a:solidFill>
              </a:rPr>
              <a:t>UNARY RELATIONAL OPERATIONS(CONTD</a:t>
            </a:r>
            <a:r>
              <a:rPr lang="en-US" sz="4000" dirty="0" smtClean="0"/>
              <a:t>..)</a:t>
            </a:r>
            <a:endParaRPr lang="en-US" dirty="0"/>
          </a:p>
        </p:txBody>
      </p:sp>
      <p:sp>
        <p:nvSpPr>
          <p:cNvPr id="3" name="Content Placeholder 2"/>
          <p:cNvSpPr>
            <a:spLocks noGrp="1"/>
          </p:cNvSpPr>
          <p:nvPr>
            <p:ph idx="1"/>
          </p:nvPr>
        </p:nvSpPr>
        <p:spPr/>
        <p:txBody>
          <a:bodyPr/>
          <a:lstStyle/>
          <a:p>
            <a:pPr>
              <a:buNone/>
            </a:pPr>
            <a:r>
              <a:rPr lang="en-US" dirty="0" smtClean="0"/>
              <a:t>Example of Rename operation </a:t>
            </a:r>
          </a:p>
          <a:p>
            <a:r>
              <a:rPr lang="en-US" sz="2200" dirty="0" smtClean="0">
                <a:latin typeface="Arial" pitchFamily="34" charset="0"/>
                <a:cs typeface="Arial" pitchFamily="34" charset="0"/>
              </a:rPr>
              <a:t>To rename the attributes in a relation, simply list the new attribute names in parentheses, as in the following example: </a:t>
            </a:r>
          </a:p>
          <a:p>
            <a:pPr>
              <a:buNone/>
            </a:pPr>
            <a:r>
              <a:rPr lang="en-US" sz="2000" dirty="0" smtClean="0">
                <a:latin typeface="Arial" pitchFamily="34" charset="0"/>
                <a:cs typeface="Arial" pitchFamily="34" charset="0"/>
              </a:rPr>
              <a:t>TEMP ← σ </a:t>
            </a:r>
            <a:r>
              <a:rPr lang="en-US" sz="1200" dirty="0" smtClean="0">
                <a:latin typeface="Arial" pitchFamily="34" charset="0"/>
                <a:cs typeface="Arial" pitchFamily="34" charset="0"/>
              </a:rPr>
              <a:t>DNO = 5 </a:t>
            </a:r>
            <a:r>
              <a:rPr lang="en-US" sz="2000" dirty="0" smtClean="0">
                <a:latin typeface="Arial" pitchFamily="34" charset="0"/>
                <a:cs typeface="Arial" pitchFamily="34" charset="0"/>
              </a:rPr>
              <a:t>(EMPLOYEE) </a:t>
            </a:r>
          </a:p>
          <a:p>
            <a:pPr>
              <a:buNone/>
            </a:pPr>
            <a:r>
              <a:rPr lang="en-US" sz="2000" dirty="0" smtClean="0">
                <a:latin typeface="Arial" pitchFamily="34" charset="0"/>
                <a:cs typeface="Arial" pitchFamily="34" charset="0"/>
              </a:rPr>
              <a:t>R (</a:t>
            </a:r>
            <a:r>
              <a:rPr lang="en-US" sz="2000" dirty="0" err="1" smtClean="0">
                <a:latin typeface="Arial" pitchFamily="34" charset="0"/>
                <a:cs typeface="Arial" pitchFamily="34" charset="0"/>
              </a:rPr>
              <a:t>First_Name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Last_Name</a:t>
            </a:r>
            <a:r>
              <a:rPr lang="en-US" sz="2000" dirty="0" smtClean="0">
                <a:latin typeface="Arial" pitchFamily="34" charset="0"/>
                <a:cs typeface="Arial" pitchFamily="34" charset="0"/>
              </a:rPr>
              <a:t>, Salary)← π </a:t>
            </a:r>
            <a:r>
              <a:rPr lang="en-US" sz="1400" dirty="0" smtClean="0">
                <a:latin typeface="Arial" pitchFamily="34" charset="0"/>
                <a:cs typeface="Arial" pitchFamily="34" charset="0"/>
              </a:rPr>
              <a:t>FNAME, LNAME, SALARY </a:t>
            </a:r>
            <a:r>
              <a:rPr lang="en-US" sz="2000" dirty="0" smtClean="0">
                <a:latin typeface="Arial" pitchFamily="34" charset="0"/>
                <a:cs typeface="Arial" pitchFamily="34" charset="0"/>
              </a:rPr>
              <a:t>(TEMP) </a:t>
            </a:r>
            <a:endParaRPr lang="en-US" sz="2000" dirty="0">
              <a:latin typeface="Arial" pitchFamily="34" charset="0"/>
              <a:cs typeface="Arial" pitchFamily="34" charset="0"/>
            </a:endParaRPr>
          </a:p>
        </p:txBody>
      </p:sp>
      <p:pic>
        <p:nvPicPr>
          <p:cNvPr id="5123" name="Picture 3"/>
          <p:cNvPicPr>
            <a:picLocks noChangeAspect="1" noChangeArrowheads="1"/>
          </p:cNvPicPr>
          <p:nvPr/>
        </p:nvPicPr>
        <p:blipFill>
          <a:blip r:embed="rId2" cstate="print"/>
          <a:srcRect/>
          <a:stretch>
            <a:fillRect/>
          </a:stretch>
        </p:blipFill>
        <p:spPr bwMode="auto">
          <a:xfrm>
            <a:off x="1600200" y="3810000"/>
            <a:ext cx="6372225" cy="15240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cstate="print"/>
          <a:srcRect/>
          <a:stretch>
            <a:fillRect/>
          </a:stretch>
        </p:blipFill>
        <p:spPr bwMode="auto">
          <a:xfrm>
            <a:off x="1524000" y="5257800"/>
            <a:ext cx="31242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5">
                    <a:lumMod val="75000"/>
                  </a:schemeClr>
                </a:solidFill>
              </a:rPr>
              <a:t>RELATIONAL  ALGEBRA OPERATIONS FROM SET  THEORY </a:t>
            </a:r>
            <a:endParaRPr lang="en-US" sz="3200" dirty="0">
              <a:solidFill>
                <a:schemeClr val="accent5">
                  <a:lumMod val="75000"/>
                </a:schemeClr>
              </a:solidFill>
            </a:endParaRPr>
          </a:p>
        </p:txBody>
      </p:sp>
      <p:sp>
        <p:nvSpPr>
          <p:cNvPr id="3" name="Content Placeholder 2"/>
          <p:cNvSpPr>
            <a:spLocks noGrp="1"/>
          </p:cNvSpPr>
          <p:nvPr>
            <p:ph idx="1"/>
          </p:nvPr>
        </p:nvSpPr>
        <p:spPr/>
        <p:txBody>
          <a:bodyPr/>
          <a:lstStyle/>
          <a:p>
            <a:pPr>
              <a:buNone/>
            </a:pPr>
            <a:r>
              <a:rPr lang="en-US" sz="2200" b="1" dirty="0" smtClean="0">
                <a:latin typeface="Arial" pitchFamily="34" charset="0"/>
                <a:cs typeface="Arial" pitchFamily="34" charset="0"/>
              </a:rPr>
              <a:t>UNION OPERATION</a:t>
            </a:r>
          </a:p>
          <a:p>
            <a:pPr>
              <a:buNone/>
            </a:pPr>
            <a:r>
              <a:rPr lang="en-US" sz="2200" dirty="0" smtClean="0">
                <a:latin typeface="Arial" pitchFamily="34" charset="0"/>
                <a:cs typeface="Arial" pitchFamily="34" charset="0"/>
              </a:rPr>
              <a:t>1. Binary operation, denoted by </a:t>
            </a:r>
            <a:r>
              <a:rPr lang="en-US" sz="2400" b="1" dirty="0" smtClean="0">
                <a:latin typeface="Symbol" pitchFamily="18" charset="2"/>
              </a:rPr>
              <a:t></a:t>
            </a:r>
            <a:r>
              <a:rPr lang="en-US" sz="2200" dirty="0" smtClean="0">
                <a:latin typeface="Arial" pitchFamily="34" charset="0"/>
                <a:cs typeface="Arial" pitchFamily="34" charset="0"/>
              </a:rPr>
              <a:t>. </a:t>
            </a:r>
          </a:p>
          <a:p>
            <a:pPr>
              <a:buNone/>
            </a:pPr>
            <a:r>
              <a:rPr lang="en-US" sz="2200" dirty="0" smtClean="0">
                <a:latin typeface="Arial" pitchFamily="34" charset="0"/>
                <a:cs typeface="Arial" pitchFamily="34" charset="0"/>
              </a:rPr>
              <a:t>2. The result of R </a:t>
            </a:r>
            <a:r>
              <a:rPr lang="en-US" sz="2400" b="1" dirty="0" smtClean="0">
                <a:latin typeface="Symbol" pitchFamily="18" charset="2"/>
              </a:rPr>
              <a:t> </a:t>
            </a:r>
            <a:r>
              <a:rPr lang="en-US" sz="2200" dirty="0" smtClean="0">
                <a:latin typeface="Arial" pitchFamily="34" charset="0"/>
                <a:cs typeface="Arial" pitchFamily="34" charset="0"/>
              </a:rPr>
              <a:t>S is a relation that includes all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that are either in R or in S or in both R and S. </a:t>
            </a:r>
          </a:p>
          <a:p>
            <a:pPr>
              <a:buNone/>
            </a:pPr>
            <a:r>
              <a:rPr lang="en-US" sz="2200" dirty="0" smtClean="0">
                <a:latin typeface="Arial" pitchFamily="34" charset="0"/>
                <a:cs typeface="Arial" pitchFamily="34" charset="0"/>
              </a:rPr>
              <a:t>3. Duplicate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are eliminated. </a:t>
            </a:r>
          </a:p>
          <a:p>
            <a:pPr>
              <a:buNone/>
            </a:pPr>
            <a:r>
              <a:rPr lang="en-US" sz="2200" dirty="0" smtClean="0">
                <a:latin typeface="Arial" pitchFamily="34" charset="0"/>
                <a:cs typeface="Arial" pitchFamily="34" charset="0"/>
              </a:rPr>
              <a:t>4. The two operand relations R and S must be type compatible(or UNION compatible): </a:t>
            </a:r>
          </a:p>
          <a:p>
            <a:r>
              <a:rPr lang="en-US" sz="2200" dirty="0" smtClean="0">
                <a:latin typeface="Arial" pitchFamily="34" charset="0"/>
                <a:cs typeface="Arial" pitchFamily="34" charset="0"/>
              </a:rPr>
              <a:t> R and S must have same number of attributes. </a:t>
            </a:r>
          </a:p>
          <a:p>
            <a:r>
              <a:rPr lang="en-US" sz="2200" dirty="0" smtClean="0">
                <a:latin typeface="Arial" pitchFamily="34" charset="0"/>
                <a:cs typeface="Arial" pitchFamily="34" charset="0"/>
              </a:rPr>
              <a:t>Each pair of corresponding attributes must be type compatible ( have same domains). </a:t>
            </a:r>
          </a:p>
          <a:p>
            <a:endParaRPr lang="en-US" sz="2200" b="1" dirty="0" smtClean="0">
              <a:latin typeface="Arial" pitchFamily="34" charset="0"/>
              <a:cs typeface="Arial" pitchFamily="34" charset="0"/>
            </a:endParaRPr>
          </a:p>
          <a:p>
            <a:pPr>
              <a:buNone/>
            </a:pPr>
            <a:endParaRPr lang="en-US" sz="2200" b="1" dirty="0" smtClean="0">
              <a:latin typeface="Arial" pitchFamily="34" charset="0"/>
              <a:cs typeface="Arial"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5">
                    <a:lumMod val="75000"/>
                  </a:schemeClr>
                </a:solidFill>
              </a:rPr>
              <a:t>RELATIONAL  ALGEBRA OPERATIONS FROM SET  THEORY (CONTD..)</a:t>
            </a:r>
            <a:endParaRPr lang="en-US" sz="3200" dirty="0">
              <a:solidFill>
                <a:schemeClr val="accent5">
                  <a:lumMod val="75000"/>
                </a:schemeClr>
              </a:solidFill>
            </a:endParaRPr>
          </a:p>
        </p:txBody>
      </p:sp>
      <p:sp>
        <p:nvSpPr>
          <p:cNvPr id="3" name="Content Placeholder 2"/>
          <p:cNvSpPr>
            <a:spLocks noGrp="1"/>
          </p:cNvSpPr>
          <p:nvPr>
            <p:ph idx="1"/>
          </p:nvPr>
        </p:nvSpPr>
        <p:spPr/>
        <p:txBody>
          <a:bodyPr>
            <a:normAutofit fontScale="85000" lnSpcReduction="20000"/>
          </a:bodyPr>
          <a:lstStyle/>
          <a:p>
            <a:pPr>
              <a:buNone/>
            </a:pPr>
            <a:r>
              <a:rPr lang="en-US" sz="2400" b="1" dirty="0" smtClean="0">
                <a:latin typeface="Arial" pitchFamily="34" charset="0"/>
                <a:cs typeface="Arial" pitchFamily="34" charset="0"/>
              </a:rPr>
              <a:t>INTERSECTION OPERATION </a:t>
            </a:r>
          </a:p>
          <a:p>
            <a:pPr>
              <a:buNone/>
            </a:pPr>
            <a:r>
              <a:rPr lang="en-US" sz="2400" dirty="0" smtClean="0">
                <a:latin typeface="Arial" pitchFamily="34" charset="0"/>
                <a:cs typeface="Arial" pitchFamily="34" charset="0"/>
              </a:rPr>
              <a:t>1. INTERSECTION is denoted by ∩. </a:t>
            </a:r>
          </a:p>
          <a:p>
            <a:pPr>
              <a:buNone/>
            </a:pPr>
            <a:r>
              <a:rPr lang="en-US" sz="2400" dirty="0" smtClean="0">
                <a:latin typeface="Arial" pitchFamily="34" charset="0"/>
                <a:cs typeface="Arial" pitchFamily="34" charset="0"/>
              </a:rPr>
              <a:t>2. The result of the operation R ∩ S, is a relation that includes all </a:t>
            </a:r>
            <a:r>
              <a:rPr lang="en-US" sz="2400" dirty="0" err="1" smtClean="0">
                <a:latin typeface="Arial" pitchFamily="34" charset="0"/>
                <a:cs typeface="Arial" pitchFamily="34" charset="0"/>
              </a:rPr>
              <a:t>tuples</a:t>
            </a:r>
            <a:r>
              <a:rPr lang="en-US" sz="2400" dirty="0" smtClean="0">
                <a:latin typeface="Arial" pitchFamily="34" charset="0"/>
                <a:cs typeface="Arial" pitchFamily="34" charset="0"/>
              </a:rPr>
              <a:t> that are common to both R and S. </a:t>
            </a:r>
          </a:p>
          <a:p>
            <a:pPr>
              <a:buNone/>
            </a:pPr>
            <a:r>
              <a:rPr lang="en-US" sz="2400" dirty="0" smtClean="0">
                <a:latin typeface="Arial" pitchFamily="34" charset="0"/>
                <a:cs typeface="Arial" pitchFamily="34" charset="0"/>
              </a:rPr>
              <a:t>3. The attribute names in the result will be the same as the attribute names in R. </a:t>
            </a:r>
          </a:p>
          <a:p>
            <a:pPr>
              <a:buNone/>
            </a:pPr>
            <a:r>
              <a:rPr lang="en-US" sz="2400" dirty="0" smtClean="0">
                <a:latin typeface="Arial" pitchFamily="34" charset="0"/>
                <a:cs typeface="Arial" pitchFamily="34" charset="0"/>
              </a:rPr>
              <a:t>4. The two operand relations R and S must be ―type compatible. </a:t>
            </a:r>
          </a:p>
          <a:p>
            <a:pPr>
              <a:buNone/>
            </a:pPr>
            <a:r>
              <a:rPr lang="en-US" sz="2400" b="1" dirty="0" smtClean="0">
                <a:latin typeface="Arial" pitchFamily="34" charset="0"/>
                <a:cs typeface="Arial" pitchFamily="34" charset="0"/>
              </a:rPr>
              <a:t>SET DIFFERENCE </a:t>
            </a:r>
          </a:p>
          <a:p>
            <a:pPr>
              <a:buNone/>
            </a:pPr>
            <a:r>
              <a:rPr lang="en-US" sz="2400" dirty="0" smtClean="0">
                <a:latin typeface="Arial" pitchFamily="34" charset="0"/>
                <a:cs typeface="Arial" pitchFamily="34" charset="0"/>
              </a:rPr>
              <a:t>1. SET DIFFERENCE (also called MINUS or EXCEPT) is denoted by – </a:t>
            </a:r>
          </a:p>
          <a:p>
            <a:pPr>
              <a:buNone/>
            </a:pPr>
            <a:r>
              <a:rPr lang="en-US" sz="2400" dirty="0" smtClean="0">
                <a:latin typeface="Arial" pitchFamily="34" charset="0"/>
                <a:cs typeface="Arial" pitchFamily="34" charset="0"/>
              </a:rPr>
              <a:t>2. The result of R – S, is a relation that includes all </a:t>
            </a:r>
            <a:r>
              <a:rPr lang="en-US" sz="2400" dirty="0" err="1" smtClean="0">
                <a:latin typeface="Arial" pitchFamily="34" charset="0"/>
                <a:cs typeface="Arial" pitchFamily="34" charset="0"/>
              </a:rPr>
              <a:t>tuples</a:t>
            </a:r>
            <a:r>
              <a:rPr lang="en-US" sz="2400" dirty="0" smtClean="0">
                <a:latin typeface="Arial" pitchFamily="34" charset="0"/>
                <a:cs typeface="Arial" pitchFamily="34" charset="0"/>
              </a:rPr>
              <a:t> that are in R but not in S </a:t>
            </a:r>
          </a:p>
          <a:p>
            <a:pPr>
              <a:buNone/>
            </a:pPr>
            <a:r>
              <a:rPr lang="en-US" sz="2400" dirty="0" smtClean="0">
                <a:latin typeface="Arial" pitchFamily="34" charset="0"/>
                <a:cs typeface="Arial" pitchFamily="34" charset="0"/>
              </a:rPr>
              <a:t>3. The attribute names in the result will be the same as the attribute names in R </a:t>
            </a:r>
          </a:p>
          <a:p>
            <a:pPr>
              <a:buNone/>
            </a:pPr>
            <a:r>
              <a:rPr lang="en-US" sz="2400" dirty="0" smtClean="0">
                <a:latin typeface="Arial" pitchFamily="34" charset="0"/>
                <a:cs typeface="Arial" pitchFamily="34" charset="0"/>
              </a:rPr>
              <a:t>4. The two operand relations R and S must be―type compatible</a:t>
            </a:r>
          </a:p>
          <a:p>
            <a:pPr>
              <a:buNone/>
            </a:pPr>
            <a:endParaRPr lang="en-US" sz="2400" dirty="0" smtClean="0"/>
          </a:p>
          <a:p>
            <a:pPr>
              <a:buNone/>
            </a:pP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5">
                    <a:lumMod val="75000"/>
                  </a:schemeClr>
                </a:solidFill>
              </a:rPr>
              <a:t>RELATIONAL  ALGEBRA OPERATIONS FROM SET  THEORY (CONTD..)</a:t>
            </a:r>
            <a:endParaRPr lang="en-US" sz="3200" dirty="0"/>
          </a:p>
        </p:txBody>
      </p:sp>
      <p:sp>
        <p:nvSpPr>
          <p:cNvPr id="3" name="Content Placeholder 2"/>
          <p:cNvSpPr>
            <a:spLocks noGrp="1"/>
          </p:cNvSpPr>
          <p:nvPr>
            <p:ph idx="1"/>
          </p:nvPr>
        </p:nvSpPr>
        <p:spPr/>
        <p:txBody>
          <a:bodyPr>
            <a:normAutofit/>
          </a:bodyPr>
          <a:lstStyle/>
          <a:p>
            <a:pPr>
              <a:buNone/>
            </a:pPr>
            <a:r>
              <a:rPr lang="en-US" sz="2000" dirty="0" smtClean="0">
                <a:latin typeface="Arial" pitchFamily="34" charset="0"/>
                <a:cs typeface="Arial" pitchFamily="34" charset="0"/>
              </a:rPr>
              <a:t>Example of union, intersection and set difference operations </a:t>
            </a:r>
            <a:endParaRPr lang="en-US" sz="2000" dirty="0">
              <a:latin typeface="Arial" pitchFamily="34" charset="0"/>
              <a:cs typeface="Arial"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1371600" y="1828800"/>
            <a:ext cx="7239000" cy="477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990600" y="241300"/>
            <a:ext cx="7747000" cy="1143000"/>
          </a:xfrm>
        </p:spPr>
        <p:txBody>
          <a:bodyPr>
            <a:noAutofit/>
          </a:bodyPr>
          <a:lstStyle/>
          <a:p>
            <a:pPr eaLnBrk="1" hangingPunct="1"/>
            <a:r>
              <a:rPr lang="en-US" sz="3200" dirty="0" smtClean="0">
                <a:solidFill>
                  <a:schemeClr val="accent5">
                    <a:lumMod val="75000"/>
                  </a:schemeClr>
                </a:solidFill>
              </a:rPr>
              <a:t>RELATIONAL ALGEBRA OPERATIONS FROM SET THEORY (CONT.)</a:t>
            </a:r>
          </a:p>
        </p:txBody>
      </p:sp>
      <p:sp>
        <p:nvSpPr>
          <p:cNvPr id="18435" name="Rectangle 1027"/>
          <p:cNvSpPr>
            <a:spLocks noGrp="1" noChangeArrowheads="1"/>
          </p:cNvSpPr>
          <p:nvPr>
            <p:ph idx="1"/>
          </p:nvPr>
        </p:nvSpPr>
        <p:spPr>
          <a:xfrm>
            <a:off x="1066800" y="1384300"/>
            <a:ext cx="7835900" cy="4711700"/>
          </a:xfrm>
        </p:spPr>
        <p:txBody>
          <a:bodyPr>
            <a:normAutofit fontScale="92500"/>
          </a:bodyPr>
          <a:lstStyle/>
          <a:p>
            <a:pPr eaLnBrk="1" hangingPunct="1"/>
            <a:r>
              <a:rPr lang="en-US" sz="2400" dirty="0" smtClean="0">
                <a:solidFill>
                  <a:schemeClr val="tx1"/>
                </a:solidFill>
                <a:latin typeface="Arial" pitchFamily="34" charset="0"/>
                <a:cs typeface="Arial" pitchFamily="34" charset="0"/>
              </a:rPr>
              <a:t>Notice that both union and intersection are </a:t>
            </a:r>
            <a:r>
              <a:rPr lang="en-US" sz="2400" i="1" dirty="0" smtClean="0">
                <a:solidFill>
                  <a:schemeClr val="tx1"/>
                </a:solidFill>
                <a:latin typeface="Arial" pitchFamily="34" charset="0"/>
                <a:cs typeface="Arial" pitchFamily="34" charset="0"/>
              </a:rPr>
              <a:t>commutative operations;</a:t>
            </a:r>
            <a:r>
              <a:rPr lang="en-US" sz="2400" dirty="0" smtClean="0">
                <a:solidFill>
                  <a:schemeClr val="tx1"/>
                </a:solidFill>
                <a:latin typeface="Arial" pitchFamily="34" charset="0"/>
                <a:cs typeface="Arial" pitchFamily="34" charset="0"/>
              </a:rPr>
              <a:t> that is</a:t>
            </a:r>
          </a:p>
          <a:p>
            <a:pPr eaLnBrk="1" hangingPunct="1">
              <a:buFont typeface="Wingdings" pitchFamily="2" charset="2"/>
              <a:buNone/>
            </a:pPr>
            <a:r>
              <a:rPr lang="en-US" sz="2800" dirty="0" smtClean="0">
                <a:solidFill>
                  <a:schemeClr val="tx1"/>
                </a:solidFill>
                <a:latin typeface="Times New Roman" pitchFamily="18" charset="0"/>
              </a:rPr>
              <a:t>		</a:t>
            </a:r>
            <a:r>
              <a:rPr lang="en-US" sz="2400" b="1" dirty="0" smtClean="0">
                <a:solidFill>
                  <a:schemeClr val="tx1"/>
                </a:solidFill>
                <a:latin typeface="Times New Roman" pitchFamily="18" charset="0"/>
              </a:rPr>
              <a:t>R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S = S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R, and R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S = S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R</a:t>
            </a:r>
          </a:p>
          <a:p>
            <a:pPr eaLnBrk="1" hangingPunct="1">
              <a:buFont typeface="Wingdings" pitchFamily="2" charset="2"/>
              <a:buNone/>
            </a:pPr>
            <a:endParaRPr lang="en-US" sz="1200" b="1" dirty="0" smtClean="0">
              <a:solidFill>
                <a:schemeClr val="tx1"/>
              </a:solidFill>
              <a:latin typeface="Times New Roman" pitchFamily="18" charset="0"/>
            </a:endParaRPr>
          </a:p>
          <a:p>
            <a:pPr eaLnBrk="1" hangingPunct="1"/>
            <a:r>
              <a:rPr lang="en-US" sz="2400" dirty="0" smtClean="0">
                <a:solidFill>
                  <a:schemeClr val="tx1"/>
                </a:solidFill>
                <a:latin typeface="Arial" pitchFamily="34" charset="0"/>
                <a:cs typeface="Arial" pitchFamily="34" charset="0"/>
              </a:rPr>
              <a:t>Both union and intersection can be treated as n-</a:t>
            </a:r>
            <a:r>
              <a:rPr lang="en-US" sz="2400" dirty="0" err="1" smtClean="0">
                <a:solidFill>
                  <a:schemeClr val="tx1"/>
                </a:solidFill>
                <a:latin typeface="Arial" pitchFamily="34" charset="0"/>
                <a:cs typeface="Arial" pitchFamily="34" charset="0"/>
              </a:rPr>
              <a:t>ary</a:t>
            </a:r>
            <a:r>
              <a:rPr lang="en-US" sz="2400" dirty="0" smtClean="0">
                <a:solidFill>
                  <a:schemeClr val="tx1"/>
                </a:solidFill>
                <a:latin typeface="Arial" pitchFamily="34" charset="0"/>
                <a:cs typeface="Arial" pitchFamily="34" charset="0"/>
              </a:rPr>
              <a:t> operations applicable to any number of relations as both are </a:t>
            </a:r>
            <a:r>
              <a:rPr lang="en-US" sz="2400" i="1" dirty="0" smtClean="0">
                <a:solidFill>
                  <a:schemeClr val="tx1"/>
                </a:solidFill>
                <a:latin typeface="Arial" pitchFamily="34" charset="0"/>
                <a:cs typeface="Arial" pitchFamily="34" charset="0"/>
              </a:rPr>
              <a:t>associative operations;</a:t>
            </a:r>
            <a:r>
              <a:rPr lang="en-US" sz="2400" dirty="0" smtClean="0">
                <a:solidFill>
                  <a:schemeClr val="tx1"/>
                </a:solidFill>
                <a:latin typeface="Arial" pitchFamily="34" charset="0"/>
                <a:cs typeface="Arial" pitchFamily="34" charset="0"/>
              </a:rPr>
              <a:t> that is</a:t>
            </a:r>
          </a:p>
          <a:p>
            <a:pPr eaLnBrk="1" hangingPunct="1">
              <a:buFont typeface="Wingdings" pitchFamily="2" charset="2"/>
              <a:buNone/>
            </a:pPr>
            <a:r>
              <a:rPr lang="en-US" sz="2800" dirty="0" smtClean="0">
                <a:solidFill>
                  <a:schemeClr val="tx1"/>
                </a:solidFill>
                <a:latin typeface="Times New Roman" pitchFamily="18" charset="0"/>
              </a:rPr>
              <a:t>	</a:t>
            </a:r>
            <a:r>
              <a:rPr lang="en-US" sz="2400" b="1" dirty="0" smtClean="0">
                <a:solidFill>
                  <a:schemeClr val="tx1"/>
                </a:solidFill>
                <a:latin typeface="Times New Roman" pitchFamily="18" charset="0"/>
              </a:rPr>
              <a:t>R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(S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T) = (R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S)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T, and (R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S)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T = R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(S </a:t>
            </a:r>
            <a:r>
              <a:rPr lang="en-US" sz="2400" b="1" dirty="0" smtClean="0">
                <a:solidFill>
                  <a:schemeClr val="tx1"/>
                </a:solidFill>
                <a:latin typeface="Symbol" pitchFamily="18" charset="2"/>
              </a:rPr>
              <a:t></a:t>
            </a:r>
            <a:r>
              <a:rPr lang="en-US" sz="2400" b="1" dirty="0" smtClean="0">
                <a:solidFill>
                  <a:schemeClr val="tx1"/>
                </a:solidFill>
                <a:latin typeface="Times New Roman" pitchFamily="18" charset="0"/>
              </a:rPr>
              <a:t> T)</a:t>
            </a:r>
          </a:p>
          <a:p>
            <a:pPr eaLnBrk="1" hangingPunct="1">
              <a:buFont typeface="Wingdings" pitchFamily="2" charset="2"/>
              <a:buNone/>
            </a:pPr>
            <a:endParaRPr lang="en-US" sz="1400" b="1" dirty="0" smtClean="0">
              <a:solidFill>
                <a:schemeClr val="tx1"/>
              </a:solidFill>
              <a:latin typeface="Times New Roman" pitchFamily="18" charset="0"/>
            </a:endParaRPr>
          </a:p>
          <a:p>
            <a:pPr eaLnBrk="1" hangingPunct="1"/>
            <a:r>
              <a:rPr lang="en-US" sz="2400" dirty="0" smtClean="0">
                <a:solidFill>
                  <a:schemeClr val="tx1"/>
                </a:solidFill>
                <a:latin typeface="Arial" pitchFamily="34" charset="0"/>
                <a:cs typeface="Arial" pitchFamily="34" charset="0"/>
              </a:rPr>
              <a:t>The minus operation is </a:t>
            </a:r>
            <a:r>
              <a:rPr lang="en-US" sz="2400" i="1" dirty="0" smtClean="0">
                <a:solidFill>
                  <a:schemeClr val="tx1"/>
                </a:solidFill>
                <a:latin typeface="Arial" pitchFamily="34" charset="0"/>
                <a:cs typeface="Arial" pitchFamily="34" charset="0"/>
              </a:rPr>
              <a:t>not commutative;</a:t>
            </a:r>
            <a:r>
              <a:rPr lang="en-US" sz="2400" dirty="0" smtClean="0">
                <a:solidFill>
                  <a:schemeClr val="tx1"/>
                </a:solidFill>
                <a:latin typeface="Arial" pitchFamily="34" charset="0"/>
                <a:cs typeface="Arial" pitchFamily="34" charset="0"/>
              </a:rPr>
              <a:t> that is, in general</a:t>
            </a:r>
          </a:p>
          <a:p>
            <a:pPr eaLnBrk="1" hangingPunct="1">
              <a:buFont typeface="Wingdings" pitchFamily="2" charset="2"/>
              <a:buNone/>
            </a:pPr>
            <a:r>
              <a:rPr lang="en-US" sz="2400" dirty="0" smtClean="0">
                <a:solidFill>
                  <a:schemeClr val="tx1"/>
                </a:solidFill>
                <a:latin typeface="Times New Roman" pitchFamily="18" charset="0"/>
              </a:rPr>
              <a:t>		</a:t>
            </a:r>
            <a:r>
              <a:rPr lang="en-US" sz="2400" b="1" dirty="0" smtClean="0">
                <a:solidFill>
                  <a:schemeClr val="tx1"/>
                </a:solidFill>
                <a:latin typeface="Times New Roman" pitchFamily="18" charset="0"/>
              </a:rPr>
              <a:t>R - S ≠ S – R</a:t>
            </a:r>
            <a:endParaRPr lang="en-US" sz="2400" b="1" dirty="0" smtClean="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5">
                    <a:lumMod val="75000"/>
                  </a:schemeClr>
                </a:solidFill>
              </a:rPr>
              <a:t>RELATIONAL ALGEBRA OPERATIONS FROM SET THEORY (CONT.)</a:t>
            </a:r>
            <a:endParaRPr lang="en-US" sz="3200" dirty="0">
              <a:solidFill>
                <a:schemeClr val="accent5">
                  <a:lumMod val="75000"/>
                </a:schemeClr>
              </a:solidFill>
            </a:endParaRPr>
          </a:p>
        </p:txBody>
      </p:sp>
      <p:sp>
        <p:nvSpPr>
          <p:cNvPr id="3" name="Content Placeholder 2"/>
          <p:cNvSpPr>
            <a:spLocks noGrp="1"/>
          </p:cNvSpPr>
          <p:nvPr>
            <p:ph idx="1"/>
          </p:nvPr>
        </p:nvSpPr>
        <p:spPr/>
        <p:txBody>
          <a:bodyPr>
            <a:normAutofit fontScale="92500"/>
          </a:bodyPr>
          <a:lstStyle/>
          <a:p>
            <a:pPr>
              <a:buNone/>
            </a:pPr>
            <a:r>
              <a:rPr lang="en-US" sz="2400" b="1" dirty="0" smtClean="0">
                <a:latin typeface="Arial" pitchFamily="34" charset="0"/>
                <a:cs typeface="Arial" pitchFamily="34" charset="0"/>
              </a:rPr>
              <a:t>CARTESIAN (OR CROSS) PRODUCT OPERATION </a:t>
            </a:r>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1. This operation is used to combine </a:t>
            </a:r>
            <a:r>
              <a:rPr lang="en-US" sz="2400" dirty="0" err="1" smtClean="0">
                <a:latin typeface="Arial" pitchFamily="34" charset="0"/>
                <a:cs typeface="Arial" pitchFamily="34" charset="0"/>
              </a:rPr>
              <a:t>tuples</a:t>
            </a:r>
            <a:r>
              <a:rPr lang="en-US" sz="2400" dirty="0" smtClean="0">
                <a:latin typeface="Arial" pitchFamily="34" charset="0"/>
                <a:cs typeface="Arial" pitchFamily="34" charset="0"/>
              </a:rPr>
              <a:t> from two relations in a combinatorial fashion. </a:t>
            </a:r>
          </a:p>
          <a:p>
            <a:pPr>
              <a:buNone/>
            </a:pPr>
            <a:r>
              <a:rPr lang="en-US" sz="2400" dirty="0" smtClean="0">
                <a:latin typeface="Arial" pitchFamily="34" charset="0"/>
                <a:cs typeface="Arial" pitchFamily="34" charset="0"/>
              </a:rPr>
              <a:t>2. Denoted by R(A1, A2, . . ., An) x S(B1, B2, . . ., </a:t>
            </a:r>
            <a:r>
              <a:rPr lang="en-US" sz="2400" dirty="0" err="1" smtClean="0">
                <a:latin typeface="Arial" pitchFamily="34" charset="0"/>
                <a:cs typeface="Arial" pitchFamily="34" charset="0"/>
              </a:rPr>
              <a:t>Bm</a:t>
            </a:r>
            <a:r>
              <a:rPr lang="en-US" sz="2400" dirty="0" smtClean="0">
                <a:latin typeface="Arial" pitchFamily="34" charset="0"/>
                <a:cs typeface="Arial" pitchFamily="34" charset="0"/>
              </a:rPr>
              <a:t>). </a:t>
            </a:r>
          </a:p>
          <a:p>
            <a:pPr>
              <a:buNone/>
            </a:pPr>
            <a:r>
              <a:rPr lang="en-US" sz="2400" dirty="0" smtClean="0">
                <a:latin typeface="Arial" pitchFamily="34" charset="0"/>
                <a:cs typeface="Arial" pitchFamily="34" charset="0"/>
              </a:rPr>
              <a:t>3. Result is a relation Q with degree n + m attributes: Q(A1, A2, . . ., An, B1, B2, . . ., </a:t>
            </a:r>
            <a:r>
              <a:rPr lang="en-US" sz="2400" dirty="0" err="1" smtClean="0">
                <a:latin typeface="Arial" pitchFamily="34" charset="0"/>
                <a:cs typeface="Arial" pitchFamily="34" charset="0"/>
              </a:rPr>
              <a:t>Bm</a:t>
            </a:r>
            <a:r>
              <a:rPr lang="en-US" sz="2400" dirty="0" smtClean="0">
                <a:latin typeface="Arial" pitchFamily="34" charset="0"/>
                <a:cs typeface="Arial" pitchFamily="34" charset="0"/>
              </a:rPr>
              <a:t>), in that order. </a:t>
            </a:r>
          </a:p>
          <a:p>
            <a:pPr>
              <a:buNone/>
            </a:pPr>
            <a:r>
              <a:rPr lang="en-US" sz="2400" dirty="0" smtClean="0">
                <a:latin typeface="Arial" pitchFamily="34" charset="0"/>
                <a:cs typeface="Arial" pitchFamily="34" charset="0"/>
              </a:rPr>
              <a:t>4. The resulting relation state has one </a:t>
            </a:r>
            <a:r>
              <a:rPr lang="en-US" sz="2400" dirty="0" err="1" smtClean="0">
                <a:latin typeface="Arial" pitchFamily="34" charset="0"/>
                <a:cs typeface="Arial" pitchFamily="34" charset="0"/>
              </a:rPr>
              <a:t>tuple</a:t>
            </a:r>
            <a:r>
              <a:rPr lang="en-US" sz="2400" dirty="0" smtClean="0">
                <a:latin typeface="Arial" pitchFamily="34" charset="0"/>
                <a:cs typeface="Arial" pitchFamily="34" charset="0"/>
              </a:rPr>
              <a:t> for each combination of </a:t>
            </a:r>
            <a:r>
              <a:rPr lang="en-US" sz="2400" dirty="0" err="1" smtClean="0">
                <a:latin typeface="Arial" pitchFamily="34" charset="0"/>
                <a:cs typeface="Arial" pitchFamily="34" charset="0"/>
              </a:rPr>
              <a:t>tuples</a:t>
            </a:r>
            <a:r>
              <a:rPr lang="en-US" sz="2400" dirty="0" smtClean="0">
                <a:latin typeface="Arial" pitchFamily="34" charset="0"/>
                <a:cs typeface="Arial" pitchFamily="34" charset="0"/>
              </a:rPr>
              <a:t>—one from R and one from S. </a:t>
            </a:r>
          </a:p>
          <a:p>
            <a:pPr>
              <a:buNone/>
            </a:pPr>
            <a:r>
              <a:rPr lang="en-US" sz="2400" dirty="0" smtClean="0">
                <a:latin typeface="Arial" pitchFamily="34" charset="0"/>
                <a:cs typeface="Arial" pitchFamily="34" charset="0"/>
              </a:rPr>
              <a:t>5. Hence, if R has </a:t>
            </a:r>
            <a:r>
              <a:rPr lang="en-US" sz="2400" dirty="0" err="1" smtClean="0">
                <a:latin typeface="Arial" pitchFamily="34" charset="0"/>
                <a:cs typeface="Arial" pitchFamily="34" charset="0"/>
              </a:rPr>
              <a:t>nR</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tuples</a:t>
            </a:r>
            <a:r>
              <a:rPr lang="en-US" sz="2400" dirty="0" smtClean="0">
                <a:latin typeface="Arial" pitchFamily="34" charset="0"/>
                <a:cs typeface="Arial" pitchFamily="34" charset="0"/>
              </a:rPr>
              <a:t> and S has </a:t>
            </a:r>
            <a:r>
              <a:rPr lang="en-US" sz="2400" dirty="0" err="1" smtClean="0">
                <a:latin typeface="Arial" pitchFamily="34" charset="0"/>
                <a:cs typeface="Arial" pitchFamily="34" charset="0"/>
              </a:rPr>
              <a:t>nS</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tuples</a:t>
            </a:r>
            <a:r>
              <a:rPr lang="en-US" sz="2400" dirty="0" smtClean="0">
                <a:latin typeface="Arial" pitchFamily="34" charset="0"/>
                <a:cs typeface="Arial" pitchFamily="34" charset="0"/>
              </a:rPr>
              <a:t>, then R x S will have </a:t>
            </a:r>
            <a:r>
              <a:rPr lang="en-US" sz="2400" dirty="0" err="1" smtClean="0">
                <a:latin typeface="Arial" pitchFamily="34" charset="0"/>
                <a:cs typeface="Arial" pitchFamily="34" charset="0"/>
              </a:rPr>
              <a:t>nR</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nS</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tuples</a:t>
            </a:r>
            <a:r>
              <a:rPr lang="en-US" sz="2400" dirty="0" smtClean="0">
                <a:latin typeface="Arial" pitchFamily="34" charset="0"/>
                <a:cs typeface="Arial" pitchFamily="34" charset="0"/>
              </a:rPr>
              <a:t>. </a:t>
            </a:r>
          </a:p>
          <a:p>
            <a:pPr>
              <a:buNone/>
            </a:pPr>
            <a:r>
              <a:rPr lang="en-US" sz="2400" dirty="0" smtClean="0">
                <a:latin typeface="Arial" pitchFamily="34" charset="0"/>
                <a:cs typeface="Arial" pitchFamily="34" charset="0"/>
              </a:rPr>
              <a:t>6. The two operands do NOT have to be "type compatible”. </a:t>
            </a:r>
          </a:p>
          <a:p>
            <a:pPr>
              <a:buNone/>
            </a:pP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sp>
        <p:nvSpPr>
          <p:cNvPr id="3" name="Content Placeholder 2"/>
          <p:cNvSpPr>
            <a:spLocks noGrp="1"/>
          </p:cNvSpPr>
          <p:nvPr>
            <p:ph idx="1"/>
          </p:nvPr>
        </p:nvSpPr>
        <p:spPr/>
        <p:txBody>
          <a:bodyPr/>
          <a:lstStyle/>
          <a:p>
            <a:r>
              <a:rPr lang="en-US" dirty="0" smtClean="0"/>
              <a:t>Method of organizing and retrieving files from a storage medium .</a:t>
            </a:r>
          </a:p>
          <a:p>
            <a:r>
              <a:rPr lang="en-US" dirty="0" smtClean="0"/>
              <a:t>It is an index or database containing the physical location of every piece of data on the hard drive or other storage device.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5">
                    <a:lumMod val="75000"/>
                  </a:schemeClr>
                </a:solidFill>
              </a:rPr>
              <a:t>RELATIONAL ALGEBRA OPERATIONS FROM SET THEORY (CONT.)</a:t>
            </a:r>
            <a:endParaRPr lang="en-US" sz="3200" dirty="0"/>
          </a:p>
        </p:txBody>
      </p:sp>
      <p:sp>
        <p:nvSpPr>
          <p:cNvPr id="3" name="Content Placeholder 2"/>
          <p:cNvSpPr>
            <a:spLocks noGrp="1"/>
          </p:cNvSpPr>
          <p:nvPr>
            <p:ph idx="1"/>
          </p:nvPr>
        </p:nvSpPr>
        <p:spPr/>
        <p:txBody>
          <a:bodyPr>
            <a:normAutofit/>
          </a:bodyPr>
          <a:lstStyle/>
          <a:p>
            <a:pPr>
              <a:buNone/>
            </a:pPr>
            <a:r>
              <a:rPr lang="en-US" sz="2200" dirty="0" smtClean="0">
                <a:latin typeface="Arial" pitchFamily="34" charset="0"/>
                <a:cs typeface="Arial" pitchFamily="34" charset="0"/>
              </a:rPr>
              <a:t>7. Example: </a:t>
            </a:r>
          </a:p>
          <a:p>
            <a:pPr>
              <a:buNone/>
            </a:pPr>
            <a:r>
              <a:rPr lang="en-US" sz="2200" b="1" dirty="0" smtClean="0">
                <a:latin typeface="Arial" pitchFamily="34" charset="0"/>
                <a:cs typeface="Arial" pitchFamily="34" charset="0"/>
              </a:rPr>
              <a:t>	FEMALE_EMPS ← σ SEX=’F’(EMPLOYEE) </a:t>
            </a:r>
          </a:p>
          <a:p>
            <a:pPr>
              <a:buNone/>
            </a:pPr>
            <a:r>
              <a:rPr lang="en-US" sz="2200" b="1" dirty="0" smtClean="0">
                <a:latin typeface="Arial" pitchFamily="34" charset="0"/>
                <a:cs typeface="Arial" pitchFamily="34" charset="0"/>
              </a:rPr>
              <a:t>	EMPNAMES ← </a:t>
            </a:r>
            <a:r>
              <a:rPr lang="el-GR" sz="2200" b="1" dirty="0" smtClean="0">
                <a:latin typeface="Arial" pitchFamily="34" charset="0"/>
                <a:cs typeface="Arial" pitchFamily="34" charset="0"/>
              </a:rPr>
              <a:t>π </a:t>
            </a:r>
            <a:r>
              <a:rPr lang="en-US" sz="2200" b="1" dirty="0" smtClean="0">
                <a:latin typeface="Arial" pitchFamily="34" charset="0"/>
                <a:cs typeface="Arial" pitchFamily="34" charset="0"/>
              </a:rPr>
              <a:t>FNAME, LNAME, SSN (FEMALE_EMPS) </a:t>
            </a:r>
          </a:p>
          <a:p>
            <a:pPr>
              <a:buNone/>
            </a:pPr>
            <a:r>
              <a:rPr lang="en-US" sz="2200" b="1" dirty="0" smtClean="0">
                <a:latin typeface="Arial" pitchFamily="34" charset="0"/>
                <a:cs typeface="Arial" pitchFamily="34" charset="0"/>
              </a:rPr>
              <a:t>	EMP_DEPENDENTS ← EMPNAMES x DEPENDENT </a:t>
            </a:r>
          </a:p>
          <a:p>
            <a:pPr>
              <a:buNone/>
            </a:pPr>
            <a:r>
              <a:rPr lang="en-US" sz="2200" dirty="0" smtClean="0">
                <a:latin typeface="Arial" pitchFamily="34" charset="0"/>
                <a:cs typeface="Arial" pitchFamily="34" charset="0"/>
              </a:rPr>
              <a:t>8. EMP_DEPENDENTS will contain every combination of EMPNAMES and DEPENDENT </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249362"/>
          </a:xfrm>
        </p:spPr>
        <p:txBody>
          <a:bodyPr>
            <a:noAutofit/>
          </a:bodyPr>
          <a:lstStyle/>
          <a:p>
            <a:r>
              <a:rPr lang="en-US" sz="3200" dirty="0" smtClean="0">
                <a:solidFill>
                  <a:schemeClr val="accent5">
                    <a:lumMod val="75000"/>
                  </a:schemeClr>
                </a:solidFill>
              </a:rPr>
              <a:t>RELATIONAL ALGEBRA OPERATIONS FROM SET THEORY (CONT.)</a:t>
            </a:r>
            <a:endParaRPr lang="en-US" sz="3200"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1295400" y="1490662"/>
            <a:ext cx="7467600" cy="4910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19199" y="303213"/>
            <a:ext cx="7566025" cy="842962"/>
          </a:xfrm>
        </p:spPr>
        <p:txBody>
          <a:bodyPr>
            <a:noAutofit/>
          </a:bodyPr>
          <a:lstStyle/>
          <a:p>
            <a:r>
              <a:rPr lang="en-US" sz="3200" dirty="0" smtClean="0">
                <a:solidFill>
                  <a:schemeClr val="accent5">
                    <a:lumMod val="75000"/>
                  </a:schemeClr>
                </a:solidFill>
              </a:rPr>
              <a:t>RELATIONAL ALGEBRA OPERATIONS FROM SET THEORY (CONT.)</a:t>
            </a:r>
            <a:endParaRPr lang="en-US" sz="3200" dirty="0" smtClean="0">
              <a:solidFill>
                <a:schemeClr val="tx1"/>
              </a:solidFill>
            </a:endParaRPr>
          </a:p>
        </p:txBody>
      </p:sp>
      <p:sp>
        <p:nvSpPr>
          <p:cNvPr id="19459" name="Rectangle 3"/>
          <p:cNvSpPr>
            <a:spLocks noGrp="1" noChangeArrowheads="1"/>
          </p:cNvSpPr>
          <p:nvPr>
            <p:ph idx="1"/>
          </p:nvPr>
        </p:nvSpPr>
        <p:spPr>
          <a:xfrm>
            <a:off x="1066800" y="1447800"/>
            <a:ext cx="7886700" cy="5241925"/>
          </a:xfrm>
        </p:spPr>
        <p:txBody>
          <a:bodyPr>
            <a:normAutofit/>
          </a:bodyPr>
          <a:lstStyle/>
          <a:p>
            <a:pPr>
              <a:buNone/>
            </a:pPr>
            <a:r>
              <a:rPr lang="en-US" sz="2000" b="1" dirty="0" smtClean="0">
                <a:latin typeface="Arial" pitchFamily="34" charset="0"/>
                <a:cs typeface="Arial" pitchFamily="34" charset="0"/>
              </a:rPr>
              <a:t>Binary Relational Operations</a:t>
            </a:r>
            <a:endParaRPr lang="en-US" sz="2000" b="1" dirty="0" smtClean="0">
              <a:solidFill>
                <a:schemeClr val="tx1"/>
              </a:solidFill>
              <a:latin typeface="Arial" pitchFamily="34" charset="0"/>
              <a:cs typeface="Arial" pitchFamily="34" charset="0"/>
            </a:endParaRPr>
          </a:p>
          <a:p>
            <a:pPr eaLnBrk="1" hangingPunct="1">
              <a:buNone/>
            </a:pPr>
            <a:r>
              <a:rPr lang="en-US" sz="2000" b="1" dirty="0" smtClean="0">
                <a:solidFill>
                  <a:schemeClr val="tx1"/>
                </a:solidFill>
                <a:latin typeface="Arial" pitchFamily="34" charset="0"/>
                <a:cs typeface="Arial" pitchFamily="34" charset="0"/>
              </a:rPr>
              <a:t>JOIN Operation</a:t>
            </a:r>
          </a:p>
          <a:p>
            <a:r>
              <a:rPr lang="en-US" sz="2000" dirty="0" smtClean="0">
                <a:solidFill>
                  <a:schemeClr val="tx1"/>
                </a:solidFill>
                <a:latin typeface="Arial" pitchFamily="34" charset="0"/>
                <a:cs typeface="Arial" pitchFamily="34" charset="0"/>
              </a:rPr>
              <a:t>The sequence of </a:t>
            </a:r>
            <a:r>
              <a:rPr lang="en-US" sz="2000" dirty="0" err="1" smtClean="0">
                <a:solidFill>
                  <a:schemeClr val="tx1"/>
                </a:solidFill>
                <a:latin typeface="Arial" pitchFamily="34" charset="0"/>
                <a:cs typeface="Arial" pitchFamily="34" charset="0"/>
              </a:rPr>
              <a:t>cartesian</a:t>
            </a:r>
            <a:r>
              <a:rPr lang="en-US" sz="2000" dirty="0" smtClean="0">
                <a:solidFill>
                  <a:schemeClr val="tx1"/>
                </a:solidFill>
                <a:latin typeface="Arial" pitchFamily="34" charset="0"/>
                <a:cs typeface="Arial" pitchFamily="34" charset="0"/>
              </a:rPr>
              <a:t> product followed by select is used quite commonly to identify and select related </a:t>
            </a:r>
            <a:r>
              <a:rPr lang="en-US" sz="2000" dirty="0" err="1" smtClean="0">
                <a:solidFill>
                  <a:schemeClr val="tx1"/>
                </a:solidFill>
                <a:latin typeface="Arial" pitchFamily="34" charset="0"/>
                <a:cs typeface="Arial" pitchFamily="34" charset="0"/>
              </a:rPr>
              <a:t>tuples</a:t>
            </a:r>
            <a:r>
              <a:rPr lang="en-US" sz="2000" dirty="0" smtClean="0">
                <a:solidFill>
                  <a:schemeClr val="tx1"/>
                </a:solidFill>
                <a:latin typeface="Arial" pitchFamily="34" charset="0"/>
                <a:cs typeface="Arial" pitchFamily="34" charset="0"/>
              </a:rPr>
              <a:t> from two relations, a special operation, called </a:t>
            </a:r>
            <a:r>
              <a:rPr lang="en-US" sz="2000" b="1" dirty="0" smtClean="0">
                <a:solidFill>
                  <a:schemeClr val="tx1"/>
                </a:solidFill>
                <a:latin typeface="Arial" pitchFamily="34" charset="0"/>
                <a:cs typeface="Arial" pitchFamily="34" charset="0"/>
              </a:rPr>
              <a:t>JOIN</a:t>
            </a:r>
            <a:r>
              <a:rPr lang="en-US" sz="2000" dirty="0" smtClean="0">
                <a:solidFill>
                  <a:schemeClr val="tx1"/>
                </a:solidFill>
                <a:latin typeface="Arial" pitchFamily="34" charset="0"/>
                <a:cs typeface="Arial" pitchFamily="34" charset="0"/>
              </a:rPr>
              <a:t>. It is denoted by a</a:t>
            </a:r>
          </a:p>
          <a:p>
            <a:r>
              <a:rPr lang="en-US" sz="2000" dirty="0" smtClean="0">
                <a:solidFill>
                  <a:schemeClr val="tx1"/>
                </a:solidFill>
                <a:latin typeface="Arial" pitchFamily="34" charset="0"/>
                <a:cs typeface="Arial" pitchFamily="34" charset="0"/>
              </a:rPr>
              <a:t>This operation is very important for any relational database with more than a single relation, because it allows us to process relationships among relations. </a:t>
            </a:r>
          </a:p>
          <a:p>
            <a:r>
              <a:rPr lang="en-US" sz="2000" dirty="0" smtClean="0">
                <a:solidFill>
                  <a:schemeClr val="tx1"/>
                </a:solidFill>
                <a:latin typeface="Arial" pitchFamily="34" charset="0"/>
                <a:cs typeface="Arial" pitchFamily="34" charset="0"/>
              </a:rPr>
              <a:t>The general form of a join operation on two relations R(A</a:t>
            </a:r>
            <a:r>
              <a:rPr lang="en-US" sz="2000" baseline="-25000" dirty="0" smtClean="0">
                <a:solidFill>
                  <a:schemeClr val="tx1"/>
                </a:solidFill>
                <a:latin typeface="Arial" pitchFamily="34" charset="0"/>
                <a:cs typeface="Arial" pitchFamily="34" charset="0"/>
              </a:rPr>
              <a:t>1</a:t>
            </a:r>
            <a:r>
              <a:rPr lang="en-US" sz="2000" dirty="0" smtClean="0">
                <a:solidFill>
                  <a:schemeClr val="tx1"/>
                </a:solidFill>
                <a:latin typeface="Arial" pitchFamily="34" charset="0"/>
                <a:cs typeface="Arial" pitchFamily="34" charset="0"/>
              </a:rPr>
              <a:t>, A</a:t>
            </a:r>
            <a:r>
              <a:rPr lang="en-US" sz="2000" baseline="-25000" dirty="0" smtClean="0">
                <a:solidFill>
                  <a:schemeClr val="tx1"/>
                </a:solidFill>
                <a:latin typeface="Arial" pitchFamily="34" charset="0"/>
                <a:cs typeface="Arial" pitchFamily="34" charset="0"/>
              </a:rPr>
              <a:t>2</a:t>
            </a:r>
            <a:r>
              <a:rPr lang="en-US" sz="2000" dirty="0" smtClean="0">
                <a:solidFill>
                  <a:schemeClr val="tx1"/>
                </a:solidFill>
                <a:latin typeface="Arial" pitchFamily="34" charset="0"/>
                <a:cs typeface="Arial" pitchFamily="34" charset="0"/>
              </a:rPr>
              <a:t>, . . ., A</a:t>
            </a:r>
            <a:r>
              <a:rPr lang="en-US" sz="2000" baseline="-25000" dirty="0" smtClean="0">
                <a:solidFill>
                  <a:schemeClr val="tx1"/>
                </a:solidFill>
                <a:latin typeface="Arial" pitchFamily="34" charset="0"/>
                <a:cs typeface="Arial" pitchFamily="34" charset="0"/>
              </a:rPr>
              <a:t>n</a:t>
            </a:r>
            <a:r>
              <a:rPr lang="en-US" sz="2000" dirty="0" smtClean="0">
                <a:solidFill>
                  <a:schemeClr val="tx1"/>
                </a:solidFill>
                <a:latin typeface="Arial" pitchFamily="34" charset="0"/>
                <a:cs typeface="Arial" pitchFamily="34" charset="0"/>
              </a:rPr>
              <a:t>) and S(B</a:t>
            </a:r>
            <a:r>
              <a:rPr lang="en-US" sz="2000" baseline="-25000" dirty="0" smtClean="0">
                <a:solidFill>
                  <a:schemeClr val="tx1"/>
                </a:solidFill>
                <a:latin typeface="Arial" pitchFamily="34" charset="0"/>
                <a:cs typeface="Arial" pitchFamily="34" charset="0"/>
              </a:rPr>
              <a:t>1</a:t>
            </a:r>
            <a:r>
              <a:rPr lang="en-US" sz="2000" dirty="0" smtClean="0">
                <a:solidFill>
                  <a:schemeClr val="tx1"/>
                </a:solidFill>
                <a:latin typeface="Arial" pitchFamily="34" charset="0"/>
                <a:cs typeface="Arial" pitchFamily="34" charset="0"/>
              </a:rPr>
              <a:t>, B</a:t>
            </a:r>
            <a:r>
              <a:rPr lang="en-US" sz="2000" baseline="-25000" dirty="0" smtClean="0">
                <a:solidFill>
                  <a:schemeClr val="tx1"/>
                </a:solidFill>
                <a:latin typeface="Arial" pitchFamily="34" charset="0"/>
                <a:cs typeface="Arial" pitchFamily="34" charset="0"/>
              </a:rPr>
              <a:t>2</a:t>
            </a:r>
            <a:r>
              <a:rPr lang="en-US" sz="2000" dirty="0" smtClean="0">
                <a:solidFill>
                  <a:schemeClr val="tx1"/>
                </a:solidFill>
                <a:latin typeface="Arial" pitchFamily="34" charset="0"/>
                <a:cs typeface="Arial" pitchFamily="34" charset="0"/>
              </a:rPr>
              <a:t>, . . ., </a:t>
            </a:r>
            <a:r>
              <a:rPr lang="en-US" sz="2000" dirty="0" err="1" smtClean="0">
                <a:solidFill>
                  <a:schemeClr val="tx1"/>
                </a:solidFill>
                <a:latin typeface="Arial" pitchFamily="34" charset="0"/>
                <a:cs typeface="Arial" pitchFamily="34" charset="0"/>
              </a:rPr>
              <a:t>B</a:t>
            </a:r>
            <a:r>
              <a:rPr lang="en-US" sz="2000" baseline="-25000" dirty="0" err="1" smtClean="0">
                <a:solidFill>
                  <a:schemeClr val="tx1"/>
                </a:solidFill>
                <a:latin typeface="Arial" pitchFamily="34" charset="0"/>
                <a:cs typeface="Arial" pitchFamily="34" charset="0"/>
              </a:rPr>
              <a:t>m</a:t>
            </a:r>
            <a:r>
              <a:rPr lang="en-US" sz="2000" dirty="0" smtClean="0">
                <a:solidFill>
                  <a:schemeClr val="tx1"/>
                </a:solidFill>
                <a:latin typeface="Arial" pitchFamily="34" charset="0"/>
                <a:cs typeface="Arial" pitchFamily="34" charset="0"/>
              </a:rPr>
              <a:t>) is:</a:t>
            </a:r>
          </a:p>
          <a:p>
            <a:pPr>
              <a:buNone/>
            </a:pPr>
            <a:r>
              <a:rPr lang="en-US" sz="2000" dirty="0" smtClean="0">
                <a:solidFill>
                  <a:schemeClr val="tx1"/>
                </a:solidFill>
                <a:latin typeface="Arial" pitchFamily="34" charset="0"/>
                <a:cs typeface="Arial" pitchFamily="34" charset="0"/>
              </a:rPr>
              <a:t>		R     </a:t>
            </a:r>
            <a:r>
              <a:rPr lang="en-US" sz="2000" baseline="-25000" dirty="0" smtClean="0">
                <a:solidFill>
                  <a:schemeClr val="tx1"/>
                </a:solidFill>
                <a:latin typeface="Arial" pitchFamily="34" charset="0"/>
                <a:cs typeface="Arial" pitchFamily="34" charset="0"/>
              </a:rPr>
              <a:t>&lt;join condition&gt;</a:t>
            </a:r>
            <a:r>
              <a:rPr lang="en-US" sz="2000" dirty="0" smtClean="0">
                <a:solidFill>
                  <a:schemeClr val="tx1"/>
                </a:solidFill>
                <a:latin typeface="Arial" pitchFamily="34" charset="0"/>
                <a:cs typeface="Arial" pitchFamily="34" charset="0"/>
              </a:rPr>
              <a:t>S</a:t>
            </a:r>
          </a:p>
          <a:p>
            <a:pPr>
              <a:buNone/>
            </a:pPr>
            <a:r>
              <a:rPr lang="en-US" sz="2000" dirty="0" smtClean="0">
                <a:latin typeface="Arial" pitchFamily="34" charset="0"/>
                <a:cs typeface="Arial" pitchFamily="34" charset="0"/>
              </a:rPr>
              <a:t>	</a:t>
            </a:r>
            <a:r>
              <a:rPr lang="en-US" sz="2000" dirty="0" smtClean="0">
                <a:solidFill>
                  <a:schemeClr val="tx1"/>
                </a:solidFill>
                <a:latin typeface="Arial" pitchFamily="34" charset="0"/>
                <a:cs typeface="Arial" pitchFamily="34" charset="0"/>
              </a:rPr>
              <a:t>where R and S can be any relations that result from general 	</a:t>
            </a:r>
            <a:r>
              <a:rPr lang="en-US" sz="2000" i="1" dirty="0" smtClean="0">
                <a:solidFill>
                  <a:schemeClr val="tx1"/>
                </a:solidFill>
                <a:latin typeface="Arial" pitchFamily="34" charset="0"/>
                <a:cs typeface="Arial" pitchFamily="34" charset="0"/>
              </a:rPr>
              <a:t>relational algebra expressions.</a:t>
            </a:r>
            <a:endParaRPr lang="en-US" sz="2000" dirty="0" smtClean="0">
              <a:solidFill>
                <a:schemeClr val="tx1"/>
              </a:solidFill>
              <a:latin typeface="Arial" pitchFamily="34" charset="0"/>
              <a:cs typeface="Arial" pitchFamily="34" charset="0"/>
            </a:endParaRPr>
          </a:p>
          <a:p>
            <a:pPr eaLnBrk="1" hangingPunct="1">
              <a:buFont typeface="Wingdings" pitchFamily="2" charset="2"/>
              <a:buNone/>
            </a:pPr>
            <a:endParaRPr lang="en-US" sz="2400" dirty="0" smtClean="0">
              <a:latin typeface="Times New Roman" pitchFamily="18" charset="0"/>
            </a:endParaRPr>
          </a:p>
        </p:txBody>
      </p:sp>
      <p:grpSp>
        <p:nvGrpSpPr>
          <p:cNvPr id="19" name="Group 4"/>
          <p:cNvGrpSpPr>
            <a:grpSpLocks/>
          </p:cNvGrpSpPr>
          <p:nvPr/>
        </p:nvGrpSpPr>
        <p:grpSpPr bwMode="auto">
          <a:xfrm>
            <a:off x="8382000" y="2927350"/>
            <a:ext cx="244475" cy="196850"/>
            <a:chOff x="377" y="2890"/>
            <a:chExt cx="154" cy="124"/>
          </a:xfrm>
        </p:grpSpPr>
        <p:sp>
          <p:nvSpPr>
            <p:cNvPr id="20" name="Line 5"/>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21" name="Line 6"/>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22" name="Line 7"/>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23" name="Line 8"/>
            <p:cNvSpPr>
              <a:spLocks noChangeShapeType="1"/>
            </p:cNvSpPr>
            <p:nvPr/>
          </p:nvSpPr>
          <p:spPr bwMode="auto">
            <a:xfrm flipH="1">
              <a:off x="377" y="2890"/>
              <a:ext cx="154" cy="110"/>
            </a:xfrm>
            <a:prstGeom prst="line">
              <a:avLst/>
            </a:prstGeom>
            <a:noFill/>
            <a:ln w="12700">
              <a:solidFill>
                <a:schemeClr val="tx1"/>
              </a:solidFill>
              <a:round/>
              <a:headEnd/>
              <a:tailEnd/>
            </a:ln>
          </p:spPr>
          <p:txBody>
            <a:bodyPr wrap="none" anchor="ctr"/>
            <a:lstStyle/>
            <a:p>
              <a:endParaRPr lang="en-US"/>
            </a:p>
          </p:txBody>
        </p:sp>
      </p:grpSp>
      <p:grpSp>
        <p:nvGrpSpPr>
          <p:cNvPr id="24" name="Group 4"/>
          <p:cNvGrpSpPr>
            <a:grpSpLocks/>
          </p:cNvGrpSpPr>
          <p:nvPr/>
        </p:nvGrpSpPr>
        <p:grpSpPr bwMode="auto">
          <a:xfrm>
            <a:off x="2286000" y="5029200"/>
            <a:ext cx="244475" cy="196850"/>
            <a:chOff x="377" y="2890"/>
            <a:chExt cx="154" cy="124"/>
          </a:xfrm>
        </p:grpSpPr>
        <p:sp>
          <p:nvSpPr>
            <p:cNvPr id="25" name="Line 5"/>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26" name="Line 6"/>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27" name="Line 7"/>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28" name="Line 8"/>
            <p:cNvSpPr>
              <a:spLocks noChangeShapeType="1"/>
            </p:cNvSpPr>
            <p:nvPr/>
          </p:nvSpPr>
          <p:spPr bwMode="auto">
            <a:xfrm flipH="1">
              <a:off x="377" y="2890"/>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xfrm>
            <a:off x="1066800" y="304800"/>
            <a:ext cx="7097712" cy="762000"/>
          </a:xfrm>
        </p:spPr>
        <p:txBody>
          <a:bodyPr>
            <a:noAutofit/>
          </a:bodyPr>
          <a:lstStyle/>
          <a:p>
            <a:r>
              <a:rPr lang="en-US" sz="3200" dirty="0" smtClean="0">
                <a:solidFill>
                  <a:schemeClr val="accent5">
                    <a:lumMod val="75000"/>
                  </a:schemeClr>
                </a:solidFill>
              </a:rPr>
              <a:t>RELATIONAL ALGEBRA OPERATIONS FROM SET THEORY (CONT.)</a:t>
            </a:r>
            <a:endParaRPr lang="en-US" sz="3200" dirty="0" smtClean="0">
              <a:solidFill>
                <a:schemeClr val="tx1"/>
              </a:solidFill>
            </a:endParaRPr>
          </a:p>
        </p:txBody>
      </p:sp>
      <p:sp>
        <p:nvSpPr>
          <p:cNvPr id="20483" name="Rectangle 1027"/>
          <p:cNvSpPr>
            <a:spLocks noGrp="1" noChangeArrowheads="1"/>
          </p:cNvSpPr>
          <p:nvPr>
            <p:ph idx="1"/>
          </p:nvPr>
        </p:nvSpPr>
        <p:spPr>
          <a:xfrm>
            <a:off x="990600" y="1143000"/>
            <a:ext cx="7988300" cy="5232400"/>
          </a:xfrm>
        </p:spPr>
        <p:txBody>
          <a:bodyPr/>
          <a:lstStyle/>
          <a:p>
            <a:pPr eaLnBrk="1" hangingPunct="1">
              <a:buFont typeface="Wingdings" pitchFamily="2" charset="2"/>
              <a:buNone/>
            </a:pPr>
            <a:r>
              <a:rPr lang="en-US" sz="3600" b="1" dirty="0" smtClean="0">
                <a:solidFill>
                  <a:schemeClr val="tx1"/>
                </a:solidFill>
                <a:latin typeface="Times New Roman" pitchFamily="18" charset="0"/>
              </a:rPr>
              <a:t>	</a:t>
            </a:r>
            <a:r>
              <a:rPr lang="en-US" sz="2200" b="1" dirty="0" smtClean="0">
                <a:solidFill>
                  <a:schemeClr val="tx1"/>
                </a:solidFill>
                <a:latin typeface="Arial" pitchFamily="34" charset="0"/>
                <a:cs typeface="Arial" pitchFamily="34" charset="0"/>
              </a:rPr>
              <a:t>Example:</a:t>
            </a:r>
            <a:r>
              <a:rPr lang="en-US" sz="2200" dirty="0" smtClean="0">
                <a:solidFill>
                  <a:schemeClr val="tx1"/>
                </a:solidFill>
                <a:latin typeface="Arial" pitchFamily="34" charset="0"/>
                <a:cs typeface="Arial" pitchFamily="34" charset="0"/>
              </a:rPr>
              <a:t> Suppose that we want to retrieve the name of the manager of each department. To get the manager’s name, we need to combine each DEPARTMENT </a:t>
            </a:r>
            <a:r>
              <a:rPr lang="en-US" sz="2200" dirty="0" err="1" smtClean="0">
                <a:solidFill>
                  <a:schemeClr val="tx1"/>
                </a:solidFill>
                <a:latin typeface="Arial" pitchFamily="34" charset="0"/>
                <a:cs typeface="Arial" pitchFamily="34" charset="0"/>
              </a:rPr>
              <a:t>tuple</a:t>
            </a:r>
            <a:r>
              <a:rPr lang="en-US" sz="2200" dirty="0" smtClean="0">
                <a:solidFill>
                  <a:schemeClr val="tx1"/>
                </a:solidFill>
                <a:latin typeface="Arial" pitchFamily="34" charset="0"/>
                <a:cs typeface="Arial" pitchFamily="34" charset="0"/>
              </a:rPr>
              <a:t> with the EMPLOYEE </a:t>
            </a:r>
            <a:r>
              <a:rPr lang="en-US" sz="2200" dirty="0" err="1" smtClean="0">
                <a:solidFill>
                  <a:schemeClr val="tx1"/>
                </a:solidFill>
                <a:latin typeface="Arial" pitchFamily="34" charset="0"/>
                <a:cs typeface="Arial" pitchFamily="34" charset="0"/>
              </a:rPr>
              <a:t>tuple</a:t>
            </a:r>
            <a:r>
              <a:rPr lang="en-US" sz="2200" dirty="0" smtClean="0">
                <a:solidFill>
                  <a:schemeClr val="tx1"/>
                </a:solidFill>
                <a:latin typeface="Arial" pitchFamily="34" charset="0"/>
                <a:cs typeface="Arial" pitchFamily="34" charset="0"/>
              </a:rPr>
              <a:t> whose SSN value matches the MGRSSN value in the department </a:t>
            </a:r>
            <a:r>
              <a:rPr lang="en-US" sz="2200" dirty="0" err="1" smtClean="0">
                <a:solidFill>
                  <a:schemeClr val="tx1"/>
                </a:solidFill>
                <a:latin typeface="Arial" pitchFamily="34" charset="0"/>
                <a:cs typeface="Arial" pitchFamily="34" charset="0"/>
              </a:rPr>
              <a:t>tuple</a:t>
            </a:r>
            <a:r>
              <a:rPr lang="en-US" sz="2200" dirty="0" smtClean="0">
                <a:solidFill>
                  <a:schemeClr val="tx1"/>
                </a:solidFill>
                <a:latin typeface="Arial" pitchFamily="34" charset="0"/>
                <a:cs typeface="Arial" pitchFamily="34" charset="0"/>
              </a:rPr>
              <a:t>. We do this by using    the join           operation.</a:t>
            </a:r>
          </a:p>
          <a:p>
            <a:pPr eaLnBrk="1" hangingPunct="1">
              <a:buFont typeface="Wingdings" pitchFamily="2" charset="2"/>
              <a:buNone/>
            </a:pPr>
            <a:r>
              <a:rPr lang="en-US" sz="2200" dirty="0" smtClean="0">
                <a:solidFill>
                  <a:schemeClr val="tx1"/>
                </a:solidFill>
                <a:latin typeface="Arial" pitchFamily="34" charset="0"/>
                <a:cs typeface="Arial" pitchFamily="34" charset="0"/>
              </a:rPr>
              <a:t>	</a:t>
            </a:r>
            <a:r>
              <a:rPr lang="en-US" sz="2200" b="1" dirty="0" smtClean="0">
                <a:solidFill>
                  <a:schemeClr val="tx1"/>
                </a:solidFill>
                <a:latin typeface="Arial" pitchFamily="34" charset="0"/>
                <a:cs typeface="Arial" pitchFamily="34" charset="0"/>
              </a:rPr>
              <a:t>DEPT_MGR </a:t>
            </a:r>
            <a:r>
              <a:rPr lang="en-US" sz="2200" b="1" dirty="0" smtClean="0">
                <a:solidFill>
                  <a:schemeClr val="tx1"/>
                </a:solidFill>
                <a:latin typeface="Arial" pitchFamily="34" charset="0"/>
                <a:cs typeface="Arial" pitchFamily="34" charset="0"/>
                <a:sym typeface="Symbol" pitchFamily="18" charset="2"/>
              </a:rPr>
              <a:t></a:t>
            </a:r>
            <a:r>
              <a:rPr lang="en-US" sz="2200" b="1" dirty="0" smtClean="0">
                <a:solidFill>
                  <a:schemeClr val="tx1"/>
                </a:solidFill>
                <a:latin typeface="Arial" pitchFamily="34" charset="0"/>
                <a:cs typeface="Arial" pitchFamily="34" charset="0"/>
              </a:rPr>
              <a:t> DEPARTMENT   </a:t>
            </a:r>
            <a:r>
              <a:rPr lang="en-US" sz="2200" b="1" baseline="-40000" dirty="0" smtClean="0">
                <a:solidFill>
                  <a:schemeClr val="tx1"/>
                </a:solidFill>
                <a:latin typeface="Arial" pitchFamily="34" charset="0"/>
                <a:cs typeface="Arial" pitchFamily="34" charset="0"/>
              </a:rPr>
              <a:t>MGR_SSN=SSN</a:t>
            </a:r>
            <a:r>
              <a:rPr lang="en-US" sz="2200" b="1" baseline="-25000" dirty="0" smtClean="0">
                <a:solidFill>
                  <a:schemeClr val="tx1"/>
                </a:solidFill>
                <a:latin typeface="Arial" pitchFamily="34" charset="0"/>
                <a:cs typeface="Arial" pitchFamily="34" charset="0"/>
              </a:rPr>
              <a:t> </a:t>
            </a:r>
            <a:r>
              <a:rPr lang="en-US" sz="2200" b="1" dirty="0" smtClean="0">
                <a:solidFill>
                  <a:schemeClr val="tx1"/>
                </a:solidFill>
                <a:latin typeface="Arial" pitchFamily="34" charset="0"/>
                <a:cs typeface="Arial" pitchFamily="34" charset="0"/>
              </a:rPr>
              <a:t>EMPLOYEE</a:t>
            </a:r>
          </a:p>
          <a:p>
            <a:pPr eaLnBrk="1" hangingPunct="1">
              <a:buFont typeface="Wingdings" pitchFamily="2" charset="2"/>
              <a:buNone/>
            </a:pPr>
            <a:endParaRPr lang="en-US" sz="2800" dirty="0" smtClean="0">
              <a:solidFill>
                <a:srgbClr val="FF0066"/>
              </a:solidFill>
              <a:latin typeface="Times New Roman" pitchFamily="18" charset="0"/>
            </a:endParaRPr>
          </a:p>
          <a:p>
            <a:pPr eaLnBrk="1" hangingPunct="1">
              <a:buFontTx/>
              <a:buChar char="•"/>
            </a:pPr>
            <a:endParaRPr lang="en-US" sz="3600" dirty="0" smtClean="0"/>
          </a:p>
        </p:txBody>
      </p:sp>
      <p:grpSp>
        <p:nvGrpSpPr>
          <p:cNvPr id="20" name="Group 4"/>
          <p:cNvGrpSpPr>
            <a:grpSpLocks/>
          </p:cNvGrpSpPr>
          <p:nvPr/>
        </p:nvGrpSpPr>
        <p:grpSpPr bwMode="auto">
          <a:xfrm>
            <a:off x="7696200" y="2819400"/>
            <a:ext cx="244475" cy="196850"/>
            <a:chOff x="377" y="2890"/>
            <a:chExt cx="154" cy="124"/>
          </a:xfrm>
        </p:grpSpPr>
        <p:sp>
          <p:nvSpPr>
            <p:cNvPr id="21" name="Line 5"/>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22" name="Line 6"/>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23" name="Line 7"/>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24" name="Line 8"/>
            <p:cNvSpPr>
              <a:spLocks noChangeShapeType="1"/>
            </p:cNvSpPr>
            <p:nvPr/>
          </p:nvSpPr>
          <p:spPr bwMode="auto">
            <a:xfrm flipH="1">
              <a:off x="377" y="2890"/>
              <a:ext cx="154" cy="110"/>
            </a:xfrm>
            <a:prstGeom prst="line">
              <a:avLst/>
            </a:prstGeom>
            <a:noFill/>
            <a:ln w="12700">
              <a:solidFill>
                <a:schemeClr val="tx1"/>
              </a:solidFill>
              <a:round/>
              <a:headEnd/>
              <a:tailEnd/>
            </a:ln>
          </p:spPr>
          <p:txBody>
            <a:bodyPr wrap="none" anchor="ctr"/>
            <a:lstStyle/>
            <a:p>
              <a:endParaRPr lang="en-US"/>
            </a:p>
          </p:txBody>
        </p:sp>
      </p:grpSp>
      <p:grpSp>
        <p:nvGrpSpPr>
          <p:cNvPr id="25" name="Group 4"/>
          <p:cNvGrpSpPr>
            <a:grpSpLocks/>
          </p:cNvGrpSpPr>
          <p:nvPr/>
        </p:nvGrpSpPr>
        <p:grpSpPr bwMode="auto">
          <a:xfrm>
            <a:off x="5715000" y="3352800"/>
            <a:ext cx="762000" cy="304800"/>
            <a:chOff x="377" y="2890"/>
            <a:chExt cx="154" cy="124"/>
          </a:xfrm>
        </p:grpSpPr>
        <p:sp>
          <p:nvSpPr>
            <p:cNvPr id="26" name="Line 5"/>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27" name="Line 6"/>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28" name="Line 7"/>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29" name="Line 8"/>
            <p:cNvSpPr>
              <a:spLocks noChangeShapeType="1"/>
            </p:cNvSpPr>
            <p:nvPr/>
          </p:nvSpPr>
          <p:spPr bwMode="auto">
            <a:xfrm flipH="1">
              <a:off x="377" y="2890"/>
              <a:ext cx="154" cy="110"/>
            </a:xfrm>
            <a:prstGeom prst="line">
              <a:avLst/>
            </a:prstGeom>
            <a:noFill/>
            <a:ln w="12700">
              <a:solidFill>
                <a:schemeClr val="tx1"/>
              </a:solidFill>
              <a:round/>
              <a:headEnd/>
              <a:tailEnd/>
            </a:ln>
          </p:spPr>
          <p:txBody>
            <a:bodyPr wrap="none" anchor="ctr"/>
            <a:lstStyle/>
            <a:p>
              <a:endParaRPr lang="en-US"/>
            </a:p>
          </p:txBody>
        </p:sp>
      </p:grpSp>
      <p:pic>
        <p:nvPicPr>
          <p:cNvPr id="3074" name="Picture 2"/>
          <p:cNvPicPr>
            <a:picLocks noChangeAspect="1" noChangeArrowheads="1"/>
          </p:cNvPicPr>
          <p:nvPr/>
        </p:nvPicPr>
        <p:blipFill>
          <a:blip r:embed="rId2" cstate="print"/>
          <a:srcRect/>
          <a:stretch>
            <a:fillRect/>
          </a:stretch>
        </p:blipFill>
        <p:spPr bwMode="auto">
          <a:xfrm>
            <a:off x="1752600" y="4343400"/>
            <a:ext cx="71628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42999" y="303213"/>
            <a:ext cx="7642225" cy="842962"/>
          </a:xfrm>
        </p:spPr>
        <p:txBody>
          <a:bodyPr>
            <a:noAutofit/>
          </a:bodyPr>
          <a:lstStyle/>
          <a:p>
            <a:r>
              <a:rPr lang="en-US" sz="3200" dirty="0" smtClean="0">
                <a:solidFill>
                  <a:schemeClr val="accent5">
                    <a:lumMod val="75000"/>
                  </a:schemeClr>
                </a:solidFill>
              </a:rPr>
              <a:t>RELATIONAL ALGEBRA OPERATIONS FROM SET THEORY (CONT.)</a:t>
            </a:r>
            <a:endParaRPr lang="en-US" sz="3200" dirty="0" smtClean="0">
              <a:solidFill>
                <a:schemeClr val="tx1"/>
              </a:solidFill>
            </a:endParaRPr>
          </a:p>
        </p:txBody>
      </p:sp>
      <p:sp>
        <p:nvSpPr>
          <p:cNvPr id="21507" name="Rectangle 3"/>
          <p:cNvSpPr>
            <a:spLocks noGrp="1" noChangeArrowheads="1"/>
          </p:cNvSpPr>
          <p:nvPr>
            <p:ph idx="1"/>
          </p:nvPr>
        </p:nvSpPr>
        <p:spPr>
          <a:xfrm>
            <a:off x="1066800" y="1384300"/>
            <a:ext cx="7886700" cy="5003800"/>
          </a:xfrm>
        </p:spPr>
        <p:txBody>
          <a:bodyPr/>
          <a:lstStyle/>
          <a:p>
            <a:pPr algn="just" eaLnBrk="1" hangingPunct="1"/>
            <a:r>
              <a:rPr lang="en-US" sz="2000" b="1" dirty="0" smtClean="0">
                <a:solidFill>
                  <a:schemeClr val="tx1"/>
                </a:solidFill>
                <a:latin typeface="Times New Roman" pitchFamily="18" charset="0"/>
              </a:rPr>
              <a:t>EQUIJOIN Operation</a:t>
            </a:r>
          </a:p>
          <a:p>
            <a:pPr algn="just" eaLnBrk="1" hangingPunct="1">
              <a:buFont typeface="Wingdings" pitchFamily="2" charset="2"/>
              <a:buNone/>
            </a:pPr>
            <a:r>
              <a:rPr lang="en-US" sz="2000" dirty="0" smtClean="0">
                <a:solidFill>
                  <a:schemeClr val="tx1"/>
                </a:solidFill>
                <a:latin typeface="Times New Roman" pitchFamily="18" charset="0"/>
              </a:rPr>
              <a:t>	The most common use of join involves join conditions with equality comparisons only. Such a join, where the only comparison operator used is =, is called an EQUIJOIN. </a:t>
            </a:r>
            <a:endParaRPr lang="en-US" sz="2000" b="1" dirty="0" smtClean="0">
              <a:solidFill>
                <a:schemeClr val="tx1"/>
              </a:solidFill>
              <a:latin typeface="Times New Roman" pitchFamily="18" charset="0"/>
            </a:endParaRPr>
          </a:p>
          <a:p>
            <a:pPr algn="just" eaLnBrk="1" hangingPunct="1"/>
            <a:r>
              <a:rPr lang="en-US" sz="2000" b="1" dirty="0" smtClean="0">
                <a:solidFill>
                  <a:schemeClr val="tx1"/>
                </a:solidFill>
                <a:latin typeface="Times New Roman" pitchFamily="18" charset="0"/>
              </a:rPr>
              <a:t>NATURAL JOIN Operation</a:t>
            </a:r>
          </a:p>
          <a:p>
            <a:pPr algn="just" eaLnBrk="1" hangingPunct="1">
              <a:buFont typeface="Wingdings" pitchFamily="2" charset="2"/>
              <a:buNone/>
            </a:pPr>
            <a:r>
              <a:rPr lang="en-US" sz="2000" dirty="0" smtClean="0">
                <a:solidFill>
                  <a:schemeClr val="tx1"/>
                </a:solidFill>
                <a:latin typeface="Times New Roman" pitchFamily="18" charset="0"/>
              </a:rPr>
              <a:t>	Because one of each pair of attributes with identical values is superfluous, a new operation called natural join denoted by *was created to get rid of the second (superfluous) attribute in an EQUIJOIN condition.</a:t>
            </a:r>
          </a:p>
          <a:p>
            <a:pPr algn="just" eaLnBrk="1" hangingPunct="1">
              <a:buFont typeface="Wingdings" pitchFamily="2" charset="2"/>
              <a:buNone/>
            </a:pPr>
            <a:r>
              <a:rPr lang="en-US" sz="2000" dirty="0" smtClean="0">
                <a:solidFill>
                  <a:schemeClr val="tx1"/>
                </a:solidFill>
                <a:latin typeface="Times New Roman" pitchFamily="18" charset="0"/>
              </a:rPr>
              <a:t>	</a:t>
            </a:r>
          </a:p>
          <a:p>
            <a:pPr algn="just" eaLnBrk="1" hangingPunct="1">
              <a:buFont typeface="Wingdings" pitchFamily="2" charset="2"/>
              <a:buNone/>
            </a:pPr>
            <a:r>
              <a:rPr lang="en-US" sz="2000" dirty="0" smtClean="0">
                <a:solidFill>
                  <a:schemeClr val="tx1"/>
                </a:solidFill>
                <a:latin typeface="Times New Roman" pitchFamily="18" charset="0"/>
              </a:rPr>
              <a:t>	</a:t>
            </a:r>
          </a:p>
          <a:p>
            <a:pPr eaLnBrk="1" hangingPunct="1">
              <a:lnSpc>
                <a:spcPct val="80000"/>
              </a:lnSpc>
              <a:buFont typeface="Wingdings" pitchFamily="2" charset="2"/>
              <a:buNone/>
            </a:pPr>
            <a:r>
              <a:rPr lang="en-US" sz="1000" dirty="0" smtClean="0">
                <a:solidFill>
                  <a:srgbClr val="FF0066"/>
                </a:solidFill>
                <a:latin typeface="Times New Roman" pitchFamily="18" charset="0"/>
              </a:rPr>
              <a:t>	                    	</a:t>
            </a:r>
            <a:endParaRPr lang="en-US" sz="700" dirty="0" smtClean="0">
              <a:solidFill>
                <a:srgbClr val="FF0066"/>
              </a:solidFill>
              <a:latin typeface="Times New Roman" pitchFamily="18" charset="0"/>
            </a:endParaRPr>
          </a:p>
          <a:p>
            <a:pPr eaLnBrk="1" hangingPunct="1">
              <a:lnSpc>
                <a:spcPct val="80000"/>
              </a:lnSpc>
              <a:buFont typeface="Wingdings" pitchFamily="2" charset="2"/>
              <a:buNone/>
            </a:pPr>
            <a:endParaRPr lang="en-US" sz="700" dirty="0" smtClean="0">
              <a:solidFill>
                <a:srgbClr val="FF0066"/>
              </a:solidFill>
              <a:latin typeface="Times New Roman" pitchFamily="18" charset="0"/>
            </a:endParaRPr>
          </a:p>
          <a:p>
            <a:pPr eaLnBrk="1" hangingPunct="1">
              <a:lnSpc>
                <a:spcPct val="80000"/>
              </a:lnSpc>
              <a:buFont typeface="Wingdings" pitchFamily="2" charset="2"/>
              <a:buNone/>
            </a:pPr>
            <a:endParaRPr lang="en-US" sz="700" dirty="0" smtClean="0">
              <a:solidFill>
                <a:srgbClr val="FF0066"/>
              </a:solidFill>
              <a:latin typeface="Times New Roman" pitchFamily="18" charset="0"/>
            </a:endParaRPr>
          </a:p>
          <a:p>
            <a:pPr eaLnBrk="1" hangingPunct="1">
              <a:lnSpc>
                <a:spcPct val="80000"/>
              </a:lnSpc>
              <a:buFont typeface="Wingdings" pitchFamily="2" charset="2"/>
              <a:buNone/>
            </a:pPr>
            <a:endParaRPr lang="en-US" sz="700" dirty="0" smtClean="0">
              <a:solidFill>
                <a:srgbClr val="FF0066"/>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304800"/>
            <a:ext cx="7315200" cy="1079500"/>
          </a:xfrm>
        </p:spPr>
        <p:txBody>
          <a:bodyPr>
            <a:normAutofit/>
          </a:bodyPr>
          <a:lstStyle/>
          <a:p>
            <a:r>
              <a:rPr lang="en-US" sz="3200" dirty="0" smtClean="0">
                <a:solidFill>
                  <a:schemeClr val="accent5">
                    <a:lumMod val="75000"/>
                  </a:schemeClr>
                </a:solidFill>
              </a:rPr>
              <a:t>RELATIONAL ALGEBRA OPERATIONS FROM SET THEORY (CONT.)</a:t>
            </a:r>
            <a:endParaRPr lang="en-US" sz="3200" dirty="0" smtClean="0">
              <a:solidFill>
                <a:schemeClr val="tx1"/>
              </a:solidFill>
            </a:endParaRPr>
          </a:p>
        </p:txBody>
      </p:sp>
      <p:sp>
        <p:nvSpPr>
          <p:cNvPr id="22531" name="Rectangle 3"/>
          <p:cNvSpPr>
            <a:spLocks noGrp="1" noChangeArrowheads="1"/>
          </p:cNvSpPr>
          <p:nvPr>
            <p:ph idx="1"/>
          </p:nvPr>
        </p:nvSpPr>
        <p:spPr>
          <a:xfrm>
            <a:off x="990600" y="1346200"/>
            <a:ext cx="8153400" cy="5003800"/>
          </a:xfrm>
        </p:spPr>
        <p:txBody>
          <a:bodyPr/>
          <a:lstStyle/>
          <a:p>
            <a:pPr eaLnBrk="1" hangingPunct="1">
              <a:buFont typeface="Wingdings" pitchFamily="2" charset="2"/>
              <a:buNone/>
            </a:pPr>
            <a:r>
              <a:rPr lang="en-US" sz="2400" b="1" dirty="0" smtClean="0">
                <a:solidFill>
                  <a:schemeClr val="tx1"/>
                </a:solidFill>
                <a:latin typeface="Times New Roman" pitchFamily="18" charset="0"/>
              </a:rPr>
              <a:t>	Example:</a:t>
            </a:r>
            <a:r>
              <a:rPr lang="en-US" sz="2400" dirty="0" smtClean="0">
                <a:solidFill>
                  <a:schemeClr val="tx1"/>
                </a:solidFill>
                <a:latin typeface="Times New Roman" pitchFamily="18" charset="0"/>
              </a:rPr>
              <a:t> To apply a natural join on the DNUMBER attributes of DEPARTMENT and DEPT_LOCATIONS, it is sufficient to write:  </a:t>
            </a:r>
          </a:p>
          <a:p>
            <a:pPr eaLnBrk="1" hangingPunct="1">
              <a:buFont typeface="Wingdings" pitchFamily="2" charset="2"/>
              <a:buNone/>
            </a:pPr>
            <a:r>
              <a:rPr lang="en-US" sz="2400" dirty="0" smtClean="0">
                <a:solidFill>
                  <a:schemeClr val="tx1"/>
                </a:solidFill>
                <a:latin typeface="Times New Roman" pitchFamily="18" charset="0"/>
              </a:rPr>
              <a:t>	 </a:t>
            </a:r>
            <a:r>
              <a:rPr lang="en-US" sz="2400" b="1" dirty="0" smtClean="0">
                <a:solidFill>
                  <a:schemeClr val="tx1"/>
                </a:solidFill>
                <a:latin typeface="Times New Roman" pitchFamily="18" charset="0"/>
              </a:rPr>
              <a:t>DEPT_LOCS </a:t>
            </a:r>
            <a:r>
              <a:rPr lang="en-US" sz="2400" b="1" dirty="0" smtClean="0">
                <a:solidFill>
                  <a:schemeClr val="tx1"/>
                </a:solidFill>
                <a:latin typeface="Times New Roman" pitchFamily="18" charset="0"/>
                <a:sym typeface="Symbol" pitchFamily="18" charset="2"/>
              </a:rPr>
              <a:t></a:t>
            </a:r>
            <a:r>
              <a:rPr lang="en-US" sz="2400" b="1" dirty="0" smtClean="0">
                <a:solidFill>
                  <a:schemeClr val="tx1"/>
                </a:solidFill>
                <a:latin typeface="Times New Roman" pitchFamily="18" charset="0"/>
              </a:rPr>
              <a:t> DEPARTMENT </a:t>
            </a:r>
            <a:r>
              <a:rPr lang="en-US" sz="2800" b="1" dirty="0" smtClean="0">
                <a:solidFill>
                  <a:schemeClr val="tx1"/>
                </a:solidFill>
                <a:latin typeface="Times New Roman" pitchFamily="18" charset="0"/>
              </a:rPr>
              <a:t>*</a:t>
            </a:r>
            <a:r>
              <a:rPr lang="en-US" sz="2400" b="1" dirty="0" smtClean="0">
                <a:solidFill>
                  <a:schemeClr val="tx1"/>
                </a:solidFill>
                <a:latin typeface="Times New Roman" pitchFamily="18" charset="0"/>
              </a:rPr>
              <a:t>DEPT_LOCATIONS</a:t>
            </a:r>
          </a:p>
          <a:p>
            <a:pPr eaLnBrk="1" hangingPunct="1">
              <a:buFontTx/>
              <a:buChar char="•"/>
            </a:pPr>
            <a:endParaRPr lang="en-US" dirty="0" smtClean="0"/>
          </a:p>
        </p:txBody>
      </p:sp>
      <p:pic>
        <p:nvPicPr>
          <p:cNvPr id="2051" name="Picture 3"/>
          <p:cNvPicPr>
            <a:picLocks noChangeAspect="1" noChangeArrowheads="1"/>
          </p:cNvPicPr>
          <p:nvPr/>
        </p:nvPicPr>
        <p:blipFill>
          <a:blip r:embed="rId2" cstate="print"/>
          <a:srcRect/>
          <a:stretch>
            <a:fillRect/>
          </a:stretch>
        </p:blipFill>
        <p:spPr bwMode="auto">
          <a:xfrm>
            <a:off x="1371600" y="3048000"/>
            <a:ext cx="77724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5">
                    <a:lumMod val="75000"/>
                  </a:schemeClr>
                </a:solidFill>
              </a:rPr>
              <a:t>RELATIONAL ALGEBRA OPERATIONS FROM SET THEORY (CONT.)</a:t>
            </a:r>
            <a:endParaRPr lang="en-US" sz="3200" dirty="0"/>
          </a:p>
        </p:txBody>
      </p:sp>
      <p:sp>
        <p:nvSpPr>
          <p:cNvPr id="3" name="Content Placeholder 2"/>
          <p:cNvSpPr>
            <a:spLocks noGrp="1"/>
          </p:cNvSpPr>
          <p:nvPr>
            <p:ph idx="1"/>
          </p:nvPr>
        </p:nvSpPr>
        <p:spPr/>
        <p:txBody>
          <a:bodyPr/>
          <a:lstStyle/>
          <a:p>
            <a:pPr>
              <a:buNone/>
            </a:pPr>
            <a:r>
              <a:rPr lang="en-US" sz="2200" b="1" dirty="0" smtClean="0">
                <a:latin typeface="Arial" pitchFamily="34" charset="0"/>
                <a:cs typeface="Arial" pitchFamily="34" charset="0"/>
              </a:rPr>
              <a:t>OUTER JOIN</a:t>
            </a:r>
          </a:p>
          <a:p>
            <a:r>
              <a:rPr lang="en-US" sz="2200" dirty="0" smtClean="0">
                <a:latin typeface="Arial" pitchFamily="34" charset="0"/>
                <a:cs typeface="Arial" pitchFamily="34" charset="0"/>
              </a:rPr>
              <a:t>Matched pairs are retained and any unmatched values in other table are left null</a:t>
            </a:r>
          </a:p>
          <a:p>
            <a:r>
              <a:rPr lang="en-US" sz="2200" dirty="0" smtClean="0">
                <a:latin typeface="Arial" pitchFamily="34" charset="0"/>
                <a:cs typeface="Arial" pitchFamily="34" charset="0"/>
              </a:rPr>
              <a:t>In outer join for tables CUSTOMER and AGENT, two scenarios are possible:</a:t>
            </a:r>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05000" y="3429000"/>
            <a:ext cx="64770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5">
                    <a:lumMod val="75000"/>
                  </a:schemeClr>
                </a:solidFill>
              </a:rPr>
              <a:t>RELATIONAL ALGEBRA OPERATIONS FROM SET THEORY (CONT.)</a:t>
            </a:r>
            <a:endParaRPr lang="en-US" sz="3200" dirty="0"/>
          </a:p>
        </p:txBody>
      </p:sp>
      <p:sp>
        <p:nvSpPr>
          <p:cNvPr id="3" name="Content Placeholder 2"/>
          <p:cNvSpPr>
            <a:spLocks noGrp="1"/>
          </p:cNvSpPr>
          <p:nvPr>
            <p:ph idx="1"/>
          </p:nvPr>
        </p:nvSpPr>
        <p:spPr/>
        <p:txBody>
          <a:bodyPr/>
          <a:lstStyle/>
          <a:p>
            <a:pPr lvl="0">
              <a:buNone/>
            </a:pPr>
            <a:r>
              <a:rPr lang="en-US" sz="2200" u="sng" dirty="0" smtClean="0">
                <a:latin typeface="Arial" pitchFamily="34" charset="0"/>
                <a:cs typeface="Arial" pitchFamily="34" charset="0"/>
              </a:rPr>
              <a:t>Left outer join</a:t>
            </a:r>
            <a:endParaRPr lang="en-US" sz="2200" dirty="0" smtClean="0">
              <a:latin typeface="Arial" pitchFamily="34" charset="0"/>
              <a:cs typeface="Arial" pitchFamily="34" charset="0"/>
            </a:endParaRPr>
          </a:p>
          <a:p>
            <a:pPr lvl="0"/>
            <a:r>
              <a:rPr lang="en-US" sz="2200" dirty="0" smtClean="0">
                <a:latin typeface="Arial" pitchFamily="34" charset="0"/>
                <a:cs typeface="Arial" pitchFamily="34" charset="0"/>
              </a:rPr>
              <a:t>Yields all rows in CUSTOMER table, including those that do not have a matching value in the AGENT table</a:t>
            </a:r>
          </a:p>
          <a:p>
            <a:pPr lvl="0">
              <a:buNone/>
            </a:pPr>
            <a:endParaRPr lang="en-US" sz="2200" dirty="0" smtClean="0">
              <a:latin typeface="Arial" pitchFamily="34" charset="0"/>
              <a:cs typeface="Arial" pitchFamily="34" charset="0"/>
            </a:endParaRPr>
          </a:p>
          <a:p>
            <a:pPr lvl="0">
              <a:buNone/>
            </a:pPr>
            <a:endParaRPr lang="en-US" sz="2200" dirty="0" smtClean="0">
              <a:latin typeface="Arial" pitchFamily="34" charset="0"/>
              <a:cs typeface="Arial" pitchFamily="34" charset="0"/>
            </a:endParaRPr>
          </a:p>
          <a:p>
            <a:pPr lvl="0">
              <a:buNone/>
            </a:pPr>
            <a:endParaRPr lang="en-US" sz="2200" dirty="0" smtClean="0">
              <a:latin typeface="Arial" pitchFamily="34" charset="0"/>
              <a:cs typeface="Arial" pitchFamily="34" charset="0"/>
            </a:endParaRPr>
          </a:p>
        </p:txBody>
      </p:sp>
      <p:pic>
        <p:nvPicPr>
          <p:cNvPr id="2053" name="Picture 5"/>
          <p:cNvPicPr>
            <a:picLocks noChangeAspect="1" noChangeArrowheads="1"/>
          </p:cNvPicPr>
          <p:nvPr/>
        </p:nvPicPr>
        <p:blipFill>
          <a:blip r:embed="rId2" cstate="print"/>
          <a:srcRect/>
          <a:stretch>
            <a:fillRect/>
          </a:stretch>
        </p:blipFill>
        <p:spPr bwMode="auto">
          <a:xfrm>
            <a:off x="1981200" y="3124200"/>
            <a:ext cx="48768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b="1" dirty="0" smtClean="0">
                <a:solidFill>
                  <a:schemeClr val="accent5">
                    <a:lumMod val="75000"/>
                  </a:schemeClr>
                </a:solidFill>
              </a:rPr>
              <a:t>RELATIONAL ALGEBRA OPERATIONS FROM SET THEORY (CONT.)</a:t>
            </a:r>
            <a:endParaRPr lang="en-US" sz="3400" b="1" dirty="0"/>
          </a:p>
        </p:txBody>
      </p:sp>
      <p:sp>
        <p:nvSpPr>
          <p:cNvPr id="3" name="Content Placeholder 2"/>
          <p:cNvSpPr>
            <a:spLocks noGrp="1"/>
          </p:cNvSpPr>
          <p:nvPr>
            <p:ph idx="1"/>
          </p:nvPr>
        </p:nvSpPr>
        <p:spPr/>
        <p:txBody>
          <a:bodyPr/>
          <a:lstStyle/>
          <a:p>
            <a:pPr lvl="0">
              <a:buNone/>
            </a:pPr>
            <a:r>
              <a:rPr lang="en-US" u="sng" dirty="0" smtClean="0">
                <a:latin typeface="Arial" pitchFamily="34" charset="0"/>
                <a:cs typeface="Arial" pitchFamily="34" charset="0"/>
              </a:rPr>
              <a:t>Right outer join</a:t>
            </a:r>
            <a:endParaRPr lang="en-US" dirty="0" smtClean="0">
              <a:latin typeface="Arial" pitchFamily="34" charset="0"/>
              <a:cs typeface="Arial" pitchFamily="34" charset="0"/>
            </a:endParaRPr>
          </a:p>
          <a:p>
            <a:pPr lvl="0"/>
            <a:r>
              <a:rPr lang="en-US" sz="2200" dirty="0" smtClean="0">
                <a:latin typeface="Arial" pitchFamily="34" charset="0"/>
                <a:cs typeface="Arial" pitchFamily="34" charset="0"/>
              </a:rPr>
              <a:t>Yields all rows in AGENT table, including those that do not have matching values in the CUSTOMER table</a:t>
            </a:r>
          </a:p>
          <a:p>
            <a:pPr>
              <a:buNone/>
            </a:pPr>
            <a:endParaRPr lang="en-US" dirty="0"/>
          </a:p>
        </p:txBody>
      </p:sp>
      <p:pic>
        <p:nvPicPr>
          <p:cNvPr id="4" name="Picture 6"/>
          <p:cNvPicPr>
            <a:picLocks noChangeAspect="1" noChangeArrowheads="1"/>
          </p:cNvPicPr>
          <p:nvPr/>
        </p:nvPicPr>
        <p:blipFill>
          <a:blip r:embed="rId2" cstate="print"/>
          <a:srcRect/>
          <a:stretch>
            <a:fillRect/>
          </a:stretch>
        </p:blipFill>
        <p:spPr bwMode="auto">
          <a:xfrm>
            <a:off x="2133600" y="2895600"/>
            <a:ext cx="49530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5">
                    <a:lumMod val="75000"/>
                  </a:schemeClr>
                </a:solidFill>
              </a:rPr>
              <a:t>RELATIONAL ALGEBRA OPERATIONS FROM SET THEORY (CONT.)</a:t>
            </a:r>
            <a:endParaRPr lang="en-US" sz="3200" dirty="0"/>
          </a:p>
        </p:txBody>
      </p:sp>
      <p:sp>
        <p:nvSpPr>
          <p:cNvPr id="3" name="Content Placeholder 2"/>
          <p:cNvSpPr>
            <a:spLocks noGrp="1"/>
          </p:cNvSpPr>
          <p:nvPr>
            <p:ph idx="1"/>
          </p:nvPr>
        </p:nvSpPr>
        <p:spPr>
          <a:xfrm>
            <a:off x="1066800" y="1447800"/>
            <a:ext cx="7866888" cy="4800600"/>
          </a:xfrm>
        </p:spPr>
        <p:txBody>
          <a:bodyPr>
            <a:normAutofit fontScale="77500" lnSpcReduction="20000"/>
          </a:bodyPr>
          <a:lstStyle/>
          <a:p>
            <a:pPr>
              <a:buNone/>
            </a:pPr>
            <a:r>
              <a:rPr lang="en-US" sz="2600" b="1" dirty="0" smtClean="0">
                <a:latin typeface="Arial" pitchFamily="34" charset="0"/>
                <a:cs typeface="Arial" pitchFamily="34" charset="0"/>
              </a:rPr>
              <a:t>DIVISION OPERATION</a:t>
            </a:r>
          </a:p>
          <a:p>
            <a:r>
              <a:rPr lang="en-US" sz="2800" dirty="0" smtClean="0">
                <a:latin typeface="Arial" pitchFamily="34" charset="0"/>
                <a:cs typeface="Arial" pitchFamily="34" charset="0"/>
              </a:rPr>
              <a:t>The DIVISION operation, denoted by ÷, is useful for a special kind of query that sometimes occurs in database applications.</a:t>
            </a:r>
          </a:p>
          <a:p>
            <a:r>
              <a:rPr lang="en-US" sz="2800" dirty="0" smtClean="0">
                <a:latin typeface="Arial" pitchFamily="34" charset="0"/>
                <a:cs typeface="Arial" pitchFamily="34" charset="0"/>
              </a:rPr>
              <a:t>An example is Retrieve the names of employees who work on all the projects that ‘John Smith’ works on</a:t>
            </a:r>
          </a:p>
          <a:p>
            <a:r>
              <a:rPr lang="en-US" sz="2800" dirty="0" smtClean="0">
                <a:latin typeface="Arial" pitchFamily="34" charset="0"/>
                <a:cs typeface="Arial" pitchFamily="34" charset="0"/>
              </a:rPr>
              <a:t>First, retrieve the list of project numbers that ‘John Smith’ works on in the intermediate relation SMITH_PNOS: </a:t>
            </a:r>
          </a:p>
          <a:p>
            <a:pPr>
              <a:buNone/>
            </a:pPr>
            <a:r>
              <a:rPr lang="en-US" sz="2600" dirty="0" smtClean="0">
                <a:latin typeface="Arial" pitchFamily="34" charset="0"/>
                <a:cs typeface="Arial" pitchFamily="34" charset="0"/>
              </a:rPr>
              <a:t>	SMITH ← </a:t>
            </a:r>
            <a:r>
              <a:rPr lang="en-US" sz="3100" dirty="0" smtClean="0">
                <a:latin typeface="Arial" pitchFamily="34" charset="0"/>
                <a:cs typeface="Arial" pitchFamily="34" charset="0"/>
              </a:rPr>
              <a:t>σ</a:t>
            </a:r>
            <a:r>
              <a:rPr lang="en-US" sz="1500" dirty="0" smtClean="0">
                <a:latin typeface="Arial" pitchFamily="34" charset="0"/>
                <a:cs typeface="Arial" pitchFamily="34" charset="0"/>
              </a:rPr>
              <a:t> </a:t>
            </a:r>
            <a:r>
              <a:rPr lang="en-US" sz="1500" dirty="0" err="1" smtClean="0">
                <a:latin typeface="Arial" pitchFamily="34" charset="0"/>
                <a:cs typeface="Arial" pitchFamily="34" charset="0"/>
              </a:rPr>
              <a:t>Fname</a:t>
            </a:r>
            <a:r>
              <a:rPr lang="en-US" sz="1500" dirty="0" smtClean="0">
                <a:latin typeface="Arial" pitchFamily="34" charset="0"/>
                <a:cs typeface="Arial" pitchFamily="34" charset="0"/>
              </a:rPr>
              <a:t>=‘John</a:t>
            </a:r>
            <a:r>
              <a:rPr lang="en-US" sz="2600" dirty="0" smtClean="0">
                <a:latin typeface="Arial" pitchFamily="34" charset="0"/>
                <a:cs typeface="Arial" pitchFamily="34" charset="0"/>
              </a:rPr>
              <a:t>’ AND</a:t>
            </a:r>
            <a:r>
              <a:rPr lang="en-US" sz="2600" b="1" dirty="0" smtClean="0">
                <a:latin typeface="Arial" pitchFamily="34" charset="0"/>
                <a:cs typeface="Arial" pitchFamily="34" charset="0"/>
              </a:rPr>
              <a:t> </a:t>
            </a:r>
            <a:r>
              <a:rPr lang="en-US" sz="1800" dirty="0" err="1" smtClean="0">
                <a:latin typeface="Arial" pitchFamily="34" charset="0"/>
                <a:cs typeface="Arial" pitchFamily="34" charset="0"/>
              </a:rPr>
              <a:t>Lname</a:t>
            </a:r>
            <a:r>
              <a:rPr lang="en-US" sz="1800" dirty="0" smtClean="0">
                <a:latin typeface="Arial" pitchFamily="34" charset="0"/>
                <a:cs typeface="Arial" pitchFamily="34" charset="0"/>
              </a:rPr>
              <a:t> = ‘Smith’ </a:t>
            </a:r>
            <a:r>
              <a:rPr lang="en-US" sz="2600" dirty="0" smtClean="0">
                <a:latin typeface="Arial" pitchFamily="34" charset="0"/>
                <a:cs typeface="Arial" pitchFamily="34" charset="0"/>
              </a:rPr>
              <a:t>(EMPLOYEE)</a:t>
            </a:r>
          </a:p>
          <a:p>
            <a:pPr>
              <a:buNone/>
            </a:pPr>
            <a:r>
              <a:rPr lang="en-US" sz="2400" dirty="0" smtClean="0"/>
              <a:t>	</a:t>
            </a:r>
            <a:r>
              <a:rPr lang="en-US" sz="2800" dirty="0" smtClean="0">
                <a:latin typeface="Arial" pitchFamily="34" charset="0"/>
                <a:cs typeface="Arial" pitchFamily="34" charset="0"/>
              </a:rPr>
              <a:t>SMITH_PNOS </a:t>
            </a:r>
            <a:r>
              <a:rPr lang="en-US" sz="2200" dirty="0" smtClean="0">
                <a:latin typeface="Arial" pitchFamily="34" charset="0"/>
                <a:cs typeface="Arial" pitchFamily="34" charset="0"/>
              </a:rPr>
              <a:t>← </a:t>
            </a:r>
            <a:r>
              <a:rPr lang="el-GR" sz="4000" dirty="0" smtClean="0">
                <a:latin typeface="Arial" pitchFamily="34" charset="0"/>
                <a:cs typeface="Arial" pitchFamily="34" charset="0"/>
              </a:rPr>
              <a:t>π</a:t>
            </a:r>
            <a:r>
              <a:rPr lang="en-US" sz="1400" dirty="0" err="1" smtClean="0">
                <a:latin typeface="Arial" pitchFamily="34" charset="0"/>
                <a:cs typeface="Arial" pitchFamily="34" charset="0"/>
              </a:rPr>
              <a:t>Pno</a:t>
            </a:r>
            <a:r>
              <a:rPr lang="en-US" sz="2800" dirty="0" smtClean="0">
                <a:latin typeface="Arial" pitchFamily="34" charset="0"/>
                <a:cs typeface="Arial" pitchFamily="34" charset="0"/>
              </a:rPr>
              <a:t>(WORKS_ON</a:t>
            </a:r>
            <a:r>
              <a:rPr lang="en-US" sz="2200" dirty="0" smtClean="0">
                <a:latin typeface="Arial" pitchFamily="34" charset="0"/>
                <a:cs typeface="Arial" pitchFamily="34" charset="0"/>
              </a:rPr>
              <a:t>     </a:t>
            </a:r>
            <a:r>
              <a:rPr lang="en-US" sz="1400" dirty="0" err="1" smtClean="0">
                <a:latin typeface="Arial" pitchFamily="34" charset="0"/>
                <a:cs typeface="Arial" pitchFamily="34" charset="0"/>
              </a:rPr>
              <a:t>Essn</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Ssn</a:t>
            </a:r>
            <a:r>
              <a:rPr lang="en-US" sz="2800" dirty="0" err="1" smtClean="0">
                <a:latin typeface="Arial" pitchFamily="34" charset="0"/>
                <a:cs typeface="Arial" pitchFamily="34" charset="0"/>
              </a:rPr>
              <a:t>SMITH</a:t>
            </a:r>
            <a:r>
              <a:rPr lang="en-US" sz="2800" dirty="0" smtClean="0">
                <a:latin typeface="Arial" pitchFamily="34" charset="0"/>
                <a:cs typeface="Arial" pitchFamily="34" charset="0"/>
              </a:rPr>
              <a:t>)</a:t>
            </a:r>
          </a:p>
          <a:p>
            <a:r>
              <a:rPr lang="en-US" sz="2800" dirty="0" smtClean="0">
                <a:latin typeface="Arial" pitchFamily="34" charset="0"/>
                <a:cs typeface="Arial" pitchFamily="34" charset="0"/>
              </a:rPr>
              <a:t>Next, create a relation that includes a </a:t>
            </a:r>
            <a:r>
              <a:rPr lang="en-US" sz="2800" dirty="0" err="1" smtClean="0">
                <a:latin typeface="Arial" pitchFamily="34" charset="0"/>
                <a:cs typeface="Arial" pitchFamily="34" charset="0"/>
              </a:rPr>
              <a:t>tuple</a:t>
            </a:r>
            <a:r>
              <a:rPr lang="en-US" sz="2800" dirty="0" smtClean="0">
                <a:latin typeface="Arial" pitchFamily="34" charset="0"/>
                <a:cs typeface="Arial" pitchFamily="34" charset="0"/>
              </a:rPr>
              <a:t> &lt;</a:t>
            </a:r>
            <a:r>
              <a:rPr lang="en-US" sz="2800" dirty="0" err="1" smtClean="0">
                <a:latin typeface="Arial" pitchFamily="34" charset="0"/>
                <a:cs typeface="Arial" pitchFamily="34" charset="0"/>
              </a:rPr>
              <a:t>Pno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Essn</a:t>
            </a:r>
            <a:r>
              <a:rPr lang="en-US" sz="2800" dirty="0" smtClean="0">
                <a:latin typeface="Arial" pitchFamily="34" charset="0"/>
                <a:cs typeface="Arial" pitchFamily="34" charset="0"/>
              </a:rPr>
              <a:t>&gt; whenever the employee whose </a:t>
            </a:r>
            <a:r>
              <a:rPr lang="en-US" sz="2800" dirty="0" err="1" smtClean="0">
                <a:latin typeface="Arial" pitchFamily="34" charset="0"/>
                <a:cs typeface="Arial" pitchFamily="34" charset="0"/>
              </a:rPr>
              <a:t>Ssn</a:t>
            </a:r>
            <a:r>
              <a:rPr lang="en-US" sz="2800" dirty="0" smtClean="0">
                <a:latin typeface="Arial" pitchFamily="34" charset="0"/>
                <a:cs typeface="Arial" pitchFamily="34" charset="0"/>
              </a:rPr>
              <a:t> is </a:t>
            </a:r>
            <a:r>
              <a:rPr lang="en-US" sz="2800" dirty="0" err="1" smtClean="0">
                <a:latin typeface="Arial" pitchFamily="34" charset="0"/>
                <a:cs typeface="Arial" pitchFamily="34" charset="0"/>
              </a:rPr>
              <a:t>Essn</a:t>
            </a:r>
            <a:r>
              <a:rPr lang="en-US" sz="2800" dirty="0" smtClean="0">
                <a:latin typeface="Arial" pitchFamily="34" charset="0"/>
                <a:cs typeface="Arial" pitchFamily="34" charset="0"/>
              </a:rPr>
              <a:t> works on the project whose number is </a:t>
            </a:r>
            <a:r>
              <a:rPr lang="en-US" sz="2800" dirty="0" err="1" smtClean="0">
                <a:latin typeface="Arial" pitchFamily="34" charset="0"/>
                <a:cs typeface="Arial" pitchFamily="34" charset="0"/>
              </a:rPr>
              <a:t>Pno</a:t>
            </a:r>
            <a:r>
              <a:rPr lang="en-US" sz="2800" dirty="0" smtClean="0">
                <a:latin typeface="Arial" pitchFamily="34" charset="0"/>
                <a:cs typeface="Arial" pitchFamily="34" charset="0"/>
              </a:rPr>
              <a:t> in the intermediate relation SSN_PNOS:</a:t>
            </a:r>
          </a:p>
          <a:p>
            <a:pPr>
              <a:buNone/>
            </a:pPr>
            <a:r>
              <a:rPr lang="en-US" sz="2800" dirty="0" smtClean="0">
                <a:latin typeface="Arial" pitchFamily="34" charset="0"/>
                <a:cs typeface="Arial" pitchFamily="34" charset="0"/>
              </a:rPr>
              <a:t>	SSN_PNOS ← </a:t>
            </a:r>
            <a:r>
              <a:rPr lang="el-GR" sz="3100" dirty="0" smtClean="0">
                <a:latin typeface="Arial" pitchFamily="34" charset="0"/>
                <a:cs typeface="Arial" pitchFamily="34" charset="0"/>
              </a:rPr>
              <a:t>π</a:t>
            </a:r>
            <a:r>
              <a:rPr lang="en-US" sz="2100" dirty="0" err="1" smtClean="0">
                <a:latin typeface="Arial" pitchFamily="34" charset="0"/>
                <a:cs typeface="Arial" pitchFamily="34" charset="0"/>
              </a:rPr>
              <a:t>Essn</a:t>
            </a:r>
            <a:r>
              <a:rPr lang="en-US" sz="2100" dirty="0" smtClean="0">
                <a:latin typeface="Arial" pitchFamily="34" charset="0"/>
                <a:cs typeface="Arial" pitchFamily="34" charset="0"/>
              </a:rPr>
              <a:t>, </a:t>
            </a:r>
            <a:r>
              <a:rPr lang="en-US" sz="2100" dirty="0" err="1" smtClean="0">
                <a:latin typeface="Arial" pitchFamily="34" charset="0"/>
                <a:cs typeface="Arial" pitchFamily="34" charset="0"/>
              </a:rPr>
              <a:t>Pno</a:t>
            </a:r>
            <a:r>
              <a:rPr lang="en-US" sz="2800" dirty="0" smtClean="0">
                <a:latin typeface="Arial" pitchFamily="34" charset="0"/>
                <a:cs typeface="Arial" pitchFamily="34" charset="0"/>
              </a:rPr>
              <a:t>(WORKS_ON)</a:t>
            </a:r>
          </a:p>
        </p:txBody>
      </p:sp>
      <p:sp>
        <p:nvSpPr>
          <p:cNvPr id="9" name="Flowchart: Collate 8"/>
          <p:cNvSpPr/>
          <p:nvPr/>
        </p:nvSpPr>
        <p:spPr>
          <a:xfrm rot="15966218" flipV="1">
            <a:off x="5981348" y="4394055"/>
            <a:ext cx="153104" cy="218701"/>
          </a:xfrm>
          <a:prstGeom prst="flowChartCol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Organization</a:t>
            </a:r>
            <a:endParaRPr lang="en-US" dirty="0"/>
          </a:p>
        </p:txBody>
      </p:sp>
      <p:sp>
        <p:nvSpPr>
          <p:cNvPr id="3" name="Content Placeholder 2"/>
          <p:cNvSpPr>
            <a:spLocks noGrp="1"/>
          </p:cNvSpPr>
          <p:nvPr>
            <p:ph idx="1"/>
          </p:nvPr>
        </p:nvSpPr>
        <p:spPr/>
        <p:txBody>
          <a:bodyPr/>
          <a:lstStyle/>
          <a:p>
            <a:r>
              <a:rPr lang="en-US" dirty="0" smtClean="0"/>
              <a:t>How files are mapped onto disk</a:t>
            </a:r>
          </a:p>
          <a:p>
            <a:pPr>
              <a:buNone/>
            </a:pPr>
            <a:endParaRPr lang="en-US" dirty="0" smtClean="0"/>
          </a:p>
          <a:p>
            <a:pPr lvl="1"/>
            <a:r>
              <a:rPr lang="en-US" dirty="0" smtClean="0"/>
              <a:t>Sequential Access Organization</a:t>
            </a:r>
          </a:p>
          <a:p>
            <a:pPr lvl="1"/>
            <a:r>
              <a:rPr lang="en-US" dirty="0" smtClean="0"/>
              <a:t>Pointer Organization</a:t>
            </a:r>
          </a:p>
          <a:p>
            <a:pPr lvl="1"/>
            <a:r>
              <a:rPr lang="en-US" dirty="0" smtClean="0"/>
              <a:t>Indexed sequential organization</a:t>
            </a:r>
          </a:p>
          <a:p>
            <a:pPr lvl="1"/>
            <a:r>
              <a:rPr lang="en-US" dirty="0" smtClean="0"/>
              <a:t>Direct Access organization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5">
                    <a:lumMod val="75000"/>
                  </a:schemeClr>
                </a:solidFill>
              </a:rPr>
              <a:t>RELATIONAL ALGEBRA OPERATIONS FROM SET THEORY (CONT.)</a:t>
            </a:r>
            <a:endParaRPr lang="en-US" sz="3200" dirty="0"/>
          </a:p>
        </p:txBody>
      </p:sp>
      <p:sp>
        <p:nvSpPr>
          <p:cNvPr id="3" name="Content Placeholder 2"/>
          <p:cNvSpPr>
            <a:spLocks noGrp="1"/>
          </p:cNvSpPr>
          <p:nvPr>
            <p:ph idx="1"/>
          </p:nvPr>
        </p:nvSpPr>
        <p:spPr/>
        <p:txBody>
          <a:bodyPr/>
          <a:lstStyle/>
          <a:p>
            <a:r>
              <a:rPr lang="en-US" sz="2200" dirty="0" smtClean="0">
                <a:latin typeface="Arial" pitchFamily="34" charset="0"/>
                <a:cs typeface="Arial" pitchFamily="34" charset="0"/>
              </a:rPr>
              <a:t>Finally, apply the DIVISION operation to the two relations, which gives the desired employees’ Social Security numbers:</a:t>
            </a:r>
          </a:p>
          <a:p>
            <a:pPr>
              <a:buNone/>
            </a:pPr>
            <a:r>
              <a:rPr lang="en-US" sz="2200" dirty="0" smtClean="0">
                <a:latin typeface="Arial" pitchFamily="34" charset="0"/>
                <a:cs typeface="Arial" pitchFamily="34" charset="0"/>
              </a:rPr>
              <a:t>SSNS(</a:t>
            </a:r>
            <a:r>
              <a:rPr lang="en-US" sz="2200" dirty="0" err="1" smtClean="0">
                <a:latin typeface="Arial" pitchFamily="34" charset="0"/>
                <a:cs typeface="Arial" pitchFamily="34" charset="0"/>
              </a:rPr>
              <a:t>Ssn</a:t>
            </a:r>
            <a:r>
              <a:rPr lang="en-US" sz="2200" dirty="0" smtClean="0">
                <a:latin typeface="Arial" pitchFamily="34" charset="0"/>
                <a:cs typeface="Arial" pitchFamily="34" charset="0"/>
              </a:rPr>
              <a:t>) ← SSN_PNOS ÷ SMITH_PNOS</a:t>
            </a:r>
          </a:p>
          <a:p>
            <a:pPr>
              <a:buNone/>
            </a:pPr>
            <a:r>
              <a:rPr lang="en-US" sz="2200" dirty="0" smtClean="0">
                <a:latin typeface="Arial" pitchFamily="34" charset="0"/>
                <a:cs typeface="Arial" pitchFamily="34" charset="0"/>
              </a:rPr>
              <a:t>RESULT ← </a:t>
            </a:r>
            <a:r>
              <a:rPr lang="el-GR" sz="2800" dirty="0" smtClean="0">
                <a:latin typeface="Arial" pitchFamily="34" charset="0"/>
                <a:cs typeface="Arial" pitchFamily="34" charset="0"/>
              </a:rPr>
              <a:t>π</a:t>
            </a:r>
            <a:r>
              <a:rPr lang="en-US" sz="1400" dirty="0" err="1" smtClean="0">
                <a:latin typeface="Arial" pitchFamily="34" charset="0"/>
                <a:cs typeface="Arial" pitchFamily="34" charset="0"/>
              </a:rPr>
              <a:t>Fname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Lname</a:t>
            </a:r>
            <a:r>
              <a:rPr lang="en-US" sz="2200" dirty="0" smtClean="0">
                <a:latin typeface="Arial" pitchFamily="34" charset="0"/>
                <a:cs typeface="Arial" pitchFamily="34" charset="0"/>
              </a:rPr>
              <a:t>(SSNS * EMPLOYEE)</a:t>
            </a:r>
          </a:p>
          <a:p>
            <a:pPr>
              <a:buNone/>
            </a:pP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143000" y="3048000"/>
            <a:ext cx="71628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066800" y="457200"/>
            <a:ext cx="80772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04888" y="342900"/>
            <a:ext cx="7173912" cy="889000"/>
          </a:xfrm>
        </p:spPr>
        <p:txBody>
          <a:bodyPr>
            <a:normAutofit/>
          </a:bodyPr>
          <a:lstStyle/>
          <a:p>
            <a:pPr eaLnBrk="1" hangingPunct="1"/>
            <a:r>
              <a:rPr lang="en-US" sz="3200" dirty="0" smtClean="0">
                <a:solidFill>
                  <a:schemeClr val="accent5">
                    <a:lumMod val="75000"/>
                  </a:schemeClr>
                </a:solidFill>
              </a:rPr>
              <a:t>RELATIONAL CALCULUS</a:t>
            </a:r>
          </a:p>
        </p:txBody>
      </p:sp>
      <p:sp>
        <p:nvSpPr>
          <p:cNvPr id="23555" name="Rectangle 3"/>
          <p:cNvSpPr>
            <a:spLocks noGrp="1" noChangeArrowheads="1"/>
          </p:cNvSpPr>
          <p:nvPr>
            <p:ph idx="1"/>
          </p:nvPr>
        </p:nvSpPr>
        <p:spPr>
          <a:xfrm>
            <a:off x="990600" y="1384300"/>
            <a:ext cx="7962900" cy="5321300"/>
          </a:xfrm>
        </p:spPr>
        <p:txBody>
          <a:bodyPr>
            <a:noAutofit/>
          </a:bodyPr>
          <a:lstStyle/>
          <a:p>
            <a:pPr>
              <a:lnSpc>
                <a:spcPct val="80000"/>
              </a:lnSpc>
            </a:pPr>
            <a:r>
              <a:rPr lang="en-US" sz="2000" dirty="0" smtClean="0"/>
              <a:t>Relational calculus is a non procedural query language. </a:t>
            </a:r>
          </a:p>
          <a:p>
            <a:pPr>
              <a:lnSpc>
                <a:spcPct val="80000"/>
              </a:lnSpc>
            </a:pPr>
            <a:r>
              <a:rPr lang="en-US" sz="2000" dirty="0" smtClean="0"/>
              <a:t>It uses mathematical predicate calculus instead of algebra. </a:t>
            </a:r>
          </a:p>
          <a:p>
            <a:pPr>
              <a:lnSpc>
                <a:spcPct val="80000"/>
              </a:lnSpc>
            </a:pPr>
            <a:r>
              <a:rPr lang="en-US" sz="2000" dirty="0" smtClean="0"/>
              <a:t>It provides the description about the query to get the result where as relational algebra gives the method to get the result. </a:t>
            </a:r>
          </a:p>
          <a:p>
            <a:pPr>
              <a:lnSpc>
                <a:spcPct val="80000"/>
              </a:lnSpc>
            </a:pPr>
            <a:r>
              <a:rPr lang="en-US" sz="2000" dirty="0" smtClean="0"/>
              <a:t>It informs the system what to do with the relation, but does not inform how to perform it.</a:t>
            </a:r>
          </a:p>
          <a:p>
            <a:r>
              <a:rPr lang="en-US" sz="2000" b="1" dirty="0" smtClean="0"/>
              <a:t>For example</a:t>
            </a:r>
            <a:r>
              <a:rPr lang="en-US" sz="2000" dirty="0" smtClean="0"/>
              <a:t>, steps involved in listing all the students who attend ‘Database’ Course in relational algebra would be</a:t>
            </a:r>
          </a:p>
          <a:p>
            <a:r>
              <a:rPr lang="en-US" sz="2000" dirty="0" smtClean="0"/>
              <a:t>SELECT the </a:t>
            </a:r>
            <a:r>
              <a:rPr lang="en-US" sz="2000" dirty="0" err="1" smtClean="0"/>
              <a:t>tuples</a:t>
            </a:r>
            <a:r>
              <a:rPr lang="en-US" sz="2000" dirty="0" smtClean="0"/>
              <a:t> from COURSE relation with COURSE_NAME = ‘DATABASE’</a:t>
            </a:r>
          </a:p>
          <a:p>
            <a:r>
              <a:rPr lang="en-US" sz="2000" dirty="0" smtClean="0"/>
              <a:t>PROJECT the COURSE_ID from above result</a:t>
            </a:r>
          </a:p>
          <a:p>
            <a:r>
              <a:rPr lang="en-US" sz="2000" dirty="0" smtClean="0"/>
              <a:t>SELECT the </a:t>
            </a:r>
            <a:r>
              <a:rPr lang="en-US" sz="2000" dirty="0" err="1" smtClean="0"/>
              <a:t>tuples</a:t>
            </a:r>
            <a:r>
              <a:rPr lang="en-US" sz="2000" dirty="0" smtClean="0"/>
              <a:t> from STUDENT relation with COUSE_ID resulted above.</a:t>
            </a:r>
          </a:p>
          <a:p>
            <a:r>
              <a:rPr lang="en-US" sz="2000" b="1" dirty="0" smtClean="0"/>
              <a:t>In the case of relational calculus</a:t>
            </a:r>
            <a:r>
              <a:rPr lang="en-US" sz="2000" dirty="0" smtClean="0"/>
              <a:t>, it is described as below:</a:t>
            </a:r>
          </a:p>
          <a:p>
            <a:r>
              <a:rPr lang="en-US" sz="2000" dirty="0" smtClean="0"/>
              <a:t>Get all the details of the students such that each student have course as 'Database'.</a:t>
            </a:r>
          </a:p>
          <a:p>
            <a:pPr>
              <a:lnSpc>
                <a:spcPct val="80000"/>
              </a:lnSpc>
            </a:pPr>
            <a:endParaRPr lang="en-US" sz="22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chemeClr val="accent5">
                    <a:lumMod val="75000"/>
                  </a:schemeClr>
                </a:solidFill>
              </a:rPr>
              <a:t>RELATIONAL CALCULUS</a:t>
            </a:r>
            <a:endParaRPr lang="en-US" dirty="0"/>
          </a:p>
        </p:txBody>
      </p:sp>
      <p:sp>
        <p:nvSpPr>
          <p:cNvPr id="3" name="Content Placeholder 2"/>
          <p:cNvSpPr>
            <a:spLocks noGrp="1"/>
          </p:cNvSpPr>
          <p:nvPr>
            <p:ph idx="1"/>
          </p:nvPr>
        </p:nvSpPr>
        <p:spPr/>
        <p:txBody>
          <a:bodyPr/>
          <a:lstStyle/>
          <a:p>
            <a:r>
              <a:rPr lang="en-US" dirty="0" smtClean="0"/>
              <a:t>There are two types of relational calculus - </a:t>
            </a:r>
            <a:r>
              <a:rPr lang="en-US" dirty="0" err="1" smtClean="0"/>
              <a:t>Tuple</a:t>
            </a:r>
            <a:r>
              <a:rPr lang="en-US" dirty="0" smtClean="0"/>
              <a:t> Relational Calculus (TRC) and Domain Relational Calculus (DRC).</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Tuple</a:t>
            </a:r>
            <a:r>
              <a:rPr lang="en-US" dirty="0" smtClean="0"/>
              <a:t> Relational Calculus (TRC)</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a:t>
            </a:r>
            <a:r>
              <a:rPr lang="en-US" dirty="0" err="1" smtClean="0"/>
              <a:t>tuple</a:t>
            </a:r>
            <a:r>
              <a:rPr lang="en-US" dirty="0" smtClean="0"/>
              <a:t> relational calculus is a non procedural query language which specifies to select the </a:t>
            </a:r>
            <a:r>
              <a:rPr lang="en-US" dirty="0" err="1" smtClean="0"/>
              <a:t>tuples</a:t>
            </a:r>
            <a:r>
              <a:rPr lang="en-US" dirty="0" smtClean="0"/>
              <a:t> in a relation. It can select the </a:t>
            </a:r>
            <a:r>
              <a:rPr lang="en-US" dirty="0" err="1" smtClean="0"/>
              <a:t>tuples</a:t>
            </a:r>
            <a:r>
              <a:rPr lang="en-US" dirty="0" smtClean="0"/>
              <a:t> with range of values or </a:t>
            </a:r>
            <a:r>
              <a:rPr lang="en-US" dirty="0" err="1" smtClean="0"/>
              <a:t>tuples</a:t>
            </a:r>
            <a:r>
              <a:rPr lang="en-US" dirty="0" smtClean="0"/>
              <a:t> for certain attribute values etc. The resulting relation can have one or more </a:t>
            </a:r>
            <a:r>
              <a:rPr lang="en-US" dirty="0" err="1" smtClean="0"/>
              <a:t>tuples</a:t>
            </a:r>
            <a:r>
              <a:rPr lang="en-US" dirty="0" smtClean="0"/>
              <a:t>. It is denoted as below:</a:t>
            </a:r>
          </a:p>
          <a:p>
            <a:r>
              <a:rPr lang="en-US" b="1" dirty="0" smtClean="0"/>
              <a:t>{t | P (t)}   </a:t>
            </a:r>
            <a:r>
              <a:rPr lang="en-US" dirty="0" smtClean="0"/>
              <a:t>or </a:t>
            </a:r>
            <a:r>
              <a:rPr lang="en-US" b="1" dirty="0" smtClean="0"/>
              <a:t>{t | condition (t)} --</a:t>
            </a:r>
            <a:r>
              <a:rPr lang="en-US" dirty="0" smtClean="0"/>
              <a:t> this is also known as expression of relational calculus</a:t>
            </a:r>
          </a:p>
          <a:p>
            <a:r>
              <a:rPr lang="en-US" dirty="0" smtClean="0"/>
              <a:t>Where t is the resulting </a:t>
            </a:r>
            <a:r>
              <a:rPr lang="en-US" dirty="0" err="1" smtClean="0"/>
              <a:t>tuples</a:t>
            </a:r>
            <a:r>
              <a:rPr lang="en-US" dirty="0" smtClean="0"/>
              <a:t>, P(t) is the condition used to fetch t.</a:t>
            </a:r>
          </a:p>
          <a:p>
            <a:r>
              <a:rPr lang="en-US" b="1" dirty="0" smtClean="0"/>
              <a:t>{t | EMPLOYEE (t) and </a:t>
            </a:r>
            <a:r>
              <a:rPr lang="en-US" b="1" dirty="0" err="1" smtClean="0"/>
              <a:t>t.SALARY</a:t>
            </a:r>
            <a:r>
              <a:rPr lang="en-US" b="1" dirty="0" smtClean="0"/>
              <a:t>&gt;10000}</a:t>
            </a:r>
            <a:r>
              <a:rPr lang="en-US" dirty="0" smtClean="0"/>
              <a:t>  - implies that it selects the </a:t>
            </a:r>
            <a:r>
              <a:rPr lang="en-US" dirty="0" err="1" smtClean="0"/>
              <a:t>tuples</a:t>
            </a:r>
            <a:r>
              <a:rPr lang="en-US" dirty="0" smtClean="0"/>
              <a:t> from EMPLOYEE relation such that resulting employee </a:t>
            </a:r>
            <a:r>
              <a:rPr lang="en-US" dirty="0" err="1" smtClean="0"/>
              <a:t>tuples</a:t>
            </a:r>
            <a:r>
              <a:rPr lang="en-US" dirty="0" smtClean="0"/>
              <a:t> will have salary greater than 10000. It is example of selecting a range of values.</a:t>
            </a:r>
          </a:p>
          <a:p>
            <a:r>
              <a:rPr lang="en-US" b="1" dirty="0" smtClean="0"/>
              <a:t>{t | EMPLOYEE (t) AND </a:t>
            </a:r>
            <a:r>
              <a:rPr lang="en-US" b="1" dirty="0" err="1" smtClean="0"/>
              <a:t>t.DEPT_ID</a:t>
            </a:r>
            <a:r>
              <a:rPr lang="en-US" b="1" dirty="0" smtClean="0"/>
              <a:t> = 10}</a:t>
            </a:r>
            <a:r>
              <a:rPr lang="en-US" dirty="0" smtClean="0"/>
              <a:t> – this select all the </a:t>
            </a:r>
            <a:r>
              <a:rPr lang="en-US" dirty="0" err="1" smtClean="0"/>
              <a:t>tuples</a:t>
            </a:r>
            <a:r>
              <a:rPr lang="en-US" dirty="0" smtClean="0"/>
              <a:t> of employee name who work for Department 10.  </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Domain Relational Calculus (</a:t>
            </a:r>
            <a:r>
              <a:rPr lang="en-US" smtClean="0"/>
              <a:t>DRC)</a:t>
            </a:r>
            <a:endParaRPr lang="en-US" dirty="0"/>
          </a:p>
        </p:txBody>
      </p:sp>
      <p:sp>
        <p:nvSpPr>
          <p:cNvPr id="3" name="Content Placeholder 2"/>
          <p:cNvSpPr>
            <a:spLocks noGrp="1"/>
          </p:cNvSpPr>
          <p:nvPr>
            <p:ph idx="1"/>
          </p:nvPr>
        </p:nvSpPr>
        <p:spPr/>
        <p:txBody>
          <a:bodyPr>
            <a:noAutofit/>
          </a:bodyPr>
          <a:lstStyle/>
          <a:p>
            <a:r>
              <a:rPr lang="en-US" sz="2000" dirty="0" smtClean="0"/>
              <a:t>In contrast to </a:t>
            </a:r>
            <a:r>
              <a:rPr lang="en-US" sz="2000" dirty="0" err="1" smtClean="0"/>
              <a:t>tuple</a:t>
            </a:r>
            <a:r>
              <a:rPr lang="en-US" sz="2000" dirty="0" smtClean="0"/>
              <a:t> relational calculus, domain relational calculus uses list of attribute to be selected from the relation based on the condition. It is same as TRC, but differs by selecting the attributes rather than selecting whole </a:t>
            </a:r>
            <a:r>
              <a:rPr lang="en-US" sz="2000" dirty="0" err="1" smtClean="0"/>
              <a:t>tuples</a:t>
            </a:r>
            <a:r>
              <a:rPr lang="en-US" sz="2000" dirty="0" smtClean="0"/>
              <a:t>. It is denoted as below:</a:t>
            </a:r>
          </a:p>
          <a:p>
            <a:r>
              <a:rPr lang="en-US" sz="2000" dirty="0" smtClean="0"/>
              <a:t>{&lt; a</a:t>
            </a:r>
            <a:r>
              <a:rPr lang="en-US" sz="2000" baseline="-25000" dirty="0" smtClean="0"/>
              <a:t>1</a:t>
            </a:r>
            <a:r>
              <a:rPr lang="en-US" sz="2000" dirty="0" smtClean="0"/>
              <a:t>, a</a:t>
            </a:r>
            <a:r>
              <a:rPr lang="en-US" sz="2000" baseline="-25000" dirty="0" smtClean="0"/>
              <a:t>2</a:t>
            </a:r>
            <a:r>
              <a:rPr lang="en-US" sz="2000" dirty="0" smtClean="0"/>
              <a:t>, a</a:t>
            </a:r>
            <a:r>
              <a:rPr lang="en-US" sz="2000" baseline="-25000" dirty="0" smtClean="0"/>
              <a:t>3</a:t>
            </a:r>
            <a:r>
              <a:rPr lang="en-US" sz="2000" dirty="0" smtClean="0"/>
              <a:t>, … a</a:t>
            </a:r>
            <a:r>
              <a:rPr lang="en-US" sz="2000" baseline="-25000" dirty="0" smtClean="0"/>
              <a:t>n</a:t>
            </a:r>
            <a:r>
              <a:rPr lang="en-US" sz="2000" dirty="0" smtClean="0"/>
              <a:t> &gt; | P(a</a:t>
            </a:r>
            <a:r>
              <a:rPr lang="en-US" sz="2000" baseline="-25000" dirty="0" smtClean="0"/>
              <a:t>1</a:t>
            </a:r>
            <a:r>
              <a:rPr lang="en-US" sz="2000" dirty="0" smtClean="0"/>
              <a:t>, a</a:t>
            </a:r>
            <a:r>
              <a:rPr lang="en-US" sz="2000" baseline="-25000" dirty="0" smtClean="0"/>
              <a:t>2</a:t>
            </a:r>
            <a:r>
              <a:rPr lang="en-US" sz="2000" dirty="0" smtClean="0"/>
              <a:t>, a</a:t>
            </a:r>
            <a:r>
              <a:rPr lang="en-US" sz="2000" baseline="-25000" dirty="0" smtClean="0"/>
              <a:t>3</a:t>
            </a:r>
            <a:r>
              <a:rPr lang="en-US" sz="2000" dirty="0" smtClean="0"/>
              <a:t>, … a</a:t>
            </a:r>
            <a:r>
              <a:rPr lang="en-US" sz="2000" baseline="-25000" dirty="0" smtClean="0"/>
              <a:t>n</a:t>
            </a:r>
            <a:r>
              <a:rPr lang="en-US" sz="2000" dirty="0" smtClean="0"/>
              <a:t>)}</a:t>
            </a:r>
          </a:p>
          <a:p>
            <a:r>
              <a:rPr lang="en-US" sz="2000" dirty="0" smtClean="0"/>
              <a:t>Where a</a:t>
            </a:r>
            <a:r>
              <a:rPr lang="en-US" sz="2000" baseline="-25000" dirty="0" smtClean="0"/>
              <a:t>1</a:t>
            </a:r>
            <a:r>
              <a:rPr lang="en-US" sz="2000" dirty="0" smtClean="0"/>
              <a:t>, a</a:t>
            </a:r>
            <a:r>
              <a:rPr lang="en-US" sz="2000" baseline="-25000" dirty="0" smtClean="0"/>
              <a:t>2</a:t>
            </a:r>
            <a:r>
              <a:rPr lang="en-US" sz="2000" dirty="0" smtClean="0"/>
              <a:t>, a</a:t>
            </a:r>
            <a:r>
              <a:rPr lang="en-US" sz="2000" baseline="-25000" dirty="0" smtClean="0"/>
              <a:t>3</a:t>
            </a:r>
            <a:r>
              <a:rPr lang="en-US" sz="2000" dirty="0" smtClean="0"/>
              <a:t>, … a</a:t>
            </a:r>
            <a:r>
              <a:rPr lang="en-US" sz="2000" baseline="-25000" dirty="0" smtClean="0"/>
              <a:t>n</a:t>
            </a:r>
            <a:r>
              <a:rPr lang="en-US" sz="2000" dirty="0" smtClean="0"/>
              <a:t> are attributes of the relation and P is the condition.</a:t>
            </a:r>
          </a:p>
          <a:p>
            <a:r>
              <a:rPr lang="en-US" sz="2000" dirty="0" smtClean="0"/>
              <a:t>For example, select EMP_ID and EMP_NAME of employees who work for department 10</a:t>
            </a:r>
          </a:p>
          <a:p>
            <a:r>
              <a:rPr lang="en-US" sz="2000" b="1" dirty="0" smtClean="0"/>
              <a:t>{&lt;EMP_ID, EMP_NAME&gt; | &lt;EMP_ID,</a:t>
            </a:r>
            <a:r>
              <a:rPr lang="en-US" sz="2000" dirty="0" smtClean="0"/>
              <a:t> </a:t>
            </a:r>
            <a:r>
              <a:rPr lang="en-US" sz="2000" b="1" dirty="0" smtClean="0"/>
              <a:t>EMP_NAME&gt; ? EMPLOYEE Λ DEPT_ID = 10}</a:t>
            </a:r>
            <a:r>
              <a:rPr lang="en-US" sz="2000" dirty="0" smtClean="0"/>
              <a:t>  </a:t>
            </a:r>
          </a:p>
          <a:p>
            <a:r>
              <a:rPr lang="en-US" sz="2000" dirty="0" smtClean="0"/>
              <a:t>Get name of the department name that Alex works for.</a:t>
            </a:r>
          </a:p>
          <a:p>
            <a:r>
              <a:rPr lang="en-US" sz="2000" b="1" dirty="0" smtClean="0"/>
              <a:t>{DEPT_NAME |&lt; DEPT_NAME &gt; ? DEPT Λ ? DEPT_ID (&lt;DEPT_ID&gt; ? EMPLOYEE Λ EMP_NAME = Alex)}</a:t>
            </a:r>
            <a:r>
              <a:rPr lang="en-US" sz="2000" dirty="0" smtClean="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RELATIONAL DATABASE BASIC CONCEPTS</a:t>
            </a:r>
            <a:endParaRPr lang="en-US" sz="3200" b="1" dirty="0"/>
          </a:p>
        </p:txBody>
      </p:sp>
      <p:sp>
        <p:nvSpPr>
          <p:cNvPr id="3" name="Content Placeholder 2"/>
          <p:cNvSpPr>
            <a:spLocks noGrp="1"/>
          </p:cNvSpPr>
          <p:nvPr>
            <p:ph idx="1"/>
          </p:nvPr>
        </p:nvSpPr>
        <p:spPr>
          <a:xfrm>
            <a:off x="1435608" y="1447800"/>
            <a:ext cx="7498080" cy="4800600"/>
          </a:xfrm>
        </p:spPr>
        <p:txBody>
          <a:bodyPr>
            <a:normAutofit lnSpcReduction="10000"/>
          </a:bodyPr>
          <a:lstStyle/>
          <a:p>
            <a:pPr algn="just">
              <a:buNone/>
            </a:pPr>
            <a:r>
              <a:rPr lang="en-US" sz="2200" b="1" dirty="0" smtClean="0">
                <a:latin typeface="Arial" pitchFamily="34" charset="0"/>
                <a:cs typeface="Arial" pitchFamily="34" charset="0"/>
              </a:rPr>
              <a:t>Relations or Tables</a:t>
            </a:r>
          </a:p>
          <a:p>
            <a:pPr algn="just"/>
            <a:r>
              <a:rPr lang="en-US" sz="2200" dirty="0" smtClean="0">
                <a:latin typeface="Arial" pitchFamily="34" charset="0"/>
                <a:cs typeface="Arial" pitchFamily="34" charset="0"/>
              </a:rPr>
              <a:t>In Relational database, a </a:t>
            </a:r>
            <a:r>
              <a:rPr lang="en-US" sz="2200" b="1" dirty="0" smtClean="0">
                <a:latin typeface="Arial" pitchFamily="34" charset="0"/>
                <a:cs typeface="Arial" pitchFamily="34" charset="0"/>
              </a:rPr>
              <a:t>table</a:t>
            </a:r>
            <a:r>
              <a:rPr lang="en-US" sz="2200" dirty="0" smtClean="0">
                <a:latin typeface="Arial" pitchFamily="34" charset="0"/>
                <a:cs typeface="Arial" pitchFamily="34" charset="0"/>
              </a:rPr>
              <a:t> is a collection of data elements organized in terms of rows and columns.</a:t>
            </a:r>
          </a:p>
          <a:p>
            <a:pPr algn="just"/>
            <a:r>
              <a:rPr lang="en-US" sz="2200" dirty="0" smtClean="0">
                <a:latin typeface="Arial" pitchFamily="34" charset="0"/>
                <a:cs typeface="Arial" pitchFamily="34" charset="0"/>
              </a:rPr>
              <a:t> A table is also considered as convenient representation of </a:t>
            </a:r>
            <a:r>
              <a:rPr lang="en-US" sz="2200" b="1" dirty="0" smtClean="0">
                <a:latin typeface="Arial" pitchFamily="34" charset="0"/>
                <a:cs typeface="Arial" pitchFamily="34" charset="0"/>
              </a:rPr>
              <a:t>relations</a:t>
            </a:r>
            <a:r>
              <a:rPr lang="en-US" sz="2200" dirty="0" smtClean="0">
                <a:latin typeface="Arial" pitchFamily="34" charset="0"/>
                <a:cs typeface="Arial" pitchFamily="34" charset="0"/>
              </a:rPr>
              <a:t>. </a:t>
            </a:r>
          </a:p>
          <a:p>
            <a:pPr algn="just"/>
            <a:r>
              <a:rPr lang="en-US" sz="2200" dirty="0" smtClean="0">
                <a:latin typeface="Arial" pitchFamily="34" charset="0"/>
                <a:cs typeface="Arial" pitchFamily="34" charset="0"/>
              </a:rPr>
              <a:t>Table is the most simplest form of data storage.</a:t>
            </a:r>
          </a:p>
          <a:p>
            <a:pPr algn="just">
              <a:buNone/>
            </a:pPr>
            <a:r>
              <a:rPr lang="en-US" sz="2200" b="1" dirty="0" smtClean="0">
                <a:latin typeface="Arial" pitchFamily="34" charset="0"/>
                <a:cs typeface="Arial" pitchFamily="34" charset="0"/>
              </a:rPr>
              <a:t>Base and Derived relations</a:t>
            </a:r>
          </a:p>
          <a:p>
            <a:pPr algn="just"/>
            <a:r>
              <a:rPr lang="en-US" sz="2400" dirty="0" smtClean="0"/>
              <a:t>Relations that store data are called "base relations", and in implementations are called "tables“.</a:t>
            </a:r>
          </a:p>
          <a:p>
            <a:pPr algn="just"/>
            <a:r>
              <a:rPr lang="en-US" sz="2400" dirty="0" smtClean="0"/>
              <a:t>Relations that do not store data, but are computed by applying relational operations to other relations called "derived relations“, and In implementations these are called "views" or "queries“.</a:t>
            </a:r>
            <a:endParaRPr lang="en-US" sz="22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RELATIONAL DATABASE BASIC CONCEPTS(CONTD..)</a:t>
            </a:r>
            <a:endParaRPr lang="en-US" sz="3200" b="1" dirty="0"/>
          </a:p>
        </p:txBody>
      </p:sp>
      <p:sp>
        <p:nvSpPr>
          <p:cNvPr id="3" name="Content Placeholder 2"/>
          <p:cNvSpPr>
            <a:spLocks noGrp="1"/>
          </p:cNvSpPr>
          <p:nvPr>
            <p:ph idx="1"/>
          </p:nvPr>
        </p:nvSpPr>
        <p:spPr/>
        <p:txBody>
          <a:bodyPr>
            <a:normAutofit lnSpcReduction="10000"/>
          </a:bodyPr>
          <a:lstStyle/>
          <a:p>
            <a:pPr>
              <a:buNone/>
            </a:pPr>
            <a:r>
              <a:rPr lang="en-US" sz="2200" b="1" dirty="0" smtClean="0">
                <a:latin typeface="Arial" pitchFamily="34" charset="0"/>
                <a:cs typeface="Arial" pitchFamily="34" charset="0"/>
              </a:rPr>
              <a:t>TUPLE/RECORD/ROW</a:t>
            </a:r>
          </a:p>
          <a:p>
            <a:r>
              <a:rPr lang="en-US" sz="2200" dirty="0" smtClean="0">
                <a:latin typeface="Arial" pitchFamily="34" charset="0"/>
                <a:cs typeface="Arial" pitchFamily="34" charset="0"/>
              </a:rPr>
              <a:t>A single entry in a table is called a Record or Row. A Record in a table represents set of related data.</a:t>
            </a:r>
          </a:p>
          <a:p>
            <a:pPr>
              <a:buNone/>
            </a:pPr>
            <a:r>
              <a:rPr lang="en-US" sz="2200" b="1" dirty="0" smtClean="0">
                <a:latin typeface="Arial" pitchFamily="34" charset="0"/>
                <a:cs typeface="Arial" pitchFamily="34" charset="0"/>
              </a:rPr>
              <a:t>FIELD/COLUMN</a:t>
            </a:r>
          </a:p>
          <a:p>
            <a:r>
              <a:rPr lang="en-US" sz="2200" dirty="0" smtClean="0">
                <a:latin typeface="Arial" pitchFamily="34" charset="0"/>
                <a:cs typeface="Arial" pitchFamily="34" charset="0"/>
              </a:rPr>
              <a:t>Every table is broken up into smaller entities called fields. The fields in the CUSTOMERS table consist of ID, NAME, AGE, ADDRESS and SALARY.</a:t>
            </a:r>
          </a:p>
          <a:p>
            <a:r>
              <a:rPr lang="en-US" sz="2200" dirty="0" smtClean="0">
                <a:latin typeface="Arial" pitchFamily="34" charset="0"/>
                <a:cs typeface="Arial" pitchFamily="34" charset="0"/>
              </a:rPr>
              <a:t>A field is a column in a table that is designed to maintain specific information about every record in the table.</a:t>
            </a:r>
          </a:p>
          <a:p>
            <a:pPr>
              <a:buNone/>
            </a:pPr>
            <a:r>
              <a:rPr lang="en-US" sz="2200" b="1" dirty="0" smtClean="0">
                <a:latin typeface="Arial" pitchFamily="34" charset="0"/>
                <a:cs typeface="Arial" pitchFamily="34" charset="0"/>
              </a:rPr>
              <a:t>DOMAIN</a:t>
            </a:r>
          </a:p>
          <a:p>
            <a:r>
              <a:rPr lang="en-US" sz="2200" dirty="0" smtClean="0">
                <a:latin typeface="Arial" pitchFamily="34" charset="0"/>
                <a:cs typeface="Arial" pitchFamily="34" charset="0"/>
              </a:rPr>
              <a:t>A domain describes the set of possible values for a given attribute, and can be considered a constraint on the value of the attribute.</a:t>
            </a:r>
            <a:endParaRPr lang="en-US" sz="2200" b="1" dirty="0">
              <a:latin typeface="Arial" pitchFamily="34" charset="0"/>
              <a:cs typeface="Arial" pitchFamily="34" charset="0"/>
            </a:endParaRPr>
          </a:p>
        </p:txBody>
      </p:sp>
      <p:sp>
        <p:nvSpPr>
          <p:cNvPr id="1026" name="AutoShape 2" descr="http://www2.amk.fi/digma.fi/www.amk.fi/material/images/vanhaamk/etuotanto/5hNkauUBp/Concepts.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RELATIONAL DATABASE BASIC CONCEPTS(CONTD..)</a:t>
            </a:r>
            <a:endParaRPr lang="en-US" sz="3200" dirty="0"/>
          </a:p>
        </p:txBody>
      </p:sp>
      <p:sp>
        <p:nvSpPr>
          <p:cNvPr id="3" name="Content Placeholder 2"/>
          <p:cNvSpPr>
            <a:spLocks noGrp="1"/>
          </p:cNvSpPr>
          <p:nvPr>
            <p:ph idx="1"/>
          </p:nvPr>
        </p:nvSpPr>
        <p:spPr/>
        <p:txBody>
          <a:bodyPr>
            <a:normAutofit fontScale="92500" lnSpcReduction="10000"/>
          </a:bodyPr>
          <a:lstStyle/>
          <a:p>
            <a:pPr>
              <a:buNone/>
            </a:pPr>
            <a:r>
              <a:rPr lang="en-US" sz="2200" b="1" dirty="0" smtClean="0">
                <a:latin typeface="Arial" pitchFamily="34" charset="0"/>
                <a:cs typeface="Arial" pitchFamily="34" charset="0"/>
              </a:rPr>
              <a:t>CONSTRAINTS</a:t>
            </a:r>
          </a:p>
          <a:p>
            <a:r>
              <a:rPr lang="en-US" sz="2400" dirty="0" smtClean="0">
                <a:latin typeface="Arial" pitchFamily="34" charset="0"/>
                <a:cs typeface="Arial" pitchFamily="34" charset="0"/>
              </a:rPr>
              <a:t>Constraints make it possible to further restrict the domain of an attribute. </a:t>
            </a:r>
          </a:p>
          <a:p>
            <a:r>
              <a:rPr lang="en-US" sz="2400" dirty="0" smtClean="0">
                <a:latin typeface="Arial" pitchFamily="34" charset="0"/>
                <a:cs typeface="Arial" pitchFamily="34" charset="0"/>
              </a:rPr>
              <a:t>For instance, a constraint can restrict a given integer attribute to values between 1 and 10. </a:t>
            </a:r>
          </a:p>
          <a:p>
            <a:r>
              <a:rPr lang="en-US" sz="2400" dirty="0" smtClean="0">
                <a:latin typeface="Arial" pitchFamily="34" charset="0"/>
                <a:cs typeface="Arial" pitchFamily="34" charset="0"/>
              </a:rPr>
              <a:t>Constraints provide one method of implementing business rules in the database.</a:t>
            </a:r>
          </a:p>
          <a:p>
            <a:pPr>
              <a:buNone/>
            </a:pPr>
            <a:r>
              <a:rPr lang="en-US" sz="2400" b="1" dirty="0" smtClean="0">
                <a:latin typeface="Arial" pitchFamily="34" charset="0"/>
                <a:cs typeface="Arial" pitchFamily="34" charset="0"/>
              </a:rPr>
              <a:t>DATA TYPE</a:t>
            </a:r>
          </a:p>
          <a:p>
            <a:r>
              <a:rPr lang="en-US" sz="2400" dirty="0" smtClean="0">
                <a:latin typeface="Arial" pitchFamily="34" charset="0"/>
                <a:cs typeface="Arial" pitchFamily="34" charset="0"/>
              </a:rPr>
              <a:t>Each of a table's columns has a defined </a:t>
            </a:r>
            <a:r>
              <a:rPr lang="en-US" sz="2400" dirty="0" err="1" smtClean="0">
                <a:latin typeface="Arial" pitchFamily="34" charset="0"/>
                <a:cs typeface="Arial" pitchFamily="34" charset="0"/>
              </a:rPr>
              <a:t>datatype</a:t>
            </a:r>
            <a:r>
              <a:rPr lang="en-US" sz="2400" dirty="0" smtClean="0">
                <a:latin typeface="Arial" pitchFamily="34" charset="0"/>
                <a:cs typeface="Arial" pitchFamily="34" charset="0"/>
              </a:rPr>
              <a:t> that specifies the type of data that can exist in that column.</a:t>
            </a:r>
          </a:p>
          <a:p>
            <a:r>
              <a:rPr lang="en-US" sz="2400" dirty="0" smtClean="0">
                <a:latin typeface="Arial" pitchFamily="34" charset="0"/>
                <a:cs typeface="Arial" pitchFamily="34" charset="0"/>
              </a:rPr>
              <a:t> For example, the </a:t>
            </a:r>
            <a:r>
              <a:rPr lang="en-US" sz="2400" dirty="0" err="1" smtClean="0">
                <a:latin typeface="Arial" pitchFamily="34" charset="0"/>
                <a:cs typeface="Arial" pitchFamily="34" charset="0"/>
              </a:rPr>
              <a:t>FirstName</a:t>
            </a:r>
            <a:r>
              <a:rPr lang="en-US" sz="2400" dirty="0" smtClean="0">
                <a:latin typeface="Arial" pitchFamily="34" charset="0"/>
                <a:cs typeface="Arial" pitchFamily="34" charset="0"/>
              </a:rPr>
              <a:t> column might be defined as </a:t>
            </a:r>
            <a:r>
              <a:rPr lang="en-US" sz="2400" dirty="0" err="1" smtClean="0">
                <a:latin typeface="Arial" pitchFamily="34" charset="0"/>
                <a:cs typeface="Arial" pitchFamily="34" charset="0"/>
              </a:rPr>
              <a:t>varchar</a:t>
            </a:r>
            <a:r>
              <a:rPr lang="en-US" sz="2400" dirty="0" smtClean="0">
                <a:latin typeface="Arial" pitchFamily="34" charset="0"/>
                <a:cs typeface="Arial" pitchFamily="34" charset="0"/>
              </a:rPr>
              <a:t>(20), indicating that it can contain a string of up to 20 characters. </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RELATIONAL DATABASE BASIC CONCEPTS(CONTD..)</a:t>
            </a:r>
            <a:endParaRPr lang="en-US" sz="3200"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PRIMARY KEY</a:t>
            </a:r>
          </a:p>
          <a:p>
            <a:r>
              <a:rPr lang="en-US" sz="2200" dirty="0" smtClean="0">
                <a:latin typeface="Arial" pitchFamily="34" charset="0"/>
                <a:cs typeface="Arial" pitchFamily="34" charset="0"/>
              </a:rPr>
              <a:t>Primary key is the column (or set of columns) which values uniquely identify the row. All primary key fields have a different value in a specific table. A table should have a primary key.</a:t>
            </a:r>
          </a:p>
          <a:p>
            <a:r>
              <a:rPr lang="en-US" sz="2200" dirty="0" smtClean="0">
                <a:latin typeface="Arial" pitchFamily="34" charset="0"/>
                <a:cs typeface="Arial" pitchFamily="34" charset="0"/>
              </a:rPr>
              <a:t>Key that consist of two or more attributes that uniquely identify an entity occurrence is called Composite key. </a:t>
            </a:r>
          </a:p>
          <a:p>
            <a:pPr>
              <a:buNone/>
            </a:pPr>
            <a:r>
              <a:rPr lang="en-US" sz="2200" b="1" dirty="0" smtClean="0">
                <a:latin typeface="Arial" pitchFamily="34" charset="0"/>
                <a:cs typeface="Arial" pitchFamily="34" charset="0"/>
              </a:rPr>
              <a:t>FOREIGN KEY</a:t>
            </a:r>
          </a:p>
          <a:p>
            <a:r>
              <a:rPr lang="en-US" sz="2200" dirty="0" smtClean="0">
                <a:latin typeface="Arial" pitchFamily="34" charset="0"/>
                <a:cs typeface="Arial" pitchFamily="34" charset="0"/>
              </a:rPr>
              <a:t>Foreign key columns are columns that link to primary key columns in other tables, thereby creating a relationship.</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FILE ORGANIZATION</a:t>
            </a:r>
            <a:endParaRPr lang="en-US" dirty="0"/>
          </a:p>
        </p:txBody>
      </p:sp>
      <p:sp>
        <p:nvSpPr>
          <p:cNvPr id="3" name="Content Placeholder 2"/>
          <p:cNvSpPr>
            <a:spLocks noGrp="1"/>
          </p:cNvSpPr>
          <p:nvPr>
            <p:ph idx="1"/>
          </p:nvPr>
        </p:nvSpPr>
        <p:spPr/>
        <p:txBody>
          <a:bodyPr/>
          <a:lstStyle/>
          <a:p>
            <a:pPr>
              <a:buNone/>
            </a:pPr>
            <a:r>
              <a:rPr lang="en-US" sz="2200" dirty="0" smtClean="0">
                <a:latin typeface="Arial" pitchFamily="34" charset="0"/>
                <a:cs typeface="Arial" pitchFamily="34" charset="0"/>
              </a:rPr>
              <a:t>SEQUENTIAL ACCESS ORGANOZATION</a:t>
            </a:r>
          </a:p>
          <a:p>
            <a:pPr>
              <a:buNone/>
            </a:pPr>
            <a:r>
              <a:rPr lang="en-US" sz="2200" dirty="0" smtClean="0">
                <a:latin typeface="Arial" pitchFamily="34" charset="0"/>
                <a:cs typeface="Arial" pitchFamily="34" charset="0"/>
              </a:rPr>
              <a:t>Records are arranged in sequential order.</a:t>
            </a:r>
          </a:p>
          <a:p>
            <a:endParaRPr lang="en-US" dirty="0" smtClean="0"/>
          </a:p>
          <a:p>
            <a:pPr>
              <a:buNone/>
            </a:pPr>
            <a:endParaRPr lang="en-US" dirty="0" smtClean="0"/>
          </a:p>
          <a:p>
            <a:pPr>
              <a:buNone/>
            </a:pPr>
            <a:endParaRPr lang="en-US" sz="2200" dirty="0" smtClean="0">
              <a:latin typeface="Arial" pitchFamily="34" charset="0"/>
              <a:cs typeface="Arial" pitchFamily="34" charset="0"/>
            </a:endParaRPr>
          </a:p>
          <a:p>
            <a:pPr>
              <a:buNone/>
            </a:pPr>
            <a:r>
              <a:rPr lang="en-US" sz="2200" dirty="0" smtClean="0">
                <a:latin typeface="Arial" pitchFamily="34" charset="0"/>
                <a:cs typeface="Arial" pitchFamily="34" charset="0"/>
              </a:rPr>
              <a:t>INSERT RECORD</a:t>
            </a:r>
            <a:endParaRPr lang="en-US" sz="2200" dirty="0">
              <a:latin typeface="Arial" pitchFamily="34" charset="0"/>
              <a:cs typeface="Arial" pitchFamily="34" charset="0"/>
            </a:endParaRPr>
          </a:p>
        </p:txBody>
      </p:sp>
      <p:pic>
        <p:nvPicPr>
          <p:cNvPr id="124933" name="Picture 5" descr="https://www.tutorialcup.com/images/dbms/31/1.png"/>
          <p:cNvPicPr>
            <a:picLocks noChangeAspect="1" noChangeArrowheads="1"/>
          </p:cNvPicPr>
          <p:nvPr/>
        </p:nvPicPr>
        <p:blipFill>
          <a:blip r:embed="rId2" cstate="print"/>
          <a:srcRect/>
          <a:stretch>
            <a:fillRect/>
          </a:stretch>
        </p:blipFill>
        <p:spPr bwMode="auto">
          <a:xfrm>
            <a:off x="1447800" y="2514600"/>
            <a:ext cx="5362575" cy="1219200"/>
          </a:xfrm>
          <a:prstGeom prst="rect">
            <a:avLst/>
          </a:prstGeom>
          <a:noFill/>
        </p:spPr>
      </p:pic>
      <p:pic>
        <p:nvPicPr>
          <p:cNvPr id="124941" name="Picture 13" descr="https://www.tutorialcup.com/images/dbms/31/2.png"/>
          <p:cNvPicPr>
            <a:picLocks noChangeAspect="1" noChangeArrowheads="1"/>
          </p:cNvPicPr>
          <p:nvPr/>
        </p:nvPicPr>
        <p:blipFill>
          <a:blip r:embed="rId3" cstate="print"/>
          <a:srcRect/>
          <a:stretch>
            <a:fillRect/>
          </a:stretch>
        </p:blipFill>
        <p:spPr bwMode="auto">
          <a:xfrm>
            <a:off x="1524000" y="4800600"/>
            <a:ext cx="5362575" cy="1524000"/>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RELATIONAL DATABASE BASIC CONCEPTS(CONTD..)</a:t>
            </a:r>
            <a:endParaRPr lang="en-US" sz="3200"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INDEX</a:t>
            </a:r>
          </a:p>
          <a:p>
            <a:r>
              <a:rPr lang="en-US" sz="2200" dirty="0" smtClean="0">
                <a:latin typeface="Arial" pitchFamily="34" charset="0"/>
                <a:cs typeface="Arial" pitchFamily="34" charset="0"/>
              </a:rPr>
              <a:t>An index is one way of providing quicker access to data. Indices can be created on any combination of attributes on a relation. </a:t>
            </a:r>
          </a:p>
          <a:p>
            <a:r>
              <a:rPr lang="en-US" sz="2200" dirty="0" smtClean="0">
                <a:latin typeface="Arial" pitchFamily="34" charset="0"/>
                <a:cs typeface="Arial" pitchFamily="34" charset="0"/>
              </a:rPr>
              <a:t>Queries that filter using those attributes can find matching </a:t>
            </a:r>
            <a:r>
              <a:rPr lang="en-US" sz="2200" dirty="0" err="1" smtClean="0">
                <a:latin typeface="Arial" pitchFamily="34" charset="0"/>
                <a:cs typeface="Arial" pitchFamily="34" charset="0"/>
              </a:rPr>
              <a:t>tuples</a:t>
            </a:r>
            <a:r>
              <a:rPr lang="en-US" sz="2200" dirty="0" smtClean="0">
                <a:latin typeface="Arial" pitchFamily="34" charset="0"/>
                <a:cs typeface="Arial" pitchFamily="34" charset="0"/>
              </a:rPr>
              <a:t> randomly using the index, without having to check each </a:t>
            </a:r>
            <a:r>
              <a:rPr lang="en-US" sz="2200" dirty="0" err="1" smtClean="0">
                <a:latin typeface="Arial" pitchFamily="34" charset="0"/>
                <a:cs typeface="Arial" pitchFamily="34" charset="0"/>
              </a:rPr>
              <a:t>tuple</a:t>
            </a:r>
            <a:r>
              <a:rPr lang="en-US" sz="2200" dirty="0" smtClean="0">
                <a:latin typeface="Arial" pitchFamily="34" charset="0"/>
                <a:cs typeface="Arial" pitchFamily="34" charset="0"/>
              </a:rPr>
              <a:t> in turn. </a:t>
            </a:r>
          </a:p>
          <a:p>
            <a:r>
              <a:rPr lang="en-US" sz="2200" dirty="0" smtClean="0">
                <a:latin typeface="Arial" pitchFamily="34" charset="0"/>
                <a:cs typeface="Arial" pitchFamily="34" charset="0"/>
              </a:rPr>
              <a:t>This is analogous to using the index of a book to go directly to the page on which the information you are looking for is found, so that you do not have to read the entire book to find what you are looking for.</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DB INTEGRITY</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a:bodyPr>
          <a:lstStyle/>
          <a:p>
            <a:pPr>
              <a:buNone/>
            </a:pPr>
            <a:r>
              <a:rPr lang="en-US" sz="2400" b="1" dirty="0" smtClean="0">
                <a:latin typeface="Arial" pitchFamily="34" charset="0"/>
                <a:cs typeface="Arial" pitchFamily="34" charset="0"/>
              </a:rPr>
              <a:t>DOMAIN INTEGRITY</a:t>
            </a:r>
          </a:p>
          <a:p>
            <a:r>
              <a:rPr lang="en-US" sz="2400" dirty="0" smtClean="0">
                <a:latin typeface="Arial" pitchFamily="34" charset="0"/>
                <a:cs typeface="Arial" pitchFamily="34" charset="0"/>
              </a:rPr>
              <a:t>Property that the value of an attribute conforms to the domain defined for the attribute.</a:t>
            </a:r>
          </a:p>
          <a:p>
            <a:pPr>
              <a:buNone/>
            </a:pPr>
            <a:r>
              <a:rPr lang="en-US" sz="2400" b="1" dirty="0" smtClean="0">
                <a:latin typeface="Arial" pitchFamily="34" charset="0"/>
                <a:cs typeface="Arial" pitchFamily="34" charset="0"/>
              </a:rPr>
              <a:t>ENTITY INTEGRITY</a:t>
            </a:r>
          </a:p>
          <a:p>
            <a:r>
              <a:rPr lang="en-US" sz="2400" dirty="0" smtClean="0">
                <a:latin typeface="Arial" pitchFamily="34" charset="0"/>
                <a:cs typeface="Arial" pitchFamily="34" charset="0"/>
              </a:rPr>
              <a:t>Primary keys must be unique and no null values are allowed in any part of a primary key.</a:t>
            </a:r>
          </a:p>
          <a:p>
            <a:pPr>
              <a:buNone/>
            </a:pPr>
            <a:r>
              <a:rPr lang="en-US" sz="2400" b="1" dirty="0" smtClean="0">
                <a:latin typeface="Arial" pitchFamily="34" charset="0"/>
                <a:cs typeface="Arial" pitchFamily="34" charset="0"/>
              </a:rPr>
              <a:t>REFERENTIAL INTEGRITY</a:t>
            </a:r>
          </a:p>
          <a:p>
            <a:r>
              <a:rPr lang="en-US" sz="2400" dirty="0" smtClean="0">
                <a:latin typeface="Arial" pitchFamily="34" charset="0"/>
                <a:cs typeface="Arial" pitchFamily="34" charset="0"/>
              </a:rPr>
              <a:t>Referential integrity is said to exist when a foreign key has a matching primary key in another relation.  </a:t>
            </a:r>
          </a:p>
          <a:p>
            <a:r>
              <a:rPr lang="en-US" sz="2400" dirty="0" smtClean="0">
                <a:latin typeface="Arial" pitchFamily="34" charset="0"/>
                <a:cs typeface="Arial" pitchFamily="34" charset="0"/>
              </a:rPr>
              <a:t>Said another way, referential integrity means that if the foreign key contains a value, that value refers to an existing valid </a:t>
            </a:r>
            <a:r>
              <a:rPr lang="en-US" sz="2400" dirty="0" err="1" smtClean="0">
                <a:latin typeface="Arial" pitchFamily="34" charset="0"/>
                <a:cs typeface="Arial" pitchFamily="34" charset="0"/>
              </a:rPr>
              <a:t>tuple</a:t>
            </a:r>
            <a:r>
              <a:rPr lang="en-US" sz="2400" dirty="0" smtClean="0">
                <a:latin typeface="Arial" pitchFamily="34" charset="0"/>
                <a:cs typeface="Arial" pitchFamily="34" charset="0"/>
              </a:rPr>
              <a:t> in another relation.</a:t>
            </a:r>
          </a:p>
          <a:p>
            <a:pPr>
              <a:buNone/>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CODD’S RULE</a:t>
            </a:r>
            <a:endParaRPr lang="en-US" dirty="0"/>
          </a:p>
        </p:txBody>
      </p:sp>
      <p:graphicFrame>
        <p:nvGraphicFramePr>
          <p:cNvPr id="4" name="Content Placeholder 3"/>
          <p:cNvGraphicFramePr>
            <a:graphicFrameLocks noGrp="1"/>
          </p:cNvGraphicFramePr>
          <p:nvPr>
            <p:ph idx="1"/>
          </p:nvPr>
        </p:nvGraphicFramePr>
        <p:xfrm>
          <a:off x="990600" y="1447800"/>
          <a:ext cx="8001000" cy="5127905"/>
        </p:xfrm>
        <a:graphic>
          <a:graphicData uri="http://schemas.openxmlformats.org/drawingml/2006/table">
            <a:tbl>
              <a:tblPr firstRow="1" bandRow="1">
                <a:tableStyleId>{2D5ABB26-0587-4C30-8999-92F81FD0307C}</a:tableStyleId>
              </a:tblPr>
              <a:tblGrid>
                <a:gridCol w="1314305"/>
                <a:gridCol w="2764105"/>
                <a:gridCol w="3922590"/>
              </a:tblGrid>
              <a:tr h="599816">
                <a:tc>
                  <a:txBody>
                    <a:bodyPr/>
                    <a:lstStyle/>
                    <a:p>
                      <a:r>
                        <a:rPr lang="en-US" sz="1800" b="1" dirty="0" smtClean="0">
                          <a:latin typeface="Arial" pitchFamily="34" charset="0"/>
                          <a:cs typeface="Arial" pitchFamily="34" charset="0"/>
                        </a:rPr>
                        <a:t>RULE</a:t>
                      </a:r>
                      <a:endParaRPr lang="en-US" sz="1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latin typeface="Arial" pitchFamily="34" charset="0"/>
                          <a:cs typeface="Arial" pitchFamily="34" charset="0"/>
                        </a:rPr>
                        <a:t>RULE NAME</a:t>
                      </a:r>
                      <a:endParaRPr lang="en-US" sz="1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baseline="0" dirty="0" smtClean="0">
                          <a:solidFill>
                            <a:schemeClr val="tx1"/>
                          </a:solidFill>
                          <a:latin typeface="Arial" pitchFamily="34" charset="0"/>
                          <a:ea typeface="+mn-ea"/>
                          <a:cs typeface="Arial"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816">
                <a:tc>
                  <a:txBody>
                    <a:bodyPr/>
                    <a:lstStyle/>
                    <a:p>
                      <a:r>
                        <a:rPr lang="en-US" sz="1600" dirty="0" smtClean="0">
                          <a:latin typeface="Arial" pitchFamily="34" charset="0"/>
                          <a:cs typeface="Arial" pitchFamily="34" charset="0"/>
                        </a:rPr>
                        <a:t>Rule1</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Information rule 	</a:t>
                      </a: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All information is represented logically by values in tables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6266">
                <a:tc>
                  <a:txBody>
                    <a:bodyPr/>
                    <a:lstStyle/>
                    <a:p>
                      <a:r>
                        <a:rPr lang="en-US" sz="1600" dirty="0" smtClean="0">
                          <a:latin typeface="Arial" pitchFamily="34" charset="0"/>
                          <a:cs typeface="Arial" pitchFamily="34" charset="0"/>
                        </a:rPr>
                        <a:t>Rule 2</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Guaranteed Access Rule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Every data value is logically accessible by a combination of table name, primary key value and column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825">
                <a:tc>
                  <a:txBody>
                    <a:bodyPr/>
                    <a:lstStyle/>
                    <a:p>
                      <a:r>
                        <a:rPr lang="en-US" sz="1600" dirty="0" smtClean="0">
                          <a:latin typeface="Arial" pitchFamily="34" charset="0"/>
                          <a:cs typeface="Arial" pitchFamily="34" charset="0"/>
                        </a:rPr>
                        <a:t>Rule 3</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Missing Information rule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Null values are systematically supported independent of data type.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9751">
                <a:tc>
                  <a:txBody>
                    <a:bodyPr/>
                    <a:lstStyle/>
                    <a:p>
                      <a:r>
                        <a:rPr lang="en-US" sz="1600" dirty="0" smtClean="0">
                          <a:latin typeface="Arial" pitchFamily="34" charset="0"/>
                          <a:cs typeface="Arial" pitchFamily="34" charset="0"/>
                        </a:rPr>
                        <a:t>Rule 4</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System catalogue Rule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The logical description of the database is represented and may be interrogated by authorized users.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99927">
                <a:tc>
                  <a:txBody>
                    <a:bodyPr/>
                    <a:lstStyle/>
                    <a:p>
                      <a:r>
                        <a:rPr lang="en-US" sz="1600" dirty="0" smtClean="0">
                          <a:latin typeface="Arial" pitchFamily="34" charset="0"/>
                          <a:cs typeface="Arial" pitchFamily="34" charset="0"/>
                        </a:rPr>
                        <a:t>Rule 5</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Comprehensive language Rule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A high level relational language that support all of the following: data definition, view definition, data manipulation, integrity constraints, authorization, transaction boundaries.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CODD’S RULE(CONTD..)</a:t>
            </a:r>
            <a:endParaRPr lang="en-US" dirty="0"/>
          </a:p>
        </p:txBody>
      </p:sp>
      <p:graphicFrame>
        <p:nvGraphicFramePr>
          <p:cNvPr id="4" name="Content Placeholder 3"/>
          <p:cNvGraphicFramePr>
            <a:graphicFrameLocks noGrp="1"/>
          </p:cNvGraphicFramePr>
          <p:nvPr>
            <p:ph idx="1"/>
          </p:nvPr>
        </p:nvGraphicFramePr>
        <p:xfrm>
          <a:off x="1435100" y="1447800"/>
          <a:ext cx="7499349" cy="4358640"/>
        </p:xfrm>
        <a:graphic>
          <a:graphicData uri="http://schemas.openxmlformats.org/drawingml/2006/table">
            <a:tbl>
              <a:tblPr firstRow="1" bandRow="1">
                <a:tableStyleId>{2D5ABB26-0587-4C30-8999-92F81FD0307C}</a:tableStyleId>
              </a:tblPr>
              <a:tblGrid>
                <a:gridCol w="1003300"/>
                <a:gridCol w="1981200"/>
                <a:gridCol w="4514849"/>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Rule 6 	</a:t>
                      </a: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View update rule</a:t>
                      </a: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kern="1200" baseline="0" dirty="0" smtClean="0">
                          <a:solidFill>
                            <a:schemeClr val="tx1"/>
                          </a:solidFill>
                          <a:latin typeface="Arial" pitchFamily="34" charset="0"/>
                          <a:ea typeface="+mn-ea"/>
                          <a:cs typeface="Arial" pitchFamily="34" charset="0"/>
                        </a:rPr>
                        <a:t>The system should able to perform all theoretically possible updates on view. 	</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0" lang="en-US" sz="1600" kern="1200" baseline="0" dirty="0" smtClean="0">
                          <a:solidFill>
                            <a:schemeClr val="tx1"/>
                          </a:solidFill>
                          <a:latin typeface="Arial" pitchFamily="34" charset="0"/>
                          <a:ea typeface="+mn-ea"/>
                          <a:cs typeface="Arial" pitchFamily="34" charset="0"/>
                        </a:rPr>
                        <a:t>Rule 7</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Set level Update Rule 	</a:t>
                      </a: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The ability to treat whole table as single object applies to insertion, modification and deletion, as well as retrieval of 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0" lang="en-US" sz="1600" kern="1200" baseline="0" dirty="0" smtClean="0">
                          <a:solidFill>
                            <a:schemeClr val="tx1"/>
                          </a:solidFill>
                          <a:latin typeface="Arial" pitchFamily="34" charset="0"/>
                          <a:ea typeface="+mn-ea"/>
                          <a:cs typeface="Arial" pitchFamily="34" charset="0"/>
                        </a:rPr>
                        <a:t>Rule 8 </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Physical data independence rule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User operations and application program should be independent of any changes in physical storage.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0" lang="en-US" sz="1600" kern="1200" baseline="0" dirty="0" smtClean="0">
                          <a:solidFill>
                            <a:schemeClr val="tx1"/>
                          </a:solidFill>
                          <a:latin typeface="Arial" pitchFamily="34" charset="0"/>
                          <a:ea typeface="+mn-ea"/>
                          <a:cs typeface="Arial" pitchFamily="34" charset="0"/>
                        </a:rPr>
                        <a:t>Rule 9 </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Logical data independence rule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600" kern="1200" baseline="0" dirty="0" smtClean="0">
                          <a:solidFill>
                            <a:schemeClr val="tx1"/>
                          </a:solidFill>
                          <a:latin typeface="Arial" pitchFamily="34" charset="0"/>
                          <a:ea typeface="+mn-ea"/>
                          <a:cs typeface="Arial" pitchFamily="34" charset="0"/>
                        </a:rPr>
                        <a:t>User operations and application program should be independent of any changes in </a:t>
                      </a:r>
                    </a:p>
                    <a:p>
                      <a:r>
                        <a:rPr kumimoji="0" lang="en-US" sz="1600" kern="1200" baseline="0" dirty="0" smtClean="0">
                          <a:solidFill>
                            <a:schemeClr val="tx1"/>
                          </a:solidFill>
                          <a:latin typeface="Arial" pitchFamily="34" charset="0"/>
                          <a:ea typeface="+mn-ea"/>
                          <a:cs typeface="Arial" pitchFamily="34" charset="0"/>
                        </a:rPr>
                        <a:t>Logical structure of base table provided they involve no loss of information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latin typeface="Arial" pitchFamily="34" charset="0"/>
                          <a:cs typeface="Arial" pitchFamily="34" charset="0"/>
                        </a:rPr>
                        <a:t>Rule 10</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Integrity independence rule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Entity and referential integrity constraints should be defined in the high level relational language, not by application programs.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CODD’S RULE(CONTD..)</a:t>
            </a:r>
            <a:endParaRPr lang="en-US" dirty="0"/>
          </a:p>
        </p:txBody>
      </p:sp>
      <p:graphicFrame>
        <p:nvGraphicFramePr>
          <p:cNvPr id="4" name="Content Placeholder 3"/>
          <p:cNvGraphicFramePr>
            <a:graphicFrameLocks noGrp="1"/>
          </p:cNvGraphicFramePr>
          <p:nvPr>
            <p:ph idx="1"/>
          </p:nvPr>
        </p:nvGraphicFramePr>
        <p:xfrm>
          <a:off x="1435100" y="1447800"/>
          <a:ext cx="7499349" cy="2133600"/>
        </p:xfrm>
        <a:graphic>
          <a:graphicData uri="http://schemas.openxmlformats.org/drawingml/2006/table">
            <a:tbl>
              <a:tblPr firstRow="1" bandRow="1">
                <a:tableStyleId>{2D5ABB26-0587-4C30-8999-92F81FD0307C}</a:tableStyleId>
              </a:tblPr>
              <a:tblGrid>
                <a:gridCol w="1079500"/>
                <a:gridCol w="2362200"/>
                <a:gridCol w="4057649"/>
              </a:tblGrid>
              <a:tr h="370840">
                <a:tc>
                  <a:txBody>
                    <a:bodyPr/>
                    <a:lstStyle/>
                    <a:p>
                      <a:r>
                        <a:rPr kumimoji="0" lang="en-US" sz="1600" kern="1200" baseline="0" dirty="0" smtClean="0">
                          <a:solidFill>
                            <a:schemeClr val="tx1"/>
                          </a:solidFill>
                          <a:latin typeface="Arial" pitchFamily="34" charset="0"/>
                          <a:ea typeface="+mn-ea"/>
                          <a:cs typeface="Arial" pitchFamily="34" charset="0"/>
                        </a:rPr>
                        <a:t>Rule 11</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Distribution independence rule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User operations and application program should be independent of location of data when it is distributed over multiple computers.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0" lang="en-US" sz="1600" kern="1200" baseline="0" dirty="0" smtClean="0">
                          <a:solidFill>
                            <a:schemeClr val="tx1"/>
                          </a:solidFill>
                          <a:latin typeface="Arial" pitchFamily="34" charset="0"/>
                          <a:ea typeface="+mn-ea"/>
                          <a:cs typeface="Arial" pitchFamily="34" charset="0"/>
                        </a:rPr>
                        <a:t>Rule 12</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Non-subversion rule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tx1"/>
                          </a:solidFill>
                          <a:latin typeface="Arial" pitchFamily="34" charset="0"/>
                          <a:ea typeface="+mn-ea"/>
                          <a:cs typeface="Arial" pitchFamily="34" charset="0"/>
                        </a:rPr>
                        <a:t>If a low-level procedural language is supported, it must not able to subvert integrity or security constraints expressed in the high-level relational language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Model</a:t>
            </a:r>
            <a:endParaRPr lang="en-US" dirty="0"/>
          </a:p>
        </p:txBody>
      </p:sp>
      <p:sp>
        <p:nvSpPr>
          <p:cNvPr id="3" name="Content Placeholder 2"/>
          <p:cNvSpPr>
            <a:spLocks noGrp="1"/>
          </p:cNvSpPr>
          <p:nvPr>
            <p:ph idx="1"/>
          </p:nvPr>
        </p:nvSpPr>
        <p:spPr/>
        <p:txBody>
          <a:bodyPr/>
          <a:lstStyle/>
          <a:p>
            <a:r>
              <a:rPr lang="en-US" dirty="0" smtClean="0"/>
              <a:t>High level or Conceptual Model</a:t>
            </a:r>
          </a:p>
          <a:p>
            <a:r>
              <a:rPr lang="en-US" dirty="0" smtClean="0"/>
              <a:t>Representational Model</a:t>
            </a:r>
          </a:p>
          <a:p>
            <a:r>
              <a:rPr lang="en-US" dirty="0" smtClean="0"/>
              <a:t>Implementation Model</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Entity Relationship Diagram</a:t>
            </a:r>
            <a:endParaRPr lang="en-US" dirty="0"/>
          </a:p>
        </p:txBody>
      </p:sp>
      <p:sp>
        <p:nvSpPr>
          <p:cNvPr id="3" name="Content Placeholder 2"/>
          <p:cNvSpPr>
            <a:spLocks noGrp="1"/>
          </p:cNvSpPr>
          <p:nvPr>
            <p:ph idx="1"/>
          </p:nvPr>
        </p:nvSpPr>
        <p:spPr/>
        <p:txBody>
          <a:bodyPr/>
          <a:lstStyle/>
          <a:p>
            <a:endParaRPr lang="en-US" dirty="0"/>
          </a:p>
        </p:txBody>
      </p:sp>
      <p:pic>
        <p:nvPicPr>
          <p:cNvPr id="4" name="Picture 5"/>
          <p:cNvPicPr>
            <a:picLocks noChangeAspect="1" noChangeArrowheads="1"/>
          </p:cNvPicPr>
          <p:nvPr/>
        </p:nvPicPr>
        <p:blipFill>
          <a:blip r:embed="rId2" cstate="print"/>
          <a:srcRect l="1064" t="30733" r="1064" b="30733"/>
          <a:stretch>
            <a:fillRect/>
          </a:stretch>
        </p:blipFill>
        <p:spPr bwMode="auto">
          <a:xfrm>
            <a:off x="1219200" y="1447800"/>
            <a:ext cx="7723187" cy="4648200"/>
          </a:xfrm>
          <a:prstGeom prst="rect">
            <a:avLst/>
          </a:prstGeom>
          <a:noFill/>
          <a:ln w="38100" cmpd="dbl">
            <a:solidFill>
              <a:schemeClr val="tx2"/>
            </a:solid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ENTITY RELATIONSHIP MODEL</a:t>
            </a:r>
            <a:endParaRPr lang="en-US" sz="3600" dirty="0"/>
          </a:p>
        </p:txBody>
      </p:sp>
      <p:sp>
        <p:nvSpPr>
          <p:cNvPr id="3" name="Content Placeholder 2"/>
          <p:cNvSpPr>
            <a:spLocks noGrp="1"/>
          </p:cNvSpPr>
          <p:nvPr>
            <p:ph idx="1"/>
          </p:nvPr>
        </p:nvSpPr>
        <p:spPr/>
        <p:txBody>
          <a:bodyPr anchor="t">
            <a:normAutofit/>
          </a:bodyPr>
          <a:lstStyle/>
          <a:p>
            <a:r>
              <a:rPr lang="en-US" sz="2200" dirty="0" smtClean="0">
                <a:latin typeface="Arial" pitchFamily="34" charset="0"/>
                <a:cs typeface="Arial" pitchFamily="34" charset="0"/>
              </a:rPr>
              <a:t>The ER model defines the conceptual view of a database. It works around real-world entities and the associations among them. </a:t>
            </a:r>
          </a:p>
          <a:p>
            <a:r>
              <a:rPr lang="en-US" sz="2200" dirty="0" smtClean="0">
                <a:latin typeface="Arial" pitchFamily="34" charset="0"/>
                <a:cs typeface="Arial" pitchFamily="34" charset="0"/>
              </a:rPr>
              <a:t>At view level, the ER model is considered a good option for designing databases.</a:t>
            </a:r>
          </a:p>
          <a:p>
            <a:r>
              <a:rPr lang="en-US" sz="2200" dirty="0" smtClean="0">
                <a:latin typeface="Arial" pitchFamily="34" charset="0"/>
                <a:cs typeface="Arial" pitchFamily="34" charset="0"/>
              </a:rPr>
              <a:t>The E-R data model employs three basic notations:  </a:t>
            </a:r>
          </a:p>
          <a:p>
            <a:pPr lvl="2" algn="just">
              <a:buFont typeface="Wingdings" pitchFamily="2" charset="2"/>
              <a:buChar char="Ø"/>
            </a:pPr>
            <a:r>
              <a:rPr lang="en-US" sz="2200" dirty="0" smtClean="0">
                <a:latin typeface="Arial" pitchFamily="34" charset="0"/>
                <a:cs typeface="Arial" pitchFamily="34" charset="0"/>
              </a:rPr>
              <a:t> Entity sets</a:t>
            </a:r>
          </a:p>
          <a:p>
            <a:pPr lvl="2" algn="just">
              <a:buFont typeface="Wingdings" pitchFamily="2" charset="2"/>
              <a:buChar char="Ø"/>
            </a:pPr>
            <a:r>
              <a:rPr lang="en-US" sz="2200" dirty="0" smtClean="0">
                <a:latin typeface="Arial" pitchFamily="34" charset="0"/>
                <a:cs typeface="Arial" pitchFamily="34" charset="0"/>
              </a:rPr>
              <a:t> Relationship sets</a:t>
            </a:r>
          </a:p>
          <a:p>
            <a:pPr lvl="2" algn="just">
              <a:buFont typeface="Wingdings" pitchFamily="2" charset="2"/>
              <a:buChar char="Ø"/>
            </a:pPr>
            <a:r>
              <a:rPr lang="en-US" sz="2200" dirty="0" smtClean="0">
                <a:latin typeface="Arial" pitchFamily="34" charset="0"/>
                <a:cs typeface="Arial" pitchFamily="34" charset="0"/>
              </a:rPr>
              <a:t> Attributes</a:t>
            </a:r>
            <a:r>
              <a:rPr lang="en-US" sz="1400" dirty="0" smtClean="0">
                <a:latin typeface="Arial" pitchFamily="34" charset="0"/>
                <a:cs typeface="Arial" pitchFamily="34" charset="0"/>
              </a:rPr>
              <a:t>.</a:t>
            </a:r>
          </a:p>
          <a:p>
            <a:pPr>
              <a:buNone/>
            </a:pP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fontScale="92500"/>
          </a:bodyPr>
          <a:lstStyle/>
          <a:p>
            <a:pPr>
              <a:buNone/>
            </a:pPr>
            <a:r>
              <a:rPr lang="en-US" sz="2800" b="1" dirty="0" smtClean="0">
                <a:latin typeface="Arial" pitchFamily="34" charset="0"/>
                <a:cs typeface="Arial" pitchFamily="34" charset="0"/>
              </a:rPr>
              <a:t>ENTITY</a:t>
            </a:r>
          </a:p>
          <a:p>
            <a:r>
              <a:rPr lang="en-US" sz="2400" dirty="0" smtClean="0">
                <a:latin typeface="Arial" pitchFamily="34" charset="0"/>
                <a:cs typeface="Arial" pitchFamily="34" charset="0"/>
              </a:rPr>
              <a:t>An entity can be a real-world object, either animate or inanimate, that can be easily identifiable. For example, in a school database, students, teachers, classes, and courses offered can be considered as entities. All these entities have some attributes or properties that give them their identity.</a:t>
            </a:r>
          </a:p>
          <a:p>
            <a:r>
              <a:rPr lang="en-US" sz="2400" dirty="0" smtClean="0">
                <a:latin typeface="Arial" pitchFamily="34" charset="0"/>
                <a:cs typeface="Arial" pitchFamily="34" charset="0"/>
              </a:rPr>
              <a:t>An entity set is a collection of similar types of entities. An entity set may contain entities with attribute sharing similar values. For example, a Students set may contain all the students of a school; likewise a Teachers set may contain all the teachers of a school from all faculties. Entity sets need not be disjoint.</a:t>
            </a:r>
          </a:p>
          <a:p>
            <a:endParaRPr lang="en-US" sz="2600" dirty="0" smtClean="0">
              <a:latin typeface="Arial" pitchFamily="34" charset="0"/>
              <a:cs typeface="Arial" pitchFamily="34" charset="0"/>
            </a:endParaRPr>
          </a:p>
          <a:p>
            <a:endParaRPr lang="en-US" sz="2600" dirty="0" smtClean="0">
              <a:latin typeface="Arial" pitchFamily="34" charset="0"/>
              <a:cs typeface="Arial" pitchFamily="34" charset="0"/>
            </a:endParaRP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Autofit/>
          </a:bodyPr>
          <a:lstStyle/>
          <a:p>
            <a:pPr>
              <a:buNone/>
            </a:pPr>
            <a:r>
              <a:rPr lang="en-US" sz="2200" b="1" dirty="0" smtClean="0">
                <a:latin typeface="Arial" pitchFamily="34" charset="0"/>
                <a:cs typeface="Arial" pitchFamily="34" charset="0"/>
              </a:rPr>
              <a:t>ATTRIBUTES</a:t>
            </a:r>
          </a:p>
          <a:p>
            <a:r>
              <a:rPr lang="en-US" sz="2200" dirty="0" smtClean="0">
                <a:latin typeface="Arial" pitchFamily="34" charset="0"/>
                <a:cs typeface="Arial" pitchFamily="34" charset="0"/>
              </a:rPr>
              <a:t>Entities are represented by means of their properties, called attributes. All attributes have values.</a:t>
            </a:r>
          </a:p>
          <a:p>
            <a:r>
              <a:rPr lang="en-US" sz="2200" dirty="0" smtClean="0">
                <a:latin typeface="Arial" pitchFamily="34" charset="0"/>
                <a:cs typeface="Arial" pitchFamily="34" charset="0"/>
              </a:rPr>
              <a:t>For example, a student entity may have name, class, and age as attributes.</a:t>
            </a:r>
          </a:p>
          <a:p>
            <a:r>
              <a:rPr lang="en-US" sz="2200" dirty="0" smtClean="0">
                <a:latin typeface="Arial" pitchFamily="34" charset="0"/>
                <a:cs typeface="Arial" pitchFamily="34" charset="0"/>
              </a:rPr>
              <a:t>There exists a domain or range of values that can be assigned to attributes.</a:t>
            </a:r>
          </a:p>
          <a:p>
            <a:r>
              <a:rPr lang="en-US" sz="2200" dirty="0" smtClean="0">
                <a:latin typeface="Arial" pitchFamily="34" charset="0"/>
                <a:cs typeface="Arial" pitchFamily="34" charset="0"/>
              </a:rPr>
              <a:t>For example, a student's name cannot be a numeric value. It has to be alphabetic. A student's age cannot be negative, etc.</a:t>
            </a:r>
          </a:p>
          <a:p>
            <a:pPr>
              <a:buNone/>
            </a:pPr>
            <a:endParaRPr lang="en-US" sz="2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5562600"/>
            <a:ext cx="1066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z="4000" b="1" dirty="0" smtClean="0"/>
              <a:t>FILE ORGANIZATION(CONTD)</a:t>
            </a:r>
            <a:endParaRPr lang="en-US" dirty="0"/>
          </a:p>
        </p:txBody>
      </p:sp>
      <p:sp>
        <p:nvSpPr>
          <p:cNvPr id="3" name="Content Placeholder 2"/>
          <p:cNvSpPr>
            <a:spLocks noGrp="1"/>
          </p:cNvSpPr>
          <p:nvPr>
            <p:ph idx="1"/>
          </p:nvPr>
        </p:nvSpPr>
        <p:spPr/>
        <p:txBody>
          <a:bodyPr/>
          <a:lstStyle/>
          <a:p>
            <a:pPr>
              <a:buNone/>
            </a:pPr>
            <a:r>
              <a:rPr lang="en-US" dirty="0" smtClean="0"/>
              <a:t>POINTER ORGANIZATION</a:t>
            </a:r>
          </a:p>
          <a:p>
            <a:r>
              <a:rPr lang="en-US" dirty="0" smtClean="0"/>
              <a:t>Records are chained together by pointers to permit fast retrieval in search key order</a:t>
            </a:r>
          </a:p>
          <a:p>
            <a:pPr>
              <a:buNone/>
            </a:pPr>
            <a:endParaRPr lang="en-US" dirty="0"/>
          </a:p>
        </p:txBody>
      </p:sp>
      <p:sp>
        <p:nvSpPr>
          <p:cNvPr id="4" name="Rectangle 3"/>
          <p:cNvSpPr/>
          <p:nvPr/>
        </p:nvSpPr>
        <p:spPr>
          <a:xfrm>
            <a:off x="228600" y="3733800"/>
            <a:ext cx="23622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4800" y="3810000"/>
            <a:ext cx="2514600" cy="923330"/>
          </a:xfrm>
          <a:prstGeom prst="rect">
            <a:avLst/>
          </a:prstGeom>
          <a:noFill/>
        </p:spPr>
        <p:txBody>
          <a:bodyPr wrap="square" rtlCol="0">
            <a:spAutoFit/>
          </a:bodyPr>
          <a:lstStyle/>
          <a:p>
            <a:r>
              <a:rPr lang="en-US" dirty="0" smtClean="0"/>
              <a:t>Book_no:01</a:t>
            </a:r>
          </a:p>
          <a:p>
            <a:r>
              <a:rPr lang="en-US" dirty="0" err="1" smtClean="0"/>
              <a:t>Book_name</a:t>
            </a:r>
            <a:r>
              <a:rPr lang="en-US" dirty="0" smtClean="0"/>
              <a:t> : let Us C</a:t>
            </a:r>
          </a:p>
          <a:p>
            <a:r>
              <a:rPr lang="en-US" dirty="0" err="1" smtClean="0"/>
              <a:t>Author_Name</a:t>
            </a:r>
            <a:r>
              <a:rPr lang="en-US" dirty="0" smtClean="0"/>
              <a:t> : </a:t>
            </a:r>
            <a:r>
              <a:rPr lang="en-US" dirty="0" err="1" smtClean="0"/>
              <a:t>B.Balaji</a:t>
            </a:r>
            <a:endParaRPr lang="en-US" dirty="0"/>
          </a:p>
        </p:txBody>
      </p:sp>
      <p:sp>
        <p:nvSpPr>
          <p:cNvPr id="6" name="TextBox 5"/>
          <p:cNvSpPr txBox="1"/>
          <p:nvPr/>
        </p:nvSpPr>
        <p:spPr>
          <a:xfrm>
            <a:off x="1524000" y="5562600"/>
            <a:ext cx="1066800" cy="369332"/>
          </a:xfrm>
          <a:prstGeom prst="rect">
            <a:avLst/>
          </a:prstGeom>
          <a:noFill/>
          <a:ln>
            <a:solidFill>
              <a:schemeClr val="tx1"/>
            </a:solidFill>
          </a:ln>
        </p:spPr>
        <p:txBody>
          <a:bodyPr wrap="square" rtlCol="0">
            <a:spAutoFit/>
          </a:bodyPr>
          <a:lstStyle/>
          <a:p>
            <a:r>
              <a:rPr lang="en-US" dirty="0" smtClean="0"/>
              <a:t>Next:04</a:t>
            </a:r>
            <a:endParaRPr lang="en-US" dirty="0"/>
          </a:p>
        </p:txBody>
      </p:sp>
      <p:sp>
        <p:nvSpPr>
          <p:cNvPr id="7" name="Rectangle 6"/>
          <p:cNvSpPr/>
          <p:nvPr/>
        </p:nvSpPr>
        <p:spPr>
          <a:xfrm>
            <a:off x="3352800" y="3733800"/>
            <a:ext cx="23622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Next:04</a:t>
            </a:r>
            <a:endParaRPr lang="en-US" dirty="0"/>
          </a:p>
        </p:txBody>
      </p:sp>
      <p:sp>
        <p:nvSpPr>
          <p:cNvPr id="8" name="TextBox 7"/>
          <p:cNvSpPr txBox="1"/>
          <p:nvPr/>
        </p:nvSpPr>
        <p:spPr>
          <a:xfrm>
            <a:off x="3352800" y="3810000"/>
            <a:ext cx="2514600" cy="923330"/>
          </a:xfrm>
          <a:prstGeom prst="rect">
            <a:avLst/>
          </a:prstGeom>
          <a:noFill/>
        </p:spPr>
        <p:txBody>
          <a:bodyPr wrap="square" rtlCol="0">
            <a:spAutoFit/>
          </a:bodyPr>
          <a:lstStyle/>
          <a:p>
            <a:r>
              <a:rPr lang="en-US" dirty="0" smtClean="0"/>
              <a:t>Book_no:04</a:t>
            </a:r>
          </a:p>
          <a:p>
            <a:r>
              <a:rPr lang="en-US" dirty="0" err="1" smtClean="0"/>
              <a:t>Book_name</a:t>
            </a:r>
            <a:r>
              <a:rPr lang="en-US" dirty="0" smtClean="0"/>
              <a:t> : let Us C++</a:t>
            </a:r>
          </a:p>
          <a:p>
            <a:r>
              <a:rPr lang="en-US" dirty="0" err="1" smtClean="0"/>
              <a:t>Author_Name</a:t>
            </a:r>
            <a:r>
              <a:rPr lang="en-US" dirty="0" smtClean="0"/>
              <a:t> : </a:t>
            </a:r>
            <a:r>
              <a:rPr lang="en-US" dirty="0" err="1" smtClean="0"/>
              <a:t>B.Balaji</a:t>
            </a:r>
            <a:endParaRPr lang="en-US" dirty="0"/>
          </a:p>
        </p:txBody>
      </p:sp>
      <p:sp>
        <p:nvSpPr>
          <p:cNvPr id="10" name="Rectangle 9"/>
          <p:cNvSpPr/>
          <p:nvPr/>
        </p:nvSpPr>
        <p:spPr>
          <a:xfrm>
            <a:off x="6477000" y="3733800"/>
            <a:ext cx="23622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6477000" y="3733800"/>
            <a:ext cx="2514600" cy="1200329"/>
          </a:xfrm>
          <a:prstGeom prst="rect">
            <a:avLst/>
          </a:prstGeom>
          <a:noFill/>
        </p:spPr>
        <p:txBody>
          <a:bodyPr wrap="square" rtlCol="0">
            <a:spAutoFit/>
          </a:bodyPr>
          <a:lstStyle/>
          <a:p>
            <a:r>
              <a:rPr lang="en-US" dirty="0" smtClean="0"/>
              <a:t>Book_no:22</a:t>
            </a:r>
          </a:p>
          <a:p>
            <a:r>
              <a:rPr lang="en-US" dirty="0" err="1" smtClean="0"/>
              <a:t>Book_name</a:t>
            </a:r>
            <a:r>
              <a:rPr lang="en-US" dirty="0" smtClean="0"/>
              <a:t> : let Us C Solution</a:t>
            </a:r>
          </a:p>
          <a:p>
            <a:r>
              <a:rPr lang="en-US" dirty="0" err="1" smtClean="0"/>
              <a:t>Author_Name</a:t>
            </a:r>
            <a:r>
              <a:rPr lang="en-US" dirty="0" smtClean="0"/>
              <a:t> : </a:t>
            </a:r>
            <a:r>
              <a:rPr lang="en-US" dirty="0" err="1" smtClean="0"/>
              <a:t>B.Balaji</a:t>
            </a:r>
            <a:endParaRPr lang="en-US" dirty="0"/>
          </a:p>
        </p:txBody>
      </p:sp>
      <p:cxnSp>
        <p:nvCxnSpPr>
          <p:cNvPr id="14" name="Elbow Connector 13"/>
          <p:cNvCxnSpPr/>
          <p:nvPr/>
        </p:nvCxnSpPr>
        <p:spPr>
          <a:xfrm flipV="1">
            <a:off x="2514600" y="5105400"/>
            <a:ext cx="838200" cy="6096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765701" y="5574268"/>
            <a:ext cx="949299" cy="369332"/>
          </a:xfrm>
          <a:prstGeom prst="rect">
            <a:avLst/>
          </a:prstGeom>
          <a:ln>
            <a:solidFill>
              <a:schemeClr val="tx1"/>
            </a:solidFill>
          </a:ln>
        </p:spPr>
        <p:txBody>
          <a:bodyPr wrap="none">
            <a:spAutoFit/>
          </a:bodyPr>
          <a:lstStyle/>
          <a:p>
            <a:r>
              <a:rPr lang="en-US" dirty="0" smtClean="0"/>
              <a:t>Next:22</a:t>
            </a:r>
            <a:endParaRPr lang="en-US" dirty="0"/>
          </a:p>
        </p:txBody>
      </p:sp>
      <p:cxnSp>
        <p:nvCxnSpPr>
          <p:cNvPr id="21" name="Elbow Connector 20"/>
          <p:cNvCxnSpPr/>
          <p:nvPr/>
        </p:nvCxnSpPr>
        <p:spPr>
          <a:xfrm flipV="1">
            <a:off x="5638800" y="5181600"/>
            <a:ext cx="838200" cy="6096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ENTITY RELATIONSHIP MODEL(CONTD..)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400" b="1" dirty="0" smtClean="0">
                <a:latin typeface="Arial" pitchFamily="34" charset="0"/>
                <a:cs typeface="Arial" pitchFamily="34" charset="0"/>
              </a:rPr>
              <a:t>TYPES OF ATTRIBUTES</a:t>
            </a:r>
          </a:p>
          <a:p>
            <a:r>
              <a:rPr lang="en-US" sz="2400" b="1" dirty="0" smtClean="0">
                <a:latin typeface="Arial" pitchFamily="34" charset="0"/>
                <a:cs typeface="Arial" pitchFamily="34" charset="0"/>
              </a:rPr>
              <a:t>Simple attribute </a:t>
            </a:r>
            <a:r>
              <a:rPr lang="en-US" sz="2400" dirty="0" smtClean="0">
                <a:latin typeface="Arial" pitchFamily="34" charset="0"/>
                <a:cs typeface="Arial" pitchFamily="34" charset="0"/>
              </a:rPr>
              <a:t>− Simple attributes are atomic values, which cannot be divided further.</a:t>
            </a:r>
          </a:p>
          <a:p>
            <a:r>
              <a:rPr lang="en-US" sz="2400" dirty="0" smtClean="0">
                <a:latin typeface="Arial" pitchFamily="34" charset="0"/>
                <a:cs typeface="Arial" pitchFamily="34" charset="0"/>
              </a:rPr>
              <a:t>For example, a student's phone number is an atomic value of 10 digits.</a:t>
            </a:r>
          </a:p>
          <a:p>
            <a:r>
              <a:rPr lang="en-US" sz="2400" b="1" dirty="0" smtClean="0">
                <a:latin typeface="Arial" pitchFamily="34" charset="0"/>
                <a:cs typeface="Arial" pitchFamily="34" charset="0"/>
              </a:rPr>
              <a:t>Composite attribute </a:t>
            </a:r>
            <a:r>
              <a:rPr lang="en-US" sz="2400" dirty="0" smtClean="0">
                <a:latin typeface="Arial" pitchFamily="34" charset="0"/>
                <a:cs typeface="Arial" pitchFamily="34" charset="0"/>
              </a:rPr>
              <a:t>− Composite attributes are made of more than one simple attribute.</a:t>
            </a:r>
          </a:p>
          <a:p>
            <a:r>
              <a:rPr lang="en-US" sz="2400" dirty="0" smtClean="0">
                <a:latin typeface="Arial" pitchFamily="34" charset="0"/>
                <a:cs typeface="Arial" pitchFamily="34" charset="0"/>
              </a:rPr>
              <a:t>For example, a student's complete name may have </a:t>
            </a:r>
            <a:r>
              <a:rPr lang="en-US" sz="2400" dirty="0" err="1" smtClean="0">
                <a:latin typeface="Arial" pitchFamily="34" charset="0"/>
                <a:cs typeface="Arial" pitchFamily="34" charset="0"/>
              </a:rPr>
              <a:t>first_name</a:t>
            </a:r>
            <a:r>
              <a:rPr lang="en-US" sz="2400" dirty="0" smtClean="0">
                <a:latin typeface="Arial" pitchFamily="34" charset="0"/>
                <a:cs typeface="Arial" pitchFamily="34" charset="0"/>
              </a:rPr>
              <a:t> and </a:t>
            </a:r>
            <a:r>
              <a:rPr lang="en-US" sz="2400" dirty="0" err="1" smtClean="0">
                <a:latin typeface="Arial" pitchFamily="34" charset="0"/>
                <a:cs typeface="Arial" pitchFamily="34" charset="0"/>
              </a:rPr>
              <a:t>last_name</a:t>
            </a:r>
            <a:r>
              <a:rPr lang="en-US" sz="2400" dirty="0" smtClean="0">
                <a:latin typeface="Arial" pitchFamily="34" charset="0"/>
                <a:cs typeface="Arial" pitchFamily="34" charset="0"/>
              </a:rPr>
              <a:t>.</a:t>
            </a:r>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Derived attribute </a:t>
            </a:r>
            <a:r>
              <a:rPr lang="en-US" sz="2400" dirty="0" smtClean="0">
                <a:latin typeface="Arial" pitchFamily="34" charset="0"/>
                <a:cs typeface="Arial" pitchFamily="34" charset="0"/>
              </a:rPr>
              <a:t>− Derived attributes are the attributes that do not exist in the physical database, but their values are derived from other attributes present in the database. </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ENTITY RELATIONSHIP MODEL(CONTD..)</a:t>
            </a:r>
            <a:endParaRPr lang="en-US" dirty="0"/>
          </a:p>
        </p:txBody>
      </p:sp>
      <p:sp>
        <p:nvSpPr>
          <p:cNvPr id="3" name="Content Placeholder 2"/>
          <p:cNvSpPr>
            <a:spLocks noGrp="1"/>
          </p:cNvSpPr>
          <p:nvPr>
            <p:ph idx="1"/>
          </p:nvPr>
        </p:nvSpPr>
        <p:spPr/>
        <p:txBody>
          <a:bodyPr>
            <a:normAutofit/>
          </a:bodyPr>
          <a:lstStyle/>
          <a:p>
            <a:r>
              <a:rPr lang="en-US" sz="2600" dirty="0" smtClean="0">
                <a:latin typeface="Arial" pitchFamily="34" charset="0"/>
                <a:cs typeface="Arial" pitchFamily="34" charset="0"/>
              </a:rPr>
              <a:t>For example, </a:t>
            </a:r>
            <a:r>
              <a:rPr lang="en-US" sz="2600" dirty="0" err="1" smtClean="0">
                <a:latin typeface="Arial" pitchFamily="34" charset="0"/>
                <a:cs typeface="Arial" pitchFamily="34" charset="0"/>
              </a:rPr>
              <a:t>average_salary</a:t>
            </a:r>
            <a:r>
              <a:rPr lang="en-US" sz="2600" dirty="0" smtClean="0">
                <a:latin typeface="Arial" pitchFamily="34" charset="0"/>
                <a:cs typeface="Arial" pitchFamily="34" charset="0"/>
              </a:rPr>
              <a:t> in a department should not be saved directly in the database, instead it can be derived. For another example, age can be derived from </a:t>
            </a:r>
            <a:r>
              <a:rPr lang="en-US" sz="2600" dirty="0" err="1" smtClean="0">
                <a:latin typeface="Arial" pitchFamily="34" charset="0"/>
                <a:cs typeface="Arial" pitchFamily="34" charset="0"/>
              </a:rPr>
              <a:t>data_of_birth</a:t>
            </a:r>
            <a:r>
              <a:rPr lang="en-US" sz="2600" dirty="0" smtClean="0">
                <a:latin typeface="Arial" pitchFamily="34" charset="0"/>
                <a:cs typeface="Arial" pitchFamily="34" charset="0"/>
              </a:rPr>
              <a:t>.</a:t>
            </a:r>
          </a:p>
          <a:p>
            <a:r>
              <a:rPr lang="en-US" sz="2600" b="1" dirty="0" smtClean="0">
                <a:latin typeface="Arial" pitchFamily="34" charset="0"/>
                <a:cs typeface="Arial" pitchFamily="34" charset="0"/>
              </a:rPr>
              <a:t>Single-value attribute </a:t>
            </a:r>
            <a:r>
              <a:rPr lang="en-US" sz="2600" dirty="0" smtClean="0">
                <a:latin typeface="Arial" pitchFamily="34" charset="0"/>
                <a:cs typeface="Arial" pitchFamily="34" charset="0"/>
              </a:rPr>
              <a:t>− Single-value attributes contain single value.</a:t>
            </a:r>
          </a:p>
          <a:p>
            <a:r>
              <a:rPr lang="en-US" sz="2600" dirty="0" smtClean="0">
                <a:latin typeface="Arial" pitchFamily="34" charset="0"/>
                <a:cs typeface="Arial" pitchFamily="34" charset="0"/>
              </a:rPr>
              <a:t> For example −</a:t>
            </a:r>
            <a:r>
              <a:rPr lang="en-US" sz="2600" dirty="0" err="1" smtClean="0">
                <a:latin typeface="Arial" pitchFamily="34" charset="0"/>
                <a:cs typeface="Arial" pitchFamily="34" charset="0"/>
              </a:rPr>
              <a:t>Social_Security_Number</a:t>
            </a:r>
            <a:r>
              <a:rPr lang="en-US" sz="2600" dirty="0" smtClean="0">
                <a:latin typeface="Arial" pitchFamily="34" charset="0"/>
                <a:cs typeface="Arial" pitchFamily="34" charset="0"/>
              </a:rPr>
              <a:t>.</a:t>
            </a:r>
          </a:p>
          <a:p>
            <a:r>
              <a:rPr lang="en-US" sz="2600" b="1" dirty="0" smtClean="0">
                <a:latin typeface="Arial" pitchFamily="34" charset="0"/>
                <a:cs typeface="Arial" pitchFamily="34" charset="0"/>
              </a:rPr>
              <a:t>Multi-value attribute </a:t>
            </a:r>
            <a:r>
              <a:rPr lang="en-US" sz="2600" dirty="0" smtClean="0">
                <a:latin typeface="Arial" pitchFamily="34" charset="0"/>
                <a:cs typeface="Arial" pitchFamily="34" charset="0"/>
              </a:rPr>
              <a:t>− Multi-value attributes may contain more than one values.</a:t>
            </a:r>
          </a:p>
          <a:p>
            <a:r>
              <a:rPr lang="en-US" sz="2600" dirty="0" smtClean="0">
                <a:latin typeface="Arial" pitchFamily="34" charset="0"/>
                <a:cs typeface="Arial" pitchFamily="34" charset="0"/>
              </a:rPr>
              <a:t> For example, a person can have more than one phone number, </a:t>
            </a:r>
            <a:r>
              <a:rPr lang="en-US" sz="2600" dirty="0" err="1" smtClean="0">
                <a:latin typeface="Arial" pitchFamily="34" charset="0"/>
                <a:cs typeface="Arial" pitchFamily="34" charset="0"/>
              </a:rPr>
              <a:t>email_address</a:t>
            </a:r>
            <a:r>
              <a:rPr lang="en-US" sz="2600" dirty="0" smtClean="0">
                <a:latin typeface="Arial" pitchFamily="34" charset="0"/>
                <a:cs typeface="Arial" pitchFamily="34" charset="0"/>
              </a:rPr>
              <a:t>, etc.</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ENTITY RELATIONSHIP MODEL(CONTD..)</a:t>
            </a:r>
            <a:endParaRPr lang="en-US" dirty="0"/>
          </a:p>
        </p:txBody>
      </p:sp>
      <p:sp>
        <p:nvSpPr>
          <p:cNvPr id="3" name="Content Placeholder 2"/>
          <p:cNvSpPr>
            <a:spLocks noGrp="1"/>
          </p:cNvSpPr>
          <p:nvPr>
            <p:ph idx="1"/>
          </p:nvPr>
        </p:nvSpPr>
        <p:spPr/>
        <p:txBody>
          <a:bodyPr>
            <a:normAutofit/>
          </a:bodyPr>
          <a:lstStyle/>
          <a:p>
            <a:pPr>
              <a:buNone/>
            </a:pPr>
            <a:r>
              <a:rPr lang="en-US" sz="2200" dirty="0" smtClean="0">
                <a:latin typeface="Arial" pitchFamily="34" charset="0"/>
                <a:cs typeface="Arial" pitchFamily="34" charset="0"/>
              </a:rPr>
              <a:t>These attribute types can come together in a way like −</a:t>
            </a:r>
          </a:p>
          <a:p>
            <a:r>
              <a:rPr lang="en-US" sz="2200" dirty="0" smtClean="0">
                <a:latin typeface="Arial" pitchFamily="34" charset="0"/>
                <a:cs typeface="Arial" pitchFamily="34" charset="0"/>
              </a:rPr>
              <a:t>simple single-valued attributes</a:t>
            </a:r>
          </a:p>
          <a:p>
            <a:r>
              <a:rPr lang="en-US" sz="2200" dirty="0" smtClean="0">
                <a:latin typeface="Arial" pitchFamily="34" charset="0"/>
                <a:cs typeface="Arial" pitchFamily="34" charset="0"/>
              </a:rPr>
              <a:t>simple multi-valued attributes</a:t>
            </a:r>
          </a:p>
          <a:p>
            <a:r>
              <a:rPr lang="en-US" sz="2200" dirty="0" smtClean="0">
                <a:latin typeface="Arial" pitchFamily="34" charset="0"/>
                <a:cs typeface="Arial" pitchFamily="34" charset="0"/>
              </a:rPr>
              <a:t>composite single-valued attributes</a:t>
            </a:r>
          </a:p>
          <a:p>
            <a:r>
              <a:rPr lang="en-US" sz="2200" dirty="0" smtClean="0">
                <a:latin typeface="Arial" pitchFamily="34" charset="0"/>
                <a:cs typeface="Arial" pitchFamily="34" charset="0"/>
              </a:rPr>
              <a:t>composite multi-valued attributes</a:t>
            </a:r>
          </a:p>
          <a:p>
            <a:pPr>
              <a:buNone/>
            </a:pPr>
            <a:r>
              <a:rPr lang="en-US" sz="2200" b="1" dirty="0" smtClean="0">
                <a:latin typeface="Arial" pitchFamily="34" charset="0"/>
                <a:cs typeface="Arial" pitchFamily="34" charset="0"/>
              </a:rPr>
              <a:t>Entity-Set and Keys</a:t>
            </a:r>
          </a:p>
          <a:p>
            <a:r>
              <a:rPr lang="en-US" sz="2200" dirty="0" smtClean="0">
                <a:latin typeface="Arial" pitchFamily="34" charset="0"/>
                <a:cs typeface="Arial" pitchFamily="34" charset="0"/>
              </a:rPr>
              <a:t>Key is an attribute or collection of attributes that uniquely identifies an entity among entity set.</a:t>
            </a:r>
          </a:p>
          <a:p>
            <a:r>
              <a:rPr lang="en-US" sz="2200" dirty="0" smtClean="0">
                <a:latin typeface="Arial" pitchFamily="34" charset="0"/>
                <a:cs typeface="Arial" pitchFamily="34" charset="0"/>
              </a:rPr>
              <a:t>For example, the </a:t>
            </a:r>
            <a:r>
              <a:rPr lang="en-US" sz="2200" dirty="0" err="1" smtClean="0">
                <a:latin typeface="Arial" pitchFamily="34" charset="0"/>
                <a:cs typeface="Arial" pitchFamily="34" charset="0"/>
              </a:rPr>
              <a:t>roll_number</a:t>
            </a:r>
            <a:r>
              <a:rPr lang="en-US" sz="2200" dirty="0" smtClean="0">
                <a:latin typeface="Arial" pitchFamily="34" charset="0"/>
                <a:cs typeface="Arial" pitchFamily="34" charset="0"/>
              </a:rPr>
              <a:t> of a student makes him/her identifiable among students.</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lnSpcReduction="10000"/>
          </a:bodyPr>
          <a:lstStyle/>
          <a:p>
            <a:r>
              <a:rPr lang="en-US" sz="2200" b="1" dirty="0" smtClean="0">
                <a:latin typeface="Arial" pitchFamily="34" charset="0"/>
                <a:cs typeface="Arial" pitchFamily="34" charset="0"/>
              </a:rPr>
              <a:t>Super Key </a:t>
            </a:r>
            <a:r>
              <a:rPr lang="en-US" sz="2200" dirty="0" smtClean="0">
                <a:latin typeface="Arial" pitchFamily="34" charset="0"/>
                <a:cs typeface="Arial" pitchFamily="34" charset="0"/>
              </a:rPr>
              <a:t>− A set of attributes one or more that collectively identifies an entity in an entity set.</a:t>
            </a:r>
          </a:p>
          <a:p>
            <a:r>
              <a:rPr lang="en-US" sz="2200" b="1" dirty="0" smtClean="0">
                <a:latin typeface="Arial" pitchFamily="34" charset="0"/>
                <a:cs typeface="Arial" pitchFamily="34" charset="0"/>
              </a:rPr>
              <a:t>Candidate Key </a:t>
            </a:r>
            <a:r>
              <a:rPr lang="en-US" sz="2200" dirty="0" smtClean="0">
                <a:latin typeface="Arial" pitchFamily="34" charset="0"/>
                <a:cs typeface="Arial" pitchFamily="34" charset="0"/>
              </a:rPr>
              <a:t>− A minimal super key is called a candidate key. An entity set may have more than one candidate key.</a:t>
            </a:r>
          </a:p>
          <a:p>
            <a:r>
              <a:rPr lang="en-US" sz="2200" b="1" dirty="0" smtClean="0">
                <a:latin typeface="Arial" pitchFamily="34" charset="0"/>
                <a:cs typeface="Arial" pitchFamily="34" charset="0"/>
              </a:rPr>
              <a:t>Primary Key </a:t>
            </a:r>
            <a:r>
              <a:rPr lang="en-US" sz="2200" dirty="0" smtClean="0">
                <a:latin typeface="Arial" pitchFamily="34" charset="0"/>
                <a:cs typeface="Arial" pitchFamily="34" charset="0"/>
              </a:rPr>
              <a:t>− A primary key is one of the candidate keys chosen by the database designer to uniquely identify the entity set.</a:t>
            </a:r>
          </a:p>
          <a:p>
            <a:r>
              <a:rPr lang="en-US" sz="2400" b="1" dirty="0" smtClean="0"/>
              <a:t>Relationship</a:t>
            </a:r>
          </a:p>
          <a:p>
            <a:pPr>
              <a:buNone/>
            </a:pPr>
            <a:r>
              <a:rPr lang="en-US" sz="2400" dirty="0" smtClean="0"/>
              <a:t>	The association among entities is called a relationship. For example, an employee </a:t>
            </a:r>
            <a:r>
              <a:rPr lang="en-US" sz="2400" dirty="0" err="1" smtClean="0"/>
              <a:t>works_at</a:t>
            </a:r>
            <a:r>
              <a:rPr lang="en-US" sz="2400" dirty="0" smtClean="0"/>
              <a:t>  a department, a student enrolls in a course. Here, </a:t>
            </a:r>
            <a:r>
              <a:rPr lang="en-US" sz="2400" dirty="0" err="1" smtClean="0"/>
              <a:t>Works_at</a:t>
            </a:r>
            <a:r>
              <a:rPr lang="en-US" sz="2400" dirty="0" smtClean="0"/>
              <a:t> and Enrolls are called relationships.</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RELATIONSHIP SET</a:t>
            </a:r>
          </a:p>
          <a:p>
            <a:r>
              <a:rPr lang="en-US" sz="2200" dirty="0" smtClean="0">
                <a:latin typeface="Arial" pitchFamily="34" charset="0"/>
                <a:cs typeface="Arial" pitchFamily="34" charset="0"/>
              </a:rPr>
              <a:t>A set of relationships of similar type is called a relationship set. Like entities, a relationship too can have attributes. These attributes are called </a:t>
            </a:r>
            <a:r>
              <a:rPr lang="en-US" sz="2200" b="1" dirty="0" smtClean="0">
                <a:latin typeface="Arial" pitchFamily="34" charset="0"/>
                <a:cs typeface="Arial" pitchFamily="34" charset="0"/>
              </a:rPr>
              <a:t>descriptive attributes.</a:t>
            </a:r>
          </a:p>
          <a:p>
            <a:pPr>
              <a:buNone/>
            </a:pPr>
            <a:r>
              <a:rPr lang="en-US" sz="2200" b="1" dirty="0" smtClean="0">
                <a:latin typeface="Arial" pitchFamily="34" charset="0"/>
                <a:cs typeface="Arial" pitchFamily="34" charset="0"/>
              </a:rPr>
              <a:t>DEGREE OF RELATIONSHIP</a:t>
            </a:r>
          </a:p>
          <a:p>
            <a:r>
              <a:rPr lang="en-US" sz="2200" dirty="0" smtClean="0">
                <a:latin typeface="Arial" pitchFamily="34" charset="0"/>
                <a:cs typeface="Arial" pitchFamily="34" charset="0"/>
              </a:rPr>
              <a:t>The number of participating entities in a relationship defines the degree of the relationship.</a:t>
            </a:r>
          </a:p>
          <a:p>
            <a:r>
              <a:rPr lang="en-US" sz="2200" dirty="0" smtClean="0">
                <a:latin typeface="Arial" pitchFamily="34" charset="0"/>
                <a:cs typeface="Arial" pitchFamily="34" charset="0"/>
              </a:rPr>
              <a:t>Binary = degree 2</a:t>
            </a:r>
          </a:p>
          <a:p>
            <a:r>
              <a:rPr lang="en-US" sz="2200" dirty="0" smtClean="0">
                <a:latin typeface="Arial" pitchFamily="34" charset="0"/>
                <a:cs typeface="Arial" pitchFamily="34" charset="0"/>
              </a:rPr>
              <a:t>Ternary = degree 3</a:t>
            </a:r>
          </a:p>
          <a:p>
            <a:r>
              <a:rPr lang="en-US" sz="2200" dirty="0" smtClean="0">
                <a:latin typeface="Arial" pitchFamily="34" charset="0"/>
                <a:cs typeface="Arial" pitchFamily="34" charset="0"/>
              </a:rPr>
              <a:t>n-</a:t>
            </a:r>
            <a:r>
              <a:rPr lang="en-US" sz="2200" dirty="0" err="1" smtClean="0">
                <a:latin typeface="Arial" pitchFamily="34" charset="0"/>
                <a:cs typeface="Arial" pitchFamily="34" charset="0"/>
              </a:rPr>
              <a:t>ary</a:t>
            </a:r>
            <a:r>
              <a:rPr lang="en-US" sz="2200" dirty="0" smtClean="0">
                <a:latin typeface="Arial" pitchFamily="34" charset="0"/>
                <a:cs typeface="Arial" pitchFamily="34" charset="0"/>
              </a:rPr>
              <a:t> = degree</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TYPES OF RELATIONSHIPS</a:t>
            </a:r>
          </a:p>
          <a:p>
            <a:pPr>
              <a:buNone/>
            </a:pPr>
            <a:r>
              <a:rPr lang="en-US" sz="2200" b="1" dirty="0" smtClean="0">
                <a:latin typeface="Arial" pitchFamily="34" charset="0"/>
                <a:cs typeface="Arial" pitchFamily="34" charset="0"/>
              </a:rPr>
              <a:t>Unary Relationships</a:t>
            </a:r>
          </a:p>
          <a:p>
            <a:pPr>
              <a:buFont typeface="Arial" pitchFamily="34" charset="0"/>
              <a:buChar char="•"/>
            </a:pPr>
            <a:r>
              <a:rPr lang="en-US" sz="2200" dirty="0" smtClean="0">
                <a:latin typeface="Arial" pitchFamily="34" charset="0"/>
                <a:cs typeface="Arial" pitchFamily="34" charset="0"/>
              </a:rPr>
              <a:t>A unary relationship exits when an association is maintained within a single entity.</a:t>
            </a:r>
          </a:p>
          <a:p>
            <a:pPr>
              <a:buFont typeface="Arial" pitchFamily="34" charset="0"/>
              <a:buChar char="•"/>
            </a:pPr>
            <a:r>
              <a:rPr lang="en-US" sz="2200" dirty="0" smtClean="0">
                <a:latin typeface="Arial" pitchFamily="34" charset="0"/>
                <a:cs typeface="Arial" pitchFamily="34" charset="0"/>
              </a:rPr>
              <a:t>For example, boss and worker distinguish the two employees participating in the manage association as shown in following figure</a:t>
            </a:r>
            <a:endParaRPr lang="en-US" sz="2200" dirty="0">
              <a:latin typeface="Arial" pitchFamily="34" charset="0"/>
              <a:cs typeface="Arial" pitchFamily="34" charset="0"/>
            </a:endParaRPr>
          </a:p>
        </p:txBody>
      </p:sp>
      <p:sp>
        <p:nvSpPr>
          <p:cNvPr id="4" name="Rectangle 3"/>
          <p:cNvSpPr/>
          <p:nvPr/>
        </p:nvSpPr>
        <p:spPr>
          <a:xfrm>
            <a:off x="4495800" y="4343400"/>
            <a:ext cx="15240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Connector 4"/>
          <p:cNvSpPr/>
          <p:nvPr/>
        </p:nvSpPr>
        <p:spPr>
          <a:xfrm flipH="1">
            <a:off x="5181600" y="5181600"/>
            <a:ext cx="152400" cy="76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flipV="1">
            <a:off x="4419600" y="4648200"/>
            <a:ext cx="76200" cy="15240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2"/>
          </p:cNvCxnSpPr>
          <p:nvPr/>
        </p:nvCxnSpPr>
        <p:spPr>
          <a:xfrm rot="10800000">
            <a:off x="3200400" y="4724401"/>
            <a:ext cx="12192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743200" y="51816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00400" y="5638800"/>
            <a:ext cx="2057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4"/>
          </p:cNvCxnSpPr>
          <p:nvPr/>
        </p:nvCxnSpPr>
        <p:spPr>
          <a:xfrm rot="5400000" flipH="1" flipV="1">
            <a:off x="5067300" y="5448300"/>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72000" y="4572000"/>
            <a:ext cx="1219200" cy="369332"/>
          </a:xfrm>
          <a:prstGeom prst="rect">
            <a:avLst/>
          </a:prstGeom>
          <a:noFill/>
        </p:spPr>
        <p:txBody>
          <a:bodyPr wrap="square" rtlCol="0">
            <a:spAutoFit/>
          </a:bodyPr>
          <a:lstStyle/>
          <a:p>
            <a:r>
              <a:rPr lang="en-US" dirty="0" smtClean="0"/>
              <a:t>  Employee</a:t>
            </a:r>
            <a:endParaRPr lang="en-US" dirty="0"/>
          </a:p>
        </p:txBody>
      </p:sp>
      <p:sp>
        <p:nvSpPr>
          <p:cNvPr id="19" name="TextBox 18"/>
          <p:cNvSpPr txBox="1"/>
          <p:nvPr/>
        </p:nvSpPr>
        <p:spPr>
          <a:xfrm>
            <a:off x="3429000" y="4419600"/>
            <a:ext cx="838200" cy="369332"/>
          </a:xfrm>
          <a:prstGeom prst="rect">
            <a:avLst/>
          </a:prstGeom>
          <a:noFill/>
        </p:spPr>
        <p:txBody>
          <a:bodyPr wrap="square" rtlCol="0">
            <a:spAutoFit/>
          </a:bodyPr>
          <a:lstStyle/>
          <a:p>
            <a:r>
              <a:rPr lang="en-US" dirty="0" smtClean="0"/>
              <a:t>Boss</a:t>
            </a:r>
            <a:endParaRPr lang="en-US" dirty="0"/>
          </a:p>
        </p:txBody>
      </p:sp>
      <p:sp>
        <p:nvSpPr>
          <p:cNvPr id="20" name="TextBox 19"/>
          <p:cNvSpPr txBox="1"/>
          <p:nvPr/>
        </p:nvSpPr>
        <p:spPr>
          <a:xfrm>
            <a:off x="5334000" y="5181600"/>
            <a:ext cx="1143000" cy="369332"/>
          </a:xfrm>
          <a:prstGeom prst="rect">
            <a:avLst/>
          </a:prstGeom>
          <a:noFill/>
        </p:spPr>
        <p:txBody>
          <a:bodyPr wrap="square" rtlCol="0">
            <a:spAutoFit/>
          </a:bodyPr>
          <a:lstStyle/>
          <a:p>
            <a:r>
              <a:rPr lang="en-US" dirty="0" smtClean="0"/>
              <a:t>Worker</a:t>
            </a:r>
            <a:endParaRPr lang="en-US" dirty="0"/>
          </a:p>
        </p:txBody>
      </p:sp>
      <p:sp>
        <p:nvSpPr>
          <p:cNvPr id="21" name="TextBox 20"/>
          <p:cNvSpPr txBox="1"/>
          <p:nvPr/>
        </p:nvSpPr>
        <p:spPr>
          <a:xfrm>
            <a:off x="1905000" y="4953000"/>
            <a:ext cx="1295400" cy="369332"/>
          </a:xfrm>
          <a:prstGeom prst="rect">
            <a:avLst/>
          </a:prstGeom>
          <a:noFill/>
        </p:spPr>
        <p:txBody>
          <a:bodyPr wrap="square" rtlCol="0">
            <a:spAutoFit/>
          </a:bodyPr>
          <a:lstStyle/>
          <a:p>
            <a:r>
              <a:rPr lang="en-US" dirty="0" smtClean="0"/>
              <a:t>     Manager</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a:stCxn id="5" idx="1"/>
          </p:cNvCxnSpPr>
          <p:nvPr/>
        </p:nvCxnSpPr>
        <p:spPr>
          <a:xfrm rot="10800000">
            <a:off x="5943600" y="44958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lstStyle/>
          <a:p>
            <a:pPr>
              <a:buNone/>
            </a:pPr>
            <a:r>
              <a:rPr lang="en-US" dirty="0" smtClean="0"/>
              <a:t>Binary relationship</a:t>
            </a:r>
          </a:p>
          <a:p>
            <a:r>
              <a:rPr lang="en-US" sz="2200" dirty="0" smtClean="0">
                <a:latin typeface="Arial" pitchFamily="34" charset="0"/>
                <a:cs typeface="Arial" pitchFamily="34" charset="0"/>
              </a:rPr>
              <a:t>A binary relationship exists when two entities are associated. </a:t>
            </a:r>
          </a:p>
          <a:p>
            <a:r>
              <a:rPr lang="en-US" sz="2200" dirty="0" smtClean="0">
                <a:latin typeface="Arial" pitchFamily="34" charset="0"/>
                <a:cs typeface="Arial" pitchFamily="34" charset="0"/>
              </a:rPr>
              <a:t>For example, the Book – Publisher relationship shown in Fig is a binary relationship.</a:t>
            </a:r>
            <a:endParaRPr lang="en-US" sz="2200" dirty="0">
              <a:latin typeface="Arial" pitchFamily="34" charset="0"/>
              <a:cs typeface="Arial" pitchFamily="34" charset="0"/>
            </a:endParaRPr>
          </a:p>
        </p:txBody>
      </p:sp>
      <p:sp>
        <p:nvSpPr>
          <p:cNvPr id="4" name="Rectangle 3"/>
          <p:cNvSpPr/>
          <p:nvPr/>
        </p:nvSpPr>
        <p:spPr>
          <a:xfrm>
            <a:off x="1905000" y="4114800"/>
            <a:ext cx="16002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ppppppp</a:t>
            </a:r>
            <a:endParaRPr lang="en-US" dirty="0"/>
          </a:p>
        </p:txBody>
      </p:sp>
      <p:sp>
        <p:nvSpPr>
          <p:cNvPr id="5" name="Rectangle 4"/>
          <p:cNvSpPr/>
          <p:nvPr/>
        </p:nvSpPr>
        <p:spPr>
          <a:xfrm>
            <a:off x="6858000" y="41148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Book</a:t>
            </a:r>
            <a:endParaRPr lang="en-US" dirty="0">
              <a:solidFill>
                <a:schemeClr val="tx1"/>
              </a:solidFill>
            </a:endParaRPr>
          </a:p>
        </p:txBody>
      </p:sp>
      <p:sp>
        <p:nvSpPr>
          <p:cNvPr id="6" name="Flowchart: Decision 5"/>
          <p:cNvSpPr/>
          <p:nvPr/>
        </p:nvSpPr>
        <p:spPr>
          <a:xfrm>
            <a:off x="4495800" y="3733800"/>
            <a:ext cx="1524000" cy="16002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p:cNvCxnSpPr>
            <a:stCxn id="4" idx="3"/>
          </p:cNvCxnSpPr>
          <p:nvPr/>
        </p:nvCxnSpPr>
        <p:spPr>
          <a:xfrm>
            <a:off x="3505200" y="44958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33600" y="4267200"/>
            <a:ext cx="1143000" cy="369332"/>
          </a:xfrm>
          <a:prstGeom prst="rect">
            <a:avLst/>
          </a:prstGeom>
          <a:noFill/>
        </p:spPr>
        <p:txBody>
          <a:bodyPr wrap="square" rtlCol="0">
            <a:spAutoFit/>
          </a:bodyPr>
          <a:lstStyle/>
          <a:p>
            <a:r>
              <a:rPr lang="en-US" dirty="0" smtClean="0"/>
              <a:t>Publisher</a:t>
            </a:r>
            <a:endParaRPr lang="en-US" dirty="0"/>
          </a:p>
        </p:txBody>
      </p:sp>
      <p:sp>
        <p:nvSpPr>
          <p:cNvPr id="20" name="TextBox 19"/>
          <p:cNvSpPr txBox="1"/>
          <p:nvPr/>
        </p:nvSpPr>
        <p:spPr>
          <a:xfrm>
            <a:off x="4572000" y="4343400"/>
            <a:ext cx="1371600" cy="369332"/>
          </a:xfrm>
          <a:prstGeom prst="rect">
            <a:avLst/>
          </a:prstGeom>
          <a:noFill/>
        </p:spPr>
        <p:txBody>
          <a:bodyPr wrap="square" rtlCol="0">
            <a:spAutoFit/>
          </a:bodyPr>
          <a:lstStyle/>
          <a:p>
            <a:r>
              <a:rPr lang="en-US" dirty="0" smtClean="0"/>
              <a:t>   Publishes</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Ternary relationship</a:t>
            </a:r>
          </a:p>
          <a:p>
            <a:r>
              <a:rPr lang="en-US" sz="2200" dirty="0" smtClean="0">
                <a:latin typeface="Arial" pitchFamily="34" charset="0"/>
                <a:cs typeface="Arial" pitchFamily="34" charset="0"/>
              </a:rPr>
              <a:t>A ternary relationship exists when there are three entities associated.</a:t>
            </a:r>
            <a:endParaRPr lang="en-US" sz="2200" dirty="0">
              <a:latin typeface="Arial" pitchFamily="34" charset="0"/>
              <a:cs typeface="Arial" pitchFamily="34" charset="0"/>
            </a:endParaRPr>
          </a:p>
        </p:txBody>
      </p:sp>
      <p:sp>
        <p:nvSpPr>
          <p:cNvPr id="4" name="Rectangle 3"/>
          <p:cNvSpPr/>
          <p:nvPr/>
        </p:nvSpPr>
        <p:spPr>
          <a:xfrm>
            <a:off x="2057400" y="3276600"/>
            <a:ext cx="15240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Teacher</a:t>
            </a:r>
            <a:endParaRPr lang="en-US" dirty="0">
              <a:solidFill>
                <a:schemeClr val="tx1"/>
              </a:solidFill>
            </a:endParaRPr>
          </a:p>
        </p:txBody>
      </p:sp>
      <p:sp>
        <p:nvSpPr>
          <p:cNvPr id="5" name="Rectangle 4"/>
          <p:cNvSpPr/>
          <p:nvPr/>
        </p:nvSpPr>
        <p:spPr>
          <a:xfrm>
            <a:off x="6553200" y="3276600"/>
            <a:ext cx="15240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Subject</a:t>
            </a:r>
            <a:endParaRPr lang="en-US" dirty="0">
              <a:solidFill>
                <a:schemeClr val="tx1"/>
              </a:solidFill>
            </a:endParaRPr>
          </a:p>
        </p:txBody>
      </p:sp>
      <p:cxnSp>
        <p:nvCxnSpPr>
          <p:cNvPr id="9" name="Straight Connector 8"/>
          <p:cNvCxnSpPr>
            <a:stCxn id="7" idx="3"/>
            <a:endCxn id="5" idx="1"/>
          </p:cNvCxnSpPr>
          <p:nvPr/>
        </p:nvCxnSpPr>
        <p:spPr>
          <a:xfrm>
            <a:off x="5943600" y="36195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p:cNvCxnSpPr>
          <p:nvPr/>
        </p:nvCxnSpPr>
        <p:spPr>
          <a:xfrm>
            <a:off x="3581400" y="35814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p:cNvCxnSpPr>
          <p:nvPr/>
        </p:nvCxnSpPr>
        <p:spPr>
          <a:xfrm rot="5400000">
            <a:off x="4799806" y="4495800"/>
            <a:ext cx="6103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lowchart: Decision 6"/>
          <p:cNvSpPr/>
          <p:nvPr/>
        </p:nvSpPr>
        <p:spPr>
          <a:xfrm>
            <a:off x="4267200" y="3048000"/>
            <a:ext cx="1676400" cy="11430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4267200" y="4724400"/>
            <a:ext cx="1828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27" name="TextBox 26"/>
          <p:cNvSpPr txBox="1"/>
          <p:nvPr/>
        </p:nvSpPr>
        <p:spPr>
          <a:xfrm>
            <a:off x="4572000" y="3429000"/>
            <a:ext cx="1295400" cy="381000"/>
          </a:xfrm>
          <a:prstGeom prst="rect">
            <a:avLst/>
          </a:prstGeom>
          <a:noFill/>
        </p:spPr>
        <p:txBody>
          <a:bodyPr wrap="square" rtlCol="0">
            <a:spAutoFit/>
          </a:bodyPr>
          <a:lstStyle/>
          <a:p>
            <a:pPr algn="ctr"/>
            <a:r>
              <a:rPr lang="en-US" dirty="0" smtClean="0"/>
              <a:t>Teaches</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a:bodyPr>
          <a:lstStyle/>
          <a:p>
            <a:pPr>
              <a:buNone/>
            </a:pPr>
            <a:r>
              <a:rPr lang="en-US" sz="2200" dirty="0" smtClean="0">
                <a:latin typeface="Arial" pitchFamily="34" charset="0"/>
                <a:cs typeface="Arial" pitchFamily="34" charset="0"/>
              </a:rPr>
              <a:t>QUATERNARY RELATIONSHIP</a:t>
            </a:r>
          </a:p>
          <a:p>
            <a:r>
              <a:rPr lang="en-US" sz="2200" dirty="0" smtClean="0">
                <a:latin typeface="Arial" pitchFamily="34" charset="0"/>
                <a:cs typeface="Arial" pitchFamily="34" charset="0"/>
              </a:rPr>
              <a:t>A quaternary relationship exits when there are four entities associated.</a:t>
            </a:r>
            <a:endParaRPr lang="en-US" sz="2200" dirty="0">
              <a:latin typeface="Arial" pitchFamily="34" charset="0"/>
              <a:cs typeface="Arial" pitchFamily="34" charset="0"/>
            </a:endParaRPr>
          </a:p>
        </p:txBody>
      </p:sp>
      <p:sp>
        <p:nvSpPr>
          <p:cNvPr id="5" name="Rectangle 4"/>
          <p:cNvSpPr/>
          <p:nvPr/>
        </p:nvSpPr>
        <p:spPr>
          <a:xfrm>
            <a:off x="4114800" y="2971800"/>
            <a:ext cx="1524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Teacher</a:t>
            </a:r>
            <a:endParaRPr lang="en-US" dirty="0">
              <a:solidFill>
                <a:schemeClr val="tx1"/>
              </a:solidFill>
            </a:endParaRPr>
          </a:p>
        </p:txBody>
      </p:sp>
      <p:sp>
        <p:nvSpPr>
          <p:cNvPr id="7" name="Rectangle 6"/>
          <p:cNvSpPr/>
          <p:nvPr/>
        </p:nvSpPr>
        <p:spPr>
          <a:xfrm>
            <a:off x="4191000" y="5410200"/>
            <a:ext cx="1524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Subject</a:t>
            </a:r>
            <a:endParaRPr lang="en-US" dirty="0">
              <a:solidFill>
                <a:schemeClr val="tx1"/>
              </a:solidFill>
            </a:endParaRPr>
          </a:p>
        </p:txBody>
      </p:sp>
      <p:sp>
        <p:nvSpPr>
          <p:cNvPr id="9" name="Rectangle 8"/>
          <p:cNvSpPr/>
          <p:nvPr/>
        </p:nvSpPr>
        <p:spPr>
          <a:xfrm>
            <a:off x="2209800" y="4114800"/>
            <a:ext cx="1524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cxnSp>
        <p:nvCxnSpPr>
          <p:cNvPr id="11" name="Straight Connector 10"/>
          <p:cNvCxnSpPr>
            <a:stCxn id="5" idx="2"/>
            <a:endCxn id="4" idx="0"/>
          </p:cNvCxnSpPr>
          <p:nvPr/>
        </p:nvCxnSpPr>
        <p:spPr>
          <a:xfrm rot="5400000">
            <a:off x="4724400" y="35052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p:cNvCxnSpPr>
          <p:nvPr/>
        </p:nvCxnSpPr>
        <p:spPr>
          <a:xfrm>
            <a:off x="5562600" y="43434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3"/>
          </p:cNvCxnSpPr>
          <p:nvPr/>
        </p:nvCxnSpPr>
        <p:spPr>
          <a:xfrm>
            <a:off x="3733800" y="4305300"/>
            <a:ext cx="1143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p:cNvCxnSpPr>
          <p:nvPr/>
        </p:nvCxnSpPr>
        <p:spPr>
          <a:xfrm rot="5400000">
            <a:off x="4686300" y="5219700"/>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lowchart: Decision 3"/>
          <p:cNvSpPr/>
          <p:nvPr/>
        </p:nvSpPr>
        <p:spPr>
          <a:xfrm>
            <a:off x="4191000" y="3657600"/>
            <a:ext cx="1371600" cy="13716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8" name="Rectangle 7"/>
          <p:cNvSpPr/>
          <p:nvPr/>
        </p:nvSpPr>
        <p:spPr>
          <a:xfrm>
            <a:off x="5943600" y="4114800"/>
            <a:ext cx="15240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 material</a:t>
            </a:r>
            <a:endParaRPr lang="en-US" dirty="0">
              <a:solidFill>
                <a:schemeClr val="tx1"/>
              </a:solidFill>
            </a:endParaRPr>
          </a:p>
        </p:txBody>
      </p:sp>
      <p:sp>
        <p:nvSpPr>
          <p:cNvPr id="28" name="TextBox 27"/>
          <p:cNvSpPr txBox="1"/>
          <p:nvPr/>
        </p:nvSpPr>
        <p:spPr>
          <a:xfrm>
            <a:off x="4343400" y="4114800"/>
            <a:ext cx="1143000" cy="381000"/>
          </a:xfrm>
          <a:prstGeom prst="rect">
            <a:avLst/>
          </a:prstGeom>
          <a:noFill/>
        </p:spPr>
        <p:txBody>
          <a:bodyPr wrap="square" rtlCol="0">
            <a:spAutoFit/>
          </a:bodyPr>
          <a:lstStyle/>
          <a:p>
            <a:r>
              <a:rPr lang="en-US" dirty="0" smtClean="0"/>
              <a:t>   Studies</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a:bodyPr>
          <a:lstStyle/>
          <a:p>
            <a:pPr>
              <a:buNone/>
            </a:pPr>
            <a:r>
              <a:rPr lang="en-US" sz="2200" b="1" dirty="0" smtClean="0">
                <a:latin typeface="Arial" pitchFamily="34" charset="0"/>
                <a:cs typeface="Arial" pitchFamily="34" charset="0"/>
              </a:rPr>
              <a:t>CONSTRAINTS</a:t>
            </a:r>
          </a:p>
          <a:p>
            <a:r>
              <a:rPr lang="en-US" sz="2200" dirty="0" smtClean="0">
                <a:latin typeface="Arial" pitchFamily="34" charset="0"/>
                <a:cs typeface="Arial" pitchFamily="34" charset="0"/>
              </a:rPr>
              <a:t>An E-R enterprise schema may define certain constraints to which the contents of a database system must conform.</a:t>
            </a:r>
          </a:p>
          <a:p>
            <a:r>
              <a:rPr lang="en-US" sz="2200" dirty="0" smtClean="0">
                <a:latin typeface="Arial" pitchFamily="34" charset="0"/>
                <a:cs typeface="Arial" pitchFamily="34" charset="0"/>
              </a:rPr>
              <a:t>To main important types of constraints are:</a:t>
            </a:r>
          </a:p>
          <a:p>
            <a:pPr lvl="1">
              <a:buFont typeface="Wingdings" pitchFamily="2" charset="2"/>
              <a:buChar char="Ø"/>
            </a:pPr>
            <a:r>
              <a:rPr lang="en-US" sz="2200" dirty="0" smtClean="0">
                <a:latin typeface="Arial" pitchFamily="34" charset="0"/>
                <a:cs typeface="Arial" pitchFamily="34" charset="0"/>
              </a:rPr>
              <a:t>Mapping cardinalities</a:t>
            </a:r>
          </a:p>
          <a:p>
            <a:pPr lvl="1">
              <a:buFont typeface="Wingdings" pitchFamily="2" charset="2"/>
              <a:buChar char="Ø"/>
            </a:pPr>
            <a:r>
              <a:rPr lang="en-US" sz="2200" dirty="0" smtClean="0">
                <a:latin typeface="Arial" pitchFamily="34" charset="0"/>
                <a:cs typeface="Arial" pitchFamily="34" charset="0"/>
              </a:rPr>
              <a:t>Participation constraints</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txBody>
          <a:bodyPr>
            <a:normAutofit fontScale="90000"/>
          </a:bodyPr>
          <a:lstStyle/>
          <a:p>
            <a:r>
              <a:rPr lang="en-US" sz="4000" b="1" dirty="0" smtClean="0"/>
              <a:t>FILE ORGANIZATION(CONTD)</a:t>
            </a:r>
            <a:endParaRPr lang="en-US" dirty="0"/>
          </a:p>
        </p:txBody>
      </p:sp>
      <p:sp>
        <p:nvSpPr>
          <p:cNvPr id="3" name="Content Placeholder 2"/>
          <p:cNvSpPr>
            <a:spLocks noGrp="1"/>
          </p:cNvSpPr>
          <p:nvPr>
            <p:ph idx="1"/>
          </p:nvPr>
        </p:nvSpPr>
        <p:spPr/>
        <p:txBody>
          <a:bodyPr/>
          <a:lstStyle/>
          <a:p>
            <a:r>
              <a:rPr lang="en-US" dirty="0" smtClean="0"/>
              <a:t>Two-way chain</a:t>
            </a:r>
            <a:endParaRPr lang="en-US" dirty="0"/>
          </a:p>
        </p:txBody>
      </p:sp>
      <p:sp>
        <p:nvSpPr>
          <p:cNvPr id="4" name="Rectangle 3"/>
          <p:cNvSpPr/>
          <p:nvPr/>
        </p:nvSpPr>
        <p:spPr>
          <a:xfrm>
            <a:off x="1676400" y="3962400"/>
            <a:ext cx="1066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8600" y="2133600"/>
            <a:ext cx="25146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57200" y="2209800"/>
            <a:ext cx="2514600" cy="923330"/>
          </a:xfrm>
          <a:prstGeom prst="rect">
            <a:avLst/>
          </a:prstGeom>
          <a:noFill/>
        </p:spPr>
        <p:txBody>
          <a:bodyPr wrap="square" rtlCol="0">
            <a:spAutoFit/>
          </a:bodyPr>
          <a:lstStyle/>
          <a:p>
            <a:r>
              <a:rPr lang="en-US" dirty="0" smtClean="0"/>
              <a:t>Book_no:01</a:t>
            </a:r>
          </a:p>
          <a:p>
            <a:r>
              <a:rPr lang="en-US" dirty="0" err="1" smtClean="0"/>
              <a:t>Book_name</a:t>
            </a:r>
            <a:r>
              <a:rPr lang="en-US" dirty="0" smtClean="0"/>
              <a:t> : let Us C</a:t>
            </a:r>
          </a:p>
          <a:p>
            <a:r>
              <a:rPr lang="en-US" dirty="0" err="1" smtClean="0"/>
              <a:t>Author_Name</a:t>
            </a:r>
            <a:r>
              <a:rPr lang="en-US" dirty="0" smtClean="0"/>
              <a:t> : </a:t>
            </a:r>
            <a:r>
              <a:rPr lang="en-US" dirty="0" err="1" smtClean="0"/>
              <a:t>B.Balaji</a:t>
            </a:r>
            <a:endParaRPr lang="en-US" dirty="0"/>
          </a:p>
        </p:txBody>
      </p:sp>
      <p:sp>
        <p:nvSpPr>
          <p:cNvPr id="7" name="TextBox 6"/>
          <p:cNvSpPr txBox="1"/>
          <p:nvPr/>
        </p:nvSpPr>
        <p:spPr>
          <a:xfrm>
            <a:off x="1676400" y="3962400"/>
            <a:ext cx="1066800" cy="369332"/>
          </a:xfrm>
          <a:prstGeom prst="rect">
            <a:avLst/>
          </a:prstGeom>
          <a:noFill/>
          <a:ln>
            <a:solidFill>
              <a:schemeClr val="tx1"/>
            </a:solidFill>
          </a:ln>
        </p:spPr>
        <p:txBody>
          <a:bodyPr wrap="square" rtlCol="0">
            <a:spAutoFit/>
          </a:bodyPr>
          <a:lstStyle/>
          <a:p>
            <a:r>
              <a:rPr lang="en-US" dirty="0" smtClean="0"/>
              <a:t>Next:04</a:t>
            </a:r>
            <a:endParaRPr lang="en-US" dirty="0"/>
          </a:p>
        </p:txBody>
      </p:sp>
      <p:sp>
        <p:nvSpPr>
          <p:cNvPr id="8" name="Rectangle 7"/>
          <p:cNvSpPr/>
          <p:nvPr/>
        </p:nvSpPr>
        <p:spPr>
          <a:xfrm>
            <a:off x="3505200" y="2133600"/>
            <a:ext cx="23622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Next:04</a:t>
            </a:r>
            <a:endParaRPr lang="en-US" dirty="0"/>
          </a:p>
        </p:txBody>
      </p:sp>
      <p:sp>
        <p:nvSpPr>
          <p:cNvPr id="9" name="TextBox 8"/>
          <p:cNvSpPr txBox="1"/>
          <p:nvPr/>
        </p:nvSpPr>
        <p:spPr>
          <a:xfrm>
            <a:off x="3505200" y="2209800"/>
            <a:ext cx="2514600" cy="923330"/>
          </a:xfrm>
          <a:prstGeom prst="rect">
            <a:avLst/>
          </a:prstGeom>
          <a:noFill/>
        </p:spPr>
        <p:txBody>
          <a:bodyPr wrap="square" rtlCol="0">
            <a:spAutoFit/>
          </a:bodyPr>
          <a:lstStyle/>
          <a:p>
            <a:r>
              <a:rPr lang="en-US" dirty="0" smtClean="0"/>
              <a:t>Book_no:04</a:t>
            </a:r>
          </a:p>
          <a:p>
            <a:r>
              <a:rPr lang="en-US" dirty="0" err="1" smtClean="0"/>
              <a:t>Book_name</a:t>
            </a:r>
            <a:r>
              <a:rPr lang="en-US" dirty="0" smtClean="0"/>
              <a:t> : let Us C++</a:t>
            </a:r>
          </a:p>
          <a:p>
            <a:r>
              <a:rPr lang="en-US" dirty="0" err="1" smtClean="0"/>
              <a:t>Author_Name</a:t>
            </a:r>
            <a:r>
              <a:rPr lang="en-US" dirty="0" smtClean="0"/>
              <a:t> : </a:t>
            </a:r>
            <a:r>
              <a:rPr lang="en-US" dirty="0" err="1" smtClean="0"/>
              <a:t>B.Balaji</a:t>
            </a:r>
            <a:endParaRPr lang="en-US" dirty="0"/>
          </a:p>
        </p:txBody>
      </p:sp>
      <p:sp>
        <p:nvSpPr>
          <p:cNvPr id="10" name="Rectangle 9"/>
          <p:cNvSpPr/>
          <p:nvPr/>
        </p:nvSpPr>
        <p:spPr>
          <a:xfrm>
            <a:off x="6629400" y="2133600"/>
            <a:ext cx="23622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6629400" y="2133600"/>
            <a:ext cx="2514600" cy="1200329"/>
          </a:xfrm>
          <a:prstGeom prst="rect">
            <a:avLst/>
          </a:prstGeom>
          <a:noFill/>
        </p:spPr>
        <p:txBody>
          <a:bodyPr wrap="square" rtlCol="0">
            <a:spAutoFit/>
          </a:bodyPr>
          <a:lstStyle/>
          <a:p>
            <a:r>
              <a:rPr lang="en-US" dirty="0" smtClean="0"/>
              <a:t>Book_no:22</a:t>
            </a:r>
          </a:p>
          <a:p>
            <a:r>
              <a:rPr lang="en-US" dirty="0" err="1" smtClean="0"/>
              <a:t>Book_name</a:t>
            </a:r>
            <a:r>
              <a:rPr lang="en-US" dirty="0" smtClean="0"/>
              <a:t> : let Us C Solution</a:t>
            </a:r>
          </a:p>
          <a:p>
            <a:r>
              <a:rPr lang="en-US" dirty="0" err="1" smtClean="0"/>
              <a:t>Author_Name</a:t>
            </a:r>
            <a:r>
              <a:rPr lang="en-US" dirty="0" smtClean="0"/>
              <a:t> : </a:t>
            </a:r>
            <a:r>
              <a:rPr lang="en-US" dirty="0" err="1" smtClean="0"/>
              <a:t>B.Balaji</a:t>
            </a:r>
            <a:endParaRPr lang="en-US" dirty="0"/>
          </a:p>
        </p:txBody>
      </p:sp>
      <p:cxnSp>
        <p:nvCxnSpPr>
          <p:cNvPr id="12" name="Elbow Connector 11"/>
          <p:cNvCxnSpPr/>
          <p:nvPr/>
        </p:nvCxnSpPr>
        <p:spPr>
          <a:xfrm flipV="1">
            <a:off x="2667000" y="3505200"/>
            <a:ext cx="838200" cy="6096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918101" y="3974068"/>
            <a:ext cx="949299" cy="369332"/>
          </a:xfrm>
          <a:prstGeom prst="rect">
            <a:avLst/>
          </a:prstGeom>
          <a:ln>
            <a:solidFill>
              <a:schemeClr val="tx1"/>
            </a:solidFill>
          </a:ln>
        </p:spPr>
        <p:txBody>
          <a:bodyPr wrap="none">
            <a:spAutoFit/>
          </a:bodyPr>
          <a:lstStyle/>
          <a:p>
            <a:r>
              <a:rPr lang="en-US" dirty="0" smtClean="0"/>
              <a:t>Next:22</a:t>
            </a:r>
            <a:endParaRPr lang="en-US" dirty="0"/>
          </a:p>
        </p:txBody>
      </p:sp>
      <p:cxnSp>
        <p:nvCxnSpPr>
          <p:cNvPr id="14" name="Elbow Connector 13"/>
          <p:cNvCxnSpPr/>
          <p:nvPr/>
        </p:nvCxnSpPr>
        <p:spPr>
          <a:xfrm flipV="1">
            <a:off x="5791200" y="3581400"/>
            <a:ext cx="838200" cy="6096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24800" y="3962400"/>
            <a:ext cx="1066800" cy="369332"/>
          </a:xfrm>
          <a:prstGeom prst="rect">
            <a:avLst/>
          </a:prstGeom>
          <a:noFill/>
          <a:ln>
            <a:solidFill>
              <a:schemeClr val="tx1"/>
            </a:solidFill>
          </a:ln>
        </p:spPr>
        <p:txBody>
          <a:bodyPr wrap="square" rtlCol="0">
            <a:spAutoFit/>
          </a:bodyPr>
          <a:lstStyle/>
          <a:p>
            <a:r>
              <a:rPr lang="en-US" dirty="0" smtClean="0"/>
              <a:t>Next:*</a:t>
            </a:r>
            <a:endParaRPr lang="en-US" dirty="0"/>
          </a:p>
        </p:txBody>
      </p:sp>
      <p:sp>
        <p:nvSpPr>
          <p:cNvPr id="17" name="TextBox 16"/>
          <p:cNvSpPr txBox="1"/>
          <p:nvPr/>
        </p:nvSpPr>
        <p:spPr>
          <a:xfrm>
            <a:off x="3505200" y="3733800"/>
            <a:ext cx="1066800" cy="646331"/>
          </a:xfrm>
          <a:prstGeom prst="rect">
            <a:avLst/>
          </a:prstGeom>
          <a:noFill/>
          <a:ln>
            <a:solidFill>
              <a:schemeClr val="tx1"/>
            </a:solidFill>
          </a:ln>
        </p:spPr>
        <p:txBody>
          <a:bodyPr wrap="square" rtlCol="0">
            <a:spAutoFit/>
          </a:bodyPr>
          <a:lstStyle/>
          <a:p>
            <a:r>
              <a:rPr lang="en-US" dirty="0" smtClean="0"/>
              <a:t>Previous:01</a:t>
            </a:r>
            <a:endParaRPr lang="en-US" dirty="0"/>
          </a:p>
        </p:txBody>
      </p:sp>
      <p:sp>
        <p:nvSpPr>
          <p:cNvPr id="18" name="TextBox 17"/>
          <p:cNvSpPr txBox="1"/>
          <p:nvPr/>
        </p:nvSpPr>
        <p:spPr>
          <a:xfrm>
            <a:off x="228600" y="3962400"/>
            <a:ext cx="1219200" cy="369332"/>
          </a:xfrm>
          <a:prstGeom prst="rect">
            <a:avLst/>
          </a:prstGeom>
          <a:noFill/>
          <a:ln>
            <a:solidFill>
              <a:schemeClr val="tx1"/>
            </a:solidFill>
          </a:ln>
        </p:spPr>
        <p:txBody>
          <a:bodyPr wrap="square" rtlCol="0">
            <a:spAutoFit/>
          </a:bodyPr>
          <a:lstStyle/>
          <a:p>
            <a:r>
              <a:rPr lang="en-US" dirty="0" smtClean="0"/>
              <a:t>Previous:*</a:t>
            </a:r>
            <a:endParaRPr lang="en-US" dirty="0"/>
          </a:p>
        </p:txBody>
      </p:sp>
      <p:sp>
        <p:nvSpPr>
          <p:cNvPr id="20" name="TextBox 19"/>
          <p:cNvSpPr txBox="1"/>
          <p:nvPr/>
        </p:nvSpPr>
        <p:spPr>
          <a:xfrm>
            <a:off x="6629400" y="3697069"/>
            <a:ext cx="1066800" cy="646331"/>
          </a:xfrm>
          <a:prstGeom prst="rect">
            <a:avLst/>
          </a:prstGeom>
          <a:noFill/>
          <a:ln>
            <a:solidFill>
              <a:schemeClr val="tx1"/>
            </a:solidFill>
          </a:ln>
        </p:spPr>
        <p:txBody>
          <a:bodyPr wrap="square" rtlCol="0">
            <a:spAutoFit/>
          </a:bodyPr>
          <a:lstStyle/>
          <a:p>
            <a:r>
              <a:rPr lang="en-US" dirty="0" smtClean="0"/>
              <a:t>Previous:04</a:t>
            </a:r>
            <a:endParaRPr lang="en-US" dirty="0"/>
          </a:p>
        </p:txBody>
      </p:sp>
      <p:cxnSp>
        <p:nvCxnSpPr>
          <p:cNvPr id="26" name="Straight Connector 25"/>
          <p:cNvCxnSpPr/>
          <p:nvPr/>
        </p:nvCxnSpPr>
        <p:spPr>
          <a:xfrm rot="10800000" flipV="1">
            <a:off x="6096000" y="3962400"/>
            <a:ext cx="533400" cy="18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5600700" y="34671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5791200" y="29718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lstStyle/>
          <a:p>
            <a:pPr marL="365760" lvl="1" indent="-283464">
              <a:spcBef>
                <a:spcPts val="600"/>
              </a:spcBef>
              <a:buSzPct val="80000"/>
              <a:buNone/>
            </a:pPr>
            <a:r>
              <a:rPr lang="en-US" sz="2200" b="1" dirty="0" smtClean="0">
                <a:latin typeface="Arial" pitchFamily="34" charset="0"/>
                <a:cs typeface="Arial" pitchFamily="34" charset="0"/>
              </a:rPr>
              <a:t>MAPPING CARDINALITIES</a:t>
            </a:r>
          </a:p>
          <a:p>
            <a:pPr marL="365760" lvl="1" indent="-283464">
              <a:spcBef>
                <a:spcPts val="600"/>
              </a:spcBef>
              <a:buSzPct val="80000"/>
              <a:buFont typeface="Arial" pitchFamily="34" charset="0"/>
              <a:buChar char="•"/>
            </a:pPr>
            <a:r>
              <a:rPr lang="en-US" sz="2200" dirty="0" smtClean="0">
                <a:latin typeface="Arial" pitchFamily="34" charset="0"/>
                <a:cs typeface="Arial" pitchFamily="34" charset="0"/>
              </a:rPr>
              <a:t>Cardinality defines the number of entities in one entity set, which can be associated with the number of entities of other set via relationship set.</a:t>
            </a:r>
          </a:p>
          <a:p>
            <a:pPr marL="365760" lvl="1" indent="-283464">
              <a:spcBef>
                <a:spcPts val="600"/>
              </a:spcBef>
              <a:buSzPct val="80000"/>
              <a:buNone/>
            </a:pPr>
            <a:endParaRPr lang="en-US" sz="2200" dirty="0" smtClean="0">
              <a:latin typeface="Arial" pitchFamily="34" charset="0"/>
              <a:cs typeface="Arial" pitchFamily="34" charset="0"/>
            </a:endParaRPr>
          </a:p>
          <a:p>
            <a:pPr>
              <a:buNone/>
            </a:pPr>
            <a:endParaRPr lang="en-US" dirty="0"/>
          </a:p>
        </p:txBody>
      </p:sp>
      <p:sp>
        <p:nvSpPr>
          <p:cNvPr id="57346" name="AutoShape 2" descr="One-to-one rel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48" name="AutoShape 4" descr="One-to-one rel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0" name="AutoShape 6" descr="One-to-one rel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lstStyle/>
          <a:p>
            <a:pPr marL="365760" lvl="1" indent="-283464">
              <a:spcBef>
                <a:spcPts val="600"/>
              </a:spcBef>
              <a:buSzPct val="80000"/>
              <a:buFont typeface="Arial" pitchFamily="34" charset="0"/>
              <a:buChar char="•"/>
            </a:pPr>
            <a:r>
              <a:rPr lang="en-US" sz="2200" b="1" dirty="0" smtClean="0">
                <a:latin typeface="Arial" pitchFamily="34" charset="0"/>
                <a:cs typeface="Arial" pitchFamily="34" charset="0"/>
              </a:rPr>
              <a:t>One-to-one</a:t>
            </a:r>
            <a:r>
              <a:rPr lang="en-US" sz="2200" dirty="0" smtClean="0">
                <a:latin typeface="Arial" pitchFamily="34" charset="0"/>
                <a:cs typeface="Arial" pitchFamily="34" charset="0"/>
              </a:rPr>
              <a:t> − One entity from entity set A can be associated with at most one entity of entity set B and vice versa.</a:t>
            </a:r>
          </a:p>
          <a:p>
            <a:pPr marL="365760" lvl="1" indent="-283464">
              <a:spcBef>
                <a:spcPts val="600"/>
              </a:spcBef>
              <a:buSzPct val="80000"/>
              <a:buFont typeface="Arial" pitchFamily="34" charset="0"/>
              <a:buChar char="•"/>
            </a:pPr>
            <a:endParaRPr lang="en-US" sz="2200" dirty="0" smtClean="0">
              <a:latin typeface="Arial" pitchFamily="34" charset="0"/>
              <a:cs typeface="Arial" pitchFamily="34" charset="0"/>
            </a:endParaRPr>
          </a:p>
        </p:txBody>
      </p:sp>
      <p:pic>
        <p:nvPicPr>
          <p:cNvPr id="4" name="Picture 7"/>
          <p:cNvPicPr>
            <a:picLocks noChangeAspect="1" noChangeArrowheads="1"/>
          </p:cNvPicPr>
          <p:nvPr/>
        </p:nvPicPr>
        <p:blipFill>
          <a:blip r:embed="rId2" cstate="print"/>
          <a:srcRect/>
          <a:stretch>
            <a:fillRect/>
          </a:stretch>
        </p:blipFill>
        <p:spPr bwMode="auto">
          <a:xfrm>
            <a:off x="2590800" y="2590800"/>
            <a:ext cx="4267200" cy="1905000"/>
          </a:xfrm>
          <a:prstGeom prst="rect">
            <a:avLst/>
          </a:prstGeom>
          <a:noFill/>
          <a:ln w="9525">
            <a:noFill/>
            <a:miter lim="800000"/>
            <a:headEnd/>
            <a:tailEnd/>
          </a:ln>
          <a:effectLst/>
        </p:spPr>
      </p:pic>
      <p:sp>
        <p:nvSpPr>
          <p:cNvPr id="6" name="Rectangle 5"/>
          <p:cNvSpPr/>
          <p:nvPr/>
        </p:nvSpPr>
        <p:spPr>
          <a:xfrm>
            <a:off x="1905000" y="4800600"/>
            <a:ext cx="16002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ppppppp</a:t>
            </a:r>
            <a:endParaRPr lang="en-US" dirty="0"/>
          </a:p>
        </p:txBody>
      </p:sp>
      <p:sp>
        <p:nvSpPr>
          <p:cNvPr id="7" name="Rectangle 6"/>
          <p:cNvSpPr/>
          <p:nvPr/>
        </p:nvSpPr>
        <p:spPr>
          <a:xfrm>
            <a:off x="6781800" y="4800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Account</a:t>
            </a:r>
            <a:endParaRPr lang="en-US" dirty="0">
              <a:solidFill>
                <a:schemeClr val="tx1"/>
              </a:solidFill>
            </a:endParaRPr>
          </a:p>
        </p:txBody>
      </p:sp>
      <p:sp>
        <p:nvSpPr>
          <p:cNvPr id="8" name="Flowchart: Decision 7"/>
          <p:cNvSpPr/>
          <p:nvPr/>
        </p:nvSpPr>
        <p:spPr>
          <a:xfrm>
            <a:off x="4495800" y="4419600"/>
            <a:ext cx="1524000" cy="16002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p:cNvSpPr txBox="1"/>
          <p:nvPr/>
        </p:nvSpPr>
        <p:spPr>
          <a:xfrm>
            <a:off x="2133600" y="4953000"/>
            <a:ext cx="1143000" cy="369332"/>
          </a:xfrm>
          <a:prstGeom prst="rect">
            <a:avLst/>
          </a:prstGeom>
          <a:noFill/>
        </p:spPr>
        <p:txBody>
          <a:bodyPr wrap="square" rtlCol="0">
            <a:spAutoFit/>
          </a:bodyPr>
          <a:lstStyle/>
          <a:p>
            <a:r>
              <a:rPr lang="en-US" dirty="0" smtClean="0"/>
              <a:t>Customer</a:t>
            </a:r>
            <a:endParaRPr lang="en-US" dirty="0"/>
          </a:p>
        </p:txBody>
      </p:sp>
      <p:sp>
        <p:nvSpPr>
          <p:cNvPr id="11" name="TextBox 10"/>
          <p:cNvSpPr txBox="1"/>
          <p:nvPr/>
        </p:nvSpPr>
        <p:spPr>
          <a:xfrm>
            <a:off x="4572000" y="5029200"/>
            <a:ext cx="1371600" cy="369332"/>
          </a:xfrm>
          <a:prstGeom prst="rect">
            <a:avLst/>
          </a:prstGeom>
          <a:noFill/>
        </p:spPr>
        <p:txBody>
          <a:bodyPr wrap="square" rtlCol="0">
            <a:spAutoFit/>
          </a:bodyPr>
          <a:lstStyle/>
          <a:p>
            <a:r>
              <a:rPr lang="en-US" dirty="0" smtClean="0"/>
              <a:t>   Depositor</a:t>
            </a:r>
            <a:endParaRPr lang="en-US" dirty="0"/>
          </a:p>
        </p:txBody>
      </p:sp>
      <p:cxnSp>
        <p:nvCxnSpPr>
          <p:cNvPr id="19" name="Straight Arrow Connector 18"/>
          <p:cNvCxnSpPr>
            <a:stCxn id="8" idx="1"/>
            <a:endCxn id="6" idx="3"/>
          </p:cNvCxnSpPr>
          <p:nvPr/>
        </p:nvCxnSpPr>
        <p:spPr>
          <a:xfrm rot="10800000">
            <a:off x="3505200" y="5181600"/>
            <a:ext cx="9906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3"/>
          </p:cNvCxnSpPr>
          <p:nvPr/>
        </p:nvCxnSpPr>
        <p:spPr>
          <a:xfrm>
            <a:off x="6019800" y="5219700"/>
            <a:ext cx="762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a:bodyPr>
          <a:lstStyle/>
          <a:p>
            <a:r>
              <a:rPr lang="en-US" sz="2200" b="1" dirty="0" smtClean="0">
                <a:latin typeface="Arial" pitchFamily="34" charset="0"/>
                <a:cs typeface="Arial" pitchFamily="34" charset="0"/>
              </a:rPr>
              <a:t>One-to-many </a:t>
            </a:r>
            <a:r>
              <a:rPr lang="en-US" sz="2200" dirty="0" smtClean="0">
                <a:latin typeface="Arial" pitchFamily="34" charset="0"/>
                <a:cs typeface="Arial" pitchFamily="34" charset="0"/>
              </a:rPr>
              <a:t>− One entity from entity set A can be associated with more than one entities of entity set B however an entity from entity set B, can be associated with at most one entity.</a:t>
            </a:r>
            <a:endParaRPr lang="en-US" sz="2200" dirty="0">
              <a:latin typeface="Arial" pitchFamily="34" charset="0"/>
              <a:cs typeface="Arial" pitchFamily="34" charset="0"/>
            </a:endParaRPr>
          </a:p>
        </p:txBody>
      </p:sp>
      <p:pic>
        <p:nvPicPr>
          <p:cNvPr id="71682" name="Picture 2" descr="C:\Users\IT53\Downloads\one_to_many_relation.png"/>
          <p:cNvPicPr>
            <a:picLocks noChangeAspect="1" noChangeArrowheads="1"/>
          </p:cNvPicPr>
          <p:nvPr/>
        </p:nvPicPr>
        <p:blipFill>
          <a:blip r:embed="rId2" cstate="print"/>
          <a:srcRect/>
          <a:stretch>
            <a:fillRect/>
          </a:stretch>
        </p:blipFill>
        <p:spPr bwMode="auto">
          <a:xfrm>
            <a:off x="2590800" y="2971800"/>
            <a:ext cx="4038600" cy="1828800"/>
          </a:xfrm>
          <a:prstGeom prst="rect">
            <a:avLst/>
          </a:prstGeom>
          <a:noFill/>
        </p:spPr>
      </p:pic>
      <p:sp>
        <p:nvSpPr>
          <p:cNvPr id="12" name="Rectangle 11"/>
          <p:cNvSpPr/>
          <p:nvPr/>
        </p:nvSpPr>
        <p:spPr>
          <a:xfrm>
            <a:off x="1905000" y="5257800"/>
            <a:ext cx="16002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ppppppp</a:t>
            </a:r>
            <a:endParaRPr lang="en-US" dirty="0"/>
          </a:p>
        </p:txBody>
      </p:sp>
      <p:sp>
        <p:nvSpPr>
          <p:cNvPr id="14" name="Flowchart: Decision 13"/>
          <p:cNvSpPr/>
          <p:nvPr/>
        </p:nvSpPr>
        <p:spPr>
          <a:xfrm>
            <a:off x="4495800" y="4876800"/>
            <a:ext cx="1524000" cy="16002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2133600" y="5410200"/>
            <a:ext cx="1143000" cy="369332"/>
          </a:xfrm>
          <a:prstGeom prst="rect">
            <a:avLst/>
          </a:prstGeom>
          <a:noFill/>
        </p:spPr>
        <p:txBody>
          <a:bodyPr wrap="square" rtlCol="0">
            <a:spAutoFit/>
          </a:bodyPr>
          <a:lstStyle/>
          <a:p>
            <a:r>
              <a:rPr lang="en-US" dirty="0" smtClean="0"/>
              <a:t>Customer</a:t>
            </a:r>
            <a:endParaRPr lang="en-US" dirty="0"/>
          </a:p>
        </p:txBody>
      </p:sp>
      <p:sp>
        <p:nvSpPr>
          <p:cNvPr id="16" name="TextBox 15"/>
          <p:cNvSpPr txBox="1"/>
          <p:nvPr/>
        </p:nvSpPr>
        <p:spPr>
          <a:xfrm>
            <a:off x="4572000" y="5486400"/>
            <a:ext cx="1371600" cy="369332"/>
          </a:xfrm>
          <a:prstGeom prst="rect">
            <a:avLst/>
          </a:prstGeom>
          <a:noFill/>
        </p:spPr>
        <p:txBody>
          <a:bodyPr wrap="square" rtlCol="0">
            <a:spAutoFit/>
          </a:bodyPr>
          <a:lstStyle/>
          <a:p>
            <a:r>
              <a:rPr lang="en-US" dirty="0" smtClean="0"/>
              <a:t>   Depositor</a:t>
            </a:r>
            <a:endParaRPr lang="en-US" dirty="0"/>
          </a:p>
        </p:txBody>
      </p:sp>
      <p:cxnSp>
        <p:nvCxnSpPr>
          <p:cNvPr id="17" name="Straight Arrow Connector 16"/>
          <p:cNvCxnSpPr>
            <a:stCxn id="14" idx="1"/>
            <a:endCxn id="12" idx="3"/>
          </p:cNvCxnSpPr>
          <p:nvPr/>
        </p:nvCxnSpPr>
        <p:spPr>
          <a:xfrm rot="10800000">
            <a:off x="3505200" y="5638800"/>
            <a:ext cx="9906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p:cNvCxnSpPr>
          <p:nvPr/>
        </p:nvCxnSpPr>
        <p:spPr>
          <a:xfrm>
            <a:off x="6019800" y="5676900"/>
            <a:ext cx="10668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781800" y="52578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Account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stCxn id="15" idx="1"/>
          </p:cNvCxnSpPr>
          <p:nvPr/>
        </p:nvCxnSpPr>
        <p:spPr>
          <a:xfrm rot="10800000">
            <a:off x="3352800" y="5562600"/>
            <a:ext cx="1143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905000" y="5181600"/>
            <a:ext cx="16002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ppppppp</a:t>
            </a:r>
            <a:endParaRPr lang="en-US" dirty="0"/>
          </a:p>
        </p:txBody>
      </p:sp>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a:bodyPr>
          <a:lstStyle/>
          <a:p>
            <a:r>
              <a:rPr lang="en-US" sz="2200" b="1" dirty="0" smtClean="0">
                <a:latin typeface="Arial" pitchFamily="34" charset="0"/>
                <a:cs typeface="Arial" pitchFamily="34" charset="0"/>
              </a:rPr>
              <a:t>Many-to-one</a:t>
            </a:r>
            <a:r>
              <a:rPr lang="en-US" sz="2200" dirty="0" smtClean="0">
                <a:latin typeface="Arial" pitchFamily="34" charset="0"/>
                <a:cs typeface="Arial" pitchFamily="34" charset="0"/>
              </a:rPr>
              <a:t> − More than one entities from entity set A can be associated with at most one entity of entity set B, however an entity from entity set B can be associated with more than one entity from entity set A.</a:t>
            </a:r>
            <a:endParaRPr lang="en-US" sz="2200" dirty="0">
              <a:latin typeface="Arial" pitchFamily="34" charset="0"/>
              <a:cs typeface="Arial" pitchFamily="34" charset="0"/>
            </a:endParaRPr>
          </a:p>
        </p:txBody>
      </p:sp>
      <p:sp>
        <p:nvSpPr>
          <p:cNvPr id="72706" name="AutoShape 2" descr="Many-to-one rel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2707" name="Picture 3" descr="C:\Users\IT53\Downloads\many_to_one_relation.png"/>
          <p:cNvPicPr>
            <a:picLocks noChangeAspect="1" noChangeArrowheads="1"/>
          </p:cNvPicPr>
          <p:nvPr/>
        </p:nvPicPr>
        <p:blipFill>
          <a:blip r:embed="rId2" cstate="print"/>
          <a:srcRect/>
          <a:stretch>
            <a:fillRect/>
          </a:stretch>
        </p:blipFill>
        <p:spPr bwMode="auto">
          <a:xfrm>
            <a:off x="2590800" y="2971800"/>
            <a:ext cx="3886200" cy="1676400"/>
          </a:xfrm>
          <a:prstGeom prst="rect">
            <a:avLst/>
          </a:prstGeom>
          <a:noFill/>
        </p:spPr>
      </p:pic>
      <p:sp>
        <p:nvSpPr>
          <p:cNvPr id="14" name="Rectangle 13"/>
          <p:cNvSpPr/>
          <p:nvPr/>
        </p:nvSpPr>
        <p:spPr>
          <a:xfrm>
            <a:off x="6781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Company</a:t>
            </a:r>
            <a:endParaRPr lang="en-US" dirty="0">
              <a:solidFill>
                <a:schemeClr val="tx1"/>
              </a:solidFill>
            </a:endParaRPr>
          </a:p>
        </p:txBody>
      </p:sp>
      <p:sp>
        <p:nvSpPr>
          <p:cNvPr id="15" name="Flowchart: Decision 14"/>
          <p:cNvSpPr/>
          <p:nvPr/>
        </p:nvSpPr>
        <p:spPr>
          <a:xfrm>
            <a:off x="4495800" y="4800600"/>
            <a:ext cx="1524000" cy="16002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2057400" y="5334000"/>
            <a:ext cx="1371600" cy="369332"/>
          </a:xfrm>
          <a:prstGeom prst="rect">
            <a:avLst/>
          </a:prstGeom>
          <a:noFill/>
        </p:spPr>
        <p:txBody>
          <a:bodyPr wrap="square" rtlCol="0">
            <a:spAutoFit/>
          </a:bodyPr>
          <a:lstStyle/>
          <a:p>
            <a:r>
              <a:rPr lang="en-US" dirty="0" smtClean="0"/>
              <a:t>Employees</a:t>
            </a:r>
            <a:endParaRPr lang="en-US" dirty="0"/>
          </a:p>
        </p:txBody>
      </p:sp>
      <p:sp>
        <p:nvSpPr>
          <p:cNvPr id="17" name="TextBox 16"/>
          <p:cNvSpPr txBox="1"/>
          <p:nvPr/>
        </p:nvSpPr>
        <p:spPr>
          <a:xfrm>
            <a:off x="4419600" y="5410200"/>
            <a:ext cx="1600200" cy="369332"/>
          </a:xfrm>
          <a:prstGeom prst="rect">
            <a:avLst/>
          </a:prstGeom>
          <a:noFill/>
        </p:spPr>
        <p:txBody>
          <a:bodyPr wrap="square" rtlCol="0">
            <a:spAutoFit/>
          </a:bodyPr>
          <a:lstStyle/>
          <a:p>
            <a:r>
              <a:rPr lang="en-US" dirty="0" smtClean="0"/>
              <a:t>     Works- for</a:t>
            </a:r>
            <a:endParaRPr lang="en-US" dirty="0"/>
          </a:p>
        </p:txBody>
      </p:sp>
      <p:cxnSp>
        <p:nvCxnSpPr>
          <p:cNvPr id="19" name="Straight Arrow Connector 18"/>
          <p:cNvCxnSpPr>
            <a:stCxn id="15" idx="3"/>
          </p:cNvCxnSpPr>
          <p:nvPr/>
        </p:nvCxnSpPr>
        <p:spPr>
          <a:xfrm>
            <a:off x="6019800" y="5600700"/>
            <a:ext cx="762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stCxn id="15" idx="3"/>
          </p:cNvCxnSpPr>
          <p:nvPr/>
        </p:nvCxnSpPr>
        <p:spPr>
          <a:xfrm flipV="1">
            <a:off x="6019800" y="5105400"/>
            <a:ext cx="9906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normAutofit/>
          </a:bodyPr>
          <a:lstStyle/>
          <a:p>
            <a:r>
              <a:rPr lang="en-US" sz="2200" b="1" dirty="0" smtClean="0">
                <a:latin typeface="Arial" pitchFamily="34" charset="0"/>
                <a:cs typeface="Arial" pitchFamily="34" charset="0"/>
              </a:rPr>
              <a:t>Many-to-many − </a:t>
            </a:r>
            <a:r>
              <a:rPr lang="en-US" sz="2200" dirty="0" smtClean="0">
                <a:latin typeface="Arial" pitchFamily="34" charset="0"/>
                <a:cs typeface="Arial" pitchFamily="34" charset="0"/>
              </a:rPr>
              <a:t>One entity from A can be associated with more than one entity from B and vice versa.</a:t>
            </a:r>
            <a:endParaRPr lang="en-US" sz="2200" dirty="0">
              <a:latin typeface="Arial" pitchFamily="34" charset="0"/>
              <a:cs typeface="Arial" pitchFamily="34" charset="0"/>
            </a:endParaRPr>
          </a:p>
        </p:txBody>
      </p:sp>
      <p:pic>
        <p:nvPicPr>
          <p:cNvPr id="73730" name="Picture 2" descr="C:\Users\IT53\Downloads\many_to_many_relation.png"/>
          <p:cNvPicPr>
            <a:picLocks noChangeAspect="1" noChangeArrowheads="1"/>
          </p:cNvPicPr>
          <p:nvPr/>
        </p:nvPicPr>
        <p:blipFill>
          <a:blip r:embed="rId2" cstate="print"/>
          <a:srcRect/>
          <a:stretch>
            <a:fillRect/>
          </a:stretch>
        </p:blipFill>
        <p:spPr bwMode="auto">
          <a:xfrm>
            <a:off x="2895600" y="2743200"/>
            <a:ext cx="4038600" cy="1676400"/>
          </a:xfrm>
          <a:prstGeom prst="rect">
            <a:avLst/>
          </a:prstGeom>
          <a:noFill/>
        </p:spPr>
      </p:pic>
      <p:cxnSp>
        <p:nvCxnSpPr>
          <p:cNvPr id="12" name="Straight Arrow Connector 11"/>
          <p:cNvCxnSpPr>
            <a:stCxn id="15" idx="1"/>
          </p:cNvCxnSpPr>
          <p:nvPr/>
        </p:nvCxnSpPr>
        <p:spPr>
          <a:xfrm rot="10800000">
            <a:off x="3352800" y="5105400"/>
            <a:ext cx="1143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905000" y="4724400"/>
            <a:ext cx="16002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ppppppp</a:t>
            </a:r>
            <a:endParaRPr lang="en-US" dirty="0"/>
          </a:p>
        </p:txBody>
      </p:sp>
      <p:sp>
        <p:nvSpPr>
          <p:cNvPr id="14" name="Rectangle 13"/>
          <p:cNvSpPr/>
          <p:nvPr/>
        </p:nvSpPr>
        <p:spPr>
          <a:xfrm>
            <a:off x="6781800" y="47244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Project</a:t>
            </a:r>
            <a:endParaRPr lang="en-US" dirty="0">
              <a:solidFill>
                <a:schemeClr val="tx1"/>
              </a:solidFill>
            </a:endParaRPr>
          </a:p>
        </p:txBody>
      </p:sp>
      <p:sp>
        <p:nvSpPr>
          <p:cNvPr id="15" name="Flowchart: Decision 14"/>
          <p:cNvSpPr/>
          <p:nvPr/>
        </p:nvSpPr>
        <p:spPr>
          <a:xfrm>
            <a:off x="4495800" y="4343400"/>
            <a:ext cx="1524000" cy="16002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2057400" y="4876800"/>
            <a:ext cx="1371600" cy="369332"/>
          </a:xfrm>
          <a:prstGeom prst="rect">
            <a:avLst/>
          </a:prstGeom>
          <a:noFill/>
        </p:spPr>
        <p:txBody>
          <a:bodyPr wrap="square" rtlCol="0">
            <a:spAutoFit/>
          </a:bodyPr>
          <a:lstStyle/>
          <a:p>
            <a:r>
              <a:rPr lang="en-US" dirty="0" smtClean="0"/>
              <a:t>Employee</a:t>
            </a:r>
            <a:endParaRPr lang="en-US" dirty="0"/>
          </a:p>
        </p:txBody>
      </p:sp>
      <p:sp>
        <p:nvSpPr>
          <p:cNvPr id="17" name="TextBox 16"/>
          <p:cNvSpPr txBox="1"/>
          <p:nvPr/>
        </p:nvSpPr>
        <p:spPr>
          <a:xfrm>
            <a:off x="4419600" y="4953000"/>
            <a:ext cx="1600200" cy="369332"/>
          </a:xfrm>
          <a:prstGeom prst="rect">
            <a:avLst/>
          </a:prstGeom>
          <a:noFill/>
        </p:spPr>
        <p:txBody>
          <a:bodyPr wrap="square" rtlCol="0">
            <a:spAutoFit/>
          </a:bodyPr>
          <a:lstStyle/>
          <a:p>
            <a:r>
              <a:rPr lang="en-US" dirty="0" smtClean="0"/>
              <a:t>     Works- on</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ENTITY RELATIONSHIP MODEL(CONTD..)</a:t>
            </a:r>
            <a:endParaRPr lang="en-US" sz="3600" dirty="0"/>
          </a:p>
        </p:txBody>
      </p:sp>
      <p:sp>
        <p:nvSpPr>
          <p:cNvPr id="3" name="Content Placeholder 2"/>
          <p:cNvSpPr>
            <a:spLocks noGrp="1"/>
          </p:cNvSpPr>
          <p:nvPr>
            <p:ph idx="1"/>
          </p:nvPr>
        </p:nvSpPr>
        <p:spPr/>
        <p:txBody>
          <a:bodyPr/>
          <a:lstStyle/>
          <a:p>
            <a:pPr>
              <a:buNone/>
            </a:pPr>
            <a:r>
              <a:rPr lang="en-US" sz="2200" b="1" dirty="0" smtClean="0">
                <a:latin typeface="Arial" pitchFamily="34" charset="0"/>
                <a:cs typeface="Arial" pitchFamily="34" charset="0"/>
              </a:rPr>
              <a:t>PARTICIPATION CONSTRAINTS</a:t>
            </a:r>
          </a:p>
          <a:p>
            <a:r>
              <a:rPr lang="en-US" sz="2200" b="1" dirty="0" smtClean="0">
                <a:latin typeface="Arial" pitchFamily="34" charset="0"/>
                <a:cs typeface="Arial" pitchFamily="34" charset="0"/>
              </a:rPr>
              <a:t>Total Participation</a:t>
            </a:r>
            <a:r>
              <a:rPr lang="en-US" sz="2200" dirty="0" smtClean="0">
                <a:latin typeface="Arial" pitchFamily="34" charset="0"/>
                <a:cs typeface="Arial" pitchFamily="34" charset="0"/>
              </a:rPr>
              <a:t> − Each entity is involved in the relationship. Total participation is represented by double lines.</a:t>
            </a:r>
          </a:p>
          <a:p>
            <a:r>
              <a:rPr lang="en-US" sz="2200" b="1" dirty="0" smtClean="0">
                <a:latin typeface="Arial" pitchFamily="34" charset="0"/>
                <a:cs typeface="Arial" pitchFamily="34" charset="0"/>
              </a:rPr>
              <a:t>Partial participation</a:t>
            </a:r>
            <a:r>
              <a:rPr lang="en-US" sz="2200" dirty="0" smtClean="0">
                <a:latin typeface="Arial" pitchFamily="34" charset="0"/>
                <a:cs typeface="Arial" pitchFamily="34" charset="0"/>
              </a:rPr>
              <a:t> − Not all entities are involved in the relationship. Partial participation is represented by single lines.</a:t>
            </a:r>
          </a:p>
          <a:p>
            <a:pPr>
              <a:buNone/>
            </a:pPr>
            <a:endParaRPr lang="en-US" dirty="0"/>
          </a:p>
        </p:txBody>
      </p:sp>
      <p:pic>
        <p:nvPicPr>
          <p:cNvPr id="74754" name="Picture 2" descr="C:\Users\IT53\Downloads\er_relation_participation.png"/>
          <p:cNvPicPr>
            <a:picLocks noChangeAspect="1" noChangeArrowheads="1"/>
          </p:cNvPicPr>
          <p:nvPr/>
        </p:nvPicPr>
        <p:blipFill>
          <a:blip r:embed="rId2" cstate="print"/>
          <a:srcRect/>
          <a:stretch>
            <a:fillRect/>
          </a:stretch>
        </p:blipFill>
        <p:spPr bwMode="auto">
          <a:xfrm>
            <a:off x="1981200" y="4191000"/>
            <a:ext cx="6172200" cy="1752600"/>
          </a:xfrm>
          <a:prstGeom prst="rect">
            <a:avLst/>
          </a:prstGeom>
          <a:noFill/>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Entity Relationship Diagram</a:t>
            </a:r>
            <a:endParaRPr lang="en-US" sz="3600" dirty="0"/>
          </a:p>
        </p:txBody>
      </p:sp>
      <p:sp>
        <p:nvSpPr>
          <p:cNvPr id="3" name="Content Placeholder 2"/>
          <p:cNvSpPr>
            <a:spLocks noGrp="1"/>
          </p:cNvSpPr>
          <p:nvPr>
            <p:ph idx="1"/>
          </p:nvPr>
        </p:nvSpPr>
        <p:spPr/>
        <p:txBody>
          <a:bodyPr/>
          <a:lstStyle/>
          <a:p>
            <a:endParaRPr lang="en-US" dirty="0"/>
          </a:p>
        </p:txBody>
      </p:sp>
      <p:pic>
        <p:nvPicPr>
          <p:cNvPr id="75778" name="Picture 2"/>
          <p:cNvPicPr>
            <a:picLocks noChangeAspect="1" noChangeArrowheads="1"/>
          </p:cNvPicPr>
          <p:nvPr/>
        </p:nvPicPr>
        <p:blipFill>
          <a:blip r:embed="rId2" cstate="print"/>
          <a:srcRect/>
          <a:stretch>
            <a:fillRect/>
          </a:stretch>
        </p:blipFill>
        <p:spPr bwMode="auto">
          <a:xfrm>
            <a:off x="914400" y="1524000"/>
            <a:ext cx="8229600" cy="4800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0"/>
            <a:ext cx="7498080" cy="1143000"/>
          </a:xfrm>
        </p:spPr>
        <p:txBody>
          <a:bodyPr/>
          <a:lstStyle/>
          <a:p>
            <a:r>
              <a:rPr lang="en-US" dirty="0" smtClean="0"/>
              <a:t>Cardinality Constraints</a:t>
            </a:r>
            <a:endParaRPr lang="en-US" dirty="0"/>
          </a:p>
        </p:txBody>
      </p:sp>
      <p:sp>
        <p:nvSpPr>
          <p:cNvPr id="3" name="Content Placeholder 2"/>
          <p:cNvSpPr>
            <a:spLocks noGrp="1"/>
          </p:cNvSpPr>
          <p:nvPr>
            <p:ph idx="1"/>
          </p:nvPr>
        </p:nvSpPr>
        <p:spPr>
          <a:xfrm>
            <a:off x="743712" y="990600"/>
            <a:ext cx="8400288" cy="4800600"/>
          </a:xfrm>
        </p:spPr>
        <p:txBody>
          <a:bodyPr>
            <a:normAutofit/>
          </a:bodyPr>
          <a:lstStyle/>
          <a:p>
            <a:r>
              <a:rPr lang="en-US" sz="2200" dirty="0" smtClean="0">
                <a:latin typeface="Arial" pitchFamily="34" charset="0"/>
                <a:cs typeface="Arial" pitchFamily="34" charset="0"/>
              </a:rPr>
              <a:t>We express cardinality constraints by drawing either a directed line (</a:t>
            </a:r>
            <a:r>
              <a:rPr lang="en-US" sz="2200" dirty="0" smtClean="0">
                <a:latin typeface="Arial" pitchFamily="34" charset="0"/>
                <a:cs typeface="Arial" pitchFamily="34" charset="0"/>
                <a:sym typeface="Symbol" pitchFamily="18" charset="2"/>
              </a:rPr>
              <a:t>), signifying “one,” or an undirected line (—), signifying “many,” between the relationship set and the entity set.</a:t>
            </a:r>
          </a:p>
          <a:p>
            <a:r>
              <a:rPr lang="en-US" sz="2200" b="1" dirty="0" smtClean="0">
                <a:latin typeface="Arial" pitchFamily="34" charset="0"/>
                <a:cs typeface="Arial" pitchFamily="34" charset="0"/>
              </a:rPr>
              <a:t>One-to-one relationship:</a:t>
            </a:r>
          </a:p>
          <a:p>
            <a:pPr lvl="1"/>
            <a:r>
              <a:rPr lang="en-US" sz="2200" dirty="0" smtClean="0">
                <a:latin typeface="Arial" pitchFamily="34" charset="0"/>
                <a:cs typeface="Arial" pitchFamily="34" charset="0"/>
              </a:rPr>
              <a:t>A customer is associated with at most one loan via the relationship </a:t>
            </a:r>
            <a:r>
              <a:rPr lang="en-US" sz="2200" i="1" dirty="0" smtClean="0">
                <a:latin typeface="Arial" pitchFamily="34" charset="0"/>
                <a:cs typeface="Arial" pitchFamily="34" charset="0"/>
              </a:rPr>
              <a:t>borrower</a:t>
            </a:r>
          </a:p>
          <a:p>
            <a:pPr lvl="1"/>
            <a:r>
              <a:rPr lang="en-US" sz="2200" dirty="0" smtClean="0">
                <a:latin typeface="Arial" pitchFamily="34" charset="0"/>
                <a:cs typeface="Arial" pitchFamily="34" charset="0"/>
              </a:rPr>
              <a:t>A loan is associated with at most one customer via </a:t>
            </a:r>
            <a:r>
              <a:rPr lang="en-US" sz="2200" i="1" dirty="0" smtClean="0">
                <a:latin typeface="Arial" pitchFamily="34" charset="0"/>
                <a:cs typeface="Arial" pitchFamily="34" charset="0"/>
              </a:rPr>
              <a:t>borrower</a:t>
            </a:r>
            <a:endParaRPr lang="en-US" sz="2200" dirty="0" smtClean="0">
              <a:latin typeface="Arial" pitchFamily="34" charset="0"/>
              <a:cs typeface="Arial" pitchFamily="34" charset="0"/>
            </a:endParaRPr>
          </a:p>
          <a:p>
            <a:pPr>
              <a:buNone/>
            </a:pPr>
            <a:endParaRPr lang="en-US" dirty="0"/>
          </a:p>
        </p:txBody>
      </p:sp>
      <p:pic>
        <p:nvPicPr>
          <p:cNvPr id="76802" name="Picture 2" descr="C:\Users\IT53\Pictures\Untitled.jpg"/>
          <p:cNvPicPr>
            <a:picLocks noChangeAspect="1" noChangeArrowheads="1"/>
          </p:cNvPicPr>
          <p:nvPr/>
        </p:nvPicPr>
        <p:blipFill>
          <a:blip r:embed="rId2" cstate="print"/>
          <a:srcRect/>
          <a:stretch>
            <a:fillRect/>
          </a:stretch>
        </p:blipFill>
        <p:spPr bwMode="auto">
          <a:xfrm>
            <a:off x="1228725" y="3733800"/>
            <a:ext cx="7915275" cy="2524125"/>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Constraints(contd..)</a:t>
            </a:r>
            <a:endParaRPr lang="en-US" dirty="0"/>
          </a:p>
        </p:txBody>
      </p:sp>
      <p:sp>
        <p:nvSpPr>
          <p:cNvPr id="3" name="Content Placeholder 2"/>
          <p:cNvSpPr>
            <a:spLocks noGrp="1"/>
          </p:cNvSpPr>
          <p:nvPr>
            <p:ph idx="1"/>
          </p:nvPr>
        </p:nvSpPr>
        <p:spPr/>
        <p:txBody>
          <a:bodyPr/>
          <a:lstStyle/>
          <a:p>
            <a:pPr>
              <a:buNone/>
            </a:pPr>
            <a:r>
              <a:rPr lang="en-US" sz="2200" b="1" dirty="0" smtClean="0">
                <a:latin typeface="Arial" pitchFamily="34" charset="0"/>
                <a:cs typeface="Arial" pitchFamily="34" charset="0"/>
              </a:rPr>
              <a:t>one-to-many relationship</a:t>
            </a:r>
          </a:p>
          <a:p>
            <a:r>
              <a:rPr lang="en-US" sz="2200" dirty="0" smtClean="0">
                <a:latin typeface="Arial" pitchFamily="34" charset="0"/>
                <a:cs typeface="Arial" pitchFamily="34" charset="0"/>
              </a:rPr>
              <a:t>In the one-to-many relationship a loan is associated with at most one customer via </a:t>
            </a:r>
            <a:r>
              <a:rPr lang="en-US" sz="2200" i="1" dirty="0" smtClean="0">
                <a:latin typeface="Arial" pitchFamily="34" charset="0"/>
                <a:cs typeface="Arial" pitchFamily="34" charset="0"/>
              </a:rPr>
              <a:t>borrower</a:t>
            </a:r>
            <a:r>
              <a:rPr lang="en-US" sz="2200" dirty="0" smtClean="0">
                <a:latin typeface="Arial" pitchFamily="34" charset="0"/>
                <a:cs typeface="Arial" pitchFamily="34" charset="0"/>
              </a:rPr>
              <a:t>, a customer is associated with several (including 0) loans via </a:t>
            </a:r>
            <a:r>
              <a:rPr lang="en-US" sz="2200" i="1" dirty="0" smtClean="0">
                <a:latin typeface="Arial" pitchFamily="34" charset="0"/>
                <a:cs typeface="Arial" pitchFamily="34" charset="0"/>
              </a:rPr>
              <a:t>borrower</a:t>
            </a:r>
            <a:endParaRPr lang="en-US" sz="2200" dirty="0" smtClean="0">
              <a:latin typeface="Arial" pitchFamily="34" charset="0"/>
              <a:cs typeface="Arial" pitchFamily="34" charset="0"/>
            </a:endParaRPr>
          </a:p>
          <a:p>
            <a:pPr>
              <a:buNone/>
            </a:pPr>
            <a:endParaRPr lang="en-US" b="1" dirty="0"/>
          </a:p>
        </p:txBody>
      </p:sp>
      <p:pic>
        <p:nvPicPr>
          <p:cNvPr id="4" name="Picture 4"/>
          <p:cNvPicPr>
            <a:picLocks noChangeAspect="1" noChangeArrowheads="1"/>
          </p:cNvPicPr>
          <p:nvPr/>
        </p:nvPicPr>
        <p:blipFill>
          <a:blip r:embed="rId2" cstate="print"/>
          <a:srcRect l="16525" t="847" r="16737" b="72424"/>
          <a:stretch>
            <a:fillRect/>
          </a:stretch>
        </p:blipFill>
        <p:spPr bwMode="auto">
          <a:xfrm>
            <a:off x="1106487" y="3048000"/>
            <a:ext cx="8037513" cy="2414588"/>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Constraints(contd..)</a:t>
            </a:r>
            <a:endParaRPr lang="en-US" dirty="0"/>
          </a:p>
        </p:txBody>
      </p:sp>
      <p:sp>
        <p:nvSpPr>
          <p:cNvPr id="3" name="Content Placeholder 2"/>
          <p:cNvSpPr>
            <a:spLocks noGrp="1"/>
          </p:cNvSpPr>
          <p:nvPr>
            <p:ph idx="1"/>
          </p:nvPr>
        </p:nvSpPr>
        <p:spPr/>
        <p:txBody>
          <a:bodyPr/>
          <a:lstStyle/>
          <a:p>
            <a:pPr>
              <a:buNone/>
            </a:pPr>
            <a:r>
              <a:rPr lang="en-US" sz="2200" b="1" dirty="0" smtClean="0">
                <a:latin typeface="Arial" pitchFamily="34" charset="0"/>
                <a:cs typeface="Arial" pitchFamily="34" charset="0"/>
              </a:rPr>
              <a:t>Many-to-one relationship</a:t>
            </a:r>
          </a:p>
          <a:p>
            <a:r>
              <a:rPr lang="en-US" sz="2200" dirty="0" smtClean="0">
                <a:latin typeface="Arial" pitchFamily="34" charset="0"/>
                <a:cs typeface="Arial" pitchFamily="34" charset="0"/>
              </a:rPr>
              <a:t>In a many-to-one relationship a loan is associated with several (including 0) customers via </a:t>
            </a:r>
            <a:r>
              <a:rPr lang="en-US" sz="2200" i="1" dirty="0" smtClean="0">
                <a:latin typeface="Arial" pitchFamily="34" charset="0"/>
                <a:cs typeface="Arial" pitchFamily="34" charset="0"/>
              </a:rPr>
              <a:t>borrower</a:t>
            </a:r>
            <a:r>
              <a:rPr lang="en-US" sz="2200" dirty="0" smtClean="0">
                <a:latin typeface="Arial" pitchFamily="34" charset="0"/>
                <a:cs typeface="Arial" pitchFamily="34" charset="0"/>
              </a:rPr>
              <a:t>, a customer is associated with at most one loan via </a:t>
            </a:r>
            <a:r>
              <a:rPr lang="en-US" sz="2200" i="1" dirty="0" smtClean="0">
                <a:latin typeface="Arial" pitchFamily="34" charset="0"/>
                <a:cs typeface="Arial" pitchFamily="34" charset="0"/>
              </a:rPr>
              <a:t>borrower</a:t>
            </a:r>
            <a:endParaRPr lang="en-US" sz="2200" dirty="0" smtClean="0">
              <a:latin typeface="Arial" pitchFamily="34" charset="0"/>
              <a:cs typeface="Arial" pitchFamily="34" charset="0"/>
            </a:endParaRPr>
          </a:p>
          <a:p>
            <a:pPr>
              <a:buNone/>
            </a:pPr>
            <a:endParaRPr lang="en-US" b="1" dirty="0"/>
          </a:p>
        </p:txBody>
      </p:sp>
      <p:pic>
        <p:nvPicPr>
          <p:cNvPr id="4" name="Picture 5"/>
          <p:cNvPicPr>
            <a:picLocks noChangeAspect="1" noChangeArrowheads="1"/>
          </p:cNvPicPr>
          <p:nvPr/>
        </p:nvPicPr>
        <p:blipFill>
          <a:blip r:embed="rId2" cstate="print"/>
          <a:srcRect l="16525" t="31747" r="16737" b="39993"/>
          <a:stretch>
            <a:fillRect/>
          </a:stretch>
        </p:blipFill>
        <p:spPr bwMode="auto">
          <a:xfrm>
            <a:off x="1295400" y="3352800"/>
            <a:ext cx="7508875" cy="2384425"/>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4391</TotalTime>
  <Words>8431</Words>
  <Application>Microsoft Office PowerPoint</Application>
  <PresentationFormat>On-screen Show (4:3)</PresentationFormat>
  <Paragraphs>1215</Paragraphs>
  <Slides>162</Slides>
  <Notes>5</Notes>
  <HiddenSlides>3</HiddenSlides>
  <MMClips>0</MMClips>
  <ScaleCrop>false</ScaleCrop>
  <HeadingPairs>
    <vt:vector size="4" baseType="variant">
      <vt:variant>
        <vt:lpstr>Theme</vt:lpstr>
      </vt:variant>
      <vt:variant>
        <vt:i4>1</vt:i4>
      </vt:variant>
      <vt:variant>
        <vt:lpstr>Slide Titles</vt:lpstr>
      </vt:variant>
      <vt:variant>
        <vt:i4>162</vt:i4>
      </vt:variant>
    </vt:vector>
  </HeadingPairs>
  <TitlesOfParts>
    <vt:vector size="163" baseType="lpstr">
      <vt:lpstr>Solstice</vt:lpstr>
      <vt:lpstr>DEPARTMENT OF INFORMATION TECHNOLOGY</vt:lpstr>
      <vt:lpstr>UNIT -I</vt:lpstr>
      <vt:lpstr>INTRODUCTION TO DBMS</vt:lpstr>
      <vt:lpstr>Operations on file</vt:lpstr>
      <vt:lpstr>File System</vt:lpstr>
      <vt:lpstr>File System Organization</vt:lpstr>
      <vt:lpstr>FILE ORGANIZATION</vt:lpstr>
      <vt:lpstr>FILE ORGANIZATION(CONTD)</vt:lpstr>
      <vt:lpstr>FILE ORGANIZATION(CONTD)</vt:lpstr>
      <vt:lpstr>FILE ORGANIZATION(CONTD)</vt:lpstr>
      <vt:lpstr>FILE ORGANIZATION(CONTD)</vt:lpstr>
      <vt:lpstr>Purpose of Database Systems</vt:lpstr>
      <vt:lpstr>Purpose of Database Systems</vt:lpstr>
      <vt:lpstr>Purpose of Database Systems</vt:lpstr>
      <vt:lpstr>Purpose of Database Systems</vt:lpstr>
      <vt:lpstr>Entity Relationship Diagram</vt:lpstr>
      <vt:lpstr>DATABASE SYSTEM TERMINOLOGIES</vt:lpstr>
      <vt:lpstr>DATABASE SYSTEM TERMINOLOGIES</vt:lpstr>
      <vt:lpstr>DATABASE SYSTEM TERMINOLOGIES</vt:lpstr>
      <vt:lpstr>DATABASE SYSTEM TERMINOLOGIES</vt:lpstr>
      <vt:lpstr>DATABASE SYSTEM TERMINOLOGIES</vt:lpstr>
      <vt:lpstr>DATABASE SYSTEM TERMINOLOGIES</vt:lpstr>
      <vt:lpstr>DATABASE SYSTEM TERMINOLOGIES</vt:lpstr>
      <vt:lpstr>DATABASE SYSTEM TERMINOLOGIES</vt:lpstr>
      <vt:lpstr>CHARACTERISTIC OF DATABASE</vt:lpstr>
      <vt:lpstr>CHARACTERISTIC OF DATABASE</vt:lpstr>
      <vt:lpstr>RELATIONAL MODEL</vt:lpstr>
      <vt:lpstr>HIERARCHICAL MODEL</vt:lpstr>
      <vt:lpstr>Network Model </vt:lpstr>
      <vt:lpstr>COMPONENTS OF DBMS</vt:lpstr>
      <vt:lpstr>COMPONENTS OF DBMS(CONTD..)</vt:lpstr>
      <vt:lpstr>COMPONENTS OF DBMS(CONTD..)</vt:lpstr>
      <vt:lpstr>COMPONENTS OF DBMS(CONTD..)</vt:lpstr>
      <vt:lpstr>COMPONENTS OF DBMS(CONTD..)</vt:lpstr>
      <vt:lpstr>COMPONENTS OF DBMS(CONTD..)</vt:lpstr>
      <vt:lpstr>Slide 36</vt:lpstr>
      <vt:lpstr>RELATIONAL ALGEBRA</vt:lpstr>
      <vt:lpstr>UNARY RELATIONAL OPERATIONS </vt:lpstr>
      <vt:lpstr>UNARY RELATIONAL OPERATIONS(CONTD..)</vt:lpstr>
      <vt:lpstr>UNARY RELATIONAL OPERATIONS(CONTD..)</vt:lpstr>
      <vt:lpstr>UNARY RELATIONAL OPERATIONS(CONTD..)</vt:lpstr>
      <vt:lpstr>UNARY RELATIONAL OPERATIONS(CONTD..)</vt:lpstr>
      <vt:lpstr>UNARY RELATIONAL OPERATIONS(CONTD..)</vt:lpstr>
      <vt:lpstr>UNARY RELATIONAL OPERATIONS(CONTD..)</vt:lpstr>
      <vt:lpstr>RELATIONAL  ALGEBRA OPERATIONS FROM SET  THEORY </vt:lpstr>
      <vt:lpstr>RELATIONAL  ALGEBRA OPERATIONS FROM SET  THEORY (CONTD..)</vt:lpstr>
      <vt:lpstr>RELATIONAL  ALGEBRA OPERATIONS FROM SET  THEORY (CONTD..)</vt:lpstr>
      <vt:lpstr>RELATIONAL ALGEBRA OPERATIONS FROM SET THEORY (CONT.)</vt:lpstr>
      <vt:lpstr>RELATIONAL ALGEBRA OPERATIONS FROM SET THEORY (CONT.)</vt:lpstr>
      <vt:lpstr>RELATIONAL ALGEBRA OPERATIONS FROM SET THEORY (CONT.)</vt:lpstr>
      <vt:lpstr>RELATIONAL ALGEBRA OPERATIONS FROM SET THEORY (CONT.)</vt:lpstr>
      <vt:lpstr>RELATIONAL ALGEBRA OPERATIONS FROM SET THEORY (CONT.)</vt:lpstr>
      <vt:lpstr>RELATIONAL ALGEBRA OPERATIONS FROM SET THEORY (CONT.)</vt:lpstr>
      <vt:lpstr>RELATIONAL ALGEBRA OPERATIONS FROM SET THEORY (CONT.)</vt:lpstr>
      <vt:lpstr>RELATIONAL ALGEBRA OPERATIONS FROM SET THEORY (CONT.)</vt:lpstr>
      <vt:lpstr>RELATIONAL ALGEBRA OPERATIONS FROM SET THEORY (CONT.)</vt:lpstr>
      <vt:lpstr>RELATIONAL ALGEBRA OPERATIONS FROM SET THEORY (CONT.)</vt:lpstr>
      <vt:lpstr>RELATIONAL ALGEBRA OPERATIONS FROM SET THEORY (CONT.)</vt:lpstr>
      <vt:lpstr>RELATIONAL ALGEBRA OPERATIONS FROM SET THEORY (CONT.)</vt:lpstr>
      <vt:lpstr>RELATIONAL ALGEBRA OPERATIONS FROM SET THEORY (CONT.)</vt:lpstr>
      <vt:lpstr>Slide 61</vt:lpstr>
      <vt:lpstr>RELATIONAL CALCULUS</vt:lpstr>
      <vt:lpstr>RELATIONAL CALCULUS</vt:lpstr>
      <vt:lpstr>Tuple Relational Calculus (TRC)</vt:lpstr>
      <vt:lpstr>Domain Relational Calculus (DRC)</vt:lpstr>
      <vt:lpstr>RELATIONAL DATABASE BASIC CONCEPTS</vt:lpstr>
      <vt:lpstr>RELATIONAL DATABASE BASIC CONCEPTS(CONTD..)</vt:lpstr>
      <vt:lpstr>RELATIONAL DATABASE BASIC CONCEPTS(CONTD..)</vt:lpstr>
      <vt:lpstr>RELATIONAL DATABASE BASIC CONCEPTS(CONTD..)</vt:lpstr>
      <vt:lpstr>RELATIONAL DATABASE BASIC CONCEPTS(CONTD..)</vt:lpstr>
      <vt:lpstr> DB INTEGRITY </vt:lpstr>
      <vt:lpstr>CODD’S RULE</vt:lpstr>
      <vt:lpstr>CODD’S RULE(CONTD..)</vt:lpstr>
      <vt:lpstr>CODD’S RULE(CONTD..)</vt:lpstr>
      <vt:lpstr>Database Model</vt:lpstr>
      <vt:lpstr>Entity Relationship Diagram</vt:lpstr>
      <vt:lpstr>ENTITY RELATIONSHIP MODEL</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MODEL(CONTD..)</vt:lpstr>
      <vt:lpstr>Entity Relationship Diagram</vt:lpstr>
      <vt:lpstr>Cardinality Constraints</vt:lpstr>
      <vt:lpstr>Cardinality Constraints(contd..)</vt:lpstr>
      <vt:lpstr>Cardinality Constraints(contd..)</vt:lpstr>
      <vt:lpstr>Cardinality Constraints(contd..)</vt:lpstr>
      <vt:lpstr>Cardinality Constraints(contd..)</vt:lpstr>
      <vt:lpstr>Dependency</vt:lpstr>
      <vt:lpstr>EXTENDED E-R MODEL</vt:lpstr>
      <vt:lpstr>SPECIALIZATION</vt:lpstr>
      <vt:lpstr>SPECIALIZATION(CONTD..)</vt:lpstr>
      <vt:lpstr>Generalization</vt:lpstr>
      <vt:lpstr>GENERALIZATION CONSTRAINTS</vt:lpstr>
      <vt:lpstr>GENERALIZATION CONSTRAINTS(CONTD..)</vt:lpstr>
      <vt:lpstr>GENERALIZATION CONSTRAINTS(CONTD..)</vt:lpstr>
      <vt:lpstr>GENERALIZATION CONSTRAINTS(CONTD..)</vt:lpstr>
      <vt:lpstr>GENERALIZATION CONSTRAINTS(CONTD..)</vt:lpstr>
      <vt:lpstr>GENERALIZATION CONSTRAINTS(CONTD..)</vt:lpstr>
      <vt:lpstr>ATTRIBUTE INHERITANCE</vt:lpstr>
      <vt:lpstr>AGGREGATION</vt:lpstr>
      <vt:lpstr>AGGREGATION(CONTD..)</vt:lpstr>
      <vt:lpstr>FUNCTIONAL DEPENDENCIES</vt:lpstr>
      <vt:lpstr>INFERENCE RULES FOR FUNCTIONAL DEPENDENCY:</vt:lpstr>
      <vt:lpstr>ANOMALY</vt:lpstr>
      <vt:lpstr>ANOMALY(CONTD..)</vt:lpstr>
      <vt:lpstr>ANOMALY(CONTD..)</vt:lpstr>
      <vt:lpstr>ANOMALY(CONTD..)</vt:lpstr>
      <vt:lpstr>DECOMPOSITION</vt:lpstr>
      <vt:lpstr>DECOMPOSITION(CONTD..)</vt:lpstr>
      <vt:lpstr>DECOMPOSITION(CONTD..)</vt:lpstr>
      <vt:lpstr>DECOMPOSITION(CONTD..)</vt:lpstr>
      <vt:lpstr>NORMALIZATION</vt:lpstr>
      <vt:lpstr>Slide 127</vt:lpstr>
      <vt:lpstr>Slide 128</vt:lpstr>
      <vt:lpstr>FIRST NORMAL FORM (1NF)</vt:lpstr>
      <vt:lpstr>FIRST NORMAL FORM (1NF) (CONTD..)</vt:lpstr>
      <vt:lpstr>FIRST NORMAL FORM (1NF) (CONTD..)</vt:lpstr>
      <vt:lpstr>SECOND NORMAL FORM</vt:lpstr>
      <vt:lpstr>SECOND NORMAL FORM (2NF)</vt:lpstr>
      <vt:lpstr>SECOND NORMAL FORM (2NF)</vt:lpstr>
      <vt:lpstr>SECOND NORMAL FORM</vt:lpstr>
      <vt:lpstr>Third Normal Form</vt:lpstr>
      <vt:lpstr>3NF</vt:lpstr>
      <vt:lpstr>Third Normal Form</vt:lpstr>
      <vt:lpstr>Boyce-Codd Normal Form</vt:lpstr>
      <vt:lpstr>Slide 140</vt:lpstr>
      <vt:lpstr>Slide 141</vt:lpstr>
      <vt:lpstr>Boyce-Codd Normal Form</vt:lpstr>
      <vt:lpstr>Boyce-Codd Normal Form</vt:lpstr>
      <vt:lpstr>Boyce-Codd Normal Form</vt:lpstr>
      <vt:lpstr>Dependency Diagram</vt:lpstr>
      <vt:lpstr>FOURTH AND FIFTH NORMAL FORMS</vt:lpstr>
      <vt:lpstr>Fourth Normal Form</vt:lpstr>
      <vt:lpstr>Fourth Normal Form</vt:lpstr>
      <vt:lpstr>Fourth Normal Form</vt:lpstr>
      <vt:lpstr>Fourth Normal Form</vt:lpstr>
      <vt:lpstr>FIFTH NORMAL FORM </vt:lpstr>
      <vt:lpstr>FIFTH NORMAL FORM (CONTD..)</vt:lpstr>
      <vt:lpstr>FIFTH NORMAL FORM (CONTD..)</vt:lpstr>
      <vt:lpstr>FIFTH NORMAL FORM (CONTD..)</vt:lpstr>
      <vt:lpstr>FIFTH NORMAL FORM (CONTD..)</vt:lpstr>
      <vt:lpstr>Slide 156</vt:lpstr>
      <vt:lpstr>Domain Key Normal Form</vt:lpstr>
      <vt:lpstr>DOMAIN KEY NORMAL FORM(CONTD..)</vt:lpstr>
      <vt:lpstr>DOMAIN KEY NORMAL FORM(CONTD..)</vt:lpstr>
      <vt:lpstr>DENORMALIZATION</vt:lpstr>
      <vt:lpstr>DENORMALIZATION(CONTD..)</vt:lpstr>
      <vt:lpstr>Slide 162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it53</cp:lastModifiedBy>
  <cp:revision>415</cp:revision>
  <dcterms:created xsi:type="dcterms:W3CDTF">2016-06-23T03:33:57Z</dcterms:created>
  <dcterms:modified xsi:type="dcterms:W3CDTF">2017-07-25T07:27:01Z</dcterms:modified>
</cp:coreProperties>
</file>