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1"/>
  </p:notesMasterIdLst>
  <p:sldIdLst>
    <p:sldId id="256" r:id="rId2"/>
    <p:sldId id="257" r:id="rId3"/>
    <p:sldId id="258" r:id="rId4"/>
    <p:sldId id="259" r:id="rId5"/>
    <p:sldId id="260" r:id="rId6"/>
    <p:sldId id="261" r:id="rId7"/>
    <p:sldId id="262" r:id="rId8"/>
    <p:sldId id="263" r:id="rId9"/>
    <p:sldId id="264" r:id="rId10"/>
    <p:sldId id="265" r:id="rId11"/>
    <p:sldId id="420" r:id="rId12"/>
    <p:sldId id="421" r:id="rId13"/>
    <p:sldId id="422" r:id="rId14"/>
    <p:sldId id="423" r:id="rId15"/>
    <p:sldId id="266" r:id="rId16"/>
    <p:sldId id="267" r:id="rId17"/>
    <p:sldId id="268" r:id="rId18"/>
    <p:sldId id="269" r:id="rId19"/>
    <p:sldId id="425" r:id="rId20"/>
    <p:sldId id="270" r:id="rId21"/>
    <p:sldId id="424" r:id="rId22"/>
    <p:sldId id="271" r:id="rId23"/>
    <p:sldId id="272" r:id="rId24"/>
    <p:sldId id="273" r:id="rId25"/>
    <p:sldId id="274" r:id="rId26"/>
    <p:sldId id="275"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3" r:id="rId73"/>
    <p:sldId id="325" r:id="rId74"/>
    <p:sldId id="322" r:id="rId75"/>
    <p:sldId id="324" r:id="rId76"/>
    <p:sldId id="326" r:id="rId77"/>
    <p:sldId id="327" r:id="rId78"/>
    <p:sldId id="328" r:id="rId79"/>
    <p:sldId id="329" r:id="rId80"/>
    <p:sldId id="330" r:id="rId81"/>
    <p:sldId id="331" r:id="rId82"/>
    <p:sldId id="426"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56" r:id="rId98"/>
    <p:sldId id="357" r:id="rId99"/>
    <p:sldId id="353" r:id="rId100"/>
    <p:sldId id="346" r:id="rId101"/>
    <p:sldId id="347" r:id="rId102"/>
    <p:sldId id="352" r:id="rId103"/>
    <p:sldId id="354" r:id="rId104"/>
    <p:sldId id="355" r:id="rId105"/>
    <p:sldId id="358"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17" r:id="rId154"/>
    <p:sldId id="418" r:id="rId155"/>
    <p:sldId id="419" r:id="rId156"/>
    <p:sldId id="407" r:id="rId157"/>
    <p:sldId id="408" r:id="rId158"/>
    <p:sldId id="409" r:id="rId159"/>
    <p:sldId id="410" r:id="rId160"/>
    <p:sldId id="411" r:id="rId161"/>
    <p:sldId id="412" r:id="rId162"/>
    <p:sldId id="413" r:id="rId163"/>
    <p:sldId id="414" r:id="rId164"/>
    <p:sldId id="415" r:id="rId165"/>
    <p:sldId id="416" r:id="rId166"/>
    <p:sldId id="348" r:id="rId167"/>
    <p:sldId id="349" r:id="rId168"/>
    <p:sldId id="350" r:id="rId169"/>
    <p:sldId id="351" r:id="rId1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FF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varScale="1">
        <p:scale>
          <a:sx n="73" d="100"/>
          <a:sy n="73" d="100"/>
        </p:scale>
        <p:origin x="-420" y="-102"/>
      </p:cViewPr>
      <p:guideLst>
        <p:guide orient="horz" pos="2160"/>
        <p:guide pos="3840"/>
      </p:guideLst>
    </p:cSldViewPr>
  </p:slideViewPr>
  <p:outlineViewPr>
    <p:cViewPr>
      <p:scale>
        <a:sx n="33" d="100"/>
        <a:sy n="33" d="100"/>
      </p:scale>
      <p:origin x="0" y="8199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60308-0391-4673-B445-232CAFB54D9D}" type="datetimeFigureOut">
              <a:rPr lang="en-US"/>
              <a:pPr/>
              <a:t>7/31/2017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258F0-AAEA-4412-8389-AD3480C06798}" type="slidenum">
              <a:rPr lang="en-US"/>
              <a:pPr/>
              <a:t>‹#›</a:t>
            </a:fld>
            <a:endParaRPr lang="en-US" dirty="0"/>
          </a:p>
        </p:txBody>
      </p:sp>
    </p:spTree>
    <p:extLst>
      <p:ext uri="{BB962C8B-B14F-4D97-AF65-F5344CB8AC3E}">
        <p14:creationId xmlns="" xmlns:p14="http://schemas.microsoft.com/office/powerpoint/2010/main" val="35457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A258F0-AAEA-4412-8389-AD3480C06798}" type="slidenum">
              <a:rPr lang="en-US"/>
              <a:pPr/>
              <a:t>2</a:t>
            </a:fld>
            <a:endParaRPr lang="en-US" dirty="0"/>
          </a:p>
        </p:txBody>
      </p:sp>
    </p:spTree>
    <p:extLst>
      <p:ext uri="{BB962C8B-B14F-4D97-AF65-F5344CB8AC3E}">
        <p14:creationId xmlns="" xmlns:p14="http://schemas.microsoft.com/office/powerpoint/2010/main" val="172283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CBE33-611C-428A-9E45-89EB6E9BE8BA}" type="slidenum">
              <a:rPr lang="en-CA"/>
              <a:pPr/>
              <a:t>110</a:t>
            </a:fld>
            <a:endParaRPr lang="en-CA"/>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3ECCE-08D2-4566-BFB4-EF37B9A07010}" type="slidenum">
              <a:rPr lang="en-CA"/>
              <a:pPr/>
              <a:t>111</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0175B-9C7F-4F24-9D23-711D1D524998}" type="slidenum">
              <a:rPr lang="en-CA"/>
              <a:pPr/>
              <a:t>112</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F2BA8-FBB4-4427-8E52-73A558D760C7}" type="slidenum">
              <a:rPr lang="en-CA"/>
              <a:pPr/>
              <a:t>113</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474F9-AEE9-4EA9-A027-9C7CB02C1734}" type="slidenum">
              <a:rPr lang="en-CA"/>
              <a:pPr/>
              <a:t>114</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4F9DE-38A0-47D8-8EF2-3E4227265A4B}" type="slidenum">
              <a:rPr lang="en-CA"/>
              <a:pPr/>
              <a:t>115</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09E66-19D8-4948-BA08-CA3B6F388507}" type="slidenum">
              <a:rPr lang="en-CA"/>
              <a:pPr/>
              <a:t>116</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D4AC6E-C3FB-4D63-AE84-276A0225FD42}" type="slidenum">
              <a:rPr lang="en-CA"/>
              <a:pPr/>
              <a:t>117</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ED482-0B99-4707-8D19-36AD02604911}" type="slidenum">
              <a:rPr lang="en-CA"/>
              <a:pPr/>
              <a:t>118</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3D4C-995B-47E6-AA70-9776D715E105}" type="slidenum">
              <a:rPr lang="en-CA"/>
              <a:pPr/>
              <a:t>119</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C47A4140-EA51-432E-9BD9-7CC274096FDD}" type="slidenum">
              <a:rPr lang="ar-SA" smtClean="0"/>
              <a:pPr/>
              <a:t>45</a:t>
            </a:fld>
            <a:endParaRPr lang="en-US" smtClean="0"/>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B1293-A31E-4665-8092-72B453444222}" type="slidenum">
              <a:rPr lang="en-CA"/>
              <a:pPr/>
              <a:t>120</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1826D-50B9-40DE-AD97-DD2F8E1C9825}" type="slidenum">
              <a:rPr lang="en-CA"/>
              <a:pPr/>
              <a:t>121</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C6E91-1427-4EFD-8EB5-E5DA59CEF552}" type="slidenum">
              <a:rPr lang="en-CA"/>
              <a:pPr/>
              <a:t>122</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D9AFB-7738-41F8-A4FC-505E781B68B3}" type="slidenum">
              <a:rPr lang="en-CA"/>
              <a:pPr/>
              <a:t>123</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DA6D7-0C6A-42A0-90C6-BC9AC6B80EF8}" type="slidenum">
              <a:rPr lang="en-CA"/>
              <a:pPr/>
              <a:t>124</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18DF3-21AE-4888-8DDD-B442D3262C9A}" type="slidenum">
              <a:rPr lang="en-CA"/>
              <a:pPr/>
              <a:t>125</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BD000-0477-4EB4-AD88-28C0EFE62748}" type="slidenum">
              <a:rPr lang="en-CA"/>
              <a:pPr/>
              <a:t>126</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7112C-5C78-4ADF-A165-1FEE91C3F35F}" type="slidenum">
              <a:rPr lang="en-CA"/>
              <a:pPr/>
              <a:t>127</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43EA4-7A56-425B-A69A-2EA3094AEB39}" type="slidenum">
              <a:rPr lang="en-CA"/>
              <a:pPr/>
              <a:t>128</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6CCC53-83B6-4D47-8BB0-942FB77EE2B9}" type="slidenum">
              <a:rPr lang="en-CA"/>
              <a:pPr/>
              <a:t>129</a:t>
            </a:fld>
            <a:endParaRPr lang="en-CA"/>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D4F1489A-2DCD-44B0-BE77-A0DF8275EC36}" type="slidenum">
              <a:rPr lang="ar-SA" smtClean="0"/>
              <a:pPr/>
              <a:t>61</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390A0-0295-4610-9C94-67B68F6FEE48}" type="slidenum">
              <a:rPr lang="en-CA"/>
              <a:pPr/>
              <a:t>130</a:t>
            </a:fld>
            <a:endParaRPr lang="en-CA"/>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B064F4-BA88-4186-9CE5-EC335C760B12}" type="slidenum">
              <a:rPr lang="en-CA"/>
              <a:pPr/>
              <a:t>131</a:t>
            </a:fld>
            <a:endParaRPr lang="en-CA"/>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6DCC3-4186-406E-8F0D-9DD1EA5D01E3}" type="slidenum">
              <a:rPr lang="en-CA"/>
              <a:pPr/>
              <a:t>132</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586856-DC79-45E9-B08C-24EA8FFDCFDC}" type="slidenum">
              <a:rPr lang="en-CA"/>
              <a:pPr/>
              <a:t>133</a:t>
            </a:fld>
            <a:endParaRPr lang="en-CA"/>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39138-4450-44A3-B0C1-1194DEEC3E08}" type="slidenum">
              <a:rPr lang="en-CA"/>
              <a:pPr/>
              <a:t>134</a:t>
            </a:fld>
            <a:endParaRPr lang="en-CA"/>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0333E-B159-4936-9CDD-8C6918A1D0A8}" type="slidenum">
              <a:rPr lang="en-CA"/>
              <a:pPr/>
              <a:t>135</a:t>
            </a:fld>
            <a:endParaRPr lang="en-CA"/>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3C4EE-260B-4465-BD85-D0187F8766A1}" type="slidenum">
              <a:rPr lang="en-CA"/>
              <a:pPr/>
              <a:t>136</a:t>
            </a:fld>
            <a:endParaRPr lang="en-CA"/>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AE722-35B1-4605-890A-71CB51C67C41}" type="slidenum">
              <a:rPr lang="en-CA"/>
              <a:pPr/>
              <a:t>137</a:t>
            </a:fld>
            <a:endParaRPr lang="en-CA"/>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40EF9-BEAE-4310-9441-8B770053DE15}" type="slidenum">
              <a:rPr lang="en-CA"/>
              <a:pPr/>
              <a:t>138</a:t>
            </a:fld>
            <a:endParaRPr lang="en-CA"/>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1ADFD-AF87-460C-A907-A66FF805A409}" type="slidenum">
              <a:rPr lang="en-CA"/>
              <a:pPr/>
              <a:t>139</a:t>
            </a:fld>
            <a:endParaRPr lang="en-CA"/>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5D35309E-9EB7-4346-9422-A29589914106}" type="slidenum">
              <a:rPr lang="ar-SA" smtClean="0"/>
              <a:pPr/>
              <a:t>62</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1A760-A341-49F3-9FAB-0110AD500BFE}" type="slidenum">
              <a:rPr lang="en-CA"/>
              <a:pPr/>
              <a:t>140</a:t>
            </a:fld>
            <a:endParaRPr lang="en-CA"/>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A8CD0-8D12-497B-9069-8ACC9BC9A426}" type="slidenum">
              <a:rPr lang="en-CA"/>
              <a:pPr/>
              <a:t>141</a:t>
            </a:fld>
            <a:endParaRPr lang="en-CA"/>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1E175-08D1-4B94-BA63-EC26D005B83E}" type="slidenum">
              <a:rPr lang="en-CA"/>
              <a:pPr/>
              <a:t>142</a:t>
            </a:fld>
            <a:endParaRPr lang="en-CA"/>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B56F4-B63A-4521-8C96-F27B5B6EA05D}" type="slidenum">
              <a:rPr lang="en-CA"/>
              <a:pPr/>
              <a:t>143</a:t>
            </a:fld>
            <a:endParaRPr lang="en-CA"/>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A2482-7AA7-4699-B24E-97E2BD7A14AB}" type="slidenum">
              <a:rPr lang="en-CA"/>
              <a:pPr/>
              <a:t>144</a:t>
            </a:fld>
            <a:endParaRPr lang="en-CA"/>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A9811-245C-45FF-A45A-D640BD127CD1}" type="slidenum">
              <a:rPr lang="en-CA"/>
              <a:pPr/>
              <a:t>145</a:t>
            </a:fld>
            <a:endParaRPr lang="en-CA"/>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899B3-BE1C-49B6-BE68-64784CD93272}" type="slidenum">
              <a:rPr lang="en-CA"/>
              <a:pPr/>
              <a:t>146</a:t>
            </a:fld>
            <a:endParaRPr lang="en-CA"/>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688C7-CF1F-46E7-8595-A5A3D8CE5012}" type="slidenum">
              <a:rPr lang="en-CA"/>
              <a:pPr/>
              <a:t>147</a:t>
            </a:fld>
            <a:endParaRPr lang="en-CA"/>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5BBAA-E0DB-49A7-A394-EB4E590885F9}" type="slidenum">
              <a:rPr lang="en-CA"/>
              <a:pPr/>
              <a:t>148</a:t>
            </a:fld>
            <a:endParaRPr lang="en-CA"/>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26D6A-DA6B-4B33-A0AA-5D4A0DE87C16}" type="slidenum">
              <a:rPr lang="en-CA"/>
              <a:pPr/>
              <a:t>149</a:t>
            </a:fld>
            <a:endParaRPr lang="en-CA"/>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B181CCFF-E189-4B5E-A9ED-0B518B4B6D5F}" type="slidenum">
              <a:rPr lang="ar-SA" smtClean="0"/>
              <a:pPr/>
              <a:t>64</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A3D824-DA8C-4939-99CE-1491B25F73FA}" type="slidenum">
              <a:rPr lang="en-CA"/>
              <a:pPr/>
              <a:t>150</a:t>
            </a:fld>
            <a:endParaRPr lang="en-CA"/>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A28C4-ED80-456C-86C6-82860805279A}" type="slidenum">
              <a:rPr lang="en-CA"/>
              <a:pPr/>
              <a:t>151</a:t>
            </a:fld>
            <a:endParaRPr lang="en-CA"/>
          </a:p>
        </p:txBody>
      </p:sp>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D9ECB1-A00A-4126-8FB4-075A71EEB0C0}" type="slidenum">
              <a:rPr lang="en-CA"/>
              <a:pPr/>
              <a:t>152</a:t>
            </a:fld>
            <a:endParaRPr lang="en-CA"/>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CDF68-3313-4D61-A769-3B4B0472BD84}" type="slidenum">
              <a:rPr lang="en-CA"/>
              <a:pPr/>
              <a:t>156</a:t>
            </a:fld>
            <a:endParaRPr lang="en-CA"/>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23149-F7B3-413A-8EB5-6DFF1139B6F6}" type="slidenum">
              <a:rPr lang="en-CA"/>
              <a:pPr/>
              <a:t>157</a:t>
            </a:fld>
            <a:endParaRPr lang="en-CA"/>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F1E6C-232B-41F7-9CFB-1729A216210D}" type="slidenum">
              <a:rPr lang="en-CA"/>
              <a:pPr/>
              <a:t>158</a:t>
            </a:fld>
            <a:endParaRPr lang="en-CA"/>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1C162-6CFC-43BA-91C7-9A1976F3A2BC}" type="slidenum">
              <a:rPr lang="en-CA"/>
              <a:pPr/>
              <a:t>159</a:t>
            </a:fld>
            <a:endParaRPr lang="en-CA"/>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0F321-66AD-4913-AB1F-68DF77B7E617}" type="slidenum">
              <a:rPr lang="en-CA"/>
              <a:pPr/>
              <a:t>160</a:t>
            </a:fld>
            <a:endParaRPr lang="en-CA"/>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A9F0D-F51A-40B2-B3FF-B0306CA9F492}" type="slidenum">
              <a:rPr lang="en-CA"/>
              <a:pPr/>
              <a:t>161</a:t>
            </a:fld>
            <a:endParaRPr lang="en-CA"/>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62A33-122A-4E20-B875-0D315E6D2840}" type="slidenum">
              <a:rPr lang="en-CA"/>
              <a:pPr/>
              <a:t>162</a:t>
            </a:fld>
            <a:endParaRPr lang="en-CA"/>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4B0FF-F382-4704-AF93-F51189929644}" type="slidenum">
              <a:rPr lang="en-CA"/>
              <a:pPr/>
              <a:t>106</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ECCBBB-ACA0-4E2A-AB27-E980AC027161}" type="slidenum">
              <a:rPr lang="en-CA"/>
              <a:pPr/>
              <a:t>163</a:t>
            </a:fld>
            <a:endParaRPr lang="en-CA"/>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F4035-CE94-48CE-BEDA-6E5CFE9C3F1E}" type="slidenum">
              <a:rPr lang="en-CA"/>
              <a:pPr/>
              <a:t>164</a:t>
            </a:fld>
            <a:endParaRPr lang="en-CA"/>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FDA26-6DAF-4262-ABC2-2CD6B66422D8}" type="slidenum">
              <a:rPr lang="en-CA"/>
              <a:pPr/>
              <a:t>165</a:t>
            </a:fld>
            <a:endParaRPr lang="en-CA"/>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FB8F4-E780-4BDF-885A-5125688734F3}" type="slidenum">
              <a:rPr lang="en-CA"/>
              <a:pPr/>
              <a:t>107</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44B2B-E2A3-47FB-A1B5-7C5CA74323B5}" type="slidenum">
              <a:rPr lang="en-CA"/>
              <a:pPr/>
              <a:t>108</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E78B8-3A00-4589-A1A2-8B82C8FFFE3B}" type="slidenum">
              <a:rPr lang="en-CA"/>
              <a:pPr/>
              <a:t>109</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sql/sql_where.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w3schools.com/sql/sql_join_inner.asp"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www.w3schools.com/sql/sql_join_left.asp"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w3schools.com/sql/sql_join_right.asp"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w3schools.com/sql/sql_join_full.asp"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www.studytonight.com/dbms/tcl-command.php"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tutorialspoint.com/plsql/plsql_cursors.htm"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537" y="2404534"/>
            <a:ext cx="7915465" cy="1646302"/>
          </a:xfrm>
        </p:spPr>
        <p:txBody>
          <a:bodyPr/>
          <a:lstStyle/>
          <a:p>
            <a:pPr algn="l"/>
            <a:r>
              <a:rPr lang="en-US" dirty="0" smtClean="0"/>
              <a:t/>
            </a:r>
            <a:br>
              <a:rPr lang="en-US" dirty="0" smtClean="0"/>
            </a:br>
            <a:r>
              <a:rPr lang="en-US" b="1" dirty="0" smtClean="0"/>
              <a:t> </a:t>
            </a:r>
            <a:r>
              <a:rPr lang="en-US" b="1" dirty="0" smtClean="0">
                <a:solidFill>
                  <a:schemeClr val="tx1">
                    <a:lumMod val="85000"/>
                    <a:lumOff val="15000"/>
                  </a:schemeClr>
                </a:solidFill>
              </a:rPr>
              <a:t>SQL &amp; QUERY OPTIMIZATION </a:t>
            </a:r>
            <a:endParaRPr lang="en-US" dirty="0">
              <a:solidFill>
                <a:schemeClr val="tx1">
                  <a:lumMod val="85000"/>
                  <a:lumOff val="15000"/>
                </a:schemeClr>
              </a:solidFill>
            </a:endParaRPr>
          </a:p>
        </p:txBody>
      </p:sp>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b="1" dirty="0" smtClean="0">
                <a:solidFill>
                  <a:schemeClr val="tx1">
                    <a:lumMod val="85000"/>
                    <a:lumOff val="15000"/>
                  </a:schemeClr>
                </a:solidFill>
                <a:latin typeface="Times New Roman" pitchFamily="18" charset="0"/>
                <a:cs typeface="Times New Roman" pitchFamily="18" charset="0"/>
              </a:rPr>
              <a:t>SQL OPERATORS</a:t>
            </a:r>
            <a:endParaRPr lang="en-US" b="1"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58537"/>
            <a:ext cx="8596668" cy="4682825"/>
          </a:xfrm>
        </p:spPr>
        <p:txBody>
          <a:bodyPr/>
          <a:lstStyle/>
          <a:p>
            <a:r>
              <a:rPr lang="en-US" dirty="0" smtClean="0"/>
              <a:t>An operator is a reserved word or a character used primarily in an SQL statement's WHERE clause to perform operation(s), such as comparisons and arithmetic operations. </a:t>
            </a:r>
          </a:p>
          <a:p>
            <a:r>
              <a:rPr lang="en-US" dirty="0" smtClean="0"/>
              <a:t>These Operators are used to specify conditions in an SQL statement and to serve as conjunctions for multiple conditions in a statement.</a:t>
            </a:r>
          </a:p>
          <a:p>
            <a:pPr lvl="1"/>
            <a:r>
              <a:rPr lang="en-US" dirty="0" smtClean="0"/>
              <a:t>Arithmetic operators</a:t>
            </a:r>
          </a:p>
          <a:p>
            <a:pPr lvl="1"/>
            <a:r>
              <a:rPr lang="en-US" dirty="0" smtClean="0"/>
              <a:t>Comparison operators</a:t>
            </a:r>
          </a:p>
          <a:p>
            <a:pPr lvl="1"/>
            <a:r>
              <a:rPr lang="en-US" dirty="0" smtClean="0"/>
              <a:t>Logical operators</a:t>
            </a:r>
          </a:p>
          <a:p>
            <a:pPr lvl="1"/>
            <a:r>
              <a:rPr lang="en-US" dirty="0" smtClean="0"/>
              <a:t>Operators used to negate conditions</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45" y="230778"/>
            <a:ext cx="8596668" cy="709749"/>
          </a:xfrm>
        </p:spPr>
        <p:txBody>
          <a:bodyPr/>
          <a:lstStyle/>
          <a:p>
            <a:r>
              <a:rPr lang="en-US" dirty="0" smtClean="0">
                <a:solidFill>
                  <a:schemeClr val="tx1"/>
                </a:solidFill>
                <a:latin typeface="Times New Roman" pitchFamily="18" charset="0"/>
                <a:cs typeface="Times New Roman" pitchFamily="18" charset="0"/>
              </a:rPr>
              <a:t>QUERY OPTIMIZATION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005841"/>
            <a:ext cx="8596668" cy="5035522"/>
          </a:xfrm>
        </p:spPr>
        <p:txBody>
          <a:bodyPr/>
          <a:lstStyle/>
          <a:p>
            <a:pPr>
              <a:buNone/>
            </a:pPr>
            <a:r>
              <a:rPr lang="en-US" dirty="0" smtClean="0"/>
              <a:t>QUERY PROCESSING</a:t>
            </a:r>
          </a:p>
          <a:p>
            <a:r>
              <a:rPr lang="en-US" dirty="0" smtClean="0"/>
              <a:t>It refers  to the range of activities involved in extracting data from database.</a:t>
            </a:r>
            <a:endParaRPr lang="en-US" dirty="0"/>
          </a:p>
        </p:txBody>
      </p:sp>
      <p:pic>
        <p:nvPicPr>
          <p:cNvPr id="4" name="Picture 11"/>
          <p:cNvPicPr>
            <a:picLocks noChangeAspect="1" noChangeArrowheads="1"/>
          </p:cNvPicPr>
          <p:nvPr/>
        </p:nvPicPr>
        <p:blipFill>
          <a:blip r:embed="rId2"/>
          <a:srcRect/>
          <a:stretch>
            <a:fillRect/>
          </a:stretch>
        </p:blipFill>
        <p:spPr bwMode="auto">
          <a:xfrm>
            <a:off x="888274" y="2230438"/>
            <a:ext cx="7301639" cy="4013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23" y="178526"/>
            <a:ext cx="8596668" cy="840377"/>
          </a:xfrm>
        </p:spPr>
        <p:txBody>
          <a:bodyPr>
            <a:normAutofit fontScale="90000"/>
          </a:bodyPr>
          <a:lstStyle/>
          <a:p>
            <a:r>
              <a:rPr lang="en-US" b="1" dirty="0" smtClean="0">
                <a:solidFill>
                  <a:schemeClr val="tx1"/>
                </a:solidFill>
                <a:latin typeface="Times New Roman" pitchFamily="18" charset="0"/>
                <a:cs typeface="Times New Roman" pitchFamily="18" charset="0"/>
              </a:rPr>
              <a:t>QUERY PROCESSING</a:t>
            </a:r>
            <a:r>
              <a:rPr lang="en-US" dirty="0" smtClean="0"/>
              <a:t/>
            </a:r>
            <a:br>
              <a:rPr lang="en-US" dirty="0" smtClean="0"/>
            </a:br>
            <a:endParaRPr lang="en-US" dirty="0"/>
          </a:p>
        </p:txBody>
      </p:sp>
      <p:sp>
        <p:nvSpPr>
          <p:cNvPr id="3" name="Content Placeholder 2"/>
          <p:cNvSpPr>
            <a:spLocks noGrp="1"/>
          </p:cNvSpPr>
          <p:nvPr>
            <p:ph idx="1"/>
          </p:nvPr>
        </p:nvSpPr>
        <p:spPr>
          <a:xfrm>
            <a:off x="677334" y="875211"/>
            <a:ext cx="8596668" cy="5708470"/>
          </a:xfrm>
        </p:spPr>
        <p:txBody>
          <a:bodyPr>
            <a:normAutofit/>
          </a:bodyPr>
          <a:lstStyle/>
          <a:p>
            <a:pPr>
              <a:buNone/>
            </a:pPr>
            <a:r>
              <a:rPr lang="en-US" sz="1900" b="1" dirty="0" smtClean="0">
                <a:latin typeface="Times New Roman" pitchFamily="18" charset="0"/>
                <a:cs typeface="Times New Roman" pitchFamily="18" charset="0"/>
              </a:rPr>
              <a:t>Query parsing and translation (query compiler)</a:t>
            </a:r>
          </a:p>
          <a:p>
            <a:r>
              <a:rPr lang="en-US" sz="1900" dirty="0" smtClean="0">
                <a:latin typeface="Times New Roman" pitchFamily="18" charset="0"/>
                <a:cs typeface="Times New Roman" pitchFamily="18" charset="0"/>
              </a:rPr>
              <a:t>check the syntax (e.g. SQL for relational DBMS) </a:t>
            </a:r>
          </a:p>
          <a:p>
            <a:r>
              <a:rPr lang="en-US" sz="1900" dirty="0" smtClean="0">
                <a:latin typeface="Times New Roman" pitchFamily="18" charset="0"/>
                <a:cs typeface="Times New Roman" pitchFamily="18" charset="0"/>
              </a:rPr>
              <a:t>verify that the mentioned relations do exist and replace views</a:t>
            </a:r>
          </a:p>
          <a:p>
            <a:r>
              <a:rPr lang="en-US" sz="1900" dirty="0" smtClean="0">
                <a:latin typeface="Times New Roman" pitchFamily="18" charset="0"/>
                <a:cs typeface="Times New Roman" pitchFamily="18" charset="0"/>
              </a:rPr>
              <a:t>transform the SQL query to a query plan represented by a relational algebra expression (for relational DBMS) </a:t>
            </a:r>
          </a:p>
          <a:p>
            <a:pPr lvl="1"/>
            <a:r>
              <a:rPr lang="en-US" sz="1900" dirty="0" smtClean="0">
                <a:latin typeface="Times New Roman" pitchFamily="18" charset="0"/>
                <a:cs typeface="Times New Roman" pitchFamily="18" charset="0"/>
              </a:rPr>
              <a:t>different possible relational algebra expressions for a single query</a:t>
            </a:r>
            <a:endParaRPr lang="en-US" sz="1900" dirty="0" smtClean="0">
              <a:latin typeface="Times New Roman" pitchFamily="18" charset="0"/>
              <a:ea typeface="ＭＳ Ｐゴシック" pitchFamily="34" charset="-128"/>
              <a:cs typeface="Times New Roman" pitchFamily="18" charset="0"/>
            </a:endParaRPr>
          </a:p>
          <a:p>
            <a:pPr>
              <a:buNone/>
            </a:pPr>
            <a:r>
              <a:rPr lang="en-US" sz="1900" b="1" dirty="0" smtClean="0">
                <a:latin typeface="Times New Roman" pitchFamily="18" charset="0"/>
                <a:cs typeface="Times New Roman" pitchFamily="18" charset="0"/>
              </a:rPr>
              <a:t>Query </a:t>
            </a:r>
            <a:r>
              <a:rPr lang="en-US" sz="1900" b="1" dirty="0" err="1" smtClean="0">
                <a:latin typeface="Times New Roman" pitchFamily="18" charset="0"/>
                <a:cs typeface="Times New Roman" pitchFamily="18" charset="0"/>
              </a:rPr>
              <a:t>optimisation</a:t>
            </a:r>
            <a:r>
              <a:rPr lang="en-US" sz="1900" b="1" dirty="0" smtClean="0">
                <a:latin typeface="Times New Roman" pitchFamily="18" charset="0"/>
                <a:cs typeface="Times New Roman" pitchFamily="18" charset="0"/>
              </a:rPr>
              <a:t> (query </a:t>
            </a:r>
            <a:r>
              <a:rPr lang="en-US" sz="1900" b="1" dirty="0" err="1" smtClean="0">
                <a:latin typeface="Times New Roman" pitchFamily="18" charset="0"/>
                <a:cs typeface="Times New Roman" pitchFamily="18" charset="0"/>
              </a:rPr>
              <a:t>optimiser</a:t>
            </a:r>
            <a:r>
              <a:rPr lang="en-US" sz="1900" b="1" dirty="0" smtClean="0">
                <a:latin typeface="Times New Roman" pitchFamily="18" charset="0"/>
                <a:cs typeface="Times New Roman" pitchFamily="18" charset="0"/>
              </a:rPr>
              <a:t>)</a:t>
            </a:r>
          </a:p>
          <a:p>
            <a:r>
              <a:rPr lang="en-US" sz="1900" dirty="0" smtClean="0">
                <a:latin typeface="Times New Roman" pitchFamily="18" charset="0"/>
                <a:cs typeface="Times New Roman" pitchFamily="18" charset="0"/>
              </a:rPr>
              <a:t>transform the initial query plan into the best possible query plan based on the given data set </a:t>
            </a:r>
          </a:p>
          <a:p>
            <a:pPr lvl="1"/>
            <a:r>
              <a:rPr lang="en-US" sz="1900" dirty="0" smtClean="0">
                <a:latin typeface="Times New Roman" pitchFamily="18" charset="0"/>
                <a:cs typeface="Times New Roman" pitchFamily="18" charset="0"/>
              </a:rPr>
              <a:t>specify the execution of single query plan operations (evaluation primitives) </a:t>
            </a:r>
          </a:p>
          <a:p>
            <a:pPr lvl="2"/>
            <a:r>
              <a:rPr lang="en-US" sz="1900" dirty="0" smtClean="0">
                <a:latin typeface="Times New Roman" pitchFamily="18" charset="0"/>
                <a:cs typeface="Times New Roman" pitchFamily="18" charset="0"/>
              </a:rPr>
              <a:t> e.g. which algorithms and indices to be used </a:t>
            </a:r>
          </a:p>
          <a:p>
            <a:pPr lvl="1"/>
            <a:r>
              <a:rPr lang="en-US" sz="1900" dirty="0" smtClean="0">
                <a:latin typeface="Times New Roman" pitchFamily="18" charset="0"/>
                <a:cs typeface="Times New Roman" pitchFamily="18" charset="0"/>
              </a:rPr>
              <a:t>the query execution plan is defined by a sequence of evaluation primitives</a:t>
            </a:r>
          </a:p>
          <a:p>
            <a:pPr>
              <a:buNone/>
            </a:pPr>
            <a:r>
              <a:rPr lang="en-US" b="1" dirty="0" smtClean="0">
                <a:latin typeface="Times New Roman" pitchFamily="18" charset="0"/>
                <a:cs typeface="Times New Roman" pitchFamily="18" charset="0"/>
              </a:rPr>
              <a:t>Query evaluation (command processor)</a:t>
            </a:r>
          </a:p>
          <a:p>
            <a:r>
              <a:rPr lang="en-US" dirty="0" smtClean="0">
                <a:latin typeface="Times New Roman" pitchFamily="18" charset="0"/>
                <a:cs typeface="Times New Roman" pitchFamily="18" charset="0"/>
              </a:rPr>
              <a:t>execute the query execution plan and return the result </a:t>
            </a:r>
            <a:endParaRPr lang="en-US" dirty="0" smtClean="0">
              <a:latin typeface="Times New Roman" pitchFamily="18" charset="0"/>
              <a:ea typeface="ＭＳ Ｐゴシック" pitchFamily="34" charset="-128"/>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6" y="217714"/>
            <a:ext cx="8596668" cy="762000"/>
          </a:xfrm>
        </p:spPr>
        <p:txBody>
          <a:bodyPr>
            <a:normAutofit fontScale="90000"/>
          </a:bodyPr>
          <a:lstStyle/>
          <a:p>
            <a:r>
              <a:rPr lang="en-US" b="1" dirty="0" smtClean="0">
                <a:solidFill>
                  <a:schemeClr val="tx1"/>
                </a:solidFill>
                <a:latin typeface="Times New Roman" pitchFamily="18" charset="0"/>
                <a:cs typeface="Times New Roman" pitchFamily="18" charset="0"/>
              </a:rPr>
              <a:t>QUERY EXPRESSION AND EXECUTION </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3" y="1005842"/>
            <a:ext cx="9054495" cy="5630090"/>
          </a:xfrm>
        </p:spPr>
        <p:txBody>
          <a:bodyPr/>
          <a:lstStyle/>
          <a:p>
            <a:pPr>
              <a:buNone/>
            </a:pPr>
            <a:r>
              <a:rPr lang="en-US" dirty="0" smtClean="0"/>
              <a:t>SELECT name, street FROM Customer, Order WHERE </a:t>
            </a:r>
            <a:r>
              <a:rPr lang="en-US" dirty="0" err="1" smtClean="0"/>
              <a:t>Order.customerID</a:t>
            </a:r>
            <a:r>
              <a:rPr lang="en-US" dirty="0" smtClean="0"/>
              <a:t> = </a:t>
            </a:r>
            <a:r>
              <a:rPr lang="en-US" dirty="0" err="1" smtClean="0"/>
              <a:t>Customer.customerID</a:t>
            </a:r>
            <a:r>
              <a:rPr lang="en-US" dirty="0" smtClean="0"/>
              <a:t> AND status = 'open'; </a:t>
            </a:r>
          </a:p>
          <a:p>
            <a:pPr>
              <a:buNone/>
            </a:pPr>
            <a:r>
              <a:rPr lang="en-US" dirty="0" smtClean="0"/>
              <a:t>Transform the SQL query to the following query plan </a:t>
            </a:r>
          </a:p>
        </p:txBody>
      </p:sp>
      <p:pic>
        <p:nvPicPr>
          <p:cNvPr id="1026" name="Picture 2"/>
          <p:cNvPicPr>
            <a:picLocks noChangeAspect="1" noChangeArrowheads="1"/>
          </p:cNvPicPr>
          <p:nvPr/>
        </p:nvPicPr>
        <p:blipFill>
          <a:blip r:embed="rId2"/>
          <a:srcRect/>
          <a:stretch>
            <a:fillRect/>
          </a:stretch>
        </p:blipFill>
        <p:spPr bwMode="auto">
          <a:xfrm>
            <a:off x="365760" y="2077404"/>
            <a:ext cx="9261566" cy="4245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283029"/>
            <a:ext cx="8596668" cy="657497"/>
          </a:xfrm>
        </p:spPr>
        <p:txBody>
          <a:bodyPr/>
          <a:lstStyle/>
          <a:p>
            <a:r>
              <a:rPr lang="en-US" b="1" dirty="0" smtClean="0">
                <a:solidFill>
                  <a:schemeClr val="tx1"/>
                </a:solidFill>
                <a:latin typeface="Times New Roman" pitchFamily="18" charset="0"/>
                <a:cs typeface="Times New Roman" pitchFamily="18" charset="0"/>
              </a:rPr>
              <a:t>MEASURES OF QUERY COST</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018903"/>
            <a:ext cx="8596668" cy="5022460"/>
          </a:xfrm>
        </p:spPr>
        <p:txBody>
          <a:bodyPr/>
          <a:lstStyle/>
          <a:p>
            <a:pPr>
              <a:lnSpc>
                <a:spcPct val="90000"/>
              </a:lnSpc>
            </a:pPr>
            <a:r>
              <a:rPr lang="en-US" dirty="0" smtClean="0">
                <a:latin typeface="Times New Roman" pitchFamily="18" charset="0"/>
                <a:cs typeface="Times New Roman" pitchFamily="18" charset="0"/>
              </a:rPr>
              <a:t>Cost is generally measured as total elapsed time for answering query</a:t>
            </a:r>
          </a:p>
          <a:p>
            <a:pPr lvl="1">
              <a:lnSpc>
                <a:spcPct val="90000"/>
              </a:lnSpc>
            </a:pPr>
            <a:r>
              <a:rPr lang="en-US" sz="1800" dirty="0" smtClean="0">
                <a:latin typeface="Times New Roman" pitchFamily="18" charset="0"/>
                <a:cs typeface="Times New Roman" pitchFamily="18" charset="0"/>
              </a:rPr>
              <a:t>Many factors contribute to time cost</a:t>
            </a:r>
          </a:p>
          <a:p>
            <a:pPr lvl="2">
              <a:lnSpc>
                <a:spcPct val="90000"/>
              </a:lnSpc>
            </a:pPr>
            <a:r>
              <a:rPr lang="en-US" sz="1800" i="1" dirty="0" smtClean="0">
                <a:latin typeface="Times New Roman" pitchFamily="18" charset="0"/>
                <a:cs typeface="Times New Roman" pitchFamily="18" charset="0"/>
              </a:rPr>
              <a:t>disk accesses, CPU</a:t>
            </a:r>
            <a:r>
              <a:rPr lang="en-US" sz="1800" dirty="0" smtClean="0">
                <a:latin typeface="Times New Roman" pitchFamily="18" charset="0"/>
                <a:cs typeface="Times New Roman" pitchFamily="18" charset="0"/>
              </a:rPr>
              <a:t>, or even network </a:t>
            </a:r>
            <a:r>
              <a:rPr lang="en-US" sz="1800" i="1" dirty="0" smtClean="0">
                <a:latin typeface="Times New Roman" pitchFamily="18" charset="0"/>
                <a:cs typeface="Times New Roman" pitchFamily="18" charset="0"/>
              </a:rPr>
              <a:t>communication</a:t>
            </a:r>
          </a:p>
          <a:p>
            <a:pPr>
              <a:lnSpc>
                <a:spcPct val="90000"/>
              </a:lnSpc>
            </a:pPr>
            <a:r>
              <a:rPr lang="en-US" dirty="0" smtClean="0">
                <a:latin typeface="Times New Roman" pitchFamily="18" charset="0"/>
                <a:cs typeface="Times New Roman" pitchFamily="18" charset="0"/>
              </a:rPr>
              <a:t>Typically disk access is the predominant cost, and is also relatively easy to estimate.   Measured by taking into account</a:t>
            </a:r>
          </a:p>
          <a:p>
            <a:pPr lvl="1">
              <a:lnSpc>
                <a:spcPct val="90000"/>
              </a:lnSpc>
            </a:pPr>
            <a:r>
              <a:rPr lang="en-US" sz="1800" dirty="0" smtClean="0">
                <a:solidFill>
                  <a:schemeClr val="tx2"/>
                </a:solidFill>
                <a:latin typeface="Times New Roman" pitchFamily="18" charset="0"/>
                <a:cs typeface="Times New Roman" pitchFamily="18" charset="0"/>
              </a:rPr>
              <a:t> Number of seeks   * average-seek-cost </a:t>
            </a:r>
          </a:p>
          <a:p>
            <a:pPr lvl="1">
              <a:lnSpc>
                <a:spcPct val="90000"/>
              </a:lnSpc>
            </a:pPr>
            <a:r>
              <a:rPr lang="en-US" sz="1800" dirty="0" smtClean="0">
                <a:solidFill>
                  <a:schemeClr val="tx2"/>
                </a:solidFill>
                <a:latin typeface="Times New Roman" pitchFamily="18" charset="0"/>
                <a:cs typeface="Times New Roman" pitchFamily="18" charset="0"/>
              </a:rPr>
              <a:t>Number of blocks read   * average-block-read-cost </a:t>
            </a:r>
          </a:p>
          <a:p>
            <a:pPr lvl="1">
              <a:lnSpc>
                <a:spcPct val="90000"/>
              </a:lnSpc>
            </a:pPr>
            <a:r>
              <a:rPr lang="en-US" sz="1800" dirty="0" smtClean="0">
                <a:solidFill>
                  <a:schemeClr val="tx2"/>
                </a:solidFill>
                <a:latin typeface="Times New Roman" pitchFamily="18" charset="0"/>
                <a:cs typeface="Times New Roman" pitchFamily="18" charset="0"/>
              </a:rPr>
              <a:t>Number of blocks written * average-block-write-cost</a:t>
            </a:r>
          </a:p>
          <a:p>
            <a:pPr lvl="2">
              <a:lnSpc>
                <a:spcPct val="90000"/>
              </a:lnSpc>
            </a:pPr>
            <a:r>
              <a:rPr lang="en-US" sz="1800" dirty="0" smtClean="0">
                <a:latin typeface="Times New Roman" pitchFamily="18" charset="0"/>
                <a:cs typeface="Times New Roman" pitchFamily="18" charset="0"/>
              </a:rPr>
              <a:t>Cost to write a block is greater than cost to read a block </a:t>
            </a:r>
          </a:p>
          <a:p>
            <a:pPr lvl="3">
              <a:lnSpc>
                <a:spcPct val="90000"/>
              </a:lnSpc>
            </a:pPr>
            <a:r>
              <a:rPr lang="en-US" sz="1800" dirty="0" smtClean="0">
                <a:latin typeface="Times New Roman" pitchFamily="18" charset="0"/>
                <a:cs typeface="Times New Roman" pitchFamily="18" charset="0"/>
              </a:rPr>
              <a:t>data is read back after being written to ensure that the write was successful</a:t>
            </a:r>
          </a:p>
          <a:p>
            <a:pPr>
              <a:buNone/>
            </a:pP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30778"/>
            <a:ext cx="8596668" cy="683623"/>
          </a:xfrm>
        </p:spPr>
        <p:txBody>
          <a:bodyPr/>
          <a:lstStyle/>
          <a:p>
            <a:r>
              <a:rPr lang="en-US" b="1" dirty="0" smtClean="0">
                <a:solidFill>
                  <a:schemeClr val="tx1"/>
                </a:solidFill>
              </a:rPr>
              <a:t>QUERY OPTIMIZATION</a:t>
            </a:r>
            <a:endParaRPr lang="en-US" b="1" dirty="0">
              <a:solidFill>
                <a:schemeClr val="tx1"/>
              </a:solidFill>
            </a:endParaRPr>
          </a:p>
        </p:txBody>
      </p:sp>
      <p:sp>
        <p:nvSpPr>
          <p:cNvPr id="3" name="Content Placeholder 2"/>
          <p:cNvSpPr>
            <a:spLocks noGrp="1"/>
          </p:cNvSpPr>
          <p:nvPr>
            <p:ph idx="1"/>
          </p:nvPr>
        </p:nvSpPr>
        <p:spPr>
          <a:xfrm>
            <a:off x="677334" y="1005840"/>
            <a:ext cx="8596668" cy="5035523"/>
          </a:xfrm>
        </p:spPr>
        <p:txBody>
          <a:bodyPr/>
          <a:lstStyle/>
          <a:p>
            <a:r>
              <a:rPr lang="en-US" dirty="0" smtClean="0"/>
              <a:t>The process of choosing a suitable execution strategy for processing a query.</a:t>
            </a:r>
          </a:p>
          <a:p>
            <a:pPr>
              <a:buNone/>
            </a:pPr>
            <a:r>
              <a:rPr lang="en-US" dirty="0" smtClean="0"/>
              <a:t>Two internal representations of a query:</a:t>
            </a:r>
          </a:p>
          <a:p>
            <a:pPr lvl="1"/>
            <a:r>
              <a:rPr lang="en-US" b="1" dirty="0" smtClean="0"/>
              <a:t>Query Tree</a:t>
            </a:r>
          </a:p>
          <a:p>
            <a:pPr lvl="1"/>
            <a:r>
              <a:rPr lang="en-US" b="1" dirty="0" smtClean="0"/>
              <a:t>Query Graph</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9966"/>
            <a:ext cx="8596668" cy="644434"/>
          </a:xfrm>
        </p:spPr>
        <p:txBody>
          <a:bodyPr/>
          <a:lstStyle/>
          <a:p>
            <a:r>
              <a:rPr lang="en-US" b="1" dirty="0" smtClean="0">
                <a:solidFill>
                  <a:schemeClr val="tx1"/>
                </a:solidFill>
              </a:rPr>
              <a:t>QUERY OPTIMIZATION</a:t>
            </a:r>
            <a:endParaRPr lang="en-US" dirty="0"/>
          </a:p>
        </p:txBody>
      </p:sp>
      <p:sp>
        <p:nvSpPr>
          <p:cNvPr id="3" name="Content Placeholder 2"/>
          <p:cNvSpPr>
            <a:spLocks noGrp="1"/>
          </p:cNvSpPr>
          <p:nvPr>
            <p:ph idx="1"/>
          </p:nvPr>
        </p:nvSpPr>
        <p:spPr>
          <a:xfrm>
            <a:off x="677334" y="1293223"/>
            <a:ext cx="8596668" cy="4748139"/>
          </a:xfrm>
        </p:spPr>
        <p:txBody>
          <a:bodyPr/>
          <a:lstStyle/>
          <a:p>
            <a:endParaRPr lang="en-US" dirty="0"/>
          </a:p>
        </p:txBody>
      </p:sp>
      <p:pic>
        <p:nvPicPr>
          <p:cNvPr id="4" name="Picture 10" descr="fig15_01"/>
          <p:cNvPicPr>
            <a:picLocks noChangeAspect="1" noChangeArrowheads="1"/>
          </p:cNvPicPr>
          <p:nvPr/>
        </p:nvPicPr>
        <p:blipFill>
          <a:blip r:embed="rId2"/>
          <a:srcRect/>
          <a:stretch>
            <a:fillRect/>
          </a:stretch>
        </p:blipFill>
        <p:spPr bwMode="auto">
          <a:xfrm>
            <a:off x="627017" y="1280160"/>
            <a:ext cx="8791303" cy="5120640"/>
          </a:xfrm>
          <a:prstGeom prst="rect">
            <a:avLst/>
          </a:prstGeom>
          <a:noFill/>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00F90127-3458-4A17-9DD6-38244313F3DF}" type="slidenum">
              <a:rPr lang="en-US"/>
              <a:pPr/>
              <a:t>106</a:t>
            </a:fld>
            <a:endParaRPr lang="en-CA"/>
          </a:p>
        </p:txBody>
      </p:sp>
      <p:sp>
        <p:nvSpPr>
          <p:cNvPr id="677894" name="Rectangle 6"/>
          <p:cNvSpPr>
            <a:spLocks noGrp="1" noChangeArrowheads="1"/>
          </p:cNvSpPr>
          <p:nvPr>
            <p:ph type="title"/>
          </p:nvPr>
        </p:nvSpPr>
        <p:spPr>
          <a:xfrm>
            <a:off x="651208" y="283029"/>
            <a:ext cx="8596668" cy="866502"/>
          </a:xfrm>
        </p:spPr>
        <p:txBody>
          <a:bodyPr>
            <a:normAutofit fontScale="90000"/>
          </a:bodyPr>
          <a:lstStyle/>
          <a:p>
            <a:r>
              <a:rPr lang="en-US" sz="3200" dirty="0" smtClean="0">
                <a:solidFill>
                  <a:schemeClr val="tx1"/>
                </a:solidFill>
                <a:latin typeface="Times New Roman" pitchFamily="18" charset="0"/>
                <a:cs typeface="Times New Roman" pitchFamily="18" charset="0"/>
              </a:rPr>
              <a:t>TRANSLATING SQL QUERIES INTO RELATIONAL ALGEBRA </a:t>
            </a:r>
            <a:endParaRPr lang="en-US" sz="3200" dirty="0">
              <a:solidFill>
                <a:schemeClr val="tx1"/>
              </a:solidFill>
              <a:latin typeface="Times New Roman" pitchFamily="18" charset="0"/>
              <a:cs typeface="Times New Roman" pitchFamily="18" charset="0"/>
            </a:endParaRPr>
          </a:p>
        </p:txBody>
      </p:sp>
      <p:sp>
        <p:nvSpPr>
          <p:cNvPr id="677895" name="Rectangle 7"/>
          <p:cNvSpPr>
            <a:spLocks noGrp="1" noChangeArrowheads="1"/>
          </p:cNvSpPr>
          <p:nvPr>
            <p:ph type="body" idx="1"/>
          </p:nvPr>
        </p:nvSpPr>
        <p:spPr>
          <a:xfrm>
            <a:off x="677334" y="1502229"/>
            <a:ext cx="8596668" cy="4539133"/>
          </a:xfrm>
        </p:spPr>
        <p:txBody>
          <a:bodyPr/>
          <a:lstStyle/>
          <a:p>
            <a:pPr>
              <a:lnSpc>
                <a:spcPct val="90000"/>
              </a:lnSpc>
            </a:pPr>
            <a:r>
              <a:rPr lang="en-US" b="1" dirty="0">
                <a:latin typeface="Times New Roman" pitchFamily="18" charset="0"/>
                <a:cs typeface="Times New Roman" pitchFamily="18" charset="0"/>
              </a:rPr>
              <a:t>Query block</a:t>
            </a:r>
            <a:r>
              <a:rPr lang="en-US" dirty="0">
                <a:latin typeface="Times New Roman" pitchFamily="18" charset="0"/>
                <a:cs typeface="Times New Roman" pitchFamily="18" charset="0"/>
              </a:rPr>
              <a:t>: </a:t>
            </a:r>
          </a:p>
          <a:p>
            <a:pPr lvl="1">
              <a:lnSpc>
                <a:spcPct val="90000"/>
              </a:lnSpc>
            </a:pPr>
            <a:r>
              <a:rPr lang="en-US" dirty="0">
                <a:latin typeface="Times New Roman" pitchFamily="18" charset="0"/>
                <a:cs typeface="Times New Roman" pitchFamily="18" charset="0"/>
              </a:rPr>
              <a:t>The basic unit that can be translated into the algebraic operators and optimized.</a:t>
            </a:r>
          </a:p>
          <a:p>
            <a:pPr>
              <a:lnSpc>
                <a:spcPct val="90000"/>
              </a:lnSpc>
            </a:pPr>
            <a:r>
              <a:rPr lang="en-US" dirty="0">
                <a:latin typeface="Times New Roman" pitchFamily="18" charset="0"/>
                <a:cs typeface="Times New Roman" pitchFamily="18" charset="0"/>
              </a:rPr>
              <a:t>A query block contains a single SELECT-FROM-WHERE expression, as well as GROUP BY and HAVING clause if these are part of the block.</a:t>
            </a:r>
          </a:p>
          <a:p>
            <a:pPr>
              <a:lnSpc>
                <a:spcPct val="90000"/>
              </a:lnSpc>
            </a:pPr>
            <a:r>
              <a:rPr lang="en-US" b="1" dirty="0">
                <a:latin typeface="Times New Roman" pitchFamily="18" charset="0"/>
                <a:cs typeface="Times New Roman" pitchFamily="18" charset="0"/>
              </a:rPr>
              <a:t>Nested queries</a:t>
            </a:r>
            <a:r>
              <a:rPr lang="en-US" dirty="0">
                <a:latin typeface="Times New Roman" pitchFamily="18" charset="0"/>
                <a:cs typeface="Times New Roman" pitchFamily="18" charset="0"/>
              </a:rPr>
              <a:t> within a query are identified as separate query blocks.</a:t>
            </a:r>
          </a:p>
          <a:p>
            <a:pPr>
              <a:lnSpc>
                <a:spcPct val="90000"/>
              </a:lnSpc>
            </a:pPr>
            <a:r>
              <a:rPr lang="en-US" dirty="0">
                <a:latin typeface="Times New Roman" pitchFamily="18" charset="0"/>
                <a:cs typeface="Times New Roman" pitchFamily="18" charset="0"/>
              </a:rPr>
              <a:t>Aggregate operators in SQL must be included in the extended algebra.</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53" name="Rectangle 17"/>
          <p:cNvSpPr>
            <a:spLocks noGrp="1" noChangeArrowheads="1"/>
          </p:cNvSpPr>
          <p:nvPr>
            <p:ph type="title"/>
          </p:nvPr>
        </p:nvSpPr>
        <p:spPr>
          <a:xfrm>
            <a:off x="651208" y="283029"/>
            <a:ext cx="8596668" cy="840377"/>
          </a:xfrm>
        </p:spPr>
        <p:txBody>
          <a:bodyPr>
            <a:normAutofit fontScale="90000"/>
          </a:bodyPr>
          <a:lstStyle/>
          <a:p>
            <a:r>
              <a:rPr lang="en-US" sz="3200" b="1" dirty="0" smtClean="0">
                <a:solidFill>
                  <a:schemeClr val="tx1"/>
                </a:solidFill>
                <a:latin typeface="Times New Roman" pitchFamily="18" charset="0"/>
                <a:cs typeface="Times New Roman" pitchFamily="18" charset="0"/>
              </a:rPr>
              <a:t>TRANSLATING SQL QUERIES INTO RELATIONAL ALGEBRA </a:t>
            </a:r>
            <a:endParaRPr lang="en-US" sz="3200" b="1" dirty="0">
              <a:solidFill>
                <a:schemeClr val="tx1"/>
              </a:solidFill>
              <a:latin typeface="Times New Roman" pitchFamily="18" charset="0"/>
              <a:cs typeface="Times New Roman" pitchFamily="18" charset="0"/>
            </a:endParaRPr>
          </a:p>
        </p:txBody>
      </p:sp>
      <p:sp>
        <p:nvSpPr>
          <p:cNvPr id="679954" name="Rectangle 18"/>
          <p:cNvSpPr>
            <a:spLocks noGrp="1" noChangeArrowheads="1"/>
          </p:cNvSpPr>
          <p:nvPr>
            <p:ph type="body" idx="1"/>
          </p:nvPr>
        </p:nvSpPr>
        <p:spPr>
          <a:xfrm>
            <a:off x="1016000" y="1676399"/>
            <a:ext cx="10549467" cy="1837509"/>
          </a:xfrm>
          <a:ln>
            <a:solidFill>
              <a:schemeClr val="tx1"/>
            </a:solidFill>
          </a:ln>
        </p:spPr>
        <p:txBody>
          <a:bodyPr>
            <a:normAutofit fontScale="92500" lnSpcReduction="10000"/>
          </a:bodyPr>
          <a:lstStyle/>
          <a:p>
            <a:pPr marL="0" indent="0">
              <a:lnSpc>
                <a:spcPct val="90000"/>
              </a:lnSpc>
              <a:buClr>
                <a:srgbClr val="FF0000"/>
              </a:buClr>
              <a:buSzTx/>
              <a:buFont typeface="Wingdings" pitchFamily="2" charset="2"/>
              <a:buNone/>
            </a:pPr>
            <a:r>
              <a:rPr lang="en-US" sz="2000" b="1" dirty="0">
                <a:solidFill>
                  <a:schemeClr val="tx1"/>
                </a:solidFill>
                <a:latin typeface="Times New Roman" pitchFamily="18" charset="0"/>
              </a:rPr>
              <a:t>SELECT</a:t>
            </a:r>
            <a:r>
              <a:rPr lang="en-US" sz="2000" dirty="0">
                <a:solidFill>
                  <a:schemeClr val="tx1"/>
                </a:solidFill>
                <a:latin typeface="Times New Roman" pitchFamily="18" charset="0"/>
              </a:rPr>
              <a:t> 	LNAME, FNAME</a:t>
            </a:r>
          </a:p>
          <a:p>
            <a:pPr marL="0" indent="0">
              <a:lnSpc>
                <a:spcPct val="90000"/>
              </a:lnSpc>
              <a:buClr>
                <a:srgbClr val="FF0000"/>
              </a:buClr>
              <a:buSzTx/>
              <a:buFont typeface="Wingdings" pitchFamily="2" charset="2"/>
              <a:buNone/>
            </a:pPr>
            <a:r>
              <a:rPr lang="en-US" sz="2000" b="1" dirty="0">
                <a:solidFill>
                  <a:schemeClr val="tx1"/>
                </a:solidFill>
                <a:latin typeface="Times New Roman" pitchFamily="18" charset="0"/>
              </a:rPr>
              <a:t>FROM</a:t>
            </a:r>
            <a:r>
              <a:rPr lang="en-US" sz="2000" dirty="0">
                <a:solidFill>
                  <a:schemeClr val="tx1"/>
                </a:solidFill>
                <a:latin typeface="Times New Roman" pitchFamily="18" charset="0"/>
              </a:rPr>
              <a:t> 		EMPLOYEE</a:t>
            </a:r>
          </a:p>
          <a:p>
            <a:pPr marL="0" indent="0">
              <a:lnSpc>
                <a:spcPct val="90000"/>
              </a:lnSpc>
              <a:buClr>
                <a:srgbClr val="FF0000"/>
              </a:buClr>
              <a:buSzTx/>
              <a:buFont typeface="Wingdings" pitchFamily="2" charset="2"/>
              <a:buNone/>
            </a:pPr>
            <a:r>
              <a:rPr lang="en-US" sz="2000" b="1" dirty="0">
                <a:solidFill>
                  <a:schemeClr val="tx1"/>
                </a:solidFill>
                <a:latin typeface="Times New Roman" pitchFamily="18" charset="0"/>
              </a:rPr>
              <a:t>WHERE</a:t>
            </a:r>
            <a:r>
              <a:rPr lang="en-US" sz="2000" dirty="0">
                <a:solidFill>
                  <a:schemeClr val="tx1"/>
                </a:solidFill>
                <a:latin typeface="Times New Roman" pitchFamily="18" charset="0"/>
              </a:rPr>
              <a:t> 	SALARY &gt; (	</a:t>
            </a:r>
            <a:r>
              <a:rPr lang="en-US" sz="2000" b="1" dirty="0">
                <a:solidFill>
                  <a:schemeClr val="tx1"/>
                </a:solidFill>
                <a:latin typeface="Times New Roman" pitchFamily="18" charset="0"/>
              </a:rPr>
              <a:t>SELECT</a:t>
            </a:r>
            <a:r>
              <a:rPr lang="en-US" sz="2000" dirty="0">
                <a:solidFill>
                  <a:schemeClr val="tx1"/>
                </a:solidFill>
                <a:latin typeface="Times New Roman" pitchFamily="18" charset="0"/>
              </a:rPr>
              <a:t> 	MAX (SALARY)</a:t>
            </a:r>
          </a:p>
          <a:p>
            <a:pPr marL="0" indent="0">
              <a:lnSpc>
                <a:spcPct val="90000"/>
              </a:lnSpc>
              <a:buClr>
                <a:srgbClr val="FF0000"/>
              </a:buClr>
              <a:buSzTx/>
              <a:buFont typeface="Wingdings" pitchFamily="2" charset="2"/>
              <a:buNone/>
            </a:pPr>
            <a:r>
              <a:rPr lang="en-US" sz="2000" dirty="0">
                <a:solidFill>
                  <a:schemeClr val="tx1"/>
                </a:solidFill>
                <a:latin typeface="Times New Roman" pitchFamily="18" charset="0"/>
              </a:rPr>
              <a:t>				</a:t>
            </a:r>
            <a:r>
              <a:rPr lang="en-US" sz="2000" b="1" dirty="0">
                <a:solidFill>
                  <a:schemeClr val="tx1"/>
                </a:solidFill>
                <a:latin typeface="Times New Roman" pitchFamily="18" charset="0"/>
              </a:rPr>
              <a:t>FROM</a:t>
            </a:r>
            <a:r>
              <a:rPr lang="en-US" sz="2000" dirty="0">
                <a:solidFill>
                  <a:schemeClr val="tx1"/>
                </a:solidFill>
                <a:latin typeface="Times New Roman" pitchFamily="18" charset="0"/>
              </a:rPr>
              <a:t>		EMPLOYEE</a:t>
            </a:r>
          </a:p>
          <a:p>
            <a:pPr marL="0" indent="0">
              <a:lnSpc>
                <a:spcPct val="90000"/>
              </a:lnSpc>
              <a:buClr>
                <a:srgbClr val="FF0000"/>
              </a:buClr>
              <a:buSzTx/>
              <a:buFont typeface="Wingdings" pitchFamily="2" charset="2"/>
              <a:buNone/>
            </a:pPr>
            <a:r>
              <a:rPr lang="en-US" sz="2000" dirty="0">
                <a:solidFill>
                  <a:schemeClr val="tx1"/>
                </a:solidFill>
                <a:latin typeface="Times New Roman" pitchFamily="18" charset="0"/>
              </a:rPr>
              <a:t>				</a:t>
            </a:r>
            <a:r>
              <a:rPr lang="en-US" sz="2000" b="1" dirty="0">
                <a:solidFill>
                  <a:schemeClr val="tx1"/>
                </a:solidFill>
                <a:latin typeface="Times New Roman" pitchFamily="18" charset="0"/>
              </a:rPr>
              <a:t>WHERE</a:t>
            </a:r>
            <a:r>
              <a:rPr lang="en-US" sz="2000" dirty="0">
                <a:solidFill>
                  <a:schemeClr val="tx1"/>
                </a:solidFill>
                <a:latin typeface="Times New Roman" pitchFamily="18" charset="0"/>
              </a:rPr>
              <a:t> 	DNO = 5);</a:t>
            </a:r>
          </a:p>
        </p:txBody>
      </p:sp>
      <p:sp>
        <p:nvSpPr>
          <p:cNvPr id="679940" name="Text Box 4"/>
          <p:cNvSpPr txBox="1">
            <a:spLocks noChangeArrowheads="1"/>
          </p:cNvSpPr>
          <p:nvPr/>
        </p:nvSpPr>
        <p:spPr bwMode="auto">
          <a:xfrm>
            <a:off x="6417733" y="4140927"/>
            <a:ext cx="5367867" cy="1046440"/>
          </a:xfrm>
          <a:prstGeom prst="rect">
            <a:avLst/>
          </a:prstGeom>
          <a:noFill/>
          <a:ln w="9525">
            <a:solidFill>
              <a:schemeClr val="tx1"/>
            </a:solidFill>
            <a:miter lim="800000"/>
            <a:headEnd/>
            <a:tailEnd/>
          </a:ln>
          <a:effectLst/>
        </p:spPr>
        <p:txBody>
          <a:bodyPr wrap="square">
            <a:spAutoFit/>
          </a:bodyPr>
          <a:lstStyle/>
          <a:p>
            <a:pPr>
              <a:lnSpc>
                <a:spcPct val="90000"/>
              </a:lnSpc>
              <a:spcBef>
                <a:spcPct val="20000"/>
              </a:spcBef>
              <a:buClr>
                <a:srgbClr val="FF0000"/>
              </a:buClr>
              <a:buFont typeface="Wingdings" pitchFamily="2" charset="2"/>
              <a:buNone/>
            </a:pPr>
            <a:r>
              <a:rPr lang="en-US" sz="2000" b="1" dirty="0">
                <a:latin typeface="Times New Roman" pitchFamily="18" charset="0"/>
              </a:rPr>
              <a:t>SELECT</a:t>
            </a:r>
            <a:r>
              <a:rPr lang="en-US" sz="2000" dirty="0">
                <a:latin typeface="Times New Roman" pitchFamily="18" charset="0"/>
              </a:rPr>
              <a:t>	MAX (SALARY)</a:t>
            </a:r>
          </a:p>
          <a:p>
            <a:pPr>
              <a:lnSpc>
                <a:spcPct val="90000"/>
              </a:lnSpc>
              <a:spcBef>
                <a:spcPct val="20000"/>
              </a:spcBef>
              <a:buClr>
                <a:srgbClr val="FF0000"/>
              </a:buClr>
              <a:buFont typeface="Wingdings" pitchFamily="2" charset="2"/>
              <a:buNone/>
            </a:pPr>
            <a:r>
              <a:rPr lang="en-US" sz="2000" b="1" dirty="0">
                <a:latin typeface="Times New Roman" pitchFamily="18" charset="0"/>
              </a:rPr>
              <a:t>FROM</a:t>
            </a:r>
            <a:r>
              <a:rPr lang="en-US" sz="2000" dirty="0">
                <a:latin typeface="Times New Roman" pitchFamily="18" charset="0"/>
              </a:rPr>
              <a:t>		EMPLOYEE</a:t>
            </a:r>
          </a:p>
          <a:p>
            <a:pPr>
              <a:lnSpc>
                <a:spcPct val="90000"/>
              </a:lnSpc>
              <a:spcBef>
                <a:spcPct val="20000"/>
              </a:spcBef>
              <a:buClr>
                <a:srgbClr val="FF0000"/>
              </a:buClr>
              <a:buFont typeface="Wingdings" pitchFamily="2" charset="2"/>
              <a:buNone/>
            </a:pPr>
            <a:r>
              <a:rPr lang="en-US" sz="2000" b="1" dirty="0">
                <a:latin typeface="Times New Roman" pitchFamily="18" charset="0"/>
              </a:rPr>
              <a:t>WHERE</a:t>
            </a:r>
            <a:r>
              <a:rPr lang="en-US" sz="2000" dirty="0">
                <a:latin typeface="Times New Roman" pitchFamily="18" charset="0"/>
              </a:rPr>
              <a:t> 	DNO = 5</a:t>
            </a:r>
          </a:p>
        </p:txBody>
      </p:sp>
      <p:sp>
        <p:nvSpPr>
          <p:cNvPr id="679941" name="Text Box 5"/>
          <p:cNvSpPr txBox="1">
            <a:spLocks noChangeArrowheads="1"/>
          </p:cNvSpPr>
          <p:nvPr/>
        </p:nvSpPr>
        <p:spPr bwMode="auto">
          <a:xfrm>
            <a:off x="694267" y="4140200"/>
            <a:ext cx="5520267" cy="1136650"/>
          </a:xfrm>
          <a:prstGeom prst="rect">
            <a:avLst/>
          </a:prstGeom>
          <a:noFill/>
          <a:ln w="9525">
            <a:solidFill>
              <a:schemeClr val="tx1"/>
            </a:solidFill>
            <a:miter lim="800000"/>
            <a:headEnd/>
            <a:tailEnd/>
          </a:ln>
          <a:effectLst/>
        </p:spPr>
        <p:txBody>
          <a:bodyPr>
            <a:spAutoFit/>
          </a:bodyPr>
          <a:lstStyle/>
          <a:p>
            <a:pPr>
              <a:spcBef>
                <a:spcPct val="20000"/>
              </a:spcBef>
              <a:buClr>
                <a:srgbClr val="FF0000"/>
              </a:buClr>
              <a:buFont typeface="Wingdings" pitchFamily="2" charset="2"/>
              <a:buNone/>
            </a:pPr>
            <a:r>
              <a:rPr lang="en-US" sz="2000" b="1">
                <a:latin typeface="Times New Roman" pitchFamily="18" charset="0"/>
              </a:rPr>
              <a:t>SELECT</a:t>
            </a:r>
            <a:r>
              <a:rPr lang="en-US" sz="2000">
                <a:latin typeface="Times New Roman" pitchFamily="18" charset="0"/>
              </a:rPr>
              <a:t> 	LNAME, FNAME</a:t>
            </a:r>
          </a:p>
          <a:p>
            <a:pPr>
              <a:spcBef>
                <a:spcPct val="20000"/>
              </a:spcBef>
              <a:buClr>
                <a:srgbClr val="FF0000"/>
              </a:buClr>
              <a:buFont typeface="Wingdings" pitchFamily="2" charset="2"/>
              <a:buNone/>
            </a:pPr>
            <a:r>
              <a:rPr lang="en-US" sz="2000" b="1">
                <a:latin typeface="Times New Roman" pitchFamily="18" charset="0"/>
              </a:rPr>
              <a:t>FROM</a:t>
            </a:r>
            <a:r>
              <a:rPr lang="en-US" sz="2000">
                <a:latin typeface="Times New Roman" pitchFamily="18" charset="0"/>
              </a:rPr>
              <a:t> 		EMPLOYEE</a:t>
            </a:r>
          </a:p>
          <a:p>
            <a:pPr>
              <a:spcBef>
                <a:spcPct val="20000"/>
              </a:spcBef>
              <a:buClr>
                <a:srgbClr val="FF0000"/>
              </a:buClr>
              <a:buFont typeface="Wingdings" pitchFamily="2" charset="2"/>
              <a:buNone/>
            </a:pPr>
            <a:r>
              <a:rPr lang="en-US" sz="2000" b="1">
                <a:latin typeface="Times New Roman" pitchFamily="18" charset="0"/>
              </a:rPr>
              <a:t>WHERE</a:t>
            </a:r>
            <a:r>
              <a:rPr lang="en-US" sz="2000">
                <a:latin typeface="Times New Roman" pitchFamily="18" charset="0"/>
              </a:rPr>
              <a:t> 	SALARY &gt; C</a:t>
            </a:r>
          </a:p>
        </p:txBody>
      </p:sp>
      <p:sp>
        <p:nvSpPr>
          <p:cNvPr id="679942" name="Line 6"/>
          <p:cNvSpPr>
            <a:spLocks noChangeShapeType="1"/>
          </p:cNvSpPr>
          <p:nvPr/>
        </p:nvSpPr>
        <p:spPr bwMode="auto">
          <a:xfrm>
            <a:off x="6214534" y="3492500"/>
            <a:ext cx="2117" cy="2413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9943" name="Line 7"/>
          <p:cNvSpPr>
            <a:spLocks noChangeShapeType="1"/>
          </p:cNvSpPr>
          <p:nvPr/>
        </p:nvSpPr>
        <p:spPr bwMode="auto">
          <a:xfrm>
            <a:off x="3335867" y="3733800"/>
            <a:ext cx="5588000" cy="1588"/>
          </a:xfrm>
          <a:prstGeom prst="line">
            <a:avLst/>
          </a:prstGeom>
          <a:noFill/>
          <a:ln w="9525">
            <a:solidFill>
              <a:schemeClr val="tx1"/>
            </a:solidFill>
            <a:miter lim="800000"/>
            <a:headEnd/>
            <a:tailEnd/>
          </a:ln>
          <a:effectLst/>
        </p:spPr>
        <p:txBody>
          <a:bodyPr wrap="none"/>
          <a:lstStyle/>
          <a:p>
            <a:endParaRPr lang="en-US"/>
          </a:p>
        </p:txBody>
      </p:sp>
      <p:sp>
        <p:nvSpPr>
          <p:cNvPr id="679944" name="Line 8"/>
          <p:cNvSpPr>
            <a:spLocks noChangeShapeType="1"/>
          </p:cNvSpPr>
          <p:nvPr/>
        </p:nvSpPr>
        <p:spPr bwMode="auto">
          <a:xfrm>
            <a:off x="6214534" y="3492500"/>
            <a:ext cx="2117" cy="2413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9945" name="Line 9"/>
          <p:cNvSpPr>
            <a:spLocks noChangeShapeType="1"/>
          </p:cNvSpPr>
          <p:nvPr/>
        </p:nvSpPr>
        <p:spPr bwMode="auto">
          <a:xfrm>
            <a:off x="3335867" y="3733800"/>
            <a:ext cx="2117" cy="406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9946" name="Line 10"/>
          <p:cNvSpPr>
            <a:spLocks noChangeShapeType="1"/>
          </p:cNvSpPr>
          <p:nvPr/>
        </p:nvSpPr>
        <p:spPr bwMode="auto">
          <a:xfrm>
            <a:off x="8923867" y="3733800"/>
            <a:ext cx="2117" cy="406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79947" name="Text Box 11"/>
          <p:cNvSpPr txBox="1">
            <a:spLocks noChangeArrowheads="1"/>
          </p:cNvSpPr>
          <p:nvPr/>
        </p:nvSpPr>
        <p:spPr bwMode="auto">
          <a:xfrm>
            <a:off x="491067" y="5689600"/>
            <a:ext cx="5723467" cy="400110"/>
          </a:xfrm>
          <a:prstGeom prst="rect">
            <a:avLst/>
          </a:prstGeom>
          <a:noFill/>
          <a:ln w="9525">
            <a:solidFill>
              <a:schemeClr val="tx1"/>
            </a:solidFill>
            <a:miter lim="800000"/>
            <a:headEnd/>
            <a:tailEnd/>
          </a:ln>
          <a:effectLst/>
        </p:spPr>
        <p:txBody>
          <a:bodyPr>
            <a:spAutoFit/>
          </a:bodyPr>
          <a:lstStyle/>
          <a:p>
            <a:pPr>
              <a:spcBef>
                <a:spcPct val="50000"/>
              </a:spcBef>
            </a:pPr>
            <a:r>
              <a:rPr lang="en-US" dirty="0" err="1">
                <a:latin typeface="Lucida Grande" pitchFamily="71" charset="0"/>
                <a:cs typeface="Times New Roman" pitchFamily="18" charset="0"/>
              </a:rPr>
              <a:t>π</a:t>
            </a:r>
            <a:r>
              <a:rPr lang="en-US" sz="1800" baseline="-25000" dirty="0" err="1">
                <a:latin typeface="Times New Roman" pitchFamily="18" charset="0"/>
              </a:rPr>
              <a:t>LNAME</a:t>
            </a:r>
            <a:r>
              <a:rPr lang="en-US" sz="1800" baseline="-25000" dirty="0">
                <a:latin typeface="Times New Roman" pitchFamily="18" charset="0"/>
              </a:rPr>
              <a:t>, FNAME</a:t>
            </a:r>
            <a:r>
              <a:rPr lang="en-US" sz="2000" baseline="-25000" dirty="0">
                <a:latin typeface="Times New Roman" pitchFamily="18" charset="0"/>
              </a:rPr>
              <a:t> </a:t>
            </a:r>
            <a:r>
              <a:rPr lang="en-US" sz="2000" dirty="0">
                <a:latin typeface="Times New Roman" pitchFamily="18" charset="0"/>
              </a:rPr>
              <a:t>(</a:t>
            </a:r>
            <a:r>
              <a:rPr lang="en-US" dirty="0" err="1">
                <a:latin typeface="Lucida Grande" pitchFamily="71" charset="0"/>
                <a:cs typeface="Times New Roman" pitchFamily="18" charset="0"/>
              </a:rPr>
              <a:t>σ</a:t>
            </a:r>
            <a:r>
              <a:rPr lang="en-US" sz="1800" baseline="-25000" dirty="0" err="1">
                <a:latin typeface="Times New Roman" pitchFamily="18" charset="0"/>
                <a:cs typeface="Times New Roman" pitchFamily="18" charset="0"/>
              </a:rPr>
              <a:t>SALARY</a:t>
            </a:r>
            <a:r>
              <a:rPr lang="en-US" sz="1800" baseline="-25000" dirty="0">
                <a:latin typeface="Times New Roman" pitchFamily="18" charset="0"/>
                <a:cs typeface="Times New Roman" pitchFamily="18" charset="0"/>
              </a:rPr>
              <a:t>&gt;C</a:t>
            </a:r>
            <a:r>
              <a:rPr lang="en-US" sz="2000" dirty="0">
                <a:latin typeface="Times New Roman" pitchFamily="18" charset="0"/>
                <a:cs typeface="Times New Roman" pitchFamily="18" charset="0"/>
              </a:rPr>
              <a:t>(EMPLOYEE))</a:t>
            </a:r>
            <a:endParaRPr lang="en-US" sz="2000" baseline="-25000" dirty="0">
              <a:latin typeface="Times New Roman" pitchFamily="18" charset="0"/>
            </a:endParaRPr>
          </a:p>
        </p:txBody>
      </p:sp>
      <p:sp>
        <p:nvSpPr>
          <p:cNvPr id="679948" name="Text Box 12"/>
          <p:cNvSpPr txBox="1">
            <a:spLocks noChangeArrowheads="1"/>
          </p:cNvSpPr>
          <p:nvPr/>
        </p:nvSpPr>
        <p:spPr bwMode="auto">
          <a:xfrm>
            <a:off x="6417734" y="5689601"/>
            <a:ext cx="5147733" cy="400110"/>
          </a:xfrm>
          <a:prstGeom prst="rect">
            <a:avLst/>
          </a:prstGeom>
          <a:noFill/>
          <a:ln w="9525">
            <a:solidFill>
              <a:schemeClr val="tx1"/>
            </a:solidFill>
            <a:miter lim="800000"/>
            <a:headEnd/>
            <a:tailEnd/>
          </a:ln>
          <a:effectLst/>
        </p:spPr>
        <p:txBody>
          <a:bodyPr>
            <a:spAutoFit/>
          </a:bodyPr>
          <a:lstStyle/>
          <a:p>
            <a:pPr>
              <a:spcBef>
                <a:spcPct val="50000"/>
              </a:spcBef>
            </a:pPr>
            <a:r>
              <a:rPr lang="en-US" sz="2000">
                <a:ea typeface="Symbol" pitchFamily="18" charset="2"/>
                <a:cs typeface="Symbol" pitchFamily="18" charset="2"/>
              </a:rPr>
              <a:t>ℱ</a:t>
            </a:r>
            <a:r>
              <a:rPr lang="en-US" sz="1800" baseline="-25000">
                <a:latin typeface="Times New Roman" pitchFamily="18" charset="0"/>
              </a:rPr>
              <a:t>MAX SALARY</a:t>
            </a:r>
            <a:r>
              <a:rPr lang="en-US" sz="2000" baseline="-25000">
                <a:latin typeface="Times New Roman" pitchFamily="18" charset="0"/>
              </a:rPr>
              <a:t> </a:t>
            </a:r>
            <a:r>
              <a:rPr lang="en-US" sz="2000">
                <a:latin typeface="Times New Roman" pitchFamily="18" charset="0"/>
              </a:rPr>
              <a:t>(</a:t>
            </a:r>
            <a:r>
              <a:rPr lang="en-US">
                <a:latin typeface="Lucida Grande" pitchFamily="71" charset="0"/>
                <a:cs typeface="Times New Roman" pitchFamily="18" charset="0"/>
              </a:rPr>
              <a:t>σ</a:t>
            </a:r>
            <a:r>
              <a:rPr lang="en-US" sz="1800" baseline="-25000">
                <a:latin typeface="Times New Roman" pitchFamily="18" charset="0"/>
                <a:cs typeface="Times New Roman" pitchFamily="18" charset="0"/>
              </a:rPr>
              <a:t>DNO=5 </a:t>
            </a:r>
            <a:r>
              <a:rPr lang="en-US" sz="2000">
                <a:latin typeface="Times New Roman" pitchFamily="18" charset="0"/>
                <a:cs typeface="Times New Roman" pitchFamily="18" charset="0"/>
              </a:rPr>
              <a:t>(EMPLOYEE))</a:t>
            </a:r>
          </a:p>
        </p:txBody>
      </p:sp>
      <p:sp>
        <p:nvSpPr>
          <p:cNvPr id="679949" name="AutoShape 13"/>
          <p:cNvSpPr>
            <a:spLocks noChangeArrowheads="1"/>
          </p:cNvSpPr>
          <p:nvPr/>
        </p:nvSpPr>
        <p:spPr bwMode="auto">
          <a:xfrm>
            <a:off x="3107267" y="5276850"/>
            <a:ext cx="457200" cy="412750"/>
          </a:xfrm>
          <a:prstGeom prst="downArrow">
            <a:avLst>
              <a:gd name="adj1" fmla="val 50000"/>
              <a:gd name="adj2" fmla="val 30093"/>
            </a:avLst>
          </a:prstGeom>
          <a:noFill/>
          <a:ln w="9525">
            <a:solidFill>
              <a:schemeClr val="tx1"/>
            </a:solidFill>
            <a:miter lim="800000"/>
            <a:headEnd/>
            <a:tailEnd/>
          </a:ln>
          <a:effectLst/>
        </p:spPr>
        <p:txBody>
          <a:bodyPr wrap="none" anchor="ctr"/>
          <a:lstStyle/>
          <a:p>
            <a:pPr algn="ctr"/>
            <a:endParaRPr lang="en-US">
              <a:latin typeface="Times New Roman" pitchFamily="18" charset="0"/>
            </a:endParaRPr>
          </a:p>
        </p:txBody>
      </p:sp>
      <p:sp>
        <p:nvSpPr>
          <p:cNvPr id="679950" name="AutoShape 14"/>
          <p:cNvSpPr>
            <a:spLocks noChangeArrowheads="1"/>
          </p:cNvSpPr>
          <p:nvPr/>
        </p:nvSpPr>
        <p:spPr bwMode="auto">
          <a:xfrm>
            <a:off x="8695267" y="5222876"/>
            <a:ext cx="457200" cy="466725"/>
          </a:xfrm>
          <a:prstGeom prst="downArrow">
            <a:avLst>
              <a:gd name="adj1" fmla="val 50000"/>
              <a:gd name="adj2" fmla="val 34028"/>
            </a:avLst>
          </a:prstGeom>
          <a:noFill/>
          <a:ln w="9525">
            <a:solidFill>
              <a:schemeClr val="tx1"/>
            </a:solidFill>
            <a:miter lim="800000"/>
            <a:headEnd/>
            <a:tailEnd/>
          </a:ln>
          <a:effectLst/>
        </p:spPr>
        <p:txBody>
          <a:bodyPr wrap="none" anchor="ctr"/>
          <a:lstStyle/>
          <a:p>
            <a:pPr algn="ctr"/>
            <a:endParaRPr lang="en-US">
              <a:latin typeface="Times New Roman" pitchFamily="18" charset="0"/>
            </a:endParaRP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8498804-E6E3-497B-8B5A-781B346F5E37}" type="slidenum">
              <a:rPr lang="en-US"/>
              <a:pPr/>
              <a:t>108</a:t>
            </a:fld>
            <a:endParaRPr lang="en-CA"/>
          </a:p>
        </p:txBody>
      </p:sp>
      <p:sp>
        <p:nvSpPr>
          <p:cNvPr id="681990" name="Rectangle 6"/>
          <p:cNvSpPr>
            <a:spLocks noGrp="1" noChangeArrowheads="1"/>
          </p:cNvSpPr>
          <p:nvPr>
            <p:ph type="title"/>
          </p:nvPr>
        </p:nvSpPr>
        <p:spPr>
          <a:xfrm>
            <a:off x="781837" y="204651"/>
            <a:ext cx="8596668" cy="814251"/>
          </a:xfrm>
        </p:spPr>
        <p:txBody>
          <a:bodyPr>
            <a:normAutofit fontScale="90000"/>
          </a:bodyPr>
          <a:lstStyle/>
          <a:p>
            <a:r>
              <a:rPr lang="en-US" b="1" dirty="0" smtClean="0">
                <a:solidFill>
                  <a:schemeClr val="tx1"/>
                </a:solidFill>
                <a:latin typeface="Times New Roman" pitchFamily="18" charset="0"/>
                <a:cs typeface="Times New Roman" pitchFamily="18" charset="0"/>
              </a:rPr>
              <a:t>ALGORITHMS FOR EXTERNAL SORTING </a:t>
            </a:r>
            <a:endParaRPr lang="en-US" b="1" dirty="0">
              <a:solidFill>
                <a:schemeClr val="tx1"/>
              </a:solidFill>
              <a:latin typeface="Times New Roman" pitchFamily="18" charset="0"/>
              <a:cs typeface="Times New Roman" pitchFamily="18" charset="0"/>
            </a:endParaRPr>
          </a:p>
        </p:txBody>
      </p:sp>
      <p:sp>
        <p:nvSpPr>
          <p:cNvPr id="681991" name="Rectangle 7"/>
          <p:cNvSpPr>
            <a:spLocks noGrp="1" noChangeArrowheads="1"/>
          </p:cNvSpPr>
          <p:nvPr>
            <p:ph type="body" idx="1"/>
          </p:nvPr>
        </p:nvSpPr>
        <p:spPr>
          <a:xfrm>
            <a:off x="677334" y="1188721"/>
            <a:ext cx="8596668" cy="4852642"/>
          </a:xfrm>
        </p:spPr>
        <p:txBody>
          <a:bodyPr>
            <a:normAutofit/>
          </a:bodyPr>
          <a:lstStyle/>
          <a:p>
            <a:pPr>
              <a:lnSpc>
                <a:spcPct val="80000"/>
              </a:lnSpc>
            </a:pPr>
            <a:r>
              <a:rPr lang="en-US" sz="2400" b="1" dirty="0">
                <a:latin typeface="Times New Roman" pitchFamily="18" charset="0"/>
                <a:cs typeface="Times New Roman" pitchFamily="18" charset="0"/>
              </a:rPr>
              <a:t>External sorting</a:t>
            </a:r>
            <a:r>
              <a:rPr lang="en-US" sz="2400" dirty="0">
                <a:latin typeface="Times New Roman" pitchFamily="18" charset="0"/>
                <a:cs typeface="Times New Roman" pitchFamily="18" charset="0"/>
              </a:rPr>
              <a:t>:</a:t>
            </a:r>
          </a:p>
          <a:p>
            <a:pPr lvl="1">
              <a:lnSpc>
                <a:spcPct val="80000"/>
              </a:lnSpc>
            </a:pPr>
            <a:r>
              <a:rPr lang="en-US" sz="2200" dirty="0">
                <a:latin typeface="Times New Roman" pitchFamily="18" charset="0"/>
                <a:cs typeface="Times New Roman" pitchFamily="18" charset="0"/>
              </a:rPr>
              <a:t>Refers to sorting algorithms that are suitable for large files of records stored on disk that do not fit entirely in main memory, such as most database files.</a:t>
            </a:r>
          </a:p>
          <a:p>
            <a:pPr>
              <a:lnSpc>
                <a:spcPct val="80000"/>
              </a:lnSpc>
            </a:pPr>
            <a:r>
              <a:rPr lang="en-US" sz="2400" b="1" dirty="0">
                <a:latin typeface="Times New Roman" pitchFamily="18" charset="0"/>
                <a:cs typeface="Times New Roman" pitchFamily="18" charset="0"/>
              </a:rPr>
              <a:t>Sort-Merge strategy</a:t>
            </a:r>
            <a:r>
              <a:rPr lang="en-US" sz="2400" dirty="0">
                <a:latin typeface="Times New Roman" pitchFamily="18" charset="0"/>
                <a:cs typeface="Times New Roman" pitchFamily="18" charset="0"/>
              </a:rPr>
              <a:t>:</a:t>
            </a:r>
          </a:p>
          <a:p>
            <a:pPr lvl="1">
              <a:lnSpc>
                <a:spcPct val="80000"/>
              </a:lnSpc>
            </a:pPr>
            <a:r>
              <a:rPr lang="en-US" sz="2200" dirty="0">
                <a:latin typeface="Times New Roman" pitchFamily="18" charset="0"/>
                <a:cs typeface="Times New Roman" pitchFamily="18" charset="0"/>
              </a:rPr>
              <a:t>Starts by sorting small </a:t>
            </a:r>
            <a:r>
              <a:rPr lang="en-US" sz="2200" dirty="0" err="1">
                <a:latin typeface="Times New Roman" pitchFamily="18" charset="0"/>
                <a:cs typeface="Times New Roman" pitchFamily="18" charset="0"/>
              </a:rPr>
              <a:t>subfiles</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runs</a:t>
            </a:r>
            <a:r>
              <a:rPr lang="en-US" sz="2200" dirty="0">
                <a:latin typeface="Times New Roman" pitchFamily="18" charset="0"/>
                <a:cs typeface="Times New Roman" pitchFamily="18" charset="0"/>
              </a:rPr>
              <a:t>) of the main file and then merges the sorted runs, creating larger sorted </a:t>
            </a:r>
            <a:r>
              <a:rPr lang="en-US" sz="2200" dirty="0" err="1">
                <a:latin typeface="Times New Roman" pitchFamily="18" charset="0"/>
                <a:cs typeface="Times New Roman" pitchFamily="18" charset="0"/>
              </a:rPr>
              <a:t>subfiles</a:t>
            </a:r>
            <a:r>
              <a:rPr lang="en-US" sz="2200" dirty="0">
                <a:latin typeface="Times New Roman" pitchFamily="18" charset="0"/>
                <a:cs typeface="Times New Roman" pitchFamily="18" charset="0"/>
              </a:rPr>
              <a:t> that are merged in turn.</a:t>
            </a:r>
          </a:p>
          <a:p>
            <a:pPr lvl="1">
              <a:lnSpc>
                <a:spcPct val="80000"/>
              </a:lnSpc>
            </a:pPr>
            <a:r>
              <a:rPr lang="en-US" sz="2200" dirty="0">
                <a:latin typeface="Times New Roman" pitchFamily="18" charset="0"/>
                <a:cs typeface="Times New Roman" pitchFamily="18" charset="0"/>
              </a:rPr>
              <a:t>Sorting phase: </a:t>
            </a: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R</a:t>
            </a:r>
            <a:r>
              <a:rPr lang="en-US" sz="2200" dirty="0">
                <a:latin typeface="Times New Roman" pitchFamily="18" charset="0"/>
                <a:cs typeface="Times New Roman" pitchFamily="18" charset="0"/>
              </a:rPr>
              <a:t> = </a:t>
            </a:r>
            <a:r>
              <a:rPr lang="en-US" sz="2200" dirty="0">
                <a:latin typeface="Times New Roman" pitchFamily="18" charset="0"/>
                <a:cs typeface="Times New Roman" pitchFamily="18" charset="0"/>
                <a:sym typeface="Symbol" pitchFamily="18" charset="2"/>
              </a:rPr>
              <a:t></a:t>
            </a:r>
            <a:r>
              <a:rPr lang="en-US" sz="2200" dirty="0">
                <a:latin typeface="Times New Roman" pitchFamily="18" charset="0"/>
                <a:cs typeface="Times New Roman" pitchFamily="18" charset="0"/>
              </a:rPr>
              <a:t>(b/</a:t>
            </a: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B</a:t>
            </a:r>
            <a:r>
              <a:rPr lang="en-US" sz="2200" dirty="0">
                <a:latin typeface="Times New Roman" pitchFamily="18" charset="0"/>
                <a:cs typeface="Times New Roman" pitchFamily="18" charset="0"/>
              </a:rPr>
              <a:t>)</a:t>
            </a:r>
            <a:r>
              <a:rPr lang="en-US" sz="2200" dirty="0">
                <a:latin typeface="Times New Roman" pitchFamily="18" charset="0"/>
                <a:cs typeface="Times New Roman" pitchFamily="18" charset="0"/>
                <a:sym typeface="Symbol" pitchFamily="18" charset="2"/>
              </a:rPr>
              <a:t></a:t>
            </a:r>
            <a:r>
              <a:rPr lang="en-US" sz="2200" dirty="0">
                <a:latin typeface="Times New Roman" pitchFamily="18" charset="0"/>
                <a:cs typeface="Times New Roman" pitchFamily="18" charset="0"/>
              </a:rPr>
              <a:t> </a:t>
            </a:r>
          </a:p>
          <a:p>
            <a:pPr lvl="1">
              <a:lnSpc>
                <a:spcPct val="80000"/>
              </a:lnSpc>
            </a:pPr>
            <a:r>
              <a:rPr lang="en-US" sz="2200" dirty="0">
                <a:latin typeface="Times New Roman" pitchFamily="18" charset="0"/>
                <a:cs typeface="Times New Roman" pitchFamily="18" charset="0"/>
              </a:rPr>
              <a:t>Merging phase: </a:t>
            </a:r>
            <a:r>
              <a:rPr lang="en-US" sz="2200" dirty="0" err="1">
                <a:latin typeface="Times New Roman" pitchFamily="18" charset="0"/>
                <a:cs typeface="Times New Roman" pitchFamily="18" charset="0"/>
              </a:rPr>
              <a:t>d</a:t>
            </a:r>
            <a:r>
              <a:rPr lang="en-US" sz="2200" baseline="-25000" dirty="0" err="1">
                <a:latin typeface="Times New Roman" pitchFamily="18" charset="0"/>
                <a:cs typeface="Times New Roman" pitchFamily="18" charset="0"/>
              </a:rPr>
              <a:t>M</a:t>
            </a:r>
            <a:r>
              <a:rPr lang="en-US" sz="2200" dirty="0">
                <a:latin typeface="Times New Roman" pitchFamily="18" charset="0"/>
                <a:cs typeface="Times New Roman" pitchFamily="18" charset="0"/>
              </a:rPr>
              <a:t> = Min (n</a:t>
            </a:r>
            <a:r>
              <a:rPr lang="en-US" sz="2200" baseline="-25000" dirty="0">
                <a:latin typeface="Times New Roman" pitchFamily="18" charset="0"/>
                <a:cs typeface="Times New Roman" pitchFamily="18" charset="0"/>
              </a:rPr>
              <a:t>B</a:t>
            </a:r>
            <a:r>
              <a:rPr lang="en-US" sz="2200" dirty="0">
                <a:latin typeface="Times New Roman" pitchFamily="18" charset="0"/>
                <a:cs typeface="Times New Roman" pitchFamily="18" charset="0"/>
              </a:rPr>
              <a:t>-1, </a:t>
            </a: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P</a:t>
            </a:r>
            <a:r>
              <a:rPr lang="en-US" sz="2200" dirty="0">
                <a:latin typeface="Times New Roman" pitchFamily="18" charset="0"/>
                <a:cs typeface="Times New Roman" pitchFamily="18" charset="0"/>
              </a:rPr>
              <a:t> = </a:t>
            </a:r>
            <a:r>
              <a:rPr lang="en-US" sz="2200" dirty="0">
                <a:latin typeface="Times New Roman" pitchFamily="18" charset="0"/>
                <a:cs typeface="Times New Roman" pitchFamily="18" charset="0"/>
                <a:sym typeface="Symbol" pitchFamily="18" charset="2"/>
              </a:rPr>
              <a: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log</a:t>
            </a:r>
            <a:r>
              <a:rPr lang="en-US" sz="2200" baseline="-25000" dirty="0" err="1">
                <a:latin typeface="Times New Roman" pitchFamily="18" charset="0"/>
                <a:cs typeface="Times New Roman" pitchFamily="18" charset="0"/>
              </a:rPr>
              <a:t>dM</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R</a:t>
            </a:r>
            <a:r>
              <a:rPr lang="en-US" sz="2200" dirty="0">
                <a:latin typeface="Times New Roman" pitchFamily="18" charset="0"/>
                <a:cs typeface="Times New Roman" pitchFamily="18" charset="0"/>
              </a:rPr>
              <a:t>))</a:t>
            </a:r>
            <a:r>
              <a:rPr lang="en-US" sz="2200" dirty="0">
                <a:latin typeface="Times New Roman" pitchFamily="18" charset="0"/>
                <a:cs typeface="Times New Roman" pitchFamily="18" charset="0"/>
                <a:sym typeface="Symbol" pitchFamily="18" charset="2"/>
              </a:rPr>
              <a:t></a:t>
            </a:r>
            <a:endParaRPr lang="en-US" sz="2200" dirty="0">
              <a:latin typeface="Times New Roman" pitchFamily="18" charset="0"/>
              <a:cs typeface="Times New Roman" pitchFamily="18" charset="0"/>
            </a:endParaRPr>
          </a:p>
          <a:p>
            <a:pPr lvl="1">
              <a:lnSpc>
                <a:spcPct val="80000"/>
              </a:lnSpc>
            </a:pP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R</a:t>
            </a:r>
            <a:r>
              <a:rPr lang="en-US" sz="2200" dirty="0">
                <a:latin typeface="Times New Roman" pitchFamily="18" charset="0"/>
                <a:cs typeface="Times New Roman" pitchFamily="18" charset="0"/>
              </a:rPr>
              <a:t>: number of initial runs; b: number of file blocks; </a:t>
            </a:r>
          </a:p>
          <a:p>
            <a:pPr lvl="1">
              <a:lnSpc>
                <a:spcPct val="80000"/>
              </a:lnSpc>
            </a:pP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B</a:t>
            </a:r>
            <a:r>
              <a:rPr lang="en-US" sz="2200" dirty="0">
                <a:latin typeface="Times New Roman" pitchFamily="18" charset="0"/>
                <a:cs typeface="Times New Roman" pitchFamily="18" charset="0"/>
              </a:rPr>
              <a:t>: available buffer space; </a:t>
            </a:r>
            <a:r>
              <a:rPr lang="en-US" sz="2200" dirty="0" err="1">
                <a:latin typeface="Times New Roman" pitchFamily="18" charset="0"/>
                <a:cs typeface="Times New Roman" pitchFamily="18" charset="0"/>
              </a:rPr>
              <a:t>d</a:t>
            </a:r>
            <a:r>
              <a:rPr lang="en-US" sz="2200" baseline="-25000" dirty="0" err="1">
                <a:latin typeface="Times New Roman" pitchFamily="18" charset="0"/>
                <a:cs typeface="Times New Roman" pitchFamily="18" charset="0"/>
              </a:rPr>
              <a:t>M</a:t>
            </a:r>
            <a:r>
              <a:rPr lang="en-US" sz="2200" dirty="0">
                <a:latin typeface="Times New Roman" pitchFamily="18" charset="0"/>
                <a:cs typeface="Times New Roman" pitchFamily="18" charset="0"/>
              </a:rPr>
              <a:t>: degree of merging;</a:t>
            </a:r>
          </a:p>
          <a:p>
            <a:pPr lvl="1">
              <a:lnSpc>
                <a:spcPct val="80000"/>
              </a:lnSpc>
            </a:pPr>
            <a:r>
              <a:rPr lang="en-US" sz="2200" dirty="0" err="1">
                <a:latin typeface="Times New Roman" pitchFamily="18" charset="0"/>
                <a:cs typeface="Times New Roman" pitchFamily="18" charset="0"/>
              </a:rPr>
              <a:t>n</a:t>
            </a:r>
            <a:r>
              <a:rPr lang="en-US" sz="2200" baseline="-25000" dirty="0" err="1">
                <a:latin typeface="Times New Roman" pitchFamily="18" charset="0"/>
                <a:cs typeface="Times New Roman" pitchFamily="18" charset="0"/>
              </a:rPr>
              <a:t>P</a:t>
            </a:r>
            <a:r>
              <a:rPr lang="en-US" sz="2200" dirty="0">
                <a:latin typeface="Times New Roman" pitchFamily="18" charset="0"/>
                <a:cs typeface="Times New Roman" pitchFamily="18" charset="0"/>
              </a:rPr>
              <a:t>: number of passes. </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70F28CFC-C8C0-4E64-9F5A-8863FC48544E}" type="slidenum">
              <a:rPr lang="en-US"/>
              <a:pPr/>
              <a:t>109</a:t>
            </a:fld>
            <a:endParaRPr lang="en-CA"/>
          </a:p>
        </p:txBody>
      </p:sp>
      <p:sp>
        <p:nvSpPr>
          <p:cNvPr id="684040" name="Rectangle 8"/>
          <p:cNvSpPr>
            <a:spLocks noGrp="1" noChangeArrowheads="1"/>
          </p:cNvSpPr>
          <p:nvPr>
            <p:ph type="title"/>
          </p:nvPr>
        </p:nvSpPr>
        <p:spPr>
          <a:xfrm>
            <a:off x="690397" y="283028"/>
            <a:ext cx="8596668" cy="670560"/>
          </a:xfrm>
        </p:spPr>
        <p:txBody>
          <a:bodyPr>
            <a:normAutofit fontScale="90000"/>
          </a:bodyPr>
          <a:lstStyle/>
          <a:p>
            <a:r>
              <a:rPr lang="en-US" b="1" dirty="0" smtClean="0">
                <a:solidFill>
                  <a:schemeClr val="tx1"/>
                </a:solidFill>
                <a:latin typeface="Times New Roman" pitchFamily="18" charset="0"/>
                <a:cs typeface="Times New Roman" pitchFamily="18" charset="0"/>
              </a:rPr>
              <a:t>ALGORITHMS FOR EXTERNAL SORTING</a:t>
            </a:r>
            <a:endParaRPr lang="en-US" b="1" dirty="0">
              <a:solidFill>
                <a:schemeClr val="tx1"/>
              </a:solidFill>
              <a:latin typeface="Times New Roman" pitchFamily="18" charset="0"/>
              <a:cs typeface="Times New Roman" pitchFamily="18" charset="0"/>
            </a:endParaRPr>
          </a:p>
        </p:txBody>
      </p:sp>
      <p:pic>
        <p:nvPicPr>
          <p:cNvPr id="684042" name="Picture 10" descr="fig15_02"/>
          <p:cNvPicPr>
            <a:picLocks noChangeAspect="1" noChangeArrowheads="1"/>
          </p:cNvPicPr>
          <p:nvPr/>
        </p:nvPicPr>
        <p:blipFill>
          <a:blip r:embed="rId3"/>
          <a:srcRect/>
          <a:stretch>
            <a:fillRect/>
          </a:stretch>
        </p:blipFill>
        <p:spPr bwMode="auto">
          <a:xfrm>
            <a:off x="923108" y="1314996"/>
            <a:ext cx="8586652" cy="520337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normAutofit fontScale="90000"/>
          </a:bodyPr>
          <a:lstStyle/>
          <a:p>
            <a:r>
              <a:rPr lang="en-US" dirty="0" smtClean="0"/>
              <a:t>SQL Arithmetic Operators</a:t>
            </a:r>
            <a:br>
              <a:rPr lang="en-US" dirty="0" smtClean="0"/>
            </a:br>
            <a:endParaRPr lang="en-US" dirty="0"/>
          </a:p>
        </p:txBody>
      </p:sp>
      <p:sp>
        <p:nvSpPr>
          <p:cNvPr id="3" name="Content Placeholder 2"/>
          <p:cNvSpPr>
            <a:spLocks noGrp="1"/>
          </p:cNvSpPr>
          <p:nvPr>
            <p:ph idx="1"/>
          </p:nvPr>
        </p:nvSpPr>
        <p:spPr>
          <a:xfrm>
            <a:off x="677334" y="1436915"/>
            <a:ext cx="8596668" cy="4604448"/>
          </a:xfrm>
        </p:spPr>
        <p:txBody>
          <a:bodyPr/>
          <a:lstStyle/>
          <a:p>
            <a:r>
              <a:rPr lang="en-US" dirty="0" smtClean="0"/>
              <a:t>Assume </a:t>
            </a:r>
            <a:r>
              <a:rPr lang="en-US" b="1" dirty="0" smtClean="0"/>
              <a:t>'variable a'</a:t>
            </a:r>
            <a:r>
              <a:rPr lang="en-US" dirty="0" smtClean="0"/>
              <a:t> holds 10 and </a:t>
            </a:r>
            <a:r>
              <a:rPr lang="en-US" b="1" dirty="0" smtClean="0"/>
              <a:t>'variable b'</a:t>
            </a:r>
            <a:r>
              <a:rPr lang="en-US" dirty="0" smtClean="0"/>
              <a:t> holds 20, then −</a:t>
            </a:r>
          </a:p>
        </p:txBody>
      </p:sp>
      <p:graphicFrame>
        <p:nvGraphicFramePr>
          <p:cNvPr id="4" name="Table 3"/>
          <p:cNvGraphicFramePr>
            <a:graphicFrameLocks noGrp="1"/>
          </p:cNvGraphicFramePr>
          <p:nvPr/>
        </p:nvGraphicFramePr>
        <p:xfrm>
          <a:off x="757646" y="2061727"/>
          <a:ext cx="7863840" cy="4045690"/>
        </p:xfrm>
        <a:graphic>
          <a:graphicData uri="http://schemas.openxmlformats.org/drawingml/2006/table">
            <a:tbl>
              <a:tblPr/>
              <a:tblGrid>
                <a:gridCol w="1540721"/>
                <a:gridCol w="3673079"/>
                <a:gridCol w="2650040"/>
              </a:tblGrid>
              <a:tr h="466248">
                <a:tc>
                  <a:txBody>
                    <a:bodyPr/>
                    <a:lstStyle/>
                    <a:p>
                      <a:pPr marL="0" marR="0" algn="ctr">
                        <a:lnSpc>
                          <a:spcPct val="115000"/>
                        </a:lnSpc>
                        <a:spcBef>
                          <a:spcPts val="2400"/>
                        </a:spcBef>
                        <a:spcAft>
                          <a:spcPts val="2400"/>
                        </a:spcAft>
                      </a:pPr>
                      <a:r>
                        <a:rPr lang="en-US" sz="1350" b="1">
                          <a:solidFill>
                            <a:srgbClr val="000000"/>
                          </a:solidFill>
                          <a:latin typeface="Times New Roman"/>
                          <a:ea typeface="Times New Roman"/>
                          <a:cs typeface="Times New Roman"/>
                        </a:rPr>
                        <a:t>Operator</a:t>
                      </a:r>
                      <a:endParaRPr lang="en-US" sz="110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c>
                  <a:txBody>
                    <a:bodyPr/>
                    <a:lstStyle/>
                    <a:p>
                      <a:pPr marL="0" marR="0" algn="ctr">
                        <a:lnSpc>
                          <a:spcPct val="115000"/>
                        </a:lnSpc>
                        <a:spcBef>
                          <a:spcPts val="2400"/>
                        </a:spcBef>
                        <a:spcAft>
                          <a:spcPts val="2400"/>
                        </a:spcAft>
                      </a:pPr>
                      <a:r>
                        <a:rPr lang="en-US" sz="1350" b="1" dirty="0">
                          <a:solidFill>
                            <a:srgbClr val="000000"/>
                          </a:solidFill>
                          <a:latin typeface="Times New Roman"/>
                          <a:ea typeface="Times New Roman"/>
                          <a:cs typeface="Times New Roman"/>
                        </a:rPr>
                        <a:t>Description</a:t>
                      </a:r>
                      <a:endParaRPr lang="en-US" sz="1100" dirty="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c>
                  <a:txBody>
                    <a:bodyPr/>
                    <a:lstStyle/>
                    <a:p>
                      <a:pPr marL="0" marR="0" algn="ctr">
                        <a:lnSpc>
                          <a:spcPct val="115000"/>
                        </a:lnSpc>
                        <a:spcBef>
                          <a:spcPts val="2400"/>
                        </a:spcBef>
                        <a:spcAft>
                          <a:spcPts val="2400"/>
                        </a:spcAft>
                      </a:pPr>
                      <a:r>
                        <a:rPr lang="en-US" sz="1350" b="1">
                          <a:solidFill>
                            <a:srgbClr val="000000"/>
                          </a:solidFill>
                          <a:latin typeface="Times New Roman"/>
                          <a:ea typeface="Times New Roman"/>
                          <a:cs typeface="Times New Roman"/>
                        </a:rPr>
                        <a:t>Example</a:t>
                      </a:r>
                      <a:endParaRPr lang="en-US" sz="110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r>
              <a:tr h="466248">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 </a:t>
                      </a:r>
                      <a:r>
                        <a:rPr lang="en-US" sz="1400" dirty="0" smtClean="0">
                          <a:solidFill>
                            <a:srgbClr val="000000"/>
                          </a:solidFill>
                          <a:latin typeface="Times New Roman"/>
                          <a:ea typeface="Times New Roman"/>
                          <a:cs typeface="Times New Roman"/>
                        </a:rPr>
                        <a:t>Addition</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a:solidFill>
                            <a:srgbClr val="000000"/>
                          </a:solidFill>
                          <a:latin typeface="Times New Roman"/>
                          <a:ea typeface="Times New Roman"/>
                          <a:cs typeface="Times New Roman"/>
                        </a:rPr>
                        <a:t>Adds values on either side of the operator.</a:t>
                      </a:r>
                      <a:endParaRPr lang="en-US" sz="140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a:solidFill>
                            <a:srgbClr val="000000"/>
                          </a:solidFill>
                          <a:latin typeface="Times New Roman"/>
                          <a:ea typeface="Times New Roman"/>
                          <a:cs typeface="Times New Roman"/>
                        </a:rPr>
                        <a:t>a + b will give 30</a:t>
                      </a:r>
                      <a:endParaRPr lang="en-US" sz="140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1001909">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 </a:t>
                      </a:r>
                      <a:r>
                        <a:rPr lang="en-US" sz="1400" dirty="0" smtClean="0">
                          <a:solidFill>
                            <a:srgbClr val="000000"/>
                          </a:solidFill>
                          <a:latin typeface="Times New Roman"/>
                          <a:ea typeface="Times New Roman"/>
                          <a:cs typeface="Times New Roman"/>
                        </a:rPr>
                        <a:t>Subtraction</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Subtracts right hand operand from left hand operand.</a:t>
                      </a:r>
                      <a:endParaRPr lang="en-US" sz="1400" dirty="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a:solidFill>
                            <a:srgbClr val="000000"/>
                          </a:solidFill>
                          <a:latin typeface="Times New Roman"/>
                          <a:ea typeface="Times New Roman"/>
                          <a:cs typeface="Times New Roman"/>
                        </a:rPr>
                        <a:t>a - b will give -10</a:t>
                      </a:r>
                      <a:endParaRPr lang="en-US" sz="140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18324">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 </a:t>
                      </a:r>
                      <a:r>
                        <a:rPr lang="en-US" sz="1400" dirty="0" smtClean="0">
                          <a:solidFill>
                            <a:srgbClr val="000000"/>
                          </a:solidFill>
                          <a:latin typeface="Times New Roman"/>
                          <a:ea typeface="Times New Roman"/>
                          <a:cs typeface="Times New Roman"/>
                        </a:rPr>
                        <a:t>Multiplication</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Multiplies values on either side of the operator.</a:t>
                      </a:r>
                      <a:endParaRPr lang="en-US" sz="1400" dirty="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a:solidFill>
                            <a:srgbClr val="000000"/>
                          </a:solidFill>
                          <a:latin typeface="Times New Roman"/>
                          <a:ea typeface="Times New Roman"/>
                          <a:cs typeface="Times New Roman"/>
                        </a:rPr>
                        <a:t>a * b will give 200</a:t>
                      </a:r>
                      <a:endParaRPr lang="en-US" sz="140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466248">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 </a:t>
                      </a:r>
                      <a:r>
                        <a:rPr lang="en-US" sz="1400" dirty="0" smtClean="0">
                          <a:solidFill>
                            <a:srgbClr val="000000"/>
                          </a:solidFill>
                          <a:latin typeface="Times New Roman"/>
                          <a:ea typeface="Times New Roman"/>
                          <a:cs typeface="Times New Roman"/>
                        </a:rPr>
                        <a:t>Division</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Divides left hand operand by right hand operand.</a:t>
                      </a:r>
                      <a:endParaRPr lang="en-US" sz="1400" dirty="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b / a will give 2</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49833">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 </a:t>
                      </a:r>
                      <a:r>
                        <a:rPr lang="en-US" sz="1400" dirty="0" smtClean="0">
                          <a:solidFill>
                            <a:srgbClr val="000000"/>
                          </a:solidFill>
                          <a:latin typeface="Times New Roman"/>
                          <a:ea typeface="Times New Roman"/>
                          <a:cs typeface="Times New Roman"/>
                        </a:rPr>
                        <a:t>Modulus</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a:solidFill>
                            <a:srgbClr val="000000"/>
                          </a:solidFill>
                          <a:latin typeface="Times New Roman"/>
                          <a:ea typeface="Times New Roman"/>
                          <a:cs typeface="Times New Roman"/>
                        </a:rPr>
                        <a:t>Divides left hand operand by right hand operand and returns remainder.</a:t>
                      </a:r>
                      <a:endParaRPr lang="en-US" sz="1400">
                        <a:latin typeface="Calibri"/>
                        <a:ea typeface="Calibri"/>
                        <a:cs typeface="Times New Roman"/>
                      </a:endParaRPr>
                    </a:p>
                  </a:txBody>
                  <a:tcPr marL="76200" marR="114300" marT="76200" marB="7620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400" dirty="0">
                          <a:solidFill>
                            <a:srgbClr val="000000"/>
                          </a:solidFill>
                          <a:latin typeface="Times New Roman"/>
                          <a:ea typeface="Times New Roman"/>
                          <a:cs typeface="Times New Roman"/>
                        </a:rPr>
                        <a:t>b % a will give 0</a:t>
                      </a:r>
                      <a:endParaRPr lang="en-US" sz="1400" dirty="0">
                        <a:latin typeface="Calibri"/>
                        <a:ea typeface="Calibri"/>
                        <a:cs typeface="Times New Roman"/>
                      </a:endParaRPr>
                    </a:p>
                  </a:txBody>
                  <a:tcPr marL="76200" marR="114300" marT="76200" marB="7620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86" name="Rectangle 6"/>
          <p:cNvSpPr>
            <a:spLocks noGrp="1" noChangeArrowheads="1"/>
          </p:cNvSpPr>
          <p:nvPr>
            <p:ph type="title"/>
          </p:nvPr>
        </p:nvSpPr>
        <p:spPr>
          <a:xfrm>
            <a:off x="664271" y="361406"/>
            <a:ext cx="8596668" cy="670560"/>
          </a:xfrm>
        </p:spPr>
        <p:txBody>
          <a:bodyPr>
            <a:normAutofit fontScale="90000"/>
          </a:bodyPr>
          <a:lstStyle/>
          <a:p>
            <a:r>
              <a:rPr lang="en-US" sz="3200" dirty="0" smtClean="0">
                <a:solidFill>
                  <a:schemeClr val="tx1"/>
                </a:solidFill>
              </a:rPr>
              <a:t>ALGORITHMS FOR SELECT AND JOIN OPERATIONS </a:t>
            </a:r>
            <a:endParaRPr lang="en-US" sz="3200" dirty="0">
              <a:solidFill>
                <a:schemeClr val="tx1"/>
              </a:solidFill>
            </a:endParaRPr>
          </a:p>
        </p:txBody>
      </p:sp>
      <p:sp>
        <p:nvSpPr>
          <p:cNvPr id="686087" name="Rectangle 7"/>
          <p:cNvSpPr>
            <a:spLocks noGrp="1" noChangeArrowheads="1"/>
          </p:cNvSpPr>
          <p:nvPr>
            <p:ph type="body" idx="1"/>
          </p:nvPr>
        </p:nvSpPr>
        <p:spPr>
          <a:xfrm>
            <a:off x="677334" y="1332411"/>
            <a:ext cx="8596668" cy="4708951"/>
          </a:xfrm>
        </p:spPr>
        <p:txBody>
          <a:bodyPr/>
          <a:lstStyle/>
          <a:p>
            <a:r>
              <a:rPr lang="en-US" sz="2400" dirty="0">
                <a:latin typeface="Times New Roman" pitchFamily="18" charset="0"/>
                <a:cs typeface="Times New Roman" pitchFamily="18" charset="0"/>
              </a:rPr>
              <a:t>Implementing the SELECT Operation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Examples:</a:t>
            </a:r>
          </a:p>
          <a:p>
            <a:pPr lvl="1"/>
            <a:r>
              <a:rPr lang="en-US" sz="2200" dirty="0">
                <a:latin typeface="Times New Roman" pitchFamily="18" charset="0"/>
                <a:cs typeface="Times New Roman" pitchFamily="18" charset="0"/>
              </a:rPr>
              <a:t>(OP1): s </a:t>
            </a:r>
            <a:r>
              <a:rPr lang="en-US" sz="2200" baseline="-25000" dirty="0">
                <a:latin typeface="Times New Roman" pitchFamily="18" charset="0"/>
                <a:cs typeface="Times New Roman" pitchFamily="18" charset="0"/>
              </a:rPr>
              <a:t>SSN='123456789' </a:t>
            </a:r>
            <a:r>
              <a:rPr lang="en-US" sz="2200" dirty="0">
                <a:latin typeface="Times New Roman" pitchFamily="18" charset="0"/>
                <a:cs typeface="Times New Roman" pitchFamily="18" charset="0"/>
              </a:rPr>
              <a:t>(EMPLOYEE)</a:t>
            </a:r>
          </a:p>
          <a:p>
            <a:pPr lvl="1"/>
            <a:r>
              <a:rPr lang="en-US" sz="2200" dirty="0">
                <a:latin typeface="Times New Roman" pitchFamily="18" charset="0"/>
                <a:cs typeface="Times New Roman" pitchFamily="18" charset="0"/>
              </a:rPr>
              <a:t>(OP2): s </a:t>
            </a:r>
            <a:r>
              <a:rPr lang="en-US" sz="2200" baseline="-25000" dirty="0">
                <a:latin typeface="Times New Roman" pitchFamily="18" charset="0"/>
                <a:cs typeface="Times New Roman" pitchFamily="18" charset="0"/>
              </a:rPr>
              <a:t>DNUMBER&gt;5</a:t>
            </a:r>
            <a:r>
              <a:rPr lang="en-US" sz="2200" dirty="0">
                <a:latin typeface="Times New Roman" pitchFamily="18" charset="0"/>
                <a:cs typeface="Times New Roman" pitchFamily="18" charset="0"/>
              </a:rPr>
              <a:t>(DEPARTMENT)</a:t>
            </a:r>
          </a:p>
          <a:p>
            <a:pPr lvl="1"/>
            <a:r>
              <a:rPr lang="en-US" sz="2200" dirty="0">
                <a:latin typeface="Times New Roman" pitchFamily="18" charset="0"/>
                <a:cs typeface="Times New Roman" pitchFamily="18" charset="0"/>
              </a:rPr>
              <a:t>(OP3): s </a:t>
            </a:r>
            <a:r>
              <a:rPr lang="en-US" sz="2200" baseline="-25000" dirty="0">
                <a:latin typeface="Times New Roman" pitchFamily="18" charset="0"/>
                <a:cs typeface="Times New Roman" pitchFamily="18" charset="0"/>
              </a:rPr>
              <a:t>DNO=5</a:t>
            </a:r>
            <a:r>
              <a:rPr lang="en-US" sz="2200" dirty="0">
                <a:latin typeface="Times New Roman" pitchFamily="18" charset="0"/>
                <a:cs typeface="Times New Roman" pitchFamily="18" charset="0"/>
              </a:rPr>
              <a:t>(EMPLOYEE)</a:t>
            </a:r>
          </a:p>
          <a:p>
            <a:pPr lvl="1"/>
            <a:r>
              <a:rPr lang="en-US" sz="2200" dirty="0">
                <a:latin typeface="Times New Roman" pitchFamily="18" charset="0"/>
                <a:cs typeface="Times New Roman" pitchFamily="18" charset="0"/>
              </a:rPr>
              <a:t>(OP4): s </a:t>
            </a:r>
            <a:r>
              <a:rPr lang="en-US" sz="2200" baseline="-25000" dirty="0">
                <a:latin typeface="Times New Roman" pitchFamily="18" charset="0"/>
                <a:cs typeface="Times New Roman" pitchFamily="18" charset="0"/>
              </a:rPr>
              <a:t>DNO=5 AND SALARY&gt;30000 AND SEX=F</a:t>
            </a:r>
            <a:r>
              <a:rPr lang="en-US" sz="2200" dirty="0">
                <a:latin typeface="Times New Roman" pitchFamily="18" charset="0"/>
                <a:cs typeface="Times New Roman" pitchFamily="18" charset="0"/>
              </a:rPr>
              <a:t>(EMPLOYEE)</a:t>
            </a:r>
          </a:p>
          <a:p>
            <a:pPr lvl="1"/>
            <a:r>
              <a:rPr lang="en-US" sz="2200" dirty="0">
                <a:latin typeface="Times New Roman" pitchFamily="18" charset="0"/>
                <a:cs typeface="Times New Roman" pitchFamily="18" charset="0"/>
              </a:rPr>
              <a:t>(OP5): s </a:t>
            </a:r>
            <a:r>
              <a:rPr lang="en-US" sz="2200" baseline="-25000" dirty="0">
                <a:latin typeface="Times New Roman" pitchFamily="18" charset="0"/>
                <a:cs typeface="Times New Roman" pitchFamily="18" charset="0"/>
              </a:rPr>
              <a:t>ESSN=123456789 AND PNO=10</a:t>
            </a:r>
            <a:r>
              <a:rPr lang="en-US" sz="2200" dirty="0">
                <a:latin typeface="Times New Roman" pitchFamily="18" charset="0"/>
                <a:cs typeface="Times New Roman" pitchFamily="18" charset="0"/>
              </a:rPr>
              <a:t>(WORKS_ON)</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a:xfrm>
            <a:off x="703460" y="374469"/>
            <a:ext cx="8596668" cy="735874"/>
          </a:xfrm>
        </p:spPr>
        <p:txBody>
          <a:bodyPr>
            <a:normAutofit fontScale="90000"/>
          </a:bodyPr>
          <a:lstStyle/>
          <a:p>
            <a:r>
              <a:rPr lang="en-US" sz="3200" dirty="0" smtClean="0">
                <a:solidFill>
                  <a:schemeClr val="tx1"/>
                </a:solidFill>
              </a:rPr>
              <a:t>ALGORITHMS FOR SELECT AND JOIN OPERATIONS</a:t>
            </a:r>
            <a:endParaRPr lang="en-US" sz="3200" dirty="0">
              <a:solidFill>
                <a:schemeClr val="tx1"/>
              </a:solidFill>
            </a:endParaRPr>
          </a:p>
        </p:txBody>
      </p:sp>
      <p:sp>
        <p:nvSpPr>
          <p:cNvPr id="688135" name="Rectangle 7"/>
          <p:cNvSpPr>
            <a:spLocks noGrp="1" noChangeArrowheads="1"/>
          </p:cNvSpPr>
          <p:nvPr>
            <p:ph type="body" idx="1"/>
          </p:nvPr>
        </p:nvSpPr>
        <p:spPr>
          <a:xfrm>
            <a:off x="677334" y="1371601"/>
            <a:ext cx="8596668" cy="4669762"/>
          </a:xfrm>
        </p:spPr>
        <p:txBody>
          <a:bodyPr>
            <a:normAutofit/>
          </a:bodyPr>
          <a:lstStyle/>
          <a:p>
            <a:pPr>
              <a:lnSpc>
                <a:spcPct val="80000"/>
              </a:lnSpc>
            </a:pPr>
            <a:r>
              <a:rPr lang="en-US" sz="2400" dirty="0">
                <a:latin typeface="Times New Roman" pitchFamily="18" charset="0"/>
                <a:cs typeface="Times New Roman" pitchFamily="18" charset="0"/>
              </a:rPr>
              <a:t>Implementing the SELECT Operation (contd.):</a:t>
            </a:r>
          </a:p>
          <a:p>
            <a:pPr>
              <a:lnSpc>
                <a:spcPct val="80000"/>
              </a:lnSpc>
            </a:pPr>
            <a:r>
              <a:rPr lang="en-US" sz="2400" dirty="0">
                <a:latin typeface="Times New Roman" pitchFamily="18" charset="0"/>
                <a:cs typeface="Times New Roman" pitchFamily="18" charset="0"/>
              </a:rPr>
              <a:t>Search Methods for Simple Selection:</a:t>
            </a:r>
          </a:p>
          <a:p>
            <a:pPr lvl="1">
              <a:lnSpc>
                <a:spcPct val="80000"/>
              </a:lnSpc>
            </a:pPr>
            <a:r>
              <a:rPr lang="en-US" sz="2200" dirty="0">
                <a:latin typeface="Times New Roman" pitchFamily="18" charset="0"/>
                <a:cs typeface="Times New Roman" pitchFamily="18" charset="0"/>
              </a:rPr>
              <a:t>S1 </a:t>
            </a:r>
            <a:r>
              <a:rPr lang="en-US" sz="2200" b="1" dirty="0">
                <a:latin typeface="Times New Roman" pitchFamily="18" charset="0"/>
                <a:cs typeface="Times New Roman" pitchFamily="18" charset="0"/>
              </a:rPr>
              <a:t>Linear search</a:t>
            </a:r>
            <a:r>
              <a:rPr lang="en-US" sz="2200" dirty="0">
                <a:latin typeface="Times New Roman" pitchFamily="18" charset="0"/>
                <a:cs typeface="Times New Roman" pitchFamily="18" charset="0"/>
              </a:rPr>
              <a:t> (brute force):</a:t>
            </a:r>
          </a:p>
          <a:p>
            <a:pPr lvl="2">
              <a:lnSpc>
                <a:spcPct val="80000"/>
              </a:lnSpc>
            </a:pPr>
            <a:r>
              <a:rPr lang="en-US" sz="2000" dirty="0">
                <a:latin typeface="Times New Roman" pitchFamily="18" charset="0"/>
                <a:cs typeface="Times New Roman" pitchFamily="18" charset="0"/>
              </a:rPr>
              <a:t>Retrieve every record in the file, and test whether its attribute values satisfy the selection condition.</a:t>
            </a:r>
          </a:p>
          <a:p>
            <a:pPr lvl="1">
              <a:lnSpc>
                <a:spcPct val="80000"/>
              </a:lnSpc>
            </a:pPr>
            <a:r>
              <a:rPr lang="en-US" sz="2200" dirty="0">
                <a:latin typeface="Times New Roman" pitchFamily="18" charset="0"/>
                <a:cs typeface="Times New Roman" pitchFamily="18" charset="0"/>
              </a:rPr>
              <a:t>S2 </a:t>
            </a:r>
            <a:r>
              <a:rPr lang="en-US" sz="2200" b="1" dirty="0">
                <a:latin typeface="Times New Roman" pitchFamily="18" charset="0"/>
                <a:cs typeface="Times New Roman" pitchFamily="18" charset="0"/>
              </a:rPr>
              <a:t>Binary search</a:t>
            </a:r>
            <a:r>
              <a:rPr lang="en-US" sz="2200" dirty="0">
                <a:latin typeface="Times New Roman" pitchFamily="18" charset="0"/>
                <a:cs typeface="Times New Roman" pitchFamily="18" charset="0"/>
              </a:rPr>
              <a:t>:</a:t>
            </a:r>
          </a:p>
          <a:p>
            <a:pPr lvl="2">
              <a:lnSpc>
                <a:spcPct val="80000"/>
              </a:lnSpc>
            </a:pPr>
            <a:r>
              <a:rPr lang="en-US" sz="2000" dirty="0">
                <a:latin typeface="Times New Roman" pitchFamily="18" charset="0"/>
                <a:cs typeface="Times New Roman" pitchFamily="18" charset="0"/>
              </a:rPr>
              <a:t>If the selection condition involves an equality comparison on a key attribute on which the file is ordered, binary search (which is more efficient than linear search) can be used. (See OP1).</a:t>
            </a:r>
          </a:p>
          <a:p>
            <a:pPr lvl="1">
              <a:lnSpc>
                <a:spcPct val="80000"/>
              </a:lnSpc>
            </a:pPr>
            <a:r>
              <a:rPr lang="en-US" sz="2200" dirty="0">
                <a:latin typeface="Times New Roman" pitchFamily="18" charset="0"/>
                <a:cs typeface="Times New Roman" pitchFamily="18" charset="0"/>
              </a:rPr>
              <a:t>S3 </a:t>
            </a:r>
            <a:r>
              <a:rPr lang="en-US" sz="2200" b="1" dirty="0">
                <a:latin typeface="Times New Roman" pitchFamily="18" charset="0"/>
                <a:cs typeface="Times New Roman" pitchFamily="18" charset="0"/>
              </a:rPr>
              <a:t>Using a primary index or hash key to retrieve a single record</a:t>
            </a:r>
            <a:r>
              <a:rPr lang="en-US" sz="2200" dirty="0">
                <a:latin typeface="Times New Roman" pitchFamily="18" charset="0"/>
                <a:cs typeface="Times New Roman" pitchFamily="18" charset="0"/>
              </a:rPr>
              <a:t>:</a:t>
            </a:r>
          </a:p>
          <a:p>
            <a:pPr lvl="2">
              <a:lnSpc>
                <a:spcPct val="80000"/>
              </a:lnSpc>
            </a:pPr>
            <a:r>
              <a:rPr lang="en-US" sz="2000" dirty="0">
                <a:latin typeface="Times New Roman" pitchFamily="18" charset="0"/>
                <a:cs typeface="Times New Roman" pitchFamily="18" charset="0"/>
              </a:rPr>
              <a:t>If the selection condition involves an equality comparison on a key attribute with a primary index (or a hash key), use the primary index (or the hash key) to retrieve the record. </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a:xfrm>
            <a:off x="664271" y="283028"/>
            <a:ext cx="8976117" cy="552994"/>
          </a:xfrm>
        </p:spPr>
        <p:txBody>
          <a:bodyPr>
            <a:normAutofit fontScale="90000"/>
          </a:bodyPr>
          <a:lstStyle/>
          <a:p>
            <a:r>
              <a:rPr lang="en-US" sz="3200" b="1" dirty="0" smtClean="0">
                <a:solidFill>
                  <a:schemeClr val="tx1"/>
                </a:solidFill>
                <a:latin typeface="Times New Roman" pitchFamily="18" charset="0"/>
                <a:cs typeface="Times New Roman" pitchFamily="18" charset="0"/>
              </a:rPr>
              <a:t>ALGORITHMS FOR SELECT AND JOIN OPERATIONS </a:t>
            </a:r>
            <a:endParaRPr lang="en-US" sz="3200" b="1" dirty="0">
              <a:solidFill>
                <a:schemeClr val="tx1"/>
              </a:solidFill>
              <a:latin typeface="Times New Roman" pitchFamily="18" charset="0"/>
              <a:cs typeface="Times New Roman" pitchFamily="18" charset="0"/>
            </a:endParaRPr>
          </a:p>
        </p:txBody>
      </p:sp>
      <p:sp>
        <p:nvSpPr>
          <p:cNvPr id="690183" name="Rectangle 7"/>
          <p:cNvSpPr>
            <a:spLocks noGrp="1" noChangeArrowheads="1"/>
          </p:cNvSpPr>
          <p:nvPr>
            <p:ph type="body" idx="1"/>
          </p:nvPr>
        </p:nvSpPr>
        <p:spPr>
          <a:xfrm>
            <a:off x="677334" y="1254035"/>
            <a:ext cx="8596668" cy="4924696"/>
          </a:xfrm>
        </p:spPr>
        <p:txBody>
          <a:bodyPr>
            <a:normAutofit/>
          </a:bodyPr>
          <a:lstStyle/>
          <a:p>
            <a:pPr>
              <a:lnSpc>
                <a:spcPct val="80000"/>
              </a:lnSpc>
              <a:buNone/>
            </a:pPr>
            <a:r>
              <a:rPr lang="en-US" sz="2000" dirty="0">
                <a:latin typeface="Times New Roman" pitchFamily="18" charset="0"/>
                <a:cs typeface="Times New Roman" pitchFamily="18" charset="0"/>
              </a:rPr>
              <a:t>Implementing the SELECT Operation (contd.):</a:t>
            </a:r>
          </a:p>
          <a:p>
            <a:pPr>
              <a:lnSpc>
                <a:spcPct val="80000"/>
              </a:lnSpc>
            </a:pPr>
            <a:r>
              <a:rPr lang="en-US" sz="2000" dirty="0">
                <a:latin typeface="Times New Roman" pitchFamily="18" charset="0"/>
                <a:cs typeface="Times New Roman" pitchFamily="18" charset="0"/>
              </a:rPr>
              <a:t>Search Methods for Simple Selection:</a:t>
            </a:r>
          </a:p>
          <a:p>
            <a:pPr lvl="1">
              <a:lnSpc>
                <a:spcPct val="80000"/>
              </a:lnSpc>
            </a:pPr>
            <a:r>
              <a:rPr lang="en-US" sz="2000" dirty="0">
                <a:latin typeface="Times New Roman" pitchFamily="18" charset="0"/>
                <a:cs typeface="Times New Roman" pitchFamily="18" charset="0"/>
              </a:rPr>
              <a:t>S4 </a:t>
            </a:r>
            <a:r>
              <a:rPr lang="en-US" sz="2000" b="1" dirty="0">
                <a:latin typeface="Times New Roman" pitchFamily="18" charset="0"/>
                <a:cs typeface="Times New Roman" pitchFamily="18" charset="0"/>
              </a:rPr>
              <a:t>Using a primary index to retrieve multiple records</a:t>
            </a:r>
            <a:r>
              <a:rPr lang="en-US" sz="2000" dirty="0">
                <a:latin typeface="Times New Roman" pitchFamily="18" charset="0"/>
                <a:cs typeface="Times New Roman" pitchFamily="18" charset="0"/>
              </a:rPr>
              <a:t>:</a:t>
            </a:r>
          </a:p>
          <a:p>
            <a:pPr lvl="2">
              <a:lnSpc>
                <a:spcPct val="80000"/>
              </a:lnSpc>
            </a:pPr>
            <a:r>
              <a:rPr lang="en-US" sz="1800" dirty="0">
                <a:latin typeface="Times New Roman" pitchFamily="18" charset="0"/>
                <a:cs typeface="Times New Roman" pitchFamily="18" charset="0"/>
              </a:rPr>
              <a:t>If the comparison condition is &gt;, ≥, &lt;, or ≤ on a key field with a primary index, use the index to find the record satisfying the corresponding equality condition, then retrieve all subsequent records in the (ordered) file. </a:t>
            </a:r>
          </a:p>
          <a:p>
            <a:pPr lvl="1">
              <a:lnSpc>
                <a:spcPct val="80000"/>
              </a:lnSpc>
            </a:pPr>
            <a:r>
              <a:rPr lang="en-US" sz="2000" dirty="0">
                <a:latin typeface="Times New Roman" pitchFamily="18" charset="0"/>
                <a:cs typeface="Times New Roman" pitchFamily="18" charset="0"/>
              </a:rPr>
              <a:t>S5 </a:t>
            </a:r>
            <a:r>
              <a:rPr lang="en-US" sz="2000" b="1" dirty="0">
                <a:latin typeface="Times New Roman" pitchFamily="18" charset="0"/>
                <a:cs typeface="Times New Roman" pitchFamily="18" charset="0"/>
              </a:rPr>
              <a:t>Using a clustering index to retrieve multiple records</a:t>
            </a:r>
            <a:r>
              <a:rPr lang="en-US" sz="2000" dirty="0">
                <a:latin typeface="Times New Roman" pitchFamily="18" charset="0"/>
                <a:cs typeface="Times New Roman" pitchFamily="18" charset="0"/>
              </a:rPr>
              <a:t>:</a:t>
            </a:r>
          </a:p>
          <a:p>
            <a:pPr lvl="2">
              <a:lnSpc>
                <a:spcPct val="80000"/>
              </a:lnSpc>
            </a:pPr>
            <a:r>
              <a:rPr lang="en-US" sz="1800" dirty="0">
                <a:latin typeface="Times New Roman" pitchFamily="18" charset="0"/>
                <a:cs typeface="Times New Roman" pitchFamily="18" charset="0"/>
              </a:rPr>
              <a:t>If the selection condition involves an equality comparison on a non-key attribute with a clustering index, use the clustering index to retrieve all the records satisfying the selection condition.</a:t>
            </a:r>
          </a:p>
          <a:p>
            <a:pPr lvl="1">
              <a:lnSpc>
                <a:spcPct val="80000"/>
              </a:lnSpc>
            </a:pPr>
            <a:r>
              <a:rPr lang="en-US" sz="2000" dirty="0">
                <a:latin typeface="Times New Roman" pitchFamily="18" charset="0"/>
                <a:cs typeface="Times New Roman" pitchFamily="18" charset="0"/>
              </a:rPr>
              <a:t>S6 </a:t>
            </a:r>
            <a:r>
              <a:rPr lang="en-US" sz="2000" b="1" dirty="0">
                <a:latin typeface="Times New Roman" pitchFamily="18" charset="0"/>
                <a:cs typeface="Times New Roman" pitchFamily="18" charset="0"/>
              </a:rPr>
              <a:t>Using a secondary (B+-tree) index</a:t>
            </a:r>
            <a:r>
              <a:rPr lang="en-US" sz="2000" dirty="0">
                <a:latin typeface="Times New Roman" pitchFamily="18" charset="0"/>
                <a:cs typeface="Times New Roman" pitchFamily="18" charset="0"/>
              </a:rPr>
              <a:t>:</a:t>
            </a:r>
          </a:p>
          <a:p>
            <a:pPr lvl="2">
              <a:lnSpc>
                <a:spcPct val="80000"/>
              </a:lnSpc>
            </a:pPr>
            <a:r>
              <a:rPr lang="en-US" sz="1800" dirty="0">
                <a:latin typeface="Times New Roman" pitchFamily="18" charset="0"/>
                <a:cs typeface="Times New Roman" pitchFamily="18" charset="0"/>
              </a:rPr>
              <a:t>On an equality comparison, this search method can be used to retrieve a single record if the indexing field has unique values (is a key) or to retrieve multiple records if the indexing field is not a key.</a:t>
            </a:r>
          </a:p>
          <a:p>
            <a:pPr lvl="2">
              <a:lnSpc>
                <a:spcPct val="80000"/>
              </a:lnSpc>
            </a:pPr>
            <a:r>
              <a:rPr lang="en-US" sz="1800" dirty="0">
                <a:latin typeface="Times New Roman" pitchFamily="18" charset="0"/>
                <a:cs typeface="Times New Roman" pitchFamily="18" charset="0"/>
              </a:rPr>
              <a:t>In addition, it can be used to retrieve records on conditions involving &gt;,&gt;=, &lt;, or &lt;=. (FOR RANGE QUERIES) </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30" name="Rectangle 6"/>
          <p:cNvSpPr>
            <a:spLocks noGrp="1" noChangeArrowheads="1"/>
          </p:cNvSpPr>
          <p:nvPr>
            <p:ph type="title"/>
          </p:nvPr>
        </p:nvSpPr>
        <p:spPr>
          <a:xfrm>
            <a:off x="729586" y="274320"/>
            <a:ext cx="8596668" cy="696686"/>
          </a:xfrm>
        </p:spPr>
        <p:txBody>
          <a:bodyPr>
            <a:normAutofit fontScale="90000"/>
          </a:bodyPr>
          <a:lstStyle/>
          <a:p>
            <a:r>
              <a:rPr lang="en-US" sz="3200" b="1" dirty="0" smtClean="0">
                <a:solidFill>
                  <a:schemeClr val="tx1"/>
                </a:solidFill>
                <a:latin typeface="Times New Roman" pitchFamily="18" charset="0"/>
                <a:cs typeface="Times New Roman" pitchFamily="18" charset="0"/>
              </a:rPr>
              <a:t>ALGORITHMS FOR SELECT AND JOIN OPERATIONS</a:t>
            </a:r>
            <a:endParaRPr lang="en-US" sz="3200" b="1" dirty="0">
              <a:solidFill>
                <a:schemeClr val="tx1"/>
              </a:solidFill>
              <a:latin typeface="Times New Roman" pitchFamily="18" charset="0"/>
              <a:cs typeface="Times New Roman" pitchFamily="18" charset="0"/>
            </a:endParaRPr>
          </a:p>
        </p:txBody>
      </p:sp>
      <p:sp>
        <p:nvSpPr>
          <p:cNvPr id="692231" name="Rectangle 7"/>
          <p:cNvSpPr>
            <a:spLocks noGrp="1" noChangeArrowheads="1"/>
          </p:cNvSpPr>
          <p:nvPr>
            <p:ph type="body" idx="1"/>
          </p:nvPr>
        </p:nvSpPr>
        <p:spPr>
          <a:xfrm>
            <a:off x="677334" y="1214847"/>
            <a:ext cx="8596668" cy="5081450"/>
          </a:xfrm>
        </p:spPr>
        <p:txBody>
          <a:bodyPr>
            <a:normAutofit/>
          </a:bodyPr>
          <a:lstStyle/>
          <a:p>
            <a:pPr>
              <a:lnSpc>
                <a:spcPct val="90000"/>
              </a:lnSpc>
              <a:buNone/>
            </a:pPr>
            <a:r>
              <a:rPr lang="en-US" sz="2400" dirty="0">
                <a:latin typeface="Times New Roman" pitchFamily="18" charset="0"/>
                <a:cs typeface="Times New Roman" pitchFamily="18" charset="0"/>
              </a:rPr>
              <a:t>Implementing the SELECT Operation (contd.):</a:t>
            </a:r>
          </a:p>
          <a:p>
            <a:pPr>
              <a:lnSpc>
                <a:spcPct val="90000"/>
              </a:lnSpc>
            </a:pPr>
            <a:r>
              <a:rPr lang="en-US" sz="2400" dirty="0">
                <a:latin typeface="Times New Roman" pitchFamily="18" charset="0"/>
                <a:cs typeface="Times New Roman" pitchFamily="18" charset="0"/>
              </a:rPr>
              <a:t>Search Methods for Simple Selection:</a:t>
            </a:r>
          </a:p>
          <a:p>
            <a:pPr lvl="1">
              <a:lnSpc>
                <a:spcPct val="90000"/>
              </a:lnSpc>
            </a:pPr>
            <a:r>
              <a:rPr lang="en-US" sz="2200" dirty="0">
                <a:latin typeface="Times New Roman" pitchFamily="18" charset="0"/>
                <a:cs typeface="Times New Roman" pitchFamily="18" charset="0"/>
              </a:rPr>
              <a:t>S7 </a:t>
            </a:r>
            <a:r>
              <a:rPr lang="en-US" sz="2200" b="1" dirty="0">
                <a:latin typeface="Times New Roman" pitchFamily="18" charset="0"/>
                <a:cs typeface="Times New Roman" pitchFamily="18" charset="0"/>
              </a:rPr>
              <a:t>Conjunctive selection</a:t>
            </a:r>
            <a:r>
              <a:rPr lang="en-US" sz="2200" dirty="0">
                <a:latin typeface="Times New Roman" pitchFamily="18" charset="0"/>
                <a:cs typeface="Times New Roman" pitchFamily="18" charset="0"/>
              </a:rPr>
              <a:t>:</a:t>
            </a:r>
          </a:p>
          <a:p>
            <a:pPr lvl="2">
              <a:lnSpc>
                <a:spcPct val="90000"/>
              </a:lnSpc>
            </a:pPr>
            <a:r>
              <a:rPr lang="en-US" sz="2000" dirty="0">
                <a:latin typeface="Times New Roman" pitchFamily="18" charset="0"/>
                <a:cs typeface="Times New Roman" pitchFamily="18" charset="0"/>
              </a:rPr>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a:lnSpc>
                <a:spcPct val="90000"/>
              </a:lnSpc>
            </a:pPr>
            <a:r>
              <a:rPr lang="en-US" sz="2200" dirty="0">
                <a:latin typeface="Times New Roman" pitchFamily="18" charset="0"/>
                <a:cs typeface="Times New Roman" pitchFamily="18" charset="0"/>
              </a:rPr>
              <a:t>S8 </a:t>
            </a:r>
            <a:r>
              <a:rPr lang="en-US" sz="2200" b="1" dirty="0">
                <a:latin typeface="Times New Roman" pitchFamily="18" charset="0"/>
                <a:cs typeface="Times New Roman" pitchFamily="18" charset="0"/>
              </a:rPr>
              <a:t>Conjunctive selection using a composite index</a:t>
            </a:r>
          </a:p>
          <a:p>
            <a:pPr lvl="2">
              <a:lnSpc>
                <a:spcPct val="90000"/>
              </a:lnSpc>
            </a:pPr>
            <a:r>
              <a:rPr lang="en-US" sz="2000" dirty="0">
                <a:latin typeface="Times New Roman" pitchFamily="18" charset="0"/>
                <a:cs typeface="Times New Roman" pitchFamily="18" charset="0"/>
              </a:rPr>
              <a:t>If two or more attributes are involved in equality conditions in the conjunctive condition and a composite index (or hash structure) exists on the combined field, we can use the index directly.</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03164F0-FC12-411E-BB69-A3002730A48D}" type="slidenum">
              <a:rPr lang="en-US"/>
              <a:pPr/>
              <a:t>114</a:t>
            </a:fld>
            <a:endParaRPr lang="en-CA"/>
          </a:p>
        </p:txBody>
      </p:sp>
      <p:sp>
        <p:nvSpPr>
          <p:cNvPr id="694278" name="Rectangle 6"/>
          <p:cNvSpPr>
            <a:spLocks noGrp="1" noChangeArrowheads="1"/>
          </p:cNvSpPr>
          <p:nvPr>
            <p:ph type="title"/>
          </p:nvPr>
        </p:nvSpPr>
        <p:spPr>
          <a:xfrm>
            <a:off x="664272" y="256902"/>
            <a:ext cx="8596668" cy="670561"/>
          </a:xfrm>
        </p:spPr>
        <p:txBody>
          <a:bodyPr>
            <a:normAutofit fontScale="90000"/>
          </a:bodyPr>
          <a:lstStyle/>
          <a:p>
            <a:r>
              <a:rPr lang="en-US" sz="3200" dirty="0" smtClean="0">
                <a:solidFill>
                  <a:schemeClr val="tx1"/>
                </a:solidFill>
                <a:latin typeface="Times New Roman" pitchFamily="18" charset="0"/>
                <a:cs typeface="Times New Roman" pitchFamily="18" charset="0"/>
              </a:rPr>
              <a:t>ALGORITHMS FOR SELECT AND JOIN OPERATIONS </a:t>
            </a:r>
            <a:endParaRPr lang="en-US" sz="3200" dirty="0">
              <a:solidFill>
                <a:schemeClr val="tx1"/>
              </a:solidFill>
              <a:latin typeface="Times New Roman" pitchFamily="18" charset="0"/>
              <a:cs typeface="Times New Roman" pitchFamily="18" charset="0"/>
            </a:endParaRPr>
          </a:p>
        </p:txBody>
      </p:sp>
      <p:sp>
        <p:nvSpPr>
          <p:cNvPr id="694279" name="Rectangle 7"/>
          <p:cNvSpPr>
            <a:spLocks noGrp="1" noChangeArrowheads="1"/>
          </p:cNvSpPr>
          <p:nvPr>
            <p:ph type="body" idx="1"/>
          </p:nvPr>
        </p:nvSpPr>
        <p:spPr>
          <a:xfrm>
            <a:off x="677334" y="1267097"/>
            <a:ext cx="8596668" cy="4774265"/>
          </a:xfrm>
        </p:spPr>
        <p:txBody>
          <a:bodyPr>
            <a:normAutofit/>
          </a:bodyPr>
          <a:lstStyle/>
          <a:p>
            <a:pPr>
              <a:lnSpc>
                <a:spcPct val="80000"/>
              </a:lnSpc>
              <a:buNone/>
            </a:pPr>
            <a:r>
              <a:rPr lang="en-US" sz="2400" dirty="0">
                <a:latin typeface="Times New Roman" pitchFamily="18" charset="0"/>
                <a:cs typeface="Times New Roman" pitchFamily="18" charset="0"/>
              </a:rPr>
              <a:t>Implementing the SELECT Operation (contd.):</a:t>
            </a:r>
          </a:p>
          <a:p>
            <a:pPr>
              <a:lnSpc>
                <a:spcPct val="80000"/>
              </a:lnSpc>
            </a:pPr>
            <a:r>
              <a:rPr lang="en-US" sz="2400" dirty="0">
                <a:latin typeface="Times New Roman" pitchFamily="18" charset="0"/>
                <a:cs typeface="Times New Roman" pitchFamily="18" charset="0"/>
              </a:rPr>
              <a:t>Search Methods for Complex Selection:</a:t>
            </a:r>
          </a:p>
          <a:p>
            <a:pPr lvl="1">
              <a:lnSpc>
                <a:spcPct val="80000"/>
              </a:lnSpc>
            </a:pPr>
            <a:r>
              <a:rPr lang="en-US" sz="2200" dirty="0">
                <a:latin typeface="Times New Roman" pitchFamily="18" charset="0"/>
                <a:cs typeface="Times New Roman" pitchFamily="18" charset="0"/>
              </a:rPr>
              <a:t>S9 </a:t>
            </a:r>
            <a:r>
              <a:rPr lang="en-US" sz="2200" b="1" dirty="0">
                <a:latin typeface="Times New Roman" pitchFamily="18" charset="0"/>
                <a:cs typeface="Times New Roman" pitchFamily="18" charset="0"/>
              </a:rPr>
              <a:t>Conjunctive selection by intersection of record pointers</a:t>
            </a:r>
            <a:r>
              <a:rPr lang="en-US" sz="2200" dirty="0">
                <a:latin typeface="Times New Roman" pitchFamily="18" charset="0"/>
                <a:cs typeface="Times New Roman" pitchFamily="18" charset="0"/>
              </a:rPr>
              <a:t>:</a:t>
            </a:r>
          </a:p>
          <a:p>
            <a:pPr lvl="2">
              <a:lnSpc>
                <a:spcPct val="80000"/>
              </a:lnSpc>
            </a:pPr>
            <a:r>
              <a:rPr lang="en-US" sz="2000" dirty="0">
                <a:latin typeface="Times New Roman" pitchFamily="18" charset="0"/>
                <a:cs typeface="Times New Roman" pitchFamily="18" charset="0"/>
              </a:rPr>
              <a:t>This method is possible if secondary indexes are available on all (or some of) the fields involved in equality comparison conditions in the conjunctive condition and if the indexes include record pointers (rather than block pointers).</a:t>
            </a:r>
          </a:p>
          <a:p>
            <a:pPr lvl="2">
              <a:lnSpc>
                <a:spcPct val="80000"/>
              </a:lnSpc>
            </a:pPr>
            <a:r>
              <a:rPr lang="en-US" sz="2000" dirty="0">
                <a:latin typeface="Times New Roman" pitchFamily="18" charset="0"/>
                <a:cs typeface="Times New Roman" pitchFamily="18" charset="0"/>
              </a:rPr>
              <a:t>Each index can be used to retrieve the record pointers that satisfy the individual condition.</a:t>
            </a:r>
          </a:p>
          <a:p>
            <a:pPr lvl="2">
              <a:lnSpc>
                <a:spcPct val="80000"/>
              </a:lnSpc>
            </a:pPr>
            <a:r>
              <a:rPr lang="en-US" sz="2000" dirty="0">
                <a:latin typeface="Times New Roman" pitchFamily="18" charset="0"/>
                <a:cs typeface="Times New Roman" pitchFamily="18" charset="0"/>
              </a:rPr>
              <a:t>The intersection of these sets of record pointers gives the record pointers that satisfy the conjunctive condition, which are then used to retrieve those records directly.</a:t>
            </a:r>
          </a:p>
          <a:p>
            <a:pPr lvl="2">
              <a:lnSpc>
                <a:spcPct val="80000"/>
              </a:lnSpc>
            </a:pPr>
            <a:r>
              <a:rPr lang="en-US" sz="2000" dirty="0">
                <a:latin typeface="Times New Roman" pitchFamily="18" charset="0"/>
                <a:cs typeface="Times New Roman" pitchFamily="18" charset="0"/>
              </a:rPr>
              <a:t>If only some of the conditions have secondary indexes, each retrieved record is further tested to determine whether it satisfies the remaining conditions.   </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8F792892-68A7-4653-BDD3-49778F3C6952}" type="slidenum">
              <a:rPr lang="en-US"/>
              <a:pPr/>
              <a:t>115</a:t>
            </a:fld>
            <a:endParaRPr lang="en-CA"/>
          </a:p>
        </p:txBody>
      </p:sp>
      <p:sp>
        <p:nvSpPr>
          <p:cNvPr id="698374" name="Rectangle 6"/>
          <p:cNvSpPr>
            <a:spLocks noGrp="1" noChangeArrowheads="1"/>
          </p:cNvSpPr>
          <p:nvPr>
            <p:ph type="title"/>
          </p:nvPr>
        </p:nvSpPr>
        <p:spPr>
          <a:xfrm>
            <a:off x="677334" y="256903"/>
            <a:ext cx="9015306" cy="735874"/>
          </a:xfrm>
        </p:spPr>
        <p:txBody>
          <a:bodyPr>
            <a:normAutofit fontScale="90000"/>
          </a:bodyPr>
          <a:lstStyle/>
          <a:p>
            <a:r>
              <a:rPr lang="en-US" sz="3200" b="1" dirty="0" smtClean="0">
                <a:solidFill>
                  <a:schemeClr val="tx1"/>
                </a:solidFill>
                <a:latin typeface="Times New Roman" pitchFamily="18" charset="0"/>
                <a:cs typeface="Times New Roman" pitchFamily="18" charset="0"/>
              </a:rPr>
              <a:t>ALGORITHMS FOR SELECT AND JOIN OPERATION</a:t>
            </a:r>
            <a:endParaRPr lang="en-US" sz="3200" b="1" dirty="0">
              <a:solidFill>
                <a:schemeClr val="tx1"/>
              </a:solidFill>
              <a:latin typeface="Times New Roman" pitchFamily="18" charset="0"/>
              <a:cs typeface="Times New Roman" pitchFamily="18" charset="0"/>
            </a:endParaRPr>
          </a:p>
        </p:txBody>
      </p:sp>
      <p:sp>
        <p:nvSpPr>
          <p:cNvPr id="698375" name="Rectangle 7"/>
          <p:cNvSpPr>
            <a:spLocks noGrp="1" noChangeArrowheads="1"/>
          </p:cNvSpPr>
          <p:nvPr>
            <p:ph type="body" idx="1"/>
          </p:nvPr>
        </p:nvSpPr>
        <p:spPr>
          <a:xfrm>
            <a:off x="677334" y="1436915"/>
            <a:ext cx="8596668" cy="4604448"/>
          </a:xfrm>
        </p:spPr>
        <p:txBody>
          <a:bodyPr>
            <a:normAutofit/>
          </a:bodyPr>
          <a:lstStyle/>
          <a:p>
            <a:pPr>
              <a:lnSpc>
                <a:spcPct val="90000"/>
              </a:lnSpc>
            </a:pPr>
            <a:r>
              <a:rPr lang="en-US" sz="2400" dirty="0">
                <a:latin typeface="Times New Roman" pitchFamily="18" charset="0"/>
                <a:cs typeface="Times New Roman" pitchFamily="18" charset="0"/>
              </a:rPr>
              <a:t>Implementing the SELECT Operation (contd.):</a:t>
            </a:r>
          </a:p>
          <a:p>
            <a:pPr lvl="1">
              <a:lnSpc>
                <a:spcPct val="90000"/>
              </a:lnSpc>
            </a:pPr>
            <a:r>
              <a:rPr lang="en-US" sz="2200" dirty="0">
                <a:latin typeface="Times New Roman" pitchFamily="18" charset="0"/>
                <a:cs typeface="Times New Roman" pitchFamily="18" charset="0"/>
              </a:rPr>
              <a:t>Whenever a </a:t>
            </a:r>
            <a:r>
              <a:rPr lang="en-US" sz="2200" b="1" dirty="0">
                <a:latin typeface="Times New Roman" pitchFamily="18" charset="0"/>
                <a:cs typeface="Times New Roman" pitchFamily="18" charset="0"/>
              </a:rPr>
              <a:t>single condition</a:t>
            </a:r>
            <a:r>
              <a:rPr lang="en-US" sz="2200" dirty="0">
                <a:latin typeface="Times New Roman" pitchFamily="18" charset="0"/>
                <a:cs typeface="Times New Roman" pitchFamily="18" charset="0"/>
              </a:rPr>
              <a:t> specifies the selection, we can only check whether an access path exists on the attribute involved in that condition.</a:t>
            </a:r>
          </a:p>
          <a:p>
            <a:pPr lvl="2">
              <a:lnSpc>
                <a:spcPct val="90000"/>
              </a:lnSpc>
            </a:pPr>
            <a:r>
              <a:rPr lang="en-US" sz="2000" dirty="0">
                <a:latin typeface="Times New Roman" pitchFamily="18" charset="0"/>
                <a:cs typeface="Times New Roman" pitchFamily="18" charset="0"/>
              </a:rPr>
              <a:t>If an access path exists, the method corresponding to that access path is used; otherwise, the “brute force” linear search approach of method S1 is used. (See OP1, OP2 and OP3)</a:t>
            </a:r>
          </a:p>
          <a:p>
            <a:pPr lvl="1">
              <a:lnSpc>
                <a:spcPct val="90000"/>
              </a:lnSpc>
            </a:pPr>
            <a:r>
              <a:rPr lang="en-US" sz="2200" dirty="0">
                <a:latin typeface="Times New Roman" pitchFamily="18" charset="0"/>
                <a:cs typeface="Times New Roman" pitchFamily="18" charset="0"/>
              </a:rPr>
              <a:t>For </a:t>
            </a:r>
            <a:r>
              <a:rPr lang="en-US" sz="2200" b="1" dirty="0">
                <a:latin typeface="Times New Roman" pitchFamily="18" charset="0"/>
                <a:cs typeface="Times New Roman" pitchFamily="18" charset="0"/>
              </a:rPr>
              <a:t>conjunctive selection conditions</a:t>
            </a:r>
            <a:r>
              <a:rPr lang="en-US" sz="2200" dirty="0">
                <a:latin typeface="Times New Roman" pitchFamily="18" charset="0"/>
                <a:cs typeface="Times New Roman" pitchFamily="18" charset="0"/>
              </a:rPr>
              <a:t>, whenever </a:t>
            </a:r>
            <a:r>
              <a:rPr lang="en-US" sz="2200" i="1" dirty="0">
                <a:latin typeface="Times New Roman" pitchFamily="18" charset="0"/>
                <a:cs typeface="Times New Roman" pitchFamily="18" charset="0"/>
              </a:rPr>
              <a:t>more than one</a:t>
            </a:r>
            <a:r>
              <a:rPr lang="en-US" sz="2200" dirty="0">
                <a:latin typeface="Times New Roman" pitchFamily="18" charset="0"/>
                <a:cs typeface="Times New Roman" pitchFamily="18" charset="0"/>
              </a:rPr>
              <a:t> of the attributes involved in the conditions have an access path, query optimization should be done to choose the access path that </a:t>
            </a:r>
            <a:r>
              <a:rPr lang="en-US" sz="2200" i="1" dirty="0">
                <a:latin typeface="Times New Roman" pitchFamily="18" charset="0"/>
                <a:cs typeface="Times New Roman" pitchFamily="18" charset="0"/>
              </a:rPr>
              <a:t>retrieves the fewest records</a:t>
            </a:r>
            <a:r>
              <a:rPr lang="en-US" sz="2200" dirty="0">
                <a:latin typeface="Times New Roman" pitchFamily="18" charset="0"/>
                <a:cs typeface="Times New Roman" pitchFamily="18" charset="0"/>
              </a:rPr>
              <a:t> in the most efficient way. </a:t>
            </a:r>
          </a:p>
          <a:p>
            <a:pPr lvl="1">
              <a:lnSpc>
                <a:spcPct val="90000"/>
              </a:lnSpc>
            </a:pPr>
            <a:r>
              <a:rPr lang="en-US" sz="2200" b="1" dirty="0">
                <a:latin typeface="Times New Roman" pitchFamily="18" charset="0"/>
                <a:cs typeface="Times New Roman" pitchFamily="18" charset="0"/>
              </a:rPr>
              <a:t>Disjunctive selection conditions</a:t>
            </a:r>
            <a:r>
              <a:rPr lang="en-US" sz="2200" dirty="0">
                <a:latin typeface="Times New Roman" pitchFamily="18" charset="0"/>
                <a:cs typeface="Times New Roman" pitchFamily="18" charset="0"/>
              </a:rPr>
              <a:t>  </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0447" name="Rectangle 31"/>
          <p:cNvSpPr>
            <a:spLocks noGrp="1" noChangeArrowheads="1"/>
          </p:cNvSpPr>
          <p:nvPr>
            <p:ph type="title"/>
          </p:nvPr>
        </p:nvSpPr>
        <p:spPr>
          <a:xfrm>
            <a:off x="677334" y="387532"/>
            <a:ext cx="8858552" cy="735874"/>
          </a:xfrm>
        </p:spPr>
        <p:txBody>
          <a:bodyPr>
            <a:normAutofit fontScale="90000"/>
          </a:bodyPr>
          <a:lstStyle/>
          <a:p>
            <a:r>
              <a:rPr lang="en-US" sz="3200" b="1" dirty="0" smtClean="0">
                <a:solidFill>
                  <a:schemeClr val="tx1"/>
                </a:solidFill>
                <a:latin typeface="Times New Roman" pitchFamily="18" charset="0"/>
                <a:cs typeface="Times New Roman" pitchFamily="18" charset="0"/>
              </a:rPr>
              <a:t>ALGORITHMS FOR SELECT AND JOIN OPERATIONS</a:t>
            </a:r>
            <a:endParaRPr lang="en-US" sz="3200" b="1" dirty="0">
              <a:solidFill>
                <a:schemeClr val="tx1"/>
              </a:solidFill>
              <a:latin typeface="Times New Roman" pitchFamily="18" charset="0"/>
              <a:cs typeface="Times New Roman" pitchFamily="18" charset="0"/>
            </a:endParaRPr>
          </a:p>
        </p:txBody>
      </p:sp>
      <p:sp>
        <p:nvSpPr>
          <p:cNvPr id="700448" name="Rectangle 32"/>
          <p:cNvSpPr>
            <a:spLocks noGrp="1" noChangeArrowheads="1"/>
          </p:cNvSpPr>
          <p:nvPr>
            <p:ph type="body" idx="1"/>
          </p:nvPr>
        </p:nvSpPr>
        <p:spPr>
          <a:xfrm>
            <a:off x="677334" y="1580606"/>
            <a:ext cx="8596668" cy="4460757"/>
          </a:xfrm>
        </p:spPr>
        <p:txBody>
          <a:bodyPr/>
          <a:lstStyle/>
          <a:p>
            <a:r>
              <a:rPr lang="en-US" dirty="0"/>
              <a:t>Implementing the JOIN Operation:</a:t>
            </a:r>
          </a:p>
          <a:p>
            <a:pPr lvl="1"/>
            <a:r>
              <a:rPr lang="en-US" dirty="0"/>
              <a:t>Join (EQUIJOIN, NATURAL JOIN)</a:t>
            </a:r>
          </a:p>
          <a:p>
            <a:pPr lvl="2"/>
            <a:r>
              <a:rPr lang="en-US" dirty="0"/>
              <a:t>two–way join: a join on two files</a:t>
            </a:r>
          </a:p>
          <a:p>
            <a:pPr lvl="2"/>
            <a:r>
              <a:rPr lang="en-US" dirty="0"/>
              <a:t>e.g.	 R   </a:t>
            </a:r>
            <a:r>
              <a:rPr lang="en-US" dirty="0" smtClean="0"/>
              <a:t>    </a:t>
            </a:r>
            <a:r>
              <a:rPr lang="en-US" baseline="-25000" dirty="0"/>
              <a:t>A=B</a:t>
            </a:r>
            <a:r>
              <a:rPr lang="en-US" dirty="0"/>
              <a:t> </a:t>
            </a:r>
            <a:r>
              <a:rPr lang="en-US" dirty="0" smtClean="0"/>
              <a:t> S </a:t>
            </a:r>
            <a:endParaRPr lang="en-US" dirty="0"/>
          </a:p>
          <a:p>
            <a:pPr lvl="2"/>
            <a:r>
              <a:rPr lang="en-US" dirty="0"/>
              <a:t>multi-way joins: joins involving more than two files. </a:t>
            </a:r>
          </a:p>
          <a:p>
            <a:pPr lvl="2"/>
            <a:r>
              <a:rPr lang="en-US" dirty="0"/>
              <a:t>e.g. R   </a:t>
            </a:r>
            <a:r>
              <a:rPr lang="en-US" dirty="0" smtClean="0"/>
              <a:t>        </a:t>
            </a:r>
            <a:r>
              <a:rPr lang="en-US" baseline="-25000" dirty="0"/>
              <a:t>A=B</a:t>
            </a:r>
            <a:r>
              <a:rPr lang="en-US" dirty="0"/>
              <a:t>   </a:t>
            </a:r>
            <a:r>
              <a:rPr lang="en-US" dirty="0" smtClean="0"/>
              <a:t>S       </a:t>
            </a:r>
            <a:r>
              <a:rPr lang="en-US" baseline="-25000" dirty="0" smtClean="0"/>
              <a:t>C=D</a:t>
            </a:r>
            <a:r>
              <a:rPr lang="en-US" dirty="0" smtClean="0"/>
              <a:t> </a:t>
            </a:r>
            <a:r>
              <a:rPr lang="en-US" dirty="0"/>
              <a:t>T </a:t>
            </a:r>
          </a:p>
          <a:p>
            <a:r>
              <a:rPr lang="en-US" dirty="0"/>
              <a:t>Examples</a:t>
            </a:r>
          </a:p>
          <a:p>
            <a:pPr lvl="1"/>
            <a:r>
              <a:rPr lang="en-US" dirty="0"/>
              <a:t>(OP6): EMPLOYEE     </a:t>
            </a:r>
            <a:r>
              <a:rPr lang="en-US" sz="2400" baseline="-25000" dirty="0">
                <a:solidFill>
                  <a:schemeClr val="tx2"/>
                </a:solidFill>
              </a:rPr>
              <a:t>DNO=DNUMBER</a:t>
            </a:r>
            <a:r>
              <a:rPr lang="en-US" dirty="0"/>
              <a:t> DEPARTMENT</a:t>
            </a:r>
          </a:p>
          <a:p>
            <a:pPr lvl="1"/>
            <a:r>
              <a:rPr lang="en-US" dirty="0"/>
              <a:t>(OP7): DEPARTMENT     </a:t>
            </a:r>
            <a:r>
              <a:rPr lang="en-US" sz="2000" baseline="-25000" dirty="0">
                <a:solidFill>
                  <a:schemeClr val="tx2"/>
                </a:solidFill>
              </a:rPr>
              <a:t>MGRSSN=SSN</a:t>
            </a:r>
            <a:r>
              <a:rPr lang="en-US" dirty="0"/>
              <a:t> EMPLOYEE </a:t>
            </a:r>
          </a:p>
        </p:txBody>
      </p:sp>
      <p:grpSp>
        <p:nvGrpSpPr>
          <p:cNvPr id="2" name="Group 4"/>
          <p:cNvGrpSpPr>
            <a:grpSpLocks/>
          </p:cNvGrpSpPr>
          <p:nvPr/>
        </p:nvGrpSpPr>
        <p:grpSpPr bwMode="auto">
          <a:xfrm>
            <a:off x="2764972" y="2734038"/>
            <a:ext cx="292100" cy="174625"/>
            <a:chOff x="377" y="2904"/>
            <a:chExt cx="154" cy="110"/>
          </a:xfrm>
        </p:grpSpPr>
        <p:sp>
          <p:nvSpPr>
            <p:cNvPr id="700421" name="Line 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00422" name="Line 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00423" name="Line 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00424" name="Line 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406503" y="3476898"/>
            <a:ext cx="292100" cy="174625"/>
            <a:chOff x="377" y="2904"/>
            <a:chExt cx="154" cy="110"/>
          </a:xfrm>
        </p:grpSpPr>
        <p:sp>
          <p:nvSpPr>
            <p:cNvPr id="700426" name="Line 1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00427" name="Line 1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00428" name="Line 1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00429" name="Line 1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2535646" y="3420744"/>
            <a:ext cx="292100" cy="174625"/>
            <a:chOff x="377" y="2904"/>
            <a:chExt cx="154" cy="110"/>
          </a:xfrm>
        </p:grpSpPr>
        <p:sp>
          <p:nvSpPr>
            <p:cNvPr id="700431" name="Line 1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00432" name="Line 1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00433" name="Line 1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00434" name="Line 1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3496492" y="4499700"/>
            <a:ext cx="292100" cy="174625"/>
            <a:chOff x="377" y="2904"/>
            <a:chExt cx="154" cy="110"/>
          </a:xfrm>
        </p:grpSpPr>
        <p:sp>
          <p:nvSpPr>
            <p:cNvPr id="700436" name="Line 2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00437" name="Line 2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00438" name="Line 2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00439" name="Line 2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3262811" y="4122603"/>
            <a:ext cx="292100" cy="174625"/>
            <a:chOff x="377" y="2904"/>
            <a:chExt cx="154" cy="110"/>
          </a:xfrm>
        </p:grpSpPr>
        <p:sp>
          <p:nvSpPr>
            <p:cNvPr id="700441" name="Line 2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00442" name="Line 2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00443" name="Line 2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00444" name="Line 2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FBA16577-98FB-4098-82EE-48D39EAE3F6D}" type="slidenum">
              <a:rPr lang="en-US"/>
              <a:pPr/>
              <a:t>117</a:t>
            </a:fld>
            <a:endParaRPr lang="en-CA"/>
          </a:p>
        </p:txBody>
      </p:sp>
      <p:sp>
        <p:nvSpPr>
          <p:cNvPr id="702470" name="Rectangle 6"/>
          <p:cNvSpPr>
            <a:spLocks noGrp="1" noChangeArrowheads="1"/>
          </p:cNvSpPr>
          <p:nvPr>
            <p:ph type="title"/>
          </p:nvPr>
        </p:nvSpPr>
        <p:spPr/>
        <p:txBody>
          <a:bodyPr/>
          <a:lstStyle/>
          <a:p>
            <a:r>
              <a:rPr lang="en-US" sz="3200"/>
              <a:t>Algorithms for SELECT and JOIN Operations (9)</a:t>
            </a:r>
          </a:p>
        </p:txBody>
      </p:sp>
      <p:sp>
        <p:nvSpPr>
          <p:cNvPr id="702471" name="Rectangle 7"/>
          <p:cNvSpPr>
            <a:spLocks noGrp="1" noChangeArrowheads="1"/>
          </p:cNvSpPr>
          <p:nvPr>
            <p:ph type="body" idx="1"/>
          </p:nvPr>
        </p:nvSpPr>
        <p:spPr/>
        <p:txBody>
          <a:bodyPr>
            <a:normAutofit fontScale="92500" lnSpcReduction="20000"/>
          </a:bodyPr>
          <a:lstStyle/>
          <a:p>
            <a:r>
              <a:rPr lang="en-US" sz="2400"/>
              <a:t>Implementing the JOIN Operation (contd.):</a:t>
            </a:r>
          </a:p>
          <a:p>
            <a:r>
              <a:rPr lang="en-US" sz="2400"/>
              <a:t>Methods for implementing joins:</a:t>
            </a:r>
          </a:p>
          <a:p>
            <a:pPr lvl="1"/>
            <a:r>
              <a:rPr lang="en-US" sz="2200"/>
              <a:t>J1 </a:t>
            </a:r>
            <a:r>
              <a:rPr lang="en-US" sz="2200" b="1"/>
              <a:t>Nested-loop join</a:t>
            </a:r>
            <a:r>
              <a:rPr lang="en-US" sz="2200"/>
              <a:t> (brute force):</a:t>
            </a:r>
          </a:p>
          <a:p>
            <a:pPr lvl="2"/>
            <a:r>
              <a:rPr lang="en-US" sz="2000"/>
              <a:t>For each record t in R (outer loop), retrieve every record s from S (inner loop) and test whether the two records satisfy the join condition t[A] = s[B].</a:t>
            </a:r>
          </a:p>
          <a:p>
            <a:pPr lvl="1"/>
            <a:r>
              <a:rPr lang="en-US" sz="2200"/>
              <a:t>J2 </a:t>
            </a:r>
            <a:r>
              <a:rPr lang="en-US" sz="2200" b="1"/>
              <a:t>Single-loop join</a:t>
            </a:r>
            <a:r>
              <a:rPr lang="en-US" sz="2200"/>
              <a:t> (Using an access structure to retrieve the matching records):</a:t>
            </a:r>
          </a:p>
          <a:p>
            <a:pPr lvl="2"/>
            <a:r>
              <a:rPr lang="en-US" sz="2000"/>
              <a:t>If an index (or hash key) exists for one of the two join attributes — say, B of S — retrieve each record t in R, one at a time, and then use the access structure to retrieve directly all matching records s from S that satisfy s[B] = t[A].</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B7164EFE-242E-4EC1-B6C4-194D10972566}" type="slidenum">
              <a:rPr lang="en-US"/>
              <a:pPr/>
              <a:t>118</a:t>
            </a:fld>
            <a:endParaRPr lang="en-CA"/>
          </a:p>
        </p:txBody>
      </p:sp>
      <p:sp>
        <p:nvSpPr>
          <p:cNvPr id="704518" name="Rectangle 6"/>
          <p:cNvSpPr>
            <a:spLocks noGrp="1" noChangeArrowheads="1"/>
          </p:cNvSpPr>
          <p:nvPr>
            <p:ph type="title"/>
          </p:nvPr>
        </p:nvSpPr>
        <p:spPr/>
        <p:txBody>
          <a:bodyPr/>
          <a:lstStyle/>
          <a:p>
            <a:r>
              <a:rPr lang="en-US" sz="3200"/>
              <a:t>Algorithms for SELECT and JOIN Operations (10)</a:t>
            </a:r>
          </a:p>
        </p:txBody>
      </p:sp>
      <p:sp>
        <p:nvSpPr>
          <p:cNvPr id="704519" name="Rectangle 7"/>
          <p:cNvSpPr>
            <a:spLocks noGrp="1" noChangeArrowheads="1"/>
          </p:cNvSpPr>
          <p:nvPr>
            <p:ph type="body" idx="1"/>
          </p:nvPr>
        </p:nvSpPr>
        <p:spPr/>
        <p:txBody>
          <a:bodyPr>
            <a:normAutofit fontScale="92500" lnSpcReduction="20000"/>
          </a:bodyPr>
          <a:lstStyle/>
          <a:p>
            <a:r>
              <a:rPr lang="en-US" sz="2400"/>
              <a:t>Implementing the JOIN Operation (contd.):</a:t>
            </a:r>
          </a:p>
          <a:p>
            <a:r>
              <a:rPr lang="en-US" sz="2400"/>
              <a:t>Methods for implementing joins:</a:t>
            </a:r>
          </a:p>
          <a:p>
            <a:pPr lvl="1"/>
            <a:r>
              <a:rPr lang="en-US" sz="2200"/>
              <a:t>J3 </a:t>
            </a:r>
            <a:r>
              <a:rPr lang="en-US" sz="2200" b="1"/>
              <a:t>Sort-merge join</a:t>
            </a:r>
            <a:r>
              <a:rPr lang="en-US" sz="2200"/>
              <a:t>:</a:t>
            </a:r>
          </a:p>
          <a:p>
            <a:pPr lvl="2"/>
            <a:r>
              <a:rPr lang="en-US" sz="2000"/>
              <a:t>If the records of R and S are </a:t>
            </a:r>
            <a:r>
              <a:rPr lang="en-US" sz="2000" i="1"/>
              <a:t>physically sorted</a:t>
            </a:r>
            <a:r>
              <a:rPr lang="en-US" sz="2000"/>
              <a:t> (</a:t>
            </a:r>
            <a:r>
              <a:rPr lang="en-US" sz="2000" i="1"/>
              <a:t>ordered</a:t>
            </a:r>
            <a:r>
              <a:rPr lang="en-US" sz="2000"/>
              <a:t>) by value of the join attributes A and B, respectively, we can implement the join in the most efficient way possible.</a:t>
            </a:r>
          </a:p>
          <a:p>
            <a:pPr lvl="2"/>
            <a:r>
              <a:rPr lang="en-US" sz="2000"/>
              <a:t>Both files are scanned in order of the join attributes, matching the records that have the same values for A and B.</a:t>
            </a:r>
          </a:p>
          <a:p>
            <a:pPr lvl="2"/>
            <a:r>
              <a:rPr lang="en-US" sz="2000"/>
              <a:t>In this method, the records of each file are scanned only once each for matching with the other file—unless both A and B are non-key attributes, in which case the method needs to be modified slightly. </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C87EF82F-645E-4C4F-98A4-89BE3A4E768A}" type="slidenum">
              <a:rPr lang="en-US"/>
              <a:pPr/>
              <a:t>119</a:t>
            </a:fld>
            <a:endParaRPr lang="en-CA"/>
          </a:p>
        </p:txBody>
      </p:sp>
      <p:sp>
        <p:nvSpPr>
          <p:cNvPr id="706566" name="Rectangle 6"/>
          <p:cNvSpPr>
            <a:spLocks noGrp="1" noChangeArrowheads="1"/>
          </p:cNvSpPr>
          <p:nvPr>
            <p:ph type="title"/>
          </p:nvPr>
        </p:nvSpPr>
        <p:spPr/>
        <p:txBody>
          <a:bodyPr/>
          <a:lstStyle/>
          <a:p>
            <a:r>
              <a:rPr lang="en-US" sz="3200"/>
              <a:t>Algorithms for SELECT and JOIN Operations (11)</a:t>
            </a:r>
          </a:p>
        </p:txBody>
      </p:sp>
      <p:sp>
        <p:nvSpPr>
          <p:cNvPr id="706567" name="Rectangle 7"/>
          <p:cNvSpPr>
            <a:spLocks noGrp="1" noChangeArrowheads="1"/>
          </p:cNvSpPr>
          <p:nvPr>
            <p:ph type="body" idx="1"/>
          </p:nvPr>
        </p:nvSpPr>
        <p:spPr/>
        <p:txBody>
          <a:bodyPr/>
          <a:lstStyle/>
          <a:p>
            <a:pPr>
              <a:lnSpc>
                <a:spcPct val="90000"/>
              </a:lnSpc>
            </a:pPr>
            <a:r>
              <a:rPr lang="en-US"/>
              <a:t>Implementing the JOIN Operation (contd.):</a:t>
            </a:r>
          </a:p>
          <a:p>
            <a:pPr>
              <a:lnSpc>
                <a:spcPct val="90000"/>
              </a:lnSpc>
            </a:pPr>
            <a:r>
              <a:rPr lang="en-US"/>
              <a:t>Methods for implementing joins:</a:t>
            </a:r>
          </a:p>
          <a:p>
            <a:pPr lvl="1">
              <a:lnSpc>
                <a:spcPct val="90000"/>
              </a:lnSpc>
            </a:pPr>
            <a:r>
              <a:rPr lang="en-US"/>
              <a:t>J4 </a:t>
            </a:r>
            <a:r>
              <a:rPr lang="en-US" b="1"/>
              <a:t>Hash-join</a:t>
            </a:r>
            <a:r>
              <a:rPr lang="en-US"/>
              <a:t>:</a:t>
            </a:r>
          </a:p>
          <a:p>
            <a:pPr lvl="2">
              <a:lnSpc>
                <a:spcPct val="90000"/>
              </a:lnSpc>
            </a:pPr>
            <a:r>
              <a:rPr lang="en-US"/>
              <a:t>The records of files R and S are both hashed to the </a:t>
            </a:r>
            <a:r>
              <a:rPr lang="en-US" i="1"/>
              <a:t>same hash file</a:t>
            </a:r>
            <a:r>
              <a:rPr lang="en-US"/>
              <a:t>, using the </a:t>
            </a:r>
            <a:r>
              <a:rPr lang="en-US" i="1"/>
              <a:t>same hashing function</a:t>
            </a:r>
            <a:r>
              <a:rPr lang="en-US"/>
              <a:t> on the join attributes A of R and B of S as hash keys.</a:t>
            </a:r>
          </a:p>
          <a:p>
            <a:pPr lvl="2">
              <a:lnSpc>
                <a:spcPct val="90000"/>
              </a:lnSpc>
            </a:pPr>
            <a:r>
              <a:rPr lang="en-US"/>
              <a:t>A single pass through the file with fewer records (say, R) hashes its records to the hash file buckets.</a:t>
            </a:r>
          </a:p>
          <a:p>
            <a:pPr lvl="2">
              <a:lnSpc>
                <a:spcPct val="90000"/>
              </a:lnSpc>
            </a:pPr>
            <a:r>
              <a:rPr lang="en-US"/>
              <a:t>A single pass through the other file (S) then hashes each of its records to the appropriate bucket, where the record is combined with all matching records from R.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08" y="204651"/>
            <a:ext cx="8596668" cy="592183"/>
          </a:xfrm>
        </p:spPr>
        <p:txBody>
          <a:bodyPr>
            <a:normAutofit fontScale="90000"/>
          </a:bodyPr>
          <a:lstStyle/>
          <a:p>
            <a:r>
              <a:rPr lang="en-US" b="1" dirty="0" smtClean="0"/>
              <a:t>SQL Comparison Operators</a:t>
            </a:r>
            <a:br>
              <a:rPr lang="en-US" b="1" dirty="0" smtClean="0"/>
            </a:br>
            <a:endParaRPr lang="en-US" dirty="0"/>
          </a:p>
        </p:txBody>
      </p:sp>
      <p:sp>
        <p:nvSpPr>
          <p:cNvPr id="3" name="Content Placeholder 2"/>
          <p:cNvSpPr>
            <a:spLocks noGrp="1"/>
          </p:cNvSpPr>
          <p:nvPr>
            <p:ph idx="1"/>
          </p:nvPr>
        </p:nvSpPr>
        <p:spPr>
          <a:xfrm>
            <a:off x="677334" y="757647"/>
            <a:ext cx="8596668" cy="5283716"/>
          </a:xfrm>
        </p:spPr>
        <p:txBody>
          <a:bodyPr/>
          <a:lstStyle/>
          <a:p>
            <a:r>
              <a:rPr lang="en-US" dirty="0" smtClean="0"/>
              <a:t>Assume </a:t>
            </a:r>
            <a:r>
              <a:rPr lang="en-US" b="1" dirty="0" smtClean="0"/>
              <a:t>'variable a'</a:t>
            </a:r>
            <a:r>
              <a:rPr lang="en-US" dirty="0" smtClean="0"/>
              <a:t> holds 10 and </a:t>
            </a:r>
            <a:r>
              <a:rPr lang="en-US" b="1" dirty="0" smtClean="0"/>
              <a:t>'variable b'</a:t>
            </a:r>
            <a:r>
              <a:rPr lang="en-US" dirty="0" smtClean="0"/>
              <a:t> holds 20, then −</a:t>
            </a:r>
            <a:endParaRPr lang="en-US" dirty="0"/>
          </a:p>
        </p:txBody>
      </p:sp>
      <p:graphicFrame>
        <p:nvGraphicFramePr>
          <p:cNvPr id="4" name="Table 3"/>
          <p:cNvGraphicFramePr>
            <a:graphicFrameLocks noGrp="1"/>
          </p:cNvGraphicFramePr>
          <p:nvPr/>
        </p:nvGraphicFramePr>
        <p:xfrm>
          <a:off x="653144" y="1231717"/>
          <a:ext cx="8085907" cy="5463105"/>
        </p:xfrm>
        <a:graphic>
          <a:graphicData uri="http://schemas.openxmlformats.org/drawingml/2006/table">
            <a:tbl>
              <a:tblPr/>
              <a:tblGrid>
                <a:gridCol w="937863"/>
                <a:gridCol w="4575256"/>
                <a:gridCol w="2572788"/>
              </a:tblGrid>
              <a:tr h="410821">
                <a:tc>
                  <a:txBody>
                    <a:bodyPr/>
                    <a:lstStyle/>
                    <a:p>
                      <a:pPr marL="0" marR="0">
                        <a:lnSpc>
                          <a:spcPct val="115000"/>
                        </a:lnSpc>
                        <a:spcBef>
                          <a:spcPts val="2400"/>
                        </a:spcBef>
                        <a:spcAft>
                          <a:spcPts val="2400"/>
                        </a:spcAft>
                      </a:pPr>
                      <a:r>
                        <a:rPr lang="en-US" sz="1200" b="1" dirty="0">
                          <a:solidFill>
                            <a:srgbClr val="000000"/>
                          </a:solidFill>
                          <a:latin typeface="Times New Roman"/>
                          <a:ea typeface="Times New Roman"/>
                          <a:cs typeface="Times New Roman"/>
                        </a:rPr>
                        <a:t>Operator</a:t>
                      </a:r>
                      <a:endParaRPr lang="en-US" sz="1200" dirty="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c>
                  <a:txBody>
                    <a:bodyPr/>
                    <a:lstStyle/>
                    <a:p>
                      <a:pPr marL="0" marR="0">
                        <a:lnSpc>
                          <a:spcPct val="115000"/>
                        </a:lnSpc>
                        <a:spcBef>
                          <a:spcPts val="2400"/>
                        </a:spcBef>
                        <a:spcAft>
                          <a:spcPts val="2400"/>
                        </a:spcAft>
                      </a:pPr>
                      <a:r>
                        <a:rPr lang="en-US" sz="1200" b="1" dirty="0">
                          <a:solidFill>
                            <a:srgbClr val="000000"/>
                          </a:solidFill>
                          <a:latin typeface="Times New Roman"/>
                          <a:ea typeface="Times New Roman"/>
                          <a:cs typeface="Times New Roman"/>
                        </a:rPr>
                        <a:t>Description</a:t>
                      </a:r>
                      <a:endParaRPr lang="en-US" sz="1200" dirty="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c>
                  <a:txBody>
                    <a:bodyPr/>
                    <a:lstStyle/>
                    <a:p>
                      <a:pPr marL="0" marR="0">
                        <a:lnSpc>
                          <a:spcPct val="115000"/>
                        </a:lnSpc>
                        <a:spcBef>
                          <a:spcPts val="2400"/>
                        </a:spcBef>
                        <a:spcAft>
                          <a:spcPts val="2400"/>
                        </a:spcAft>
                      </a:pPr>
                      <a:r>
                        <a:rPr lang="en-US" sz="1200" b="1">
                          <a:solidFill>
                            <a:srgbClr val="000000"/>
                          </a:solidFill>
                          <a:latin typeface="Times New Roman"/>
                          <a:ea typeface="Times New Roman"/>
                          <a:cs typeface="Times New Roman"/>
                        </a:rPr>
                        <a:t>Example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r>
              <a:tr h="410821">
                <a:tc>
                  <a:txBody>
                    <a:bodyPr/>
                    <a:lstStyle/>
                    <a:p>
                      <a:pPr marL="0" marR="0" algn="ctr">
                        <a:lnSpc>
                          <a:spcPct val="115000"/>
                        </a:lnSpc>
                        <a:spcBef>
                          <a:spcPts val="2400"/>
                        </a:spcBef>
                        <a:spcAft>
                          <a:spcPts val="2400"/>
                        </a:spcAft>
                      </a:pPr>
                      <a:r>
                        <a:rPr lang="en-US" sz="1200">
                          <a:solidFill>
                            <a:srgbClr val="000000"/>
                          </a:solidFill>
                          <a:latin typeface="Times New Roman"/>
                          <a:ea typeface="Times New Roman"/>
                          <a:cs typeface="Times New Roman"/>
                        </a:rPr>
                        <a: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2400"/>
                        </a:spcBef>
                        <a:spcAft>
                          <a:spcPts val="2400"/>
                        </a:spcAft>
                      </a:pPr>
                      <a:r>
                        <a:rPr lang="en-US" sz="1200">
                          <a:solidFill>
                            <a:srgbClr val="000000"/>
                          </a:solidFill>
                          <a:latin typeface="Times New Roman"/>
                          <a:ea typeface="Times New Roman"/>
                          <a:cs typeface="Times New Roman"/>
                        </a:rPr>
                        <a:t>Checks if the values of two operands are equal or not,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a=b is not true.</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Checks if the values of two operands are equal or not, if values are not equal then condition becomes true.</a:t>
                      </a:r>
                      <a:endParaRPr lang="en-US" sz="1200" dirty="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a!=b is true.</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&lt;&gt;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Checks if the values of two operands are equal or not, if values are not equal then condition becomes true.</a:t>
                      </a:r>
                      <a:endParaRPr lang="en-US" sz="1200" dirty="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a&lt;&gt;b is true.</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&gt;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greater than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a&gt;b is not true.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&lt;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less than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a&lt;b is true.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&gt;=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greater than or equal to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a&gt;=b is not true.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&lt;=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less than or equal to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a&lt;=b is true.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!&lt;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not less than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a!&lt;b is false.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566290">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!&gt;</a:t>
                      </a:r>
                      <a:endParaRPr lang="en-US" sz="120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Checks if the value of left operand is not greater than the value of right operand, if yes then condition becomes true.</a:t>
                      </a:r>
                      <a:endParaRPr lang="en-US" sz="1200">
                        <a:latin typeface="Calibri"/>
                        <a:ea typeface="Calibri"/>
                        <a:cs typeface="Times New Roman"/>
                      </a:endParaRPr>
                    </a:p>
                  </a:txBody>
                  <a:tcPr marL="50670" marR="76005" marT="50670" marB="5067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a!&gt;b is true.</a:t>
                      </a:r>
                      <a:endParaRPr lang="en-US" sz="1200" dirty="0">
                        <a:latin typeface="Calibri"/>
                        <a:ea typeface="Calibri"/>
                        <a:cs typeface="Times New Roman"/>
                      </a:endParaRPr>
                    </a:p>
                  </a:txBody>
                  <a:tcPr marL="50670" marR="76005" marT="50670" marB="5067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ACE9BCDC-61EC-4B56-814D-1C239AE8C074}" type="slidenum">
              <a:rPr lang="en-US"/>
              <a:pPr/>
              <a:t>120</a:t>
            </a:fld>
            <a:endParaRPr lang="en-CA"/>
          </a:p>
        </p:txBody>
      </p:sp>
      <p:sp>
        <p:nvSpPr>
          <p:cNvPr id="708616" name="Rectangle 8"/>
          <p:cNvSpPr>
            <a:spLocks noGrp="1" noChangeArrowheads="1"/>
          </p:cNvSpPr>
          <p:nvPr>
            <p:ph type="title"/>
          </p:nvPr>
        </p:nvSpPr>
        <p:spPr>
          <a:xfrm>
            <a:off x="716523" y="178526"/>
            <a:ext cx="8596668" cy="879565"/>
          </a:xfrm>
        </p:spPr>
        <p:txBody>
          <a:bodyPr/>
          <a:lstStyle/>
          <a:p>
            <a:r>
              <a:rPr lang="en-US" sz="3200" dirty="0"/>
              <a:t>Algorithms for SELECT and JOIN </a:t>
            </a:r>
            <a:r>
              <a:rPr lang="en-US" sz="3200" dirty="0" smtClean="0"/>
              <a:t>Operations</a:t>
            </a:r>
            <a:endParaRPr lang="en-US" sz="3200" dirty="0"/>
          </a:p>
        </p:txBody>
      </p:sp>
      <p:pic>
        <p:nvPicPr>
          <p:cNvPr id="708618" name="Picture 10" descr="fig15_03a"/>
          <p:cNvPicPr>
            <a:picLocks noChangeAspect="1" noChangeArrowheads="1"/>
          </p:cNvPicPr>
          <p:nvPr/>
        </p:nvPicPr>
        <p:blipFill>
          <a:blip r:embed="rId3"/>
          <a:srcRect/>
          <a:stretch>
            <a:fillRect/>
          </a:stretch>
        </p:blipFill>
        <p:spPr bwMode="auto">
          <a:xfrm>
            <a:off x="966652" y="1031966"/>
            <a:ext cx="8974182" cy="5597434"/>
          </a:xfrm>
          <a:prstGeom prst="rect">
            <a:avLst/>
          </a:prstGeom>
          <a:noFill/>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4EB30865-55E5-46AB-8C7D-07AC5C900707}" type="slidenum">
              <a:rPr lang="en-US"/>
              <a:pPr/>
              <a:t>121</a:t>
            </a:fld>
            <a:endParaRPr lang="en-CA"/>
          </a:p>
        </p:txBody>
      </p:sp>
      <p:sp>
        <p:nvSpPr>
          <p:cNvPr id="710664" name="Rectangle 8"/>
          <p:cNvSpPr>
            <a:spLocks noGrp="1" noChangeArrowheads="1"/>
          </p:cNvSpPr>
          <p:nvPr>
            <p:ph type="title"/>
          </p:nvPr>
        </p:nvSpPr>
        <p:spPr>
          <a:xfrm>
            <a:off x="729585" y="165463"/>
            <a:ext cx="8596668" cy="762000"/>
          </a:xfrm>
        </p:spPr>
        <p:txBody>
          <a:bodyPr/>
          <a:lstStyle/>
          <a:p>
            <a:r>
              <a:rPr lang="en-US" sz="3200" dirty="0">
                <a:solidFill>
                  <a:schemeClr val="tx1"/>
                </a:solidFill>
              </a:rPr>
              <a:t>Algorithms for SELECT and JOIN </a:t>
            </a:r>
            <a:r>
              <a:rPr lang="en-US" sz="3200" dirty="0" smtClean="0">
                <a:solidFill>
                  <a:schemeClr val="tx1"/>
                </a:solidFill>
              </a:rPr>
              <a:t>Operations</a:t>
            </a:r>
            <a:endParaRPr lang="en-US" sz="3200" dirty="0">
              <a:solidFill>
                <a:schemeClr val="tx1"/>
              </a:solidFill>
            </a:endParaRPr>
          </a:p>
        </p:txBody>
      </p:sp>
      <p:pic>
        <p:nvPicPr>
          <p:cNvPr id="710666" name="Picture 10" descr="fig15_03b"/>
          <p:cNvPicPr>
            <a:picLocks noChangeAspect="1" noChangeArrowheads="1"/>
          </p:cNvPicPr>
          <p:nvPr/>
        </p:nvPicPr>
        <p:blipFill>
          <a:blip r:embed="rId3"/>
          <a:srcRect/>
          <a:stretch>
            <a:fillRect/>
          </a:stretch>
        </p:blipFill>
        <p:spPr bwMode="auto">
          <a:xfrm>
            <a:off x="849086" y="966651"/>
            <a:ext cx="8673737" cy="5586549"/>
          </a:xfrm>
          <a:prstGeom prst="rect">
            <a:avLst/>
          </a:prstGeom>
          <a:noFill/>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10FB9271-5FF6-4917-9094-A241F592E503}" type="slidenum">
              <a:rPr lang="en-US"/>
              <a:pPr/>
              <a:t>122</a:t>
            </a:fld>
            <a:endParaRPr lang="en-CA"/>
          </a:p>
        </p:txBody>
      </p:sp>
      <p:sp>
        <p:nvSpPr>
          <p:cNvPr id="712710" name="Rectangle 6"/>
          <p:cNvSpPr>
            <a:spLocks noGrp="1" noChangeArrowheads="1"/>
          </p:cNvSpPr>
          <p:nvPr>
            <p:ph type="title"/>
          </p:nvPr>
        </p:nvSpPr>
        <p:spPr/>
        <p:txBody>
          <a:bodyPr/>
          <a:lstStyle/>
          <a:p>
            <a:r>
              <a:rPr lang="en-US" sz="3200"/>
              <a:t>Algorithms for SELECT and JOIN Operations (14)</a:t>
            </a:r>
          </a:p>
        </p:txBody>
      </p:sp>
      <p:sp>
        <p:nvSpPr>
          <p:cNvPr id="712711" name="Rectangle 7"/>
          <p:cNvSpPr>
            <a:spLocks noGrp="1" noChangeArrowheads="1"/>
          </p:cNvSpPr>
          <p:nvPr>
            <p:ph type="body" idx="1"/>
          </p:nvPr>
        </p:nvSpPr>
        <p:spPr/>
        <p:txBody>
          <a:bodyPr/>
          <a:lstStyle/>
          <a:p>
            <a:r>
              <a:rPr lang="en-US"/>
              <a:t>Implementing the JOIN Operation (contd.):</a:t>
            </a:r>
          </a:p>
          <a:p>
            <a:r>
              <a:rPr lang="en-US"/>
              <a:t>Factors affecting JOIN performance</a:t>
            </a:r>
          </a:p>
          <a:p>
            <a:pPr lvl="1"/>
            <a:r>
              <a:rPr lang="en-US"/>
              <a:t>Available buffer space</a:t>
            </a:r>
          </a:p>
          <a:p>
            <a:pPr lvl="1"/>
            <a:r>
              <a:rPr lang="en-US"/>
              <a:t>Join selection factor</a:t>
            </a:r>
          </a:p>
          <a:p>
            <a:pPr lvl="1"/>
            <a:r>
              <a:rPr lang="en-US"/>
              <a:t>Choice of inner VS outer relation</a:t>
            </a:r>
          </a:p>
          <a:p>
            <a:pPr>
              <a:buFont typeface="Wingdings" pitchFamily="2" charset="2"/>
              <a:buNone/>
            </a:pPr>
            <a:endParaRPr lang="en-US"/>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7511CE5B-3785-4F5B-A0EF-51D1D43437EE}" type="slidenum">
              <a:rPr lang="en-US"/>
              <a:pPr/>
              <a:t>123</a:t>
            </a:fld>
            <a:endParaRPr lang="en-CA"/>
          </a:p>
        </p:txBody>
      </p:sp>
      <p:sp>
        <p:nvSpPr>
          <p:cNvPr id="714758" name="Rectangle 6"/>
          <p:cNvSpPr>
            <a:spLocks noGrp="1" noChangeArrowheads="1"/>
          </p:cNvSpPr>
          <p:nvPr>
            <p:ph type="title"/>
          </p:nvPr>
        </p:nvSpPr>
        <p:spPr/>
        <p:txBody>
          <a:bodyPr/>
          <a:lstStyle/>
          <a:p>
            <a:r>
              <a:rPr lang="en-US" sz="3200"/>
              <a:t>Algorithms for SELECT and JOIN Operations (15)</a:t>
            </a:r>
          </a:p>
        </p:txBody>
      </p:sp>
      <p:sp>
        <p:nvSpPr>
          <p:cNvPr id="714759" name="Rectangle 7"/>
          <p:cNvSpPr>
            <a:spLocks noGrp="1" noChangeArrowheads="1"/>
          </p:cNvSpPr>
          <p:nvPr>
            <p:ph type="body" idx="1"/>
          </p:nvPr>
        </p:nvSpPr>
        <p:spPr/>
        <p:txBody>
          <a:bodyPr>
            <a:normAutofit fontScale="92500" lnSpcReduction="20000"/>
          </a:bodyPr>
          <a:lstStyle/>
          <a:p>
            <a:pPr>
              <a:lnSpc>
                <a:spcPct val="80000"/>
              </a:lnSpc>
            </a:pPr>
            <a:r>
              <a:rPr lang="en-US" sz="2400"/>
              <a:t>Implementing the JOIN Operation (contd.):</a:t>
            </a:r>
          </a:p>
          <a:p>
            <a:pPr>
              <a:lnSpc>
                <a:spcPct val="80000"/>
              </a:lnSpc>
            </a:pPr>
            <a:r>
              <a:rPr lang="en-US" sz="2400"/>
              <a:t>Other types of JOIN algorithms</a:t>
            </a:r>
          </a:p>
          <a:p>
            <a:pPr>
              <a:lnSpc>
                <a:spcPct val="80000"/>
              </a:lnSpc>
            </a:pPr>
            <a:r>
              <a:rPr lang="en-US" sz="2400"/>
              <a:t>Partition hash join</a:t>
            </a:r>
          </a:p>
          <a:p>
            <a:pPr lvl="1">
              <a:lnSpc>
                <a:spcPct val="80000"/>
              </a:lnSpc>
            </a:pPr>
            <a:r>
              <a:rPr lang="en-US" sz="2200"/>
              <a:t>Partitioning phase:</a:t>
            </a:r>
          </a:p>
          <a:p>
            <a:pPr lvl="2">
              <a:lnSpc>
                <a:spcPct val="80000"/>
              </a:lnSpc>
            </a:pPr>
            <a:r>
              <a:rPr lang="en-US" sz="2000"/>
              <a:t>Each file (R and S) is first partitioned into M partitions using a partitioning hash function on the join attributes: </a:t>
            </a:r>
          </a:p>
          <a:p>
            <a:pPr lvl="3">
              <a:lnSpc>
                <a:spcPct val="80000"/>
              </a:lnSpc>
            </a:pPr>
            <a:r>
              <a:rPr lang="en-US" sz="1800"/>
              <a:t>R1 , R2 , R3 ,  ...... Rm  and S1 , S2 , S3 , ...... Sm</a:t>
            </a:r>
          </a:p>
          <a:p>
            <a:pPr lvl="2">
              <a:lnSpc>
                <a:spcPct val="80000"/>
              </a:lnSpc>
            </a:pPr>
            <a:r>
              <a:rPr lang="en-US" sz="2000"/>
              <a:t>Minimum number of in-memory buffers needed for the 	partitioning phase: M+1. </a:t>
            </a:r>
          </a:p>
          <a:p>
            <a:pPr lvl="2">
              <a:lnSpc>
                <a:spcPct val="80000"/>
              </a:lnSpc>
            </a:pPr>
            <a:r>
              <a:rPr lang="en-US" sz="2000"/>
              <a:t>A disk sub-file is created per partition to store the tuples 	for that partition.  </a:t>
            </a:r>
          </a:p>
          <a:p>
            <a:pPr lvl="1">
              <a:lnSpc>
                <a:spcPct val="80000"/>
              </a:lnSpc>
            </a:pPr>
            <a:r>
              <a:rPr lang="en-US" sz="2200"/>
              <a:t>Joining or probing phase:</a:t>
            </a:r>
          </a:p>
          <a:p>
            <a:pPr lvl="2">
              <a:lnSpc>
                <a:spcPct val="80000"/>
              </a:lnSpc>
            </a:pPr>
            <a:r>
              <a:rPr lang="en-US" sz="2000"/>
              <a:t>Involves M iterations, one per partitioned file.</a:t>
            </a:r>
          </a:p>
          <a:p>
            <a:pPr lvl="2">
              <a:lnSpc>
                <a:spcPct val="80000"/>
              </a:lnSpc>
            </a:pPr>
            <a:r>
              <a:rPr lang="en-US" sz="2000"/>
              <a:t>Iteration i involves joining  partitions Ri and Si.</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4881ABA8-A4BB-4E24-B554-BD26C87597BB}" type="slidenum">
              <a:rPr lang="en-US"/>
              <a:pPr/>
              <a:t>124</a:t>
            </a:fld>
            <a:endParaRPr lang="en-CA"/>
          </a:p>
        </p:txBody>
      </p:sp>
      <p:sp>
        <p:nvSpPr>
          <p:cNvPr id="716806" name="Rectangle 6"/>
          <p:cNvSpPr>
            <a:spLocks noGrp="1" noChangeArrowheads="1"/>
          </p:cNvSpPr>
          <p:nvPr>
            <p:ph type="title"/>
          </p:nvPr>
        </p:nvSpPr>
        <p:spPr/>
        <p:txBody>
          <a:bodyPr/>
          <a:lstStyle/>
          <a:p>
            <a:r>
              <a:rPr lang="en-US" sz="3200"/>
              <a:t>Algorithms for SELECT and JOIN Operations (16)</a:t>
            </a:r>
          </a:p>
        </p:txBody>
      </p:sp>
      <p:sp>
        <p:nvSpPr>
          <p:cNvPr id="716807" name="Rectangle 7"/>
          <p:cNvSpPr>
            <a:spLocks noGrp="1" noChangeArrowheads="1"/>
          </p:cNvSpPr>
          <p:nvPr>
            <p:ph type="body" idx="1"/>
          </p:nvPr>
        </p:nvSpPr>
        <p:spPr/>
        <p:txBody>
          <a:bodyPr/>
          <a:lstStyle/>
          <a:p>
            <a:pPr marL="533400" indent="-533400"/>
            <a:r>
              <a:rPr lang="en-US"/>
              <a:t>Implementing the JOIN Operation (contd.):</a:t>
            </a:r>
          </a:p>
          <a:p>
            <a:pPr marL="533400" indent="-533400"/>
            <a:r>
              <a:rPr lang="en-US"/>
              <a:t>Partitioned Hash Join Procedure:</a:t>
            </a:r>
          </a:p>
          <a:p>
            <a:pPr marL="952500" lvl="1" indent="-495300"/>
            <a:r>
              <a:rPr lang="en-US"/>
              <a:t>Assume  Ri is smaller than Si.</a:t>
            </a:r>
          </a:p>
          <a:p>
            <a:pPr marL="1371600" lvl="2" indent="-457200">
              <a:buSzTx/>
              <a:buFont typeface="Wingdings" pitchFamily="2" charset="2"/>
              <a:buAutoNum type="arabicPeriod"/>
            </a:pPr>
            <a:r>
              <a:rPr lang="en-US"/>
              <a:t>Copy records from Ri  into memory buffers.</a:t>
            </a:r>
          </a:p>
          <a:p>
            <a:pPr marL="1371600" lvl="2" indent="-457200">
              <a:buSzTx/>
              <a:buFont typeface="Wingdings" pitchFamily="2" charset="2"/>
              <a:buAutoNum type="arabicPeriod"/>
            </a:pPr>
            <a:r>
              <a:rPr lang="en-US"/>
              <a:t>Read all blocks from Si, one at a time and each record from Si is used to </a:t>
            </a:r>
            <a:r>
              <a:rPr lang="en-US" i="1"/>
              <a:t>probe</a:t>
            </a:r>
            <a:r>
              <a:rPr lang="en-US"/>
              <a:t> for a matching record(s) from partition Si.</a:t>
            </a:r>
          </a:p>
          <a:p>
            <a:pPr marL="1371600" lvl="2" indent="-457200">
              <a:buSzTx/>
              <a:buFont typeface="Wingdings" pitchFamily="2" charset="2"/>
              <a:buAutoNum type="arabicPeriod"/>
            </a:pPr>
            <a:r>
              <a:rPr lang="en-US"/>
              <a:t>Write matching record from Ri after joining to the record from Si into the result file.</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A8EFFD79-87C3-4B74-BF0E-D5E09664726C}" type="slidenum">
              <a:rPr lang="en-US"/>
              <a:pPr/>
              <a:t>125</a:t>
            </a:fld>
            <a:endParaRPr lang="en-CA"/>
          </a:p>
        </p:txBody>
      </p:sp>
      <p:sp>
        <p:nvSpPr>
          <p:cNvPr id="718854" name="Rectangle 6"/>
          <p:cNvSpPr>
            <a:spLocks noGrp="1" noChangeArrowheads="1"/>
          </p:cNvSpPr>
          <p:nvPr>
            <p:ph type="title"/>
          </p:nvPr>
        </p:nvSpPr>
        <p:spPr/>
        <p:txBody>
          <a:bodyPr/>
          <a:lstStyle/>
          <a:p>
            <a:r>
              <a:rPr lang="en-US" sz="3200"/>
              <a:t>Algorithms for SELECT and JOIN Operations (17)</a:t>
            </a:r>
          </a:p>
        </p:txBody>
      </p:sp>
      <p:sp>
        <p:nvSpPr>
          <p:cNvPr id="718855" name="Rectangle 7"/>
          <p:cNvSpPr>
            <a:spLocks noGrp="1" noChangeArrowheads="1"/>
          </p:cNvSpPr>
          <p:nvPr>
            <p:ph type="body" idx="1"/>
          </p:nvPr>
        </p:nvSpPr>
        <p:spPr/>
        <p:txBody>
          <a:bodyPr>
            <a:normAutofit fontScale="92500" lnSpcReduction="20000"/>
          </a:bodyPr>
          <a:lstStyle/>
          <a:p>
            <a:pPr marL="533400" indent="-533400"/>
            <a:r>
              <a:rPr lang="en-US" sz="2400"/>
              <a:t>Implementing the JOIN Operation (contd.):</a:t>
            </a:r>
          </a:p>
          <a:p>
            <a:pPr marL="533400" indent="-533400"/>
            <a:r>
              <a:rPr lang="en-US" sz="2400"/>
              <a:t>Cost analysis of partition hash join:</a:t>
            </a:r>
          </a:p>
          <a:p>
            <a:pPr marL="952500" lvl="1" indent="-495300">
              <a:buSzTx/>
              <a:buFont typeface="Wingdings" pitchFamily="2" charset="2"/>
              <a:buAutoNum type="arabicPeriod"/>
            </a:pPr>
            <a:r>
              <a:rPr lang="en-US" sz="2200"/>
              <a:t>Reading and writing each record from R and S during the partitioning phase:</a:t>
            </a:r>
            <a:br>
              <a:rPr lang="en-US" sz="2200"/>
            </a:br>
            <a:r>
              <a:rPr lang="en-US" sz="2200"/>
              <a:t>		(b</a:t>
            </a:r>
            <a:r>
              <a:rPr lang="en-US" sz="2200" baseline="-25000"/>
              <a:t>R</a:t>
            </a:r>
            <a:r>
              <a:rPr lang="en-US" sz="2200"/>
              <a:t>  +  b</a:t>
            </a:r>
            <a:r>
              <a:rPr lang="en-US" sz="2200" baseline="-25000"/>
              <a:t>S</a:t>
            </a:r>
            <a:r>
              <a:rPr lang="en-US" sz="2200"/>
              <a:t>),  (b</a:t>
            </a:r>
            <a:r>
              <a:rPr lang="en-US" sz="2200" baseline="-25000"/>
              <a:t>R</a:t>
            </a:r>
            <a:r>
              <a:rPr lang="en-US" sz="2200"/>
              <a:t>  +  b</a:t>
            </a:r>
            <a:r>
              <a:rPr lang="en-US" sz="2200" baseline="-25000"/>
              <a:t>S</a:t>
            </a:r>
            <a:r>
              <a:rPr lang="en-US" sz="2200"/>
              <a:t>)</a:t>
            </a:r>
          </a:p>
          <a:p>
            <a:pPr marL="952500" lvl="1" indent="-495300">
              <a:buSzTx/>
              <a:buFont typeface="Wingdings" pitchFamily="2" charset="2"/>
              <a:buAutoNum type="arabicPeriod"/>
            </a:pPr>
            <a:r>
              <a:rPr lang="en-US" sz="2200"/>
              <a:t>Reading each record during the joining phase:</a:t>
            </a:r>
            <a:br>
              <a:rPr lang="en-US" sz="2200"/>
            </a:br>
            <a:r>
              <a:rPr lang="en-US" sz="2200"/>
              <a:t>		(b</a:t>
            </a:r>
            <a:r>
              <a:rPr lang="en-US" sz="2200" baseline="-25000"/>
              <a:t>R</a:t>
            </a:r>
            <a:r>
              <a:rPr lang="en-US" sz="2200"/>
              <a:t>  +  b</a:t>
            </a:r>
            <a:r>
              <a:rPr lang="en-US" sz="2200" baseline="-25000"/>
              <a:t>S</a:t>
            </a:r>
            <a:r>
              <a:rPr lang="en-US" sz="2200"/>
              <a:t>)</a:t>
            </a:r>
          </a:p>
          <a:p>
            <a:pPr marL="952500" lvl="1" indent="-495300">
              <a:buSzTx/>
              <a:buFont typeface="Wingdings" pitchFamily="2" charset="2"/>
              <a:buAutoNum type="arabicPeriod"/>
            </a:pPr>
            <a:r>
              <a:rPr lang="en-US" sz="2200"/>
              <a:t>Writing the result of join:</a:t>
            </a:r>
            <a:br>
              <a:rPr lang="en-US" sz="2200"/>
            </a:br>
            <a:r>
              <a:rPr lang="en-US" sz="2200"/>
              <a:t>		 b</a:t>
            </a:r>
            <a:r>
              <a:rPr lang="en-US" sz="2200" baseline="-25000"/>
              <a:t>RES</a:t>
            </a:r>
            <a:endParaRPr lang="en-US" sz="2200"/>
          </a:p>
          <a:p>
            <a:pPr marL="533400" indent="-533400"/>
            <a:r>
              <a:rPr lang="en-US" sz="2400"/>
              <a:t>Total Cost:</a:t>
            </a:r>
          </a:p>
          <a:p>
            <a:pPr marL="952500" lvl="1" indent="-495300"/>
            <a:r>
              <a:rPr lang="en-US" sz="2200"/>
              <a:t>3* (b</a:t>
            </a:r>
            <a:r>
              <a:rPr lang="en-US" sz="2200" baseline="-25000"/>
              <a:t>R</a:t>
            </a:r>
            <a:r>
              <a:rPr lang="en-US" sz="2200"/>
              <a:t>  +  b</a:t>
            </a:r>
            <a:r>
              <a:rPr lang="en-US" sz="2200" baseline="-25000"/>
              <a:t>S</a:t>
            </a:r>
            <a:r>
              <a:rPr lang="en-US" sz="2200"/>
              <a:t>) + b</a:t>
            </a:r>
            <a:r>
              <a:rPr lang="en-US" sz="2200" baseline="-25000"/>
              <a:t>RES</a:t>
            </a:r>
            <a:endParaRPr lang="en-US" sz="220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790ABD3E-0DD5-4264-9C25-7C30D1EC8E05}" type="slidenum">
              <a:rPr lang="en-US"/>
              <a:pPr/>
              <a:t>126</a:t>
            </a:fld>
            <a:endParaRPr lang="en-CA"/>
          </a:p>
        </p:txBody>
      </p:sp>
      <p:sp>
        <p:nvSpPr>
          <p:cNvPr id="720902" name="Rectangle 6"/>
          <p:cNvSpPr>
            <a:spLocks noGrp="1" noChangeArrowheads="1"/>
          </p:cNvSpPr>
          <p:nvPr>
            <p:ph type="title"/>
          </p:nvPr>
        </p:nvSpPr>
        <p:spPr/>
        <p:txBody>
          <a:bodyPr/>
          <a:lstStyle/>
          <a:p>
            <a:r>
              <a:rPr lang="en-US" sz="3200"/>
              <a:t>Algorithms for SELECT and JOIN Operations (18)</a:t>
            </a:r>
          </a:p>
        </p:txBody>
      </p:sp>
      <p:sp>
        <p:nvSpPr>
          <p:cNvPr id="720903" name="Rectangle 7"/>
          <p:cNvSpPr>
            <a:spLocks noGrp="1" noChangeArrowheads="1"/>
          </p:cNvSpPr>
          <p:nvPr>
            <p:ph type="body" idx="1"/>
          </p:nvPr>
        </p:nvSpPr>
        <p:spPr/>
        <p:txBody>
          <a:bodyPr>
            <a:normAutofit fontScale="92500" lnSpcReduction="20000"/>
          </a:bodyPr>
          <a:lstStyle/>
          <a:p>
            <a:pPr>
              <a:lnSpc>
                <a:spcPct val="80000"/>
              </a:lnSpc>
            </a:pPr>
            <a:r>
              <a:rPr lang="en-US" sz="2400"/>
              <a:t>Implementing the JOIN Operation (contd.):</a:t>
            </a:r>
          </a:p>
          <a:p>
            <a:pPr>
              <a:lnSpc>
                <a:spcPct val="80000"/>
              </a:lnSpc>
            </a:pPr>
            <a:r>
              <a:rPr lang="en-US" sz="2400" b="1"/>
              <a:t>Hybrid hash join:</a:t>
            </a:r>
          </a:p>
          <a:p>
            <a:pPr lvl="1">
              <a:lnSpc>
                <a:spcPct val="80000"/>
              </a:lnSpc>
            </a:pPr>
            <a:r>
              <a:rPr lang="en-US" sz="2200"/>
              <a:t>Same as partitioned hash join except: </a:t>
            </a:r>
          </a:p>
          <a:p>
            <a:pPr lvl="2">
              <a:lnSpc>
                <a:spcPct val="80000"/>
              </a:lnSpc>
            </a:pPr>
            <a:r>
              <a:rPr lang="en-US" sz="2000"/>
              <a:t>Joining phase of one of the partitions is included during the partitioning phase. </a:t>
            </a:r>
          </a:p>
          <a:p>
            <a:pPr lvl="1">
              <a:lnSpc>
                <a:spcPct val="80000"/>
              </a:lnSpc>
            </a:pPr>
            <a:r>
              <a:rPr lang="en-US" sz="2200" b="1"/>
              <a:t>Partitioning phase</a:t>
            </a:r>
            <a:r>
              <a:rPr lang="en-US" sz="2200"/>
              <a:t>:</a:t>
            </a:r>
          </a:p>
          <a:p>
            <a:pPr lvl="2">
              <a:lnSpc>
                <a:spcPct val="80000"/>
              </a:lnSpc>
            </a:pPr>
            <a:r>
              <a:rPr lang="en-US" sz="2000"/>
              <a:t>Allocate buffers for smaller relation- one block for each of the M-1 partitions, remaining blocks to partition 1.</a:t>
            </a:r>
          </a:p>
          <a:p>
            <a:pPr lvl="2">
              <a:lnSpc>
                <a:spcPct val="80000"/>
              </a:lnSpc>
            </a:pPr>
            <a:r>
              <a:rPr lang="en-US" sz="2000"/>
              <a:t>Repeat for the larger relation in the pass through S.)</a:t>
            </a:r>
          </a:p>
          <a:p>
            <a:pPr lvl="1">
              <a:lnSpc>
                <a:spcPct val="80000"/>
              </a:lnSpc>
            </a:pPr>
            <a:r>
              <a:rPr lang="en-US" sz="2200" b="1"/>
              <a:t>Joining phase</a:t>
            </a:r>
            <a:r>
              <a:rPr lang="en-US" sz="2200"/>
              <a:t>:</a:t>
            </a:r>
          </a:p>
          <a:p>
            <a:pPr lvl="2">
              <a:lnSpc>
                <a:spcPct val="80000"/>
              </a:lnSpc>
            </a:pPr>
            <a:r>
              <a:rPr lang="en-US" sz="2000"/>
              <a:t>M-1 iterations are needed for the partitions R2 , R3 , R4 ,  ......Rm and S2 , S3 , S4 ,  ......Sm. R1 and S1  are joined during the partitioning of S1, and results of joining R1 and  S1 are already written to the disk by the end of partitioning phase.</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15- </a:t>
            </a:r>
            <a:fld id="{CAFF804F-B756-4C77-BDA3-4F0725DE4E96}" type="slidenum">
              <a:rPr lang="en-US"/>
              <a:pPr/>
              <a:t>127</a:t>
            </a:fld>
            <a:endParaRPr lang="en-CA"/>
          </a:p>
        </p:txBody>
      </p:sp>
      <p:sp>
        <p:nvSpPr>
          <p:cNvPr id="722951" name="Rectangle 7"/>
          <p:cNvSpPr>
            <a:spLocks noGrp="1" noChangeArrowheads="1"/>
          </p:cNvSpPr>
          <p:nvPr>
            <p:ph type="title"/>
          </p:nvPr>
        </p:nvSpPr>
        <p:spPr/>
        <p:txBody>
          <a:bodyPr/>
          <a:lstStyle/>
          <a:p>
            <a:r>
              <a:rPr lang="en-US" sz="3200"/>
              <a:t>4. Algorithms for PROJECT and SET Operations (1)</a:t>
            </a:r>
          </a:p>
        </p:txBody>
      </p:sp>
      <p:sp>
        <p:nvSpPr>
          <p:cNvPr id="722952" name="Rectangle 8"/>
          <p:cNvSpPr>
            <a:spLocks noGrp="1" noChangeArrowheads="1"/>
          </p:cNvSpPr>
          <p:nvPr>
            <p:ph type="body" idx="1"/>
          </p:nvPr>
        </p:nvSpPr>
        <p:spPr>
          <a:noFill/>
          <a:ln/>
        </p:spPr>
        <p:txBody>
          <a:bodyPr>
            <a:normAutofit fontScale="92500" lnSpcReduction="10000"/>
          </a:bodyPr>
          <a:lstStyle/>
          <a:p>
            <a:pPr marL="457200" indent="-457200">
              <a:lnSpc>
                <a:spcPct val="80000"/>
              </a:lnSpc>
            </a:pPr>
            <a:r>
              <a:rPr lang="en-US" sz="2400">
                <a:cs typeface="Times New Roman" pitchFamily="18" charset="0"/>
              </a:rPr>
              <a:t>Algorithm for PROJECT operations (Figure 15.3b)</a:t>
            </a:r>
          </a:p>
          <a:p>
            <a:pPr marL="457200" indent="-457200">
              <a:lnSpc>
                <a:spcPct val="80000"/>
              </a:lnSpc>
              <a:buFont typeface="Wingdings" pitchFamily="2" charset="2"/>
              <a:buNone/>
            </a:pPr>
            <a:r>
              <a:rPr lang="en-US" sz="3200" b="1">
                <a:latin typeface="Symbol" pitchFamily="18" charset="2"/>
              </a:rPr>
              <a:t>	</a:t>
            </a:r>
            <a:r>
              <a:rPr lang="en-US" sz="2400"/>
              <a:t> </a:t>
            </a:r>
            <a:r>
              <a:rPr lang="en-US" sz="2400" baseline="-25000"/>
              <a:t>&lt;attribute list&gt;</a:t>
            </a:r>
            <a:r>
              <a:rPr lang="en-US" sz="2400"/>
              <a:t>(R)</a:t>
            </a:r>
          </a:p>
          <a:p>
            <a:pPr marL="457200" indent="-457200">
              <a:lnSpc>
                <a:spcPct val="80000"/>
              </a:lnSpc>
              <a:buFont typeface="Wingdings" pitchFamily="2" charset="2"/>
              <a:buNone/>
            </a:pPr>
            <a:endParaRPr lang="en-US" sz="2400">
              <a:cs typeface="Times New Roman" pitchFamily="18" charset="0"/>
            </a:endParaRPr>
          </a:p>
          <a:p>
            <a:pPr marL="876300" lvl="1" indent="-419100">
              <a:lnSpc>
                <a:spcPct val="80000"/>
              </a:lnSpc>
              <a:buSzTx/>
              <a:buFont typeface="Wingdings" pitchFamily="2" charset="2"/>
              <a:buAutoNum type="arabicPeriod"/>
            </a:pPr>
            <a:r>
              <a:rPr lang="en-US" sz="2200">
                <a:cs typeface="Times New Roman" pitchFamily="18" charset="0"/>
              </a:rPr>
              <a:t> If &lt;attribute list&gt; has a key of relation R, extract all tuples from R with only the values for the attributes in &lt;attribute list&gt;.</a:t>
            </a:r>
          </a:p>
          <a:p>
            <a:pPr marL="876300" lvl="1" indent="-419100">
              <a:lnSpc>
                <a:spcPct val="80000"/>
              </a:lnSpc>
              <a:buSzTx/>
              <a:buFont typeface="Wingdings" pitchFamily="2" charset="2"/>
              <a:buAutoNum type="arabicPeriod"/>
            </a:pPr>
            <a:r>
              <a:rPr lang="en-US" sz="2200">
                <a:cs typeface="Times New Roman" pitchFamily="18" charset="0"/>
              </a:rPr>
              <a:t> If &lt;attribute list&gt; does NOT include a key of relation R, duplicated tuples must be removed from the results. </a:t>
            </a:r>
          </a:p>
          <a:p>
            <a:pPr marL="457200" indent="-457200">
              <a:lnSpc>
                <a:spcPct val="80000"/>
              </a:lnSpc>
            </a:pPr>
            <a:endParaRPr lang="en-US" sz="2400">
              <a:cs typeface="Times New Roman" pitchFamily="18" charset="0"/>
            </a:endParaRPr>
          </a:p>
          <a:p>
            <a:pPr marL="457200" indent="-457200">
              <a:lnSpc>
                <a:spcPct val="80000"/>
              </a:lnSpc>
            </a:pPr>
            <a:r>
              <a:rPr lang="en-US" sz="2400">
                <a:cs typeface="Times New Roman" pitchFamily="18" charset="0"/>
              </a:rPr>
              <a:t>Methods to remove duplicate tuples</a:t>
            </a:r>
          </a:p>
          <a:p>
            <a:pPr marL="876300" lvl="1" indent="-419100">
              <a:lnSpc>
                <a:spcPct val="80000"/>
              </a:lnSpc>
              <a:buSzTx/>
              <a:buFont typeface="Wingdings" pitchFamily="2" charset="2"/>
              <a:buAutoNum type="arabicPeriod"/>
            </a:pPr>
            <a:r>
              <a:rPr lang="en-US" sz="2200">
                <a:cs typeface="Times New Roman" pitchFamily="18" charset="0"/>
              </a:rPr>
              <a:t> Sorting</a:t>
            </a:r>
          </a:p>
          <a:p>
            <a:pPr marL="876300" lvl="1" indent="-419100">
              <a:lnSpc>
                <a:spcPct val="80000"/>
              </a:lnSpc>
              <a:buSzTx/>
              <a:buFont typeface="Wingdings" pitchFamily="2" charset="2"/>
              <a:buAutoNum type="arabicPeriod"/>
            </a:pPr>
            <a:r>
              <a:rPr lang="en-US" sz="2200">
                <a:cs typeface="Times New Roman" pitchFamily="18" charset="0"/>
              </a:rPr>
              <a:t> Hashing</a:t>
            </a:r>
          </a:p>
          <a:p>
            <a:pPr marL="457200" indent="-457200">
              <a:lnSpc>
                <a:spcPct val="80000"/>
              </a:lnSpc>
            </a:pPr>
            <a:endParaRPr lang="en-US" sz="2400"/>
          </a:p>
        </p:txBody>
      </p:sp>
      <p:sp>
        <p:nvSpPr>
          <p:cNvPr id="722948" name="Rectangle 4"/>
          <p:cNvSpPr>
            <a:spLocks noChangeArrowheads="1"/>
          </p:cNvSpPr>
          <p:nvPr/>
        </p:nvSpPr>
        <p:spPr bwMode="auto">
          <a:xfrm>
            <a:off x="914400" y="1320800"/>
            <a:ext cx="10989733" cy="4978400"/>
          </a:xfrm>
          <a:prstGeom prst="rect">
            <a:avLst/>
          </a:prstGeom>
          <a:noFill/>
          <a:ln w="9525">
            <a:noFill/>
            <a:miter lim="800000"/>
            <a:headEnd/>
            <a:tailEnd/>
          </a:ln>
          <a:effectLst/>
        </p:spPr>
        <p:txBody>
          <a:bodyPr/>
          <a:lstStyle/>
          <a:p>
            <a:pPr marL="609600" indent="-609600">
              <a:lnSpc>
                <a:spcPct val="90000"/>
              </a:lnSpc>
              <a:spcBef>
                <a:spcPct val="20000"/>
              </a:spcBef>
              <a:buClr>
                <a:srgbClr val="FF0000"/>
              </a:buClr>
              <a:buFont typeface="Wingdings" pitchFamily="2" charset="2"/>
              <a:buNone/>
            </a:pPr>
            <a:endParaRPr lang="en-US">
              <a:solidFill>
                <a:schemeClr val="bg2"/>
              </a:solidFill>
              <a:latin typeface="Times New Roman" pitchFamily="18" charset="0"/>
              <a:cs typeface="Times New Roman" pitchFamily="18" charset="0"/>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B13DBBAE-BF22-474B-8BB7-714977059129}" type="slidenum">
              <a:rPr lang="en-US"/>
              <a:pPr/>
              <a:t>128</a:t>
            </a:fld>
            <a:endParaRPr lang="en-CA"/>
          </a:p>
        </p:txBody>
      </p:sp>
      <p:sp>
        <p:nvSpPr>
          <p:cNvPr id="725001" name="Rectangle 9"/>
          <p:cNvSpPr>
            <a:spLocks noGrp="1" noChangeArrowheads="1"/>
          </p:cNvSpPr>
          <p:nvPr>
            <p:ph type="title"/>
          </p:nvPr>
        </p:nvSpPr>
        <p:spPr/>
        <p:txBody>
          <a:bodyPr/>
          <a:lstStyle/>
          <a:p>
            <a:r>
              <a:rPr lang="en-US" sz="3200"/>
              <a:t>Algorithms for PROJECT and SET Operations (2)</a:t>
            </a:r>
          </a:p>
        </p:txBody>
      </p:sp>
      <p:sp>
        <p:nvSpPr>
          <p:cNvPr id="725002" name="Rectangle 10"/>
          <p:cNvSpPr>
            <a:spLocks noGrp="1" noChangeArrowheads="1"/>
          </p:cNvSpPr>
          <p:nvPr>
            <p:ph type="body" idx="1"/>
          </p:nvPr>
        </p:nvSpPr>
        <p:spPr/>
        <p:txBody>
          <a:bodyPr>
            <a:normAutofit fontScale="92500" lnSpcReduction="10000"/>
          </a:bodyPr>
          <a:lstStyle/>
          <a:p>
            <a:pPr>
              <a:lnSpc>
                <a:spcPct val="80000"/>
              </a:lnSpc>
            </a:pPr>
            <a:r>
              <a:rPr lang="en-US" sz="2400" b="1"/>
              <a:t>Algorithm for SET operations</a:t>
            </a:r>
          </a:p>
          <a:p>
            <a:pPr>
              <a:lnSpc>
                <a:spcPct val="80000"/>
              </a:lnSpc>
            </a:pPr>
            <a:r>
              <a:rPr lang="en-US" sz="2400" b="1"/>
              <a:t>Set operations</a:t>
            </a:r>
            <a:r>
              <a:rPr lang="en-US" sz="2400"/>
              <a:t>:</a:t>
            </a:r>
          </a:p>
          <a:p>
            <a:pPr lvl="1">
              <a:lnSpc>
                <a:spcPct val="80000"/>
              </a:lnSpc>
            </a:pPr>
            <a:r>
              <a:rPr lang="en-US" sz="2200"/>
              <a:t>UNION, INTERSECTION, SET DIFFERENCE and CARTESIAN PRODUCT</a:t>
            </a:r>
          </a:p>
          <a:p>
            <a:pPr>
              <a:lnSpc>
                <a:spcPct val="80000"/>
              </a:lnSpc>
            </a:pPr>
            <a:r>
              <a:rPr lang="en-US" sz="2400" b="1"/>
              <a:t>CARTESIAN PRODUCT</a:t>
            </a:r>
            <a:r>
              <a:rPr lang="en-US" sz="2400"/>
              <a:t> of relations R and S include all possible combinations of  records from R and S. The attribute of the result include all attributes of R and S. </a:t>
            </a:r>
          </a:p>
          <a:p>
            <a:pPr>
              <a:lnSpc>
                <a:spcPct val="80000"/>
              </a:lnSpc>
            </a:pPr>
            <a:r>
              <a:rPr lang="en-US" sz="2400" b="1"/>
              <a:t>Cost analysis</a:t>
            </a:r>
            <a:r>
              <a:rPr lang="en-US" sz="2400"/>
              <a:t> of CARTESIAN PRODUCT </a:t>
            </a:r>
          </a:p>
          <a:p>
            <a:pPr lvl="1">
              <a:lnSpc>
                <a:spcPct val="80000"/>
              </a:lnSpc>
            </a:pPr>
            <a:r>
              <a:rPr lang="en-US" sz="2200"/>
              <a:t>If R has n records and j attributes and S has m records and k attributes, the result relation will have n*m records and j+k attributes.</a:t>
            </a:r>
          </a:p>
          <a:p>
            <a:pPr>
              <a:lnSpc>
                <a:spcPct val="80000"/>
              </a:lnSpc>
            </a:pPr>
            <a:r>
              <a:rPr lang="en-US" sz="2400"/>
              <a:t>CARTESIAN PRODUCT operation is </a:t>
            </a:r>
            <a:r>
              <a:rPr lang="en-US" sz="2400" b="1"/>
              <a:t>very</a:t>
            </a:r>
            <a:r>
              <a:rPr lang="en-US" sz="2400"/>
              <a:t> </a:t>
            </a:r>
            <a:r>
              <a:rPr lang="en-US" sz="2400" b="1"/>
              <a:t>expensive</a:t>
            </a:r>
            <a:r>
              <a:rPr lang="en-US" sz="2400"/>
              <a:t> and should be avoided if possible.</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230D1FCE-2583-4481-ACD5-C7987721707A}" type="slidenum">
              <a:rPr lang="en-US"/>
              <a:pPr/>
              <a:t>129</a:t>
            </a:fld>
            <a:endParaRPr lang="en-CA"/>
          </a:p>
        </p:txBody>
      </p:sp>
      <p:sp>
        <p:nvSpPr>
          <p:cNvPr id="727053" name="Rectangle 13"/>
          <p:cNvSpPr>
            <a:spLocks noGrp="1" noChangeArrowheads="1"/>
          </p:cNvSpPr>
          <p:nvPr>
            <p:ph type="title"/>
          </p:nvPr>
        </p:nvSpPr>
        <p:spPr/>
        <p:txBody>
          <a:bodyPr/>
          <a:lstStyle/>
          <a:p>
            <a:r>
              <a:rPr lang="en-US" sz="3200"/>
              <a:t>Algorithms for PROJECT and SET Operations (3)</a:t>
            </a:r>
          </a:p>
        </p:txBody>
      </p:sp>
      <p:sp>
        <p:nvSpPr>
          <p:cNvPr id="727054" name="Rectangle 14"/>
          <p:cNvSpPr>
            <a:spLocks noGrp="1" noChangeArrowheads="1"/>
          </p:cNvSpPr>
          <p:nvPr>
            <p:ph type="body" idx="1"/>
          </p:nvPr>
        </p:nvSpPr>
        <p:spPr/>
        <p:txBody>
          <a:bodyPr>
            <a:normAutofit fontScale="92500" lnSpcReduction="20000"/>
          </a:bodyPr>
          <a:lstStyle/>
          <a:p>
            <a:pPr>
              <a:lnSpc>
                <a:spcPct val="80000"/>
              </a:lnSpc>
            </a:pPr>
            <a:r>
              <a:rPr lang="en-US" sz="2400" b="1"/>
              <a:t>Algorithm for SET operations (contd.)</a:t>
            </a:r>
          </a:p>
          <a:p>
            <a:pPr>
              <a:lnSpc>
                <a:spcPct val="80000"/>
              </a:lnSpc>
            </a:pPr>
            <a:r>
              <a:rPr lang="en-US" sz="2400" b="1"/>
              <a:t>UNION</a:t>
            </a:r>
            <a:r>
              <a:rPr lang="en-US" sz="2400"/>
              <a:t> (See Figure 15.3c) </a:t>
            </a:r>
          </a:p>
          <a:p>
            <a:pPr lvl="1">
              <a:lnSpc>
                <a:spcPct val="80000"/>
              </a:lnSpc>
            </a:pPr>
            <a:r>
              <a:rPr lang="en-US" sz="2200"/>
              <a:t>Sort the two relations on the same attributes.</a:t>
            </a:r>
          </a:p>
          <a:p>
            <a:pPr lvl="1">
              <a:lnSpc>
                <a:spcPct val="80000"/>
              </a:lnSpc>
            </a:pPr>
            <a:r>
              <a:rPr lang="en-US" sz="2200"/>
              <a:t>Scan and merge both sorted files concurrently, whenever the same tuple exists in both relations, only one is kept in the merged results.</a:t>
            </a:r>
          </a:p>
          <a:p>
            <a:pPr>
              <a:lnSpc>
                <a:spcPct val="80000"/>
              </a:lnSpc>
            </a:pPr>
            <a:r>
              <a:rPr lang="en-US" sz="2400" b="1"/>
              <a:t>INTERSECTION</a:t>
            </a:r>
            <a:r>
              <a:rPr lang="en-US" sz="2400"/>
              <a:t> (See Figure 15.3d)</a:t>
            </a:r>
          </a:p>
          <a:p>
            <a:pPr lvl="1">
              <a:lnSpc>
                <a:spcPct val="80000"/>
              </a:lnSpc>
            </a:pPr>
            <a:r>
              <a:rPr lang="en-US" sz="2200"/>
              <a:t>Sort the two relations on the same attributes.</a:t>
            </a:r>
          </a:p>
          <a:p>
            <a:pPr lvl="1">
              <a:lnSpc>
                <a:spcPct val="80000"/>
              </a:lnSpc>
            </a:pPr>
            <a:r>
              <a:rPr lang="en-US" sz="2200"/>
              <a:t>Scan and merge both sorted files concurrently, keep in the merged results only those tuples that appear in both relations.</a:t>
            </a:r>
          </a:p>
          <a:p>
            <a:pPr>
              <a:lnSpc>
                <a:spcPct val="80000"/>
              </a:lnSpc>
            </a:pPr>
            <a:r>
              <a:rPr lang="en-US" sz="2400" b="1"/>
              <a:t>SET DIFFERENCE R-S</a:t>
            </a:r>
            <a:r>
              <a:rPr lang="en-US" sz="2400"/>
              <a:t> (See Figure 15.3e)</a:t>
            </a:r>
          </a:p>
          <a:p>
            <a:pPr lvl="1">
              <a:lnSpc>
                <a:spcPct val="80000"/>
              </a:lnSpc>
            </a:pPr>
            <a:r>
              <a:rPr lang="en-US" sz="2200"/>
              <a:t>Keep in the merged results only those tuples that appear in relation R but not in relation 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normAutofit fontScale="90000"/>
          </a:bodyPr>
          <a:lstStyle/>
          <a:p>
            <a:r>
              <a:rPr lang="en-US" b="1" dirty="0" smtClean="0"/>
              <a:t>SQL Logical Operators</a:t>
            </a:r>
            <a:br>
              <a:rPr lang="en-US" b="1" dirty="0" smtClean="0"/>
            </a:br>
            <a:endParaRPr lang="en-US" dirty="0"/>
          </a:p>
        </p:txBody>
      </p:sp>
      <p:sp>
        <p:nvSpPr>
          <p:cNvPr id="3" name="Content Placeholder 2"/>
          <p:cNvSpPr>
            <a:spLocks noGrp="1"/>
          </p:cNvSpPr>
          <p:nvPr>
            <p:ph idx="1"/>
          </p:nvPr>
        </p:nvSpPr>
        <p:spPr>
          <a:xfrm>
            <a:off x="677334" y="1162595"/>
            <a:ext cx="8596668" cy="4878768"/>
          </a:xfrm>
        </p:spPr>
        <p:txBody>
          <a:bodyPr/>
          <a:lstStyle/>
          <a:p>
            <a:r>
              <a:rPr lang="en-US" dirty="0" smtClean="0"/>
              <a:t>Here is a list of all the logical operators available in SQL.</a:t>
            </a:r>
          </a:p>
          <a:p>
            <a:endParaRPr lang="en-US" dirty="0"/>
          </a:p>
        </p:txBody>
      </p:sp>
      <p:graphicFrame>
        <p:nvGraphicFramePr>
          <p:cNvPr id="4" name="Table 3"/>
          <p:cNvGraphicFramePr>
            <a:graphicFrameLocks noGrp="1"/>
          </p:cNvGraphicFramePr>
          <p:nvPr/>
        </p:nvGraphicFramePr>
        <p:xfrm>
          <a:off x="992778" y="1624005"/>
          <a:ext cx="8843553" cy="4775697"/>
        </p:xfrm>
        <a:graphic>
          <a:graphicData uri="http://schemas.openxmlformats.org/drawingml/2006/table">
            <a:tbl>
              <a:tblPr/>
              <a:tblGrid>
                <a:gridCol w="1369790"/>
                <a:gridCol w="7473763"/>
              </a:tblGrid>
              <a:tr h="232491">
                <a:tc>
                  <a:txBody>
                    <a:bodyPr/>
                    <a:lstStyle/>
                    <a:p>
                      <a:pPr marL="0" marR="0">
                        <a:lnSpc>
                          <a:spcPct val="115000"/>
                        </a:lnSpc>
                        <a:spcBef>
                          <a:spcPts val="2400"/>
                        </a:spcBef>
                        <a:spcAft>
                          <a:spcPts val="2400"/>
                        </a:spcAft>
                      </a:pPr>
                      <a:r>
                        <a:rPr lang="en-US" sz="1200" b="1" dirty="0" err="1">
                          <a:solidFill>
                            <a:srgbClr val="000000"/>
                          </a:solidFill>
                          <a:latin typeface="Times New Roman" pitchFamily="18" charset="0"/>
                          <a:ea typeface="Times New Roman"/>
                          <a:cs typeface="Times New Roman" pitchFamily="18" charset="0"/>
                        </a:rPr>
                        <a:t>Sr.No</a:t>
                      </a:r>
                      <a:r>
                        <a:rPr lang="en-US" sz="1200" b="1" dirty="0">
                          <a:solidFill>
                            <a:srgbClr val="000000"/>
                          </a:solidFill>
                          <a:latin typeface="Times New Roman" pitchFamily="18" charset="0"/>
                          <a:ea typeface="Times New Roman"/>
                          <a:cs typeface="Times New Roman" pitchFamily="18" charset="0"/>
                        </a:rPr>
                        <a:t>.</a:t>
                      </a:r>
                      <a:endParaRPr lang="en-US" sz="1200" dirty="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c>
                  <a:txBody>
                    <a:bodyPr/>
                    <a:lstStyle/>
                    <a:p>
                      <a:pPr marL="0" marR="0" algn="ctr">
                        <a:lnSpc>
                          <a:spcPct val="115000"/>
                        </a:lnSpc>
                        <a:spcBef>
                          <a:spcPts val="2400"/>
                        </a:spcBef>
                        <a:spcAft>
                          <a:spcPts val="2400"/>
                        </a:spcAft>
                      </a:pPr>
                      <a:r>
                        <a:rPr lang="en-US" sz="1200" b="1">
                          <a:solidFill>
                            <a:srgbClr val="000000"/>
                          </a:solidFill>
                          <a:latin typeface="Times New Roman" pitchFamily="18" charset="0"/>
                          <a:ea typeface="Times New Roman"/>
                          <a:cs typeface="Times New Roman" pitchFamily="18" charset="0"/>
                        </a:rPr>
                        <a:t>Operator &amp; Description</a:t>
                      </a:r>
                      <a:endParaRPr lang="en-US" sz="120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FEFEF"/>
                    </a:solidFill>
                  </a:tcPr>
                </a:tc>
              </a:tr>
              <a:tr h="591207">
                <a:tc>
                  <a:txBody>
                    <a:bodyPr/>
                    <a:lstStyle/>
                    <a:p>
                      <a:pPr marL="0" marR="0" algn="ctr">
                        <a:lnSpc>
                          <a:spcPct val="115000"/>
                        </a:lnSpc>
                        <a:spcBef>
                          <a:spcPts val="2400"/>
                        </a:spcBef>
                        <a:spcAft>
                          <a:spcPts val="2400"/>
                        </a:spcAft>
                      </a:pPr>
                      <a:r>
                        <a:rPr lang="en-US" sz="1200">
                          <a:solidFill>
                            <a:srgbClr val="000000"/>
                          </a:solidFill>
                          <a:latin typeface="Times New Roman" pitchFamily="18" charset="0"/>
                          <a:ea typeface="Times New Roman"/>
                          <a:cs typeface="Times New Roman" pitchFamily="18" charset="0"/>
                        </a:rPr>
                        <a:t>1</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a:solidFill>
                            <a:srgbClr val="000000"/>
                          </a:solidFill>
                          <a:latin typeface="Times New Roman" pitchFamily="18" charset="0"/>
                          <a:ea typeface="Times New Roman"/>
                          <a:cs typeface="Times New Roman" pitchFamily="18" charset="0"/>
                        </a:rPr>
                        <a:t>ALL</a:t>
                      </a:r>
                      <a:endParaRPr lang="en-US" sz="120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a:solidFill>
                            <a:srgbClr val="000000"/>
                          </a:solidFill>
                          <a:latin typeface="Times New Roman" pitchFamily="18" charset="0"/>
                          <a:ea typeface="Times New Roman"/>
                          <a:cs typeface="Times New Roman" pitchFamily="18" charset="0"/>
                        </a:rPr>
                        <a:t>The ALL operator is used to compare a value to all values in another value set.</a:t>
                      </a:r>
                      <a:endParaRPr lang="en-US" sz="120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32615">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2</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AND</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AND operator allows the existence of multiple conditions in an SQL statement's WHERE clause.</a:t>
                      </a:r>
                      <a:endParaRPr lang="en-US" sz="1200" dirty="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32615">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3</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ANY</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ANY operator is used to compare a value to any applicable value in the list as per the condition.</a:t>
                      </a:r>
                      <a:endParaRPr lang="en-US" sz="1200" dirty="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874021">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4</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BETWEEN</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a:t>
                      </a:r>
                      <a:r>
                        <a:rPr lang="en-US" sz="1200" dirty="0" smtClean="0">
                          <a:solidFill>
                            <a:srgbClr val="000000"/>
                          </a:solidFill>
                          <a:latin typeface="Times New Roman" pitchFamily="18" charset="0"/>
                          <a:ea typeface="Times New Roman"/>
                          <a:cs typeface="Times New Roman" pitchFamily="18" charset="0"/>
                        </a:rPr>
                        <a:t> BETWEEN </a:t>
                      </a:r>
                      <a:r>
                        <a:rPr lang="en-US" sz="1200" dirty="0">
                          <a:solidFill>
                            <a:srgbClr val="000000"/>
                          </a:solidFill>
                          <a:latin typeface="Times New Roman" pitchFamily="18" charset="0"/>
                          <a:ea typeface="Times New Roman"/>
                          <a:cs typeface="Times New Roman" pitchFamily="18" charset="0"/>
                        </a:rPr>
                        <a:t>operator is used to search for values that are within a set of values, given the minimum value and the maximum value.</a:t>
                      </a:r>
                      <a:endParaRPr lang="en-US" sz="1200" dirty="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32615">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5</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a:solidFill>
                            <a:srgbClr val="000000"/>
                          </a:solidFill>
                          <a:latin typeface="Times New Roman" pitchFamily="18" charset="0"/>
                          <a:ea typeface="Times New Roman"/>
                          <a:cs typeface="Times New Roman" pitchFamily="18" charset="0"/>
                        </a:rPr>
                        <a:t>EXISTS</a:t>
                      </a:r>
                      <a:endParaRPr lang="en-US" sz="120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a:solidFill>
                            <a:srgbClr val="000000"/>
                          </a:solidFill>
                          <a:latin typeface="Times New Roman" pitchFamily="18" charset="0"/>
                          <a:ea typeface="Times New Roman"/>
                          <a:cs typeface="Times New Roman" pitchFamily="18" charset="0"/>
                        </a:rPr>
                        <a:t>The EXISTS operator is used to search for the presence of a row in a specified table that meets a certain criterion.</a:t>
                      </a:r>
                      <a:endParaRPr lang="en-US" sz="120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32615">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6</a:t>
                      </a:r>
                      <a:endParaRPr lang="en-US" sz="1200">
                        <a:latin typeface="Times New Roman" pitchFamily="18" charset="0"/>
                        <a:ea typeface="Calibri"/>
                        <a:cs typeface="Times New Roman" pitchFamily="18" charset="0"/>
                      </a:endParaRPr>
                    </a:p>
                  </a:txBody>
                  <a:tcPr marL="53320" marR="79980" marT="53320" marB="53320"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IN</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IN operator is used to compare a value to a list of literal values that have been specified.</a:t>
                      </a:r>
                      <a:endParaRPr lang="en-US" sz="1200" dirty="0">
                        <a:latin typeface="Times New Roman" pitchFamily="18" charset="0"/>
                        <a:ea typeface="Calibri"/>
                        <a:cs typeface="Times New Roman" pitchFamily="18" charset="0"/>
                      </a:endParaRPr>
                    </a:p>
                  </a:txBody>
                  <a:tcPr marL="53320" marR="79980" marT="53320" marB="5332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0028B9DB-E347-4D6D-96B1-29F76B45CB6A}" type="slidenum">
              <a:rPr lang="en-US"/>
              <a:pPr/>
              <a:t>130</a:t>
            </a:fld>
            <a:endParaRPr lang="en-CA"/>
          </a:p>
        </p:txBody>
      </p:sp>
      <p:sp>
        <p:nvSpPr>
          <p:cNvPr id="729097" name="Rectangle 9"/>
          <p:cNvSpPr>
            <a:spLocks noGrp="1" noChangeArrowheads="1"/>
          </p:cNvSpPr>
          <p:nvPr>
            <p:ph type="title"/>
          </p:nvPr>
        </p:nvSpPr>
        <p:spPr/>
        <p:txBody>
          <a:bodyPr/>
          <a:lstStyle/>
          <a:p>
            <a:r>
              <a:rPr lang="en-US" sz="3200"/>
              <a:t>5. Implementing Aggregate Operations and Outer Joins (1)</a:t>
            </a:r>
          </a:p>
        </p:txBody>
      </p:sp>
      <p:sp>
        <p:nvSpPr>
          <p:cNvPr id="729098" name="Rectangle 10"/>
          <p:cNvSpPr>
            <a:spLocks noGrp="1" noChangeArrowheads="1"/>
          </p:cNvSpPr>
          <p:nvPr>
            <p:ph type="body" idx="1"/>
          </p:nvPr>
        </p:nvSpPr>
        <p:spPr/>
        <p:txBody>
          <a:bodyPr>
            <a:normAutofit fontScale="92500" lnSpcReduction="20000"/>
          </a:bodyPr>
          <a:lstStyle/>
          <a:p>
            <a:pPr>
              <a:lnSpc>
                <a:spcPct val="90000"/>
              </a:lnSpc>
            </a:pPr>
            <a:r>
              <a:rPr lang="en-US" sz="2000"/>
              <a:t>Implementing Aggregate Operations:</a:t>
            </a:r>
          </a:p>
          <a:p>
            <a:pPr>
              <a:lnSpc>
                <a:spcPct val="90000"/>
              </a:lnSpc>
            </a:pPr>
            <a:r>
              <a:rPr lang="en-US" sz="2000" b="1"/>
              <a:t>Aggregate operators</a:t>
            </a:r>
            <a:r>
              <a:rPr lang="en-US" sz="2000"/>
              <a:t>:</a:t>
            </a:r>
          </a:p>
          <a:p>
            <a:pPr lvl="1">
              <a:lnSpc>
                <a:spcPct val="90000"/>
              </a:lnSpc>
            </a:pPr>
            <a:r>
              <a:rPr lang="en-US" sz="2000" b="1"/>
              <a:t>MIN, MAX, SUM, COUNT </a:t>
            </a:r>
            <a:r>
              <a:rPr lang="en-US" sz="2000"/>
              <a:t>and</a:t>
            </a:r>
            <a:r>
              <a:rPr lang="en-US" sz="2000" b="1"/>
              <a:t> AVG </a:t>
            </a:r>
          </a:p>
          <a:p>
            <a:pPr>
              <a:lnSpc>
                <a:spcPct val="90000"/>
              </a:lnSpc>
            </a:pPr>
            <a:r>
              <a:rPr lang="en-US" sz="2000"/>
              <a:t>Options to implement aggregate operators:</a:t>
            </a:r>
          </a:p>
          <a:p>
            <a:pPr lvl="1">
              <a:lnSpc>
                <a:spcPct val="90000"/>
              </a:lnSpc>
            </a:pPr>
            <a:r>
              <a:rPr lang="en-US" sz="2000" b="1"/>
              <a:t>Table Scan</a:t>
            </a:r>
          </a:p>
          <a:p>
            <a:pPr lvl="1">
              <a:lnSpc>
                <a:spcPct val="90000"/>
              </a:lnSpc>
            </a:pPr>
            <a:r>
              <a:rPr lang="en-US" sz="2000" b="1"/>
              <a:t>Index</a:t>
            </a:r>
          </a:p>
          <a:p>
            <a:pPr>
              <a:lnSpc>
                <a:spcPct val="90000"/>
              </a:lnSpc>
            </a:pPr>
            <a:r>
              <a:rPr lang="en-US" sz="2000"/>
              <a:t>Example</a:t>
            </a:r>
          </a:p>
          <a:p>
            <a:pPr lvl="1">
              <a:lnSpc>
                <a:spcPct val="90000"/>
              </a:lnSpc>
            </a:pPr>
            <a:r>
              <a:rPr lang="en-US" sz="2000"/>
              <a:t>SELECT 	MAX (SALARY) </a:t>
            </a:r>
          </a:p>
          <a:p>
            <a:pPr lvl="1">
              <a:lnSpc>
                <a:spcPct val="90000"/>
              </a:lnSpc>
            </a:pPr>
            <a:r>
              <a:rPr lang="en-US" sz="2000"/>
              <a:t>FROM 	EMPLOYEE; </a:t>
            </a:r>
          </a:p>
          <a:p>
            <a:pPr>
              <a:lnSpc>
                <a:spcPct val="90000"/>
              </a:lnSpc>
            </a:pPr>
            <a:r>
              <a:rPr lang="en-US" sz="2000"/>
              <a:t>If an (ascending) index on SALARY exists for the employee relation, then the optimizer could decide on traversing the index for the largest value, which would entail following the right most pointer in each index node from the root to a leaf. </a:t>
            </a:r>
          </a:p>
          <a:p>
            <a:pPr>
              <a:lnSpc>
                <a:spcPct val="90000"/>
              </a:lnSpc>
            </a:pPr>
            <a:endParaRPr lang="en-US" sz="2000"/>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3744120A-3960-44D6-889D-FE822DF1C58F}" type="slidenum">
              <a:rPr lang="en-US"/>
              <a:pPr/>
              <a:t>131</a:t>
            </a:fld>
            <a:endParaRPr lang="en-CA"/>
          </a:p>
        </p:txBody>
      </p:sp>
      <p:sp>
        <p:nvSpPr>
          <p:cNvPr id="731145" name="Rectangle 9"/>
          <p:cNvSpPr>
            <a:spLocks noGrp="1" noChangeArrowheads="1"/>
          </p:cNvSpPr>
          <p:nvPr>
            <p:ph type="title"/>
          </p:nvPr>
        </p:nvSpPr>
        <p:spPr/>
        <p:txBody>
          <a:bodyPr/>
          <a:lstStyle/>
          <a:p>
            <a:r>
              <a:rPr lang="en-US" sz="3200"/>
              <a:t>Implementing Aggregate Operations and Outer Joins (2)</a:t>
            </a:r>
          </a:p>
        </p:txBody>
      </p:sp>
      <p:sp>
        <p:nvSpPr>
          <p:cNvPr id="731146" name="Rectangle 10"/>
          <p:cNvSpPr>
            <a:spLocks noGrp="1" noChangeArrowheads="1"/>
          </p:cNvSpPr>
          <p:nvPr>
            <p:ph type="body" idx="1"/>
          </p:nvPr>
        </p:nvSpPr>
        <p:spPr/>
        <p:txBody>
          <a:bodyPr>
            <a:normAutofit fontScale="92500" lnSpcReduction="20000"/>
          </a:bodyPr>
          <a:lstStyle/>
          <a:p>
            <a:pPr>
              <a:lnSpc>
                <a:spcPct val="90000"/>
              </a:lnSpc>
            </a:pPr>
            <a:r>
              <a:rPr lang="en-US" sz="2000"/>
              <a:t>Implementing Aggregate Operations (contd.):</a:t>
            </a:r>
          </a:p>
          <a:p>
            <a:pPr>
              <a:lnSpc>
                <a:spcPct val="90000"/>
              </a:lnSpc>
            </a:pPr>
            <a:r>
              <a:rPr lang="en-US" sz="2000" b="1"/>
              <a:t>SUM, COUNT and AVG  </a:t>
            </a:r>
          </a:p>
          <a:p>
            <a:pPr>
              <a:lnSpc>
                <a:spcPct val="90000"/>
              </a:lnSpc>
            </a:pPr>
            <a:r>
              <a:rPr lang="en-US" sz="2000"/>
              <a:t>For a </a:t>
            </a:r>
            <a:r>
              <a:rPr lang="en-US" sz="2000" b="1"/>
              <a:t>dense index</a:t>
            </a:r>
            <a:r>
              <a:rPr lang="en-US" sz="2000"/>
              <a:t> (each record has one index entry):</a:t>
            </a:r>
          </a:p>
          <a:p>
            <a:pPr lvl="1">
              <a:lnSpc>
                <a:spcPct val="90000"/>
              </a:lnSpc>
            </a:pPr>
            <a:r>
              <a:rPr lang="en-US" sz="2000"/>
              <a:t>Apply the associated computation to the values in the index. </a:t>
            </a:r>
          </a:p>
          <a:p>
            <a:pPr>
              <a:lnSpc>
                <a:spcPct val="90000"/>
              </a:lnSpc>
            </a:pPr>
            <a:r>
              <a:rPr lang="en-US" sz="2000"/>
              <a:t>For a </a:t>
            </a:r>
            <a:r>
              <a:rPr lang="en-US" sz="2000" b="1"/>
              <a:t>non-dense index</a:t>
            </a:r>
            <a:r>
              <a:rPr lang="en-US" sz="2000"/>
              <a:t>:</a:t>
            </a:r>
          </a:p>
          <a:p>
            <a:pPr lvl="1">
              <a:lnSpc>
                <a:spcPct val="90000"/>
              </a:lnSpc>
            </a:pPr>
            <a:r>
              <a:rPr lang="en-US" sz="2000"/>
              <a:t>Actual number of records associated with each index entry must be accounted for  </a:t>
            </a:r>
          </a:p>
          <a:p>
            <a:pPr>
              <a:lnSpc>
                <a:spcPct val="90000"/>
              </a:lnSpc>
            </a:pPr>
            <a:r>
              <a:rPr lang="en-US" sz="2000"/>
              <a:t>With </a:t>
            </a:r>
            <a:r>
              <a:rPr lang="en-US" sz="2000" b="1"/>
              <a:t>GROUP BY</a:t>
            </a:r>
            <a:r>
              <a:rPr lang="en-US" sz="2000"/>
              <a:t>: the aggregate operator must be applied  separately to each group of tuples. </a:t>
            </a:r>
          </a:p>
          <a:p>
            <a:pPr lvl="1">
              <a:lnSpc>
                <a:spcPct val="90000"/>
              </a:lnSpc>
            </a:pPr>
            <a:r>
              <a:rPr lang="en-US" sz="2000"/>
              <a:t>Use sorting or hashing on the group attributes to partition the file into the appropriate groups;</a:t>
            </a:r>
          </a:p>
          <a:p>
            <a:pPr lvl="1">
              <a:lnSpc>
                <a:spcPct val="90000"/>
              </a:lnSpc>
            </a:pPr>
            <a:r>
              <a:rPr lang="en-US" sz="2000"/>
              <a:t>Computes the aggregate function for the tuples in each group. </a:t>
            </a:r>
          </a:p>
          <a:p>
            <a:pPr>
              <a:lnSpc>
                <a:spcPct val="90000"/>
              </a:lnSpc>
            </a:pPr>
            <a:r>
              <a:rPr lang="en-US" sz="2000"/>
              <a:t>What if we have </a:t>
            </a:r>
            <a:r>
              <a:rPr lang="en-US" sz="2000" b="1"/>
              <a:t>Clustering index</a:t>
            </a:r>
            <a:r>
              <a:rPr lang="en-US" sz="2000"/>
              <a:t> on the grouping attributes? </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15- </a:t>
            </a:r>
            <a:fld id="{863E41E9-7D86-46F1-9DE9-9A52DFB142EC}" type="slidenum">
              <a:rPr lang="en-US"/>
              <a:pPr/>
              <a:t>132</a:t>
            </a:fld>
            <a:endParaRPr lang="en-CA"/>
          </a:p>
        </p:txBody>
      </p:sp>
      <p:sp>
        <p:nvSpPr>
          <p:cNvPr id="733194" name="Rectangle 10"/>
          <p:cNvSpPr>
            <a:spLocks noGrp="1" noChangeArrowheads="1"/>
          </p:cNvSpPr>
          <p:nvPr>
            <p:ph type="title"/>
          </p:nvPr>
        </p:nvSpPr>
        <p:spPr>
          <a:xfrm>
            <a:off x="598957" y="243840"/>
            <a:ext cx="8596668" cy="918754"/>
          </a:xfrm>
        </p:spPr>
        <p:txBody>
          <a:bodyPr>
            <a:normAutofit fontScale="90000"/>
          </a:bodyPr>
          <a:lstStyle/>
          <a:p>
            <a:r>
              <a:rPr lang="en-US" sz="3200" dirty="0"/>
              <a:t>Implementing Aggregate Operations and Outer Joins (3)</a:t>
            </a:r>
          </a:p>
        </p:txBody>
      </p:sp>
      <p:sp>
        <p:nvSpPr>
          <p:cNvPr id="733195" name="Rectangle 11"/>
          <p:cNvSpPr>
            <a:spLocks noGrp="1" noChangeArrowheads="1"/>
          </p:cNvSpPr>
          <p:nvPr>
            <p:ph type="body" idx="1"/>
          </p:nvPr>
        </p:nvSpPr>
        <p:spPr>
          <a:xfrm>
            <a:off x="677334" y="1489167"/>
            <a:ext cx="8596668" cy="4552196"/>
          </a:xfrm>
        </p:spPr>
        <p:txBody>
          <a:bodyPr>
            <a:normAutofit fontScale="92500" lnSpcReduction="10000"/>
          </a:bodyPr>
          <a:lstStyle/>
          <a:p>
            <a:pPr>
              <a:lnSpc>
                <a:spcPct val="80000"/>
              </a:lnSpc>
            </a:pPr>
            <a:r>
              <a:rPr lang="en-US" sz="1800" dirty="0"/>
              <a:t>Implementing Outer Join:</a:t>
            </a:r>
          </a:p>
          <a:p>
            <a:pPr>
              <a:lnSpc>
                <a:spcPct val="80000"/>
              </a:lnSpc>
            </a:pPr>
            <a:r>
              <a:rPr lang="en-US" sz="1800" b="1" dirty="0"/>
              <a:t>Outer Join Operators</a:t>
            </a:r>
            <a:r>
              <a:rPr lang="en-US" sz="1800" dirty="0"/>
              <a:t>:</a:t>
            </a:r>
          </a:p>
          <a:p>
            <a:pPr lvl="1">
              <a:lnSpc>
                <a:spcPct val="80000"/>
              </a:lnSpc>
            </a:pPr>
            <a:r>
              <a:rPr lang="en-US" sz="1700" b="1" dirty="0"/>
              <a:t>LEFT OUTER JOIN</a:t>
            </a:r>
          </a:p>
          <a:p>
            <a:pPr lvl="1">
              <a:lnSpc>
                <a:spcPct val="80000"/>
              </a:lnSpc>
            </a:pPr>
            <a:r>
              <a:rPr lang="en-US" sz="1700" b="1" dirty="0"/>
              <a:t>RIGHT OUTER JOIN</a:t>
            </a:r>
          </a:p>
          <a:p>
            <a:pPr lvl="1">
              <a:lnSpc>
                <a:spcPct val="80000"/>
              </a:lnSpc>
            </a:pPr>
            <a:r>
              <a:rPr lang="en-US" sz="1700" b="1" dirty="0"/>
              <a:t>FULL OUTER JOIN</a:t>
            </a:r>
            <a:r>
              <a:rPr lang="en-US" sz="1700" dirty="0"/>
              <a:t>.</a:t>
            </a:r>
          </a:p>
          <a:p>
            <a:pPr>
              <a:lnSpc>
                <a:spcPct val="80000"/>
              </a:lnSpc>
            </a:pPr>
            <a:r>
              <a:rPr lang="en-US" sz="1800" dirty="0"/>
              <a:t>The full outer join produces a result which is equivalent to the union of the results of the left and right outer joins. </a:t>
            </a:r>
          </a:p>
          <a:p>
            <a:pPr>
              <a:lnSpc>
                <a:spcPct val="80000"/>
              </a:lnSpc>
            </a:pPr>
            <a:r>
              <a:rPr lang="en-US" sz="1800" dirty="0"/>
              <a:t>Example:</a:t>
            </a:r>
          </a:p>
          <a:p>
            <a:pPr lvl="1">
              <a:lnSpc>
                <a:spcPct val="80000"/>
              </a:lnSpc>
              <a:buFont typeface="Wingdings" pitchFamily="2" charset="2"/>
              <a:buNone/>
            </a:pPr>
            <a:r>
              <a:rPr lang="en-US" sz="1700" b="1" dirty="0">
                <a:solidFill>
                  <a:schemeClr val="tx1"/>
                </a:solidFill>
              </a:rPr>
              <a:t>SELECT	</a:t>
            </a:r>
            <a:r>
              <a:rPr lang="en-US" sz="1700" dirty="0">
                <a:solidFill>
                  <a:schemeClr val="tx1"/>
                </a:solidFill>
              </a:rPr>
              <a:t>FNAME, DNAME </a:t>
            </a:r>
          </a:p>
          <a:p>
            <a:pPr lvl="1">
              <a:lnSpc>
                <a:spcPct val="80000"/>
              </a:lnSpc>
              <a:buFont typeface="Wingdings" pitchFamily="2" charset="2"/>
              <a:buNone/>
            </a:pPr>
            <a:r>
              <a:rPr lang="en-US" sz="1700" b="1" dirty="0">
                <a:solidFill>
                  <a:schemeClr val="tx1"/>
                </a:solidFill>
              </a:rPr>
              <a:t>FROM	</a:t>
            </a:r>
            <a:r>
              <a:rPr lang="en-US" sz="1700" dirty="0">
                <a:solidFill>
                  <a:schemeClr val="tx1"/>
                </a:solidFill>
              </a:rPr>
              <a:t>(EMPLOYEE </a:t>
            </a:r>
            <a:r>
              <a:rPr lang="en-US" sz="1700" b="1" dirty="0">
                <a:solidFill>
                  <a:schemeClr val="tx1"/>
                </a:solidFill>
              </a:rPr>
              <a:t>LEFT OUTER JOIN</a:t>
            </a:r>
            <a:r>
              <a:rPr lang="en-US" sz="1700" dirty="0">
                <a:solidFill>
                  <a:schemeClr val="tx1"/>
                </a:solidFill>
              </a:rPr>
              <a:t> DEPARTMENT </a:t>
            </a:r>
          </a:p>
          <a:p>
            <a:pPr lvl="1">
              <a:lnSpc>
                <a:spcPct val="80000"/>
              </a:lnSpc>
              <a:buFont typeface="Wingdings" pitchFamily="2" charset="2"/>
              <a:buNone/>
            </a:pPr>
            <a:r>
              <a:rPr lang="en-US" sz="1700" dirty="0">
                <a:solidFill>
                  <a:schemeClr val="tx1"/>
                </a:solidFill>
              </a:rPr>
              <a:t>               	</a:t>
            </a:r>
            <a:r>
              <a:rPr lang="en-US" sz="1700" b="1" dirty="0">
                <a:solidFill>
                  <a:schemeClr val="tx1"/>
                </a:solidFill>
              </a:rPr>
              <a:t>ON</a:t>
            </a:r>
            <a:r>
              <a:rPr lang="en-US" sz="1700" dirty="0">
                <a:solidFill>
                  <a:schemeClr val="tx1"/>
                </a:solidFill>
              </a:rPr>
              <a:t> DNO = DNUMBER); </a:t>
            </a:r>
          </a:p>
          <a:p>
            <a:pPr>
              <a:lnSpc>
                <a:spcPct val="80000"/>
              </a:lnSpc>
            </a:pPr>
            <a:r>
              <a:rPr lang="en-US" sz="1800" dirty="0">
                <a:solidFill>
                  <a:schemeClr val="tx1"/>
                </a:solidFill>
              </a:rPr>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p>
          <a:p>
            <a:pPr>
              <a:lnSpc>
                <a:spcPct val="80000"/>
              </a:lnSpc>
            </a:pPr>
            <a:endParaRPr lang="en-US" sz="1800" dirty="0"/>
          </a:p>
        </p:txBody>
      </p:sp>
      <p:sp>
        <p:nvSpPr>
          <p:cNvPr id="733187" name="Rectangle 3"/>
          <p:cNvSpPr>
            <a:spLocks noChangeArrowheads="1"/>
          </p:cNvSpPr>
          <p:nvPr/>
        </p:nvSpPr>
        <p:spPr bwMode="auto">
          <a:xfrm>
            <a:off x="914400" y="1282700"/>
            <a:ext cx="11277600" cy="4965700"/>
          </a:xfrm>
          <a:prstGeom prst="rect">
            <a:avLst/>
          </a:prstGeom>
          <a:noFill/>
          <a:ln w="9525">
            <a:noFill/>
            <a:miter lim="800000"/>
            <a:headEnd/>
            <a:tailEnd/>
          </a:ln>
          <a:effectLst/>
        </p:spPr>
        <p:txBody>
          <a:bodyPr/>
          <a:lstStyle/>
          <a:p>
            <a:pPr marL="457200" indent="-457200">
              <a:spcBef>
                <a:spcPct val="20000"/>
              </a:spcBef>
              <a:buClr>
                <a:srgbClr val="FF0000"/>
              </a:buClr>
              <a:buFont typeface="Wingdings" pitchFamily="2" charset="2"/>
              <a:buNone/>
            </a:pPr>
            <a:endParaRPr lang="en-US" sz="2000">
              <a:solidFill>
                <a:schemeClr val="bg2"/>
              </a:solidFill>
              <a:latin typeface="New York" charset="0"/>
              <a:cs typeface="Times New Roman" pitchFamily="18"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F3BA3591-9587-470C-8DAD-DFDD1510A7DE}" type="slidenum">
              <a:rPr lang="en-US"/>
              <a:pPr/>
              <a:t>133</a:t>
            </a:fld>
            <a:endParaRPr lang="en-CA"/>
          </a:p>
        </p:txBody>
      </p:sp>
      <p:sp>
        <p:nvSpPr>
          <p:cNvPr id="735241" name="Rectangle 9"/>
          <p:cNvSpPr>
            <a:spLocks noGrp="1" noChangeArrowheads="1"/>
          </p:cNvSpPr>
          <p:nvPr>
            <p:ph type="title"/>
          </p:nvPr>
        </p:nvSpPr>
        <p:spPr/>
        <p:txBody>
          <a:bodyPr/>
          <a:lstStyle/>
          <a:p>
            <a:r>
              <a:rPr lang="en-US" sz="3200"/>
              <a:t>Implementing Aggregate Operations and Outer Joins (4)</a:t>
            </a:r>
          </a:p>
        </p:txBody>
      </p:sp>
      <p:sp>
        <p:nvSpPr>
          <p:cNvPr id="735242" name="Rectangle 10"/>
          <p:cNvSpPr>
            <a:spLocks noGrp="1" noChangeArrowheads="1"/>
          </p:cNvSpPr>
          <p:nvPr>
            <p:ph type="body" idx="1"/>
          </p:nvPr>
        </p:nvSpPr>
        <p:spPr/>
        <p:txBody>
          <a:bodyPr>
            <a:normAutofit lnSpcReduction="10000"/>
          </a:bodyPr>
          <a:lstStyle/>
          <a:p>
            <a:r>
              <a:rPr lang="en-US" sz="2400"/>
              <a:t>Implementing Outer Join (contd.):</a:t>
            </a:r>
          </a:p>
          <a:p>
            <a:r>
              <a:rPr lang="en-US" sz="2400" b="1"/>
              <a:t>Modifying Join Algorithms</a:t>
            </a:r>
            <a:r>
              <a:rPr lang="en-US" sz="2400"/>
              <a:t>:</a:t>
            </a:r>
          </a:p>
          <a:p>
            <a:pPr lvl="1"/>
            <a:r>
              <a:rPr lang="en-US" sz="2200"/>
              <a:t>Nested Loop or Sort-Merge joins can be modified to implement outer join. E.g.,</a:t>
            </a:r>
          </a:p>
          <a:p>
            <a:pPr lvl="2"/>
            <a:r>
              <a:rPr lang="en-US" sz="2000"/>
              <a:t>For left outer join, use the left relation as outer relation and construct result from every tuple in the left relation.</a:t>
            </a:r>
          </a:p>
          <a:p>
            <a:pPr lvl="2"/>
            <a:r>
              <a:rPr lang="en-US" sz="2000"/>
              <a:t>If there is a match, the concatenated tuple is saved in the result.</a:t>
            </a:r>
          </a:p>
          <a:p>
            <a:pPr lvl="2"/>
            <a:r>
              <a:rPr lang="en-US" sz="2000"/>
              <a:t>However, if an outer tuple does not match, then the tuple is still included in the result but is padded with a null value(s). </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Slide 15- </a:t>
            </a:r>
            <a:fld id="{AE9170FB-B238-4EDC-B73F-9937E1552107}" type="slidenum">
              <a:rPr lang="en-US"/>
              <a:pPr/>
              <a:t>134</a:t>
            </a:fld>
            <a:endParaRPr lang="en-CA"/>
          </a:p>
        </p:txBody>
      </p:sp>
      <p:sp>
        <p:nvSpPr>
          <p:cNvPr id="737294" name="Rectangle 14"/>
          <p:cNvSpPr>
            <a:spLocks noGrp="1" noChangeArrowheads="1"/>
          </p:cNvSpPr>
          <p:nvPr>
            <p:ph type="title"/>
          </p:nvPr>
        </p:nvSpPr>
        <p:spPr/>
        <p:txBody>
          <a:bodyPr/>
          <a:lstStyle/>
          <a:p>
            <a:r>
              <a:rPr lang="en-US" sz="3200"/>
              <a:t>Implementing Aggregate Operations and Outer Joins (5)</a:t>
            </a:r>
          </a:p>
        </p:txBody>
      </p:sp>
      <p:sp>
        <p:nvSpPr>
          <p:cNvPr id="737295" name="Rectangle 15"/>
          <p:cNvSpPr>
            <a:spLocks noGrp="1" noChangeArrowheads="1"/>
          </p:cNvSpPr>
          <p:nvPr>
            <p:ph type="body" idx="1"/>
          </p:nvPr>
        </p:nvSpPr>
        <p:spPr/>
        <p:txBody>
          <a:bodyPr>
            <a:normAutofit fontScale="92500" lnSpcReduction="20000"/>
          </a:bodyPr>
          <a:lstStyle/>
          <a:p>
            <a:pPr>
              <a:lnSpc>
                <a:spcPct val="80000"/>
              </a:lnSpc>
            </a:pPr>
            <a:r>
              <a:rPr lang="en-US" sz="2000" dirty="0"/>
              <a:t>Implementing Outer Join (contd.):</a:t>
            </a:r>
          </a:p>
          <a:p>
            <a:pPr>
              <a:lnSpc>
                <a:spcPct val="80000"/>
              </a:lnSpc>
            </a:pPr>
            <a:r>
              <a:rPr lang="en-US" sz="2000" dirty="0"/>
              <a:t>Executing  a  combination of   relational algebra operators. </a:t>
            </a:r>
          </a:p>
          <a:p>
            <a:pPr>
              <a:lnSpc>
                <a:spcPct val="80000"/>
              </a:lnSpc>
            </a:pPr>
            <a:r>
              <a:rPr lang="en-US" sz="2000" dirty="0"/>
              <a:t>Implement the previous left outer join example 	</a:t>
            </a:r>
          </a:p>
          <a:p>
            <a:pPr lvl="1">
              <a:lnSpc>
                <a:spcPct val="80000"/>
              </a:lnSpc>
            </a:pPr>
            <a:r>
              <a:rPr lang="en-US" sz="2000" dirty="0"/>
              <a:t>{Compute the JOIN of the EMPLOYEE and DEPARTMENT tables}</a:t>
            </a:r>
          </a:p>
          <a:p>
            <a:pPr lvl="2">
              <a:lnSpc>
                <a:spcPct val="80000"/>
              </a:lnSpc>
            </a:pPr>
            <a:r>
              <a:rPr lang="en-US" sz="1800" dirty="0"/>
              <a:t>TEMP1</a:t>
            </a:r>
            <a:r>
              <a:rPr lang="en-US" sz="1800" dirty="0">
                <a:sym typeface="Wingdings 3" pitchFamily="18" charset="2"/>
              </a:rPr>
              <a:t></a:t>
            </a:r>
            <a:r>
              <a:rPr lang="en-US" sz="2000" b="1" dirty="0">
                <a:latin typeface="Symbol" pitchFamily="18" charset="2"/>
              </a:rPr>
              <a:t></a:t>
            </a:r>
            <a:r>
              <a:rPr lang="en-US" sz="1800" baseline="-25000" dirty="0"/>
              <a:t>FNAME,DNAME</a:t>
            </a:r>
            <a:r>
              <a:rPr lang="en-US" sz="1800" dirty="0"/>
              <a:t>(EMPLOYEE      </a:t>
            </a:r>
            <a:r>
              <a:rPr lang="en-US" sz="1800" baseline="-25000" dirty="0"/>
              <a:t>DNO=DNUMBER</a:t>
            </a:r>
            <a:r>
              <a:rPr lang="en-US" sz="1800" dirty="0"/>
              <a:t> DEPARTMENT)  </a:t>
            </a:r>
          </a:p>
          <a:p>
            <a:pPr lvl="1">
              <a:lnSpc>
                <a:spcPct val="80000"/>
              </a:lnSpc>
            </a:pPr>
            <a:r>
              <a:rPr lang="en-US" sz="2000" dirty="0"/>
              <a:t>{Find the EMPLOYEEs that do not appear in the JOIN}</a:t>
            </a:r>
          </a:p>
          <a:p>
            <a:pPr lvl="2">
              <a:lnSpc>
                <a:spcPct val="80000"/>
              </a:lnSpc>
            </a:pPr>
            <a:r>
              <a:rPr lang="en-US" sz="1800" dirty="0"/>
              <a:t>TEMP2 </a:t>
            </a:r>
            <a:r>
              <a:rPr lang="en-US" sz="1800" dirty="0">
                <a:sym typeface="Wingdings 3" pitchFamily="18" charset="2"/>
              </a:rPr>
              <a:t> </a:t>
            </a:r>
            <a:r>
              <a:rPr lang="en-US" sz="2000" b="1" dirty="0">
                <a:latin typeface="Symbol" pitchFamily="18" charset="2"/>
              </a:rPr>
              <a:t></a:t>
            </a:r>
            <a:r>
              <a:rPr lang="en-US" sz="1800" dirty="0"/>
              <a:t> </a:t>
            </a:r>
            <a:r>
              <a:rPr lang="en-US" sz="1800" baseline="-25000" dirty="0"/>
              <a:t>FNAME</a:t>
            </a:r>
            <a:r>
              <a:rPr lang="en-US" sz="1800" dirty="0"/>
              <a:t> (EMPLOYEE)  - </a:t>
            </a:r>
            <a:r>
              <a:rPr lang="en-US" sz="2000" b="1" dirty="0">
                <a:latin typeface="Symbol" pitchFamily="18" charset="2"/>
              </a:rPr>
              <a:t></a:t>
            </a:r>
            <a:r>
              <a:rPr lang="en-US" sz="1800" baseline="-25000" dirty="0"/>
              <a:t>FNAME</a:t>
            </a:r>
            <a:r>
              <a:rPr lang="en-US" sz="1800" dirty="0"/>
              <a:t> (Temp1)</a:t>
            </a:r>
          </a:p>
          <a:p>
            <a:pPr lvl="1">
              <a:lnSpc>
                <a:spcPct val="80000"/>
              </a:lnSpc>
            </a:pPr>
            <a:r>
              <a:rPr lang="en-US" sz="2000" dirty="0"/>
              <a:t>{Pad each </a:t>
            </a:r>
            <a:r>
              <a:rPr lang="en-US" sz="2000" dirty="0" err="1"/>
              <a:t>tuple</a:t>
            </a:r>
            <a:r>
              <a:rPr lang="en-US" sz="2000" dirty="0"/>
              <a:t> in TEMP2 with a null DNAME field} 		</a:t>
            </a:r>
          </a:p>
          <a:p>
            <a:pPr lvl="2">
              <a:lnSpc>
                <a:spcPct val="80000"/>
              </a:lnSpc>
            </a:pPr>
            <a:r>
              <a:rPr lang="en-US" sz="1800" dirty="0"/>
              <a:t>TEMP2 </a:t>
            </a:r>
            <a:r>
              <a:rPr lang="en-US" sz="1800" dirty="0">
                <a:sym typeface="Wingdings 3" pitchFamily="18" charset="2"/>
              </a:rPr>
              <a:t></a:t>
            </a:r>
            <a:r>
              <a:rPr lang="en-US" sz="1800" dirty="0"/>
              <a:t>  TEMP2  x   'null' </a:t>
            </a:r>
          </a:p>
          <a:p>
            <a:pPr lvl="1">
              <a:lnSpc>
                <a:spcPct val="80000"/>
              </a:lnSpc>
            </a:pPr>
            <a:r>
              <a:rPr lang="en-US" sz="2000" dirty="0"/>
              <a:t>{UNION  the temporary tables to produce the LEFT OUTER JOIN}                </a:t>
            </a:r>
          </a:p>
          <a:p>
            <a:pPr lvl="2">
              <a:lnSpc>
                <a:spcPct val="80000"/>
              </a:lnSpc>
            </a:pPr>
            <a:r>
              <a:rPr lang="en-US" sz="1800" dirty="0"/>
              <a:t>RESULT  </a:t>
            </a:r>
            <a:r>
              <a:rPr lang="en-US" sz="1800" dirty="0">
                <a:sym typeface="Wingdings 3" pitchFamily="18" charset="2"/>
              </a:rPr>
              <a:t></a:t>
            </a:r>
            <a:r>
              <a:rPr lang="en-US" sz="1800" dirty="0"/>
              <a:t> TEMP1 </a:t>
            </a:r>
            <a:r>
              <a:rPr lang="en-US" sz="1800" dirty="0">
                <a:latin typeface="Lucida Grande" pitchFamily="71" charset="0"/>
              </a:rPr>
              <a:t>υ</a:t>
            </a:r>
            <a:r>
              <a:rPr lang="en-US" sz="1800" dirty="0"/>
              <a:t>  TEMP2 </a:t>
            </a:r>
          </a:p>
          <a:p>
            <a:pPr>
              <a:lnSpc>
                <a:spcPct val="80000"/>
              </a:lnSpc>
            </a:pPr>
            <a:r>
              <a:rPr lang="en-US" sz="2000" dirty="0"/>
              <a:t>The cost of the outer join, as computed above, would include the cost of the  associated steps (i.e., join, projections and union).</a:t>
            </a:r>
          </a:p>
        </p:txBody>
      </p:sp>
      <p:grpSp>
        <p:nvGrpSpPr>
          <p:cNvPr id="2" name="Group 4"/>
          <p:cNvGrpSpPr>
            <a:grpSpLocks/>
          </p:cNvGrpSpPr>
          <p:nvPr/>
        </p:nvGrpSpPr>
        <p:grpSpPr bwMode="auto">
          <a:xfrm>
            <a:off x="6819901" y="3101976"/>
            <a:ext cx="292100" cy="174625"/>
            <a:chOff x="377" y="2904"/>
            <a:chExt cx="154" cy="110"/>
          </a:xfrm>
        </p:grpSpPr>
        <p:sp>
          <p:nvSpPr>
            <p:cNvPr id="737285" name="Line 5"/>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37286" name="Line 6"/>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37287" name="Line 7"/>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37288" name="Line 8"/>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CEC81EB3-5869-419A-9B03-76E012D54E66}" type="slidenum">
              <a:rPr lang="en-US"/>
              <a:pPr/>
              <a:t>135</a:t>
            </a:fld>
            <a:endParaRPr lang="en-CA"/>
          </a:p>
        </p:txBody>
      </p:sp>
      <p:sp>
        <p:nvSpPr>
          <p:cNvPr id="739334" name="Rectangle 6"/>
          <p:cNvSpPr>
            <a:spLocks noGrp="1" noChangeArrowheads="1"/>
          </p:cNvSpPr>
          <p:nvPr>
            <p:ph type="title"/>
          </p:nvPr>
        </p:nvSpPr>
        <p:spPr>
          <a:xfrm>
            <a:off x="690396" y="309155"/>
            <a:ext cx="8596668" cy="618309"/>
          </a:xfrm>
        </p:spPr>
        <p:txBody>
          <a:bodyPr/>
          <a:lstStyle/>
          <a:p>
            <a:r>
              <a:rPr lang="en-US" sz="3200" dirty="0"/>
              <a:t>6. Combining Operations using </a:t>
            </a:r>
            <a:r>
              <a:rPr lang="en-US" sz="3200" dirty="0" smtClean="0"/>
              <a:t>Pipelining</a:t>
            </a:r>
            <a:endParaRPr lang="en-US" sz="3200" dirty="0"/>
          </a:p>
        </p:txBody>
      </p:sp>
      <p:sp>
        <p:nvSpPr>
          <p:cNvPr id="739335" name="Rectangle 7"/>
          <p:cNvSpPr>
            <a:spLocks noGrp="1" noChangeArrowheads="1"/>
          </p:cNvSpPr>
          <p:nvPr>
            <p:ph type="body" idx="1"/>
          </p:nvPr>
        </p:nvSpPr>
        <p:spPr>
          <a:xfrm>
            <a:off x="677334" y="1254035"/>
            <a:ext cx="8596668" cy="4787328"/>
          </a:xfrm>
        </p:spPr>
        <p:txBody>
          <a:bodyPr>
            <a:normAutofit/>
          </a:bodyPr>
          <a:lstStyle/>
          <a:p>
            <a:r>
              <a:rPr lang="en-US" sz="2400" dirty="0"/>
              <a:t>Motivation</a:t>
            </a:r>
          </a:p>
          <a:p>
            <a:pPr lvl="1"/>
            <a:r>
              <a:rPr lang="en-US" sz="2200" dirty="0"/>
              <a:t>A query is mapped into a sequence of operations.</a:t>
            </a:r>
          </a:p>
          <a:p>
            <a:pPr lvl="1"/>
            <a:r>
              <a:rPr lang="en-US" sz="2200" dirty="0"/>
              <a:t>Each execution of an operation produces a temporary result.</a:t>
            </a:r>
          </a:p>
          <a:p>
            <a:pPr lvl="1"/>
            <a:r>
              <a:rPr lang="en-US" sz="2200" dirty="0"/>
              <a:t>Generating and saving temporary files on disk is time consuming and expensive. </a:t>
            </a:r>
          </a:p>
          <a:p>
            <a:r>
              <a:rPr lang="en-US" sz="2400" dirty="0"/>
              <a:t>Alternative: </a:t>
            </a:r>
          </a:p>
          <a:p>
            <a:pPr lvl="1"/>
            <a:r>
              <a:rPr lang="en-US" sz="2200" dirty="0"/>
              <a:t>Avoid constructing temporary results as much as possible.</a:t>
            </a:r>
          </a:p>
          <a:p>
            <a:pPr lvl="1"/>
            <a:r>
              <a:rPr lang="en-US" sz="2200" dirty="0"/>
              <a:t>Pipeline the data through multiple operations - pass the result of a previous operator to the next without waiting to complete the previous operation. </a:t>
            </a:r>
          </a:p>
          <a:p>
            <a:endParaRPr lang="en-US" sz="2400" dirty="0"/>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EFED5534-A262-4ABE-A90F-BC64DE216D3D}" type="slidenum">
              <a:rPr lang="en-US"/>
              <a:pPr/>
              <a:t>136</a:t>
            </a:fld>
            <a:endParaRPr lang="en-CA"/>
          </a:p>
        </p:txBody>
      </p:sp>
      <p:sp>
        <p:nvSpPr>
          <p:cNvPr id="741382" name="Rectangle 6"/>
          <p:cNvSpPr>
            <a:spLocks noGrp="1" noChangeArrowheads="1"/>
          </p:cNvSpPr>
          <p:nvPr>
            <p:ph type="title"/>
          </p:nvPr>
        </p:nvSpPr>
        <p:spPr/>
        <p:txBody>
          <a:bodyPr/>
          <a:lstStyle/>
          <a:p>
            <a:r>
              <a:rPr lang="en-US" sz="3200" dirty="0"/>
              <a:t>Combining Operations using </a:t>
            </a:r>
            <a:r>
              <a:rPr lang="en-US" sz="3200" dirty="0" smtClean="0"/>
              <a:t>Pipelining</a:t>
            </a:r>
            <a:endParaRPr lang="en-US" sz="3200" dirty="0"/>
          </a:p>
        </p:txBody>
      </p:sp>
      <p:sp>
        <p:nvSpPr>
          <p:cNvPr id="741383" name="Rectangle 7"/>
          <p:cNvSpPr>
            <a:spLocks noGrp="1" noChangeArrowheads="1"/>
          </p:cNvSpPr>
          <p:nvPr>
            <p:ph type="body" idx="1"/>
          </p:nvPr>
        </p:nvSpPr>
        <p:spPr>
          <a:xfrm>
            <a:off x="677334" y="1841863"/>
            <a:ext cx="8596668" cy="4199499"/>
          </a:xfrm>
        </p:spPr>
        <p:txBody>
          <a:bodyPr/>
          <a:lstStyle/>
          <a:p>
            <a:r>
              <a:rPr lang="en-US"/>
              <a:t>Example:</a:t>
            </a:r>
          </a:p>
          <a:p>
            <a:pPr lvl="1"/>
            <a:r>
              <a:rPr lang="en-US"/>
              <a:t>For a 2-way join, combine the 2 selections on the input and one projection on the output with the Join. </a:t>
            </a:r>
          </a:p>
          <a:p>
            <a:r>
              <a:rPr lang="en-US"/>
              <a:t>Dynamic generation of code to allow for multiple operations to be pipelined.</a:t>
            </a:r>
          </a:p>
          <a:p>
            <a:r>
              <a:rPr lang="en-US"/>
              <a:t>Results of a select operation are fed in a "Pipeline" to the join algorithm.  </a:t>
            </a:r>
          </a:p>
          <a:p>
            <a:r>
              <a:rPr lang="en-US"/>
              <a:t>Also known as stream-based processing. </a:t>
            </a: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051867FC-C1F1-4FB0-BC8C-3D6975643EA4}" type="slidenum">
              <a:rPr lang="en-US"/>
              <a:pPr/>
              <a:t>137</a:t>
            </a:fld>
            <a:endParaRPr lang="en-CA"/>
          </a:p>
        </p:txBody>
      </p:sp>
      <p:sp>
        <p:nvSpPr>
          <p:cNvPr id="743430" name="Rectangle 6"/>
          <p:cNvSpPr>
            <a:spLocks noGrp="1" noChangeArrowheads="1"/>
          </p:cNvSpPr>
          <p:nvPr>
            <p:ph type="title"/>
          </p:nvPr>
        </p:nvSpPr>
        <p:spPr>
          <a:xfrm>
            <a:off x="677334" y="374469"/>
            <a:ext cx="8596668" cy="683623"/>
          </a:xfrm>
        </p:spPr>
        <p:txBody>
          <a:bodyPr/>
          <a:lstStyle/>
          <a:p>
            <a:r>
              <a:rPr lang="en-US" sz="3200" dirty="0" smtClean="0">
                <a:solidFill>
                  <a:schemeClr val="tx1"/>
                </a:solidFill>
              </a:rPr>
              <a:t>Using </a:t>
            </a:r>
            <a:r>
              <a:rPr lang="en-US" sz="3200" dirty="0">
                <a:solidFill>
                  <a:schemeClr val="tx1"/>
                </a:solidFill>
              </a:rPr>
              <a:t>Heuristics in Query </a:t>
            </a:r>
            <a:r>
              <a:rPr lang="en-US" sz="3200" dirty="0" smtClean="0">
                <a:solidFill>
                  <a:schemeClr val="tx1"/>
                </a:solidFill>
              </a:rPr>
              <a:t>Optimization</a:t>
            </a:r>
            <a:endParaRPr lang="en-US" sz="3200" dirty="0">
              <a:solidFill>
                <a:schemeClr val="tx1"/>
              </a:solidFill>
            </a:endParaRPr>
          </a:p>
        </p:txBody>
      </p:sp>
      <p:sp>
        <p:nvSpPr>
          <p:cNvPr id="743431" name="Rectangle 7"/>
          <p:cNvSpPr>
            <a:spLocks noGrp="1" noChangeArrowheads="1"/>
          </p:cNvSpPr>
          <p:nvPr>
            <p:ph type="body" idx="1"/>
          </p:nvPr>
        </p:nvSpPr>
        <p:spPr>
          <a:xfrm>
            <a:off x="677334" y="1397727"/>
            <a:ext cx="8596668" cy="4643636"/>
          </a:xfrm>
        </p:spPr>
        <p:txBody>
          <a:bodyPr>
            <a:normAutofit lnSpcReduction="10000"/>
          </a:bodyPr>
          <a:lstStyle/>
          <a:p>
            <a:pPr marL="457200" indent="-457200">
              <a:lnSpc>
                <a:spcPct val="90000"/>
              </a:lnSpc>
            </a:pPr>
            <a:r>
              <a:rPr lang="en-US" sz="2400" dirty="0"/>
              <a:t>Process for heuristics optimization</a:t>
            </a:r>
          </a:p>
          <a:p>
            <a:pPr marL="876300" lvl="1" indent="-419100">
              <a:lnSpc>
                <a:spcPct val="90000"/>
              </a:lnSpc>
              <a:buSzTx/>
              <a:buFont typeface="Wingdings" pitchFamily="2" charset="2"/>
              <a:buAutoNum type="arabicPeriod"/>
            </a:pPr>
            <a:r>
              <a:rPr lang="en-US" sz="2200" dirty="0"/>
              <a:t>The parser of a high-level query generates an initial internal representation;</a:t>
            </a:r>
          </a:p>
          <a:p>
            <a:pPr marL="876300" lvl="1" indent="-419100">
              <a:lnSpc>
                <a:spcPct val="90000"/>
              </a:lnSpc>
              <a:buSzTx/>
              <a:buFont typeface="Wingdings" pitchFamily="2" charset="2"/>
              <a:buAutoNum type="arabicPeriod"/>
            </a:pPr>
            <a:r>
              <a:rPr lang="en-US" sz="2200" dirty="0"/>
              <a:t>Apply heuristics rules to optimize the internal representation.</a:t>
            </a:r>
          </a:p>
          <a:p>
            <a:pPr marL="876300" lvl="1" indent="-419100">
              <a:lnSpc>
                <a:spcPct val="90000"/>
              </a:lnSpc>
              <a:buSzTx/>
              <a:buFont typeface="Wingdings" pitchFamily="2" charset="2"/>
              <a:buAutoNum type="arabicPeriod"/>
            </a:pPr>
            <a:r>
              <a:rPr lang="en-US" sz="2200" dirty="0"/>
              <a:t>A query execution plan is generated to execute groups of operations based on the access paths available on the files involved in the query.</a:t>
            </a:r>
          </a:p>
          <a:p>
            <a:pPr marL="457200" indent="-457200">
              <a:lnSpc>
                <a:spcPct val="90000"/>
              </a:lnSpc>
            </a:pPr>
            <a:endParaRPr lang="en-US" sz="2400" dirty="0"/>
          </a:p>
          <a:p>
            <a:pPr marL="457200" indent="-457200">
              <a:lnSpc>
                <a:spcPct val="90000"/>
              </a:lnSpc>
            </a:pPr>
            <a:r>
              <a:rPr lang="en-US" sz="2400" dirty="0"/>
              <a:t>The main heuristic is to apply first the operations that reduce the size of intermediate results. </a:t>
            </a:r>
          </a:p>
          <a:p>
            <a:pPr marL="876300" lvl="1" indent="-419100">
              <a:lnSpc>
                <a:spcPct val="90000"/>
              </a:lnSpc>
            </a:pPr>
            <a:r>
              <a:rPr lang="en-US" sz="2200" dirty="0"/>
              <a:t>E.g., Apply  SELECT and PROJECT operations before applying the JOIN or other binary operations.</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B749C322-E42A-4CCE-AAD2-ED4B7B54222C}" type="slidenum">
              <a:rPr lang="en-US"/>
              <a:pPr/>
              <a:t>138</a:t>
            </a:fld>
            <a:endParaRPr lang="en-CA"/>
          </a:p>
        </p:txBody>
      </p:sp>
      <p:sp>
        <p:nvSpPr>
          <p:cNvPr id="745478" name="Rectangle 6"/>
          <p:cNvSpPr>
            <a:spLocks noGrp="1" noChangeArrowheads="1"/>
          </p:cNvSpPr>
          <p:nvPr>
            <p:ph type="title"/>
          </p:nvPr>
        </p:nvSpPr>
        <p:spPr>
          <a:xfrm>
            <a:off x="638145" y="335280"/>
            <a:ext cx="8596668" cy="709749"/>
          </a:xfrm>
        </p:spPr>
        <p:txBody>
          <a:bodyPr/>
          <a:lstStyle/>
          <a:p>
            <a:r>
              <a:rPr lang="en-US" sz="3200" dirty="0">
                <a:solidFill>
                  <a:schemeClr val="tx1"/>
                </a:solidFill>
              </a:rPr>
              <a:t>Using Heuristics in Query </a:t>
            </a:r>
            <a:r>
              <a:rPr lang="en-US" sz="3200" dirty="0" smtClean="0">
                <a:solidFill>
                  <a:schemeClr val="tx1"/>
                </a:solidFill>
              </a:rPr>
              <a:t>Optimization</a:t>
            </a:r>
            <a:endParaRPr lang="en-US" sz="3200" dirty="0">
              <a:solidFill>
                <a:schemeClr val="tx1"/>
              </a:solidFill>
            </a:endParaRPr>
          </a:p>
        </p:txBody>
      </p:sp>
      <p:sp>
        <p:nvSpPr>
          <p:cNvPr id="745479" name="Rectangle 7"/>
          <p:cNvSpPr>
            <a:spLocks noGrp="1" noChangeArrowheads="1"/>
          </p:cNvSpPr>
          <p:nvPr>
            <p:ph type="body" idx="1"/>
          </p:nvPr>
        </p:nvSpPr>
        <p:spPr>
          <a:xfrm>
            <a:off x="677334" y="1136469"/>
            <a:ext cx="8596668" cy="4904893"/>
          </a:xfrm>
        </p:spPr>
        <p:txBody>
          <a:bodyPr>
            <a:normAutofit/>
          </a:bodyPr>
          <a:lstStyle/>
          <a:p>
            <a:pPr>
              <a:lnSpc>
                <a:spcPct val="80000"/>
              </a:lnSpc>
            </a:pPr>
            <a:r>
              <a:rPr lang="en-US" sz="2400" b="1" dirty="0"/>
              <a:t>Query tree</a:t>
            </a:r>
            <a:r>
              <a:rPr lang="en-US" sz="2400" dirty="0"/>
              <a:t>:</a:t>
            </a:r>
          </a:p>
          <a:p>
            <a:pPr lvl="1">
              <a:lnSpc>
                <a:spcPct val="80000"/>
              </a:lnSpc>
            </a:pPr>
            <a:r>
              <a:rPr lang="en-US" sz="2200" dirty="0"/>
              <a:t>A tree data structure that corresponds to a relational algebra expression. It represents the input relations of the query as </a:t>
            </a:r>
            <a:r>
              <a:rPr lang="en-US" sz="2200" b="1" dirty="0"/>
              <a:t>leaf nodes</a:t>
            </a:r>
            <a:r>
              <a:rPr lang="en-US" sz="2200" dirty="0"/>
              <a:t> of the </a:t>
            </a:r>
            <a:r>
              <a:rPr lang="en-US" sz="2200" b="1" dirty="0"/>
              <a:t>tree</a:t>
            </a:r>
            <a:r>
              <a:rPr lang="en-US" sz="2200" dirty="0"/>
              <a:t>, and represents the relational algebra operations as internal nodes.  </a:t>
            </a:r>
          </a:p>
          <a:p>
            <a:pPr>
              <a:lnSpc>
                <a:spcPct val="80000"/>
              </a:lnSpc>
            </a:pPr>
            <a:r>
              <a:rPr lang="en-US" sz="2400" dirty="0"/>
              <a:t>An execution of the query tree consists of executing an internal node operation whenever its operands are available and then replacing that internal node by the relation that results from executing the operation.</a:t>
            </a:r>
          </a:p>
          <a:p>
            <a:pPr>
              <a:lnSpc>
                <a:spcPct val="80000"/>
              </a:lnSpc>
            </a:pPr>
            <a:r>
              <a:rPr lang="en-US" sz="2400" b="1" dirty="0"/>
              <a:t>Query graph</a:t>
            </a:r>
            <a:r>
              <a:rPr lang="en-US" sz="2400" dirty="0"/>
              <a:t>:</a:t>
            </a:r>
          </a:p>
          <a:p>
            <a:pPr lvl="1">
              <a:lnSpc>
                <a:spcPct val="80000"/>
              </a:lnSpc>
            </a:pPr>
            <a:r>
              <a:rPr lang="en-US" sz="2200" dirty="0"/>
              <a:t>A graph data structure that corresponds to a relational calculus expression. It does </a:t>
            </a:r>
            <a:r>
              <a:rPr lang="en-US" sz="2200" i="1" dirty="0"/>
              <a:t>not</a:t>
            </a:r>
            <a:r>
              <a:rPr lang="en-US" sz="2200" dirty="0"/>
              <a:t> indicate an order on which operations to perform first. There is only a </a:t>
            </a:r>
            <a:r>
              <a:rPr lang="en-US" sz="2200" i="1" dirty="0"/>
              <a:t>single</a:t>
            </a:r>
            <a:r>
              <a:rPr lang="en-US" sz="2200" dirty="0"/>
              <a:t> graph corresponding to each query. </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Slide 15- </a:t>
            </a:r>
            <a:fld id="{A9F958A5-FE38-4819-8B8C-8AEBF8758C56}" type="slidenum">
              <a:rPr lang="en-US"/>
              <a:pPr/>
              <a:t>139</a:t>
            </a:fld>
            <a:endParaRPr lang="en-CA"/>
          </a:p>
        </p:txBody>
      </p:sp>
      <p:sp>
        <p:nvSpPr>
          <p:cNvPr id="747536" name="Rectangle 16"/>
          <p:cNvSpPr>
            <a:spLocks noGrp="1" noChangeArrowheads="1"/>
          </p:cNvSpPr>
          <p:nvPr>
            <p:ph type="title"/>
          </p:nvPr>
        </p:nvSpPr>
        <p:spPr>
          <a:xfrm>
            <a:off x="677334" y="609601"/>
            <a:ext cx="8596668" cy="735874"/>
          </a:xfrm>
        </p:spPr>
        <p:txBody>
          <a:bodyPr/>
          <a:lstStyle/>
          <a:p>
            <a:r>
              <a:rPr lang="en-US" sz="3200" dirty="0">
                <a:solidFill>
                  <a:schemeClr val="tx1"/>
                </a:solidFill>
              </a:rPr>
              <a:t>Using Heuristics in Query </a:t>
            </a:r>
            <a:r>
              <a:rPr lang="en-US" sz="3200" dirty="0" smtClean="0">
                <a:solidFill>
                  <a:schemeClr val="tx1"/>
                </a:solidFill>
              </a:rPr>
              <a:t>Optimization</a:t>
            </a:r>
            <a:endParaRPr lang="en-US" sz="3200" dirty="0">
              <a:solidFill>
                <a:schemeClr val="tx1"/>
              </a:solidFill>
            </a:endParaRPr>
          </a:p>
        </p:txBody>
      </p:sp>
      <p:sp>
        <p:nvSpPr>
          <p:cNvPr id="747537" name="Rectangle 17"/>
          <p:cNvSpPr>
            <a:spLocks noGrp="1" noChangeArrowheads="1"/>
          </p:cNvSpPr>
          <p:nvPr>
            <p:ph type="body" idx="1"/>
          </p:nvPr>
        </p:nvSpPr>
        <p:spPr>
          <a:xfrm>
            <a:off x="677334" y="1502229"/>
            <a:ext cx="8596668" cy="4539133"/>
          </a:xfrm>
        </p:spPr>
        <p:txBody>
          <a:bodyPr>
            <a:normAutofit fontScale="92500" lnSpcReduction="10000"/>
          </a:bodyPr>
          <a:lstStyle/>
          <a:p>
            <a:pPr>
              <a:lnSpc>
                <a:spcPct val="80000"/>
              </a:lnSpc>
            </a:pPr>
            <a:r>
              <a:rPr lang="en-US" sz="2000" dirty="0"/>
              <a:t>Example:</a:t>
            </a:r>
          </a:p>
          <a:p>
            <a:pPr lvl="1">
              <a:lnSpc>
                <a:spcPct val="80000"/>
              </a:lnSpc>
            </a:pPr>
            <a:r>
              <a:rPr lang="en-US" sz="2000" dirty="0"/>
              <a:t>For every project located in ‘Stafford’, retrieve the project number, the controlling department number and the department manager’s last name, address and </a:t>
            </a:r>
            <a:r>
              <a:rPr lang="en-US" sz="2000" dirty="0" err="1"/>
              <a:t>birthdate</a:t>
            </a:r>
            <a:r>
              <a:rPr lang="en-US" sz="2000" dirty="0"/>
              <a:t>.</a:t>
            </a:r>
          </a:p>
          <a:p>
            <a:pPr>
              <a:lnSpc>
                <a:spcPct val="80000"/>
              </a:lnSpc>
            </a:pPr>
            <a:r>
              <a:rPr lang="en-US" sz="2000" dirty="0"/>
              <a:t>Relation algebra:</a:t>
            </a:r>
          </a:p>
          <a:p>
            <a:pPr lvl="1">
              <a:lnSpc>
                <a:spcPct val="80000"/>
              </a:lnSpc>
              <a:buFont typeface="Wingdings" pitchFamily="2" charset="2"/>
              <a:buNone/>
            </a:pPr>
            <a:r>
              <a:rPr lang="en-US" sz="2400" b="1" dirty="0">
                <a:latin typeface="Symbol" pitchFamily="18" charset="2"/>
              </a:rPr>
              <a:t></a:t>
            </a:r>
            <a:r>
              <a:rPr lang="en-US" sz="2000" baseline="-25000" dirty="0"/>
              <a:t>PNUMBER, DNUM, LNAME, ADDRESS, BDATE</a:t>
            </a:r>
            <a:r>
              <a:rPr lang="en-US" sz="2000" dirty="0"/>
              <a:t> (((</a:t>
            </a:r>
            <a:r>
              <a:rPr lang="en-US" sz="2400" b="1" dirty="0">
                <a:latin typeface="Symbol" pitchFamily="18" charset="2"/>
              </a:rPr>
              <a:t></a:t>
            </a:r>
            <a:r>
              <a:rPr lang="en-US" sz="2000" baseline="-25000" dirty="0"/>
              <a:t>PLOCATION=‘STAFFORD’</a:t>
            </a:r>
            <a:r>
              <a:rPr lang="en-US" sz="2000" dirty="0"/>
              <a:t>(PROJECT</a:t>
            </a:r>
            <a:r>
              <a:rPr lang="en-US" sz="2000" dirty="0" smtClean="0"/>
              <a:t>))</a:t>
            </a:r>
          </a:p>
          <a:p>
            <a:pPr lvl="1">
              <a:lnSpc>
                <a:spcPct val="80000"/>
              </a:lnSpc>
              <a:buFont typeface="Wingdings" pitchFamily="2" charset="2"/>
              <a:buNone/>
            </a:pPr>
            <a:r>
              <a:rPr lang="en-US" sz="2000" dirty="0"/>
              <a:t/>
            </a:r>
            <a:br>
              <a:rPr lang="en-US" sz="2000" dirty="0"/>
            </a:br>
            <a:r>
              <a:rPr lang="en-US" sz="2000" dirty="0"/>
              <a:t>	</a:t>
            </a:r>
            <a:r>
              <a:rPr lang="en-US" sz="2000" baseline="-25000" dirty="0"/>
              <a:t>DNUM=DNUMBER</a:t>
            </a:r>
            <a:r>
              <a:rPr lang="en-US" sz="2000" dirty="0"/>
              <a:t> (DEPARTMENT))    </a:t>
            </a:r>
            <a:r>
              <a:rPr lang="en-US" sz="2000" baseline="-25000" dirty="0"/>
              <a:t>  MGRSSN=SSN</a:t>
            </a:r>
            <a:r>
              <a:rPr lang="en-US" sz="2000" dirty="0"/>
              <a:t> (EMPLOYEE))</a:t>
            </a:r>
          </a:p>
          <a:p>
            <a:pPr>
              <a:lnSpc>
                <a:spcPct val="80000"/>
              </a:lnSpc>
              <a:buFont typeface="Wingdings" pitchFamily="2" charset="2"/>
              <a:buNone/>
            </a:pPr>
            <a:r>
              <a:rPr lang="en-US" sz="2000" dirty="0"/>
              <a:t>	</a:t>
            </a:r>
          </a:p>
          <a:p>
            <a:pPr>
              <a:lnSpc>
                <a:spcPct val="80000"/>
              </a:lnSpc>
            </a:pPr>
            <a:r>
              <a:rPr lang="en-US" sz="2000" dirty="0"/>
              <a:t>SQL query:</a:t>
            </a:r>
          </a:p>
          <a:p>
            <a:pPr lvl="1">
              <a:lnSpc>
                <a:spcPct val="80000"/>
              </a:lnSpc>
              <a:buFont typeface="Wingdings" pitchFamily="2" charset="2"/>
              <a:buNone/>
            </a:pPr>
            <a:r>
              <a:rPr lang="en-US" sz="2000" dirty="0"/>
              <a:t>Q2: 	SELECT  	P.NUMBER,P.DNUM,E.LNAME,</a:t>
            </a:r>
            <a:br>
              <a:rPr lang="en-US" sz="2000" dirty="0"/>
            </a:br>
            <a:r>
              <a:rPr lang="en-US" sz="2000" dirty="0"/>
              <a:t>				E.ADDRESS, E.BDATE</a:t>
            </a:r>
          </a:p>
          <a:p>
            <a:pPr lvl="1">
              <a:lnSpc>
                <a:spcPct val="80000"/>
              </a:lnSpc>
              <a:buFont typeface="Wingdings" pitchFamily="2" charset="2"/>
              <a:buNone/>
            </a:pPr>
            <a:r>
              <a:rPr lang="en-US" sz="2000" dirty="0"/>
              <a:t>			FROM		PROJECT AS P,DEPARTMENT AS D, 					EMPLOYEE AS E</a:t>
            </a:r>
          </a:p>
          <a:p>
            <a:pPr lvl="1">
              <a:lnSpc>
                <a:spcPct val="80000"/>
              </a:lnSpc>
              <a:buFont typeface="Wingdings" pitchFamily="2" charset="2"/>
              <a:buNone/>
            </a:pPr>
            <a:r>
              <a:rPr lang="en-US" sz="2000" dirty="0"/>
              <a:t>			WHERE  	P.DNUM=D.DNUMBER AND 					D.MGRSSN=E.SSN AND			  		P.PLOCATION=‘STAFFORD’;</a:t>
            </a:r>
          </a:p>
        </p:txBody>
      </p:sp>
      <p:grpSp>
        <p:nvGrpSpPr>
          <p:cNvPr id="2" name="Group 4"/>
          <p:cNvGrpSpPr>
            <a:grpSpLocks/>
          </p:cNvGrpSpPr>
          <p:nvPr/>
        </p:nvGrpSpPr>
        <p:grpSpPr bwMode="auto">
          <a:xfrm>
            <a:off x="2156461" y="3406775"/>
            <a:ext cx="292100" cy="174625"/>
            <a:chOff x="377" y="2904"/>
            <a:chExt cx="154" cy="110"/>
          </a:xfrm>
        </p:grpSpPr>
        <p:sp>
          <p:nvSpPr>
            <p:cNvPr id="747525" name="Line 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47526" name="Line 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47527" name="Line 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47528" name="Line 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091250" y="3354524"/>
            <a:ext cx="292100" cy="174625"/>
            <a:chOff x="377" y="2904"/>
            <a:chExt cx="154" cy="110"/>
          </a:xfrm>
        </p:grpSpPr>
        <p:sp>
          <p:nvSpPr>
            <p:cNvPr id="747530" name="Line 1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47531" name="Line 1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47532" name="Line 1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47533" name="Line 1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US" b="1" dirty="0" smtClean="0"/>
              <a:t>SQL Logical Operators</a:t>
            </a:r>
            <a:endParaRPr lang="en-US" dirty="0"/>
          </a:p>
        </p:txBody>
      </p:sp>
      <p:graphicFrame>
        <p:nvGraphicFramePr>
          <p:cNvPr id="4" name="Content Placeholder 3"/>
          <p:cNvGraphicFramePr>
            <a:graphicFrameLocks noGrp="1"/>
          </p:cNvGraphicFramePr>
          <p:nvPr>
            <p:ph idx="1"/>
          </p:nvPr>
        </p:nvGraphicFramePr>
        <p:xfrm>
          <a:off x="522513" y="1181557"/>
          <a:ext cx="8921933" cy="4827585"/>
        </p:xfrm>
        <a:graphic>
          <a:graphicData uri="http://schemas.openxmlformats.org/drawingml/2006/table">
            <a:tbl>
              <a:tblPr/>
              <a:tblGrid>
                <a:gridCol w="1327743"/>
                <a:gridCol w="7594190"/>
              </a:tblGrid>
              <a:tr h="929630">
                <a:tc>
                  <a:txBody>
                    <a:bodyPr/>
                    <a:lstStyle/>
                    <a:p>
                      <a:pPr marL="0" marR="0" algn="ctr">
                        <a:lnSpc>
                          <a:spcPct val="115000"/>
                        </a:lnSpc>
                        <a:spcBef>
                          <a:spcPts val="2400"/>
                        </a:spcBef>
                        <a:spcAft>
                          <a:spcPts val="2400"/>
                        </a:spcAft>
                      </a:pPr>
                      <a:r>
                        <a:rPr lang="en-US" sz="1200" dirty="0">
                          <a:solidFill>
                            <a:srgbClr val="000000"/>
                          </a:solidFill>
                          <a:latin typeface="Times New Roman" pitchFamily="18" charset="0"/>
                          <a:ea typeface="Times New Roman"/>
                          <a:cs typeface="Times New Roman" pitchFamily="18" charset="0"/>
                        </a:rPr>
                        <a:t>7</a:t>
                      </a:r>
                      <a:endParaRPr lang="en-US" sz="1200" dirty="0">
                        <a:latin typeface="Times New Roman" pitchFamily="18" charset="0"/>
                        <a:ea typeface="Calibri"/>
                        <a:cs typeface="Times New Roman" pitchFamily="18" charset="0"/>
                      </a:endParaRPr>
                    </a:p>
                  </a:txBody>
                  <a:tcPr marL="57789" marR="86683" marT="57789" marB="5778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LIKE</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LIKE operator is used to compare a value to similar values using wildcard operators.</a:t>
                      </a:r>
                      <a:endParaRPr lang="en-US" sz="1200" dirty="0">
                        <a:latin typeface="Times New Roman" pitchFamily="18" charset="0"/>
                        <a:ea typeface="Calibri"/>
                        <a:cs typeface="Times New Roman" pitchFamily="18" charset="0"/>
                      </a:endParaRPr>
                    </a:p>
                  </a:txBody>
                  <a:tcPr marL="57789" marR="86683" marT="57789" marB="5778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1288499">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8</a:t>
                      </a:r>
                      <a:endParaRPr lang="en-US" sz="1200">
                        <a:latin typeface="Times New Roman" pitchFamily="18" charset="0"/>
                        <a:ea typeface="Calibri"/>
                        <a:cs typeface="Times New Roman" pitchFamily="18" charset="0"/>
                      </a:endParaRPr>
                    </a:p>
                  </a:txBody>
                  <a:tcPr marL="57789" marR="86683" marT="57789" marB="5778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NOT</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NOT operator reverses the meaning of the logical operator with which it is used. </a:t>
                      </a:r>
                      <a:r>
                        <a:rPr lang="en-US" sz="1200" dirty="0" err="1">
                          <a:solidFill>
                            <a:srgbClr val="000000"/>
                          </a:solidFill>
                          <a:latin typeface="Times New Roman" pitchFamily="18" charset="0"/>
                          <a:ea typeface="Times New Roman"/>
                          <a:cs typeface="Times New Roman" pitchFamily="18" charset="0"/>
                        </a:rPr>
                        <a:t>Eg</a:t>
                      </a:r>
                      <a:r>
                        <a:rPr lang="en-US" sz="1200" dirty="0">
                          <a:solidFill>
                            <a:srgbClr val="000000"/>
                          </a:solidFill>
                          <a:latin typeface="Times New Roman" pitchFamily="18" charset="0"/>
                          <a:ea typeface="Times New Roman"/>
                          <a:cs typeface="Times New Roman" pitchFamily="18" charset="0"/>
                        </a:rPr>
                        <a:t>: NOT EXISTS, NOT BETWEEN, NOT IN, etc. </a:t>
                      </a:r>
                      <a:r>
                        <a:rPr lang="en-US" sz="1200" b="1" dirty="0">
                          <a:solidFill>
                            <a:srgbClr val="000000"/>
                          </a:solidFill>
                          <a:latin typeface="Times New Roman" pitchFamily="18" charset="0"/>
                          <a:ea typeface="Times New Roman"/>
                          <a:cs typeface="Times New Roman" pitchFamily="18" charset="0"/>
                        </a:rPr>
                        <a:t>This is a negate operator.</a:t>
                      </a:r>
                      <a:endParaRPr lang="en-US" sz="1200" dirty="0">
                        <a:latin typeface="Times New Roman" pitchFamily="18" charset="0"/>
                        <a:ea typeface="Calibri"/>
                        <a:cs typeface="Times New Roman" pitchFamily="18" charset="0"/>
                      </a:endParaRPr>
                    </a:p>
                  </a:txBody>
                  <a:tcPr marL="57789" marR="86683" marT="57789" marB="5778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929630">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9</a:t>
                      </a:r>
                      <a:endParaRPr lang="en-US" sz="1200">
                        <a:latin typeface="Times New Roman" pitchFamily="18" charset="0"/>
                        <a:ea typeface="Calibri"/>
                        <a:cs typeface="Times New Roman" pitchFamily="18" charset="0"/>
                      </a:endParaRPr>
                    </a:p>
                  </a:txBody>
                  <a:tcPr marL="57789" marR="86683" marT="57789" marB="5778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OR</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OR operator is used to combine multiple conditions in an SQL statement's WHERE clause.</a:t>
                      </a:r>
                      <a:endParaRPr lang="en-US" sz="1200" dirty="0">
                        <a:latin typeface="Times New Roman" pitchFamily="18" charset="0"/>
                        <a:ea typeface="Calibri"/>
                        <a:cs typeface="Times New Roman" pitchFamily="18" charset="0"/>
                      </a:endParaRPr>
                    </a:p>
                  </a:txBody>
                  <a:tcPr marL="57789" marR="86683" marT="57789" marB="5778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750196">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10</a:t>
                      </a:r>
                      <a:endParaRPr lang="en-US" sz="1200">
                        <a:latin typeface="Times New Roman" pitchFamily="18" charset="0"/>
                        <a:ea typeface="Calibri"/>
                        <a:cs typeface="Times New Roman" pitchFamily="18" charset="0"/>
                      </a:endParaRPr>
                    </a:p>
                  </a:txBody>
                  <a:tcPr marL="57789" marR="86683" marT="57789" marB="5778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IS NULL</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NULL operator is used to compare a value with a NULL value.</a:t>
                      </a:r>
                      <a:endParaRPr lang="en-US" sz="1200" dirty="0">
                        <a:latin typeface="Times New Roman" pitchFamily="18" charset="0"/>
                        <a:ea typeface="Calibri"/>
                        <a:cs typeface="Times New Roman" pitchFamily="18" charset="0"/>
                      </a:endParaRPr>
                    </a:p>
                  </a:txBody>
                  <a:tcPr marL="57789" marR="86683" marT="57789" marB="5778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r h="929630">
                <a:tc>
                  <a:txBody>
                    <a:bodyPr/>
                    <a:lstStyle/>
                    <a:p>
                      <a:pPr marL="0" marR="0" algn="ctr">
                        <a:lnSpc>
                          <a:spcPct val="115000"/>
                        </a:lnSpc>
                        <a:spcBef>
                          <a:spcPts val="0"/>
                        </a:spcBef>
                        <a:spcAft>
                          <a:spcPts val="0"/>
                        </a:spcAft>
                      </a:pPr>
                      <a:r>
                        <a:rPr lang="en-US" sz="1200">
                          <a:solidFill>
                            <a:srgbClr val="000000"/>
                          </a:solidFill>
                          <a:latin typeface="Times New Roman" pitchFamily="18" charset="0"/>
                          <a:ea typeface="Times New Roman"/>
                          <a:cs typeface="Times New Roman" pitchFamily="18" charset="0"/>
                        </a:rPr>
                        <a:t>11</a:t>
                      </a:r>
                      <a:endParaRPr lang="en-US" sz="1200">
                        <a:latin typeface="Times New Roman" pitchFamily="18" charset="0"/>
                        <a:ea typeface="Calibri"/>
                        <a:cs typeface="Times New Roman" pitchFamily="18" charset="0"/>
                      </a:endParaRPr>
                    </a:p>
                  </a:txBody>
                  <a:tcPr marL="57789" marR="86683" marT="57789" marB="57789"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c>
                  <a:txBody>
                    <a:bodyPr/>
                    <a:lstStyle/>
                    <a:p>
                      <a:pPr marL="0" marR="0">
                        <a:lnSpc>
                          <a:spcPct val="115000"/>
                        </a:lnSpc>
                        <a:spcBef>
                          <a:spcPts val="0"/>
                        </a:spcBef>
                        <a:spcAft>
                          <a:spcPts val="1000"/>
                        </a:spcAft>
                      </a:pPr>
                      <a:r>
                        <a:rPr lang="en-US" sz="1200" b="1" dirty="0">
                          <a:solidFill>
                            <a:srgbClr val="000000"/>
                          </a:solidFill>
                          <a:latin typeface="Times New Roman" pitchFamily="18" charset="0"/>
                          <a:ea typeface="Times New Roman"/>
                          <a:cs typeface="Times New Roman" pitchFamily="18" charset="0"/>
                        </a:rPr>
                        <a:t>UNIQUE</a:t>
                      </a:r>
                      <a:endParaRPr lang="en-US" sz="1200" dirty="0">
                        <a:latin typeface="Times New Roman" pitchFamily="18" charset="0"/>
                        <a:ea typeface="Calibri"/>
                        <a:cs typeface="Times New Roman" pitchFamily="18" charset="0"/>
                      </a:endParaRPr>
                    </a:p>
                    <a:p>
                      <a:pPr marL="0" marR="0">
                        <a:lnSpc>
                          <a:spcPct val="115000"/>
                        </a:lnSpc>
                        <a:spcBef>
                          <a:spcPts val="0"/>
                        </a:spcBef>
                        <a:spcAft>
                          <a:spcPts val="1000"/>
                        </a:spcAft>
                      </a:pPr>
                      <a:r>
                        <a:rPr lang="en-US" sz="1200" dirty="0">
                          <a:solidFill>
                            <a:srgbClr val="000000"/>
                          </a:solidFill>
                          <a:latin typeface="Times New Roman" pitchFamily="18" charset="0"/>
                          <a:ea typeface="Times New Roman"/>
                          <a:cs typeface="Times New Roman" pitchFamily="18" charset="0"/>
                        </a:rPr>
                        <a:t>The UNIQUE operator searches every row of a specified table for uniqueness </a:t>
                      </a:r>
                      <a:r>
                        <a:rPr lang="en-US" sz="1200" dirty="0" smtClean="0">
                          <a:solidFill>
                            <a:srgbClr val="000000"/>
                          </a:solidFill>
                          <a:latin typeface="Times New Roman" pitchFamily="18" charset="0"/>
                          <a:ea typeface="Times New Roman"/>
                          <a:cs typeface="Times New Roman" pitchFamily="18" charset="0"/>
                        </a:rPr>
                        <a:t>no duplicates</a:t>
                      </a:r>
                      <a:endParaRPr lang="en-US" sz="1200" dirty="0">
                        <a:latin typeface="Times New Roman" pitchFamily="18" charset="0"/>
                        <a:ea typeface="Calibri"/>
                        <a:cs typeface="Times New Roman" pitchFamily="18" charset="0"/>
                      </a:endParaRPr>
                    </a:p>
                  </a:txBody>
                  <a:tcPr marL="57789" marR="86683" marT="57789" marB="5778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EFEFE"/>
                    </a:solidFill>
                  </a:tcPr>
                </a:tc>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E9B37965-A7CC-4061-9D90-19064A91BF04}" type="slidenum">
              <a:rPr lang="en-US"/>
              <a:pPr/>
              <a:t>140</a:t>
            </a:fld>
            <a:endParaRPr lang="en-CA"/>
          </a:p>
        </p:txBody>
      </p:sp>
      <p:sp>
        <p:nvSpPr>
          <p:cNvPr id="749576" name="Rectangle 8"/>
          <p:cNvSpPr>
            <a:spLocks noGrp="1" noChangeArrowheads="1"/>
          </p:cNvSpPr>
          <p:nvPr>
            <p:ph type="title"/>
          </p:nvPr>
        </p:nvSpPr>
        <p:spPr>
          <a:xfrm>
            <a:off x="677334" y="348343"/>
            <a:ext cx="8596668" cy="762000"/>
          </a:xfrm>
        </p:spPr>
        <p:txBody>
          <a:bodyPr/>
          <a:lstStyle/>
          <a:p>
            <a:r>
              <a:rPr lang="en-US" sz="3200" dirty="0" smtClean="0">
                <a:solidFill>
                  <a:schemeClr val="tx1"/>
                </a:solidFill>
              </a:rPr>
              <a:t>USING HEURISTICS IN QUERY OPTIMIZATION</a:t>
            </a:r>
            <a:endParaRPr lang="en-US" sz="3200" dirty="0">
              <a:solidFill>
                <a:schemeClr val="tx1"/>
              </a:solidFill>
            </a:endParaRPr>
          </a:p>
        </p:txBody>
      </p:sp>
      <p:pic>
        <p:nvPicPr>
          <p:cNvPr id="749579" name="Picture 11" descr="fig15_04a"/>
          <p:cNvPicPr>
            <a:picLocks noChangeAspect="1" noChangeArrowheads="1"/>
          </p:cNvPicPr>
          <p:nvPr/>
        </p:nvPicPr>
        <p:blipFill>
          <a:blip r:embed="rId3"/>
          <a:srcRect/>
          <a:stretch>
            <a:fillRect/>
          </a:stretch>
        </p:blipFill>
        <p:spPr bwMode="auto">
          <a:xfrm>
            <a:off x="2540000" y="1646238"/>
            <a:ext cx="7416800" cy="4700587"/>
          </a:xfrm>
          <a:prstGeom prst="rect">
            <a:avLst/>
          </a:prstGeom>
          <a:noFill/>
        </p:spPr>
      </p:pic>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843A7BCA-195C-4D22-A926-177595B688D4}" type="slidenum">
              <a:rPr lang="en-US"/>
              <a:pPr/>
              <a:t>141</a:t>
            </a:fld>
            <a:endParaRPr lang="en-CA"/>
          </a:p>
        </p:txBody>
      </p:sp>
      <p:sp>
        <p:nvSpPr>
          <p:cNvPr id="751624" name="Rectangle 8"/>
          <p:cNvSpPr>
            <a:spLocks noGrp="1" noChangeArrowheads="1"/>
          </p:cNvSpPr>
          <p:nvPr>
            <p:ph type="title"/>
          </p:nvPr>
        </p:nvSpPr>
        <p:spPr>
          <a:xfrm>
            <a:off x="677334" y="609600"/>
            <a:ext cx="8596668" cy="722811"/>
          </a:xfrm>
        </p:spPr>
        <p:txBody>
          <a:bodyPr/>
          <a:lstStyle/>
          <a:p>
            <a:r>
              <a:rPr lang="en-US" sz="3200" dirty="0" smtClean="0">
                <a:solidFill>
                  <a:schemeClr val="tx1"/>
                </a:solidFill>
              </a:rPr>
              <a:t>USING HEURISTICS IN QUERY OPTIMIZATION</a:t>
            </a:r>
            <a:endParaRPr lang="en-US" sz="3200" dirty="0">
              <a:solidFill>
                <a:schemeClr val="tx1"/>
              </a:solidFill>
            </a:endParaRPr>
          </a:p>
        </p:txBody>
      </p:sp>
      <p:pic>
        <p:nvPicPr>
          <p:cNvPr id="751626" name="Picture 10" descr="fig15_04b"/>
          <p:cNvPicPr>
            <a:picLocks noChangeAspect="1" noChangeArrowheads="1"/>
          </p:cNvPicPr>
          <p:nvPr/>
        </p:nvPicPr>
        <p:blipFill>
          <a:blip r:embed="rId3"/>
          <a:srcRect/>
          <a:stretch>
            <a:fillRect/>
          </a:stretch>
        </p:blipFill>
        <p:spPr bwMode="auto">
          <a:xfrm>
            <a:off x="342901" y="2590800"/>
            <a:ext cx="11137900" cy="2700338"/>
          </a:xfrm>
          <a:prstGeom prst="rect">
            <a:avLst/>
          </a:prstGeom>
          <a:noFill/>
        </p:spPr>
      </p:pic>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84B09CB5-6347-4A36-B7CD-4AD1FFB79753}" type="slidenum">
              <a:rPr lang="en-US"/>
              <a:pPr/>
              <a:t>142</a:t>
            </a:fld>
            <a:endParaRPr lang="en-CA"/>
          </a:p>
        </p:txBody>
      </p:sp>
      <p:sp>
        <p:nvSpPr>
          <p:cNvPr id="753670" name="Rectangle 6"/>
          <p:cNvSpPr>
            <a:spLocks noGrp="1" noChangeArrowheads="1"/>
          </p:cNvSpPr>
          <p:nvPr>
            <p:ph type="title"/>
          </p:nvPr>
        </p:nvSpPr>
        <p:spPr>
          <a:xfrm>
            <a:off x="677334" y="609600"/>
            <a:ext cx="8596668" cy="762000"/>
          </a:xfrm>
        </p:spPr>
        <p:txBody>
          <a:bodyPr/>
          <a:lstStyle/>
          <a:p>
            <a:r>
              <a:rPr lang="en-US" sz="3200" dirty="0" smtClean="0">
                <a:solidFill>
                  <a:schemeClr val="tx1"/>
                </a:solidFill>
              </a:rPr>
              <a:t>USING HEURISTICS IN QUERY OPTIMIZATION</a:t>
            </a:r>
            <a:endParaRPr lang="en-US" sz="3200" dirty="0">
              <a:solidFill>
                <a:schemeClr val="tx1"/>
              </a:solidFill>
            </a:endParaRPr>
          </a:p>
        </p:txBody>
      </p:sp>
      <p:sp>
        <p:nvSpPr>
          <p:cNvPr id="753671" name="Rectangle 7"/>
          <p:cNvSpPr>
            <a:spLocks noGrp="1" noChangeArrowheads="1"/>
          </p:cNvSpPr>
          <p:nvPr>
            <p:ph type="body" idx="1"/>
          </p:nvPr>
        </p:nvSpPr>
        <p:spPr>
          <a:xfrm>
            <a:off x="677334" y="1606731"/>
            <a:ext cx="8596668" cy="4434631"/>
          </a:xfrm>
        </p:spPr>
        <p:txBody>
          <a:bodyPr>
            <a:normAutofit/>
          </a:bodyPr>
          <a:lstStyle/>
          <a:p>
            <a:pPr>
              <a:lnSpc>
                <a:spcPct val="90000"/>
              </a:lnSpc>
            </a:pPr>
            <a:r>
              <a:rPr lang="en-US" sz="2400" dirty="0"/>
              <a:t>Heuristic Optimization of Query Trees:</a:t>
            </a:r>
          </a:p>
          <a:p>
            <a:pPr lvl="1">
              <a:lnSpc>
                <a:spcPct val="90000"/>
              </a:lnSpc>
            </a:pPr>
            <a:r>
              <a:rPr lang="en-US" sz="2200" dirty="0"/>
              <a:t>The same query could correspond to many different relational algebra expressions — and hence many different query trees.</a:t>
            </a:r>
          </a:p>
          <a:p>
            <a:pPr lvl="1">
              <a:lnSpc>
                <a:spcPct val="90000"/>
              </a:lnSpc>
            </a:pPr>
            <a:r>
              <a:rPr lang="en-US" sz="2200" dirty="0"/>
              <a:t>The task of heuristic optimization of query trees is to find a </a:t>
            </a:r>
            <a:r>
              <a:rPr lang="en-US" sz="2200" b="1" dirty="0"/>
              <a:t>final query tree</a:t>
            </a:r>
            <a:r>
              <a:rPr lang="en-US" sz="2200" dirty="0"/>
              <a:t> that is efficient to execute.</a:t>
            </a:r>
          </a:p>
          <a:p>
            <a:pPr>
              <a:lnSpc>
                <a:spcPct val="90000"/>
              </a:lnSpc>
            </a:pPr>
            <a:r>
              <a:rPr lang="en-US" sz="2400" dirty="0"/>
              <a:t>Example:</a:t>
            </a:r>
          </a:p>
          <a:p>
            <a:pPr lvl="1">
              <a:lnSpc>
                <a:spcPct val="90000"/>
              </a:lnSpc>
              <a:buFont typeface="Wingdings" pitchFamily="2" charset="2"/>
              <a:buNone/>
            </a:pPr>
            <a:r>
              <a:rPr lang="en-US" sz="2200" dirty="0"/>
              <a:t>Q: 	SELECT </a:t>
            </a:r>
            <a:r>
              <a:rPr lang="en-US" sz="2200" dirty="0" smtClean="0"/>
              <a:t>    LNAME</a:t>
            </a:r>
            <a:endParaRPr lang="en-US" sz="2200" dirty="0"/>
          </a:p>
          <a:p>
            <a:pPr lvl="1">
              <a:lnSpc>
                <a:spcPct val="90000"/>
              </a:lnSpc>
              <a:buFont typeface="Wingdings" pitchFamily="2" charset="2"/>
              <a:buNone/>
            </a:pPr>
            <a:r>
              <a:rPr lang="en-US" sz="2200" dirty="0"/>
              <a:t>		FROM 	  	EMPLOYEE, WORKS_ON, PROJECT</a:t>
            </a:r>
          </a:p>
          <a:p>
            <a:pPr lvl="1">
              <a:lnSpc>
                <a:spcPct val="90000"/>
              </a:lnSpc>
              <a:buFont typeface="Wingdings" pitchFamily="2" charset="2"/>
              <a:buNone/>
            </a:pPr>
            <a:r>
              <a:rPr lang="en-US" sz="2200" dirty="0"/>
              <a:t>		WHERE  	PNAME = ‘AQUARIUS’ AND </a:t>
            </a:r>
            <a:r>
              <a:rPr lang="en-US" sz="2200" dirty="0" smtClean="0"/>
              <a:t>PNMUBER=PNO </a:t>
            </a:r>
            <a:r>
              <a:rPr lang="en-US" sz="2200" dirty="0"/>
              <a:t>AND ESSN=SSN </a:t>
            </a:r>
            <a:r>
              <a:rPr lang="en-US" sz="2200" dirty="0" smtClean="0"/>
              <a:t>AND </a:t>
            </a:r>
            <a:r>
              <a:rPr lang="en-US" sz="2200" dirty="0"/>
              <a:t>BDATE &gt; ‘1957-12-31’;</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791944DA-85A6-4CC0-8B30-29303D25C041}" type="slidenum">
              <a:rPr lang="en-US"/>
              <a:pPr/>
              <a:t>143</a:t>
            </a:fld>
            <a:endParaRPr lang="en-CA"/>
          </a:p>
        </p:txBody>
      </p:sp>
      <p:sp>
        <p:nvSpPr>
          <p:cNvPr id="755720" name="Rectangle 8"/>
          <p:cNvSpPr>
            <a:spLocks noGrp="1" noChangeArrowheads="1"/>
          </p:cNvSpPr>
          <p:nvPr>
            <p:ph type="title"/>
          </p:nvPr>
        </p:nvSpPr>
        <p:spPr>
          <a:xfrm>
            <a:off x="507518" y="222068"/>
            <a:ext cx="8596668" cy="731520"/>
          </a:xfrm>
        </p:spPr>
        <p:txBody>
          <a:bodyPr/>
          <a:lstStyle/>
          <a:p>
            <a:r>
              <a:rPr lang="en-US" sz="3200" dirty="0" smtClean="0">
                <a:solidFill>
                  <a:schemeClr val="tx1"/>
                </a:solidFill>
              </a:rPr>
              <a:t>USING HEURISTICS IN QUERY OPTIMIZATION</a:t>
            </a:r>
            <a:endParaRPr lang="en-US" sz="3200" dirty="0">
              <a:solidFill>
                <a:schemeClr val="tx1"/>
              </a:solidFill>
            </a:endParaRPr>
          </a:p>
        </p:txBody>
      </p:sp>
      <p:pic>
        <p:nvPicPr>
          <p:cNvPr id="755722" name="Picture 10" descr="fig15_05a"/>
          <p:cNvPicPr>
            <a:picLocks noChangeAspect="1" noChangeArrowheads="1"/>
          </p:cNvPicPr>
          <p:nvPr/>
        </p:nvPicPr>
        <p:blipFill>
          <a:blip r:embed="rId3"/>
          <a:srcRect/>
          <a:stretch>
            <a:fillRect/>
          </a:stretch>
        </p:blipFill>
        <p:spPr bwMode="auto">
          <a:xfrm>
            <a:off x="391886" y="1005841"/>
            <a:ext cx="9666514" cy="5539424"/>
          </a:xfrm>
          <a:prstGeom prst="rect">
            <a:avLst/>
          </a:prstGeom>
          <a:noFill/>
        </p:spPr>
      </p:pic>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15- </a:t>
            </a:r>
            <a:fld id="{33A102EA-B339-4A03-85DA-AA64A4EED8FC}" type="slidenum">
              <a:rPr lang="en-US"/>
              <a:pPr/>
              <a:t>144</a:t>
            </a:fld>
            <a:endParaRPr lang="en-CA"/>
          </a:p>
        </p:txBody>
      </p:sp>
      <p:sp>
        <p:nvSpPr>
          <p:cNvPr id="757768" name="Rectangle 8"/>
          <p:cNvSpPr>
            <a:spLocks noGrp="1" noChangeArrowheads="1"/>
          </p:cNvSpPr>
          <p:nvPr>
            <p:ph type="title"/>
          </p:nvPr>
        </p:nvSpPr>
        <p:spPr>
          <a:xfrm>
            <a:off x="625082" y="209005"/>
            <a:ext cx="8596668" cy="796834"/>
          </a:xfrm>
        </p:spPr>
        <p:txBody>
          <a:bodyPr/>
          <a:lstStyle/>
          <a:p>
            <a:r>
              <a:rPr lang="en-US" sz="3200" dirty="0" smtClean="0">
                <a:solidFill>
                  <a:schemeClr val="tx1"/>
                </a:solidFill>
              </a:rPr>
              <a:t>USING HEURISTICS IN QUERY OPTIMIZATION</a:t>
            </a:r>
            <a:endParaRPr lang="en-US" sz="3200" dirty="0">
              <a:solidFill>
                <a:schemeClr val="tx1"/>
              </a:solidFill>
            </a:endParaRPr>
          </a:p>
        </p:txBody>
      </p:sp>
      <p:pic>
        <p:nvPicPr>
          <p:cNvPr id="757770" name="Picture 10" descr="fig15_05b"/>
          <p:cNvPicPr>
            <a:picLocks noChangeAspect="1" noChangeArrowheads="1"/>
          </p:cNvPicPr>
          <p:nvPr/>
        </p:nvPicPr>
        <p:blipFill>
          <a:blip r:embed="rId3"/>
          <a:srcRect/>
          <a:stretch>
            <a:fillRect/>
          </a:stretch>
        </p:blipFill>
        <p:spPr bwMode="auto">
          <a:xfrm>
            <a:off x="627018" y="1267098"/>
            <a:ext cx="9535886" cy="5209904"/>
          </a:xfrm>
          <a:prstGeom prst="rect">
            <a:avLst/>
          </a:prstGeom>
          <a:noFill/>
        </p:spPr>
      </p:pic>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62" name="Rectangle 6"/>
          <p:cNvSpPr>
            <a:spLocks noGrp="1" noChangeArrowheads="1"/>
          </p:cNvSpPr>
          <p:nvPr>
            <p:ph type="title"/>
          </p:nvPr>
        </p:nvSpPr>
        <p:spPr>
          <a:xfrm>
            <a:off x="625082" y="413657"/>
            <a:ext cx="8596668" cy="670560"/>
          </a:xfrm>
        </p:spPr>
        <p:txBody>
          <a:bodyPr/>
          <a:lstStyle/>
          <a:p>
            <a:r>
              <a:rPr lang="en-US" sz="3200" b="1" dirty="0">
                <a:solidFill>
                  <a:schemeClr val="tx1"/>
                </a:solidFill>
              </a:rPr>
              <a:t>Using Heuristics in Query </a:t>
            </a:r>
            <a:r>
              <a:rPr lang="en-US" sz="3200" b="1" dirty="0" smtClean="0">
                <a:solidFill>
                  <a:schemeClr val="tx1"/>
                </a:solidFill>
              </a:rPr>
              <a:t>Optimization</a:t>
            </a:r>
            <a:endParaRPr lang="en-US" sz="3200" b="1" dirty="0">
              <a:solidFill>
                <a:schemeClr val="tx1"/>
              </a:solidFill>
            </a:endParaRPr>
          </a:p>
        </p:txBody>
      </p:sp>
      <p:sp>
        <p:nvSpPr>
          <p:cNvPr id="761863" name="Rectangle 7"/>
          <p:cNvSpPr>
            <a:spLocks noGrp="1" noChangeArrowheads="1"/>
          </p:cNvSpPr>
          <p:nvPr>
            <p:ph type="body" idx="1"/>
          </p:nvPr>
        </p:nvSpPr>
        <p:spPr>
          <a:xfrm>
            <a:off x="677334" y="1280161"/>
            <a:ext cx="8596668" cy="4761202"/>
          </a:xfrm>
        </p:spPr>
        <p:txBody>
          <a:bodyPr>
            <a:normAutofit/>
          </a:bodyPr>
          <a:lstStyle/>
          <a:p>
            <a:pPr>
              <a:lnSpc>
                <a:spcPct val="80000"/>
              </a:lnSpc>
            </a:pPr>
            <a:r>
              <a:rPr lang="en-US" sz="2000" dirty="0"/>
              <a:t>General Transformation Rules for Relational Algebra Operations:</a:t>
            </a:r>
          </a:p>
          <a:p>
            <a:pPr>
              <a:lnSpc>
                <a:spcPct val="80000"/>
              </a:lnSpc>
              <a:buFont typeface="Wingdings" pitchFamily="2" charset="2"/>
              <a:buNone/>
            </a:pPr>
            <a:r>
              <a:rPr lang="en-US" sz="2000" dirty="0"/>
              <a:t>1. Cascade of </a:t>
            </a:r>
            <a:r>
              <a:rPr lang="en-US" sz="2400" dirty="0">
                <a:latin typeface="Symbol" pitchFamily="18" charset="2"/>
              </a:rPr>
              <a:t>s</a:t>
            </a:r>
            <a:r>
              <a:rPr lang="en-US" sz="2000" dirty="0"/>
              <a:t>: A conjunctive selection condition can be broken up into a cascade (sequence) of individual </a:t>
            </a:r>
            <a:r>
              <a:rPr lang="en-US" sz="2400" dirty="0">
                <a:latin typeface="Symbol" pitchFamily="18" charset="2"/>
              </a:rPr>
              <a:t>s</a:t>
            </a:r>
            <a:r>
              <a:rPr lang="en-US" sz="2000" dirty="0"/>
              <a:t> operations:</a:t>
            </a:r>
          </a:p>
          <a:p>
            <a:pPr lvl="1">
              <a:lnSpc>
                <a:spcPct val="80000"/>
              </a:lnSpc>
            </a:pPr>
            <a:r>
              <a:rPr lang="en-US" sz="2400" dirty="0">
                <a:latin typeface="Symbol" pitchFamily="18" charset="2"/>
              </a:rPr>
              <a:t>s</a:t>
            </a:r>
            <a:r>
              <a:rPr lang="en-US" sz="2000" dirty="0"/>
              <a:t> </a:t>
            </a:r>
            <a:r>
              <a:rPr lang="en-US" sz="2000" baseline="-25000" dirty="0"/>
              <a:t>c1 AND c2 AND ... AND </a:t>
            </a:r>
            <a:r>
              <a:rPr lang="en-US" sz="2000" baseline="-25000" dirty="0" err="1"/>
              <a:t>cn</a:t>
            </a:r>
            <a:r>
              <a:rPr lang="en-US" sz="2000" dirty="0"/>
              <a:t>(R) = </a:t>
            </a:r>
            <a:r>
              <a:rPr lang="en-US" sz="2400" dirty="0">
                <a:latin typeface="Symbol" pitchFamily="18" charset="2"/>
              </a:rPr>
              <a:t>s</a:t>
            </a:r>
            <a:r>
              <a:rPr lang="en-US" sz="2000" baseline="-25000" dirty="0"/>
              <a:t>c1</a:t>
            </a:r>
            <a:r>
              <a:rPr lang="en-US" sz="2000" dirty="0"/>
              <a:t> (</a:t>
            </a:r>
            <a:r>
              <a:rPr lang="en-US" sz="2400" dirty="0">
                <a:latin typeface="Symbol" pitchFamily="18" charset="2"/>
              </a:rPr>
              <a:t>s</a:t>
            </a:r>
            <a:r>
              <a:rPr lang="en-US" sz="2000" baseline="-25000" dirty="0"/>
              <a:t>c2</a:t>
            </a:r>
            <a:r>
              <a:rPr lang="en-US" sz="2000" dirty="0"/>
              <a:t> (...(</a:t>
            </a:r>
            <a:r>
              <a:rPr lang="en-US" sz="2400" dirty="0" err="1">
                <a:latin typeface="Symbol" pitchFamily="18" charset="2"/>
              </a:rPr>
              <a:t>s</a:t>
            </a:r>
            <a:r>
              <a:rPr lang="en-US" sz="2000" baseline="-25000" dirty="0" err="1"/>
              <a:t>cn</a:t>
            </a:r>
            <a:r>
              <a:rPr lang="en-US" sz="2000" dirty="0"/>
              <a:t>(R))...) ) 	</a:t>
            </a:r>
          </a:p>
          <a:p>
            <a:pPr>
              <a:lnSpc>
                <a:spcPct val="80000"/>
              </a:lnSpc>
              <a:buFont typeface="Wingdings" pitchFamily="2" charset="2"/>
              <a:buNone/>
            </a:pPr>
            <a:r>
              <a:rPr lang="en-US" sz="2000" dirty="0"/>
              <a:t>2. </a:t>
            </a:r>
            <a:r>
              <a:rPr lang="en-US" sz="2000" dirty="0" err="1"/>
              <a:t>Commutativity</a:t>
            </a:r>
            <a:r>
              <a:rPr lang="en-US" sz="2000" dirty="0"/>
              <a:t> of </a:t>
            </a:r>
            <a:r>
              <a:rPr lang="en-US" sz="2400" dirty="0">
                <a:latin typeface="Symbol" pitchFamily="18" charset="2"/>
              </a:rPr>
              <a:t>s</a:t>
            </a:r>
            <a:r>
              <a:rPr lang="en-US" sz="2000" dirty="0"/>
              <a:t>: The </a:t>
            </a:r>
            <a:r>
              <a:rPr lang="en-US" sz="2400" dirty="0">
                <a:latin typeface="Symbol" pitchFamily="18" charset="2"/>
              </a:rPr>
              <a:t>s</a:t>
            </a:r>
            <a:r>
              <a:rPr lang="en-US" sz="2000" dirty="0"/>
              <a:t> operation is commutative:</a:t>
            </a:r>
          </a:p>
          <a:p>
            <a:pPr lvl="1">
              <a:lnSpc>
                <a:spcPct val="80000"/>
              </a:lnSpc>
            </a:pPr>
            <a:r>
              <a:rPr lang="en-US" sz="2400" dirty="0">
                <a:latin typeface="Symbol" pitchFamily="18" charset="2"/>
              </a:rPr>
              <a:t>s</a:t>
            </a:r>
            <a:r>
              <a:rPr lang="en-US" sz="2000" baseline="-25000" dirty="0"/>
              <a:t>c1</a:t>
            </a:r>
            <a:r>
              <a:rPr lang="en-US" sz="2000" dirty="0"/>
              <a:t> (</a:t>
            </a:r>
            <a:r>
              <a:rPr lang="en-US" sz="2400" dirty="0">
                <a:latin typeface="Symbol" pitchFamily="18" charset="2"/>
              </a:rPr>
              <a:t>s</a:t>
            </a:r>
            <a:r>
              <a:rPr lang="en-US" sz="2000" baseline="-25000" dirty="0"/>
              <a:t>c2</a:t>
            </a:r>
            <a:r>
              <a:rPr lang="en-US" sz="2000" dirty="0"/>
              <a:t>(R)) = </a:t>
            </a:r>
            <a:r>
              <a:rPr lang="en-US" sz="2400" dirty="0">
                <a:latin typeface="Symbol" pitchFamily="18" charset="2"/>
              </a:rPr>
              <a:t>s</a:t>
            </a:r>
            <a:r>
              <a:rPr lang="en-US" sz="2000" baseline="-25000" dirty="0"/>
              <a:t>c2</a:t>
            </a:r>
            <a:r>
              <a:rPr lang="en-US" sz="2000" dirty="0"/>
              <a:t> (</a:t>
            </a:r>
            <a:r>
              <a:rPr lang="en-US" sz="2400" dirty="0">
                <a:latin typeface="Symbol" pitchFamily="18" charset="2"/>
              </a:rPr>
              <a:t>s</a:t>
            </a:r>
            <a:r>
              <a:rPr lang="en-US" sz="2000" baseline="-25000" dirty="0"/>
              <a:t>c1</a:t>
            </a:r>
            <a:r>
              <a:rPr lang="en-US" sz="2000" dirty="0"/>
              <a:t>(R)) </a:t>
            </a:r>
          </a:p>
          <a:p>
            <a:pPr>
              <a:lnSpc>
                <a:spcPct val="80000"/>
              </a:lnSpc>
              <a:buFont typeface="Wingdings" pitchFamily="2" charset="2"/>
              <a:buNone/>
            </a:pPr>
            <a:r>
              <a:rPr lang="en-US" sz="2000" dirty="0"/>
              <a:t>3. Cascade of </a:t>
            </a:r>
            <a:r>
              <a:rPr lang="en-US" sz="2400" dirty="0">
                <a:latin typeface="Symbol" pitchFamily="18" charset="2"/>
              </a:rPr>
              <a:t>p</a:t>
            </a:r>
            <a:r>
              <a:rPr lang="en-US" sz="2000" dirty="0"/>
              <a:t>: In a cascade (sequence) of </a:t>
            </a:r>
            <a:r>
              <a:rPr lang="en-US" sz="2400" dirty="0">
                <a:latin typeface="Symbol" pitchFamily="18" charset="2"/>
              </a:rPr>
              <a:t>p</a:t>
            </a:r>
            <a:r>
              <a:rPr lang="en-US" sz="2000" dirty="0"/>
              <a:t> operations, all but the last one can be ignored: </a:t>
            </a:r>
          </a:p>
          <a:p>
            <a:pPr lvl="1">
              <a:lnSpc>
                <a:spcPct val="80000"/>
              </a:lnSpc>
            </a:pPr>
            <a:r>
              <a:rPr lang="en-US" sz="2400" dirty="0">
                <a:latin typeface="Symbol" pitchFamily="18" charset="2"/>
              </a:rPr>
              <a:t>p</a:t>
            </a:r>
            <a:r>
              <a:rPr lang="en-US" sz="2000" baseline="-25000" dirty="0"/>
              <a:t>List1</a:t>
            </a:r>
            <a:r>
              <a:rPr lang="en-US" sz="2000" dirty="0"/>
              <a:t> (</a:t>
            </a:r>
            <a:r>
              <a:rPr lang="en-US" sz="2400" dirty="0">
                <a:latin typeface="Symbol" pitchFamily="18" charset="2"/>
              </a:rPr>
              <a:t>p</a:t>
            </a:r>
            <a:r>
              <a:rPr lang="en-US" sz="2000" baseline="-25000" dirty="0"/>
              <a:t>List2</a:t>
            </a:r>
            <a:r>
              <a:rPr lang="en-US" sz="2000" dirty="0"/>
              <a:t> (...(</a:t>
            </a:r>
            <a:r>
              <a:rPr lang="en-US" sz="2400" dirty="0" err="1">
                <a:latin typeface="Symbol" pitchFamily="18" charset="2"/>
              </a:rPr>
              <a:t>p</a:t>
            </a:r>
            <a:r>
              <a:rPr lang="en-US" sz="2000" baseline="-25000" dirty="0" err="1"/>
              <a:t>Listn</a:t>
            </a:r>
            <a:r>
              <a:rPr lang="en-US" sz="2000" dirty="0"/>
              <a:t>(R))...) ) = </a:t>
            </a:r>
            <a:r>
              <a:rPr lang="en-US" sz="2400" dirty="0">
                <a:latin typeface="Symbol" pitchFamily="18" charset="2"/>
              </a:rPr>
              <a:t>p</a:t>
            </a:r>
            <a:r>
              <a:rPr lang="en-US" sz="2000" baseline="-25000" dirty="0"/>
              <a:t>List1</a:t>
            </a:r>
            <a:r>
              <a:rPr lang="en-US" sz="2000" dirty="0"/>
              <a:t>(R) </a:t>
            </a:r>
          </a:p>
          <a:p>
            <a:pPr>
              <a:lnSpc>
                <a:spcPct val="80000"/>
              </a:lnSpc>
              <a:buFont typeface="Wingdings" pitchFamily="2" charset="2"/>
              <a:buNone/>
            </a:pPr>
            <a:r>
              <a:rPr lang="en-US" sz="2000" dirty="0"/>
              <a:t>4. Commuting </a:t>
            </a:r>
            <a:r>
              <a:rPr lang="en-US" sz="2400" dirty="0">
                <a:latin typeface="Symbol" pitchFamily="18" charset="2"/>
              </a:rPr>
              <a:t>s</a:t>
            </a:r>
            <a:r>
              <a:rPr lang="en-US" sz="2000" dirty="0"/>
              <a:t> with </a:t>
            </a:r>
            <a:r>
              <a:rPr lang="en-US" sz="2400" dirty="0">
                <a:latin typeface="Symbol" pitchFamily="18" charset="2"/>
              </a:rPr>
              <a:t>p</a:t>
            </a:r>
            <a:r>
              <a:rPr lang="en-US" sz="2000" dirty="0"/>
              <a:t>: If the selection condition c involves only the attributes A1, ..., An in the projection list, the two operations can be commuted:</a:t>
            </a:r>
          </a:p>
          <a:p>
            <a:pPr lvl="1">
              <a:lnSpc>
                <a:spcPct val="80000"/>
              </a:lnSpc>
            </a:pPr>
            <a:r>
              <a:rPr lang="en-US" sz="2400" dirty="0">
                <a:latin typeface="Symbol" pitchFamily="18" charset="2"/>
              </a:rPr>
              <a:t>p</a:t>
            </a:r>
            <a:r>
              <a:rPr lang="en-US" sz="2000" baseline="-25000" dirty="0"/>
              <a:t>A1, A2, ..., An</a:t>
            </a:r>
            <a:r>
              <a:rPr lang="en-US" sz="2000" dirty="0"/>
              <a:t> (</a:t>
            </a:r>
            <a:r>
              <a:rPr lang="en-US" sz="2400" dirty="0">
                <a:latin typeface="Symbol" pitchFamily="18" charset="2"/>
              </a:rPr>
              <a:t>s</a:t>
            </a:r>
            <a:r>
              <a:rPr lang="en-US" sz="2000" baseline="-25000" dirty="0"/>
              <a:t>c</a:t>
            </a:r>
            <a:r>
              <a:rPr lang="en-US" sz="2000" dirty="0"/>
              <a:t> (R)) = </a:t>
            </a:r>
            <a:r>
              <a:rPr lang="en-US" sz="2400" dirty="0">
                <a:latin typeface="Symbol" pitchFamily="18" charset="2"/>
              </a:rPr>
              <a:t>s</a:t>
            </a:r>
            <a:r>
              <a:rPr lang="en-US" sz="2000" baseline="-25000" dirty="0"/>
              <a:t>c</a:t>
            </a:r>
            <a:r>
              <a:rPr lang="en-US" sz="2000" dirty="0"/>
              <a:t> (</a:t>
            </a:r>
            <a:r>
              <a:rPr lang="en-US" sz="2400" dirty="0">
                <a:latin typeface="Symbol" pitchFamily="18" charset="2"/>
              </a:rPr>
              <a:t>p</a:t>
            </a:r>
            <a:r>
              <a:rPr lang="en-US" sz="2000" baseline="-25000" dirty="0"/>
              <a:t>A1, A2, ..., An</a:t>
            </a:r>
            <a:r>
              <a:rPr lang="en-US" sz="2000" dirty="0"/>
              <a:t> (R)) </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55" name="Rectangle 51"/>
          <p:cNvSpPr>
            <a:spLocks noGrp="1" noChangeArrowheads="1"/>
          </p:cNvSpPr>
          <p:nvPr>
            <p:ph type="title"/>
          </p:nvPr>
        </p:nvSpPr>
        <p:spPr>
          <a:xfrm>
            <a:off x="651208" y="361406"/>
            <a:ext cx="8596668" cy="709749"/>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HEURISTICS IN QUERY OPTIMIZATION</a:t>
            </a:r>
            <a:endParaRPr lang="en-US" sz="3200" b="1" dirty="0">
              <a:solidFill>
                <a:schemeClr val="tx1"/>
              </a:solidFill>
              <a:latin typeface="Times New Roman" pitchFamily="18" charset="0"/>
              <a:cs typeface="Times New Roman" pitchFamily="18" charset="0"/>
            </a:endParaRPr>
          </a:p>
        </p:txBody>
      </p:sp>
      <p:sp>
        <p:nvSpPr>
          <p:cNvPr id="763956" name="Rectangle 52"/>
          <p:cNvSpPr>
            <a:spLocks noGrp="1" noChangeArrowheads="1"/>
          </p:cNvSpPr>
          <p:nvPr>
            <p:ph type="body" idx="1"/>
          </p:nvPr>
        </p:nvSpPr>
        <p:spPr>
          <a:xfrm>
            <a:off x="677334" y="1280161"/>
            <a:ext cx="8596668" cy="4761202"/>
          </a:xfrm>
        </p:spPr>
        <p:txBody>
          <a:bodyPr>
            <a:normAutofit lnSpcReduction="10000"/>
          </a:bodyPr>
          <a:lstStyle/>
          <a:p>
            <a:pPr>
              <a:lnSpc>
                <a:spcPct val="90000"/>
              </a:lnSpc>
            </a:pPr>
            <a:r>
              <a:rPr lang="en-US" sz="2000" dirty="0"/>
              <a:t>General Transformation Rules for Relational Algebra Operations (contd.):</a:t>
            </a:r>
          </a:p>
          <a:p>
            <a:pPr>
              <a:lnSpc>
                <a:spcPct val="90000"/>
              </a:lnSpc>
              <a:buFont typeface="Wingdings" pitchFamily="2" charset="2"/>
              <a:buNone/>
            </a:pPr>
            <a:r>
              <a:rPr lang="en-US" sz="2000" dirty="0"/>
              <a:t>5. </a:t>
            </a:r>
            <a:r>
              <a:rPr lang="en-US" sz="2000" dirty="0" err="1"/>
              <a:t>Commutativity</a:t>
            </a:r>
            <a:r>
              <a:rPr lang="en-US" sz="2000" dirty="0"/>
              <a:t> of     ( and x ): The     operation is commutative as is the x operation:</a:t>
            </a:r>
          </a:p>
          <a:p>
            <a:pPr lvl="1">
              <a:lnSpc>
                <a:spcPct val="90000"/>
              </a:lnSpc>
            </a:pPr>
            <a:r>
              <a:rPr lang="en-US" sz="2000" dirty="0"/>
              <a:t>R    </a:t>
            </a:r>
            <a:r>
              <a:rPr lang="en-US" sz="2000" baseline="-25000" dirty="0"/>
              <a:t>C</a:t>
            </a:r>
            <a:r>
              <a:rPr lang="en-US" sz="2000" dirty="0"/>
              <a:t> S = S    </a:t>
            </a:r>
            <a:r>
              <a:rPr lang="en-US" sz="2000" baseline="-25000" dirty="0"/>
              <a:t>C</a:t>
            </a:r>
            <a:r>
              <a:rPr lang="en-US" sz="2000" dirty="0"/>
              <a:t> R;  R x  S = S x  R 	</a:t>
            </a:r>
          </a:p>
          <a:p>
            <a:pPr>
              <a:lnSpc>
                <a:spcPct val="90000"/>
              </a:lnSpc>
              <a:buFont typeface="Wingdings" pitchFamily="2" charset="2"/>
              <a:buNone/>
            </a:pPr>
            <a:r>
              <a:rPr lang="en-US" sz="2000" dirty="0"/>
              <a:t>6. Commuting </a:t>
            </a:r>
            <a:r>
              <a:rPr lang="en-US" sz="2400" dirty="0">
                <a:latin typeface="Symbol" pitchFamily="18" charset="2"/>
              </a:rPr>
              <a:t>s</a:t>
            </a:r>
            <a:r>
              <a:rPr lang="en-US" sz="2000" dirty="0"/>
              <a:t> with     (or x ): If all the attributes in the selection condition c involve only the attributes of one of the relations being joined—say, R—the two operations can be commuted as follows: </a:t>
            </a:r>
          </a:p>
          <a:p>
            <a:pPr lvl="1">
              <a:lnSpc>
                <a:spcPct val="90000"/>
              </a:lnSpc>
            </a:pPr>
            <a:r>
              <a:rPr lang="en-US" sz="2400" dirty="0">
                <a:latin typeface="Symbol" pitchFamily="18" charset="2"/>
              </a:rPr>
              <a:t>s</a:t>
            </a:r>
            <a:r>
              <a:rPr lang="en-US" sz="2000" baseline="-25000" dirty="0"/>
              <a:t>c</a:t>
            </a:r>
            <a:r>
              <a:rPr lang="en-US" sz="2000" dirty="0"/>
              <a:t> ( R     S ) =  (</a:t>
            </a:r>
            <a:r>
              <a:rPr lang="en-US" sz="2400" dirty="0">
                <a:latin typeface="Symbol" pitchFamily="18" charset="2"/>
              </a:rPr>
              <a:t>s</a:t>
            </a:r>
            <a:r>
              <a:rPr lang="en-US" sz="2000" baseline="-25000" dirty="0"/>
              <a:t>c</a:t>
            </a:r>
            <a:r>
              <a:rPr lang="en-US" sz="2000" dirty="0"/>
              <a:t> (R))     S</a:t>
            </a:r>
          </a:p>
          <a:p>
            <a:pPr>
              <a:lnSpc>
                <a:spcPct val="90000"/>
              </a:lnSpc>
            </a:pPr>
            <a:r>
              <a:rPr lang="en-US" sz="2000" dirty="0"/>
              <a:t>Alternatively, if the selection condition c can be written as (c1 and c2), where condition c1 involves only the attributes of R and condition c2 involves only the attributes of S, the operations commute as follows: </a:t>
            </a:r>
          </a:p>
          <a:p>
            <a:pPr lvl="1">
              <a:lnSpc>
                <a:spcPct val="90000"/>
              </a:lnSpc>
            </a:pPr>
            <a:r>
              <a:rPr lang="en-US" sz="2400" dirty="0">
                <a:latin typeface="Symbol" pitchFamily="18" charset="2"/>
              </a:rPr>
              <a:t>s</a:t>
            </a:r>
            <a:r>
              <a:rPr lang="en-US" sz="2000" baseline="-25000" dirty="0"/>
              <a:t>c</a:t>
            </a:r>
            <a:r>
              <a:rPr lang="en-US" sz="2000" dirty="0"/>
              <a:t> ( R     S )  =  (</a:t>
            </a:r>
            <a:r>
              <a:rPr lang="en-US" sz="2400" dirty="0">
                <a:latin typeface="Symbol" pitchFamily="18" charset="2"/>
              </a:rPr>
              <a:t>s</a:t>
            </a:r>
            <a:r>
              <a:rPr lang="en-US" sz="2000" baseline="-25000" dirty="0"/>
              <a:t>c1</a:t>
            </a:r>
            <a:r>
              <a:rPr lang="en-US" sz="2000" dirty="0"/>
              <a:t> (R))     (</a:t>
            </a:r>
            <a:r>
              <a:rPr lang="en-US" sz="2400" dirty="0">
                <a:latin typeface="Symbol" pitchFamily="18" charset="2"/>
              </a:rPr>
              <a:t>s</a:t>
            </a:r>
            <a:r>
              <a:rPr lang="en-US" sz="2000" baseline="-25000" dirty="0"/>
              <a:t>c2</a:t>
            </a:r>
            <a:r>
              <a:rPr lang="en-US" sz="2000" dirty="0"/>
              <a:t> (S)) </a:t>
            </a:r>
          </a:p>
        </p:txBody>
      </p:sp>
      <p:grpSp>
        <p:nvGrpSpPr>
          <p:cNvPr id="2" name="Group 4"/>
          <p:cNvGrpSpPr>
            <a:grpSpLocks/>
          </p:cNvGrpSpPr>
          <p:nvPr/>
        </p:nvGrpSpPr>
        <p:grpSpPr bwMode="auto">
          <a:xfrm>
            <a:off x="5017590" y="1963330"/>
            <a:ext cx="292100" cy="174625"/>
            <a:chOff x="377" y="2904"/>
            <a:chExt cx="154" cy="110"/>
          </a:xfrm>
        </p:grpSpPr>
        <p:sp>
          <p:nvSpPr>
            <p:cNvPr id="763909" name="Line 5"/>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63910" name="Line 6"/>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63911" name="Line 7"/>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63912" name="Line 8"/>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grpSp>
        <p:nvGrpSpPr>
          <p:cNvPr id="3" name="Group 9"/>
          <p:cNvGrpSpPr>
            <a:grpSpLocks/>
          </p:cNvGrpSpPr>
          <p:nvPr/>
        </p:nvGrpSpPr>
        <p:grpSpPr bwMode="auto">
          <a:xfrm>
            <a:off x="2735944" y="2468881"/>
            <a:ext cx="292100" cy="174625"/>
            <a:chOff x="377" y="2904"/>
            <a:chExt cx="154" cy="110"/>
          </a:xfrm>
        </p:grpSpPr>
        <p:sp>
          <p:nvSpPr>
            <p:cNvPr id="763914" name="Line 1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15" name="Line 1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16" name="Line 1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17" name="Line 1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1740264" y="2541680"/>
            <a:ext cx="283633" cy="174625"/>
            <a:chOff x="377" y="2904"/>
            <a:chExt cx="154" cy="110"/>
          </a:xfrm>
        </p:grpSpPr>
        <p:sp>
          <p:nvSpPr>
            <p:cNvPr id="763919" name="Line 1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20" name="Line 1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21" name="Line 1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22" name="Line 1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5" name="Group 19"/>
          <p:cNvGrpSpPr>
            <a:grpSpLocks/>
          </p:cNvGrpSpPr>
          <p:nvPr/>
        </p:nvGrpSpPr>
        <p:grpSpPr bwMode="auto">
          <a:xfrm>
            <a:off x="3094447" y="1972038"/>
            <a:ext cx="292100" cy="174625"/>
            <a:chOff x="377" y="2904"/>
            <a:chExt cx="154" cy="110"/>
          </a:xfrm>
        </p:grpSpPr>
        <p:sp>
          <p:nvSpPr>
            <p:cNvPr id="763924" name="Line 2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25" name="Line 2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26" name="Line 2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27" name="Line 2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6" name="Group 24"/>
          <p:cNvGrpSpPr>
            <a:grpSpLocks/>
          </p:cNvGrpSpPr>
          <p:nvPr/>
        </p:nvGrpSpPr>
        <p:grpSpPr bwMode="auto">
          <a:xfrm>
            <a:off x="3148150" y="3017067"/>
            <a:ext cx="292100" cy="174625"/>
            <a:chOff x="377" y="2904"/>
            <a:chExt cx="154" cy="110"/>
          </a:xfrm>
        </p:grpSpPr>
        <p:sp>
          <p:nvSpPr>
            <p:cNvPr id="763929" name="Line 2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30" name="Line 2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31" name="Line 2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32" name="Line 2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7" name="Group 29"/>
          <p:cNvGrpSpPr>
            <a:grpSpLocks/>
          </p:cNvGrpSpPr>
          <p:nvPr/>
        </p:nvGrpSpPr>
        <p:grpSpPr bwMode="auto">
          <a:xfrm>
            <a:off x="2255158" y="3929744"/>
            <a:ext cx="292100" cy="174625"/>
            <a:chOff x="377" y="2904"/>
            <a:chExt cx="154" cy="110"/>
          </a:xfrm>
        </p:grpSpPr>
        <p:sp>
          <p:nvSpPr>
            <p:cNvPr id="763934" name="Line 3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35" name="Line 3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36" name="Line 3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37" name="Line 3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8" name="Group 34"/>
          <p:cNvGrpSpPr>
            <a:grpSpLocks/>
          </p:cNvGrpSpPr>
          <p:nvPr/>
        </p:nvGrpSpPr>
        <p:grpSpPr bwMode="auto">
          <a:xfrm>
            <a:off x="4077064" y="3929744"/>
            <a:ext cx="292100" cy="174625"/>
            <a:chOff x="377" y="2904"/>
            <a:chExt cx="154" cy="110"/>
          </a:xfrm>
        </p:grpSpPr>
        <p:sp>
          <p:nvSpPr>
            <p:cNvPr id="763939" name="Line 3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40" name="Line 3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41" name="Line 3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42" name="Line 3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9" name="Group 39"/>
          <p:cNvGrpSpPr>
            <a:grpSpLocks/>
          </p:cNvGrpSpPr>
          <p:nvPr/>
        </p:nvGrpSpPr>
        <p:grpSpPr bwMode="auto">
          <a:xfrm>
            <a:off x="4214950" y="5486402"/>
            <a:ext cx="292100" cy="174625"/>
            <a:chOff x="377" y="2904"/>
            <a:chExt cx="154" cy="110"/>
          </a:xfrm>
        </p:grpSpPr>
        <p:sp>
          <p:nvSpPr>
            <p:cNvPr id="763944" name="Line 4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45" name="Line 4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46" name="Line 4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47" name="Line 4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10" name="Group 44"/>
          <p:cNvGrpSpPr>
            <a:grpSpLocks/>
          </p:cNvGrpSpPr>
          <p:nvPr/>
        </p:nvGrpSpPr>
        <p:grpSpPr bwMode="auto">
          <a:xfrm>
            <a:off x="2177144" y="5408024"/>
            <a:ext cx="292100" cy="174625"/>
            <a:chOff x="377" y="2904"/>
            <a:chExt cx="154" cy="110"/>
          </a:xfrm>
        </p:grpSpPr>
        <p:sp>
          <p:nvSpPr>
            <p:cNvPr id="763949" name="Line 4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3950" name="Line 4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3951" name="Line 4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3952" name="Line 4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68" name="Rectangle 16"/>
          <p:cNvSpPr>
            <a:spLocks noGrp="1" noChangeArrowheads="1"/>
          </p:cNvSpPr>
          <p:nvPr>
            <p:ph type="title"/>
          </p:nvPr>
        </p:nvSpPr>
        <p:spPr>
          <a:xfrm>
            <a:off x="716523" y="296091"/>
            <a:ext cx="8596668" cy="775063"/>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HEURISTICS IN QUERY OPTIMIZATION</a:t>
            </a:r>
            <a:endParaRPr lang="en-US" sz="3200" b="1" dirty="0">
              <a:solidFill>
                <a:schemeClr val="tx1"/>
              </a:solidFill>
              <a:latin typeface="Times New Roman" pitchFamily="18" charset="0"/>
              <a:cs typeface="Times New Roman" pitchFamily="18" charset="0"/>
            </a:endParaRPr>
          </a:p>
        </p:txBody>
      </p:sp>
      <p:sp>
        <p:nvSpPr>
          <p:cNvPr id="765969" name="Rectangle 17"/>
          <p:cNvSpPr>
            <a:spLocks noGrp="1" noChangeArrowheads="1"/>
          </p:cNvSpPr>
          <p:nvPr>
            <p:ph type="body" idx="1"/>
          </p:nvPr>
        </p:nvSpPr>
        <p:spPr>
          <a:xfrm>
            <a:off x="677334" y="1384663"/>
            <a:ext cx="8596668" cy="4656699"/>
          </a:xfrm>
        </p:spPr>
        <p:txBody>
          <a:bodyPr>
            <a:normAutofit/>
          </a:bodyPr>
          <a:lstStyle/>
          <a:p>
            <a:r>
              <a:rPr lang="en-US" sz="2400" dirty="0"/>
              <a:t>General Transformation Rules for Relational Algebra Operations (contd.):</a:t>
            </a:r>
          </a:p>
          <a:p>
            <a:pPr>
              <a:buFont typeface="Wingdings" pitchFamily="2" charset="2"/>
              <a:buNone/>
            </a:pPr>
            <a:r>
              <a:rPr lang="en-US" sz="2400" dirty="0"/>
              <a:t>7. Commuting </a:t>
            </a:r>
            <a:r>
              <a:rPr lang="en-US" dirty="0">
                <a:latin typeface="Symbol" pitchFamily="18" charset="2"/>
              </a:rPr>
              <a:t>p</a:t>
            </a:r>
            <a:r>
              <a:rPr lang="en-US" sz="2400" dirty="0"/>
              <a:t> with    (or x): Suppose that the projection list is L = {A1, ..., An, B1, ..., </a:t>
            </a:r>
            <a:r>
              <a:rPr lang="en-US" sz="2400" dirty="0" err="1"/>
              <a:t>Bm</a:t>
            </a:r>
            <a:r>
              <a:rPr lang="en-US" sz="2400" dirty="0"/>
              <a:t>}, where A1, ..., An are attributes of R and B1, ..., </a:t>
            </a:r>
            <a:r>
              <a:rPr lang="en-US" sz="2400" dirty="0" err="1"/>
              <a:t>Bm</a:t>
            </a:r>
            <a:r>
              <a:rPr lang="en-US" sz="2400" dirty="0"/>
              <a:t> are attributes of S. If the join condition c involves only attributes in L, the two operations can be commuted as follows: 	</a:t>
            </a:r>
          </a:p>
          <a:p>
            <a:pPr lvl="1"/>
            <a:r>
              <a:rPr lang="en-US" dirty="0" err="1">
                <a:latin typeface="Symbol" pitchFamily="18" charset="2"/>
              </a:rPr>
              <a:t>p</a:t>
            </a:r>
            <a:r>
              <a:rPr lang="en-US" sz="2200" baseline="-25000" dirty="0" err="1"/>
              <a:t>L</a:t>
            </a:r>
            <a:r>
              <a:rPr lang="en-US" sz="2200" dirty="0"/>
              <a:t> ( R    </a:t>
            </a:r>
            <a:r>
              <a:rPr lang="en-US" sz="2200" baseline="-25000" dirty="0"/>
              <a:t>C</a:t>
            </a:r>
            <a:r>
              <a:rPr lang="en-US" sz="2200" dirty="0"/>
              <a:t> S )  = (</a:t>
            </a:r>
            <a:r>
              <a:rPr lang="en-US" dirty="0">
                <a:latin typeface="Symbol" pitchFamily="18" charset="2"/>
              </a:rPr>
              <a:t>p</a:t>
            </a:r>
            <a:r>
              <a:rPr lang="en-US" sz="2200" baseline="-25000" dirty="0"/>
              <a:t>A1, ..., An</a:t>
            </a:r>
            <a:r>
              <a:rPr lang="en-US" sz="2200" dirty="0"/>
              <a:t> (R))     </a:t>
            </a:r>
            <a:r>
              <a:rPr lang="en-US" sz="2200" baseline="-25000" dirty="0"/>
              <a:t>C</a:t>
            </a:r>
            <a:r>
              <a:rPr lang="en-US" sz="2200" dirty="0"/>
              <a:t> (</a:t>
            </a:r>
            <a:r>
              <a:rPr lang="en-US" dirty="0">
                <a:latin typeface="Symbol" pitchFamily="18" charset="2"/>
              </a:rPr>
              <a:t>p</a:t>
            </a:r>
            <a:r>
              <a:rPr lang="en-US" sz="2200" dirty="0"/>
              <a:t> </a:t>
            </a:r>
            <a:r>
              <a:rPr lang="en-US" sz="2200" baseline="-25000" dirty="0"/>
              <a:t>B1, ..., </a:t>
            </a:r>
            <a:r>
              <a:rPr lang="en-US" sz="2200" baseline="-25000" dirty="0" err="1"/>
              <a:t>Bm</a:t>
            </a:r>
            <a:r>
              <a:rPr lang="en-US" sz="2200" dirty="0"/>
              <a:t> (S))</a:t>
            </a:r>
          </a:p>
          <a:p>
            <a:r>
              <a:rPr lang="en-US" sz="2400" dirty="0"/>
              <a:t>If the join condition C contains additional attributes not in L, these must be added to the projection list, and a final </a:t>
            </a:r>
            <a:r>
              <a:rPr lang="en-US" dirty="0">
                <a:latin typeface="Symbol" pitchFamily="18" charset="2"/>
              </a:rPr>
              <a:t>p</a:t>
            </a:r>
            <a:r>
              <a:rPr lang="en-US" sz="2400" dirty="0"/>
              <a:t> operation is needed. </a:t>
            </a:r>
          </a:p>
        </p:txBody>
      </p:sp>
      <p:grpSp>
        <p:nvGrpSpPr>
          <p:cNvPr id="2" name="Group 4"/>
          <p:cNvGrpSpPr>
            <a:grpSpLocks/>
          </p:cNvGrpSpPr>
          <p:nvPr/>
        </p:nvGrpSpPr>
        <p:grpSpPr bwMode="auto">
          <a:xfrm>
            <a:off x="2151019" y="4288518"/>
            <a:ext cx="292100" cy="174625"/>
            <a:chOff x="377" y="2904"/>
            <a:chExt cx="154" cy="110"/>
          </a:xfrm>
        </p:grpSpPr>
        <p:sp>
          <p:nvSpPr>
            <p:cNvPr id="765957" name="Line 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5958" name="Line 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5959" name="Line 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5960" name="Line 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143864" y="4275456"/>
            <a:ext cx="292100" cy="174625"/>
            <a:chOff x="377" y="2904"/>
            <a:chExt cx="154" cy="110"/>
          </a:xfrm>
        </p:grpSpPr>
        <p:sp>
          <p:nvSpPr>
            <p:cNvPr id="765962" name="Line 1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5963" name="Line 1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5964" name="Line 1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5965" name="Line 1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4" name="Group 18"/>
          <p:cNvGrpSpPr>
            <a:grpSpLocks/>
          </p:cNvGrpSpPr>
          <p:nvPr/>
        </p:nvGrpSpPr>
        <p:grpSpPr bwMode="auto">
          <a:xfrm>
            <a:off x="3640184" y="2409644"/>
            <a:ext cx="292100" cy="174625"/>
            <a:chOff x="377" y="2904"/>
            <a:chExt cx="154" cy="110"/>
          </a:xfrm>
        </p:grpSpPr>
        <p:sp>
          <p:nvSpPr>
            <p:cNvPr id="765971" name="Line 19"/>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5972" name="Line 20"/>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5973" name="Line 21"/>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5974" name="Line 22"/>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1" name="Rectangle 11"/>
          <p:cNvSpPr>
            <a:spLocks noGrp="1" noChangeArrowheads="1"/>
          </p:cNvSpPr>
          <p:nvPr>
            <p:ph type="title"/>
          </p:nvPr>
        </p:nvSpPr>
        <p:spPr>
          <a:xfrm>
            <a:off x="677334" y="335280"/>
            <a:ext cx="8596668" cy="657497"/>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HEURISTICS IN QUERY OPTIMIZATION </a:t>
            </a:r>
            <a:endParaRPr lang="en-US" sz="3200" b="1" dirty="0">
              <a:solidFill>
                <a:schemeClr val="tx1"/>
              </a:solidFill>
              <a:latin typeface="Times New Roman" pitchFamily="18" charset="0"/>
              <a:cs typeface="Times New Roman" pitchFamily="18" charset="0"/>
            </a:endParaRPr>
          </a:p>
        </p:txBody>
      </p:sp>
      <p:sp>
        <p:nvSpPr>
          <p:cNvPr id="768012" name="Rectangle 12"/>
          <p:cNvSpPr>
            <a:spLocks noGrp="1" noChangeArrowheads="1"/>
          </p:cNvSpPr>
          <p:nvPr>
            <p:ph type="body" idx="1"/>
          </p:nvPr>
        </p:nvSpPr>
        <p:spPr>
          <a:xfrm>
            <a:off x="677334" y="1463041"/>
            <a:ext cx="8596668" cy="4578322"/>
          </a:xfrm>
        </p:spPr>
        <p:txBody>
          <a:bodyPr>
            <a:normAutofit/>
          </a:bodyPr>
          <a:lstStyle/>
          <a:p>
            <a:pPr>
              <a:lnSpc>
                <a:spcPct val="80000"/>
              </a:lnSpc>
            </a:pPr>
            <a:r>
              <a:rPr lang="en-US" sz="2400" dirty="0"/>
              <a:t>General Transformation Rules for Relational Algebra Operations (contd.):</a:t>
            </a:r>
          </a:p>
          <a:p>
            <a:pPr>
              <a:lnSpc>
                <a:spcPct val="80000"/>
              </a:lnSpc>
              <a:buFont typeface="Wingdings" pitchFamily="2" charset="2"/>
              <a:buNone/>
            </a:pPr>
            <a:r>
              <a:rPr lang="en-US" sz="2400" dirty="0"/>
              <a:t>8. </a:t>
            </a:r>
            <a:r>
              <a:rPr lang="en-US" sz="2400" dirty="0" err="1"/>
              <a:t>Commutativity</a:t>
            </a:r>
            <a:r>
              <a:rPr lang="en-US" sz="2400" dirty="0"/>
              <a:t> of set operations: The set operations </a:t>
            </a:r>
            <a:r>
              <a:rPr lang="en-US" sz="2400" dirty="0">
                <a:latin typeface="Lucida Grande" pitchFamily="71" charset="0"/>
              </a:rPr>
              <a:t>υ</a:t>
            </a:r>
            <a:r>
              <a:rPr lang="en-US" sz="2400" dirty="0"/>
              <a:t> and </a:t>
            </a:r>
            <a:r>
              <a:rPr lang="en-US" sz="2400" dirty="0">
                <a:ea typeface="ヒラギノ角ゴ Pro W3" pitchFamily="71" charset="-128"/>
              </a:rPr>
              <a:t>∩</a:t>
            </a:r>
            <a:r>
              <a:rPr lang="en-US" sz="2400" dirty="0"/>
              <a:t> are commutative but “–” is not. </a:t>
            </a:r>
          </a:p>
          <a:p>
            <a:pPr>
              <a:lnSpc>
                <a:spcPct val="80000"/>
              </a:lnSpc>
              <a:buFont typeface="Wingdings" pitchFamily="2" charset="2"/>
              <a:buNone/>
            </a:pPr>
            <a:r>
              <a:rPr lang="en-US" sz="2400" dirty="0"/>
              <a:t>9. </a:t>
            </a:r>
            <a:r>
              <a:rPr lang="en-US" sz="2400" dirty="0" err="1"/>
              <a:t>Associativity</a:t>
            </a:r>
            <a:r>
              <a:rPr lang="en-US" sz="2400" dirty="0"/>
              <a:t> of     , x, </a:t>
            </a:r>
            <a:r>
              <a:rPr lang="en-US" sz="2400" dirty="0">
                <a:latin typeface="Lucida Grande" pitchFamily="71" charset="0"/>
              </a:rPr>
              <a:t>υ</a:t>
            </a:r>
            <a:r>
              <a:rPr lang="en-US" sz="2400" dirty="0"/>
              <a:t>, and </a:t>
            </a:r>
            <a:r>
              <a:rPr lang="en-US" sz="2400" dirty="0">
                <a:ea typeface="ヒラギノ角ゴ Pro W3" pitchFamily="71" charset="-128"/>
              </a:rPr>
              <a:t>∩</a:t>
            </a:r>
            <a:r>
              <a:rPr lang="en-US" sz="2400" dirty="0"/>
              <a:t> : These four operations are individually associative; that is, if </a:t>
            </a:r>
            <a:r>
              <a:rPr lang="en-US" sz="2400" dirty="0">
                <a:latin typeface="Symbol" pitchFamily="18" charset="2"/>
              </a:rPr>
              <a:t>q</a:t>
            </a:r>
            <a:r>
              <a:rPr lang="en-US" sz="2400" dirty="0"/>
              <a:t> stands for any one of these four operations (throughout the expression), we have</a:t>
            </a:r>
          </a:p>
          <a:p>
            <a:pPr lvl="1">
              <a:lnSpc>
                <a:spcPct val="80000"/>
              </a:lnSpc>
            </a:pPr>
            <a:r>
              <a:rPr lang="en-US" sz="2200" dirty="0"/>
              <a:t>( R </a:t>
            </a:r>
            <a:r>
              <a:rPr lang="en-US" sz="2200" dirty="0">
                <a:latin typeface="Symbol" pitchFamily="18" charset="2"/>
              </a:rPr>
              <a:t>q</a:t>
            </a:r>
            <a:r>
              <a:rPr lang="en-US" sz="2200" dirty="0"/>
              <a:t> S ) </a:t>
            </a:r>
            <a:r>
              <a:rPr lang="en-US" sz="2200" dirty="0">
                <a:latin typeface="Symbol" pitchFamily="18" charset="2"/>
              </a:rPr>
              <a:t>q</a:t>
            </a:r>
            <a:r>
              <a:rPr lang="en-US" sz="2200" dirty="0"/>
              <a:t> T  =  R </a:t>
            </a:r>
            <a:r>
              <a:rPr lang="en-US" sz="2200" dirty="0">
                <a:latin typeface="Symbol" pitchFamily="18" charset="2"/>
              </a:rPr>
              <a:t>q</a:t>
            </a:r>
            <a:r>
              <a:rPr lang="en-US" sz="2200" dirty="0"/>
              <a:t> ( S </a:t>
            </a:r>
            <a:r>
              <a:rPr lang="en-US" sz="2200" dirty="0">
                <a:latin typeface="Symbol" pitchFamily="18" charset="2"/>
              </a:rPr>
              <a:t>q</a:t>
            </a:r>
            <a:r>
              <a:rPr lang="en-US" sz="2200" dirty="0"/>
              <a:t> T ) </a:t>
            </a:r>
          </a:p>
          <a:p>
            <a:pPr>
              <a:lnSpc>
                <a:spcPct val="80000"/>
              </a:lnSpc>
              <a:buFont typeface="Wingdings" pitchFamily="2" charset="2"/>
              <a:buNone/>
            </a:pPr>
            <a:r>
              <a:rPr lang="en-US" sz="2400" dirty="0"/>
              <a:t>10. Commuting </a:t>
            </a:r>
            <a:r>
              <a:rPr lang="en-US" sz="2400" dirty="0">
                <a:latin typeface="Symbol" pitchFamily="18" charset="2"/>
              </a:rPr>
              <a:t>s</a:t>
            </a:r>
            <a:r>
              <a:rPr lang="en-US" sz="2400" dirty="0"/>
              <a:t> with set operations: The </a:t>
            </a:r>
            <a:r>
              <a:rPr lang="en-US" sz="2400" dirty="0">
                <a:latin typeface="Symbol" pitchFamily="18" charset="2"/>
              </a:rPr>
              <a:t>s</a:t>
            </a:r>
            <a:r>
              <a:rPr lang="en-US" sz="2400" dirty="0"/>
              <a:t> operation commutes with </a:t>
            </a:r>
            <a:r>
              <a:rPr lang="en-US" sz="2400" dirty="0">
                <a:latin typeface="Lucida Grande" pitchFamily="71" charset="0"/>
              </a:rPr>
              <a:t>υ</a:t>
            </a:r>
            <a:r>
              <a:rPr lang="en-US" sz="2400" dirty="0"/>
              <a:t> , </a:t>
            </a:r>
            <a:r>
              <a:rPr lang="en-US" sz="2400" dirty="0">
                <a:ea typeface="ヒラギノ角ゴ Pro W3" pitchFamily="71" charset="-128"/>
              </a:rPr>
              <a:t>∩</a:t>
            </a:r>
            <a:r>
              <a:rPr lang="en-US" sz="2400" dirty="0"/>
              <a:t> , and –. If </a:t>
            </a:r>
            <a:r>
              <a:rPr lang="en-US" sz="2400" dirty="0">
                <a:latin typeface="Symbol" pitchFamily="18" charset="2"/>
              </a:rPr>
              <a:t>q</a:t>
            </a:r>
            <a:r>
              <a:rPr lang="en-US" sz="2400" dirty="0"/>
              <a:t> stands for any one of these three operations, we have </a:t>
            </a:r>
          </a:p>
          <a:p>
            <a:pPr lvl="1">
              <a:lnSpc>
                <a:spcPct val="80000"/>
              </a:lnSpc>
            </a:pPr>
            <a:r>
              <a:rPr lang="en-US" sz="2200" dirty="0">
                <a:latin typeface="Symbol" pitchFamily="18" charset="2"/>
              </a:rPr>
              <a:t>s</a:t>
            </a:r>
            <a:r>
              <a:rPr lang="en-US" sz="2200" baseline="-25000" dirty="0"/>
              <a:t>c</a:t>
            </a:r>
            <a:r>
              <a:rPr lang="en-US" sz="2200" dirty="0"/>
              <a:t> ( R </a:t>
            </a:r>
            <a:r>
              <a:rPr lang="en-US" sz="2200" dirty="0">
                <a:latin typeface="Symbol" pitchFamily="18" charset="2"/>
              </a:rPr>
              <a:t>q</a:t>
            </a:r>
            <a:r>
              <a:rPr lang="en-US" sz="2200" dirty="0"/>
              <a:t> S )  =  (</a:t>
            </a:r>
            <a:r>
              <a:rPr lang="en-US" sz="2200" dirty="0">
                <a:latin typeface="Symbol" pitchFamily="18" charset="2"/>
              </a:rPr>
              <a:t>s</a:t>
            </a:r>
            <a:r>
              <a:rPr lang="en-US" sz="2200" baseline="-25000" dirty="0"/>
              <a:t>c</a:t>
            </a:r>
            <a:r>
              <a:rPr lang="en-US" sz="2200" dirty="0"/>
              <a:t> (R)) </a:t>
            </a:r>
            <a:r>
              <a:rPr lang="en-US" sz="2200" dirty="0">
                <a:latin typeface="Symbol" pitchFamily="18" charset="2"/>
              </a:rPr>
              <a:t>q</a:t>
            </a:r>
            <a:r>
              <a:rPr lang="en-US" sz="2200" dirty="0"/>
              <a:t> (</a:t>
            </a:r>
            <a:r>
              <a:rPr lang="en-US" sz="2200" dirty="0">
                <a:latin typeface="Symbol" pitchFamily="18" charset="2"/>
              </a:rPr>
              <a:t>s</a:t>
            </a:r>
            <a:r>
              <a:rPr lang="en-US" sz="2200" baseline="-25000" dirty="0"/>
              <a:t>c</a:t>
            </a:r>
            <a:r>
              <a:rPr lang="en-US" sz="2200" dirty="0"/>
              <a:t> (S)) </a:t>
            </a:r>
          </a:p>
        </p:txBody>
      </p:sp>
      <p:grpSp>
        <p:nvGrpSpPr>
          <p:cNvPr id="2" name="Group 4"/>
          <p:cNvGrpSpPr>
            <a:grpSpLocks/>
          </p:cNvGrpSpPr>
          <p:nvPr/>
        </p:nvGrpSpPr>
        <p:grpSpPr bwMode="auto">
          <a:xfrm>
            <a:off x="3249749" y="2982687"/>
            <a:ext cx="292100" cy="174625"/>
            <a:chOff x="377" y="2904"/>
            <a:chExt cx="154" cy="110"/>
          </a:xfrm>
        </p:grpSpPr>
        <p:sp>
          <p:nvSpPr>
            <p:cNvPr id="768005" name="Line 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68006" name="Line 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68007" name="Line 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68008" name="Line 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69" name="Rectangle 21"/>
          <p:cNvSpPr>
            <a:spLocks noGrp="1" noChangeArrowheads="1"/>
          </p:cNvSpPr>
          <p:nvPr>
            <p:ph type="title"/>
          </p:nvPr>
        </p:nvSpPr>
        <p:spPr>
          <a:xfrm>
            <a:off x="690397" y="283029"/>
            <a:ext cx="8596668" cy="788126"/>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HEURISTICS IN QUERY OPTIMIZATION </a:t>
            </a:r>
            <a:endParaRPr lang="en-US" sz="3200" b="1" dirty="0">
              <a:solidFill>
                <a:schemeClr val="tx1"/>
              </a:solidFill>
              <a:latin typeface="Times New Roman" pitchFamily="18" charset="0"/>
              <a:cs typeface="Times New Roman" pitchFamily="18" charset="0"/>
            </a:endParaRPr>
          </a:p>
        </p:txBody>
      </p:sp>
      <p:sp>
        <p:nvSpPr>
          <p:cNvPr id="770070" name="Rectangle 22"/>
          <p:cNvSpPr>
            <a:spLocks noGrp="1" noChangeArrowheads="1"/>
          </p:cNvSpPr>
          <p:nvPr>
            <p:ph type="body" idx="1"/>
          </p:nvPr>
        </p:nvSpPr>
        <p:spPr>
          <a:xfrm>
            <a:off x="677334" y="1489167"/>
            <a:ext cx="8596668" cy="4552196"/>
          </a:xfrm>
        </p:spPr>
        <p:txBody>
          <a:bodyPr>
            <a:normAutofit fontScale="92500" lnSpcReduction="10000"/>
          </a:bodyPr>
          <a:lstStyle/>
          <a:p>
            <a:r>
              <a:rPr lang="en-US" sz="2400" dirty="0"/>
              <a:t>General Transformation Rules for Relational Algebra Operations (contd.):</a:t>
            </a:r>
          </a:p>
          <a:p>
            <a:r>
              <a:rPr lang="en-US" sz="2400" dirty="0"/>
              <a:t>The </a:t>
            </a:r>
            <a:r>
              <a:rPr lang="en-US" sz="2400" dirty="0">
                <a:latin typeface="Symbol" pitchFamily="18" charset="2"/>
              </a:rPr>
              <a:t>p</a:t>
            </a:r>
            <a:r>
              <a:rPr lang="en-US" sz="2400" dirty="0"/>
              <a:t> operation commutes with </a:t>
            </a:r>
            <a:r>
              <a:rPr lang="en-US" sz="2400" dirty="0">
                <a:latin typeface="Lucida Grande" pitchFamily="71" charset="0"/>
              </a:rPr>
              <a:t>υ</a:t>
            </a:r>
            <a:r>
              <a:rPr lang="en-US" sz="2400" dirty="0"/>
              <a:t>. 					</a:t>
            </a:r>
            <a:endParaRPr lang="en-US" sz="2400" dirty="0" smtClean="0"/>
          </a:p>
          <a:p>
            <a:pPr>
              <a:buNone/>
            </a:pPr>
            <a:r>
              <a:rPr lang="en-US" sz="2400" dirty="0" smtClean="0">
                <a:latin typeface="Symbol" pitchFamily="18" charset="2"/>
              </a:rPr>
              <a:t>	</a:t>
            </a:r>
            <a:r>
              <a:rPr lang="en-US" sz="2400" dirty="0" err="1" smtClean="0">
                <a:latin typeface="Symbol" pitchFamily="18" charset="2"/>
              </a:rPr>
              <a:t>p</a:t>
            </a:r>
            <a:r>
              <a:rPr lang="en-US" sz="2400" baseline="-25000" dirty="0" err="1" smtClean="0"/>
              <a:t>L</a:t>
            </a:r>
            <a:r>
              <a:rPr lang="en-US" sz="2400" dirty="0" smtClean="0"/>
              <a:t> </a:t>
            </a:r>
            <a:r>
              <a:rPr lang="en-US" sz="2400" dirty="0"/>
              <a:t>( R </a:t>
            </a:r>
            <a:r>
              <a:rPr lang="en-US" sz="2400" dirty="0">
                <a:latin typeface="Lucida Grande" pitchFamily="71" charset="0"/>
              </a:rPr>
              <a:t>υ</a:t>
            </a:r>
            <a:r>
              <a:rPr lang="en-US" sz="2400" dirty="0"/>
              <a:t> S )  =  (</a:t>
            </a:r>
            <a:r>
              <a:rPr lang="en-US" sz="2400" dirty="0" err="1">
                <a:latin typeface="Symbol" pitchFamily="18" charset="2"/>
              </a:rPr>
              <a:t>p</a:t>
            </a:r>
            <a:r>
              <a:rPr lang="en-US" sz="2400" baseline="-25000" dirty="0" err="1"/>
              <a:t>L</a:t>
            </a:r>
            <a:r>
              <a:rPr lang="en-US" sz="2400" dirty="0"/>
              <a:t> (R)) </a:t>
            </a:r>
            <a:r>
              <a:rPr lang="en-US" sz="2400" dirty="0">
                <a:latin typeface="Lucida Grande" pitchFamily="71" charset="0"/>
              </a:rPr>
              <a:t>υ</a:t>
            </a:r>
            <a:r>
              <a:rPr lang="en-US" sz="2400" dirty="0"/>
              <a:t> (</a:t>
            </a:r>
            <a:r>
              <a:rPr lang="en-US" sz="2400" dirty="0" err="1">
                <a:latin typeface="Symbol" pitchFamily="18" charset="2"/>
              </a:rPr>
              <a:t>p</a:t>
            </a:r>
            <a:r>
              <a:rPr lang="en-US" sz="2400" baseline="-25000" dirty="0" err="1"/>
              <a:t>L</a:t>
            </a:r>
            <a:r>
              <a:rPr lang="en-US" sz="2400" dirty="0"/>
              <a:t> (S))  </a:t>
            </a:r>
          </a:p>
          <a:p>
            <a:endParaRPr lang="en-US" sz="2400" dirty="0"/>
          </a:p>
          <a:p>
            <a:r>
              <a:rPr lang="en-US" sz="2400" dirty="0"/>
              <a:t>Converting a (</a:t>
            </a:r>
            <a:r>
              <a:rPr lang="en-US" sz="2400" dirty="0">
                <a:latin typeface="Symbol" pitchFamily="18" charset="2"/>
              </a:rPr>
              <a:t>s</a:t>
            </a:r>
            <a:r>
              <a:rPr lang="en-US" sz="2400" dirty="0"/>
              <a:t>, x) sequence into    : If the condition c of a </a:t>
            </a:r>
            <a:r>
              <a:rPr lang="en-US" sz="2400" dirty="0">
                <a:latin typeface="Symbol" pitchFamily="18" charset="2"/>
              </a:rPr>
              <a:t>s</a:t>
            </a:r>
            <a:r>
              <a:rPr lang="en-US" sz="2400" dirty="0"/>
              <a:t> that follows a  x Corresponds to a join condition, convert the (</a:t>
            </a:r>
            <a:r>
              <a:rPr lang="en-US" sz="2400" dirty="0">
                <a:latin typeface="Symbol" pitchFamily="18" charset="2"/>
              </a:rPr>
              <a:t>s</a:t>
            </a:r>
            <a:r>
              <a:rPr lang="en-US" sz="2400" dirty="0"/>
              <a:t>, x) sequence into a      as follows:					</a:t>
            </a:r>
            <a:endParaRPr lang="en-US" sz="2400" dirty="0" smtClean="0"/>
          </a:p>
          <a:p>
            <a:pPr>
              <a:buNone/>
            </a:pPr>
            <a:r>
              <a:rPr lang="en-US" sz="2400" dirty="0" smtClean="0"/>
              <a:t>	 </a:t>
            </a:r>
            <a:r>
              <a:rPr lang="en-US" sz="2400" dirty="0"/>
              <a:t>(</a:t>
            </a:r>
            <a:r>
              <a:rPr lang="en-US" sz="2400" dirty="0" err="1">
                <a:latin typeface="Symbol" pitchFamily="18" charset="2"/>
              </a:rPr>
              <a:t>s</a:t>
            </a:r>
            <a:r>
              <a:rPr lang="en-US" sz="2400" baseline="-25000" dirty="0" err="1"/>
              <a:t>C</a:t>
            </a:r>
            <a:r>
              <a:rPr lang="en-US" sz="2400" dirty="0"/>
              <a:t> (R x S))  =  (R    </a:t>
            </a:r>
            <a:r>
              <a:rPr lang="en-US" sz="2400" baseline="-25000" dirty="0"/>
              <a:t>C</a:t>
            </a:r>
            <a:r>
              <a:rPr lang="en-US" sz="2400" dirty="0"/>
              <a:t> S)</a:t>
            </a:r>
          </a:p>
          <a:p>
            <a:pPr>
              <a:buNone/>
            </a:pPr>
            <a:endParaRPr lang="en-US" sz="2400" dirty="0"/>
          </a:p>
          <a:p>
            <a:r>
              <a:rPr lang="en-US" sz="2400" dirty="0"/>
              <a:t>Other transformations </a:t>
            </a:r>
          </a:p>
        </p:txBody>
      </p:sp>
      <p:grpSp>
        <p:nvGrpSpPr>
          <p:cNvPr id="2" name="Group 4"/>
          <p:cNvGrpSpPr>
            <a:grpSpLocks/>
          </p:cNvGrpSpPr>
          <p:nvPr/>
        </p:nvGrpSpPr>
        <p:grpSpPr bwMode="auto">
          <a:xfrm>
            <a:off x="3988164" y="4262393"/>
            <a:ext cx="292100" cy="174625"/>
            <a:chOff x="377" y="2904"/>
            <a:chExt cx="154" cy="110"/>
          </a:xfrm>
        </p:grpSpPr>
        <p:sp>
          <p:nvSpPr>
            <p:cNvPr id="770053" name="Line 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70054" name="Line 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70055" name="Line 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70056" name="Line 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3337924" y="4602481"/>
            <a:ext cx="292100" cy="174625"/>
            <a:chOff x="377" y="2904"/>
            <a:chExt cx="154" cy="110"/>
          </a:xfrm>
        </p:grpSpPr>
        <p:sp>
          <p:nvSpPr>
            <p:cNvPr id="770058" name="Line 10"/>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70059" name="Line 11"/>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70060" name="Line 12"/>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70061" name="Line 13"/>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grpSp>
        <p:nvGrpSpPr>
          <p:cNvPr id="4" name="Group 14"/>
          <p:cNvGrpSpPr>
            <a:grpSpLocks/>
          </p:cNvGrpSpPr>
          <p:nvPr/>
        </p:nvGrpSpPr>
        <p:grpSpPr bwMode="auto">
          <a:xfrm>
            <a:off x="5308357" y="3615782"/>
            <a:ext cx="292100" cy="174625"/>
            <a:chOff x="377" y="2904"/>
            <a:chExt cx="154" cy="110"/>
          </a:xfrm>
        </p:grpSpPr>
        <p:sp>
          <p:nvSpPr>
            <p:cNvPr id="770063" name="Line 15"/>
            <p:cNvSpPr>
              <a:spLocks noChangeShapeType="1"/>
            </p:cNvSpPr>
            <p:nvPr/>
          </p:nvSpPr>
          <p:spPr bwMode="auto">
            <a:xfrm>
              <a:off x="381" y="2904"/>
              <a:ext cx="0" cy="110"/>
            </a:xfrm>
            <a:prstGeom prst="line">
              <a:avLst/>
            </a:prstGeom>
            <a:noFill/>
            <a:ln w="15875">
              <a:solidFill>
                <a:schemeClr val="tx1"/>
              </a:solidFill>
              <a:round/>
              <a:headEnd/>
              <a:tailEnd/>
            </a:ln>
            <a:effectLst/>
          </p:spPr>
          <p:txBody>
            <a:bodyPr wrap="none" anchor="ctr"/>
            <a:lstStyle/>
            <a:p>
              <a:endParaRPr lang="en-US"/>
            </a:p>
          </p:txBody>
        </p:sp>
        <p:sp>
          <p:nvSpPr>
            <p:cNvPr id="770064" name="Line 16"/>
            <p:cNvSpPr>
              <a:spLocks noChangeShapeType="1"/>
            </p:cNvSpPr>
            <p:nvPr/>
          </p:nvSpPr>
          <p:spPr bwMode="auto">
            <a:xfrm>
              <a:off x="527" y="2904"/>
              <a:ext cx="0" cy="110"/>
            </a:xfrm>
            <a:prstGeom prst="line">
              <a:avLst/>
            </a:prstGeom>
            <a:noFill/>
            <a:ln w="15875">
              <a:solidFill>
                <a:schemeClr val="tx1"/>
              </a:solidFill>
              <a:round/>
              <a:headEnd/>
              <a:tailEnd/>
            </a:ln>
            <a:effectLst/>
          </p:spPr>
          <p:txBody>
            <a:bodyPr wrap="none" anchor="ctr"/>
            <a:lstStyle/>
            <a:p>
              <a:endParaRPr lang="en-US"/>
            </a:p>
          </p:txBody>
        </p:sp>
        <p:sp>
          <p:nvSpPr>
            <p:cNvPr id="770065" name="Line 17"/>
            <p:cNvSpPr>
              <a:spLocks noChangeShapeType="1"/>
            </p:cNvSpPr>
            <p:nvPr/>
          </p:nvSpPr>
          <p:spPr bwMode="auto">
            <a:xfrm>
              <a:off x="385" y="2904"/>
              <a:ext cx="138" cy="110"/>
            </a:xfrm>
            <a:prstGeom prst="line">
              <a:avLst/>
            </a:prstGeom>
            <a:noFill/>
            <a:ln w="15875">
              <a:solidFill>
                <a:schemeClr val="tx1"/>
              </a:solidFill>
              <a:round/>
              <a:headEnd/>
              <a:tailEnd/>
            </a:ln>
            <a:effectLst/>
          </p:spPr>
          <p:txBody>
            <a:bodyPr wrap="none" anchor="ctr"/>
            <a:lstStyle/>
            <a:p>
              <a:endParaRPr lang="en-US"/>
            </a:p>
          </p:txBody>
        </p:sp>
        <p:sp>
          <p:nvSpPr>
            <p:cNvPr id="770066" name="Line 18"/>
            <p:cNvSpPr>
              <a:spLocks noChangeShapeType="1"/>
            </p:cNvSpPr>
            <p:nvPr/>
          </p:nvSpPr>
          <p:spPr bwMode="auto">
            <a:xfrm flipH="1">
              <a:off x="377" y="2904"/>
              <a:ext cx="154" cy="110"/>
            </a:xfrm>
            <a:prstGeom prst="line">
              <a:avLst/>
            </a:prstGeom>
            <a:noFill/>
            <a:ln w="1587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62000"/>
          </a:xfrm>
        </p:spPr>
        <p:txBody>
          <a:bodyPr/>
          <a:lstStyle/>
          <a:p>
            <a:r>
              <a:rPr lang="en-US" b="1" dirty="0" smtClean="0">
                <a:solidFill>
                  <a:schemeClr val="tx1">
                    <a:lumMod val="85000"/>
                    <a:lumOff val="15000"/>
                  </a:schemeClr>
                </a:solidFill>
                <a:latin typeface="Times New Roman" pitchFamily="18" charset="0"/>
                <a:cs typeface="Times New Roman" pitchFamily="18" charset="0"/>
              </a:rPr>
              <a:t>SQL OPERATORS</a:t>
            </a:r>
            <a:endParaRPr lang="en-US" dirty="0"/>
          </a:p>
        </p:txBody>
      </p:sp>
      <p:sp>
        <p:nvSpPr>
          <p:cNvPr id="3" name="Content Placeholder 2"/>
          <p:cNvSpPr>
            <a:spLocks noGrp="1"/>
          </p:cNvSpPr>
          <p:nvPr>
            <p:ph idx="1"/>
          </p:nvPr>
        </p:nvSpPr>
        <p:spPr>
          <a:xfrm>
            <a:off x="677334" y="1371601"/>
            <a:ext cx="8596668" cy="4669762"/>
          </a:xfrm>
        </p:spPr>
        <p:txBody>
          <a:bodyPr/>
          <a:lstStyle/>
          <a:p>
            <a:pPr>
              <a:buNone/>
            </a:pPr>
            <a:r>
              <a:rPr lang="en-US" b="1" dirty="0" smtClean="0"/>
              <a:t>Set Operators:</a:t>
            </a:r>
          </a:p>
          <a:p>
            <a:pPr>
              <a:buNone/>
            </a:pPr>
            <a:endParaRPr lang="en-US" b="1" dirty="0" smtClean="0"/>
          </a:p>
          <a:p>
            <a:endParaRPr lang="en-US" dirty="0"/>
          </a:p>
        </p:txBody>
      </p:sp>
      <p:graphicFrame>
        <p:nvGraphicFramePr>
          <p:cNvPr id="4" name="Table 3"/>
          <p:cNvGraphicFramePr>
            <a:graphicFrameLocks noGrp="1"/>
          </p:cNvGraphicFramePr>
          <p:nvPr/>
        </p:nvGraphicFramePr>
        <p:xfrm>
          <a:off x="777966" y="2483152"/>
          <a:ext cx="8128000" cy="25654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en-US" b="1" dirty="0" smtClean="0"/>
                        <a:t>OPERATOR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DEFINITION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UNION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all distinct rows from both queries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INTERSECT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common rows selected by both queries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MINUS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 all distinct rows that are in the first query , but not in</a:t>
                      </a:r>
                      <a:r>
                        <a:rPr lang="en-US" baseline="0" dirty="0" smtClean="0"/>
                        <a:t> second 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102" name="Rectangle 6"/>
          <p:cNvSpPr>
            <a:spLocks noGrp="1" noChangeArrowheads="1"/>
          </p:cNvSpPr>
          <p:nvPr>
            <p:ph type="title"/>
          </p:nvPr>
        </p:nvSpPr>
        <p:spPr/>
        <p:txBody>
          <a:bodyPr/>
          <a:lstStyle/>
          <a:p>
            <a:r>
              <a:rPr lang="en-US" sz="3200"/>
              <a:t>Using Heuristics in Query Optimization (14)</a:t>
            </a:r>
          </a:p>
        </p:txBody>
      </p:sp>
      <p:sp>
        <p:nvSpPr>
          <p:cNvPr id="772103" name="Rectangle 7"/>
          <p:cNvSpPr>
            <a:spLocks noGrp="1" noChangeArrowheads="1"/>
          </p:cNvSpPr>
          <p:nvPr>
            <p:ph type="body" idx="1"/>
          </p:nvPr>
        </p:nvSpPr>
        <p:spPr>
          <a:xfrm>
            <a:off x="677334" y="1658983"/>
            <a:ext cx="8596668" cy="4781006"/>
          </a:xfrm>
        </p:spPr>
        <p:txBody>
          <a:bodyPr>
            <a:normAutofit/>
          </a:bodyPr>
          <a:lstStyle/>
          <a:p>
            <a:pPr marL="381000" indent="-381000">
              <a:lnSpc>
                <a:spcPct val="80000"/>
              </a:lnSpc>
            </a:pPr>
            <a:r>
              <a:rPr lang="en-US" sz="1800" dirty="0">
                <a:latin typeface="Times New Roman" pitchFamily="18" charset="0"/>
                <a:cs typeface="Times New Roman" pitchFamily="18" charset="0"/>
              </a:rPr>
              <a:t>Outline of a Heuristic Algebraic Optimization Algorithm:</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Using rule 1, break up any select operations with conjunctive conditions into a cascade of select operations. 	</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Using rules 2, 4, 6, and 10 concerning the </a:t>
            </a:r>
            <a:r>
              <a:rPr lang="en-US" sz="1800" dirty="0" err="1">
                <a:latin typeface="Times New Roman" pitchFamily="18" charset="0"/>
                <a:cs typeface="Times New Roman" pitchFamily="18" charset="0"/>
              </a:rPr>
              <a:t>commutativity</a:t>
            </a:r>
            <a:r>
              <a:rPr lang="en-US" sz="1800" dirty="0">
                <a:latin typeface="Times New Roman" pitchFamily="18" charset="0"/>
                <a:cs typeface="Times New Roman" pitchFamily="18" charset="0"/>
              </a:rPr>
              <a:t> of select with other operations, move each select operation as far down the query tree as is permitted by the attributes involved in the select condition. </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Using rule 9 concerning </a:t>
            </a:r>
            <a:r>
              <a:rPr lang="en-US" sz="1800" dirty="0" err="1">
                <a:latin typeface="Times New Roman" pitchFamily="18" charset="0"/>
                <a:cs typeface="Times New Roman" pitchFamily="18" charset="0"/>
              </a:rPr>
              <a:t>associativity</a:t>
            </a:r>
            <a:r>
              <a:rPr lang="en-US" sz="1800" dirty="0">
                <a:latin typeface="Times New Roman" pitchFamily="18" charset="0"/>
                <a:cs typeface="Times New Roman" pitchFamily="18" charset="0"/>
              </a:rPr>
              <a:t> of binary operations, rearrange the leaf nodes of the tree so that the leaf node relations with the most restrictive select operations are executed first in the query tree representation. </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Using Rule 12, combine a Cartesian product operation with a subsequent select operation in the tree into a join operation. </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Using rules 3, 4, 7, and 11 concerning the cascading of project and the commuting of project with other operations, break down and move lists of projection attributes down the tree as far as possible by creating new project operations as needed. 	</a:t>
            </a:r>
          </a:p>
          <a:p>
            <a:pPr marL="381000" indent="-381000">
              <a:lnSpc>
                <a:spcPct val="80000"/>
              </a:lnSpc>
              <a:buSzTx/>
              <a:buFont typeface="Wingdings" pitchFamily="2" charset="2"/>
              <a:buAutoNum type="arabicPeriod"/>
            </a:pPr>
            <a:r>
              <a:rPr lang="en-US" sz="1800" dirty="0">
                <a:latin typeface="Times New Roman" pitchFamily="18" charset="0"/>
                <a:cs typeface="Times New Roman" pitchFamily="18" charset="0"/>
              </a:rPr>
              <a:t>Identify </a:t>
            </a:r>
            <a:r>
              <a:rPr lang="en-US" sz="1800" dirty="0" err="1">
                <a:latin typeface="Times New Roman" pitchFamily="18" charset="0"/>
                <a:cs typeface="Times New Roman" pitchFamily="18" charset="0"/>
              </a:rPr>
              <a:t>subtrees</a:t>
            </a:r>
            <a:r>
              <a:rPr lang="en-US" sz="1800" dirty="0">
                <a:latin typeface="Times New Roman" pitchFamily="18" charset="0"/>
                <a:cs typeface="Times New Roman" pitchFamily="18" charset="0"/>
              </a:rPr>
              <a:t> that represent groups of operations that can be executed by a single algorithm. </a:t>
            </a:r>
          </a:p>
          <a:p>
            <a:pPr marL="381000" indent="-381000">
              <a:lnSpc>
                <a:spcPct val="80000"/>
              </a:lnSpc>
              <a:buSzTx/>
              <a:buFont typeface="Wingdings" pitchFamily="2" charset="2"/>
              <a:buAutoNum type="arabicPeriod"/>
            </a:pPr>
            <a:endParaRPr lang="en-US" sz="1800" dirty="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C65FDE37-6C1E-47AC-B014-4E3ACB979C81}" type="slidenum">
              <a:rPr lang="en-US"/>
              <a:pPr/>
              <a:t>151</a:t>
            </a:fld>
            <a:endParaRPr lang="en-CA"/>
          </a:p>
        </p:txBody>
      </p:sp>
      <p:sp>
        <p:nvSpPr>
          <p:cNvPr id="776198" name="Rectangle 6"/>
          <p:cNvSpPr>
            <a:spLocks noGrp="1" noChangeArrowheads="1"/>
          </p:cNvSpPr>
          <p:nvPr>
            <p:ph type="title"/>
          </p:nvPr>
        </p:nvSpPr>
        <p:spPr>
          <a:xfrm>
            <a:off x="677334" y="609600"/>
            <a:ext cx="8596668" cy="657497"/>
          </a:xfrm>
        </p:spPr>
        <p:txBody>
          <a:bodyPr/>
          <a:lstStyle/>
          <a:p>
            <a:r>
              <a:rPr lang="en-US" sz="3200" dirty="0"/>
              <a:t>Using Heuristics in Query Optimization (15)</a:t>
            </a:r>
          </a:p>
        </p:txBody>
      </p:sp>
      <p:sp>
        <p:nvSpPr>
          <p:cNvPr id="776199" name="Rectangle 7"/>
          <p:cNvSpPr>
            <a:spLocks noGrp="1" noChangeArrowheads="1"/>
          </p:cNvSpPr>
          <p:nvPr>
            <p:ph type="body" idx="1"/>
          </p:nvPr>
        </p:nvSpPr>
        <p:spPr>
          <a:xfrm>
            <a:off x="677334" y="1476103"/>
            <a:ext cx="8596668" cy="4565259"/>
          </a:xfrm>
        </p:spPr>
        <p:txBody>
          <a:bodyPr>
            <a:normAutofit/>
          </a:bodyPr>
          <a:lstStyle/>
          <a:p>
            <a:pPr marL="457200" indent="-457200">
              <a:lnSpc>
                <a:spcPct val="90000"/>
              </a:lnSpc>
            </a:pPr>
            <a:r>
              <a:rPr lang="en-US" sz="2400" dirty="0"/>
              <a:t>Summary of Heuristics for Algebraic Optimization: </a:t>
            </a:r>
          </a:p>
          <a:p>
            <a:pPr marL="876300" lvl="1" indent="-419100">
              <a:lnSpc>
                <a:spcPct val="90000"/>
              </a:lnSpc>
              <a:buSzTx/>
              <a:buFont typeface="Wingdings" pitchFamily="2" charset="2"/>
              <a:buAutoNum type="arabicPeriod"/>
            </a:pPr>
            <a:r>
              <a:rPr lang="en-US" sz="2200" dirty="0"/>
              <a:t>The main heuristic is to apply first the operations that reduce the size of intermediate results. </a:t>
            </a:r>
          </a:p>
          <a:p>
            <a:pPr marL="876300" lvl="1" indent="-419100">
              <a:lnSpc>
                <a:spcPct val="90000"/>
              </a:lnSpc>
              <a:buSzTx/>
              <a:buFont typeface="Wingdings" pitchFamily="2" charset="2"/>
              <a:buAutoNum type="arabicPeriod"/>
            </a:pPr>
            <a:r>
              <a:rPr lang="en-US" sz="2200" dirty="0"/>
              <a:t>Perform select operations as early as possible to reduce the number of </a:t>
            </a:r>
            <a:r>
              <a:rPr lang="en-US" sz="2200" dirty="0" err="1"/>
              <a:t>tuples</a:t>
            </a:r>
            <a:r>
              <a:rPr lang="en-US" sz="2200" dirty="0"/>
              <a:t> and perform project operations as early as possible to reduce the number of attributes. (This is done by moving select and project operations as far down the tree as possible.)</a:t>
            </a:r>
          </a:p>
          <a:p>
            <a:pPr marL="876300" lvl="1" indent="-419100">
              <a:lnSpc>
                <a:spcPct val="90000"/>
              </a:lnSpc>
              <a:buSzTx/>
              <a:buFont typeface="Wingdings" pitchFamily="2" charset="2"/>
              <a:buAutoNum type="arabicPeriod"/>
            </a:pPr>
            <a:r>
              <a:rPr lang="en-US" sz="2200" dirty="0"/>
              <a:t>The select and join operations that are most restrictive should be executed before other similar operations. (This is done by reordering the leaf nodes of the tree among themselves and adjusting the rest of the tree appropriately.)  </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D452353-50F3-4355-892D-DD23AFA2BF02}" type="slidenum">
              <a:rPr lang="en-US"/>
              <a:pPr/>
              <a:t>152</a:t>
            </a:fld>
            <a:endParaRPr lang="en-CA"/>
          </a:p>
        </p:txBody>
      </p:sp>
      <p:sp>
        <p:nvSpPr>
          <p:cNvPr id="778246" name="Rectangle 6"/>
          <p:cNvSpPr>
            <a:spLocks noGrp="1" noChangeArrowheads="1"/>
          </p:cNvSpPr>
          <p:nvPr>
            <p:ph type="title"/>
          </p:nvPr>
        </p:nvSpPr>
        <p:spPr>
          <a:xfrm>
            <a:off x="677334" y="361407"/>
            <a:ext cx="8596668" cy="735874"/>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HEURISTICS IN QUERY OPTIMIZATION </a:t>
            </a:r>
            <a:endParaRPr lang="en-US" sz="3200" b="1" dirty="0">
              <a:solidFill>
                <a:schemeClr val="tx1"/>
              </a:solidFill>
              <a:latin typeface="Times New Roman" pitchFamily="18" charset="0"/>
              <a:cs typeface="Times New Roman" pitchFamily="18" charset="0"/>
            </a:endParaRPr>
          </a:p>
        </p:txBody>
      </p:sp>
      <p:sp>
        <p:nvSpPr>
          <p:cNvPr id="778247" name="Rectangle 7"/>
          <p:cNvSpPr>
            <a:spLocks noGrp="1" noChangeArrowheads="1"/>
          </p:cNvSpPr>
          <p:nvPr>
            <p:ph type="body" idx="1"/>
          </p:nvPr>
        </p:nvSpPr>
        <p:spPr>
          <a:xfrm>
            <a:off x="677334" y="1267097"/>
            <a:ext cx="8596668" cy="4963886"/>
          </a:xfrm>
        </p:spPr>
        <p:txBody>
          <a:bodyPr/>
          <a:lstStyle/>
          <a:p>
            <a:r>
              <a:rPr lang="en-US" sz="2400" dirty="0"/>
              <a:t>Query Execution Plans </a:t>
            </a:r>
          </a:p>
          <a:p>
            <a:pPr lvl="1"/>
            <a:r>
              <a:rPr lang="en-US" sz="2200" dirty="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a:r>
              <a:rPr lang="en-US" sz="2200" b="1" dirty="0"/>
              <a:t>Materialized evaluation</a:t>
            </a:r>
            <a:r>
              <a:rPr lang="en-US" sz="2200" dirty="0"/>
              <a:t>: the result of an operation is stored as a temporary relation.</a:t>
            </a:r>
          </a:p>
          <a:p>
            <a:pPr lvl="1"/>
            <a:r>
              <a:rPr lang="en-US" sz="2200" b="1" dirty="0"/>
              <a:t>Pipelined evaluation</a:t>
            </a:r>
            <a:r>
              <a:rPr lang="en-US" sz="2200" dirty="0"/>
              <a:t>: as the result of an operator is  produced, it is forwarded to the next operator in sequence.     </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19" y="269966"/>
            <a:ext cx="8596668" cy="644434"/>
          </a:xfrm>
        </p:spPr>
        <p:txBody>
          <a:bodyPr/>
          <a:lstStyle/>
          <a:p>
            <a:r>
              <a:rPr lang="en-US" b="1" dirty="0" smtClean="0">
                <a:solidFill>
                  <a:schemeClr val="tx1"/>
                </a:solidFill>
                <a:latin typeface="Times New Roman" pitchFamily="18" charset="0"/>
                <a:cs typeface="Times New Roman" pitchFamily="18" charset="0"/>
              </a:rPr>
              <a:t>MATERIALIZATION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32411"/>
            <a:ext cx="8596668" cy="4708951"/>
          </a:xfrm>
        </p:spPr>
        <p:txBody>
          <a:bodyPr/>
          <a:lstStyle/>
          <a:p>
            <a:r>
              <a:rPr lang="en-US" b="1" dirty="0" smtClean="0">
                <a:solidFill>
                  <a:srgbClr val="3366CC"/>
                </a:solidFill>
              </a:rPr>
              <a:t>Materialized evaluation</a:t>
            </a:r>
            <a:r>
              <a:rPr lang="en-US" b="1" dirty="0" smtClean="0"/>
              <a:t>:  </a:t>
            </a:r>
            <a:r>
              <a:rPr lang="en-US" dirty="0" smtClean="0"/>
              <a:t>evaluate one operation at a time, starting at the lowest-level.  Use intermediate results materialized into temporary relations to evaluate next-level operations.</a:t>
            </a:r>
          </a:p>
          <a:p>
            <a:r>
              <a:rPr lang="en-US" dirty="0" smtClean="0"/>
              <a:t>E.g., in figure below, compute and store </a:t>
            </a:r>
          </a:p>
          <a:p>
            <a:endParaRPr lang="en-US" dirty="0" smtClean="0"/>
          </a:p>
          <a:p>
            <a:r>
              <a:rPr lang="en-US" dirty="0" smtClean="0"/>
              <a:t>then compute the store its join with </a:t>
            </a:r>
            <a:r>
              <a:rPr lang="en-US" i="1" dirty="0" smtClean="0"/>
              <a:t>instructor, </a:t>
            </a:r>
            <a:r>
              <a:rPr lang="en-US" dirty="0" smtClean="0"/>
              <a:t>and finally compute the projection on </a:t>
            </a:r>
            <a:r>
              <a:rPr lang="en-US" i="1" dirty="0" smtClean="0"/>
              <a:t>name. </a:t>
            </a:r>
            <a:endParaRPr lang="en-US" b="1" i="1" dirty="0" smtClean="0"/>
          </a:p>
          <a:p>
            <a:pPr>
              <a:buNone/>
            </a:pPr>
            <a:endParaRPr lang="en-US" dirty="0"/>
          </a:p>
        </p:txBody>
      </p:sp>
      <p:graphicFrame>
        <p:nvGraphicFramePr>
          <p:cNvPr id="1026" name="Object 2"/>
          <p:cNvGraphicFramePr>
            <a:graphicFrameLocks noChangeAspect="1"/>
          </p:cNvGraphicFramePr>
          <p:nvPr/>
        </p:nvGraphicFramePr>
        <p:xfrm>
          <a:off x="2836364" y="2687864"/>
          <a:ext cx="3386138" cy="484188"/>
        </p:xfrm>
        <a:graphic>
          <a:graphicData uri="http://schemas.openxmlformats.org/presentationml/2006/ole">
            <p:oleObj spid="_x0000_s1026" name="Equation" r:id="rId3" imgW="1676400" imgH="241300" progId="Equation.3">
              <p:embed/>
            </p:oleObj>
          </a:graphicData>
        </a:graphic>
      </p:graphicFrame>
      <p:pic>
        <p:nvPicPr>
          <p:cNvPr id="5" name="Picture 14"/>
          <p:cNvPicPr>
            <a:picLocks noChangeAspect="1" noChangeArrowheads="1"/>
          </p:cNvPicPr>
          <p:nvPr/>
        </p:nvPicPr>
        <p:blipFill>
          <a:blip r:embed="rId4"/>
          <a:srcRect/>
          <a:stretch>
            <a:fillRect/>
          </a:stretch>
        </p:blipFill>
        <p:spPr bwMode="auto">
          <a:xfrm>
            <a:off x="2993118" y="3905796"/>
            <a:ext cx="3827463" cy="2442754"/>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0" y="361406"/>
            <a:ext cx="8596668" cy="566057"/>
          </a:xfrm>
        </p:spPr>
        <p:txBody>
          <a:bodyPr>
            <a:normAutofit fontScale="90000"/>
          </a:bodyPr>
          <a:lstStyle/>
          <a:p>
            <a:r>
              <a:rPr lang="en-US" b="1" dirty="0" smtClean="0">
                <a:solidFill>
                  <a:schemeClr val="tx1"/>
                </a:solidFill>
                <a:latin typeface="Times New Roman" pitchFamily="18" charset="0"/>
                <a:cs typeface="Times New Roman" pitchFamily="18" charset="0"/>
              </a:rPr>
              <a:t>PIPELINING</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14847"/>
            <a:ext cx="8596668" cy="4826516"/>
          </a:xfrm>
        </p:spPr>
        <p:txBody>
          <a:bodyPr/>
          <a:lstStyle/>
          <a:p>
            <a:pPr>
              <a:lnSpc>
                <a:spcPct val="90000"/>
              </a:lnSpc>
            </a:pPr>
            <a:r>
              <a:rPr lang="en-US" sz="2000" b="1" dirty="0" smtClean="0">
                <a:solidFill>
                  <a:srgbClr val="3366CC"/>
                </a:solidFill>
              </a:rPr>
              <a:t>Pipelined evaluation</a:t>
            </a:r>
            <a:r>
              <a:rPr lang="en-US" sz="2000" b="1" dirty="0" smtClean="0">
                <a:solidFill>
                  <a:schemeClr val="tx2"/>
                </a:solidFill>
              </a:rPr>
              <a:t> </a:t>
            </a:r>
            <a:r>
              <a:rPr lang="en-US" sz="2000" b="1" dirty="0" smtClean="0"/>
              <a:t>:</a:t>
            </a:r>
            <a:r>
              <a:rPr lang="en-US" sz="2000" dirty="0" smtClean="0"/>
              <a:t>  evaluate several operations simultaneously, passing the results of one operation on to the next.</a:t>
            </a:r>
          </a:p>
          <a:p>
            <a:pPr>
              <a:lnSpc>
                <a:spcPct val="90000"/>
              </a:lnSpc>
            </a:pPr>
            <a:r>
              <a:rPr lang="en-US" sz="2000" dirty="0" smtClean="0"/>
              <a:t>E.g., in previous expression tree, don</a:t>
            </a:r>
            <a:r>
              <a:rPr lang="ja-JP" altLang="en-US" sz="2000" smtClean="0"/>
              <a:t>’</a:t>
            </a:r>
            <a:r>
              <a:rPr lang="en-US" altLang="ja-JP" sz="2000" dirty="0" smtClean="0"/>
              <a:t>t store result of</a:t>
            </a:r>
            <a:br>
              <a:rPr lang="en-US" altLang="ja-JP" sz="2000" dirty="0" smtClean="0"/>
            </a:br>
            <a:r>
              <a:rPr lang="en-US" altLang="ja-JP" sz="2000" dirty="0" smtClean="0"/>
              <a:t/>
            </a:r>
            <a:br>
              <a:rPr lang="en-US" altLang="ja-JP" sz="2000" dirty="0" smtClean="0"/>
            </a:br>
            <a:r>
              <a:rPr lang="en-US" altLang="ja-JP" sz="2000" dirty="0" smtClean="0"/>
              <a:t> </a:t>
            </a:r>
          </a:p>
          <a:p>
            <a:pPr lvl="1">
              <a:lnSpc>
                <a:spcPct val="90000"/>
              </a:lnSpc>
            </a:pPr>
            <a:r>
              <a:rPr lang="en-US" sz="2000" dirty="0" smtClean="0"/>
              <a:t>instead, pass </a:t>
            </a:r>
            <a:r>
              <a:rPr lang="en-US" sz="2000" dirty="0" err="1" smtClean="0"/>
              <a:t>tuples</a:t>
            </a:r>
            <a:r>
              <a:rPr lang="en-US" sz="2000" dirty="0" smtClean="0"/>
              <a:t> directly to the join..  Similarly, don</a:t>
            </a:r>
            <a:r>
              <a:rPr lang="ja-JP" altLang="en-US" sz="2000" smtClean="0"/>
              <a:t>’</a:t>
            </a:r>
            <a:r>
              <a:rPr lang="en-US" altLang="ja-JP" sz="2000" dirty="0" smtClean="0"/>
              <a:t>t store result of join, pass </a:t>
            </a:r>
            <a:r>
              <a:rPr lang="en-US" altLang="ja-JP" sz="2000" dirty="0" err="1" smtClean="0"/>
              <a:t>tuples</a:t>
            </a:r>
            <a:r>
              <a:rPr lang="en-US" altLang="ja-JP" sz="2000" dirty="0" smtClean="0"/>
              <a:t> directly to projection. </a:t>
            </a:r>
          </a:p>
          <a:p>
            <a:pPr>
              <a:lnSpc>
                <a:spcPct val="90000"/>
              </a:lnSpc>
            </a:pPr>
            <a:r>
              <a:rPr lang="en-US" sz="2000" dirty="0" smtClean="0"/>
              <a:t>Much cheaper than materialization: no need to store a temporary relation to disk.</a:t>
            </a:r>
          </a:p>
          <a:p>
            <a:pPr>
              <a:lnSpc>
                <a:spcPct val="90000"/>
              </a:lnSpc>
            </a:pPr>
            <a:r>
              <a:rPr lang="en-US" sz="2000" dirty="0" smtClean="0"/>
              <a:t>Pipelining may not always be possible – e.g., sort, hash-join. </a:t>
            </a:r>
          </a:p>
          <a:p>
            <a:pPr>
              <a:lnSpc>
                <a:spcPct val="90000"/>
              </a:lnSpc>
            </a:pPr>
            <a:r>
              <a:rPr lang="en-US" sz="2000" dirty="0" smtClean="0"/>
              <a:t>For pipelining to be effective, use evaluation algorithms that generate output </a:t>
            </a:r>
            <a:r>
              <a:rPr lang="en-US" sz="2000" dirty="0" err="1" smtClean="0"/>
              <a:t>tuples</a:t>
            </a:r>
            <a:r>
              <a:rPr lang="en-US" sz="2000" dirty="0" smtClean="0"/>
              <a:t> even as </a:t>
            </a:r>
            <a:r>
              <a:rPr lang="en-US" sz="2000" dirty="0" err="1" smtClean="0"/>
              <a:t>tuples</a:t>
            </a:r>
            <a:r>
              <a:rPr lang="en-US" sz="2000" dirty="0" smtClean="0"/>
              <a:t> are received for inputs to the operation. </a:t>
            </a:r>
          </a:p>
          <a:p>
            <a:pPr>
              <a:lnSpc>
                <a:spcPct val="90000"/>
              </a:lnSpc>
            </a:pPr>
            <a:r>
              <a:rPr lang="en-US" sz="2000" dirty="0" smtClean="0"/>
              <a:t>Pipelines can be executed in two ways:  </a:t>
            </a:r>
            <a:r>
              <a:rPr lang="en-US" sz="2000" b="1" dirty="0" smtClean="0">
                <a:solidFill>
                  <a:srgbClr val="3366CC"/>
                </a:solidFill>
              </a:rPr>
              <a:t>demand driven</a:t>
            </a:r>
            <a:r>
              <a:rPr lang="en-US" sz="2000" dirty="0" smtClean="0"/>
              <a:t> and </a:t>
            </a:r>
            <a:r>
              <a:rPr lang="en-US" sz="2000" b="1" dirty="0" smtClean="0">
                <a:solidFill>
                  <a:srgbClr val="3366CC"/>
                </a:solidFill>
              </a:rPr>
              <a:t>producer driven</a:t>
            </a:r>
            <a:r>
              <a:rPr lang="en-US" dirty="0" smtClean="0">
                <a:solidFill>
                  <a:srgbClr val="3366CC"/>
                </a:solidFill>
              </a:rPr>
              <a:t> </a:t>
            </a:r>
          </a:p>
          <a:p>
            <a:endParaRPr lang="en-US" dirty="0"/>
          </a:p>
        </p:txBody>
      </p:sp>
      <p:graphicFrame>
        <p:nvGraphicFramePr>
          <p:cNvPr id="2050" name="Object 5"/>
          <p:cNvGraphicFramePr>
            <a:graphicFrameLocks noChangeAspect="1"/>
          </p:cNvGraphicFramePr>
          <p:nvPr/>
        </p:nvGraphicFramePr>
        <p:xfrm>
          <a:off x="2439217" y="2325326"/>
          <a:ext cx="3386138" cy="484187"/>
        </p:xfrm>
        <a:graphic>
          <a:graphicData uri="http://schemas.openxmlformats.org/presentationml/2006/ole">
            <p:oleObj spid="_x0000_s2050" name="Equation" r:id="rId3" imgW="1676400" imgH="241300" progId="Equation.3">
              <p:embed/>
            </p:oleObj>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572"/>
            <a:ext cx="8596668" cy="731520"/>
          </a:xfrm>
        </p:spPr>
        <p:txBody>
          <a:bodyPr>
            <a:normAutofit/>
          </a:bodyPr>
          <a:lstStyle/>
          <a:p>
            <a:r>
              <a:rPr lang="en-US" b="1" dirty="0" smtClean="0">
                <a:solidFill>
                  <a:schemeClr val="tx1"/>
                </a:solidFill>
                <a:latin typeface="Times New Roman" pitchFamily="18" charset="0"/>
                <a:cs typeface="Times New Roman" pitchFamily="18" charset="0"/>
              </a:rPr>
              <a:t>PIPELINING (CONT.)</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32411"/>
            <a:ext cx="8596668" cy="5068388"/>
          </a:xfrm>
        </p:spPr>
        <p:txBody>
          <a:bodyPr>
            <a:normAutofit/>
          </a:bodyPr>
          <a:lstStyle/>
          <a:p>
            <a:r>
              <a:rPr lang="en-US" sz="2000" b="1" dirty="0" smtClean="0">
                <a:solidFill>
                  <a:schemeClr val="tx1"/>
                </a:solidFill>
                <a:latin typeface="Times New Roman" pitchFamily="18" charset="0"/>
                <a:cs typeface="Times New Roman" pitchFamily="18" charset="0"/>
              </a:rPr>
              <a:t>In demand driven  or lazy evaluation</a:t>
            </a:r>
          </a:p>
          <a:p>
            <a:pPr lvl="1"/>
            <a:r>
              <a:rPr lang="en-US" dirty="0" smtClean="0">
                <a:solidFill>
                  <a:schemeClr val="tx1"/>
                </a:solidFill>
                <a:latin typeface="Times New Roman" pitchFamily="18" charset="0"/>
                <a:cs typeface="Times New Roman" pitchFamily="18" charset="0"/>
              </a:rPr>
              <a:t>system repeatedly requests next </a:t>
            </a:r>
            <a:r>
              <a:rPr lang="en-US" dirty="0" err="1" smtClean="0">
                <a:solidFill>
                  <a:schemeClr val="tx1"/>
                </a:solidFill>
                <a:latin typeface="Times New Roman" pitchFamily="18" charset="0"/>
                <a:cs typeface="Times New Roman" pitchFamily="18" charset="0"/>
              </a:rPr>
              <a:t>tuple</a:t>
            </a:r>
            <a:r>
              <a:rPr lang="en-US" dirty="0" smtClean="0">
                <a:solidFill>
                  <a:schemeClr val="tx1"/>
                </a:solidFill>
                <a:latin typeface="Times New Roman" pitchFamily="18" charset="0"/>
                <a:cs typeface="Times New Roman" pitchFamily="18" charset="0"/>
              </a:rPr>
              <a:t>  from top level operation</a:t>
            </a:r>
          </a:p>
          <a:p>
            <a:pPr lvl="1"/>
            <a:r>
              <a:rPr lang="en-US" dirty="0" smtClean="0">
                <a:solidFill>
                  <a:schemeClr val="tx1"/>
                </a:solidFill>
                <a:latin typeface="Times New Roman" pitchFamily="18" charset="0"/>
                <a:cs typeface="Times New Roman" pitchFamily="18" charset="0"/>
              </a:rPr>
              <a:t>Each operation requests  next </a:t>
            </a:r>
            <a:r>
              <a:rPr lang="en-US" dirty="0" err="1" smtClean="0">
                <a:solidFill>
                  <a:schemeClr val="tx1"/>
                </a:solidFill>
                <a:latin typeface="Times New Roman" pitchFamily="18" charset="0"/>
                <a:cs typeface="Times New Roman" pitchFamily="18" charset="0"/>
              </a:rPr>
              <a:t>tuple</a:t>
            </a:r>
            <a:r>
              <a:rPr lang="en-US" dirty="0" smtClean="0">
                <a:solidFill>
                  <a:schemeClr val="tx1"/>
                </a:solidFill>
                <a:latin typeface="Times New Roman" pitchFamily="18" charset="0"/>
                <a:cs typeface="Times New Roman" pitchFamily="18" charset="0"/>
              </a:rPr>
              <a:t> from children operations as required, in order to output its next </a:t>
            </a:r>
            <a:r>
              <a:rPr lang="en-US" dirty="0" err="1" smtClean="0">
                <a:solidFill>
                  <a:schemeClr val="tx1"/>
                </a:solidFill>
                <a:latin typeface="Times New Roman" pitchFamily="18" charset="0"/>
                <a:cs typeface="Times New Roman" pitchFamily="18" charset="0"/>
              </a:rPr>
              <a:t>tuple</a:t>
            </a:r>
            <a:endParaRPr lang="en-US" dirty="0" smtClean="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In between calls, operation has to maintain </a:t>
            </a:r>
            <a:r>
              <a:rPr lang="ja-JP" altLang="en-US" smtClean="0">
                <a:solidFill>
                  <a:schemeClr val="tx1"/>
                </a:solidFill>
                <a:latin typeface="Times New Roman" pitchFamily="18" charset="0"/>
                <a:cs typeface="Times New Roman" pitchFamily="18" charset="0"/>
              </a:rPr>
              <a:t>“</a:t>
            </a:r>
            <a:r>
              <a:rPr lang="en-US" altLang="ja-JP" dirty="0" smtClean="0">
                <a:solidFill>
                  <a:schemeClr val="tx1"/>
                </a:solidFill>
                <a:latin typeface="Times New Roman" pitchFamily="18" charset="0"/>
                <a:cs typeface="Times New Roman" pitchFamily="18" charset="0"/>
              </a:rPr>
              <a:t>state</a:t>
            </a:r>
            <a:r>
              <a:rPr lang="ja-JP" altLang="en-US" smtClean="0">
                <a:solidFill>
                  <a:schemeClr val="tx1"/>
                </a:solidFill>
                <a:latin typeface="Times New Roman" pitchFamily="18" charset="0"/>
                <a:cs typeface="Times New Roman" pitchFamily="18" charset="0"/>
              </a:rPr>
              <a:t>”</a:t>
            </a:r>
            <a:r>
              <a:rPr lang="en-US" altLang="ja-JP" dirty="0" smtClean="0">
                <a:solidFill>
                  <a:schemeClr val="tx1"/>
                </a:solidFill>
                <a:latin typeface="Times New Roman" pitchFamily="18" charset="0"/>
                <a:cs typeface="Times New Roman" pitchFamily="18" charset="0"/>
              </a:rPr>
              <a:t> so it knows what to return next</a:t>
            </a:r>
          </a:p>
          <a:p>
            <a:r>
              <a:rPr lang="en-US" sz="2000" b="1" dirty="0" smtClean="0">
                <a:solidFill>
                  <a:schemeClr val="tx1"/>
                </a:solidFill>
                <a:latin typeface="Times New Roman" pitchFamily="18" charset="0"/>
                <a:cs typeface="Times New Roman" pitchFamily="18" charset="0"/>
              </a:rPr>
              <a:t>In producer-driven or eager pipelining</a:t>
            </a:r>
          </a:p>
          <a:p>
            <a:pPr lvl="1"/>
            <a:r>
              <a:rPr lang="en-US" dirty="0" smtClean="0">
                <a:solidFill>
                  <a:schemeClr val="tx1"/>
                </a:solidFill>
                <a:latin typeface="Times New Roman" pitchFamily="18" charset="0"/>
                <a:cs typeface="Times New Roman" pitchFamily="18" charset="0"/>
              </a:rPr>
              <a:t>Operators produce </a:t>
            </a:r>
            <a:r>
              <a:rPr lang="en-US" dirty="0" err="1" smtClean="0">
                <a:solidFill>
                  <a:schemeClr val="tx1"/>
                </a:solidFill>
                <a:latin typeface="Times New Roman" pitchFamily="18" charset="0"/>
                <a:cs typeface="Times New Roman" pitchFamily="18" charset="0"/>
              </a:rPr>
              <a:t>tuples</a:t>
            </a:r>
            <a:r>
              <a:rPr lang="en-US" dirty="0" smtClean="0">
                <a:solidFill>
                  <a:schemeClr val="tx1"/>
                </a:solidFill>
                <a:latin typeface="Times New Roman" pitchFamily="18" charset="0"/>
                <a:cs typeface="Times New Roman" pitchFamily="18" charset="0"/>
              </a:rPr>
              <a:t> eagerly and pass them up to their parents</a:t>
            </a:r>
          </a:p>
          <a:p>
            <a:pPr lvl="2"/>
            <a:r>
              <a:rPr lang="en-US" dirty="0" smtClean="0">
                <a:solidFill>
                  <a:schemeClr val="tx1"/>
                </a:solidFill>
                <a:latin typeface="Times New Roman" pitchFamily="18" charset="0"/>
                <a:cs typeface="Times New Roman" pitchFamily="18" charset="0"/>
              </a:rPr>
              <a:t>Buffer maintained between operators, child puts </a:t>
            </a:r>
            <a:r>
              <a:rPr lang="en-US" dirty="0" err="1" smtClean="0">
                <a:solidFill>
                  <a:schemeClr val="tx1"/>
                </a:solidFill>
                <a:latin typeface="Times New Roman" pitchFamily="18" charset="0"/>
                <a:cs typeface="Times New Roman" pitchFamily="18" charset="0"/>
              </a:rPr>
              <a:t>tuples</a:t>
            </a:r>
            <a:r>
              <a:rPr lang="en-US" dirty="0" smtClean="0">
                <a:solidFill>
                  <a:schemeClr val="tx1"/>
                </a:solidFill>
                <a:latin typeface="Times New Roman" pitchFamily="18" charset="0"/>
                <a:cs typeface="Times New Roman" pitchFamily="18" charset="0"/>
              </a:rPr>
              <a:t> in buffer, parent removes </a:t>
            </a:r>
            <a:r>
              <a:rPr lang="en-US" dirty="0" err="1" smtClean="0">
                <a:solidFill>
                  <a:schemeClr val="tx1"/>
                </a:solidFill>
                <a:latin typeface="Times New Roman" pitchFamily="18" charset="0"/>
                <a:cs typeface="Times New Roman" pitchFamily="18" charset="0"/>
              </a:rPr>
              <a:t>tuples</a:t>
            </a:r>
            <a:r>
              <a:rPr lang="en-US" dirty="0" smtClean="0">
                <a:solidFill>
                  <a:schemeClr val="tx1"/>
                </a:solidFill>
                <a:latin typeface="Times New Roman" pitchFamily="18" charset="0"/>
                <a:cs typeface="Times New Roman" pitchFamily="18" charset="0"/>
              </a:rPr>
              <a:t> from buffer</a:t>
            </a:r>
          </a:p>
          <a:p>
            <a:pPr lvl="2"/>
            <a:r>
              <a:rPr lang="en-US" dirty="0" smtClean="0">
                <a:solidFill>
                  <a:schemeClr val="tx1"/>
                </a:solidFill>
                <a:latin typeface="Times New Roman" pitchFamily="18" charset="0"/>
                <a:cs typeface="Times New Roman" pitchFamily="18" charset="0"/>
              </a:rPr>
              <a:t>if buffer is full, child waits till there is space in the buffer, and then generates more </a:t>
            </a:r>
            <a:r>
              <a:rPr lang="en-US" dirty="0" err="1" smtClean="0">
                <a:solidFill>
                  <a:schemeClr val="tx1"/>
                </a:solidFill>
                <a:latin typeface="Times New Roman" pitchFamily="18" charset="0"/>
                <a:cs typeface="Times New Roman" pitchFamily="18" charset="0"/>
              </a:rPr>
              <a:t>tuples</a:t>
            </a:r>
            <a:endParaRPr lang="en-US" dirty="0" smtClean="0">
              <a:solidFill>
                <a:schemeClr val="tx1"/>
              </a:solidFill>
              <a:latin typeface="Times New Roman" pitchFamily="18" charset="0"/>
              <a:cs typeface="Times New Roman" pitchFamily="18" charset="0"/>
            </a:endParaRPr>
          </a:p>
          <a:p>
            <a:pPr lvl="1"/>
            <a:r>
              <a:rPr lang="en-US" dirty="0" smtClean="0">
                <a:solidFill>
                  <a:schemeClr val="tx1"/>
                </a:solidFill>
                <a:latin typeface="Times New Roman" pitchFamily="18" charset="0"/>
                <a:cs typeface="Times New Roman" pitchFamily="18" charset="0"/>
              </a:rPr>
              <a:t>System schedules operations that have space in output buffer and can process more input </a:t>
            </a:r>
            <a:r>
              <a:rPr lang="en-US" dirty="0" err="1" smtClean="0">
                <a:solidFill>
                  <a:schemeClr val="tx1"/>
                </a:solidFill>
                <a:latin typeface="Times New Roman" pitchFamily="18" charset="0"/>
                <a:cs typeface="Times New Roman" pitchFamily="18" charset="0"/>
              </a:rPr>
              <a:t>tuples</a:t>
            </a:r>
            <a:endParaRPr lang="en-US"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Alternative name: pull and push models of pipelining</a:t>
            </a: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4" name="Rectangle 6"/>
          <p:cNvSpPr>
            <a:spLocks noGrp="1" noChangeArrowheads="1"/>
          </p:cNvSpPr>
          <p:nvPr>
            <p:ph type="title"/>
          </p:nvPr>
        </p:nvSpPr>
        <p:spPr>
          <a:xfrm>
            <a:off x="690396" y="230778"/>
            <a:ext cx="8596668" cy="1075508"/>
          </a:xfrm>
        </p:spPr>
        <p:txBody>
          <a:bodyPr/>
          <a:lstStyle/>
          <a:p>
            <a:r>
              <a:rPr lang="en-US" sz="3200" b="1" dirty="0" smtClean="0">
                <a:solidFill>
                  <a:schemeClr val="tx1"/>
                </a:solidFill>
                <a:latin typeface="Times New Roman" pitchFamily="18" charset="0"/>
                <a:cs typeface="Times New Roman" pitchFamily="18" charset="0"/>
              </a:rPr>
              <a:t>USING SELECTIVITY AND COST ESTIMATES IN QUERY OPTIMIZATION</a:t>
            </a:r>
            <a:endParaRPr lang="en-US" sz="3200" b="1" dirty="0">
              <a:solidFill>
                <a:schemeClr val="tx1"/>
              </a:solidFill>
              <a:latin typeface="Times New Roman" pitchFamily="18" charset="0"/>
              <a:cs typeface="Times New Roman" pitchFamily="18" charset="0"/>
            </a:endParaRPr>
          </a:p>
        </p:txBody>
      </p:sp>
      <p:sp>
        <p:nvSpPr>
          <p:cNvPr id="780295" name="Rectangle 7"/>
          <p:cNvSpPr>
            <a:spLocks noGrp="1" noChangeArrowheads="1"/>
          </p:cNvSpPr>
          <p:nvPr>
            <p:ph type="body" idx="1"/>
          </p:nvPr>
        </p:nvSpPr>
        <p:spPr>
          <a:xfrm>
            <a:off x="677334" y="1632857"/>
            <a:ext cx="8596668" cy="4408505"/>
          </a:xfrm>
        </p:spPr>
        <p:txBody>
          <a:bodyPr/>
          <a:lstStyle/>
          <a:p>
            <a:r>
              <a:rPr lang="en-US" b="1" dirty="0"/>
              <a:t>Cost-based query optimization</a:t>
            </a:r>
            <a:r>
              <a:rPr lang="en-US" dirty="0"/>
              <a:t>:</a:t>
            </a:r>
          </a:p>
          <a:p>
            <a:pPr lvl="1"/>
            <a:r>
              <a:rPr lang="en-US" dirty="0"/>
              <a:t>Estimate and compare the costs of executing a query using different execution strategies and choose the strategy with the lowest cost estimate. </a:t>
            </a:r>
          </a:p>
          <a:p>
            <a:r>
              <a:rPr lang="en-US" dirty="0"/>
              <a:t>Issues </a:t>
            </a:r>
          </a:p>
          <a:p>
            <a:pPr lvl="1"/>
            <a:r>
              <a:rPr lang="en-US" dirty="0"/>
              <a:t>Cost function</a:t>
            </a:r>
          </a:p>
          <a:p>
            <a:pPr lvl="1"/>
            <a:r>
              <a:rPr lang="en-US" dirty="0"/>
              <a:t>Number of execution strategies to be considered</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68539EF-F0BE-4A06-9B72-2AC5A298700C}" type="slidenum">
              <a:rPr lang="en-US"/>
              <a:pPr/>
              <a:t>157</a:t>
            </a:fld>
            <a:endParaRPr lang="en-CA"/>
          </a:p>
        </p:txBody>
      </p:sp>
      <p:sp>
        <p:nvSpPr>
          <p:cNvPr id="782342" name="Rectangle 6"/>
          <p:cNvSpPr>
            <a:spLocks noGrp="1" noChangeArrowheads="1"/>
          </p:cNvSpPr>
          <p:nvPr>
            <p:ph type="title"/>
          </p:nvPr>
        </p:nvSpPr>
        <p:spPr>
          <a:xfrm>
            <a:off x="677334" y="243840"/>
            <a:ext cx="8596668" cy="814251"/>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SELECTIVITY AND COST ESTIMATES IN QUERY OPTIMIZATION </a:t>
            </a:r>
            <a:endParaRPr lang="en-US" sz="3200" b="1" dirty="0">
              <a:solidFill>
                <a:schemeClr val="tx1"/>
              </a:solidFill>
              <a:latin typeface="Times New Roman" pitchFamily="18" charset="0"/>
              <a:cs typeface="Times New Roman" pitchFamily="18" charset="0"/>
            </a:endParaRPr>
          </a:p>
        </p:txBody>
      </p:sp>
      <p:sp>
        <p:nvSpPr>
          <p:cNvPr id="782343" name="Rectangle 7"/>
          <p:cNvSpPr>
            <a:spLocks noGrp="1" noChangeArrowheads="1"/>
          </p:cNvSpPr>
          <p:nvPr>
            <p:ph type="body" idx="1"/>
          </p:nvPr>
        </p:nvSpPr>
        <p:spPr>
          <a:xfrm>
            <a:off x="677334" y="1580607"/>
            <a:ext cx="8596668" cy="4460756"/>
          </a:xfrm>
        </p:spPr>
        <p:txBody>
          <a:bodyPr/>
          <a:lstStyle/>
          <a:p>
            <a:pPr marL="533400" indent="-533400"/>
            <a:r>
              <a:rPr lang="en-US" dirty="0"/>
              <a:t>Cost Components for Query Execution</a:t>
            </a:r>
          </a:p>
          <a:p>
            <a:pPr marL="952500" lvl="1" indent="-495300">
              <a:buSzTx/>
              <a:buFont typeface="Wingdings" pitchFamily="2" charset="2"/>
              <a:buAutoNum type="arabicPeriod"/>
            </a:pPr>
            <a:r>
              <a:rPr lang="en-US" dirty="0"/>
              <a:t>Access cost to secondary storage</a:t>
            </a:r>
          </a:p>
          <a:p>
            <a:pPr marL="952500" lvl="1" indent="-495300">
              <a:buSzTx/>
              <a:buFont typeface="Wingdings" pitchFamily="2" charset="2"/>
              <a:buAutoNum type="arabicPeriod"/>
            </a:pPr>
            <a:r>
              <a:rPr lang="en-US" dirty="0"/>
              <a:t>Storage cost</a:t>
            </a:r>
          </a:p>
          <a:p>
            <a:pPr marL="952500" lvl="1" indent="-495300">
              <a:buSzTx/>
              <a:buFont typeface="Wingdings" pitchFamily="2" charset="2"/>
              <a:buAutoNum type="arabicPeriod"/>
            </a:pPr>
            <a:r>
              <a:rPr lang="en-US" dirty="0"/>
              <a:t>Computation cost</a:t>
            </a:r>
          </a:p>
          <a:p>
            <a:pPr marL="952500" lvl="1" indent="-495300">
              <a:buSzTx/>
              <a:buFont typeface="Wingdings" pitchFamily="2" charset="2"/>
              <a:buAutoNum type="arabicPeriod"/>
            </a:pPr>
            <a:r>
              <a:rPr lang="en-US" dirty="0"/>
              <a:t>Memory usage cost</a:t>
            </a:r>
          </a:p>
          <a:p>
            <a:pPr marL="952500" lvl="1" indent="-495300">
              <a:buSzTx/>
              <a:buFont typeface="Wingdings" pitchFamily="2" charset="2"/>
              <a:buAutoNum type="arabicPeriod"/>
            </a:pPr>
            <a:r>
              <a:rPr lang="en-US" dirty="0"/>
              <a:t>Communication cost</a:t>
            </a:r>
          </a:p>
          <a:p>
            <a:pPr marL="533400" indent="-533400"/>
            <a:endParaRPr lang="en-US" dirty="0"/>
          </a:p>
          <a:p>
            <a:pPr marL="533400" indent="-533400"/>
            <a:r>
              <a:rPr lang="en-US" dirty="0"/>
              <a:t>Note: Different database systems may focus on different cost components.</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6FAC4185-9A7B-4388-BDA5-49BDADDDF412}" type="slidenum">
              <a:rPr lang="en-US"/>
              <a:pPr/>
              <a:t>158</a:t>
            </a:fld>
            <a:endParaRPr lang="en-CA"/>
          </a:p>
        </p:txBody>
      </p:sp>
      <p:sp>
        <p:nvSpPr>
          <p:cNvPr id="784390" name="Rectangle 6"/>
          <p:cNvSpPr>
            <a:spLocks noGrp="1" noChangeArrowheads="1"/>
          </p:cNvSpPr>
          <p:nvPr>
            <p:ph type="title"/>
          </p:nvPr>
        </p:nvSpPr>
        <p:spPr>
          <a:xfrm>
            <a:off x="664271" y="309154"/>
            <a:ext cx="8596668" cy="1049383"/>
          </a:xfrm>
        </p:spPr>
        <p:txBody>
          <a:bodyPr>
            <a:normAutofit fontScale="90000"/>
          </a:bodyPr>
          <a:lstStyle/>
          <a:p>
            <a:r>
              <a:rPr lang="en-US" sz="3200" b="1" dirty="0" smtClean="0">
                <a:solidFill>
                  <a:schemeClr val="tx1"/>
                </a:solidFill>
                <a:latin typeface="Times New Roman" pitchFamily="18" charset="0"/>
                <a:cs typeface="Times New Roman" pitchFamily="18" charset="0"/>
              </a:rPr>
              <a:t>USING SELECTIVITY AND COST ESTIMATES IN QUERY OPTIMIZATION </a:t>
            </a:r>
            <a:endParaRPr lang="en-US" sz="3200" b="1" dirty="0">
              <a:solidFill>
                <a:schemeClr val="tx1"/>
              </a:solidFill>
              <a:latin typeface="Times New Roman" pitchFamily="18" charset="0"/>
              <a:cs typeface="Times New Roman" pitchFamily="18" charset="0"/>
            </a:endParaRPr>
          </a:p>
        </p:txBody>
      </p:sp>
      <p:sp>
        <p:nvSpPr>
          <p:cNvPr id="784391" name="Rectangle 7"/>
          <p:cNvSpPr>
            <a:spLocks noGrp="1" noChangeArrowheads="1"/>
          </p:cNvSpPr>
          <p:nvPr>
            <p:ph type="body" idx="1"/>
          </p:nvPr>
        </p:nvSpPr>
        <p:spPr>
          <a:xfrm>
            <a:off x="677334" y="1645921"/>
            <a:ext cx="8596668" cy="4395442"/>
          </a:xfrm>
        </p:spPr>
        <p:txBody>
          <a:bodyPr>
            <a:normAutofit fontScale="92500" lnSpcReduction="20000"/>
          </a:bodyPr>
          <a:lstStyle/>
          <a:p>
            <a:r>
              <a:rPr lang="en-US" sz="2400" dirty="0"/>
              <a:t>Catalog Information Used in Cost Functions</a:t>
            </a:r>
          </a:p>
          <a:p>
            <a:pPr lvl="1"/>
            <a:r>
              <a:rPr lang="en-US" sz="2200" dirty="0"/>
              <a:t>Information about the size of a file </a:t>
            </a:r>
          </a:p>
          <a:p>
            <a:pPr lvl="2"/>
            <a:r>
              <a:rPr lang="en-US" sz="2000" dirty="0"/>
              <a:t>number of records (</a:t>
            </a:r>
            <a:r>
              <a:rPr lang="en-US" sz="2000" dirty="0" err="1"/>
              <a:t>tuples</a:t>
            </a:r>
            <a:r>
              <a:rPr lang="en-US" sz="2000" dirty="0"/>
              <a:t>) (r), </a:t>
            </a:r>
          </a:p>
          <a:p>
            <a:pPr lvl="2"/>
            <a:r>
              <a:rPr lang="en-US" sz="2000" dirty="0"/>
              <a:t>record size (R), </a:t>
            </a:r>
          </a:p>
          <a:p>
            <a:pPr lvl="2"/>
            <a:r>
              <a:rPr lang="en-US" sz="2000" dirty="0"/>
              <a:t>number of blocks (b) </a:t>
            </a:r>
          </a:p>
          <a:p>
            <a:pPr lvl="2"/>
            <a:r>
              <a:rPr lang="en-US" sz="2000" dirty="0"/>
              <a:t>blocking factor (</a:t>
            </a:r>
            <a:r>
              <a:rPr lang="en-US" sz="2000" dirty="0" err="1"/>
              <a:t>bfr</a:t>
            </a:r>
            <a:r>
              <a:rPr lang="en-US" sz="2000" dirty="0"/>
              <a:t>) </a:t>
            </a:r>
          </a:p>
          <a:p>
            <a:pPr lvl="1"/>
            <a:r>
              <a:rPr lang="en-US" sz="2200" dirty="0"/>
              <a:t>Information about indexes and indexing attributes of a file</a:t>
            </a:r>
          </a:p>
          <a:p>
            <a:pPr lvl="2"/>
            <a:r>
              <a:rPr lang="en-US" sz="2000" dirty="0"/>
              <a:t>Number of levels (x) of each multilevel index</a:t>
            </a:r>
          </a:p>
          <a:p>
            <a:pPr lvl="2"/>
            <a:r>
              <a:rPr lang="en-US" sz="2000" dirty="0"/>
              <a:t>Number of first-level index blocks (bI1)</a:t>
            </a:r>
          </a:p>
          <a:p>
            <a:pPr lvl="2"/>
            <a:r>
              <a:rPr lang="en-US" sz="2000" dirty="0"/>
              <a:t>Number of distinct values (d) of an attribute</a:t>
            </a:r>
          </a:p>
          <a:p>
            <a:pPr lvl="2"/>
            <a:r>
              <a:rPr lang="en-US" sz="2000" dirty="0"/>
              <a:t>Selectivity (</a:t>
            </a:r>
            <a:r>
              <a:rPr lang="en-US" sz="2000" dirty="0" err="1"/>
              <a:t>sl</a:t>
            </a:r>
            <a:r>
              <a:rPr lang="en-US" sz="2000" dirty="0"/>
              <a:t>) of an attribute</a:t>
            </a:r>
          </a:p>
          <a:p>
            <a:pPr lvl="2"/>
            <a:r>
              <a:rPr lang="en-US" sz="2000" dirty="0"/>
              <a:t>Selection cardinality (s) of an attribute. (s = </a:t>
            </a:r>
            <a:r>
              <a:rPr lang="en-US" sz="2000" dirty="0" err="1"/>
              <a:t>sl</a:t>
            </a:r>
            <a:r>
              <a:rPr lang="en-US" sz="2000" dirty="0"/>
              <a:t> * r)</a:t>
            </a:r>
          </a:p>
          <a:p>
            <a:endParaRPr lang="en-US" sz="2400" dirty="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17451D1C-AABA-4400-B955-C97A93C56EB4}" type="slidenum">
              <a:rPr lang="en-US"/>
              <a:pPr/>
              <a:t>159</a:t>
            </a:fld>
            <a:endParaRPr lang="en-CA"/>
          </a:p>
        </p:txBody>
      </p:sp>
      <p:sp>
        <p:nvSpPr>
          <p:cNvPr id="786438" name="Rectangle 6"/>
          <p:cNvSpPr>
            <a:spLocks noGrp="1" noChangeArrowheads="1"/>
          </p:cNvSpPr>
          <p:nvPr>
            <p:ph type="title"/>
          </p:nvPr>
        </p:nvSpPr>
        <p:spPr/>
        <p:txBody>
          <a:bodyPr/>
          <a:lstStyle/>
          <a:p>
            <a:r>
              <a:rPr lang="en-US" sz="3200"/>
              <a:t>Using Selectivity and Cost Estimates in Query Optimization (4)</a:t>
            </a:r>
          </a:p>
        </p:txBody>
      </p:sp>
      <p:sp>
        <p:nvSpPr>
          <p:cNvPr id="786439" name="Rectangle 7"/>
          <p:cNvSpPr>
            <a:spLocks noGrp="1" noChangeArrowheads="1"/>
          </p:cNvSpPr>
          <p:nvPr>
            <p:ph type="body" idx="1"/>
          </p:nvPr>
        </p:nvSpPr>
        <p:spPr/>
        <p:txBody>
          <a:bodyPr>
            <a:normAutofit fontScale="92500" lnSpcReduction="20000"/>
          </a:bodyPr>
          <a:lstStyle/>
          <a:p>
            <a:pPr>
              <a:lnSpc>
                <a:spcPct val="80000"/>
              </a:lnSpc>
            </a:pPr>
            <a:r>
              <a:rPr lang="en-US" sz="2400"/>
              <a:t>Examples of Cost Functions for SELECT</a:t>
            </a:r>
          </a:p>
          <a:p>
            <a:pPr>
              <a:lnSpc>
                <a:spcPct val="80000"/>
              </a:lnSpc>
            </a:pPr>
            <a:r>
              <a:rPr lang="en-US" sz="2400"/>
              <a:t>S1. Linear search (brute force) approach </a:t>
            </a:r>
          </a:p>
          <a:p>
            <a:pPr lvl="1">
              <a:lnSpc>
                <a:spcPct val="80000"/>
              </a:lnSpc>
            </a:pPr>
            <a:r>
              <a:rPr lang="en-US" sz="2200"/>
              <a:t>C</a:t>
            </a:r>
            <a:r>
              <a:rPr lang="en-US" sz="2200" baseline="-25000"/>
              <a:t>S1a</a:t>
            </a:r>
            <a:r>
              <a:rPr lang="en-US" sz="2200"/>
              <a:t> = b; </a:t>
            </a:r>
          </a:p>
          <a:p>
            <a:pPr lvl="1">
              <a:lnSpc>
                <a:spcPct val="80000"/>
              </a:lnSpc>
            </a:pPr>
            <a:r>
              <a:rPr lang="en-US" sz="2200"/>
              <a:t>For an equality condition on a key, C</a:t>
            </a:r>
            <a:r>
              <a:rPr lang="en-US" sz="2200" baseline="-25000"/>
              <a:t>S1a</a:t>
            </a:r>
            <a:r>
              <a:rPr lang="en-US" sz="2200"/>
              <a:t> = (b/2) if the record is found; otherwise C</a:t>
            </a:r>
            <a:r>
              <a:rPr lang="en-US" sz="2200" baseline="-25000"/>
              <a:t>S1a</a:t>
            </a:r>
            <a:r>
              <a:rPr lang="en-US" sz="2200"/>
              <a:t> = b.</a:t>
            </a:r>
          </a:p>
          <a:p>
            <a:pPr>
              <a:lnSpc>
                <a:spcPct val="80000"/>
              </a:lnSpc>
            </a:pPr>
            <a:r>
              <a:rPr lang="en-US" sz="2400"/>
              <a:t>S2. Binary search:</a:t>
            </a:r>
          </a:p>
          <a:p>
            <a:pPr lvl="1">
              <a:lnSpc>
                <a:spcPct val="80000"/>
              </a:lnSpc>
            </a:pPr>
            <a:r>
              <a:rPr lang="en-US" sz="2200"/>
              <a:t>C</a:t>
            </a:r>
            <a:r>
              <a:rPr lang="en-US" sz="2200" baseline="-25000"/>
              <a:t>S2</a:t>
            </a:r>
            <a:r>
              <a:rPr lang="en-US" sz="2200"/>
              <a:t> = log</a:t>
            </a:r>
            <a:r>
              <a:rPr lang="en-US" sz="2200" baseline="-25000"/>
              <a:t>2</a:t>
            </a:r>
            <a:r>
              <a:rPr lang="en-US" sz="2200"/>
              <a:t>b + (s/bfr)</a:t>
            </a:r>
            <a:r>
              <a:rPr lang="en-US" sz="2200">
                <a:cs typeface="Arial" pitchFamily="34" charset="0"/>
                <a:sym typeface="Symbol" pitchFamily="18" charset="2"/>
              </a:rPr>
              <a:t> </a:t>
            </a:r>
            <a:r>
              <a:rPr lang="en-US" sz="2200"/>
              <a:t>–1</a:t>
            </a:r>
          </a:p>
          <a:p>
            <a:pPr lvl="1">
              <a:lnSpc>
                <a:spcPct val="80000"/>
              </a:lnSpc>
            </a:pPr>
            <a:r>
              <a:rPr lang="en-US" sz="2200"/>
              <a:t>For an equality condition on a unique (key) attribute, C</a:t>
            </a:r>
            <a:r>
              <a:rPr lang="en-US" sz="2200" baseline="-25000"/>
              <a:t>S2</a:t>
            </a:r>
            <a:r>
              <a:rPr lang="en-US" sz="2200"/>
              <a:t> =log</a:t>
            </a:r>
            <a:r>
              <a:rPr lang="en-US" sz="2200" baseline="-25000"/>
              <a:t>2</a:t>
            </a:r>
            <a:r>
              <a:rPr lang="en-US" sz="2200"/>
              <a:t>b</a:t>
            </a:r>
          </a:p>
          <a:p>
            <a:pPr>
              <a:lnSpc>
                <a:spcPct val="80000"/>
              </a:lnSpc>
            </a:pPr>
            <a:r>
              <a:rPr lang="en-US" sz="2400"/>
              <a:t>S3. Using a primary index (S3a) or hash key (S3b) to retrieve a single record</a:t>
            </a:r>
          </a:p>
          <a:p>
            <a:pPr lvl="1">
              <a:lnSpc>
                <a:spcPct val="80000"/>
              </a:lnSpc>
            </a:pPr>
            <a:r>
              <a:rPr lang="en-US" sz="2200"/>
              <a:t>C</a:t>
            </a:r>
            <a:r>
              <a:rPr lang="en-US" sz="2200" baseline="-25000"/>
              <a:t>S3a</a:t>
            </a:r>
            <a:r>
              <a:rPr lang="en-US" sz="2200"/>
              <a:t> = x + 1;  C</a:t>
            </a:r>
            <a:r>
              <a:rPr lang="en-US" sz="2200" baseline="-25000"/>
              <a:t>S3b</a:t>
            </a:r>
            <a:r>
              <a:rPr lang="en-US" sz="2200"/>
              <a:t> = 1 for static or linear hashing;</a:t>
            </a:r>
          </a:p>
          <a:p>
            <a:pPr lvl="1">
              <a:lnSpc>
                <a:spcPct val="80000"/>
              </a:lnSpc>
            </a:pPr>
            <a:r>
              <a:rPr lang="en-US" sz="2200"/>
              <a:t>C</a:t>
            </a:r>
            <a:r>
              <a:rPr lang="en-US" sz="2200" baseline="-25000"/>
              <a:t>S3b</a:t>
            </a:r>
            <a:r>
              <a:rPr lang="en-US" sz="2200"/>
              <a:t> = 1 for extendible hashing;</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609600"/>
            <a:ext cx="8333476" cy="722811"/>
          </a:xfrm>
        </p:spPr>
        <p:txBody>
          <a:bodyPr/>
          <a:lstStyle/>
          <a:p>
            <a:r>
              <a:rPr lang="en-US" dirty="0" smtClean="0">
                <a:solidFill>
                  <a:schemeClr val="tx1"/>
                </a:solidFill>
              </a:rPr>
              <a:t>DATA TYPE</a:t>
            </a:r>
            <a:endParaRPr lang="en-US" dirty="0">
              <a:solidFill>
                <a:schemeClr val="tx1"/>
              </a:solidFill>
            </a:endParaRPr>
          </a:p>
        </p:txBody>
      </p:sp>
      <p:graphicFrame>
        <p:nvGraphicFramePr>
          <p:cNvPr id="4" name="Content Placeholder 3"/>
          <p:cNvGraphicFramePr>
            <a:graphicFrameLocks noGrp="1"/>
          </p:cNvGraphicFramePr>
          <p:nvPr>
            <p:ph idx="1"/>
          </p:nvPr>
        </p:nvGraphicFramePr>
        <p:xfrm>
          <a:off x="849086" y="1306288"/>
          <a:ext cx="8608423" cy="5225140"/>
        </p:xfrm>
        <a:graphic>
          <a:graphicData uri="http://schemas.openxmlformats.org/drawingml/2006/table">
            <a:tbl>
              <a:tblPr/>
              <a:tblGrid>
                <a:gridCol w="2069465"/>
                <a:gridCol w="6538958"/>
              </a:tblGrid>
              <a:tr h="265601">
                <a:tc>
                  <a:txBody>
                    <a:bodyPr/>
                    <a:lstStyle/>
                    <a:p>
                      <a:pPr marL="0" marR="0" algn="ctr">
                        <a:lnSpc>
                          <a:spcPct val="115000"/>
                        </a:lnSpc>
                        <a:spcBef>
                          <a:spcPts val="0"/>
                        </a:spcBef>
                        <a:spcAft>
                          <a:spcPts val="0"/>
                        </a:spcAft>
                      </a:pPr>
                      <a:r>
                        <a:rPr lang="en-US" sz="1200" b="1" dirty="0">
                          <a:latin typeface="Times New Roman"/>
                          <a:ea typeface="Times New Roman"/>
                          <a:cs typeface="Times New Roman"/>
                        </a:rPr>
                        <a:t>Data type</a:t>
                      </a:r>
                      <a:endParaRPr lang="en-US" sz="1100" dirty="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Times New Roman"/>
                          <a:ea typeface="Times New Roman"/>
                          <a:cs typeface="Times New Roman"/>
                        </a:rPr>
                        <a:t>Description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CHARACTER(n)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Character string. Fixed-length 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482">
                <a:tc>
                  <a:txBody>
                    <a:bodyPr/>
                    <a:lstStyle/>
                    <a:p>
                      <a:pPr marL="0" marR="0">
                        <a:lnSpc>
                          <a:spcPct val="115000"/>
                        </a:lnSpc>
                        <a:spcBef>
                          <a:spcPts val="0"/>
                        </a:spcBef>
                        <a:spcAft>
                          <a:spcPts val="0"/>
                        </a:spcAft>
                      </a:pPr>
                      <a:r>
                        <a:rPr lang="en-US" sz="1200">
                          <a:latin typeface="Times New Roman"/>
                          <a:ea typeface="Times New Roman"/>
                          <a:cs typeface="Times New Roman"/>
                        </a:rPr>
                        <a:t>VARCHAR(n) or</a:t>
                      </a:r>
                      <a:br>
                        <a:rPr lang="en-US" sz="1200">
                          <a:latin typeface="Times New Roman"/>
                          <a:ea typeface="Times New Roman"/>
                          <a:cs typeface="Times New Roman"/>
                        </a:rPr>
                      </a:br>
                      <a:r>
                        <a:rPr lang="en-US" sz="1200">
                          <a:latin typeface="Times New Roman"/>
                          <a:ea typeface="Times New Roman"/>
                          <a:cs typeface="Times New Roman"/>
                        </a:rPr>
                        <a:t>CHARACTER VARYING(n)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Character string. Variable length. Maximum length 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482">
                <a:tc>
                  <a:txBody>
                    <a:bodyPr/>
                    <a:lstStyle/>
                    <a:p>
                      <a:pPr marL="0" marR="0">
                        <a:lnSpc>
                          <a:spcPct val="115000"/>
                        </a:lnSpc>
                        <a:spcBef>
                          <a:spcPts val="0"/>
                        </a:spcBef>
                        <a:spcAft>
                          <a:spcPts val="0"/>
                        </a:spcAft>
                      </a:pPr>
                      <a:r>
                        <a:rPr lang="en-US" sz="1200">
                          <a:latin typeface="Times New Roman"/>
                          <a:ea typeface="Times New Roman"/>
                          <a:cs typeface="Times New Roman"/>
                        </a:rPr>
                        <a:t>VARBINARY(n) or</a:t>
                      </a:r>
                      <a:br>
                        <a:rPr lang="en-US" sz="1200">
                          <a:latin typeface="Times New Roman"/>
                          <a:ea typeface="Times New Roman"/>
                          <a:cs typeface="Times New Roman"/>
                        </a:rPr>
                      </a:br>
                      <a:r>
                        <a:rPr lang="en-US" sz="1200">
                          <a:latin typeface="Times New Roman"/>
                          <a:ea typeface="Times New Roman"/>
                          <a:cs typeface="Times New Roman"/>
                        </a:rPr>
                        <a:t>BINARY VARYING(n)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Binary string. Variable length. Maximum length 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INTEGER(p)</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Integer numerical (no decimal). Precision p</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SMALLINT</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Integer numerical (no decimal). Precision 5</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INTEGER</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Integer numerical (no decimal). Precision 10</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BIGINT</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Integer numerical (no decimal). Precision 19</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482">
                <a:tc>
                  <a:txBody>
                    <a:bodyPr/>
                    <a:lstStyle/>
                    <a:p>
                      <a:pPr marL="0" marR="0">
                        <a:lnSpc>
                          <a:spcPct val="115000"/>
                        </a:lnSpc>
                        <a:spcBef>
                          <a:spcPts val="0"/>
                        </a:spcBef>
                        <a:spcAft>
                          <a:spcPts val="0"/>
                        </a:spcAft>
                      </a:pPr>
                      <a:r>
                        <a:rPr lang="en-US" sz="1200">
                          <a:latin typeface="Times New Roman"/>
                          <a:ea typeface="Times New Roman"/>
                          <a:cs typeface="Times New Roman"/>
                        </a:rPr>
                        <a:t>DECIMAL(p,s)</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Exact numerical, precision p, scale s. Example: decimal(5,2) is a number that has 3 digits before the decimal and 2 digits after the decimal</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NUMERIC(p,s)</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Exact numerical, precision p, scale s. (Same as DECIMAL)</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482">
                <a:tc>
                  <a:txBody>
                    <a:bodyPr/>
                    <a:lstStyle/>
                    <a:p>
                      <a:pPr marL="0" marR="0">
                        <a:lnSpc>
                          <a:spcPct val="115000"/>
                        </a:lnSpc>
                        <a:spcBef>
                          <a:spcPts val="0"/>
                        </a:spcBef>
                        <a:spcAft>
                          <a:spcPts val="0"/>
                        </a:spcAft>
                      </a:pPr>
                      <a:r>
                        <a:rPr lang="en-US" sz="1200">
                          <a:latin typeface="Times New Roman"/>
                          <a:ea typeface="Times New Roman"/>
                          <a:cs typeface="Times New Roman"/>
                        </a:rPr>
                        <a:t>FLOAT(p)</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Approximate numerical, mantissa precision p. A floating number in base 10 exponential notation. The size argument for this type consists of a single number specifying the minimum precision</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REAL</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Approximate numerical, mantissa precision 7</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FLOAT</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Approximate numerical, mantissa precision 16</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DATE</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Stores year, month, and day values</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TIME</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Stores hour, minute, and second values</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601">
                <a:tc>
                  <a:txBody>
                    <a:bodyPr/>
                    <a:lstStyle/>
                    <a:p>
                      <a:pPr marL="0" marR="0">
                        <a:lnSpc>
                          <a:spcPct val="115000"/>
                        </a:lnSpc>
                        <a:spcBef>
                          <a:spcPts val="0"/>
                        </a:spcBef>
                        <a:spcAft>
                          <a:spcPts val="0"/>
                        </a:spcAft>
                      </a:pPr>
                      <a:r>
                        <a:rPr lang="en-US" sz="1200">
                          <a:latin typeface="Times New Roman"/>
                          <a:ea typeface="Times New Roman"/>
                          <a:cs typeface="Times New Roman"/>
                        </a:rPr>
                        <a:t>TIMESTAMP</a:t>
                      </a:r>
                      <a:endParaRPr lang="en-US" sz="110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Stores year, month, day, hour, minute, and second values</a:t>
                      </a:r>
                      <a:endParaRPr lang="en-US" sz="1100" dirty="0">
                        <a:latin typeface="Calibri"/>
                        <a:ea typeface="Calibri"/>
                        <a:cs typeface="Times New Roman"/>
                      </a:endParaRPr>
                    </a:p>
                  </a:txBody>
                  <a:tcPr marL="9365" marR="9365" marT="9365" marB="936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7D855672-7827-44AF-B6D5-51DAA6ABF7B3}" type="slidenum">
              <a:rPr lang="en-US"/>
              <a:pPr/>
              <a:t>160</a:t>
            </a:fld>
            <a:endParaRPr lang="en-CA"/>
          </a:p>
        </p:txBody>
      </p:sp>
      <p:sp>
        <p:nvSpPr>
          <p:cNvPr id="788486" name="Rectangle 6"/>
          <p:cNvSpPr>
            <a:spLocks noGrp="1" noChangeArrowheads="1"/>
          </p:cNvSpPr>
          <p:nvPr>
            <p:ph type="title"/>
          </p:nvPr>
        </p:nvSpPr>
        <p:spPr/>
        <p:txBody>
          <a:bodyPr/>
          <a:lstStyle/>
          <a:p>
            <a:r>
              <a:rPr lang="en-US" sz="3200"/>
              <a:t>Using Selectivity and Cost Estimates in Query Optimization (5)</a:t>
            </a:r>
          </a:p>
        </p:txBody>
      </p:sp>
      <p:sp>
        <p:nvSpPr>
          <p:cNvPr id="788487" name="Rectangle 7"/>
          <p:cNvSpPr>
            <a:spLocks noGrp="1" noChangeArrowheads="1"/>
          </p:cNvSpPr>
          <p:nvPr>
            <p:ph type="body" idx="1"/>
          </p:nvPr>
        </p:nvSpPr>
        <p:spPr/>
        <p:txBody>
          <a:bodyPr>
            <a:normAutofit fontScale="92500" lnSpcReduction="20000"/>
          </a:bodyPr>
          <a:lstStyle/>
          <a:p>
            <a:r>
              <a:rPr lang="en-US" sz="2400"/>
              <a:t>Examples of Cost Functions for SELECT (contd.)</a:t>
            </a:r>
          </a:p>
          <a:p>
            <a:r>
              <a:rPr lang="en-US" sz="2400"/>
              <a:t>S4. Using an ordering index to retrieve multiple records: </a:t>
            </a:r>
          </a:p>
          <a:p>
            <a:pPr lvl="1"/>
            <a:r>
              <a:rPr lang="en-US" sz="2200"/>
              <a:t>For the comparison condition on a key field with an ordering index, C</a:t>
            </a:r>
            <a:r>
              <a:rPr lang="en-US" sz="2200" baseline="-25000"/>
              <a:t>S4</a:t>
            </a:r>
            <a:r>
              <a:rPr lang="en-US" sz="2200"/>
              <a:t> = x + (b/2) </a:t>
            </a:r>
          </a:p>
          <a:p>
            <a:r>
              <a:rPr lang="en-US" sz="2400"/>
              <a:t>S5. Using a clustering index to retrieve multiple records:</a:t>
            </a:r>
          </a:p>
          <a:p>
            <a:pPr lvl="1"/>
            <a:r>
              <a:rPr lang="en-US" sz="2200"/>
              <a:t>C</a:t>
            </a:r>
            <a:r>
              <a:rPr lang="en-US" sz="2200" baseline="-25000"/>
              <a:t>S5</a:t>
            </a:r>
            <a:r>
              <a:rPr lang="en-US" sz="2200"/>
              <a:t> = x + </a:t>
            </a:r>
            <a:r>
              <a:rPr lang="en-US" sz="2200">
                <a:ea typeface="ヒラギノ角ゴ Pro W3" pitchFamily="71" charset="-128"/>
                <a:sym typeface="Marlett" pitchFamily="2" charset="2"/>
              </a:rPr>
              <a:t>┌</a:t>
            </a:r>
            <a:r>
              <a:rPr lang="en-US" sz="2200"/>
              <a:t> (s/bfr) </a:t>
            </a:r>
            <a:r>
              <a:rPr lang="en-US" sz="2200">
                <a:ea typeface="ヒラギノ角ゴ Pro W3" pitchFamily="71" charset="-128"/>
                <a:sym typeface="Marlett" pitchFamily="2" charset="2"/>
              </a:rPr>
              <a:t>┐</a:t>
            </a:r>
            <a:endParaRPr lang="en-US" sz="2200"/>
          </a:p>
          <a:p>
            <a:r>
              <a:rPr lang="en-US" sz="2400"/>
              <a:t>S6. Using a secondary (B+-tree) index:</a:t>
            </a:r>
          </a:p>
          <a:p>
            <a:pPr lvl="1"/>
            <a:r>
              <a:rPr lang="en-US" sz="2200"/>
              <a:t>For an equality comparison, C</a:t>
            </a:r>
            <a:r>
              <a:rPr lang="en-US" sz="2200" baseline="-25000"/>
              <a:t>S6a</a:t>
            </a:r>
            <a:r>
              <a:rPr lang="en-US" sz="2200"/>
              <a:t> = x + s;  </a:t>
            </a:r>
          </a:p>
          <a:p>
            <a:pPr lvl="1"/>
            <a:r>
              <a:rPr lang="en-US" sz="2200"/>
              <a:t>For an comparison condition such as &gt;, &lt;, &gt;=, or &lt;=, </a:t>
            </a:r>
          </a:p>
          <a:p>
            <a:pPr lvl="1"/>
            <a:r>
              <a:rPr lang="en-US" sz="2200"/>
              <a:t>C</a:t>
            </a:r>
            <a:r>
              <a:rPr lang="en-US" sz="2200" baseline="-25000"/>
              <a:t>S6a</a:t>
            </a:r>
            <a:r>
              <a:rPr lang="en-US" sz="2200"/>
              <a:t> = x + (b</a:t>
            </a:r>
            <a:r>
              <a:rPr lang="en-US" sz="2200" baseline="-25000"/>
              <a:t>I1</a:t>
            </a:r>
            <a:r>
              <a:rPr lang="en-US" sz="2200"/>
              <a:t>/2) + (r/2)</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E5DB335C-0904-4E35-BC9D-897FB59D59C1}" type="slidenum">
              <a:rPr lang="en-US"/>
              <a:pPr/>
              <a:t>161</a:t>
            </a:fld>
            <a:endParaRPr lang="en-CA"/>
          </a:p>
        </p:txBody>
      </p:sp>
      <p:sp>
        <p:nvSpPr>
          <p:cNvPr id="790534" name="Rectangle 6"/>
          <p:cNvSpPr>
            <a:spLocks noGrp="1" noChangeArrowheads="1"/>
          </p:cNvSpPr>
          <p:nvPr>
            <p:ph type="title"/>
          </p:nvPr>
        </p:nvSpPr>
        <p:spPr/>
        <p:txBody>
          <a:bodyPr/>
          <a:lstStyle/>
          <a:p>
            <a:r>
              <a:rPr lang="en-US" sz="3200"/>
              <a:t>Using Selectivity and Cost Estimates in Query Optimization (6)</a:t>
            </a:r>
          </a:p>
        </p:txBody>
      </p:sp>
      <p:sp>
        <p:nvSpPr>
          <p:cNvPr id="790535" name="Rectangle 7"/>
          <p:cNvSpPr>
            <a:spLocks noGrp="1" noChangeArrowheads="1"/>
          </p:cNvSpPr>
          <p:nvPr>
            <p:ph type="body" idx="1"/>
          </p:nvPr>
        </p:nvSpPr>
        <p:spPr/>
        <p:txBody>
          <a:bodyPr>
            <a:normAutofit fontScale="92500" lnSpcReduction="10000"/>
          </a:bodyPr>
          <a:lstStyle/>
          <a:p>
            <a:r>
              <a:rPr lang="en-US" sz="2400"/>
              <a:t>Examples of Cost Functions for SELECT (contd.)</a:t>
            </a:r>
          </a:p>
          <a:p>
            <a:r>
              <a:rPr lang="en-US" sz="2400"/>
              <a:t>S7. Conjunctive selection: </a:t>
            </a:r>
          </a:p>
          <a:p>
            <a:pPr lvl="1"/>
            <a:r>
              <a:rPr lang="en-US" sz="2200"/>
              <a:t>Use either S1 or one of the methods S2 to S6 to solve. </a:t>
            </a:r>
          </a:p>
          <a:p>
            <a:pPr lvl="1"/>
            <a:r>
              <a:rPr lang="en-US" sz="2200"/>
              <a:t>For the latter case, use one condition to retrieve the records and then check in the memory buffer whether each retrieved record satisfies the remaining conditions in the conjunction.</a:t>
            </a:r>
          </a:p>
          <a:p>
            <a:r>
              <a:rPr lang="en-US" sz="2400"/>
              <a:t>S8. Conjunctive selection using a composite index:</a:t>
            </a:r>
          </a:p>
          <a:p>
            <a:pPr lvl="1"/>
            <a:r>
              <a:rPr lang="en-US" sz="2200"/>
              <a:t>Same as S3a, S5 or S6a, depending on the type of index.</a:t>
            </a:r>
          </a:p>
          <a:p>
            <a:endParaRPr lang="en-US" sz="2400"/>
          </a:p>
          <a:p>
            <a:r>
              <a:rPr lang="en-US" sz="2400"/>
              <a:t>Examples of using the cost functions.</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r>
              <a:rPr lang="en-US"/>
              <a:t>Slide 15- </a:t>
            </a:r>
            <a:fld id="{F81C9A6E-A5FA-4956-B45C-6B46F6410BEC}" type="slidenum">
              <a:rPr lang="en-US"/>
              <a:pPr/>
              <a:t>162</a:t>
            </a:fld>
            <a:endParaRPr lang="en-CA"/>
          </a:p>
        </p:txBody>
      </p:sp>
      <p:sp>
        <p:nvSpPr>
          <p:cNvPr id="792597" name="Rectangle 21"/>
          <p:cNvSpPr>
            <a:spLocks noGrp="1" noChangeArrowheads="1"/>
          </p:cNvSpPr>
          <p:nvPr>
            <p:ph type="title"/>
          </p:nvPr>
        </p:nvSpPr>
        <p:spPr/>
        <p:txBody>
          <a:bodyPr/>
          <a:lstStyle/>
          <a:p>
            <a:r>
              <a:rPr lang="en-US" sz="3200"/>
              <a:t>Using Selectivity and Cost Estimates in Query Optimization (7)</a:t>
            </a:r>
          </a:p>
        </p:txBody>
      </p:sp>
      <p:sp>
        <p:nvSpPr>
          <p:cNvPr id="792598" name="Rectangle 22"/>
          <p:cNvSpPr>
            <a:spLocks noGrp="1" noChangeArrowheads="1"/>
          </p:cNvSpPr>
          <p:nvPr>
            <p:ph type="body" idx="1"/>
          </p:nvPr>
        </p:nvSpPr>
        <p:spPr/>
        <p:txBody>
          <a:bodyPr/>
          <a:lstStyle/>
          <a:p>
            <a:r>
              <a:rPr lang="en-US"/>
              <a:t>Examples of Cost Functions for JOIN</a:t>
            </a:r>
          </a:p>
          <a:p>
            <a:pPr lvl="1"/>
            <a:r>
              <a:rPr lang="en-US"/>
              <a:t>Join selectivity (js)</a:t>
            </a:r>
          </a:p>
          <a:p>
            <a:pPr lvl="1"/>
            <a:r>
              <a:rPr lang="en-US"/>
              <a:t>js = | (R     </a:t>
            </a:r>
            <a:r>
              <a:rPr lang="en-US" baseline="-25000"/>
              <a:t>C</a:t>
            </a:r>
            <a:r>
              <a:rPr lang="en-US"/>
              <a:t> S) | / | R x  S | = | (R    </a:t>
            </a:r>
            <a:r>
              <a:rPr lang="en-US" baseline="-25000"/>
              <a:t>C</a:t>
            </a:r>
            <a:r>
              <a:rPr lang="en-US"/>
              <a:t> S) | / (|R| * |S |)</a:t>
            </a:r>
          </a:p>
          <a:p>
            <a:pPr lvl="2"/>
            <a:r>
              <a:rPr lang="en-US"/>
              <a:t>If condition C does not exist, js = 1;</a:t>
            </a:r>
          </a:p>
          <a:p>
            <a:pPr lvl="2"/>
            <a:r>
              <a:rPr lang="en-US"/>
              <a:t>If no tuples from the relations satisfy condition C, js = 0;</a:t>
            </a:r>
          </a:p>
          <a:p>
            <a:pPr lvl="2"/>
            <a:r>
              <a:rPr lang="en-US"/>
              <a:t>Usually, 0 &lt;= js &lt;= 1;</a:t>
            </a:r>
          </a:p>
          <a:p>
            <a:r>
              <a:rPr lang="en-US"/>
              <a:t>Size of the result file after join operation</a:t>
            </a:r>
          </a:p>
          <a:p>
            <a:pPr lvl="1"/>
            <a:r>
              <a:rPr lang="en-US"/>
              <a:t>| (R     </a:t>
            </a:r>
            <a:r>
              <a:rPr lang="en-US" baseline="-25000"/>
              <a:t>C</a:t>
            </a:r>
            <a:r>
              <a:rPr lang="en-US"/>
              <a:t> S) |  = js * |R| * |S |</a:t>
            </a:r>
          </a:p>
        </p:txBody>
      </p:sp>
      <p:grpSp>
        <p:nvGrpSpPr>
          <p:cNvPr id="2" name="Group 4"/>
          <p:cNvGrpSpPr>
            <a:grpSpLocks/>
          </p:cNvGrpSpPr>
          <p:nvPr/>
        </p:nvGrpSpPr>
        <p:grpSpPr bwMode="auto">
          <a:xfrm>
            <a:off x="2336801" y="5845176"/>
            <a:ext cx="292100" cy="174625"/>
            <a:chOff x="377" y="2904"/>
            <a:chExt cx="154" cy="110"/>
          </a:xfrm>
        </p:grpSpPr>
        <p:sp>
          <p:nvSpPr>
            <p:cNvPr id="792581" name="Line 5"/>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92582" name="Line 6"/>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92583" name="Line 7"/>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92584" name="Line 8"/>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grpSp>
        <p:nvGrpSpPr>
          <p:cNvPr id="3" name="Group 9"/>
          <p:cNvGrpSpPr>
            <a:grpSpLocks/>
          </p:cNvGrpSpPr>
          <p:nvPr/>
        </p:nvGrpSpPr>
        <p:grpSpPr bwMode="auto">
          <a:xfrm>
            <a:off x="7937501" y="2720976"/>
            <a:ext cx="292100" cy="174625"/>
            <a:chOff x="377" y="2904"/>
            <a:chExt cx="154" cy="110"/>
          </a:xfrm>
        </p:grpSpPr>
        <p:sp>
          <p:nvSpPr>
            <p:cNvPr id="792586" name="Line 10"/>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92587" name="Line 11"/>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92588" name="Line 12"/>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92589" name="Line 13"/>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grpSp>
        <p:nvGrpSpPr>
          <p:cNvPr id="4" name="Group 14"/>
          <p:cNvGrpSpPr>
            <a:grpSpLocks/>
          </p:cNvGrpSpPr>
          <p:nvPr/>
        </p:nvGrpSpPr>
        <p:grpSpPr bwMode="auto">
          <a:xfrm>
            <a:off x="3162301" y="2720976"/>
            <a:ext cx="292100" cy="174625"/>
            <a:chOff x="377" y="2904"/>
            <a:chExt cx="154" cy="110"/>
          </a:xfrm>
        </p:grpSpPr>
        <p:sp>
          <p:nvSpPr>
            <p:cNvPr id="792591" name="Line 15"/>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92592" name="Line 16"/>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92593" name="Line 17"/>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92594" name="Line 18"/>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9BDD72B1-12C0-4BFC-94AC-4A51AE193D87}" type="slidenum">
              <a:rPr lang="en-US"/>
              <a:pPr/>
              <a:t>163</a:t>
            </a:fld>
            <a:endParaRPr lang="en-CA"/>
          </a:p>
        </p:txBody>
      </p:sp>
      <p:sp>
        <p:nvSpPr>
          <p:cNvPr id="794630" name="Rectangle 6"/>
          <p:cNvSpPr>
            <a:spLocks noGrp="1" noChangeArrowheads="1"/>
          </p:cNvSpPr>
          <p:nvPr>
            <p:ph type="title"/>
          </p:nvPr>
        </p:nvSpPr>
        <p:spPr/>
        <p:txBody>
          <a:bodyPr/>
          <a:lstStyle/>
          <a:p>
            <a:r>
              <a:rPr lang="en-US" sz="3200"/>
              <a:t>Using Selectivity and Cost Estimates in Query Optimization (8)</a:t>
            </a:r>
          </a:p>
        </p:txBody>
      </p:sp>
      <p:sp>
        <p:nvSpPr>
          <p:cNvPr id="794631" name="Rectangle 7"/>
          <p:cNvSpPr>
            <a:spLocks noGrp="1" noChangeArrowheads="1"/>
          </p:cNvSpPr>
          <p:nvPr>
            <p:ph type="body" idx="1"/>
          </p:nvPr>
        </p:nvSpPr>
        <p:spPr/>
        <p:txBody>
          <a:bodyPr>
            <a:normAutofit fontScale="92500" lnSpcReduction="10000"/>
          </a:bodyPr>
          <a:lstStyle/>
          <a:p>
            <a:r>
              <a:rPr lang="en-US" sz="2400"/>
              <a:t>Examples of Cost Functions for JOIN (contd.)</a:t>
            </a:r>
          </a:p>
          <a:p>
            <a:r>
              <a:rPr lang="en-US" sz="2400"/>
              <a:t>J1. Nested-loop join:</a:t>
            </a:r>
          </a:p>
          <a:p>
            <a:pPr lvl="1"/>
            <a:r>
              <a:rPr lang="en-US" sz="2200"/>
              <a:t>C</a:t>
            </a:r>
            <a:r>
              <a:rPr lang="en-US" sz="2200" baseline="-25000"/>
              <a:t>J1</a:t>
            </a:r>
            <a:r>
              <a:rPr lang="en-US" sz="2200"/>
              <a:t> = b</a:t>
            </a:r>
            <a:r>
              <a:rPr lang="en-US" sz="2200" baseline="-25000"/>
              <a:t>R</a:t>
            </a:r>
            <a:r>
              <a:rPr lang="en-US" sz="2200"/>
              <a:t> + (b</a:t>
            </a:r>
            <a:r>
              <a:rPr lang="en-US" sz="2200" baseline="-25000"/>
              <a:t>R</a:t>
            </a:r>
            <a:r>
              <a:rPr lang="en-US" sz="2200"/>
              <a:t>*b</a:t>
            </a:r>
            <a:r>
              <a:rPr lang="en-US" sz="2200" baseline="-25000"/>
              <a:t>S</a:t>
            </a:r>
            <a:r>
              <a:rPr lang="en-US" sz="2200"/>
              <a:t>) + ((js* |R|* |S|)/bfr</a:t>
            </a:r>
            <a:r>
              <a:rPr lang="en-US" sz="2200" baseline="-25000"/>
              <a:t>RS</a:t>
            </a:r>
            <a:r>
              <a:rPr lang="en-US" sz="2200"/>
              <a:t>)</a:t>
            </a:r>
          </a:p>
          <a:p>
            <a:pPr lvl="1"/>
            <a:r>
              <a:rPr lang="en-US" sz="2200"/>
              <a:t>(Use R for outer loop)</a:t>
            </a:r>
          </a:p>
          <a:p>
            <a:r>
              <a:rPr lang="en-US" sz="2400"/>
              <a:t>J2. Single-loop join (using an access structure to retrieve the matching record(s))</a:t>
            </a:r>
          </a:p>
          <a:p>
            <a:pPr lvl="1"/>
            <a:r>
              <a:rPr lang="en-US" sz="2200"/>
              <a:t>If  an index exists for the join attribute B of S with index levels x</a:t>
            </a:r>
            <a:r>
              <a:rPr lang="en-US" sz="2200" baseline="-25000"/>
              <a:t>B</a:t>
            </a:r>
            <a:r>
              <a:rPr lang="en-US" sz="2200"/>
              <a:t>, we can retrieve each record s in R and then use the index to retrieve all the matching records t from S that satisfy t[B] = s[A].</a:t>
            </a:r>
          </a:p>
          <a:p>
            <a:pPr lvl="1"/>
            <a:r>
              <a:rPr lang="en-US" sz="2200"/>
              <a:t>The cost depends on the type of index. </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A0030635-5C37-4368-8430-7F1F0CF71AED}" type="slidenum">
              <a:rPr lang="en-US"/>
              <a:pPr/>
              <a:t>164</a:t>
            </a:fld>
            <a:endParaRPr lang="en-CA"/>
          </a:p>
        </p:txBody>
      </p:sp>
      <p:sp>
        <p:nvSpPr>
          <p:cNvPr id="796678" name="Rectangle 6"/>
          <p:cNvSpPr>
            <a:spLocks noGrp="1" noChangeArrowheads="1"/>
          </p:cNvSpPr>
          <p:nvPr>
            <p:ph type="title"/>
          </p:nvPr>
        </p:nvSpPr>
        <p:spPr/>
        <p:txBody>
          <a:bodyPr/>
          <a:lstStyle/>
          <a:p>
            <a:r>
              <a:rPr lang="en-US" sz="3200"/>
              <a:t>Using Selectivity and Cost Estimates in Query Optimization (9)</a:t>
            </a:r>
          </a:p>
        </p:txBody>
      </p:sp>
      <p:sp>
        <p:nvSpPr>
          <p:cNvPr id="796679" name="Rectangle 7"/>
          <p:cNvSpPr>
            <a:spLocks noGrp="1" noChangeArrowheads="1"/>
          </p:cNvSpPr>
          <p:nvPr>
            <p:ph type="body" idx="1"/>
          </p:nvPr>
        </p:nvSpPr>
        <p:spPr/>
        <p:txBody>
          <a:bodyPr>
            <a:normAutofit fontScale="85000" lnSpcReduction="20000"/>
          </a:bodyPr>
          <a:lstStyle/>
          <a:p>
            <a:pPr>
              <a:lnSpc>
                <a:spcPct val="80000"/>
              </a:lnSpc>
            </a:pPr>
            <a:r>
              <a:rPr lang="en-US" sz="2400"/>
              <a:t>Examples of Cost Functions for JOIN (contd.)</a:t>
            </a:r>
          </a:p>
          <a:p>
            <a:pPr>
              <a:lnSpc>
                <a:spcPct val="80000"/>
              </a:lnSpc>
            </a:pPr>
            <a:r>
              <a:rPr lang="en-US" sz="2400"/>
              <a:t>J2. Single-loop join (contd.)</a:t>
            </a:r>
          </a:p>
          <a:p>
            <a:pPr lvl="1">
              <a:lnSpc>
                <a:spcPct val="80000"/>
              </a:lnSpc>
            </a:pPr>
            <a:r>
              <a:rPr lang="en-US" sz="2200"/>
              <a:t>For a secondary index, </a:t>
            </a:r>
          </a:p>
          <a:p>
            <a:pPr lvl="2">
              <a:lnSpc>
                <a:spcPct val="80000"/>
              </a:lnSpc>
            </a:pPr>
            <a:r>
              <a:rPr lang="en-US" sz="2000"/>
              <a:t>C</a:t>
            </a:r>
            <a:r>
              <a:rPr lang="en-US" sz="2000" baseline="-25000"/>
              <a:t>J2a</a:t>
            </a:r>
            <a:r>
              <a:rPr lang="en-US" sz="2000"/>
              <a:t> =  b</a:t>
            </a:r>
            <a:r>
              <a:rPr lang="en-US" sz="2000" baseline="-25000"/>
              <a:t>R</a:t>
            </a:r>
            <a:r>
              <a:rPr lang="en-US" sz="2000"/>
              <a:t> + (|R| * (x</a:t>
            </a:r>
            <a:r>
              <a:rPr lang="en-US" sz="2000" baseline="-25000"/>
              <a:t>B</a:t>
            </a:r>
            <a:r>
              <a:rPr lang="en-US" sz="2000"/>
              <a:t> + s</a:t>
            </a:r>
            <a:r>
              <a:rPr lang="en-US" sz="2000" baseline="-25000"/>
              <a:t>B</a:t>
            </a:r>
            <a:r>
              <a:rPr lang="en-US" sz="2000"/>
              <a:t>)) + ((js* |R|* |S|)/bfr</a:t>
            </a:r>
            <a:r>
              <a:rPr lang="en-US" sz="2000" baseline="-25000"/>
              <a:t>RS</a:t>
            </a:r>
            <a:r>
              <a:rPr lang="en-US" sz="2000"/>
              <a:t>);</a:t>
            </a:r>
          </a:p>
          <a:p>
            <a:pPr lvl="1">
              <a:lnSpc>
                <a:spcPct val="80000"/>
              </a:lnSpc>
            </a:pPr>
            <a:r>
              <a:rPr lang="en-US" sz="2200"/>
              <a:t>For a clustering index,</a:t>
            </a:r>
          </a:p>
          <a:p>
            <a:pPr lvl="2">
              <a:lnSpc>
                <a:spcPct val="80000"/>
              </a:lnSpc>
            </a:pPr>
            <a:r>
              <a:rPr lang="en-US" sz="2000"/>
              <a:t>C</a:t>
            </a:r>
            <a:r>
              <a:rPr lang="en-US" sz="2000" baseline="-25000"/>
              <a:t>J2b</a:t>
            </a:r>
            <a:r>
              <a:rPr lang="en-US" sz="2000"/>
              <a:t> =  b</a:t>
            </a:r>
            <a:r>
              <a:rPr lang="en-US" sz="2000" baseline="-25000"/>
              <a:t>R</a:t>
            </a:r>
            <a:r>
              <a:rPr lang="en-US" sz="2000"/>
              <a:t> + (|R| * (x</a:t>
            </a:r>
            <a:r>
              <a:rPr lang="en-US" sz="2000" baseline="-25000"/>
              <a:t>B</a:t>
            </a:r>
            <a:r>
              <a:rPr lang="en-US" sz="2000"/>
              <a:t> + (s</a:t>
            </a:r>
            <a:r>
              <a:rPr lang="en-US" sz="2000" baseline="-25000"/>
              <a:t>B</a:t>
            </a:r>
            <a:r>
              <a:rPr lang="en-US" sz="2000"/>
              <a:t>/bfr</a:t>
            </a:r>
            <a:r>
              <a:rPr lang="en-US" sz="2000" baseline="-25000"/>
              <a:t>B</a:t>
            </a:r>
            <a:r>
              <a:rPr lang="en-US" sz="2000"/>
              <a:t>))) + ((js* |R|* |S|)/bfr</a:t>
            </a:r>
            <a:r>
              <a:rPr lang="en-US" sz="2000" baseline="-25000"/>
              <a:t>RS</a:t>
            </a:r>
            <a:r>
              <a:rPr lang="en-US" sz="2000"/>
              <a:t>);</a:t>
            </a:r>
          </a:p>
          <a:p>
            <a:pPr lvl="1">
              <a:lnSpc>
                <a:spcPct val="80000"/>
              </a:lnSpc>
            </a:pPr>
            <a:r>
              <a:rPr lang="en-US" sz="2200"/>
              <a:t>For a primary index,</a:t>
            </a:r>
          </a:p>
          <a:p>
            <a:pPr lvl="2">
              <a:lnSpc>
                <a:spcPct val="80000"/>
              </a:lnSpc>
            </a:pPr>
            <a:r>
              <a:rPr lang="en-US" sz="2000"/>
              <a:t>C</a:t>
            </a:r>
            <a:r>
              <a:rPr lang="en-US" sz="2000" baseline="-25000"/>
              <a:t>J2c</a:t>
            </a:r>
            <a:r>
              <a:rPr lang="en-US" sz="2000"/>
              <a:t> =  b</a:t>
            </a:r>
            <a:r>
              <a:rPr lang="en-US" sz="2000" baseline="-25000"/>
              <a:t>R</a:t>
            </a:r>
            <a:r>
              <a:rPr lang="en-US" sz="2000"/>
              <a:t> + (|R| * (x</a:t>
            </a:r>
            <a:r>
              <a:rPr lang="en-US" sz="2000" baseline="-25000"/>
              <a:t>B</a:t>
            </a:r>
            <a:r>
              <a:rPr lang="en-US" sz="2000"/>
              <a:t> + 1)) + ((js* |R|* |S|)/bfr</a:t>
            </a:r>
            <a:r>
              <a:rPr lang="en-US" sz="2000" baseline="-25000"/>
              <a:t>RS</a:t>
            </a:r>
            <a:r>
              <a:rPr lang="en-US" sz="2000"/>
              <a:t>);</a:t>
            </a:r>
          </a:p>
          <a:p>
            <a:pPr lvl="1">
              <a:lnSpc>
                <a:spcPct val="80000"/>
              </a:lnSpc>
            </a:pPr>
            <a:r>
              <a:rPr lang="en-US" sz="2200"/>
              <a:t>If a hash key exists for one of the two join attributes — B of S</a:t>
            </a:r>
          </a:p>
          <a:p>
            <a:pPr lvl="2">
              <a:lnSpc>
                <a:spcPct val="80000"/>
              </a:lnSpc>
            </a:pPr>
            <a:r>
              <a:rPr lang="en-US" sz="2000"/>
              <a:t>C</a:t>
            </a:r>
            <a:r>
              <a:rPr lang="en-US" sz="2000" baseline="-25000"/>
              <a:t>J2d</a:t>
            </a:r>
            <a:r>
              <a:rPr lang="en-US" sz="2000"/>
              <a:t> =  b</a:t>
            </a:r>
            <a:r>
              <a:rPr lang="en-US" sz="2000" baseline="-25000"/>
              <a:t>R</a:t>
            </a:r>
            <a:r>
              <a:rPr lang="en-US" sz="2000"/>
              <a:t> + (|R| * h) + ((js* |R|* |S|)/bfr</a:t>
            </a:r>
            <a:r>
              <a:rPr lang="en-US" sz="2000" baseline="-25000"/>
              <a:t>RS</a:t>
            </a:r>
            <a:r>
              <a:rPr lang="en-US" sz="2000"/>
              <a:t>);</a:t>
            </a:r>
          </a:p>
          <a:p>
            <a:pPr>
              <a:lnSpc>
                <a:spcPct val="80000"/>
              </a:lnSpc>
            </a:pPr>
            <a:r>
              <a:rPr lang="en-US" sz="2400"/>
              <a:t>J3. Sort-merge join:</a:t>
            </a:r>
          </a:p>
          <a:p>
            <a:pPr lvl="2">
              <a:lnSpc>
                <a:spcPct val="80000"/>
              </a:lnSpc>
            </a:pPr>
            <a:r>
              <a:rPr lang="en-US" sz="2000"/>
              <a:t>C</a:t>
            </a:r>
            <a:r>
              <a:rPr lang="en-US" sz="1800" baseline="-25000"/>
              <a:t>J3a</a:t>
            </a:r>
            <a:r>
              <a:rPr lang="en-US" sz="2000"/>
              <a:t> =  C</a:t>
            </a:r>
            <a:r>
              <a:rPr lang="en-US" sz="1800" baseline="-25000"/>
              <a:t>S</a:t>
            </a:r>
            <a:r>
              <a:rPr lang="en-US" sz="2000"/>
              <a:t> + b</a:t>
            </a:r>
            <a:r>
              <a:rPr lang="en-US" sz="1800" baseline="-25000"/>
              <a:t>R</a:t>
            </a:r>
            <a:r>
              <a:rPr lang="en-US" sz="2000"/>
              <a:t> + b</a:t>
            </a:r>
            <a:r>
              <a:rPr lang="en-US" sz="1800" baseline="-25000"/>
              <a:t>S</a:t>
            </a:r>
            <a:r>
              <a:rPr lang="en-US" sz="2000"/>
              <a:t> + ((js* |R|* |S|)/bfr</a:t>
            </a:r>
            <a:r>
              <a:rPr lang="en-US" sz="1800" baseline="-25000"/>
              <a:t>RS</a:t>
            </a:r>
            <a:r>
              <a:rPr lang="en-US" sz="2000"/>
              <a:t>); 	</a:t>
            </a:r>
          </a:p>
          <a:p>
            <a:pPr lvl="2">
              <a:lnSpc>
                <a:spcPct val="80000"/>
              </a:lnSpc>
            </a:pPr>
            <a:r>
              <a:rPr lang="en-US" sz="2000"/>
              <a:t>(CS: Cost for sorting files)</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15- </a:t>
            </a:r>
            <a:fld id="{84A084D9-2E9F-4A4E-88FE-AB592DBDEFC4}" type="slidenum">
              <a:rPr lang="en-US"/>
              <a:pPr/>
              <a:t>165</a:t>
            </a:fld>
            <a:endParaRPr lang="en-CA"/>
          </a:p>
        </p:txBody>
      </p:sp>
      <p:sp>
        <p:nvSpPr>
          <p:cNvPr id="798726" name="Rectangle 6"/>
          <p:cNvSpPr>
            <a:spLocks noGrp="1" noChangeArrowheads="1"/>
          </p:cNvSpPr>
          <p:nvPr>
            <p:ph type="title"/>
          </p:nvPr>
        </p:nvSpPr>
        <p:spPr/>
        <p:txBody>
          <a:bodyPr/>
          <a:lstStyle/>
          <a:p>
            <a:r>
              <a:rPr lang="en-US" sz="3200"/>
              <a:t>Using Selectivity and Cost Estimates in Query Optimization (10)</a:t>
            </a:r>
          </a:p>
        </p:txBody>
      </p:sp>
      <p:sp>
        <p:nvSpPr>
          <p:cNvPr id="798727" name="Rectangle 7"/>
          <p:cNvSpPr>
            <a:spLocks noGrp="1" noChangeArrowheads="1"/>
          </p:cNvSpPr>
          <p:nvPr>
            <p:ph type="body" idx="1"/>
          </p:nvPr>
        </p:nvSpPr>
        <p:spPr/>
        <p:txBody>
          <a:bodyPr>
            <a:normAutofit fontScale="92500" lnSpcReduction="20000"/>
          </a:bodyPr>
          <a:lstStyle/>
          <a:p>
            <a:pPr>
              <a:lnSpc>
                <a:spcPct val="90000"/>
              </a:lnSpc>
            </a:pPr>
            <a:r>
              <a:rPr lang="en-US" sz="2400" b="1"/>
              <a:t>Multiple Relation Queries and Join Ordering</a:t>
            </a:r>
          </a:p>
          <a:p>
            <a:pPr lvl="1">
              <a:lnSpc>
                <a:spcPct val="90000"/>
              </a:lnSpc>
            </a:pPr>
            <a:r>
              <a:rPr lang="en-US" sz="2200"/>
              <a:t>A query joining n relations will have n-1 join operations, and hence can have a large number of different join orders when we apply the algebraic transformation rules. </a:t>
            </a:r>
          </a:p>
          <a:p>
            <a:pPr lvl="1">
              <a:lnSpc>
                <a:spcPct val="90000"/>
              </a:lnSpc>
            </a:pPr>
            <a:r>
              <a:rPr lang="en-US" sz="2200"/>
              <a:t>Current query optimizers typically limit the structure of a (join) query tree to that of left-deep (or right-deep) trees.</a:t>
            </a:r>
          </a:p>
          <a:p>
            <a:pPr>
              <a:lnSpc>
                <a:spcPct val="90000"/>
              </a:lnSpc>
            </a:pPr>
            <a:endParaRPr lang="en-US" sz="2400"/>
          </a:p>
          <a:p>
            <a:pPr>
              <a:lnSpc>
                <a:spcPct val="90000"/>
              </a:lnSpc>
            </a:pPr>
            <a:r>
              <a:rPr lang="en-US" sz="2400" b="1"/>
              <a:t>Left-deep tree</a:t>
            </a:r>
            <a:r>
              <a:rPr lang="en-US" sz="2400"/>
              <a:t>:</a:t>
            </a:r>
          </a:p>
          <a:p>
            <a:pPr lvl="1">
              <a:lnSpc>
                <a:spcPct val="90000"/>
              </a:lnSpc>
            </a:pPr>
            <a:r>
              <a:rPr lang="en-US" sz="2200"/>
              <a:t>A binary tree where the right child of each non-leaf node is always a base relation.</a:t>
            </a:r>
          </a:p>
          <a:p>
            <a:pPr lvl="2">
              <a:lnSpc>
                <a:spcPct val="90000"/>
              </a:lnSpc>
            </a:pPr>
            <a:r>
              <a:rPr lang="en-US" sz="2000"/>
              <a:t>Amenable to pipelining</a:t>
            </a:r>
          </a:p>
          <a:p>
            <a:pPr lvl="2">
              <a:lnSpc>
                <a:spcPct val="90000"/>
              </a:lnSpc>
            </a:pPr>
            <a:r>
              <a:rPr lang="en-US" sz="2000"/>
              <a:t>Could utilize any access paths on the base relation (the right child) when executing the join.</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b="1" dirty="0" smtClean="0">
                <a:solidFill>
                  <a:schemeClr val="tx1"/>
                </a:solidFill>
                <a:latin typeface="Times New Roman" pitchFamily="18" charset="0"/>
                <a:cs typeface="Times New Roman" pitchFamily="18" charset="0"/>
              </a:rPr>
              <a:t>INTEGRITY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67097"/>
            <a:ext cx="8596668" cy="4774265"/>
          </a:xfrm>
        </p:spPr>
        <p:txBody>
          <a:bodyPr/>
          <a:lstStyle/>
          <a:p>
            <a:r>
              <a:rPr lang="en-US" dirty="0" smtClean="0">
                <a:latin typeface="Times New Roman" pitchFamily="18" charset="0"/>
                <a:cs typeface="Times New Roman" pitchFamily="18" charset="0"/>
              </a:rPr>
              <a:t>Data integrity refers to the correctness and completeness of the data in a database, i.e. an integrity constraint is a mechanism used to prevent invalid data entry into the table.</a:t>
            </a:r>
          </a:p>
          <a:p>
            <a:pPr>
              <a:buNone/>
            </a:pPr>
            <a:r>
              <a:rPr lang="en-US" dirty="0" smtClean="0">
                <a:latin typeface="Times New Roman" pitchFamily="18" charset="0"/>
                <a:cs typeface="Times New Roman" pitchFamily="18" charset="0"/>
              </a:rPr>
              <a:t>The various types of integrity constraints are </a:t>
            </a:r>
          </a:p>
          <a:p>
            <a:pPr lvl="1"/>
            <a:r>
              <a:rPr lang="en-US" dirty="0" smtClean="0">
                <a:latin typeface="Times New Roman" pitchFamily="18" charset="0"/>
                <a:cs typeface="Times New Roman" pitchFamily="18" charset="0"/>
              </a:rPr>
              <a:t>Domain integrity constraints</a:t>
            </a:r>
          </a:p>
          <a:p>
            <a:pPr lvl="1"/>
            <a:r>
              <a:rPr lang="en-US" dirty="0" smtClean="0">
                <a:latin typeface="Times New Roman" pitchFamily="18" charset="0"/>
                <a:cs typeface="Times New Roman" pitchFamily="18" charset="0"/>
              </a:rPr>
              <a:t>Entity integrity constraints</a:t>
            </a:r>
          </a:p>
          <a:p>
            <a:pPr lvl="1"/>
            <a:r>
              <a:rPr lang="en-US" dirty="0" smtClean="0">
                <a:latin typeface="Times New Roman" pitchFamily="18" charset="0"/>
                <a:cs typeface="Times New Roman" pitchFamily="18" charset="0"/>
              </a:rPr>
              <a:t>Referential integrity constraints</a:t>
            </a:r>
          </a:p>
          <a:p>
            <a:pPr>
              <a:buNone/>
            </a:pPr>
            <a:r>
              <a:rPr lang="en-US" b="1" dirty="0" smtClean="0">
                <a:latin typeface="Times New Roman" pitchFamily="18" charset="0"/>
                <a:cs typeface="Times New Roman" pitchFamily="18" charset="0"/>
              </a:rPr>
              <a:t>Domain integrity constraints</a:t>
            </a:r>
          </a:p>
          <a:p>
            <a:r>
              <a:rPr lang="en-US" dirty="0" smtClean="0">
                <a:latin typeface="Times New Roman" pitchFamily="18" charset="0"/>
                <a:cs typeface="Times New Roman" pitchFamily="18" charset="0"/>
              </a:rPr>
              <a:t>These constraints set a range, and any violations that take place will prevent the user from performing the manipulation that caused the breach.</a:t>
            </a:r>
          </a:p>
          <a:p>
            <a:pPr>
              <a:buNone/>
            </a:pPr>
            <a:r>
              <a:rPr lang="en-US" dirty="0" smtClean="0">
                <a:latin typeface="Times New Roman" pitchFamily="18" charset="0"/>
                <a:cs typeface="Times New Roman" pitchFamily="18" charset="0"/>
              </a:rPr>
              <a:t> There are two types of domain integrity constraints</a:t>
            </a:r>
          </a:p>
          <a:p>
            <a:pPr lvl="1"/>
            <a:r>
              <a:rPr lang="en-US" dirty="0" smtClean="0">
                <a:latin typeface="Times New Roman" pitchFamily="18" charset="0"/>
                <a:cs typeface="Times New Roman" pitchFamily="18" charset="0"/>
              </a:rPr>
              <a:t> Not null constraint</a:t>
            </a:r>
          </a:p>
          <a:p>
            <a:pPr lvl="1"/>
            <a:r>
              <a:rPr lang="en-US" dirty="0" smtClean="0">
                <a:latin typeface="Times New Roman" pitchFamily="18" charset="0"/>
                <a:cs typeface="Times New Roman" pitchFamily="18" charset="0"/>
              </a:rPr>
              <a:t> Check constraint</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243840"/>
            <a:ext cx="8596668" cy="631371"/>
          </a:xfrm>
        </p:spPr>
        <p:txBody>
          <a:bodyPr>
            <a:normAutofit fontScale="90000"/>
          </a:bodyPr>
          <a:lstStyle/>
          <a:p>
            <a:r>
              <a:rPr lang="en-US" b="1" dirty="0" smtClean="0">
                <a:solidFill>
                  <a:schemeClr val="tx1"/>
                </a:solidFill>
                <a:latin typeface="Times New Roman" pitchFamily="18" charset="0"/>
                <a:cs typeface="Times New Roman" pitchFamily="18" charset="0"/>
              </a:rPr>
              <a:t>INTEGRITY</a:t>
            </a:r>
            <a:endParaRPr lang="en-US" dirty="0"/>
          </a:p>
        </p:txBody>
      </p:sp>
      <p:sp>
        <p:nvSpPr>
          <p:cNvPr id="3" name="Content Placeholder 2"/>
          <p:cNvSpPr>
            <a:spLocks noGrp="1"/>
          </p:cNvSpPr>
          <p:nvPr>
            <p:ph idx="1"/>
          </p:nvPr>
        </p:nvSpPr>
        <p:spPr>
          <a:xfrm>
            <a:off x="677334" y="979714"/>
            <a:ext cx="8596668" cy="5538652"/>
          </a:xfrm>
        </p:spPr>
        <p:txBody>
          <a:bodyPr>
            <a:normAutofit lnSpcReduction="10000"/>
          </a:bodyPr>
          <a:lstStyle/>
          <a:p>
            <a:pPr>
              <a:buNone/>
            </a:pPr>
            <a:r>
              <a:rPr lang="en-US" b="1" dirty="0" smtClean="0">
                <a:latin typeface="Times New Roman" pitchFamily="18" charset="0"/>
                <a:cs typeface="Times New Roman" pitchFamily="18" charset="0"/>
              </a:rPr>
              <a:t>Not null constraint</a:t>
            </a:r>
          </a:p>
          <a:p>
            <a:r>
              <a:rPr lang="en-US" dirty="0" smtClean="0">
                <a:latin typeface="Times New Roman" pitchFamily="18" charset="0"/>
                <a:cs typeface="Times New Roman" pitchFamily="18" charset="0"/>
              </a:rPr>
              <a:t>By default all columns in a table allow null values -when a 'Not Null' constraint is enforced though, either on a column or set of columns in a table, it will not allow Null values.</a:t>
            </a:r>
          </a:p>
          <a:p>
            <a:r>
              <a:rPr lang="en-US" dirty="0" smtClean="0">
                <a:latin typeface="Times New Roman" pitchFamily="18" charset="0"/>
                <a:cs typeface="Times New Roman" pitchFamily="18" charset="0"/>
              </a:rPr>
              <a:t> The user has to provide a value for the column.</a:t>
            </a:r>
          </a:p>
          <a:p>
            <a:pPr marL="342900" lvl="1" indent="-342900">
              <a:buNone/>
            </a:pPr>
            <a:r>
              <a:rPr lang="en-US" b="1" dirty="0" smtClean="0">
                <a:latin typeface="Times New Roman" pitchFamily="18" charset="0"/>
                <a:cs typeface="Times New Roman" pitchFamily="18" charset="0"/>
              </a:rPr>
              <a:t> Check constraint</a:t>
            </a:r>
          </a:p>
          <a:p>
            <a:pPr marL="342900" lvl="1" indent="-342900"/>
            <a:r>
              <a:rPr lang="en-US" dirty="0" smtClean="0">
                <a:latin typeface="Times New Roman" pitchFamily="18" charset="0"/>
                <a:cs typeface="Times New Roman" pitchFamily="18" charset="0"/>
              </a:rPr>
              <a:t>Check constraints a database. </a:t>
            </a:r>
          </a:p>
          <a:p>
            <a:pPr marL="342900" lvl="1" indent="-342900"/>
            <a:r>
              <a:rPr lang="en-US" dirty="0" smtClean="0">
                <a:latin typeface="Times New Roman" pitchFamily="18" charset="0"/>
                <a:cs typeface="Times New Roman" pitchFamily="18" charset="0"/>
              </a:rPr>
              <a:t>Each entity represents a table and each row of a table represents an instance of that entity. </a:t>
            </a:r>
          </a:p>
          <a:p>
            <a:pPr marL="342900" lvl="1" indent="-342900"/>
            <a:r>
              <a:rPr lang="en-US" dirty="0" smtClean="0">
                <a:latin typeface="Times New Roman" pitchFamily="18" charset="0"/>
                <a:cs typeface="Times New Roman" pitchFamily="18" charset="0"/>
              </a:rPr>
              <a:t>Each row in a table can be uniquely identified using the entity constraints.</a:t>
            </a:r>
          </a:p>
          <a:p>
            <a:pPr marL="342900" lvl="1" indent="-342900">
              <a:buNone/>
            </a:pPr>
            <a:r>
              <a:rPr lang="en-US" b="1" dirty="0" smtClean="0">
                <a:latin typeface="Times New Roman" pitchFamily="18" charset="0"/>
                <a:cs typeface="Times New Roman" pitchFamily="18" charset="0"/>
              </a:rPr>
              <a:t>Example:</a:t>
            </a:r>
          </a:p>
          <a:p>
            <a:pPr marL="342900" lvl="1" indent="-342900">
              <a:buNone/>
            </a:pPr>
            <a:r>
              <a:rPr lang="en-US" dirty="0" smtClean="0">
                <a:latin typeface="Times New Roman" pitchFamily="18" charset="0"/>
                <a:cs typeface="Times New Roman" pitchFamily="18" charset="0"/>
              </a:rPr>
              <a:t>CREATE TABLE Persons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P_Id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NOT NULL,</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varchar</a:t>
            </a:r>
            <a:r>
              <a:rPr lang="en-US" dirty="0" smtClean="0">
                <a:latin typeface="Times New Roman" pitchFamily="18" charset="0"/>
                <a:cs typeface="Times New Roman" pitchFamily="18" charset="0"/>
              </a:rPr>
              <a:t>(255) NOT NULL,</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varchar</a:t>
            </a:r>
            <a:r>
              <a:rPr lang="en-US" dirty="0" smtClean="0">
                <a:latin typeface="Times New Roman" pitchFamily="18" charset="0"/>
                <a:cs typeface="Times New Roman" pitchFamily="18" charset="0"/>
              </a:rPr>
              <a:t>(255),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Address </a:t>
            </a:r>
            <a:r>
              <a:rPr lang="en-US" dirty="0" err="1" smtClean="0">
                <a:latin typeface="Times New Roman" pitchFamily="18" charset="0"/>
                <a:cs typeface="Times New Roman" pitchFamily="18" charset="0"/>
              </a:rPr>
              <a:t>varchar</a:t>
            </a:r>
            <a:r>
              <a:rPr lang="en-US" dirty="0" smtClean="0">
                <a:latin typeface="Times New Roman" pitchFamily="18" charset="0"/>
                <a:cs typeface="Times New Roman" pitchFamily="18" charset="0"/>
              </a:rPr>
              <a:t>(255),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City </a:t>
            </a:r>
            <a:r>
              <a:rPr lang="en-US" dirty="0" err="1" smtClean="0">
                <a:latin typeface="Times New Roman" pitchFamily="18" charset="0"/>
                <a:cs typeface="Times New Roman" pitchFamily="18" charset="0"/>
              </a:rPr>
              <a:t>varchar</a:t>
            </a:r>
            <a:r>
              <a:rPr lang="en-US" dirty="0" smtClean="0">
                <a:latin typeface="Times New Roman" pitchFamily="18" charset="0"/>
                <a:cs typeface="Times New Roman" pitchFamily="18" charset="0"/>
              </a:rPr>
              <a:t>(255),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CONSTRAINT </a:t>
            </a:r>
            <a:r>
              <a:rPr lang="en-US" dirty="0" err="1" smtClean="0">
                <a:latin typeface="Times New Roman" pitchFamily="18" charset="0"/>
                <a:cs typeface="Times New Roman" pitchFamily="18" charset="0"/>
              </a:rPr>
              <a:t>chk_Person</a:t>
            </a:r>
            <a:r>
              <a:rPr lang="en-US" dirty="0" smtClean="0">
                <a:latin typeface="Times New Roman" pitchFamily="18" charset="0"/>
                <a:cs typeface="Times New Roman" pitchFamily="18" charset="0"/>
              </a:rPr>
              <a:t> CHECK (</a:t>
            </a:r>
            <a:r>
              <a:rPr lang="en-US" dirty="0" err="1" smtClean="0">
                <a:latin typeface="Times New Roman" pitchFamily="18" charset="0"/>
                <a:cs typeface="Times New Roman" pitchFamily="18" charset="0"/>
              </a:rPr>
              <a:t>P_Id</a:t>
            </a:r>
            <a:r>
              <a:rPr lang="en-US" dirty="0" smtClean="0">
                <a:latin typeface="Times New Roman" pitchFamily="18" charset="0"/>
                <a:cs typeface="Times New Roman" pitchFamily="18" charset="0"/>
              </a:rPr>
              <a:t>&gt;0 AND City='</a:t>
            </a:r>
            <a:r>
              <a:rPr lang="en-US" dirty="0" err="1" smtClean="0">
                <a:latin typeface="Times New Roman" pitchFamily="18" charset="0"/>
                <a:cs typeface="Times New Roman" pitchFamily="18" charset="0"/>
              </a:rPr>
              <a:t>Sandnes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endParaRPr lang="en-US" dirty="0" smtClean="0"/>
          </a:p>
          <a:p>
            <a:endParaRPr lang="en-US" b="1"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2" y="204652"/>
            <a:ext cx="8596668" cy="762000"/>
          </a:xfrm>
        </p:spPr>
        <p:txBody>
          <a:bodyPr/>
          <a:lstStyle/>
          <a:p>
            <a:r>
              <a:rPr lang="en-US" b="1" dirty="0" smtClean="0">
                <a:solidFill>
                  <a:schemeClr val="tx1"/>
                </a:solidFill>
                <a:latin typeface="Times New Roman" pitchFamily="18" charset="0"/>
                <a:cs typeface="Times New Roman" pitchFamily="18" charset="0"/>
              </a:rPr>
              <a:t>INTEGRITY</a:t>
            </a:r>
            <a:endParaRPr lang="en-US" dirty="0"/>
          </a:p>
        </p:txBody>
      </p:sp>
      <p:sp>
        <p:nvSpPr>
          <p:cNvPr id="3" name="Content Placeholder 2"/>
          <p:cNvSpPr>
            <a:spLocks noGrp="1"/>
          </p:cNvSpPr>
          <p:nvPr>
            <p:ph idx="1"/>
          </p:nvPr>
        </p:nvSpPr>
        <p:spPr>
          <a:xfrm>
            <a:off x="677334" y="914400"/>
            <a:ext cx="8596668" cy="5734593"/>
          </a:xfrm>
        </p:spPr>
        <p:txBody>
          <a:bodyPr/>
          <a:lstStyle/>
          <a:p>
            <a:r>
              <a:rPr lang="en-US" dirty="0" smtClean="0">
                <a:latin typeface="Times New Roman" pitchFamily="18" charset="0"/>
                <a:cs typeface="Times New Roman" pitchFamily="18" charset="0"/>
              </a:rPr>
              <a:t>Unique constraints </a:t>
            </a:r>
          </a:p>
          <a:p>
            <a:r>
              <a:rPr lang="en-US" dirty="0" smtClean="0">
                <a:latin typeface="Times New Roman" pitchFamily="18" charset="0"/>
                <a:cs typeface="Times New Roman" pitchFamily="18" charset="0"/>
              </a:rPr>
              <a:t>Primary key constraints</a:t>
            </a:r>
          </a:p>
          <a:p>
            <a:pPr>
              <a:buNone/>
            </a:pPr>
            <a:r>
              <a:rPr lang="en-US" dirty="0" smtClean="0">
                <a:latin typeface="Times New Roman" pitchFamily="18" charset="0"/>
                <a:cs typeface="Times New Roman" pitchFamily="18" charset="0"/>
              </a:rPr>
              <a:t>Unique constraints</a:t>
            </a:r>
          </a:p>
          <a:p>
            <a:r>
              <a:rPr lang="en-US" dirty="0" smtClean="0">
                <a:latin typeface="Times New Roman" pitchFamily="18" charset="0"/>
                <a:cs typeface="Times New Roman" pitchFamily="18" charset="0"/>
              </a:rPr>
              <a:t>Unique key constraints is used to prevent the duplication of values within the rows of a specified column or a set of columns in a table. </a:t>
            </a:r>
          </a:p>
          <a:p>
            <a:r>
              <a:rPr lang="en-US" dirty="0" smtClean="0">
                <a:latin typeface="Times New Roman" pitchFamily="18" charset="0"/>
                <a:cs typeface="Times New Roman" pitchFamily="18" charset="0"/>
              </a:rPr>
              <a:t>Columns defined with this constraint can also allow Null values.</a:t>
            </a:r>
          </a:p>
          <a:p>
            <a:pPr>
              <a:buNone/>
            </a:pPr>
            <a:r>
              <a:rPr lang="en-US" dirty="0" smtClean="0">
                <a:latin typeface="Times New Roman" pitchFamily="18" charset="0"/>
                <a:cs typeface="Times New Roman" pitchFamily="18" charset="0"/>
              </a:rPr>
              <a:t>Primary key constraints</a:t>
            </a:r>
          </a:p>
          <a:p>
            <a:r>
              <a:rPr lang="en-US" dirty="0" smtClean="0">
                <a:latin typeface="Times New Roman" pitchFamily="18" charset="0"/>
                <a:cs typeface="Times New Roman" pitchFamily="18" charset="0"/>
              </a:rPr>
              <a:t>The primary key constraint avoids duplication of rows and does not allow Null values, when enforced in a column or set of columns. </a:t>
            </a:r>
          </a:p>
          <a:p>
            <a:r>
              <a:rPr lang="en-US" dirty="0" smtClean="0">
                <a:latin typeface="Times New Roman" pitchFamily="18" charset="0"/>
                <a:cs typeface="Times New Roman" pitchFamily="18" charset="0"/>
              </a:rPr>
              <a:t>As a result it is used to identify a row. A table can have only one primary key. </a:t>
            </a:r>
          </a:p>
          <a:p>
            <a:r>
              <a:rPr lang="en-US" dirty="0" smtClean="0">
                <a:latin typeface="Times New Roman" pitchFamily="18" charset="0"/>
                <a:cs typeface="Times New Roman" pitchFamily="18" charset="0"/>
              </a:rPr>
              <a:t>Primary key constraint cannot be defined in an alter table command when the table contains rows having null values.</a:t>
            </a:r>
          </a:p>
          <a:p>
            <a:pPr>
              <a:buNone/>
            </a:pP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2994"/>
          </a:xfrm>
        </p:spPr>
        <p:txBody>
          <a:bodyPr>
            <a:normAutofit fontScale="90000"/>
          </a:bodyPr>
          <a:lstStyle/>
          <a:p>
            <a:r>
              <a:rPr lang="en-US" b="1" dirty="0" smtClean="0">
                <a:solidFill>
                  <a:schemeClr val="tx1"/>
                </a:solidFill>
                <a:latin typeface="Times New Roman" pitchFamily="18" charset="0"/>
                <a:cs typeface="Times New Roman" pitchFamily="18" charset="0"/>
              </a:rPr>
              <a:t>INTEGRITY</a:t>
            </a:r>
            <a:endParaRPr lang="en-US" dirty="0"/>
          </a:p>
        </p:txBody>
      </p:sp>
      <p:sp>
        <p:nvSpPr>
          <p:cNvPr id="3" name="Content Placeholder 2"/>
          <p:cNvSpPr>
            <a:spLocks noGrp="1"/>
          </p:cNvSpPr>
          <p:nvPr>
            <p:ph idx="1"/>
          </p:nvPr>
        </p:nvSpPr>
        <p:spPr>
          <a:xfrm>
            <a:off x="677334" y="1476103"/>
            <a:ext cx="8596668" cy="4565259"/>
          </a:xfrm>
        </p:spPr>
        <p:txBody>
          <a:bodyPr/>
          <a:lstStyle/>
          <a:p>
            <a:pPr>
              <a:buNone/>
            </a:pPr>
            <a:r>
              <a:rPr lang="en-US" b="1" dirty="0" smtClean="0">
                <a:latin typeface="Times New Roman" pitchFamily="18" charset="0"/>
                <a:cs typeface="Times New Roman" pitchFamily="18" charset="0"/>
              </a:rPr>
              <a:t>Referential integrity constraints</a:t>
            </a:r>
          </a:p>
          <a:p>
            <a:r>
              <a:rPr lang="en-US" dirty="0" smtClean="0">
                <a:latin typeface="Times New Roman" pitchFamily="18" charset="0"/>
                <a:cs typeface="Times New Roman" pitchFamily="18" charset="0"/>
              </a:rPr>
              <a:t>Referential integrity constraint is used to establish a 'parent-child' relationship between two tables having a common column. </a:t>
            </a:r>
          </a:p>
          <a:p>
            <a:r>
              <a:rPr lang="en-US" dirty="0" smtClean="0">
                <a:latin typeface="Times New Roman" pitchFamily="18" charset="0"/>
                <a:cs typeface="Times New Roman" pitchFamily="18" charset="0"/>
              </a:rPr>
              <a:t>To implement this, define the column in the parent table as a primary key and the same column in the child table as a foreign key referring to the corresponding parent entry. </a:t>
            </a:r>
          </a:p>
          <a:p>
            <a:pPr>
              <a:buNone/>
            </a:pPr>
            <a:r>
              <a:rPr lang="en-US" b="1" dirty="0" smtClean="0">
                <a:latin typeface="Times New Roman" pitchFamily="18" charset="0"/>
                <a:cs typeface="Times New Roman" pitchFamily="18" charset="0"/>
              </a:rPr>
              <a:t>Creating constraints on a new table</a:t>
            </a:r>
          </a:p>
          <a:p>
            <a:pPr>
              <a:buNone/>
            </a:pPr>
            <a:r>
              <a:rPr lang="en-US" dirty="0" smtClean="0">
                <a:latin typeface="Times New Roman" pitchFamily="18" charset="0"/>
                <a:cs typeface="Times New Roman" pitchFamily="18" charset="0"/>
              </a:rPr>
              <a:t>     Crate table (column-name 1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constraint primary key</a:t>
            </a:r>
            <a:r>
              <a:rPr lang="en-US" dirty="0" smtClean="0">
                <a:latin typeface="Times New Roman" pitchFamily="18" charset="0"/>
                <a:cs typeface="Times New Roman" pitchFamily="18" charset="0"/>
              </a:rPr>
              <a:t>, column-name2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constraint references </a:t>
            </a:r>
            <a:r>
              <a:rPr lang="en-US" dirty="0" smtClean="0">
                <a:latin typeface="Times New Roman" pitchFamily="18" charset="0"/>
                <a:cs typeface="Times New Roman" pitchFamily="18" charset="0"/>
              </a:rPr>
              <a:t>referenced table[(column-name)], coIumn-name3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constraint check</a:t>
            </a:r>
            <a:r>
              <a:rPr lang="en-US" dirty="0" smtClean="0">
                <a:latin typeface="Times New Roman" pitchFamily="18" charset="0"/>
                <a:cs typeface="Times New Roman" pitchFamily="18" charset="0"/>
              </a:rPr>
              <a:t>(), column-name4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NOT NULL</a:t>
            </a:r>
            <a:r>
              <a:rPr lang="en-US" dirty="0" smtClean="0">
                <a:latin typeface="Times New Roman" pitchFamily="18" charset="0"/>
                <a:cs typeface="Times New Roman" pitchFamily="18" charset="0"/>
              </a:rPr>
              <a:t>, column-name5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(size) </a:t>
            </a:r>
            <a:r>
              <a:rPr lang="en-US" b="1" dirty="0" smtClean="0">
                <a:latin typeface="Times New Roman" pitchFamily="18" charset="0"/>
                <a:cs typeface="Times New Roman" pitchFamily="18" charset="0"/>
              </a:rPr>
              <a:t>UNIQUE)</a:t>
            </a:r>
            <a:r>
              <a:rPr lang="en-US"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solidFill>
                  <a:schemeClr val="tx1"/>
                </a:solidFill>
                <a:latin typeface="Times New Roman" pitchFamily="18" charset="0"/>
                <a:cs typeface="Times New Roman" pitchFamily="18" charset="0"/>
              </a:rPr>
              <a:t>DATABASE OBJECTS</a:t>
            </a:r>
            <a:endParaRPr lang="en-US" dirty="0">
              <a:solidFill>
                <a:schemeClr val="tx1"/>
              </a:solidFill>
            </a:endParaRPr>
          </a:p>
        </p:txBody>
      </p:sp>
      <p:sp>
        <p:nvSpPr>
          <p:cNvPr id="3" name="Content Placeholder 2"/>
          <p:cNvSpPr>
            <a:spLocks noGrp="1"/>
          </p:cNvSpPr>
          <p:nvPr>
            <p:ph idx="1"/>
          </p:nvPr>
        </p:nvSpPr>
        <p:spPr>
          <a:xfrm>
            <a:off x="677334" y="1489167"/>
            <a:ext cx="8596668" cy="4552196"/>
          </a:xfrm>
        </p:spPr>
        <p:txBody>
          <a:bodyPr/>
          <a:lstStyle/>
          <a:p>
            <a:r>
              <a:rPr lang="en-US" dirty="0" smtClean="0"/>
              <a:t>A database object is any defined object in a database that is used to store or reference data.</a:t>
            </a:r>
          </a:p>
          <a:p>
            <a:pPr lvl="1"/>
            <a:r>
              <a:rPr lang="en-US" dirty="0" smtClean="0"/>
              <a:t>Table</a:t>
            </a:r>
          </a:p>
          <a:p>
            <a:pPr lvl="1"/>
            <a:r>
              <a:rPr lang="en-US" dirty="0" smtClean="0"/>
              <a:t>View</a:t>
            </a:r>
          </a:p>
          <a:p>
            <a:pPr lvl="1"/>
            <a:r>
              <a:rPr lang="en-US" dirty="0" smtClean="0"/>
              <a:t>Cluster</a:t>
            </a:r>
          </a:p>
          <a:p>
            <a:pPr lvl="1"/>
            <a:r>
              <a:rPr lang="en-US" dirty="0" smtClean="0"/>
              <a:t>Sequence</a:t>
            </a:r>
          </a:p>
          <a:p>
            <a:pPr lvl="1"/>
            <a:r>
              <a:rPr lang="en-US" dirty="0" smtClean="0"/>
              <a:t>Index</a:t>
            </a:r>
          </a:p>
          <a:p>
            <a:pPr lvl="1"/>
            <a:r>
              <a:rPr lang="en-US" dirty="0" smtClean="0"/>
              <a:t>Synonym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217"/>
            <a:ext cx="8596668" cy="748937"/>
          </a:xfrm>
        </p:spPr>
        <p:txBody>
          <a:bodyPr/>
          <a:lstStyle/>
          <a:p>
            <a:r>
              <a:rPr lang="en-US" dirty="0" smtClean="0">
                <a:solidFill>
                  <a:schemeClr val="tx1"/>
                </a:solidFill>
                <a:latin typeface="Times New Roman" pitchFamily="18" charset="0"/>
                <a:cs typeface="Times New Roman" pitchFamily="18" charset="0"/>
              </a:rPr>
              <a:t>DATABASE OBJECTS</a:t>
            </a:r>
            <a:endParaRPr lang="en-US" dirty="0"/>
          </a:p>
        </p:txBody>
      </p:sp>
      <p:sp>
        <p:nvSpPr>
          <p:cNvPr id="3" name="Content Placeholder 2"/>
          <p:cNvSpPr>
            <a:spLocks noGrp="1"/>
          </p:cNvSpPr>
          <p:nvPr>
            <p:ph idx="1"/>
          </p:nvPr>
        </p:nvSpPr>
        <p:spPr>
          <a:xfrm>
            <a:off x="677334" y="927463"/>
            <a:ext cx="8596668" cy="5643154"/>
          </a:xfrm>
        </p:spPr>
        <p:txBody>
          <a:bodyPr>
            <a:normAutofit fontScale="85000" lnSpcReduction="10000"/>
          </a:bodyPr>
          <a:lstStyle/>
          <a:p>
            <a:pPr>
              <a:buNone/>
            </a:pPr>
            <a:r>
              <a:rPr lang="en-US" sz="1900" b="1" dirty="0" smtClean="0">
                <a:latin typeface="Times New Roman" pitchFamily="18" charset="0"/>
                <a:cs typeface="Times New Roman" pitchFamily="18" charset="0"/>
              </a:rPr>
              <a:t>Table</a:t>
            </a:r>
          </a:p>
          <a:p>
            <a:pPr>
              <a:lnSpc>
                <a:spcPct val="120000"/>
              </a:lnSpc>
            </a:pPr>
            <a:r>
              <a:rPr lang="en-US" sz="1900" dirty="0" smtClean="0">
                <a:latin typeface="Times New Roman" pitchFamily="18" charset="0"/>
                <a:cs typeface="Times New Roman" pitchFamily="18" charset="0"/>
              </a:rPr>
              <a:t>Tables are the basic unit of data storage in an Oracle database. Data is stored in rows and columns. A table is defined with a table name (such as employees) and set of columns. Each column can be given  a column name (such as </a:t>
            </a:r>
            <a:r>
              <a:rPr lang="en-US" sz="1900" dirty="0" err="1" smtClean="0">
                <a:latin typeface="Times New Roman" pitchFamily="18" charset="0"/>
                <a:cs typeface="Times New Roman" pitchFamily="18" charset="0"/>
              </a:rPr>
              <a:t>employee_id</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last_name</a:t>
            </a:r>
            <a:r>
              <a:rPr lang="en-US" sz="1900" dirty="0" smtClean="0">
                <a:latin typeface="Times New Roman" pitchFamily="18" charset="0"/>
                <a:cs typeface="Times New Roman" pitchFamily="18" charset="0"/>
              </a:rPr>
              <a:t>, and </a:t>
            </a:r>
            <a:r>
              <a:rPr lang="en-US" sz="1900" dirty="0" err="1" smtClean="0">
                <a:latin typeface="Times New Roman" pitchFamily="18" charset="0"/>
                <a:cs typeface="Times New Roman" pitchFamily="18" charset="0"/>
              </a:rPr>
              <a:t>job_id</a:t>
            </a:r>
            <a:r>
              <a:rPr lang="en-US" sz="1900" dirty="0" smtClean="0">
                <a:latin typeface="Times New Roman" pitchFamily="18" charset="0"/>
                <a:cs typeface="Times New Roman" pitchFamily="18" charset="0"/>
              </a:rPr>
              <a:t>), a </a:t>
            </a:r>
            <a:r>
              <a:rPr lang="en-US" sz="1900" dirty="0" err="1" smtClean="0">
                <a:latin typeface="Times New Roman" pitchFamily="18" charset="0"/>
                <a:cs typeface="Times New Roman" pitchFamily="18" charset="0"/>
              </a:rPr>
              <a:t>datatype</a:t>
            </a:r>
            <a:r>
              <a:rPr lang="en-US" sz="1900" dirty="0" smtClean="0">
                <a:latin typeface="Times New Roman" pitchFamily="18" charset="0"/>
                <a:cs typeface="Times New Roman" pitchFamily="18" charset="0"/>
              </a:rPr>
              <a:t> (such as VARCHAR2, DATE, or NUMBER), and a width.</a:t>
            </a:r>
          </a:p>
          <a:p>
            <a:pPr>
              <a:lnSpc>
                <a:spcPct val="120000"/>
              </a:lnSpc>
              <a:buNone/>
            </a:pPr>
            <a:r>
              <a:rPr lang="en-US" sz="1900" b="1" dirty="0" smtClean="0">
                <a:latin typeface="Times New Roman" pitchFamily="18" charset="0"/>
                <a:cs typeface="Times New Roman" pitchFamily="18" charset="0"/>
              </a:rPr>
              <a:t>View</a:t>
            </a:r>
          </a:p>
          <a:p>
            <a:pPr>
              <a:lnSpc>
                <a:spcPct val="120000"/>
              </a:lnSpc>
            </a:pPr>
            <a:r>
              <a:rPr lang="en-US" sz="1900" dirty="0" smtClean="0">
                <a:latin typeface="Times New Roman" pitchFamily="18" charset="0"/>
                <a:cs typeface="Times New Roman" pitchFamily="18" charset="0"/>
              </a:rPr>
              <a:t>In database theory, a view is the result set of a stored query on the data, which the database users can query just as they would in a persistent database collection object. This pre-established query command is kept in the database dictionary. Unlike ordinary base tables in a relational database, a view does not form part of the physical schema: as a result set, it is a virtual table computed or collated dynamically from data in the database when access to that view is requested. </a:t>
            </a:r>
          </a:p>
          <a:p>
            <a:pPr>
              <a:lnSpc>
                <a:spcPct val="120000"/>
              </a:lnSpc>
              <a:buNone/>
            </a:pPr>
            <a:r>
              <a:rPr lang="en-US" sz="1900" dirty="0" smtClean="0">
                <a:latin typeface="Times New Roman" pitchFamily="18" charset="0"/>
                <a:cs typeface="Times New Roman" pitchFamily="18" charset="0"/>
              </a:rPr>
              <a:t>Views can provide advantages over tables:</a:t>
            </a:r>
          </a:p>
          <a:p>
            <a:pPr>
              <a:lnSpc>
                <a:spcPct val="120000"/>
              </a:lnSpc>
            </a:pPr>
            <a:r>
              <a:rPr lang="en-US" sz="1900" dirty="0" smtClean="0">
                <a:latin typeface="Times New Roman" pitchFamily="18" charset="0"/>
                <a:cs typeface="Times New Roman" pitchFamily="18" charset="0"/>
              </a:rPr>
              <a:t>Views can represent a subset of the data contained in a table</a:t>
            </a:r>
          </a:p>
          <a:p>
            <a:pPr>
              <a:lnSpc>
                <a:spcPct val="120000"/>
              </a:lnSpc>
            </a:pPr>
            <a:r>
              <a:rPr lang="en-US" sz="1900" dirty="0" smtClean="0">
                <a:latin typeface="Times New Roman" pitchFamily="18" charset="0"/>
                <a:cs typeface="Times New Roman" pitchFamily="18" charset="0"/>
              </a:rPr>
              <a:t>Views can join and simplify multiple tables into a single virtual table.</a:t>
            </a:r>
          </a:p>
          <a:p>
            <a:pPr>
              <a:lnSpc>
                <a:spcPct val="120000"/>
              </a:lnSpc>
            </a:pPr>
            <a:r>
              <a:rPr lang="en-US" sz="1900" dirty="0" smtClean="0">
                <a:latin typeface="Times New Roman" pitchFamily="18" charset="0"/>
                <a:cs typeface="Times New Roman" pitchFamily="18" charset="0"/>
              </a:rPr>
              <a:t>Views can act as aggregated tables, where the database engine aggregates data (sum, average, etc.) and presents the calculated results as part of the data.</a:t>
            </a:r>
          </a:p>
          <a:p>
            <a:pPr>
              <a:lnSpc>
                <a:spcPct val="120000"/>
              </a:lnSpc>
            </a:pPr>
            <a:r>
              <a:rPr lang="en-US" sz="1900" dirty="0" smtClean="0">
                <a:latin typeface="Times New Roman" pitchFamily="18" charset="0"/>
                <a:cs typeface="Times New Roman" pitchFamily="18" charset="0"/>
              </a:rPr>
              <a:t>Views can hide the complexity of data.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243840"/>
            <a:ext cx="8596668" cy="605246"/>
          </a:xfrm>
        </p:spPr>
        <p:txBody>
          <a:bodyPr>
            <a:normAutofit fontScale="90000"/>
          </a:bodyPr>
          <a:lstStyle/>
          <a:p>
            <a:r>
              <a:rPr lang="en-US" dirty="0" smtClean="0">
                <a:solidFill>
                  <a:schemeClr val="tx1"/>
                </a:solidFill>
                <a:latin typeface="Times New Roman" pitchFamily="18" charset="0"/>
                <a:cs typeface="Times New Roman" pitchFamily="18" charset="0"/>
              </a:rPr>
              <a:t>DATABASE OBJECTS(CONTD)</a:t>
            </a:r>
            <a:endParaRPr lang="en-US" dirty="0"/>
          </a:p>
        </p:txBody>
      </p:sp>
      <p:sp>
        <p:nvSpPr>
          <p:cNvPr id="3" name="Content Placeholder 2"/>
          <p:cNvSpPr>
            <a:spLocks noGrp="1"/>
          </p:cNvSpPr>
          <p:nvPr>
            <p:ph idx="1"/>
          </p:nvPr>
        </p:nvSpPr>
        <p:spPr>
          <a:xfrm>
            <a:off x="677334" y="1084217"/>
            <a:ext cx="8596668" cy="5617029"/>
          </a:xfrm>
        </p:spPr>
        <p:txBody>
          <a:bodyPr>
            <a:normAutofit fontScale="92500" lnSpcReduction="10000"/>
          </a:bodyPr>
          <a:lstStyle/>
          <a:p>
            <a:r>
              <a:rPr lang="en-US" b="1" dirty="0" smtClean="0">
                <a:latin typeface="Times New Roman" pitchFamily="18" charset="0"/>
                <a:cs typeface="Times New Roman" pitchFamily="18" charset="0"/>
              </a:rPr>
              <a:t>CREATE VIEW</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CREATE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 AS SELECT column1, column2..... 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a:t>
            </a:r>
          </a:p>
          <a:p>
            <a:pPr>
              <a:buNone/>
            </a:pPr>
            <a:r>
              <a:rPr lang="en-US" b="1" dirty="0" smtClean="0">
                <a:latin typeface="Times New Roman" pitchFamily="18" charset="0"/>
                <a:cs typeface="Times New Roman" pitchFamily="18" charset="0"/>
              </a:rPr>
              <a:t>	EXAMPLE</a:t>
            </a:r>
          </a:p>
          <a:p>
            <a:pPr>
              <a:buNone/>
            </a:pPr>
            <a:r>
              <a:rPr lang="en-US" dirty="0" smtClean="0">
                <a:latin typeface="Times New Roman" pitchFamily="18" charset="0"/>
                <a:cs typeface="Times New Roman" pitchFamily="18" charset="0"/>
              </a:rPr>
              <a:t>	CREATE VIEW CUSTOMERS_VIEW AS SELECT name, age FROM CUSTOMERS;</a:t>
            </a:r>
          </a:p>
          <a:p>
            <a:r>
              <a:rPr lang="en-US" b="1" dirty="0" smtClean="0">
                <a:latin typeface="Times New Roman" pitchFamily="18" charset="0"/>
                <a:cs typeface="Times New Roman" pitchFamily="18" charset="0"/>
              </a:rPr>
              <a:t>DROPPING VIEW</a:t>
            </a:r>
          </a:p>
          <a:p>
            <a:pPr>
              <a:buNone/>
            </a:pPr>
            <a:r>
              <a:rPr lang="en-US" dirty="0" smtClean="0"/>
              <a:t>	</a:t>
            </a:r>
            <a:r>
              <a:rPr lang="en-US" dirty="0" smtClean="0">
                <a:latin typeface="Times New Roman" pitchFamily="18" charset="0"/>
                <a:cs typeface="Times New Roman" pitchFamily="18" charset="0"/>
              </a:rPr>
              <a:t>DROP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	EXAMPLE</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DROP VIEW CUSTOMERS_VIEW;</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Cluster</a:t>
            </a:r>
          </a:p>
          <a:p>
            <a:r>
              <a:rPr lang="en-US" i="1" dirty="0" smtClean="0">
                <a:latin typeface="Times New Roman" pitchFamily="18" charset="0"/>
                <a:cs typeface="Times New Roman" pitchFamily="18" charset="0"/>
              </a:rPr>
              <a:t>Clusters</a:t>
            </a:r>
            <a:r>
              <a:rPr lang="en-US" dirty="0" smtClean="0">
                <a:latin typeface="Times New Roman" pitchFamily="18" charset="0"/>
                <a:cs typeface="Times New Roman" pitchFamily="18" charset="0"/>
              </a:rPr>
              <a:t> are an optional method of storing table data. A cluster is a group of tables that share the same data blocks because they share common columns and are often used together.</a:t>
            </a:r>
          </a:p>
          <a:p>
            <a:r>
              <a:rPr lang="en-US" dirty="0" smtClean="0">
                <a:latin typeface="Times New Roman" pitchFamily="18" charset="0"/>
                <a:cs typeface="Times New Roman" pitchFamily="18" charset="0"/>
              </a:rPr>
              <a:t>Creates an indexed cluster named PERSONNEL with the cluster key column DEPARTMENT_NUMBER, a cluster size of 512 bytes, and storage parameter values:</a:t>
            </a:r>
          </a:p>
          <a:p>
            <a:r>
              <a:rPr lang="en-US" dirty="0" smtClean="0">
                <a:latin typeface="Times New Roman" pitchFamily="18" charset="0"/>
                <a:cs typeface="Times New Roman" pitchFamily="18" charset="0"/>
              </a:rPr>
              <a:t>CREATE CLUSTER personnel ( </a:t>
            </a:r>
            <a:r>
              <a:rPr lang="en-US" dirty="0" err="1" smtClean="0">
                <a:latin typeface="Times New Roman" pitchFamily="18" charset="0"/>
                <a:cs typeface="Times New Roman" pitchFamily="18" charset="0"/>
              </a:rPr>
              <a:t>department_number</a:t>
            </a:r>
            <a:r>
              <a:rPr lang="en-US" dirty="0" smtClean="0">
                <a:latin typeface="Times New Roman" pitchFamily="18" charset="0"/>
                <a:cs typeface="Times New Roman" pitchFamily="18" charset="0"/>
              </a:rPr>
              <a:t> NUMBER(2) ) SIZE 512 STORAGE (INITIAL 100K NEXT 50K);</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60" y="1180875"/>
            <a:ext cx="8596668" cy="3880773"/>
          </a:xfrm>
        </p:spPr>
        <p:txBody>
          <a:bodyPr/>
          <a:lstStyle/>
          <a:p>
            <a:pPr>
              <a:buNone/>
            </a:pPr>
            <a:r>
              <a:rPr lang="en-US" dirty="0" smtClean="0"/>
              <a:t>	</a:t>
            </a:r>
            <a:r>
              <a:rPr lang="en-US" sz="3600" dirty="0" smtClean="0">
                <a:latin typeface="Times New Roman" pitchFamily="18" charset="0"/>
                <a:cs typeface="Times New Roman" pitchFamily="18" charset="0"/>
              </a:rPr>
              <a:t>SQL Standards - Data types - Database Objects- DDL-DML-DCL-TCL-Embedded SQL-Static Vs Dynamic SQL - QUERY OPTIMIZATION: Query Processing and Optimization - Heuristics and Cost Estimates in Query Optimization.</a:t>
            </a:r>
            <a:endParaRPr lang="en-US" sz="36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11429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5" y="204652"/>
            <a:ext cx="8596668" cy="605246"/>
          </a:xfrm>
        </p:spPr>
        <p:txBody>
          <a:bodyPr>
            <a:normAutofit fontScale="90000"/>
          </a:bodyPr>
          <a:lstStyle/>
          <a:p>
            <a:r>
              <a:rPr lang="en-US" dirty="0" smtClean="0">
                <a:solidFill>
                  <a:schemeClr val="tx1"/>
                </a:solidFill>
                <a:latin typeface="Times New Roman" pitchFamily="18" charset="0"/>
                <a:cs typeface="Times New Roman" pitchFamily="18" charset="0"/>
              </a:rPr>
              <a:t>DATABASE OBJECTS(CONTD)</a:t>
            </a:r>
            <a:endParaRPr lang="en-US" dirty="0"/>
          </a:p>
        </p:txBody>
      </p:sp>
      <p:sp>
        <p:nvSpPr>
          <p:cNvPr id="3" name="Content Placeholder 2"/>
          <p:cNvSpPr>
            <a:spLocks noGrp="1"/>
          </p:cNvSpPr>
          <p:nvPr>
            <p:ph idx="1"/>
          </p:nvPr>
        </p:nvSpPr>
        <p:spPr>
          <a:xfrm>
            <a:off x="664271" y="783772"/>
            <a:ext cx="8596668" cy="5826034"/>
          </a:xfrm>
        </p:spPr>
        <p:txBody>
          <a:bodyPr>
            <a:normAutofit fontScale="92500" lnSpcReduction="10000"/>
          </a:bodyPr>
          <a:lstStyle/>
          <a:p>
            <a:pPr>
              <a:buNone/>
            </a:pPr>
            <a:r>
              <a:rPr lang="en-US" b="1" dirty="0" smtClean="0">
                <a:latin typeface="Times New Roman" pitchFamily="18" charset="0"/>
                <a:cs typeface="Times New Roman" pitchFamily="18" charset="0"/>
              </a:rPr>
              <a:t>Sequence</a:t>
            </a:r>
          </a:p>
          <a:p>
            <a:r>
              <a:rPr lang="en-US" dirty="0" smtClean="0">
                <a:latin typeface="Times New Roman" pitchFamily="18" charset="0"/>
                <a:cs typeface="Times New Roman" pitchFamily="18" charset="0"/>
              </a:rPr>
              <a:t>A sequence is a user created database object that can be shared by multiple users to generate unique integers. A typical usage for sequences is to create a primary key value, which must be unique for each row.</a:t>
            </a:r>
          </a:p>
          <a:p>
            <a:r>
              <a:rPr lang="en-US" b="1" dirty="0" smtClean="0">
                <a:latin typeface="Times New Roman" pitchFamily="18" charset="0"/>
                <a:cs typeface="Times New Roman" pitchFamily="18" charset="0"/>
              </a:rPr>
              <a:t>SYNTAX</a:t>
            </a:r>
          </a:p>
          <a:p>
            <a:pPr lvl="1">
              <a:buNone/>
            </a:pPr>
            <a:r>
              <a:rPr lang="en-US" dirty="0" smtClean="0"/>
              <a:t>CREATE </a:t>
            </a:r>
            <a:r>
              <a:rPr lang="en-US" b="1" dirty="0" smtClean="0"/>
              <a:t>Sequence</a:t>
            </a:r>
            <a:r>
              <a:rPr lang="en-US" dirty="0" smtClean="0"/>
              <a:t> </a:t>
            </a:r>
            <a:r>
              <a:rPr lang="en-US" i="1" dirty="0" err="1" smtClean="0"/>
              <a:t>sequence</a:t>
            </a:r>
            <a:r>
              <a:rPr lang="en-US" i="1" dirty="0" smtClean="0"/>
              <a:t>-name</a:t>
            </a:r>
            <a:r>
              <a:rPr lang="en-US" dirty="0" smtClean="0"/>
              <a:t> </a:t>
            </a:r>
          </a:p>
          <a:p>
            <a:pPr lvl="1">
              <a:buNone/>
            </a:pPr>
            <a:r>
              <a:rPr lang="en-US" b="1" dirty="0" smtClean="0"/>
              <a:t>start</a:t>
            </a:r>
            <a:r>
              <a:rPr lang="en-US" dirty="0" smtClean="0"/>
              <a:t> with </a:t>
            </a:r>
            <a:r>
              <a:rPr lang="en-US" i="1" dirty="0" smtClean="0"/>
              <a:t>initial-value</a:t>
            </a:r>
            <a:r>
              <a:rPr lang="en-US" dirty="0" smtClean="0"/>
              <a:t> </a:t>
            </a:r>
          </a:p>
          <a:p>
            <a:pPr lvl="1">
              <a:buNone/>
            </a:pPr>
            <a:r>
              <a:rPr lang="en-US" b="1" dirty="0" smtClean="0"/>
              <a:t>increment</a:t>
            </a:r>
            <a:r>
              <a:rPr lang="en-US" dirty="0" smtClean="0"/>
              <a:t> by </a:t>
            </a:r>
            <a:r>
              <a:rPr lang="en-US" i="1" dirty="0" smtClean="0"/>
              <a:t>increment-value</a:t>
            </a:r>
          </a:p>
          <a:p>
            <a:pPr lvl="1">
              <a:buNone/>
            </a:pPr>
            <a:r>
              <a:rPr lang="en-US" b="1" dirty="0" err="1" smtClean="0"/>
              <a:t>maxvalue</a:t>
            </a:r>
            <a:r>
              <a:rPr lang="en-US" dirty="0" smtClean="0"/>
              <a:t> </a:t>
            </a:r>
            <a:r>
              <a:rPr lang="en-US" i="1" dirty="0" smtClean="0"/>
              <a:t>maximum-value</a:t>
            </a:r>
            <a:r>
              <a:rPr lang="en-US" dirty="0" smtClean="0"/>
              <a:t> </a:t>
            </a:r>
          </a:p>
          <a:p>
            <a:pPr lvl="1">
              <a:buNone/>
            </a:pPr>
            <a:r>
              <a:rPr lang="en-US" dirty="0" err="1" smtClean="0"/>
              <a:t>cycle|nocycle</a:t>
            </a:r>
            <a:r>
              <a:rPr lang="en-US" dirty="0" smtClean="0"/>
              <a:t> </a:t>
            </a:r>
            <a:r>
              <a:rPr lang="en-US" dirty="0" smtClean="0">
                <a:latin typeface="Times New Roman" pitchFamily="18" charset="0"/>
                <a:cs typeface="Times New Roman" pitchFamily="18" charset="0"/>
              </a:rPr>
              <a:t> </a:t>
            </a:r>
          </a:p>
          <a:p>
            <a:pPr lvl="1">
              <a:buNone/>
            </a:pPr>
            <a:r>
              <a:rPr lang="en-US" b="1" dirty="0" smtClean="0">
                <a:latin typeface="Times New Roman" pitchFamily="18" charset="0"/>
                <a:cs typeface="Times New Roman" pitchFamily="18" charset="0"/>
              </a:rPr>
              <a:t>EXAMPLE</a:t>
            </a:r>
          </a:p>
          <a:p>
            <a:pPr lvl="1">
              <a:buNone/>
            </a:pPr>
            <a:r>
              <a:rPr lang="en-US" dirty="0" smtClean="0"/>
              <a:t>CREATE </a:t>
            </a:r>
            <a:r>
              <a:rPr lang="en-US" b="1" dirty="0" smtClean="0"/>
              <a:t>Sequence</a:t>
            </a:r>
            <a:r>
              <a:rPr lang="en-US" dirty="0" smtClean="0"/>
              <a:t> seq_1 start with 1 increment by 1 </a:t>
            </a:r>
            <a:r>
              <a:rPr lang="en-US" dirty="0" err="1" smtClean="0"/>
              <a:t>maxvalue</a:t>
            </a:r>
            <a:r>
              <a:rPr lang="en-US" dirty="0" smtClean="0"/>
              <a:t> 999 cycle ;</a:t>
            </a:r>
            <a:endParaRPr lang="en-US" b="1" dirty="0" smtClean="0">
              <a:latin typeface="Times New Roman" pitchFamily="18" charset="0"/>
              <a:cs typeface="Times New Roman" pitchFamily="18" charset="0"/>
            </a:endParaRPr>
          </a:p>
          <a:p>
            <a:pPr marL="342900" lvl="1" indent="-342900">
              <a:buNone/>
            </a:pPr>
            <a:r>
              <a:rPr lang="en-US" sz="1800" b="1" dirty="0" smtClean="0">
                <a:latin typeface="Times New Roman" pitchFamily="18" charset="0"/>
                <a:cs typeface="Times New Roman" pitchFamily="18" charset="0"/>
              </a:rPr>
              <a:t>Index</a:t>
            </a:r>
          </a:p>
          <a:p>
            <a:r>
              <a:rPr lang="en-US" dirty="0" smtClean="0">
                <a:latin typeface="Times New Roman" pitchFamily="18" charset="0"/>
                <a:cs typeface="Times New Roman" pitchFamily="18" charset="0"/>
              </a:rPr>
              <a:t>A database index is a data structure that improves the speed of data retrieval operations on a database table at the cost of additional writes and storage space to maintain the index data structure. Indexes are used to quickly locate data without having to search every row in a database table every time a database table is accessed. Indexes can be created using one or more columns of a database table, providing the basis for both rapid random lookups and efficient access of ordered records.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7"/>
          </a:xfrm>
        </p:spPr>
        <p:txBody>
          <a:bodyPr>
            <a:normAutofit fontScale="90000"/>
          </a:bodyPr>
          <a:lstStyle/>
          <a:p>
            <a:r>
              <a:rPr lang="en-US" dirty="0" smtClean="0">
                <a:solidFill>
                  <a:schemeClr val="tx1"/>
                </a:solidFill>
                <a:latin typeface="Times New Roman" pitchFamily="18" charset="0"/>
                <a:cs typeface="Times New Roman" pitchFamily="18" charset="0"/>
              </a:rPr>
              <a:t>DATABASE OBJECTS(CONTD)</a:t>
            </a:r>
            <a:endParaRPr lang="en-US" b="1" dirty="0"/>
          </a:p>
        </p:txBody>
      </p:sp>
      <p:sp>
        <p:nvSpPr>
          <p:cNvPr id="3" name="Content Placeholder 2"/>
          <p:cNvSpPr>
            <a:spLocks noGrp="1"/>
          </p:cNvSpPr>
          <p:nvPr>
            <p:ph idx="1"/>
          </p:nvPr>
        </p:nvSpPr>
        <p:spPr>
          <a:xfrm>
            <a:off x="677334" y="1515291"/>
            <a:ext cx="8596668" cy="4526071"/>
          </a:xfrm>
        </p:spPr>
        <p:txBody>
          <a:bodyPr/>
          <a:lstStyle/>
          <a:p>
            <a:r>
              <a:rPr lang="en-US" b="1" dirty="0" smtClean="0"/>
              <a:t>SYNTAX</a:t>
            </a:r>
          </a:p>
          <a:p>
            <a:pPr>
              <a:buNone/>
            </a:pPr>
            <a:r>
              <a:rPr lang="en-US" dirty="0" smtClean="0"/>
              <a:t>	CREATE INDEX </a:t>
            </a:r>
            <a:r>
              <a:rPr lang="en-US" dirty="0" err="1" smtClean="0"/>
              <a:t>index_name</a:t>
            </a:r>
            <a:r>
              <a:rPr lang="en-US" dirty="0" smtClean="0"/>
              <a:t> ON </a:t>
            </a:r>
            <a:r>
              <a:rPr lang="en-US" dirty="0" err="1" smtClean="0"/>
              <a:t>table_name</a:t>
            </a:r>
            <a:r>
              <a:rPr lang="en-US" dirty="0" smtClean="0"/>
              <a:t>;</a:t>
            </a:r>
          </a:p>
          <a:p>
            <a:r>
              <a:rPr lang="en-US" b="1" dirty="0" smtClean="0"/>
              <a:t>SINGLE-COLUMN INDEXES</a:t>
            </a:r>
          </a:p>
          <a:p>
            <a:pPr>
              <a:buNone/>
            </a:pPr>
            <a:r>
              <a:rPr lang="en-US" dirty="0" smtClean="0"/>
              <a:t>	CREATE INDEX </a:t>
            </a:r>
            <a:r>
              <a:rPr lang="en-US" dirty="0" err="1" smtClean="0"/>
              <a:t>index_name</a:t>
            </a:r>
            <a:r>
              <a:rPr lang="en-US" dirty="0" smtClean="0"/>
              <a:t> ON </a:t>
            </a:r>
            <a:r>
              <a:rPr lang="en-US" dirty="0" err="1" smtClean="0"/>
              <a:t>table_name</a:t>
            </a:r>
            <a:r>
              <a:rPr lang="en-US" dirty="0" smtClean="0"/>
              <a:t> (</a:t>
            </a:r>
            <a:r>
              <a:rPr lang="en-US" dirty="0" err="1" smtClean="0"/>
              <a:t>column_name</a:t>
            </a:r>
            <a:r>
              <a:rPr lang="en-US" dirty="0" smtClean="0"/>
              <a:t>);</a:t>
            </a:r>
          </a:p>
          <a:p>
            <a:r>
              <a:rPr lang="en-US" b="1" dirty="0" smtClean="0"/>
              <a:t>UNIQUE INDEXES</a:t>
            </a:r>
          </a:p>
          <a:p>
            <a:pPr>
              <a:buNone/>
            </a:pPr>
            <a:r>
              <a:rPr lang="en-US" dirty="0" smtClean="0"/>
              <a:t>	CREATE UNIQUE INDEX </a:t>
            </a:r>
            <a:r>
              <a:rPr lang="en-US" dirty="0" err="1" smtClean="0"/>
              <a:t>index_name</a:t>
            </a:r>
            <a:r>
              <a:rPr lang="en-US" dirty="0" smtClean="0"/>
              <a:t> on </a:t>
            </a:r>
            <a:r>
              <a:rPr lang="en-US" dirty="0" err="1" smtClean="0"/>
              <a:t>table_name</a:t>
            </a:r>
            <a:r>
              <a:rPr lang="en-US" dirty="0" smtClean="0"/>
              <a:t> (</a:t>
            </a:r>
            <a:r>
              <a:rPr lang="en-US" dirty="0" err="1" smtClean="0"/>
              <a:t>column_name</a:t>
            </a:r>
            <a:r>
              <a:rPr lang="en-US" dirty="0" smtClean="0"/>
              <a:t>);</a:t>
            </a:r>
          </a:p>
          <a:p>
            <a:r>
              <a:rPr lang="en-US" b="1" dirty="0" smtClean="0"/>
              <a:t>COMPOSITE INDEXES</a:t>
            </a:r>
          </a:p>
          <a:p>
            <a:pPr>
              <a:buNone/>
            </a:pPr>
            <a:r>
              <a:rPr lang="en-US" dirty="0" smtClean="0"/>
              <a:t>	CREATE INDEX </a:t>
            </a:r>
            <a:r>
              <a:rPr lang="en-US" dirty="0" err="1" smtClean="0"/>
              <a:t>index_name</a:t>
            </a:r>
            <a:r>
              <a:rPr lang="en-US" dirty="0" smtClean="0"/>
              <a:t> on </a:t>
            </a:r>
            <a:r>
              <a:rPr lang="en-US" dirty="0" err="1" smtClean="0"/>
              <a:t>table_name</a:t>
            </a:r>
            <a:r>
              <a:rPr lang="en-US" dirty="0" smtClean="0"/>
              <a:t> (column1, column2);</a:t>
            </a:r>
          </a:p>
          <a:p>
            <a:r>
              <a:rPr lang="en-US" b="1" dirty="0" smtClean="0"/>
              <a:t>DROP INDEX</a:t>
            </a:r>
          </a:p>
          <a:p>
            <a:pPr>
              <a:buNone/>
            </a:pPr>
            <a:r>
              <a:rPr lang="en-US" dirty="0" smtClean="0"/>
              <a:t>	DROP INDEX </a:t>
            </a:r>
            <a:r>
              <a:rPr lang="en-US" dirty="0" err="1" smtClean="0"/>
              <a:t>index_name</a:t>
            </a:r>
            <a:r>
              <a:rPr lang="en-US"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012"/>
            <a:ext cx="8596668" cy="783772"/>
          </a:xfrm>
        </p:spPr>
        <p:txBody>
          <a:bodyPr>
            <a:normAutofit/>
          </a:bodyPr>
          <a:lstStyle/>
          <a:p>
            <a:r>
              <a:rPr lang="en-US" dirty="0" smtClean="0">
                <a:solidFill>
                  <a:schemeClr val="tx1"/>
                </a:solidFill>
                <a:latin typeface="Times New Roman" pitchFamily="18" charset="0"/>
                <a:cs typeface="Times New Roman" pitchFamily="18" charset="0"/>
              </a:rPr>
              <a:t>DATABASE OBJECTS(CONTD)</a:t>
            </a:r>
            <a:endParaRPr lang="en-US" dirty="0"/>
          </a:p>
        </p:txBody>
      </p:sp>
      <p:sp>
        <p:nvSpPr>
          <p:cNvPr id="3" name="Content Placeholder 2"/>
          <p:cNvSpPr>
            <a:spLocks noGrp="1"/>
          </p:cNvSpPr>
          <p:nvPr>
            <p:ph idx="1"/>
          </p:nvPr>
        </p:nvSpPr>
        <p:spPr>
          <a:xfrm>
            <a:off x="677334" y="1436914"/>
            <a:ext cx="8596668" cy="4604449"/>
          </a:xfrm>
        </p:spPr>
        <p:txBody>
          <a:bodyPr/>
          <a:lstStyle/>
          <a:p>
            <a:pPr>
              <a:buNone/>
            </a:pPr>
            <a:r>
              <a:rPr lang="en-US" b="1" dirty="0" smtClean="0"/>
              <a:t>Synonym</a:t>
            </a:r>
          </a:p>
          <a:p>
            <a:r>
              <a:rPr lang="en-US" dirty="0" smtClean="0"/>
              <a:t>A</a:t>
            </a:r>
            <a:r>
              <a:rPr lang="en-US" dirty="0" smtClean="0">
                <a:latin typeface="Times New Roman" pitchFamily="18" charset="0"/>
                <a:cs typeface="Times New Roman" pitchFamily="18" charset="0"/>
              </a:rPr>
              <a:t> synonym is an alias or alternate name for a table, view, sequence, or other schema object. They are used mainly to make it easy for users to access database objects owned by other users.</a:t>
            </a:r>
          </a:p>
          <a:p>
            <a:r>
              <a:rPr lang="en-US" dirty="0" smtClean="0">
                <a:latin typeface="Times New Roman" pitchFamily="18" charset="0"/>
                <a:cs typeface="Times New Roman" pitchFamily="18" charset="0"/>
              </a:rPr>
              <a:t>Synonyms are very powerful from the point of view of allowing users access to objects that do not lie within their schema. All synonyms have to be created explicitly with the CREATE SYNONYM command and the underlying objects can be located in the same database or in other databases that are connected by database links</a:t>
            </a:r>
            <a:r>
              <a:rPr lang="en-US" baseline="300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There are two major uses of synonyms:</a:t>
            </a:r>
          </a:p>
          <a:p>
            <a:r>
              <a:rPr lang="en-US" dirty="0" smtClean="0">
                <a:latin typeface="Times New Roman" pitchFamily="18" charset="0"/>
                <a:cs typeface="Times New Roman" pitchFamily="18" charset="0"/>
              </a:rPr>
              <a:t>Object invisibility: Synonyms can be created to keep the original object hidden from the user.</a:t>
            </a:r>
          </a:p>
          <a:p>
            <a:r>
              <a:rPr lang="en-US" dirty="0" smtClean="0">
                <a:latin typeface="Times New Roman" pitchFamily="18" charset="0"/>
                <a:cs typeface="Times New Roman" pitchFamily="18" charset="0"/>
              </a:rPr>
              <a:t>Location invisibility: Synonyms can be created as aliases for tables and other objects that are not part of the local database.</a:t>
            </a:r>
          </a:p>
          <a:p>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0" y="335280"/>
            <a:ext cx="8596668" cy="762000"/>
          </a:xfrm>
        </p:spPr>
        <p:txBody>
          <a:bodyPr/>
          <a:lstStyle/>
          <a:p>
            <a:pPr algn="ctr"/>
            <a:r>
              <a:rPr lang="en-US" dirty="0" smtClean="0">
                <a:solidFill>
                  <a:schemeClr val="tx1"/>
                </a:solidFill>
                <a:latin typeface="Times New Roman" pitchFamily="18" charset="0"/>
                <a:cs typeface="Times New Roman" pitchFamily="18" charset="0"/>
              </a:rPr>
              <a:t>DDL</a:t>
            </a:r>
            <a:endParaRPr lang="en-US" dirty="0">
              <a:solidFill>
                <a:schemeClr val="tx1"/>
              </a:solidFill>
            </a:endParaRPr>
          </a:p>
        </p:txBody>
      </p:sp>
      <p:sp>
        <p:nvSpPr>
          <p:cNvPr id="3" name="Content Placeholder 2"/>
          <p:cNvSpPr>
            <a:spLocks noGrp="1"/>
          </p:cNvSpPr>
          <p:nvPr>
            <p:ph idx="1"/>
          </p:nvPr>
        </p:nvSpPr>
        <p:spPr>
          <a:xfrm>
            <a:off x="677334" y="1136468"/>
            <a:ext cx="8596668" cy="4904893"/>
          </a:xfrm>
        </p:spPr>
        <p:txBody>
          <a:bodyPr>
            <a:normAutofit/>
          </a:bodyPr>
          <a:lstStyle/>
          <a:p>
            <a:pPr>
              <a:buNone/>
            </a:pPr>
            <a:r>
              <a:rPr lang="en-US" b="1" dirty="0" smtClean="0">
                <a:latin typeface="Times New Roman" pitchFamily="18" charset="0"/>
                <a:cs typeface="Times New Roman" pitchFamily="18" charset="0"/>
              </a:rPr>
              <a:t>DDL(Data Definition Language)</a:t>
            </a:r>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DDL statements are used to define the database structure or schema. DDL commands are</a:t>
            </a:r>
            <a:endParaRPr lang="en-US" sz="14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Create</a:t>
            </a:r>
            <a:endParaRPr lang="en-US" sz="14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Alter</a:t>
            </a:r>
            <a:endParaRPr lang="en-US" sz="14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Add</a:t>
            </a:r>
            <a:endParaRPr lang="en-US" sz="12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Modify</a:t>
            </a:r>
            <a:endParaRPr lang="en-US" sz="12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View</a:t>
            </a:r>
            <a:endParaRPr lang="en-US" sz="1400"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Truncate</a:t>
            </a:r>
            <a:endParaRPr lang="en-US" sz="1400"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CREATE: </a:t>
            </a:r>
            <a:r>
              <a:rPr lang="en-US" sz="1400" dirty="0" smtClean="0">
                <a:latin typeface="Times New Roman" pitchFamily="18" charset="0"/>
                <a:cs typeface="Times New Roman" pitchFamily="18" charset="0"/>
              </a:rPr>
              <a:t>To create a object in the database.</a:t>
            </a:r>
          </a:p>
          <a:p>
            <a:pPr>
              <a:buNone/>
            </a:pPr>
            <a:r>
              <a:rPr lang="en-US" sz="1400" b="1" dirty="0" smtClean="0">
                <a:latin typeface="Times New Roman" pitchFamily="18" charset="0"/>
                <a:cs typeface="Times New Roman" pitchFamily="18" charset="0"/>
              </a:rPr>
              <a:t>Syntax: </a:t>
            </a:r>
            <a:r>
              <a:rPr lang="en-US" sz="1400" dirty="0" smtClean="0">
                <a:latin typeface="Times New Roman" pitchFamily="18" charset="0"/>
                <a:cs typeface="Times New Roman" pitchFamily="18" charset="0"/>
              </a:rPr>
              <a:t>CREATE TABLE  </a:t>
            </a:r>
            <a:r>
              <a:rPr lang="en-US" sz="1400" dirty="0" err="1" smtClean="0">
                <a:latin typeface="Times New Roman" pitchFamily="18" charset="0"/>
                <a:cs typeface="Times New Roman" pitchFamily="18" charset="0"/>
              </a:rPr>
              <a:t>table_name</a:t>
            </a:r>
            <a:r>
              <a:rPr lang="en-US" sz="1400" dirty="0" smtClean="0">
                <a:latin typeface="Times New Roman" pitchFamily="18" charset="0"/>
                <a:cs typeface="Times New Roman" pitchFamily="18" charset="0"/>
              </a:rPr>
              <a:t>  (columnname1  </a:t>
            </a:r>
            <a:r>
              <a:rPr lang="en-US" sz="1400" dirty="0" err="1" smtClean="0">
                <a:latin typeface="Times New Roman" pitchFamily="18" charset="0"/>
                <a:cs typeface="Times New Roman" pitchFamily="18" charset="0"/>
              </a:rPr>
              <a:t>datatype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columnname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datatype</a:t>
            </a:r>
            <a:r>
              <a:rPr lang="en-US" sz="1400" dirty="0" smtClean="0">
                <a:latin typeface="Times New Roman" pitchFamily="18" charset="0"/>
                <a:cs typeface="Times New Roman" pitchFamily="18" charset="0"/>
              </a:rPr>
              <a:t>, columnname3 </a:t>
            </a:r>
            <a:r>
              <a:rPr lang="en-US" sz="1400" dirty="0" err="1" smtClean="0">
                <a:latin typeface="Times New Roman" pitchFamily="18" charset="0"/>
                <a:cs typeface="Times New Roman" pitchFamily="18" charset="0"/>
              </a:rPr>
              <a:t>datatype</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Example: </a:t>
            </a:r>
            <a:r>
              <a:rPr lang="en-US" sz="1400" dirty="0" smtClean="0">
                <a:latin typeface="Times New Roman" pitchFamily="18" charset="0"/>
                <a:cs typeface="Times New Roman" pitchFamily="18" charset="0"/>
              </a:rPr>
              <a:t>CREATE TABLE Student(</a:t>
            </a:r>
            <a:r>
              <a:rPr lang="en-US" sz="1400" dirty="0" err="1" smtClean="0">
                <a:latin typeface="Times New Roman" pitchFamily="18" charset="0"/>
                <a:cs typeface="Times New Roman" pitchFamily="18" charset="0"/>
              </a:rPr>
              <a:t>Reg_no</a:t>
            </a:r>
            <a:r>
              <a:rPr lang="en-US" sz="1400" dirty="0" smtClean="0">
                <a:latin typeface="Times New Roman" pitchFamily="18" charset="0"/>
                <a:cs typeface="Times New Roman" pitchFamily="18" charset="0"/>
              </a:rPr>
              <a:t> varchar2(10),Name char(30),DOB </a:t>
            </a:r>
            <a:r>
              <a:rPr lang="en-US" sz="1400" dirty="0" err="1" smtClean="0">
                <a:latin typeface="Times New Roman" pitchFamily="18" charset="0"/>
                <a:cs typeface="Times New Roman" pitchFamily="18" charset="0"/>
              </a:rPr>
              <a:t>date,Address</a:t>
            </a:r>
            <a:r>
              <a:rPr lang="en-US" sz="1400" dirty="0" smtClean="0">
                <a:latin typeface="Times New Roman" pitchFamily="18" charset="0"/>
                <a:cs typeface="Times New Roman" pitchFamily="18" charset="0"/>
              </a:rPr>
              <a:t> varchar2(50));</a:t>
            </a:r>
          </a:p>
          <a:p>
            <a:pPr lvl="0">
              <a:buNone/>
            </a:pPr>
            <a:endParaRPr lang="en-US" sz="1400" b="1"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normAutofit/>
          </a:bodyPr>
          <a:lstStyle/>
          <a:p>
            <a:r>
              <a:rPr lang="en-US" dirty="0" smtClean="0">
                <a:solidFill>
                  <a:schemeClr val="tx1"/>
                </a:solidFill>
                <a:latin typeface="Times New Roman" pitchFamily="18" charset="0"/>
                <a:cs typeface="Times New Roman" pitchFamily="18" charset="0"/>
              </a:rPr>
              <a:t>DDL</a:t>
            </a:r>
            <a:endParaRPr lang="en-US" dirty="0"/>
          </a:p>
        </p:txBody>
      </p:sp>
      <p:sp>
        <p:nvSpPr>
          <p:cNvPr id="3" name="Content Placeholder 2"/>
          <p:cNvSpPr>
            <a:spLocks noGrp="1"/>
          </p:cNvSpPr>
          <p:nvPr>
            <p:ph idx="1"/>
          </p:nvPr>
        </p:nvSpPr>
        <p:spPr>
          <a:xfrm>
            <a:off x="677334" y="1593669"/>
            <a:ext cx="8596668" cy="4447693"/>
          </a:xfrm>
        </p:spPr>
        <p:txBody>
          <a:bodyPr/>
          <a:lstStyle/>
          <a:p>
            <a:r>
              <a:rPr lang="en-US" dirty="0" smtClean="0">
                <a:latin typeface="Times New Roman" pitchFamily="18" charset="0"/>
                <a:cs typeface="Times New Roman" pitchFamily="18" charset="0"/>
              </a:rPr>
              <a:t>CREATE TABLE …… AS SELECT</a:t>
            </a:r>
          </a:p>
          <a:p>
            <a:pPr>
              <a:buNone/>
            </a:pPr>
            <a:r>
              <a:rPr lang="en-US" dirty="0" smtClean="0">
                <a:latin typeface="Times New Roman" pitchFamily="18" charset="0"/>
                <a:cs typeface="Times New Roman" pitchFamily="18" charset="0"/>
              </a:rPr>
              <a:t>	This type of create command is used to create the structure of a new table from the structure of existing table.</a:t>
            </a:r>
          </a:p>
          <a:p>
            <a:pPr>
              <a:buNone/>
            </a:pPr>
            <a:r>
              <a:rPr lang="en-US" dirty="0" smtClean="0">
                <a:latin typeface="Times New Roman" pitchFamily="18" charset="0"/>
                <a:cs typeface="Times New Roman" pitchFamily="18" charset="0"/>
              </a:rPr>
              <a:t>Syntax: CREATE TABLE relation _name1(field1,field2,……</a:t>
            </a:r>
            <a:r>
              <a:rPr lang="en-US" dirty="0" err="1" smtClean="0">
                <a:latin typeface="Times New Roman" pitchFamily="18" charset="0"/>
                <a:cs typeface="Times New Roman" pitchFamily="18" charset="0"/>
              </a:rPr>
              <a:t>fieldn</a:t>
            </a:r>
            <a:r>
              <a:rPr lang="en-US" dirty="0" smtClean="0">
                <a:latin typeface="Times New Roman" pitchFamily="18" charset="0"/>
                <a:cs typeface="Times New Roman" pitchFamily="18" charset="0"/>
              </a:rPr>
              <a:t>) AS SELECT field1,field2,field3,…..</a:t>
            </a:r>
            <a:r>
              <a:rPr lang="en-US" dirty="0" err="1" smtClean="0">
                <a:latin typeface="Times New Roman" pitchFamily="18" charset="0"/>
                <a:cs typeface="Times New Roman" pitchFamily="18" charset="0"/>
              </a:rPr>
              <a:t>fieldn</a:t>
            </a:r>
            <a:r>
              <a:rPr lang="en-US" dirty="0" smtClean="0">
                <a:latin typeface="Times New Roman" pitchFamily="18" charset="0"/>
                <a:cs typeface="Times New Roman" pitchFamily="18" charset="0"/>
              </a:rPr>
              <a:t>  from relation_name2;</a:t>
            </a:r>
          </a:p>
          <a:p>
            <a:pPr>
              <a:buNone/>
            </a:pPr>
            <a:r>
              <a:rPr lang="en-US" dirty="0" smtClean="0">
                <a:latin typeface="Times New Roman" pitchFamily="18" charset="0"/>
                <a:cs typeface="Times New Roman" pitchFamily="18" charset="0"/>
              </a:rPr>
              <a:t>Example: create table </a:t>
            </a:r>
            <a:r>
              <a:rPr lang="en-US" dirty="0" err="1" smtClean="0">
                <a:latin typeface="Times New Roman" pitchFamily="18" charset="0"/>
                <a:cs typeface="Times New Roman" pitchFamily="18" charset="0"/>
              </a:rPr>
              <a:t>Special_customer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cust_no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cust_name</a:t>
            </a:r>
            <a:r>
              <a:rPr lang="en-US" dirty="0" smtClean="0">
                <a:latin typeface="Times New Roman" pitchFamily="18" charset="0"/>
                <a:cs typeface="Times New Roman" pitchFamily="18" charset="0"/>
              </a:rPr>
              <a:t>) as select </a:t>
            </a:r>
            <a:r>
              <a:rPr lang="en-US" dirty="0" err="1" smtClean="0">
                <a:latin typeface="Times New Roman" pitchFamily="18" charset="0"/>
                <a:cs typeface="Times New Roman" pitchFamily="18" charset="0"/>
              </a:rPr>
              <a:t>cust_no,cust_name</a:t>
            </a:r>
            <a:r>
              <a:rPr lang="en-US" dirty="0" smtClean="0">
                <a:latin typeface="Times New Roman" pitchFamily="18" charset="0"/>
                <a:cs typeface="Times New Roman" pitchFamily="18" charset="0"/>
              </a:rPr>
              <a:t> from customer</a:t>
            </a:r>
          </a:p>
          <a:p>
            <a:r>
              <a:rPr lang="en-US" b="1" dirty="0" smtClean="0">
                <a:latin typeface="Times New Roman" pitchFamily="18" charset="0"/>
                <a:cs typeface="Times New Roman" pitchFamily="18" charset="0"/>
              </a:rPr>
              <a:t>ALTER TABLE ……ADD….</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command is used to add extra column into an existing table.</a:t>
            </a:r>
          </a:p>
          <a:p>
            <a:pPr>
              <a:buNone/>
            </a:pPr>
            <a:r>
              <a:rPr lang="en-US" dirty="0" smtClean="0">
                <a:latin typeface="Times New Roman" pitchFamily="18" charset="0"/>
                <a:cs typeface="Times New Roman" pitchFamily="18" charset="0"/>
              </a:rPr>
              <a:t>Syntax: alter	table&lt;</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a:t>
            </a:r>
            <a:r>
              <a:rPr lang="en-US" b="1" dirty="0" smtClean="0">
                <a:latin typeface="Times New Roman" pitchFamily="18" charset="0"/>
                <a:cs typeface="Times New Roman" pitchFamily="18" charset="0"/>
              </a:rPr>
              <a:t>add</a:t>
            </a:r>
            <a:r>
              <a:rPr lang="en-US" dirty="0" smtClean="0">
                <a:latin typeface="Times New Roman" pitchFamily="18" charset="0"/>
                <a:cs typeface="Times New Roman" pitchFamily="18" charset="0"/>
              </a:rPr>
              <a:t>(columnname1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columnname3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Example: SQL&gt; alter table ss11 </a:t>
            </a:r>
            <a:r>
              <a:rPr lang="en-US" b="1" dirty="0" smtClean="0">
                <a:latin typeface="Times New Roman" pitchFamily="18" charset="0"/>
                <a:cs typeface="Times New Roman" pitchFamily="18" charset="0"/>
              </a:rPr>
              <a:t>add</a:t>
            </a:r>
            <a:r>
              <a:rPr lang="en-US" dirty="0" smtClean="0">
                <a:latin typeface="Times New Roman" pitchFamily="18" charset="0"/>
                <a:cs typeface="Times New Roman" pitchFamily="18" charset="0"/>
              </a:rPr>
              <a:t>(rank number(2));</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45" y="322217"/>
            <a:ext cx="8596668" cy="879566"/>
          </a:xfrm>
        </p:spPr>
        <p:txBody>
          <a:bodyPr/>
          <a:lstStyle/>
          <a:p>
            <a:r>
              <a:rPr lang="en-US" dirty="0" smtClean="0">
                <a:solidFill>
                  <a:schemeClr val="tx1"/>
                </a:solidFill>
                <a:latin typeface="Times New Roman" pitchFamily="18" charset="0"/>
                <a:cs typeface="Times New Roman" pitchFamily="18" charset="0"/>
              </a:rPr>
              <a:t>DDL</a:t>
            </a:r>
            <a:endParaRPr lang="en-US" dirty="0"/>
          </a:p>
        </p:txBody>
      </p:sp>
      <p:sp>
        <p:nvSpPr>
          <p:cNvPr id="3" name="Content Placeholder 2"/>
          <p:cNvSpPr>
            <a:spLocks noGrp="1"/>
          </p:cNvSpPr>
          <p:nvPr>
            <p:ph idx="1"/>
          </p:nvPr>
        </p:nvSpPr>
        <p:spPr>
          <a:xfrm>
            <a:off x="677334" y="1423851"/>
            <a:ext cx="8596668" cy="4781006"/>
          </a:xfrm>
        </p:spPr>
        <p:txBody>
          <a:bodyPr/>
          <a:lstStyle/>
          <a:p>
            <a:r>
              <a:rPr lang="en-US" b="1" dirty="0" smtClean="0">
                <a:latin typeface="Times New Roman" pitchFamily="18" charset="0"/>
                <a:cs typeface="Times New Roman" pitchFamily="18" charset="0"/>
              </a:rPr>
              <a:t>ALTER TABLE ……MODIFY….</a:t>
            </a:r>
          </a:p>
          <a:p>
            <a:pPr>
              <a:buNone/>
            </a:pPr>
            <a:r>
              <a:rPr lang="en-US" dirty="0" smtClean="0">
                <a:latin typeface="Times New Roman" pitchFamily="18" charset="0"/>
                <a:cs typeface="Times New Roman" pitchFamily="18" charset="0"/>
              </a:rPr>
              <a:t>This  form is used to change the width as well as data type of existing relation.</a:t>
            </a:r>
          </a:p>
          <a:p>
            <a:pPr>
              <a:buNone/>
            </a:pPr>
            <a:r>
              <a:rPr lang="en-US" dirty="0" smtClean="0">
                <a:latin typeface="Times New Roman" pitchFamily="18" charset="0"/>
                <a:cs typeface="Times New Roman" pitchFamily="18" charset="0"/>
              </a:rPr>
              <a:t>Syntax: alter	table&lt;</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a:t>
            </a:r>
            <a:r>
              <a:rPr lang="en-US" b="1" dirty="0" smtClean="0">
                <a:latin typeface="Times New Roman" pitchFamily="18" charset="0"/>
                <a:cs typeface="Times New Roman" pitchFamily="18" charset="0"/>
              </a:rPr>
              <a:t>modify</a:t>
            </a:r>
            <a:r>
              <a:rPr lang="en-US" dirty="0" smtClean="0">
                <a:latin typeface="Times New Roman" pitchFamily="18" charset="0"/>
                <a:cs typeface="Times New Roman" pitchFamily="18" charset="0"/>
              </a:rPr>
              <a:t>(columnname1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columnname3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Example: SQL&gt; alter table ss11 </a:t>
            </a:r>
            <a:r>
              <a:rPr lang="en-US" b="1" dirty="0" smtClean="0">
                <a:latin typeface="Times New Roman" pitchFamily="18" charset="0"/>
                <a:cs typeface="Times New Roman" pitchFamily="18" charset="0"/>
              </a:rPr>
              <a:t>modify</a:t>
            </a:r>
            <a:r>
              <a:rPr lang="en-US" dirty="0" smtClean="0">
                <a:latin typeface="Times New Roman" pitchFamily="18" charset="0"/>
                <a:cs typeface="Times New Roman" pitchFamily="18" charset="0"/>
              </a:rPr>
              <a:t>(dept char(15));</a:t>
            </a:r>
          </a:p>
          <a:p>
            <a:r>
              <a:rPr lang="en-US" b="1" dirty="0" smtClean="0">
                <a:latin typeface="Times New Roman" pitchFamily="18" charset="0"/>
                <a:cs typeface="Times New Roman" pitchFamily="18" charset="0"/>
              </a:rPr>
              <a:t>DROP TABLE</a:t>
            </a:r>
          </a:p>
          <a:p>
            <a:pPr>
              <a:buNone/>
            </a:pPr>
            <a:r>
              <a:rPr lang="en-US" dirty="0" smtClean="0">
                <a:latin typeface="Times New Roman" pitchFamily="18" charset="0"/>
                <a:cs typeface="Times New Roman" pitchFamily="18" charset="0"/>
              </a:rPr>
              <a:t>It is used to delete a table.</a:t>
            </a:r>
          </a:p>
          <a:p>
            <a:pPr>
              <a:buNone/>
            </a:pPr>
            <a:r>
              <a:rPr lang="en-US" b="1" dirty="0" smtClean="0">
                <a:latin typeface="Times New Roman" pitchFamily="18" charset="0"/>
                <a:cs typeface="Times New Roman" pitchFamily="18" charset="0"/>
              </a:rPr>
              <a:t>Syntax	:  </a:t>
            </a:r>
            <a:r>
              <a:rPr lang="en-US" dirty="0" smtClean="0">
                <a:latin typeface="Times New Roman" pitchFamily="18" charset="0"/>
                <a:cs typeface="Times New Roman" pitchFamily="18" charset="0"/>
              </a:rPr>
              <a:t>drop table &lt;</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Example	: </a:t>
            </a:r>
            <a:r>
              <a:rPr lang="en-US" dirty="0" smtClean="0">
                <a:latin typeface="Times New Roman" pitchFamily="18" charset="0"/>
                <a:cs typeface="Times New Roman" pitchFamily="18" charset="0"/>
              </a:rPr>
              <a:t>SQL&gt; drop table ss11; </a:t>
            </a:r>
          </a:p>
          <a:p>
            <a:r>
              <a:rPr lang="en-US" b="1" dirty="0" smtClean="0">
                <a:latin typeface="Times New Roman" pitchFamily="18" charset="0"/>
                <a:cs typeface="Times New Roman" pitchFamily="18" charset="0"/>
              </a:rPr>
              <a:t>RENAME A TABLE</a:t>
            </a:r>
          </a:p>
          <a:p>
            <a:pPr>
              <a:buNone/>
            </a:pPr>
            <a:r>
              <a:rPr lang="en-US" dirty="0" smtClean="0">
                <a:latin typeface="Times New Roman" pitchFamily="18" charset="0"/>
                <a:cs typeface="Times New Roman" pitchFamily="18" charset="0"/>
              </a:rPr>
              <a:t>Syntax: RENAME old table name TO new table name;</a:t>
            </a:r>
          </a:p>
          <a:p>
            <a:pPr>
              <a:buNone/>
            </a:pPr>
            <a:r>
              <a:rPr lang="en-US" dirty="0" smtClean="0">
                <a:latin typeface="Times New Roman" pitchFamily="18" charset="0"/>
                <a:cs typeface="Times New Roman" pitchFamily="18" charset="0"/>
              </a:rPr>
              <a:t>Example: SQL&gt;RENAME test TO test1;</a:t>
            </a:r>
          </a:p>
          <a:p>
            <a:pPr>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9"/>
            <a:ext cx="8596668" cy="809897"/>
          </a:xfrm>
        </p:spPr>
        <p:txBody>
          <a:bodyPr/>
          <a:lstStyle/>
          <a:p>
            <a:r>
              <a:rPr lang="en-US" dirty="0" smtClean="0">
                <a:solidFill>
                  <a:schemeClr val="tx1"/>
                </a:solidFill>
                <a:latin typeface="Times New Roman" pitchFamily="18" charset="0"/>
                <a:cs typeface="Times New Roman" pitchFamily="18" charset="0"/>
              </a:rPr>
              <a:t>DDL</a:t>
            </a:r>
            <a:endParaRPr lang="en-US" dirty="0"/>
          </a:p>
        </p:txBody>
      </p:sp>
      <p:sp>
        <p:nvSpPr>
          <p:cNvPr id="3" name="Content Placeholder 2"/>
          <p:cNvSpPr>
            <a:spLocks noGrp="1"/>
          </p:cNvSpPr>
          <p:nvPr>
            <p:ph idx="1"/>
          </p:nvPr>
        </p:nvSpPr>
        <p:spPr>
          <a:xfrm>
            <a:off x="677334" y="1619795"/>
            <a:ext cx="8596668" cy="5042262"/>
          </a:xfrm>
        </p:spPr>
        <p:txBody>
          <a:bodyPr>
            <a:normAutofit fontScale="92500" lnSpcReduction="10000"/>
          </a:bodyPr>
          <a:lstStyle/>
          <a:p>
            <a:r>
              <a:rPr lang="en-US" b="1" dirty="0" smtClean="0">
                <a:latin typeface="Times New Roman" pitchFamily="18" charset="0"/>
                <a:cs typeface="Times New Roman" pitchFamily="18" charset="0"/>
              </a:rPr>
              <a:t>TRUNCATE A TABLE</a:t>
            </a:r>
          </a:p>
          <a:p>
            <a:pPr>
              <a:buNone/>
            </a:pPr>
            <a:r>
              <a:rPr lang="en-US" dirty="0" smtClean="0">
                <a:latin typeface="Times New Roman" pitchFamily="18" charset="0"/>
                <a:cs typeface="Times New Roman" pitchFamily="18" charset="0"/>
              </a:rPr>
              <a:t>Truncate command is used to delete all the rows from the table and free the space containing the table.</a:t>
            </a:r>
          </a:p>
          <a:p>
            <a:pPr>
              <a:buNone/>
            </a:pPr>
            <a:r>
              <a:rPr lang="en-US" b="1" dirty="0" smtClean="0">
                <a:latin typeface="Times New Roman" pitchFamily="18" charset="0"/>
                <a:cs typeface="Times New Roman" pitchFamily="18" charset="0"/>
              </a:rPr>
              <a:t>Syntax	:  </a:t>
            </a:r>
            <a:r>
              <a:rPr lang="en-US" dirty="0" smtClean="0">
                <a:latin typeface="Times New Roman" pitchFamily="18" charset="0"/>
                <a:cs typeface="Times New Roman" pitchFamily="18" charset="0"/>
              </a:rPr>
              <a:t>truncate table &lt;</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a:t>
            </a:r>
          </a:p>
          <a:p>
            <a:pPr>
              <a:buNone/>
            </a:pPr>
            <a:r>
              <a:rPr lang="en-US" b="1" dirty="0" smtClean="0">
                <a:latin typeface="Times New Roman" pitchFamily="18" charset="0"/>
                <a:cs typeface="Times New Roman" pitchFamily="18" charset="0"/>
              </a:rPr>
              <a:t>Example	: </a:t>
            </a:r>
            <a:r>
              <a:rPr lang="en-US" dirty="0" smtClean="0">
                <a:latin typeface="Times New Roman" pitchFamily="18" charset="0"/>
                <a:cs typeface="Times New Roman" pitchFamily="18" charset="0"/>
              </a:rPr>
              <a:t>SQL&gt; truncate table ss11; </a:t>
            </a:r>
          </a:p>
          <a:p>
            <a:pPr>
              <a:buNone/>
            </a:pPr>
            <a:r>
              <a:rPr lang="en-US" b="1" dirty="0" smtClean="0">
                <a:latin typeface="Times New Roman" pitchFamily="18" charset="0"/>
                <a:cs typeface="Times New Roman" pitchFamily="18" charset="0"/>
              </a:rPr>
              <a:t>DROPPING A COLUMN FROM THE TABLE</a:t>
            </a:r>
          </a:p>
          <a:p>
            <a:pPr>
              <a:buNone/>
            </a:pPr>
            <a:r>
              <a:rPr lang="en-US" dirty="0" smtClean="0">
                <a:latin typeface="Times New Roman" pitchFamily="18" charset="0"/>
                <a:cs typeface="Times New Roman" pitchFamily="18" charset="0"/>
              </a:rPr>
              <a:t>Syntax: ALTER TABLE &lt;</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DROP COLUMN &lt;</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Example: ALTER TABLE Student DROP COLUMN Age;</a:t>
            </a:r>
          </a:p>
          <a:p>
            <a:pPr>
              <a:buNone/>
            </a:pPr>
            <a:r>
              <a:rPr lang="en-US" dirty="0" smtClean="0">
                <a:latin typeface="Times New Roman" pitchFamily="18" charset="0"/>
                <a:cs typeface="Times New Roman" pitchFamily="18" charset="0"/>
              </a:rPr>
              <a:t>Using the ALTER TABLE clause the following tasks cannot be performed.</a:t>
            </a:r>
          </a:p>
          <a:p>
            <a:r>
              <a:rPr lang="en-US" dirty="0" smtClean="0">
                <a:latin typeface="Times New Roman" pitchFamily="18" charset="0"/>
                <a:cs typeface="Times New Roman" pitchFamily="18" charset="0"/>
              </a:rPr>
              <a:t>Change the name of the table</a:t>
            </a:r>
          </a:p>
          <a:p>
            <a:r>
              <a:rPr lang="en-US" dirty="0" smtClean="0">
                <a:latin typeface="Times New Roman" pitchFamily="18" charset="0"/>
                <a:cs typeface="Times New Roman" pitchFamily="18" charset="0"/>
              </a:rPr>
              <a:t>Change the name of the column</a:t>
            </a:r>
          </a:p>
          <a:p>
            <a:r>
              <a:rPr lang="en-US" dirty="0" smtClean="0">
                <a:latin typeface="Times New Roman" pitchFamily="18" charset="0"/>
                <a:cs typeface="Times New Roman" pitchFamily="18" charset="0"/>
              </a:rPr>
              <a:t>Decrease the size of a column if table data exists</a:t>
            </a:r>
          </a:p>
          <a:p>
            <a:pPr>
              <a:buNone/>
            </a:pP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r>
              <a:rPr lang="en-US" smtClean="0"/>
              <a:t>SQL (DML)</a:t>
            </a:r>
          </a:p>
        </p:txBody>
      </p:sp>
      <p:sp>
        <p:nvSpPr>
          <p:cNvPr id="4099" name="Slide Number Placeholder 5"/>
          <p:cNvSpPr>
            <a:spLocks noGrp="1"/>
          </p:cNvSpPr>
          <p:nvPr>
            <p:ph type="sldNum" sz="quarter" idx="12"/>
          </p:nvPr>
        </p:nvSpPr>
        <p:spPr>
          <a:noFill/>
        </p:spPr>
        <p:txBody>
          <a:bodyPr/>
          <a:lstStyle/>
          <a:p>
            <a:fld id="{86BE28C7-32F9-453F-A554-B6DC7DE4D719}" type="slidenum">
              <a:rPr lang="ar-SA" smtClean="0"/>
              <a:pPr/>
              <a:t>27</a:t>
            </a:fld>
            <a:endParaRPr lang="en-US" smtClean="0"/>
          </a:p>
        </p:txBody>
      </p:sp>
      <p:sp>
        <p:nvSpPr>
          <p:cNvPr id="4100"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7171" name="Rectangle 3"/>
          <p:cNvSpPr>
            <a:spLocks noGrp="1" noChangeArrowheads="1"/>
          </p:cNvSpPr>
          <p:nvPr>
            <p:ph type="title"/>
          </p:nvPr>
        </p:nvSpPr>
        <p:spPr>
          <a:xfrm>
            <a:off x="1117600" y="152400"/>
            <a:ext cx="10363200" cy="1143000"/>
          </a:xfrm>
        </p:spPr>
        <p:txBody>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Data Manipulation Language (DML) Statements</a:t>
            </a:r>
            <a:endParaRPr lang="en-US" dirty="0" smtClean="0">
              <a:solidFill>
                <a:schemeClr val="tx1"/>
              </a:solidFill>
              <a:latin typeface="Times New Roman" pitchFamily="18" charset="0"/>
              <a:cs typeface="Times New Roman" pitchFamily="18" charset="0"/>
            </a:endParaRPr>
          </a:p>
        </p:txBody>
      </p:sp>
      <p:sp>
        <p:nvSpPr>
          <p:cNvPr id="4102" name="Text Box 4"/>
          <p:cNvSpPr txBox="1">
            <a:spLocks noChangeArrowheads="1"/>
          </p:cNvSpPr>
          <p:nvPr/>
        </p:nvSpPr>
        <p:spPr bwMode="auto">
          <a:xfrm>
            <a:off x="406400" y="1332411"/>
            <a:ext cx="11379200" cy="4932119"/>
          </a:xfrm>
          <a:prstGeom prst="rect">
            <a:avLst/>
          </a:prstGeom>
          <a:noFill/>
          <a:ln w="9525">
            <a:noFill/>
            <a:miter lim="800000"/>
            <a:headEnd/>
            <a:tailEnd/>
          </a:ln>
        </p:spPr>
        <p:txBody>
          <a:bodyPr wrap="square">
            <a:spAutoFit/>
          </a:bodyPr>
          <a:lstStyle/>
          <a:p>
            <a:pPr>
              <a:lnSpc>
                <a:spcPct val="170000"/>
              </a:lnSpc>
            </a:pPr>
            <a:r>
              <a:rPr lang="en-US" sz="2000" dirty="0">
                <a:latin typeface="Times New Roman" pitchFamily="18" charset="0"/>
                <a:cs typeface="Times New Roman" pitchFamily="18" charset="0"/>
              </a:rPr>
              <a:t>The main SQL data manipulation language statements are:</a:t>
            </a:r>
          </a:p>
          <a:p>
            <a:pPr>
              <a:lnSpc>
                <a:spcPct val="170000"/>
              </a:lnSpc>
            </a:pPr>
            <a:endParaRPr lang="en-US" sz="500" dirty="0">
              <a:latin typeface="Times New Roman" pitchFamily="18" charset="0"/>
              <a:cs typeface="Times New Roman" pitchFamily="18" charset="0"/>
            </a:endParaRPr>
          </a:p>
          <a:p>
            <a:pPr>
              <a:lnSpc>
                <a:spcPct val="170000"/>
              </a:lnSpc>
            </a:pPr>
            <a:r>
              <a:rPr lang="en-US" sz="2000" dirty="0">
                <a:latin typeface="Times New Roman" pitchFamily="18" charset="0"/>
                <a:cs typeface="Times New Roman" pitchFamily="18" charset="0"/>
              </a:rPr>
              <a:t>	SELECT</a:t>
            </a:r>
          </a:p>
          <a:p>
            <a:pPr>
              <a:lnSpc>
                <a:spcPct val="170000"/>
              </a:lnSpc>
            </a:pPr>
            <a:r>
              <a:rPr lang="en-US" sz="2000" dirty="0">
                <a:latin typeface="Times New Roman" pitchFamily="18" charset="0"/>
                <a:cs typeface="Times New Roman" pitchFamily="18" charset="0"/>
              </a:rPr>
              <a:t>	INSERT INTO</a:t>
            </a:r>
          </a:p>
          <a:p>
            <a:pPr>
              <a:lnSpc>
                <a:spcPct val="170000"/>
              </a:lnSpc>
            </a:pPr>
            <a:r>
              <a:rPr lang="en-US" sz="2000" dirty="0">
                <a:latin typeface="Times New Roman" pitchFamily="18" charset="0"/>
                <a:cs typeface="Times New Roman" pitchFamily="18" charset="0"/>
              </a:rPr>
              <a:t>	UPDATE </a:t>
            </a:r>
          </a:p>
          <a:p>
            <a:pPr>
              <a:lnSpc>
                <a:spcPct val="170000"/>
              </a:lnSpc>
            </a:pPr>
            <a:r>
              <a:rPr lang="en-US" sz="2000" dirty="0">
                <a:latin typeface="Times New Roman" pitchFamily="18" charset="0"/>
                <a:cs typeface="Times New Roman" pitchFamily="18" charset="0"/>
              </a:rPr>
              <a:t>	DELETE </a:t>
            </a:r>
            <a:r>
              <a:rPr lang="en-US" sz="2000" dirty="0" smtClean="0">
                <a:latin typeface="Times New Roman" pitchFamily="18" charset="0"/>
                <a:cs typeface="Times New Roman" pitchFamily="18" charset="0"/>
              </a:rPr>
              <a:t>FROM</a:t>
            </a:r>
          </a:p>
          <a:p>
            <a:pPr>
              <a:lnSpc>
                <a:spcPct val="170000"/>
              </a:lnSpc>
            </a:pPr>
            <a:r>
              <a:rPr lang="en-US" sz="2000" dirty="0" smtClean="0">
                <a:latin typeface="Times New Roman" pitchFamily="18" charset="0"/>
                <a:cs typeface="Times New Roman" pitchFamily="18" charset="0"/>
                <a:hlinkClick r:id="rId2"/>
              </a:rPr>
              <a:t>PRACTICE</a:t>
            </a:r>
            <a:endParaRPr lang="en-US" sz="2000" dirty="0" smtClean="0">
              <a:latin typeface="Times New Roman" pitchFamily="18" charset="0"/>
              <a:cs typeface="Times New Roman" pitchFamily="18" charset="0"/>
            </a:endParaRPr>
          </a:p>
          <a:p>
            <a:pPr>
              <a:lnSpc>
                <a:spcPct val="170000"/>
              </a:lnSpc>
            </a:pPr>
            <a:endParaRPr lang="en-US" sz="2000" dirty="0">
              <a:latin typeface="Times New Roman" pitchFamily="18" charset="0"/>
              <a:cs typeface="Times New Roman" pitchFamily="18" charset="0"/>
            </a:endParaRPr>
          </a:p>
          <a:p>
            <a:pPr>
              <a:lnSpc>
                <a:spcPct val="170000"/>
              </a:lnSpc>
            </a:pPr>
            <a:endParaRPr lang="en-US" sz="2000" dirty="0">
              <a:latin typeface="Arial" pitchFamily="34" charset="0"/>
            </a:endParaRPr>
          </a:p>
          <a:p>
            <a:pPr>
              <a:lnSpc>
                <a:spcPct val="170000"/>
              </a:lnSpc>
            </a:pPr>
            <a:endParaRPr lang="en-US" sz="2000" dirty="0">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r>
              <a:rPr lang="en-US" smtClean="0"/>
              <a:t>SQL (DML)</a:t>
            </a:r>
          </a:p>
        </p:txBody>
      </p:sp>
      <p:sp>
        <p:nvSpPr>
          <p:cNvPr id="5123" name="Slide Number Placeholder 5"/>
          <p:cNvSpPr>
            <a:spLocks noGrp="1"/>
          </p:cNvSpPr>
          <p:nvPr>
            <p:ph type="sldNum" sz="quarter" idx="12"/>
          </p:nvPr>
        </p:nvSpPr>
        <p:spPr>
          <a:noFill/>
        </p:spPr>
        <p:txBody>
          <a:bodyPr/>
          <a:lstStyle/>
          <a:p>
            <a:fld id="{43B24003-3058-430E-B008-1E6623F78D32}" type="slidenum">
              <a:rPr lang="ar-SA" smtClean="0"/>
              <a:pPr/>
              <a:t>28</a:t>
            </a:fld>
            <a:endParaRPr lang="en-US" smtClean="0"/>
          </a:p>
        </p:txBody>
      </p:sp>
      <p:sp>
        <p:nvSpPr>
          <p:cNvPr id="5124" name="Text Box 1026"/>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135171" name="Rectangle 1027"/>
          <p:cNvSpPr>
            <a:spLocks noGrp="1" noChangeArrowheads="1"/>
          </p:cNvSpPr>
          <p:nvPr>
            <p:ph type="title"/>
          </p:nvPr>
        </p:nvSpPr>
        <p:spPr>
          <a:xfrm>
            <a:off x="764903" y="222069"/>
            <a:ext cx="10363200" cy="1143000"/>
          </a:xfrm>
        </p:spPr>
        <p:txBody>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Notations</a:t>
            </a:r>
            <a:endParaRPr lang="en-US" dirty="0" smtClean="0">
              <a:solidFill>
                <a:schemeClr val="tx1"/>
              </a:solidFill>
              <a:latin typeface="Times New Roman" pitchFamily="18" charset="0"/>
              <a:cs typeface="Times New Roman" pitchFamily="18" charset="0"/>
            </a:endParaRPr>
          </a:p>
        </p:txBody>
      </p:sp>
      <p:sp>
        <p:nvSpPr>
          <p:cNvPr id="5126" name="Text Box 1028"/>
          <p:cNvSpPr txBox="1">
            <a:spLocks noChangeArrowheads="1"/>
          </p:cNvSpPr>
          <p:nvPr/>
        </p:nvSpPr>
        <p:spPr bwMode="auto">
          <a:xfrm>
            <a:off x="508000" y="1411288"/>
            <a:ext cx="11277600" cy="4303712"/>
          </a:xfrm>
          <a:prstGeom prst="rect">
            <a:avLst/>
          </a:prstGeom>
          <a:noFill/>
          <a:ln w="9525">
            <a:noFill/>
            <a:miter lim="800000"/>
            <a:headEnd/>
            <a:tailEnd/>
          </a:ln>
        </p:spPr>
        <p:txBody>
          <a:bodyPr>
            <a:spAutoFit/>
          </a:bodyPr>
          <a:lstStyle/>
          <a:p>
            <a:pPr>
              <a:lnSpc>
                <a:spcPct val="170000"/>
              </a:lnSpc>
            </a:pPr>
            <a:r>
              <a:rPr lang="en-US" sz="1900" b="1" dirty="0" smtClean="0">
                <a:latin typeface="Arial" pitchFamily="34" charset="0"/>
              </a:rPr>
              <a:t>NOTATIONS TO DEFINE SQL STATEMENTS:</a:t>
            </a:r>
          </a:p>
          <a:p>
            <a:pPr>
              <a:lnSpc>
                <a:spcPct val="170000"/>
              </a:lnSpc>
            </a:pPr>
            <a:endParaRPr lang="en-US" sz="900" b="1" dirty="0" smtClean="0">
              <a:latin typeface="Arial" pitchFamily="34" charset="0"/>
            </a:endParaRPr>
          </a:p>
          <a:p>
            <a:pPr>
              <a:lnSpc>
                <a:spcPct val="170000"/>
              </a:lnSpc>
              <a:buFontTx/>
              <a:buChar char="•"/>
            </a:pPr>
            <a:r>
              <a:rPr lang="en-US" sz="1900" dirty="0" smtClean="0">
                <a:latin typeface="Arial" pitchFamily="34" charset="0"/>
              </a:rPr>
              <a:t>  Upper-case letters represents reserved words.</a:t>
            </a:r>
          </a:p>
          <a:p>
            <a:pPr>
              <a:lnSpc>
                <a:spcPct val="170000"/>
              </a:lnSpc>
              <a:buFontTx/>
              <a:buChar char="•"/>
            </a:pPr>
            <a:r>
              <a:rPr lang="en-US" sz="1900" dirty="0" smtClean="0">
                <a:latin typeface="Arial" pitchFamily="34" charset="0"/>
              </a:rPr>
              <a:t>  Lower-case letters represents user-defined words.</a:t>
            </a:r>
          </a:p>
          <a:p>
            <a:pPr>
              <a:lnSpc>
                <a:spcPct val="170000"/>
              </a:lnSpc>
              <a:buFontTx/>
              <a:buChar char="•"/>
            </a:pPr>
            <a:r>
              <a:rPr lang="en-US" sz="1900" dirty="0" smtClean="0">
                <a:latin typeface="Arial" pitchFamily="34" charset="0"/>
              </a:rPr>
              <a:t>  |  Indicates a choice among alternatives; (e.g.  a | b | c).</a:t>
            </a:r>
          </a:p>
          <a:p>
            <a:pPr>
              <a:lnSpc>
                <a:spcPct val="170000"/>
              </a:lnSpc>
              <a:buFontTx/>
              <a:buChar char="•"/>
            </a:pPr>
            <a:r>
              <a:rPr lang="en-US" sz="1900" dirty="0" smtClean="0">
                <a:latin typeface="Arial" pitchFamily="34" charset="0"/>
              </a:rPr>
              <a:t>  { } Indicates  a </a:t>
            </a:r>
            <a:r>
              <a:rPr lang="en-US" sz="1900" b="1" dirty="0" smtClean="0">
                <a:latin typeface="Arial" pitchFamily="34" charset="0"/>
              </a:rPr>
              <a:t>required</a:t>
            </a:r>
            <a:r>
              <a:rPr lang="en-US" sz="1900" dirty="0" smtClean="0">
                <a:latin typeface="Arial" pitchFamily="34" charset="0"/>
              </a:rPr>
              <a:t> element.</a:t>
            </a:r>
          </a:p>
          <a:p>
            <a:pPr>
              <a:lnSpc>
                <a:spcPct val="170000"/>
              </a:lnSpc>
              <a:buFontTx/>
              <a:buChar char="•"/>
            </a:pPr>
            <a:r>
              <a:rPr lang="en-US" sz="1900" dirty="0" smtClean="0">
                <a:latin typeface="Arial" pitchFamily="34" charset="0"/>
              </a:rPr>
              <a:t>  [ ] Indicates an </a:t>
            </a:r>
            <a:r>
              <a:rPr lang="en-US" sz="1900" b="1" dirty="0" smtClean="0">
                <a:latin typeface="Arial" pitchFamily="34" charset="0"/>
              </a:rPr>
              <a:t>optional</a:t>
            </a:r>
            <a:r>
              <a:rPr lang="en-US" sz="1900" dirty="0" smtClean="0">
                <a:latin typeface="Arial" pitchFamily="34" charset="0"/>
              </a:rPr>
              <a:t> element.</a:t>
            </a:r>
          </a:p>
          <a:p>
            <a:pPr>
              <a:lnSpc>
                <a:spcPct val="170000"/>
              </a:lnSpc>
              <a:buFontTx/>
              <a:buChar char="•"/>
            </a:pPr>
            <a:r>
              <a:rPr lang="en-US" sz="1900" dirty="0" smtClean="0">
                <a:latin typeface="Arial" pitchFamily="34" charset="0"/>
              </a:rPr>
              <a:t>  … Indicates </a:t>
            </a:r>
            <a:r>
              <a:rPr lang="en-US" sz="1900" b="1" dirty="0" smtClean="0">
                <a:latin typeface="Arial" pitchFamily="34" charset="0"/>
              </a:rPr>
              <a:t>optional</a:t>
            </a:r>
            <a:r>
              <a:rPr lang="en-US" sz="1900" dirty="0" smtClean="0">
                <a:latin typeface="Arial" pitchFamily="34" charset="0"/>
              </a:rPr>
              <a:t> repetition of an item zero or more times.</a:t>
            </a:r>
          </a:p>
          <a:p>
            <a:pPr>
              <a:lnSpc>
                <a:spcPct val="170000"/>
              </a:lnSpc>
              <a:buFontTx/>
              <a:buChar char="•"/>
            </a:pPr>
            <a:r>
              <a:rPr lang="en-US" sz="1900" dirty="0" smtClean="0">
                <a:latin typeface="Arial" pitchFamily="34" charset="0"/>
              </a:rPr>
              <a:t> </a:t>
            </a:r>
            <a:r>
              <a:rPr lang="en-US" sz="1900" u="sng" dirty="0" smtClean="0">
                <a:latin typeface="Arial" pitchFamily="34" charset="0"/>
              </a:rPr>
              <a:t>Underlined</a:t>
            </a:r>
            <a:r>
              <a:rPr lang="en-US" sz="1900" dirty="0" smtClean="0">
                <a:latin typeface="Arial" pitchFamily="34" charset="0"/>
              </a:rPr>
              <a:t> words represent default values.</a:t>
            </a:r>
            <a:endParaRPr lang="en-US" sz="1900" dirty="0">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D4818CCB-78FB-42D6-81C5-384795B672E6}" type="slidenum">
              <a:rPr lang="ar-SA" smtClean="0"/>
              <a:pPr/>
              <a:t>29</a:t>
            </a:fld>
            <a:endParaRPr lang="en-US" smtClean="0"/>
          </a:p>
        </p:txBody>
      </p:sp>
      <p:sp>
        <p:nvSpPr>
          <p:cNvPr id="84995" name="Rectangle 3"/>
          <p:cNvSpPr>
            <a:spLocks noGrp="1" noChangeArrowheads="1"/>
          </p:cNvSpPr>
          <p:nvPr>
            <p:ph type="title"/>
          </p:nvPr>
        </p:nvSpPr>
        <p:spPr>
          <a:xfrm>
            <a:off x="1117600" y="0"/>
            <a:ext cx="10363200" cy="1143000"/>
          </a:xfrm>
        </p:spPr>
        <p:txBody>
          <a:bodyPr/>
          <a:lstStyle/>
          <a:p>
            <a:pPr>
              <a:defRPr/>
            </a:pPr>
            <a:r>
              <a:rPr lang="en-US" dirty="0" smtClean="0">
                <a:solidFill>
                  <a:schemeClr val="tx1"/>
                </a:solidFill>
                <a:effectLst>
                  <a:outerShdw blurRad="38100" dist="38100" dir="2700000" algn="tl">
                    <a:srgbClr val="C0C0C0"/>
                  </a:outerShdw>
                </a:effectLst>
              </a:rPr>
              <a:t>Simple Queries</a:t>
            </a:r>
            <a:endParaRPr lang="en-US" dirty="0" smtClean="0">
              <a:solidFill>
                <a:schemeClr val="tx1"/>
              </a:solidFill>
            </a:endParaRPr>
          </a:p>
        </p:txBody>
      </p:sp>
      <p:sp>
        <p:nvSpPr>
          <p:cNvPr id="6148" name="Text Box 4"/>
          <p:cNvSpPr txBox="1">
            <a:spLocks noChangeArrowheads="1"/>
          </p:cNvSpPr>
          <p:nvPr/>
        </p:nvSpPr>
        <p:spPr bwMode="auto">
          <a:xfrm>
            <a:off x="203200" y="3124201"/>
            <a:ext cx="11176000" cy="3662363"/>
          </a:xfrm>
          <a:prstGeom prst="rect">
            <a:avLst/>
          </a:prstGeom>
          <a:noFill/>
          <a:ln w="9525">
            <a:noFill/>
            <a:miter lim="800000"/>
            <a:headEnd/>
            <a:tailEnd/>
          </a:ln>
        </p:spPr>
        <p:txBody>
          <a:bodyPr>
            <a:spAutoFit/>
          </a:bodyPr>
          <a:lstStyle/>
          <a:p>
            <a:endParaRPr lang="en-US" sz="1800" i="1">
              <a:latin typeface="Arial" pitchFamily="34" charset="0"/>
            </a:endParaRPr>
          </a:p>
          <a:p>
            <a:pPr>
              <a:buFont typeface="Wingdings" pitchFamily="2" charset="2"/>
              <a:buChar char="§"/>
            </a:pPr>
            <a:r>
              <a:rPr lang="en-US" sz="1800" i="1">
                <a:latin typeface="Arial" pitchFamily="34" charset="0"/>
              </a:rPr>
              <a:t> column </a:t>
            </a:r>
            <a:r>
              <a:rPr lang="en-US" sz="1800">
                <a:latin typeface="Arial" pitchFamily="34" charset="0"/>
              </a:rPr>
              <a:t>represents a column name.</a:t>
            </a:r>
            <a:r>
              <a:rPr lang="en-US" sz="1800" i="1">
                <a:latin typeface="Arial" pitchFamily="34" charset="0"/>
              </a:rPr>
              <a:t> </a:t>
            </a:r>
          </a:p>
          <a:p>
            <a:pPr>
              <a:buFont typeface="Wingdings" pitchFamily="2" charset="2"/>
              <a:buChar char="§"/>
            </a:pPr>
            <a:r>
              <a:rPr lang="en-US" sz="1800" i="1">
                <a:latin typeface="Arial" pitchFamily="34" charset="0"/>
              </a:rPr>
              <a:t> column_expression</a:t>
            </a:r>
            <a:r>
              <a:rPr lang="en-US" sz="1800">
                <a:latin typeface="Arial" pitchFamily="34" charset="0"/>
              </a:rPr>
              <a:t> represents an expression on a column.</a:t>
            </a:r>
          </a:p>
          <a:p>
            <a:pPr>
              <a:buFont typeface="Wingdings" pitchFamily="2" charset="2"/>
              <a:buChar char="§"/>
            </a:pPr>
            <a:r>
              <a:rPr lang="en-US" sz="1800" i="1">
                <a:latin typeface="Arial" pitchFamily="34" charset="0"/>
              </a:rPr>
              <a:t> table_name</a:t>
            </a:r>
            <a:r>
              <a:rPr lang="en-US" sz="1800">
                <a:latin typeface="Arial" pitchFamily="34" charset="0"/>
              </a:rPr>
              <a:t> is the name of an existing database table or view.</a:t>
            </a:r>
          </a:p>
          <a:p>
            <a:pPr>
              <a:buFont typeface="Wingdings" pitchFamily="2" charset="2"/>
              <a:buChar char="§"/>
            </a:pPr>
            <a:r>
              <a:rPr lang="en-US" sz="1800">
                <a:latin typeface="Arial" pitchFamily="34" charset="0"/>
              </a:rPr>
              <a:t> FROM specifies the table(s) to be used.</a:t>
            </a:r>
          </a:p>
          <a:p>
            <a:pPr>
              <a:buFont typeface="Wingdings" pitchFamily="2" charset="2"/>
              <a:buChar char="§"/>
            </a:pPr>
            <a:r>
              <a:rPr lang="en-US" sz="1800">
                <a:latin typeface="Arial" pitchFamily="34" charset="0"/>
              </a:rPr>
              <a:t> WHERE filters the rows subject to some condition.</a:t>
            </a:r>
          </a:p>
          <a:p>
            <a:pPr>
              <a:buFont typeface="Wingdings" pitchFamily="2" charset="2"/>
              <a:buChar char="§"/>
            </a:pPr>
            <a:r>
              <a:rPr lang="en-US" sz="1800">
                <a:latin typeface="Arial" pitchFamily="34" charset="0"/>
              </a:rPr>
              <a:t> GROUP BY forms groups of rows with the same column name.</a:t>
            </a:r>
          </a:p>
          <a:p>
            <a:pPr>
              <a:buFont typeface="Wingdings" pitchFamily="2" charset="2"/>
              <a:buChar char="§"/>
            </a:pPr>
            <a:r>
              <a:rPr lang="en-US" sz="1800">
                <a:latin typeface="Arial" pitchFamily="34" charset="0"/>
              </a:rPr>
              <a:t> SELECT specifies which column are to appear in the output.</a:t>
            </a:r>
          </a:p>
          <a:p>
            <a:pPr>
              <a:buFont typeface="Wingdings" pitchFamily="2" charset="2"/>
              <a:buChar char="§"/>
            </a:pPr>
            <a:r>
              <a:rPr lang="en-US" sz="1800">
                <a:latin typeface="Arial" pitchFamily="34" charset="0"/>
              </a:rPr>
              <a:t> ORDER BY specifies the order of the output.</a:t>
            </a:r>
          </a:p>
          <a:p>
            <a:pPr>
              <a:buFont typeface="Wingdings" pitchFamily="2" charset="2"/>
              <a:buChar char="§"/>
            </a:pPr>
            <a:r>
              <a:rPr lang="en-US" sz="1800">
                <a:latin typeface="Arial" pitchFamily="34" charset="0"/>
              </a:rPr>
              <a:t> Order of the clauses in the SELECT statement can not be changed.</a:t>
            </a:r>
          </a:p>
          <a:p>
            <a:pPr>
              <a:buFont typeface="Wingdings" pitchFamily="2" charset="2"/>
              <a:buChar char="§"/>
            </a:pPr>
            <a:r>
              <a:rPr lang="en-US" sz="1800">
                <a:latin typeface="Arial" pitchFamily="34" charset="0"/>
              </a:rPr>
              <a:t> The result of a query is another table.</a:t>
            </a:r>
            <a:endParaRPr lang="en-US" sz="1800">
              <a:latin typeface="Courier" pitchFamily="49" charset="0"/>
            </a:endParaRPr>
          </a:p>
          <a:p>
            <a:pPr>
              <a:buFont typeface="Wingdings" pitchFamily="2" charset="2"/>
              <a:buChar char="§"/>
            </a:pPr>
            <a:r>
              <a:rPr lang="en-US" sz="1800">
                <a:latin typeface="Arial" pitchFamily="34" charset="0"/>
              </a:rPr>
              <a:t> Asterisk (*) means all columns.</a:t>
            </a:r>
            <a:endParaRPr lang="en-US" sz="1800">
              <a:latin typeface="Courier" pitchFamily="49" charset="0"/>
            </a:endParaRPr>
          </a:p>
          <a:p>
            <a:endParaRPr lang="en-US" sz="1800"/>
          </a:p>
        </p:txBody>
      </p:sp>
      <p:sp>
        <p:nvSpPr>
          <p:cNvPr id="6149" name="Text Box 5"/>
          <p:cNvSpPr txBox="1">
            <a:spLocks noChangeArrowheads="1"/>
          </p:cNvSpPr>
          <p:nvPr/>
        </p:nvSpPr>
        <p:spPr bwMode="auto">
          <a:xfrm>
            <a:off x="101600" y="1338264"/>
            <a:ext cx="11988800" cy="2014537"/>
          </a:xfrm>
          <a:prstGeom prst="rect">
            <a:avLst/>
          </a:prstGeom>
          <a:noFill/>
          <a:ln w="9525">
            <a:noFill/>
            <a:miter lim="800000"/>
            <a:headEnd/>
            <a:tailEnd/>
          </a:ln>
        </p:spPr>
        <p:txBody>
          <a:bodyPr>
            <a:spAutoFit/>
          </a:bodyPr>
          <a:lstStyle/>
          <a:p>
            <a:r>
              <a:rPr lang="en-US" sz="1800" b="1">
                <a:latin typeface="Arial" pitchFamily="34" charset="0"/>
              </a:rPr>
              <a:t>Syntax</a:t>
            </a:r>
            <a:endParaRPr lang="en-US" sz="1800">
              <a:latin typeface="Courier New" pitchFamily="49" charset="0"/>
            </a:endParaRPr>
          </a:p>
          <a:p>
            <a:r>
              <a:rPr lang="en-US" sz="1700">
                <a:latin typeface="Courier New" pitchFamily="49" charset="0"/>
              </a:rPr>
              <a:t>SELECT [DISTINCT|</a:t>
            </a:r>
            <a:r>
              <a:rPr lang="en-US" sz="1700" u="sng">
                <a:latin typeface="Courier New" pitchFamily="49" charset="0"/>
              </a:rPr>
              <a:t>ALL</a:t>
            </a:r>
            <a:r>
              <a:rPr lang="en-US" sz="1700">
                <a:latin typeface="Courier New" pitchFamily="49" charset="0"/>
              </a:rPr>
              <a:t>]{*|column|column_expression [AS new_name][,…]}</a:t>
            </a:r>
          </a:p>
          <a:p>
            <a:r>
              <a:rPr lang="en-US" sz="1700">
                <a:latin typeface="Courier New" pitchFamily="49" charset="0"/>
              </a:rPr>
              <a:t>   FROM   table_name [alias] [, … ]</a:t>
            </a:r>
          </a:p>
          <a:p>
            <a:r>
              <a:rPr lang="en-US" sz="1700">
                <a:latin typeface="Courier New" pitchFamily="49" charset="0"/>
              </a:rPr>
              <a:t>     [WHERE  condition]</a:t>
            </a:r>
          </a:p>
          <a:p>
            <a:r>
              <a:rPr lang="en-US" sz="1700">
                <a:latin typeface="Courier New" pitchFamily="49" charset="0"/>
              </a:rPr>
              <a:t>     [GROUP BY  column_list]</a:t>
            </a:r>
          </a:p>
          <a:p>
            <a:r>
              <a:rPr lang="en-US" sz="1700">
                <a:latin typeface="Courier New" pitchFamily="49" charset="0"/>
              </a:rPr>
              <a:t>     [HAVING  condition]</a:t>
            </a:r>
          </a:p>
          <a:p>
            <a:r>
              <a:rPr lang="en-US" sz="1700">
                <a:latin typeface="Courier New" pitchFamily="49" charset="0"/>
              </a:rPr>
              <a:t>     [ORDER BY  column_list [</a:t>
            </a:r>
            <a:r>
              <a:rPr lang="en-US" sz="1700" u="sng">
                <a:latin typeface="Courier New" pitchFamily="49" charset="0"/>
              </a:rPr>
              <a:t>ASC</a:t>
            </a:r>
            <a:r>
              <a:rPr lang="en-US" sz="1700">
                <a:latin typeface="Courier New" pitchFamily="49" charset="0"/>
              </a:rPr>
              <a:t>|DESC]];</a:t>
            </a:r>
            <a:endParaRPr lang="en-US" sz="17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083" y="587829"/>
            <a:ext cx="8596668" cy="1071154"/>
          </a:xfrm>
        </p:spPr>
        <p:txBody>
          <a:bodyPr/>
          <a:lstStyle/>
          <a:p>
            <a:pPr algn="ctr"/>
            <a:r>
              <a:rPr lang="en-US" dirty="0" smtClean="0">
                <a:solidFill>
                  <a:schemeClr val="tx1">
                    <a:lumMod val="85000"/>
                    <a:lumOff val="15000"/>
                  </a:schemeClr>
                </a:solidFill>
                <a:latin typeface="Times New Roman" pitchFamily="18" charset="0"/>
                <a:cs typeface="Times New Roman" pitchFamily="18" charset="0"/>
              </a:rPr>
              <a:t>SQL Standards</a:t>
            </a:r>
            <a:endParaRPr lang="en-US" dirty="0">
              <a:solidFill>
                <a:schemeClr val="tx1">
                  <a:lumMod val="85000"/>
                  <a:lumOff val="15000"/>
                </a:schemeClr>
              </a:solidFill>
            </a:endParaRPr>
          </a:p>
        </p:txBody>
      </p:sp>
      <p:sp>
        <p:nvSpPr>
          <p:cNvPr id="3" name="Content Placeholder 2"/>
          <p:cNvSpPr>
            <a:spLocks noGrp="1"/>
          </p:cNvSpPr>
          <p:nvPr>
            <p:ph idx="1"/>
          </p:nvPr>
        </p:nvSpPr>
        <p:spPr>
          <a:xfrm>
            <a:off x="677334" y="1658983"/>
            <a:ext cx="8596668" cy="4382379"/>
          </a:xfrm>
        </p:spPr>
        <p:txBody>
          <a:bodyPr>
            <a:normAutofit/>
          </a:bodyPr>
          <a:lstStyle/>
          <a:p>
            <a:pPr>
              <a:buNone/>
            </a:pPr>
            <a:r>
              <a:rPr lang="en-US" sz="2200" b="1" dirty="0" smtClean="0">
                <a:latin typeface="Times New Roman" pitchFamily="18" charset="0"/>
                <a:cs typeface="Times New Roman" pitchFamily="18" charset="0"/>
              </a:rPr>
              <a:t>What is SQL?</a:t>
            </a:r>
          </a:p>
          <a:p>
            <a:r>
              <a:rPr lang="en-US" sz="2200" dirty="0" smtClean="0">
                <a:latin typeface="Times New Roman" pitchFamily="18" charset="0"/>
                <a:cs typeface="Times New Roman" pitchFamily="18" charset="0"/>
              </a:rPr>
              <a:t>SQL stands for Structured Query Language</a:t>
            </a:r>
          </a:p>
          <a:p>
            <a:r>
              <a:rPr lang="en-US" sz="2200" dirty="0" smtClean="0">
                <a:latin typeface="Times New Roman" pitchFamily="18" charset="0"/>
                <a:cs typeface="Times New Roman" pitchFamily="18" charset="0"/>
              </a:rPr>
              <a:t>SQL lets you access and manipulate databases</a:t>
            </a:r>
          </a:p>
          <a:p>
            <a:r>
              <a:rPr lang="en-US" sz="2200" dirty="0" smtClean="0">
                <a:latin typeface="Times New Roman" pitchFamily="18" charset="0"/>
                <a:cs typeface="Times New Roman" pitchFamily="18" charset="0"/>
              </a:rPr>
              <a:t>SQL is an ANSI (American National Standards Institute) standard</a:t>
            </a:r>
          </a:p>
          <a:p>
            <a:pPr>
              <a:buNone/>
            </a:pP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15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5273" name="Rectangle 153"/>
          <p:cNvSpPr>
            <a:spLocks noGrp="1" noChangeArrowheads="1"/>
          </p:cNvSpPr>
          <p:nvPr>
            <p:ph type="title"/>
          </p:nvPr>
        </p:nvSpPr>
        <p:spPr>
          <a:xfrm>
            <a:off x="1117600" y="152400"/>
            <a:ext cx="10363200" cy="1143000"/>
          </a:xfrm>
        </p:spPr>
        <p:txBody>
          <a:bodyPr>
            <a:normAutofit fontScale="90000"/>
          </a:bodyPr>
          <a:lstStyle/>
          <a:p>
            <a:pPr>
              <a:defRPr/>
            </a:pPr>
            <a:r>
              <a:rPr lang="en-US" dirty="0" smtClean="0">
                <a:solidFill>
                  <a:srgbClr val="000099"/>
                </a:solidFill>
                <a:effectLst>
                  <a:outerShdw blurRad="38100" dist="38100" dir="2700000" algn="tl">
                    <a:srgbClr val="C0C0C0"/>
                  </a:outerShdw>
                </a:effectLst>
              </a:rPr>
              <a:t>Simple Queries</a:t>
            </a:r>
            <a:br>
              <a:rPr lang="en-US" dirty="0" smtClean="0">
                <a:solidFill>
                  <a:srgbClr val="000099"/>
                </a:solidFill>
                <a:effectLst>
                  <a:outerShdw blurRad="38100" dist="38100" dir="2700000" algn="tl">
                    <a:srgbClr val="C0C0C0"/>
                  </a:outerShdw>
                </a:effectLst>
              </a:rPr>
            </a:br>
            <a:r>
              <a:rPr lang="en-US" dirty="0" smtClean="0">
                <a:solidFill>
                  <a:srgbClr val="000099"/>
                </a:solidFill>
                <a:effectLst>
                  <a:outerShdw blurRad="38100" dist="38100" dir="2700000" algn="tl">
                    <a:srgbClr val="C0C0C0"/>
                  </a:outerShdw>
                </a:effectLst>
              </a:rPr>
              <a:t>Retrieve all columns &amp; rows</a:t>
            </a:r>
            <a:endParaRPr lang="en-US" dirty="0" smtClean="0">
              <a:solidFill>
                <a:srgbClr val="000099"/>
              </a:solidFill>
            </a:endParaRPr>
          </a:p>
        </p:txBody>
      </p:sp>
      <p:sp>
        <p:nvSpPr>
          <p:cNvPr id="7174" name="Text Box 155"/>
          <p:cNvSpPr txBox="1">
            <a:spLocks noChangeArrowheads="1"/>
          </p:cNvSpPr>
          <p:nvPr/>
        </p:nvSpPr>
        <p:spPr bwMode="auto">
          <a:xfrm>
            <a:off x="406400" y="1524001"/>
            <a:ext cx="11277600" cy="4524375"/>
          </a:xfrm>
          <a:prstGeom prst="rect">
            <a:avLst/>
          </a:prstGeom>
          <a:noFill/>
          <a:ln w="9525">
            <a:noFill/>
            <a:miter lim="800000"/>
            <a:headEnd/>
            <a:tailEnd/>
          </a:ln>
        </p:spPr>
        <p:txBody>
          <a:bodyPr>
            <a:spAutoFit/>
          </a:bodyPr>
          <a:lstStyle/>
          <a:p>
            <a:r>
              <a:rPr lang="en-US" sz="1800" b="1">
                <a:latin typeface="Arial" pitchFamily="34" charset="0"/>
              </a:rPr>
              <a:t>Syntax</a:t>
            </a:r>
            <a:endParaRPr lang="en-US" sz="1800">
              <a:latin typeface="Courier New" pitchFamily="49" charset="0"/>
            </a:endParaRPr>
          </a:p>
          <a:p>
            <a:r>
              <a:rPr lang="en-US" sz="1800">
                <a:latin typeface="Courier New" pitchFamily="49" charset="0"/>
              </a:rPr>
              <a:t>SELECT {* | column| column_expression [,…]}</a:t>
            </a:r>
          </a:p>
          <a:p>
            <a:r>
              <a:rPr lang="en-US" sz="1800">
                <a:latin typeface="Courier New" pitchFamily="49" charset="0"/>
              </a:rPr>
              <a:t>   FROM   table_name;</a:t>
            </a:r>
          </a:p>
          <a:p>
            <a:endParaRPr lang="en-US" sz="1800" b="1">
              <a:latin typeface="Arial" pitchFamily="34" charset="0"/>
            </a:endParaRPr>
          </a:p>
          <a:p>
            <a:endParaRPr lang="en-US" sz="1800" b="1">
              <a:latin typeface="Arial" pitchFamily="34" charset="0"/>
            </a:endParaRPr>
          </a:p>
          <a:p>
            <a:r>
              <a:rPr lang="en-US" sz="1800" b="1" u="sng">
                <a:latin typeface="Arial" pitchFamily="34" charset="0"/>
              </a:rPr>
              <a:t>Example</a:t>
            </a:r>
            <a:r>
              <a:rPr lang="en-US" sz="1800" b="1">
                <a:latin typeface="Arial" pitchFamily="34" charset="0"/>
              </a:rPr>
              <a:t>:   </a:t>
            </a:r>
            <a:r>
              <a:rPr lang="en-US" sz="1600">
                <a:latin typeface="Arial" pitchFamily="34" charset="0"/>
              </a:rPr>
              <a:t>STAFF(sno, fname, lname, position, sex, dob, salary, bno)</a:t>
            </a:r>
          </a:p>
          <a:p>
            <a:endParaRPr lang="en-US" sz="1800">
              <a:latin typeface="Arial" pitchFamily="34" charset="0"/>
            </a:endParaRPr>
          </a:p>
          <a:p>
            <a:r>
              <a:rPr lang="en-US" sz="1800">
                <a:latin typeface="Arial" pitchFamily="34" charset="0"/>
              </a:rPr>
              <a:t>Retrieve all staff information.</a:t>
            </a:r>
          </a:p>
          <a:p>
            <a:endParaRPr lang="en-US" sz="1800">
              <a:latin typeface="Arial" pitchFamily="34" charset="0"/>
            </a:endParaRPr>
          </a:p>
          <a:p>
            <a:r>
              <a:rPr lang="en-US" sz="1800">
                <a:latin typeface="Courier New" pitchFamily="49" charset="0"/>
              </a:rPr>
              <a:t>SELECT  sno, fname, lname, position, sex, dob, salary, bno</a:t>
            </a:r>
          </a:p>
          <a:p>
            <a:r>
              <a:rPr lang="en-US" sz="1800">
                <a:latin typeface="Courier New" pitchFamily="49" charset="0"/>
              </a:rPr>
              <a:t>  FROM  staff;</a:t>
            </a:r>
          </a:p>
          <a:p>
            <a:endParaRPr lang="en-US" sz="1800">
              <a:latin typeface="Courier New" pitchFamily="49" charset="0"/>
            </a:endParaRPr>
          </a:p>
          <a:p>
            <a:pPr lvl="2"/>
            <a:r>
              <a:rPr lang="en-US" sz="1800" b="1">
                <a:latin typeface="Courier New" pitchFamily="49" charset="0"/>
              </a:rPr>
              <a:t>OR</a:t>
            </a:r>
          </a:p>
          <a:p>
            <a:endParaRPr lang="en-US" sz="1800">
              <a:latin typeface="Courier" pitchFamily="49" charset="0"/>
            </a:endParaRPr>
          </a:p>
          <a:p>
            <a:r>
              <a:rPr lang="en-US" sz="1800">
                <a:latin typeface="Courier New" pitchFamily="49" charset="0"/>
              </a:rPr>
              <a:t>SELECT  *</a:t>
            </a:r>
          </a:p>
          <a:p>
            <a:r>
              <a:rPr lang="en-US" sz="1800">
                <a:latin typeface="Courier New" pitchFamily="49" charset="0"/>
              </a:rPr>
              <a:t>  FROM  staff;</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565018" y="2438400"/>
            <a:ext cx="9141883"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8197" name="Line 3"/>
          <p:cNvSpPr>
            <a:spLocks noChangeShapeType="1"/>
          </p:cNvSpPr>
          <p:nvPr/>
        </p:nvSpPr>
        <p:spPr bwMode="auto">
          <a:xfrm>
            <a:off x="1989534" y="2424114"/>
            <a:ext cx="2117" cy="2071687"/>
          </a:xfrm>
          <a:prstGeom prst="line">
            <a:avLst/>
          </a:prstGeom>
          <a:noFill/>
          <a:ln w="9525">
            <a:solidFill>
              <a:schemeClr val="tx1"/>
            </a:solidFill>
            <a:round/>
            <a:headEnd/>
            <a:tailEnd/>
          </a:ln>
        </p:spPr>
        <p:txBody>
          <a:bodyPr wrap="none" anchor="ctr"/>
          <a:lstStyle/>
          <a:p>
            <a:endParaRPr lang="en-US"/>
          </a:p>
        </p:txBody>
      </p:sp>
      <p:sp>
        <p:nvSpPr>
          <p:cNvPr id="8198" name="Rectangle 4"/>
          <p:cNvSpPr>
            <a:spLocks noChangeArrowheads="1"/>
          </p:cNvSpPr>
          <p:nvPr/>
        </p:nvSpPr>
        <p:spPr bwMode="auto">
          <a:xfrm>
            <a:off x="580198" y="2043113"/>
            <a:ext cx="9141884"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8199" name="Line 5"/>
          <p:cNvSpPr>
            <a:spLocks noChangeShapeType="1"/>
          </p:cNvSpPr>
          <p:nvPr/>
        </p:nvSpPr>
        <p:spPr bwMode="auto">
          <a:xfrm>
            <a:off x="3295519" y="2424114"/>
            <a:ext cx="2116" cy="2071687"/>
          </a:xfrm>
          <a:prstGeom prst="line">
            <a:avLst/>
          </a:prstGeom>
          <a:noFill/>
          <a:ln w="9525">
            <a:solidFill>
              <a:schemeClr val="tx1"/>
            </a:solidFill>
            <a:round/>
            <a:headEnd/>
            <a:tailEnd/>
          </a:ln>
        </p:spPr>
        <p:txBody>
          <a:bodyPr wrap="none" anchor="ctr"/>
          <a:lstStyle/>
          <a:p>
            <a:endParaRPr lang="en-US"/>
          </a:p>
        </p:txBody>
      </p:sp>
      <p:sp>
        <p:nvSpPr>
          <p:cNvPr id="8200" name="Line 6"/>
          <p:cNvSpPr>
            <a:spLocks noChangeShapeType="1"/>
          </p:cNvSpPr>
          <p:nvPr/>
        </p:nvSpPr>
        <p:spPr bwMode="auto">
          <a:xfrm flipH="1">
            <a:off x="4415235" y="2424114"/>
            <a:ext cx="12700" cy="2071687"/>
          </a:xfrm>
          <a:prstGeom prst="line">
            <a:avLst/>
          </a:prstGeom>
          <a:noFill/>
          <a:ln w="9525">
            <a:solidFill>
              <a:schemeClr val="tx1"/>
            </a:solidFill>
            <a:round/>
            <a:headEnd/>
            <a:tailEnd/>
          </a:ln>
        </p:spPr>
        <p:txBody>
          <a:bodyPr wrap="none" anchor="ctr"/>
          <a:lstStyle/>
          <a:p>
            <a:endParaRPr lang="en-US"/>
          </a:p>
        </p:txBody>
      </p:sp>
      <p:sp>
        <p:nvSpPr>
          <p:cNvPr id="8201" name="Line 7"/>
          <p:cNvSpPr>
            <a:spLocks noChangeShapeType="1"/>
          </p:cNvSpPr>
          <p:nvPr/>
        </p:nvSpPr>
        <p:spPr bwMode="auto">
          <a:xfrm>
            <a:off x="6561534" y="2424114"/>
            <a:ext cx="2117" cy="2071687"/>
          </a:xfrm>
          <a:prstGeom prst="line">
            <a:avLst/>
          </a:prstGeom>
          <a:noFill/>
          <a:ln w="9525">
            <a:solidFill>
              <a:schemeClr val="tx1"/>
            </a:solidFill>
            <a:round/>
            <a:headEnd/>
            <a:tailEnd/>
          </a:ln>
        </p:spPr>
        <p:txBody>
          <a:bodyPr wrap="none" anchor="ctr"/>
          <a:lstStyle/>
          <a:p>
            <a:endParaRPr lang="en-US"/>
          </a:p>
        </p:txBody>
      </p:sp>
      <p:sp>
        <p:nvSpPr>
          <p:cNvPr id="8202" name="Line 8"/>
          <p:cNvSpPr>
            <a:spLocks noChangeShapeType="1"/>
          </p:cNvSpPr>
          <p:nvPr/>
        </p:nvSpPr>
        <p:spPr bwMode="auto">
          <a:xfrm>
            <a:off x="5744501" y="2424114"/>
            <a:ext cx="2117" cy="2071687"/>
          </a:xfrm>
          <a:prstGeom prst="line">
            <a:avLst/>
          </a:prstGeom>
          <a:noFill/>
          <a:ln w="9525">
            <a:solidFill>
              <a:schemeClr val="tx1"/>
            </a:solidFill>
            <a:round/>
            <a:headEnd/>
            <a:tailEnd/>
          </a:ln>
        </p:spPr>
        <p:txBody>
          <a:bodyPr wrap="none" anchor="ctr"/>
          <a:lstStyle/>
          <a:p>
            <a:endParaRPr lang="en-US"/>
          </a:p>
        </p:txBody>
      </p:sp>
      <p:sp>
        <p:nvSpPr>
          <p:cNvPr id="8203" name="Text Box 9"/>
          <p:cNvSpPr txBox="1">
            <a:spLocks noChangeArrowheads="1"/>
          </p:cNvSpPr>
          <p:nvPr/>
        </p:nvSpPr>
        <p:spPr bwMode="auto">
          <a:xfrm>
            <a:off x="567135"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8204" name="Text Box 10"/>
          <p:cNvSpPr txBox="1">
            <a:spLocks noChangeArrowheads="1"/>
          </p:cNvSpPr>
          <p:nvPr/>
        </p:nvSpPr>
        <p:spPr bwMode="auto">
          <a:xfrm>
            <a:off x="558668"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8205" name="Text Box 11"/>
          <p:cNvSpPr txBox="1">
            <a:spLocks noChangeArrowheads="1"/>
          </p:cNvSpPr>
          <p:nvPr/>
        </p:nvSpPr>
        <p:spPr bwMode="auto">
          <a:xfrm>
            <a:off x="558668" y="3376613"/>
            <a:ext cx="708848" cy="338554"/>
          </a:xfrm>
          <a:prstGeom prst="rect">
            <a:avLst/>
          </a:prstGeom>
          <a:noFill/>
          <a:ln w="9525">
            <a:noFill/>
            <a:miter lim="800000"/>
            <a:headEnd/>
            <a:tailEnd/>
          </a:ln>
        </p:spPr>
        <p:txBody>
          <a:bodyPr wrap="none">
            <a:spAutoFit/>
          </a:bodyPr>
          <a:lstStyle/>
          <a:p>
            <a:r>
              <a:rPr lang="en-US" sz="1600">
                <a:latin typeface="Arial" pitchFamily="34" charset="0"/>
              </a:rPr>
              <a:t>SG14</a:t>
            </a:r>
          </a:p>
        </p:txBody>
      </p:sp>
      <p:sp>
        <p:nvSpPr>
          <p:cNvPr id="8206" name="Text Box 12"/>
          <p:cNvSpPr txBox="1">
            <a:spLocks noChangeArrowheads="1"/>
          </p:cNvSpPr>
          <p:nvPr/>
        </p:nvSpPr>
        <p:spPr bwMode="auto">
          <a:xfrm>
            <a:off x="575601" y="3765550"/>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8207" name="Text Box 13"/>
          <p:cNvSpPr txBox="1">
            <a:spLocks noChangeArrowheads="1"/>
          </p:cNvSpPr>
          <p:nvPr/>
        </p:nvSpPr>
        <p:spPr bwMode="auto">
          <a:xfrm>
            <a:off x="567134" y="4138613"/>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8208" name="Line 14"/>
          <p:cNvSpPr>
            <a:spLocks noChangeShapeType="1"/>
          </p:cNvSpPr>
          <p:nvPr/>
        </p:nvSpPr>
        <p:spPr bwMode="auto">
          <a:xfrm flipV="1">
            <a:off x="1989534" y="2043113"/>
            <a:ext cx="0" cy="381000"/>
          </a:xfrm>
          <a:prstGeom prst="line">
            <a:avLst/>
          </a:prstGeom>
          <a:noFill/>
          <a:ln w="9525">
            <a:solidFill>
              <a:schemeClr val="tx1"/>
            </a:solidFill>
            <a:round/>
            <a:headEnd/>
            <a:tailEnd/>
          </a:ln>
        </p:spPr>
        <p:txBody>
          <a:bodyPr wrap="none" anchor="ctr"/>
          <a:lstStyle/>
          <a:p>
            <a:endParaRPr lang="en-US"/>
          </a:p>
        </p:txBody>
      </p:sp>
      <p:sp>
        <p:nvSpPr>
          <p:cNvPr id="8209" name="Text Box 15"/>
          <p:cNvSpPr txBox="1">
            <a:spLocks noChangeArrowheads="1"/>
          </p:cNvSpPr>
          <p:nvPr/>
        </p:nvSpPr>
        <p:spPr bwMode="auto">
          <a:xfrm>
            <a:off x="579834"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8210" name="Text Box 16"/>
          <p:cNvSpPr txBox="1">
            <a:spLocks noChangeArrowheads="1"/>
          </p:cNvSpPr>
          <p:nvPr/>
        </p:nvSpPr>
        <p:spPr bwMode="auto">
          <a:xfrm>
            <a:off x="1989534"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8211" name="Text Box 17"/>
          <p:cNvSpPr txBox="1">
            <a:spLocks noChangeArrowheads="1"/>
          </p:cNvSpPr>
          <p:nvPr/>
        </p:nvSpPr>
        <p:spPr bwMode="auto">
          <a:xfrm>
            <a:off x="1989535"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8212" name="Text Box 18"/>
          <p:cNvSpPr txBox="1">
            <a:spLocks noChangeArrowheads="1"/>
          </p:cNvSpPr>
          <p:nvPr/>
        </p:nvSpPr>
        <p:spPr bwMode="auto">
          <a:xfrm>
            <a:off x="1989535" y="3382963"/>
            <a:ext cx="707245" cy="338554"/>
          </a:xfrm>
          <a:prstGeom prst="rect">
            <a:avLst/>
          </a:prstGeom>
          <a:noFill/>
          <a:ln w="9525">
            <a:noFill/>
            <a:miter lim="800000"/>
            <a:headEnd/>
            <a:tailEnd/>
          </a:ln>
        </p:spPr>
        <p:txBody>
          <a:bodyPr wrap="none">
            <a:spAutoFit/>
          </a:bodyPr>
          <a:lstStyle/>
          <a:p>
            <a:r>
              <a:rPr lang="en-US" sz="1600">
                <a:latin typeface="Arial" pitchFamily="34" charset="0"/>
              </a:rPr>
              <a:t>David</a:t>
            </a:r>
          </a:p>
        </p:txBody>
      </p:sp>
      <p:sp>
        <p:nvSpPr>
          <p:cNvPr id="8213" name="Text Box 19"/>
          <p:cNvSpPr txBox="1">
            <a:spLocks noChangeArrowheads="1"/>
          </p:cNvSpPr>
          <p:nvPr/>
        </p:nvSpPr>
        <p:spPr bwMode="auto">
          <a:xfrm>
            <a:off x="1989534" y="3763963"/>
            <a:ext cx="641522" cy="338554"/>
          </a:xfrm>
          <a:prstGeom prst="rect">
            <a:avLst/>
          </a:prstGeom>
          <a:noFill/>
          <a:ln w="9525">
            <a:noFill/>
            <a:miter lim="800000"/>
            <a:headEnd/>
            <a:tailEnd/>
          </a:ln>
        </p:spPr>
        <p:txBody>
          <a:bodyPr wrap="none">
            <a:spAutoFit/>
          </a:bodyPr>
          <a:lstStyle/>
          <a:p>
            <a:r>
              <a:rPr lang="en-US" sz="1600">
                <a:latin typeface="Arial" pitchFamily="34" charset="0"/>
              </a:rPr>
              <a:t>Mary</a:t>
            </a:r>
          </a:p>
        </p:txBody>
      </p:sp>
      <p:sp>
        <p:nvSpPr>
          <p:cNvPr id="8214" name="Text Box 20"/>
          <p:cNvSpPr txBox="1">
            <a:spLocks noChangeArrowheads="1"/>
          </p:cNvSpPr>
          <p:nvPr/>
        </p:nvSpPr>
        <p:spPr bwMode="auto">
          <a:xfrm>
            <a:off x="1989535" y="4144963"/>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8215" name="Line 21"/>
          <p:cNvSpPr>
            <a:spLocks noChangeShapeType="1"/>
          </p:cNvSpPr>
          <p:nvPr/>
        </p:nvSpPr>
        <p:spPr bwMode="auto">
          <a:xfrm flipV="1">
            <a:off x="3295518" y="2043113"/>
            <a:ext cx="0" cy="381000"/>
          </a:xfrm>
          <a:prstGeom prst="line">
            <a:avLst/>
          </a:prstGeom>
          <a:noFill/>
          <a:ln w="9525">
            <a:solidFill>
              <a:schemeClr val="tx1"/>
            </a:solidFill>
            <a:round/>
            <a:headEnd/>
            <a:tailEnd/>
          </a:ln>
        </p:spPr>
        <p:txBody>
          <a:bodyPr wrap="none" anchor="ctr"/>
          <a:lstStyle/>
          <a:p>
            <a:endParaRPr lang="en-US"/>
          </a:p>
        </p:txBody>
      </p:sp>
      <p:sp>
        <p:nvSpPr>
          <p:cNvPr id="8216" name="Text Box 22"/>
          <p:cNvSpPr txBox="1">
            <a:spLocks noChangeArrowheads="1"/>
          </p:cNvSpPr>
          <p:nvPr/>
        </p:nvSpPr>
        <p:spPr bwMode="auto">
          <a:xfrm>
            <a:off x="2091135"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8217" name="Text Box 23"/>
          <p:cNvSpPr txBox="1">
            <a:spLocks noChangeArrowheads="1"/>
          </p:cNvSpPr>
          <p:nvPr/>
        </p:nvSpPr>
        <p:spPr bwMode="auto">
          <a:xfrm>
            <a:off x="3312451"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8218" name="Text Box 24"/>
          <p:cNvSpPr txBox="1">
            <a:spLocks noChangeArrowheads="1"/>
          </p:cNvSpPr>
          <p:nvPr/>
        </p:nvSpPr>
        <p:spPr bwMode="auto">
          <a:xfrm>
            <a:off x="3312452"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8219" name="Text Box 25"/>
          <p:cNvSpPr txBox="1">
            <a:spLocks noChangeArrowheads="1"/>
          </p:cNvSpPr>
          <p:nvPr/>
        </p:nvSpPr>
        <p:spPr bwMode="auto">
          <a:xfrm>
            <a:off x="3312451" y="3414713"/>
            <a:ext cx="606256" cy="338554"/>
          </a:xfrm>
          <a:prstGeom prst="rect">
            <a:avLst/>
          </a:prstGeom>
          <a:noFill/>
          <a:ln w="9525">
            <a:noFill/>
            <a:miter lim="800000"/>
            <a:headEnd/>
            <a:tailEnd/>
          </a:ln>
        </p:spPr>
        <p:txBody>
          <a:bodyPr wrap="none">
            <a:spAutoFit/>
          </a:bodyPr>
          <a:lstStyle/>
          <a:p>
            <a:r>
              <a:rPr lang="en-US" sz="1600">
                <a:latin typeface="Arial" pitchFamily="34" charset="0"/>
              </a:rPr>
              <a:t>Ford</a:t>
            </a:r>
          </a:p>
        </p:txBody>
      </p:sp>
      <p:sp>
        <p:nvSpPr>
          <p:cNvPr id="8220" name="Text Box 26"/>
          <p:cNvSpPr txBox="1">
            <a:spLocks noChangeArrowheads="1"/>
          </p:cNvSpPr>
          <p:nvPr/>
        </p:nvSpPr>
        <p:spPr bwMode="auto">
          <a:xfrm>
            <a:off x="3312452" y="3795713"/>
            <a:ext cx="707245" cy="338554"/>
          </a:xfrm>
          <a:prstGeom prst="rect">
            <a:avLst/>
          </a:prstGeom>
          <a:noFill/>
          <a:ln w="9525">
            <a:noFill/>
            <a:miter lim="800000"/>
            <a:headEnd/>
            <a:tailEnd/>
          </a:ln>
        </p:spPr>
        <p:txBody>
          <a:bodyPr wrap="none">
            <a:spAutoFit/>
          </a:bodyPr>
          <a:lstStyle/>
          <a:p>
            <a:r>
              <a:rPr lang="en-US" sz="1600">
                <a:latin typeface="Arial" pitchFamily="34" charset="0"/>
              </a:rPr>
              <a:t>Howe</a:t>
            </a:r>
          </a:p>
        </p:txBody>
      </p:sp>
      <p:sp>
        <p:nvSpPr>
          <p:cNvPr id="8221" name="Text Box 27"/>
          <p:cNvSpPr txBox="1">
            <a:spLocks noChangeArrowheads="1"/>
          </p:cNvSpPr>
          <p:nvPr/>
        </p:nvSpPr>
        <p:spPr bwMode="auto">
          <a:xfrm>
            <a:off x="3312452" y="4144963"/>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8222" name="Line 28"/>
          <p:cNvSpPr>
            <a:spLocks noChangeShapeType="1"/>
          </p:cNvSpPr>
          <p:nvPr/>
        </p:nvSpPr>
        <p:spPr bwMode="auto">
          <a:xfrm flipV="1">
            <a:off x="4427934" y="2043113"/>
            <a:ext cx="0" cy="381000"/>
          </a:xfrm>
          <a:prstGeom prst="line">
            <a:avLst/>
          </a:prstGeom>
          <a:noFill/>
          <a:ln w="9525">
            <a:solidFill>
              <a:schemeClr val="tx1"/>
            </a:solidFill>
            <a:round/>
            <a:headEnd/>
            <a:tailEnd/>
          </a:ln>
        </p:spPr>
        <p:txBody>
          <a:bodyPr wrap="none" anchor="ctr"/>
          <a:lstStyle/>
          <a:p>
            <a:endParaRPr lang="en-US"/>
          </a:p>
        </p:txBody>
      </p:sp>
      <p:sp>
        <p:nvSpPr>
          <p:cNvPr id="8223" name="Text Box 29"/>
          <p:cNvSpPr txBox="1">
            <a:spLocks noChangeArrowheads="1"/>
          </p:cNvSpPr>
          <p:nvPr/>
        </p:nvSpPr>
        <p:spPr bwMode="auto">
          <a:xfrm>
            <a:off x="3308219"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8224" name="Line 30"/>
          <p:cNvSpPr>
            <a:spLocks noChangeShapeType="1"/>
          </p:cNvSpPr>
          <p:nvPr/>
        </p:nvSpPr>
        <p:spPr bwMode="auto">
          <a:xfrm flipV="1">
            <a:off x="5746618" y="2043113"/>
            <a:ext cx="0" cy="381000"/>
          </a:xfrm>
          <a:prstGeom prst="line">
            <a:avLst/>
          </a:prstGeom>
          <a:noFill/>
          <a:ln w="9525">
            <a:solidFill>
              <a:schemeClr val="tx1"/>
            </a:solidFill>
            <a:round/>
            <a:headEnd/>
            <a:tailEnd/>
          </a:ln>
        </p:spPr>
        <p:txBody>
          <a:bodyPr wrap="none" anchor="ctr"/>
          <a:lstStyle/>
          <a:p>
            <a:endParaRPr lang="en-US"/>
          </a:p>
        </p:txBody>
      </p:sp>
      <p:sp>
        <p:nvSpPr>
          <p:cNvPr id="8225" name="Text Box 31"/>
          <p:cNvSpPr txBox="1">
            <a:spLocks noChangeArrowheads="1"/>
          </p:cNvSpPr>
          <p:nvPr/>
        </p:nvSpPr>
        <p:spPr bwMode="auto">
          <a:xfrm>
            <a:off x="4425818" y="2057400"/>
            <a:ext cx="949299" cy="338554"/>
          </a:xfrm>
          <a:prstGeom prst="rect">
            <a:avLst/>
          </a:prstGeom>
          <a:noFill/>
          <a:ln w="9525">
            <a:noFill/>
            <a:miter lim="800000"/>
            <a:headEnd/>
            <a:tailEnd/>
          </a:ln>
        </p:spPr>
        <p:txBody>
          <a:bodyPr wrap="none">
            <a:spAutoFit/>
          </a:bodyPr>
          <a:lstStyle/>
          <a:p>
            <a:r>
              <a:rPr lang="en-US" sz="1600" b="1">
                <a:solidFill>
                  <a:schemeClr val="bg1"/>
                </a:solidFill>
              </a:rPr>
              <a:t>position</a:t>
            </a:r>
          </a:p>
        </p:txBody>
      </p:sp>
      <p:sp>
        <p:nvSpPr>
          <p:cNvPr id="8226" name="Text Box 32"/>
          <p:cNvSpPr txBox="1">
            <a:spLocks noChangeArrowheads="1"/>
          </p:cNvSpPr>
          <p:nvPr/>
        </p:nvSpPr>
        <p:spPr bwMode="auto">
          <a:xfrm>
            <a:off x="4313634" y="2652713"/>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8227" name="Text Box 33"/>
          <p:cNvSpPr txBox="1">
            <a:spLocks noChangeArrowheads="1"/>
          </p:cNvSpPr>
          <p:nvPr/>
        </p:nvSpPr>
        <p:spPr bwMode="auto">
          <a:xfrm>
            <a:off x="4313635" y="300196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8228" name="Text Box 34"/>
          <p:cNvSpPr txBox="1">
            <a:spLocks noChangeArrowheads="1"/>
          </p:cNvSpPr>
          <p:nvPr/>
        </p:nvSpPr>
        <p:spPr bwMode="auto">
          <a:xfrm>
            <a:off x="4313635" y="3414713"/>
            <a:ext cx="1164101" cy="338554"/>
          </a:xfrm>
          <a:prstGeom prst="rect">
            <a:avLst/>
          </a:prstGeom>
          <a:noFill/>
          <a:ln w="9525">
            <a:noFill/>
            <a:miter lim="800000"/>
            <a:headEnd/>
            <a:tailEnd/>
          </a:ln>
        </p:spPr>
        <p:txBody>
          <a:bodyPr wrap="none">
            <a:spAutoFit/>
          </a:bodyPr>
          <a:lstStyle/>
          <a:p>
            <a:r>
              <a:rPr lang="en-US" sz="1600">
                <a:latin typeface="Arial" pitchFamily="34" charset="0"/>
              </a:rPr>
              <a:t>Supervisor</a:t>
            </a:r>
          </a:p>
        </p:txBody>
      </p:sp>
      <p:sp>
        <p:nvSpPr>
          <p:cNvPr id="8229" name="Text Box 35"/>
          <p:cNvSpPr txBox="1">
            <a:spLocks noChangeArrowheads="1"/>
          </p:cNvSpPr>
          <p:nvPr/>
        </p:nvSpPr>
        <p:spPr bwMode="auto">
          <a:xfrm>
            <a:off x="4313635" y="379571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8230" name="Text Box 36"/>
          <p:cNvSpPr txBox="1">
            <a:spLocks noChangeArrowheads="1"/>
          </p:cNvSpPr>
          <p:nvPr/>
        </p:nvSpPr>
        <p:spPr bwMode="auto">
          <a:xfrm>
            <a:off x="4313634" y="4144963"/>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8231" name="Line 37"/>
          <p:cNvSpPr>
            <a:spLocks noChangeShapeType="1"/>
          </p:cNvSpPr>
          <p:nvPr/>
        </p:nvSpPr>
        <p:spPr bwMode="auto">
          <a:xfrm flipV="1">
            <a:off x="6561534" y="2043113"/>
            <a:ext cx="0" cy="381000"/>
          </a:xfrm>
          <a:prstGeom prst="line">
            <a:avLst/>
          </a:prstGeom>
          <a:noFill/>
          <a:ln w="9525">
            <a:solidFill>
              <a:schemeClr val="tx1"/>
            </a:solidFill>
            <a:round/>
            <a:headEnd/>
            <a:tailEnd/>
          </a:ln>
        </p:spPr>
        <p:txBody>
          <a:bodyPr wrap="none" anchor="ctr"/>
          <a:lstStyle/>
          <a:p>
            <a:endParaRPr lang="en-US"/>
          </a:p>
        </p:txBody>
      </p:sp>
      <p:sp>
        <p:nvSpPr>
          <p:cNvPr id="8232" name="Text Box 38"/>
          <p:cNvSpPr txBox="1">
            <a:spLocks noChangeArrowheads="1"/>
          </p:cNvSpPr>
          <p:nvPr/>
        </p:nvSpPr>
        <p:spPr bwMode="auto">
          <a:xfrm>
            <a:off x="5805885" y="2057400"/>
            <a:ext cx="521297" cy="338554"/>
          </a:xfrm>
          <a:prstGeom prst="rect">
            <a:avLst/>
          </a:prstGeom>
          <a:noFill/>
          <a:ln w="9525">
            <a:noFill/>
            <a:miter lim="800000"/>
            <a:headEnd/>
            <a:tailEnd/>
          </a:ln>
        </p:spPr>
        <p:txBody>
          <a:bodyPr wrap="none">
            <a:spAutoFit/>
          </a:bodyPr>
          <a:lstStyle/>
          <a:p>
            <a:r>
              <a:rPr lang="en-US" sz="1600" b="1">
                <a:solidFill>
                  <a:schemeClr val="bg1"/>
                </a:solidFill>
              </a:rPr>
              <a:t>Sex</a:t>
            </a:r>
          </a:p>
        </p:txBody>
      </p:sp>
      <p:sp>
        <p:nvSpPr>
          <p:cNvPr id="8233" name="Text Box 39"/>
          <p:cNvSpPr txBox="1">
            <a:spLocks noChangeArrowheads="1"/>
          </p:cNvSpPr>
          <p:nvPr/>
        </p:nvSpPr>
        <p:spPr bwMode="auto">
          <a:xfrm>
            <a:off x="5884201" y="2652713"/>
            <a:ext cx="356188" cy="338554"/>
          </a:xfrm>
          <a:prstGeom prst="rect">
            <a:avLst/>
          </a:prstGeom>
          <a:noFill/>
          <a:ln w="9525">
            <a:noFill/>
            <a:miter lim="800000"/>
            <a:headEnd/>
            <a:tailEnd/>
          </a:ln>
        </p:spPr>
        <p:txBody>
          <a:bodyPr wrap="none">
            <a:spAutoFit/>
          </a:bodyPr>
          <a:lstStyle/>
          <a:p>
            <a:r>
              <a:rPr lang="en-US" sz="1600">
                <a:latin typeface="Arial" pitchFamily="34" charset="0"/>
              </a:rPr>
              <a:t>M</a:t>
            </a:r>
          </a:p>
        </p:txBody>
      </p:sp>
      <p:sp>
        <p:nvSpPr>
          <p:cNvPr id="8234" name="Text Box 40"/>
          <p:cNvSpPr txBox="1">
            <a:spLocks noChangeArrowheads="1"/>
          </p:cNvSpPr>
          <p:nvPr/>
        </p:nvSpPr>
        <p:spPr bwMode="auto">
          <a:xfrm>
            <a:off x="5875735" y="3025775"/>
            <a:ext cx="309700" cy="338554"/>
          </a:xfrm>
          <a:prstGeom prst="rect">
            <a:avLst/>
          </a:prstGeom>
          <a:noFill/>
          <a:ln w="9525">
            <a:noFill/>
            <a:miter lim="800000"/>
            <a:headEnd/>
            <a:tailEnd/>
          </a:ln>
        </p:spPr>
        <p:txBody>
          <a:bodyPr wrap="none">
            <a:spAutoFit/>
          </a:bodyPr>
          <a:lstStyle/>
          <a:p>
            <a:r>
              <a:rPr lang="en-US" sz="1600">
                <a:latin typeface="Arial" pitchFamily="34" charset="0"/>
              </a:rPr>
              <a:t>F</a:t>
            </a:r>
          </a:p>
        </p:txBody>
      </p:sp>
      <p:sp>
        <p:nvSpPr>
          <p:cNvPr id="8235" name="Text Box 41"/>
          <p:cNvSpPr txBox="1">
            <a:spLocks noChangeArrowheads="1"/>
          </p:cNvSpPr>
          <p:nvPr/>
        </p:nvSpPr>
        <p:spPr bwMode="auto">
          <a:xfrm>
            <a:off x="5875735" y="3406775"/>
            <a:ext cx="356188" cy="338554"/>
          </a:xfrm>
          <a:prstGeom prst="rect">
            <a:avLst/>
          </a:prstGeom>
          <a:noFill/>
          <a:ln w="9525">
            <a:noFill/>
            <a:miter lim="800000"/>
            <a:headEnd/>
            <a:tailEnd/>
          </a:ln>
        </p:spPr>
        <p:txBody>
          <a:bodyPr wrap="none">
            <a:spAutoFit/>
          </a:bodyPr>
          <a:lstStyle/>
          <a:p>
            <a:r>
              <a:rPr lang="en-US" sz="1600">
                <a:latin typeface="Arial" pitchFamily="34" charset="0"/>
              </a:rPr>
              <a:t>M</a:t>
            </a:r>
          </a:p>
        </p:txBody>
      </p:sp>
      <p:sp>
        <p:nvSpPr>
          <p:cNvPr id="8236" name="Text Box 42"/>
          <p:cNvSpPr txBox="1">
            <a:spLocks noChangeArrowheads="1"/>
          </p:cNvSpPr>
          <p:nvPr/>
        </p:nvSpPr>
        <p:spPr bwMode="auto">
          <a:xfrm>
            <a:off x="5892668" y="3795713"/>
            <a:ext cx="309700" cy="338554"/>
          </a:xfrm>
          <a:prstGeom prst="rect">
            <a:avLst/>
          </a:prstGeom>
          <a:noFill/>
          <a:ln w="9525">
            <a:noFill/>
            <a:miter lim="800000"/>
            <a:headEnd/>
            <a:tailEnd/>
          </a:ln>
        </p:spPr>
        <p:txBody>
          <a:bodyPr wrap="none">
            <a:spAutoFit/>
          </a:bodyPr>
          <a:lstStyle/>
          <a:p>
            <a:r>
              <a:rPr lang="en-US" sz="1600">
                <a:latin typeface="Arial" pitchFamily="34" charset="0"/>
              </a:rPr>
              <a:t>F</a:t>
            </a:r>
          </a:p>
        </p:txBody>
      </p:sp>
      <p:sp>
        <p:nvSpPr>
          <p:cNvPr id="8237" name="Text Box 43"/>
          <p:cNvSpPr txBox="1">
            <a:spLocks noChangeArrowheads="1"/>
          </p:cNvSpPr>
          <p:nvPr/>
        </p:nvSpPr>
        <p:spPr bwMode="auto">
          <a:xfrm>
            <a:off x="5884202" y="4168775"/>
            <a:ext cx="309700" cy="338554"/>
          </a:xfrm>
          <a:prstGeom prst="rect">
            <a:avLst/>
          </a:prstGeom>
          <a:noFill/>
          <a:ln w="9525">
            <a:noFill/>
            <a:miter lim="800000"/>
            <a:headEnd/>
            <a:tailEnd/>
          </a:ln>
        </p:spPr>
        <p:txBody>
          <a:bodyPr wrap="none">
            <a:spAutoFit/>
          </a:bodyPr>
          <a:lstStyle/>
          <a:p>
            <a:r>
              <a:rPr lang="en-US" sz="1600">
                <a:latin typeface="Arial" pitchFamily="34" charset="0"/>
              </a:rPr>
              <a:t>F</a:t>
            </a:r>
          </a:p>
        </p:txBody>
      </p:sp>
      <p:sp>
        <p:nvSpPr>
          <p:cNvPr id="8238" name="Text Box 44"/>
          <p:cNvSpPr txBox="1">
            <a:spLocks noChangeArrowheads="1"/>
          </p:cNvSpPr>
          <p:nvPr/>
        </p:nvSpPr>
        <p:spPr bwMode="auto">
          <a:xfrm>
            <a:off x="6762619" y="2057400"/>
            <a:ext cx="582211" cy="338554"/>
          </a:xfrm>
          <a:prstGeom prst="rect">
            <a:avLst/>
          </a:prstGeom>
          <a:noFill/>
          <a:ln w="9525">
            <a:noFill/>
            <a:miter lim="800000"/>
            <a:headEnd/>
            <a:tailEnd/>
          </a:ln>
        </p:spPr>
        <p:txBody>
          <a:bodyPr wrap="none">
            <a:spAutoFit/>
          </a:bodyPr>
          <a:lstStyle/>
          <a:p>
            <a:r>
              <a:rPr lang="en-US" sz="1600" b="1">
                <a:solidFill>
                  <a:schemeClr val="bg1"/>
                </a:solidFill>
              </a:rPr>
              <a:t>DOB</a:t>
            </a:r>
          </a:p>
        </p:txBody>
      </p:sp>
      <p:sp>
        <p:nvSpPr>
          <p:cNvPr id="8239" name="Text Box 46"/>
          <p:cNvSpPr txBox="1">
            <a:spLocks noChangeArrowheads="1"/>
          </p:cNvSpPr>
          <p:nvPr/>
        </p:nvSpPr>
        <p:spPr bwMode="auto">
          <a:xfrm>
            <a:off x="6457818" y="2667000"/>
            <a:ext cx="984565" cy="338554"/>
          </a:xfrm>
          <a:prstGeom prst="rect">
            <a:avLst/>
          </a:prstGeom>
          <a:noFill/>
          <a:ln w="9525">
            <a:noFill/>
            <a:miter lim="800000"/>
            <a:headEnd/>
            <a:tailEnd/>
          </a:ln>
        </p:spPr>
        <p:txBody>
          <a:bodyPr wrap="none">
            <a:spAutoFit/>
          </a:bodyPr>
          <a:lstStyle/>
          <a:p>
            <a:r>
              <a:rPr lang="en-US" sz="1600">
                <a:latin typeface="Arial" pitchFamily="34" charset="0"/>
              </a:rPr>
              <a:t>1-Oct-45</a:t>
            </a:r>
          </a:p>
        </p:txBody>
      </p:sp>
      <p:sp>
        <p:nvSpPr>
          <p:cNvPr id="8240" name="Text Box 47"/>
          <p:cNvSpPr txBox="1">
            <a:spLocks noChangeArrowheads="1"/>
          </p:cNvSpPr>
          <p:nvPr/>
        </p:nvSpPr>
        <p:spPr bwMode="auto">
          <a:xfrm>
            <a:off x="6457819" y="3016250"/>
            <a:ext cx="1141659" cy="338554"/>
          </a:xfrm>
          <a:prstGeom prst="rect">
            <a:avLst/>
          </a:prstGeom>
          <a:noFill/>
          <a:ln w="9525">
            <a:noFill/>
            <a:miter lim="800000"/>
            <a:headEnd/>
            <a:tailEnd/>
          </a:ln>
        </p:spPr>
        <p:txBody>
          <a:bodyPr wrap="none">
            <a:spAutoFit/>
          </a:bodyPr>
          <a:lstStyle/>
          <a:p>
            <a:r>
              <a:rPr lang="en-US" sz="1600">
                <a:latin typeface="Arial" pitchFamily="34" charset="0"/>
              </a:rPr>
              <a:t>10-Nov-60</a:t>
            </a:r>
          </a:p>
        </p:txBody>
      </p:sp>
      <p:sp>
        <p:nvSpPr>
          <p:cNvPr id="8241" name="Text Box 48"/>
          <p:cNvSpPr txBox="1">
            <a:spLocks noChangeArrowheads="1"/>
          </p:cNvSpPr>
          <p:nvPr/>
        </p:nvSpPr>
        <p:spPr bwMode="auto">
          <a:xfrm>
            <a:off x="6457818" y="3429000"/>
            <a:ext cx="1132041" cy="338554"/>
          </a:xfrm>
          <a:prstGeom prst="rect">
            <a:avLst/>
          </a:prstGeom>
          <a:noFill/>
          <a:ln w="9525">
            <a:noFill/>
            <a:miter lim="800000"/>
            <a:headEnd/>
            <a:tailEnd/>
          </a:ln>
        </p:spPr>
        <p:txBody>
          <a:bodyPr wrap="none">
            <a:spAutoFit/>
          </a:bodyPr>
          <a:lstStyle/>
          <a:p>
            <a:r>
              <a:rPr lang="en-US" sz="1600">
                <a:latin typeface="Arial" pitchFamily="34" charset="0"/>
              </a:rPr>
              <a:t>24-Mar-58</a:t>
            </a:r>
          </a:p>
        </p:txBody>
      </p:sp>
      <p:sp>
        <p:nvSpPr>
          <p:cNvPr id="8242" name="Text Box 49"/>
          <p:cNvSpPr txBox="1">
            <a:spLocks noChangeArrowheads="1"/>
          </p:cNvSpPr>
          <p:nvPr/>
        </p:nvSpPr>
        <p:spPr bwMode="auto">
          <a:xfrm>
            <a:off x="6457819" y="3810000"/>
            <a:ext cx="1130438" cy="338554"/>
          </a:xfrm>
          <a:prstGeom prst="rect">
            <a:avLst/>
          </a:prstGeom>
          <a:noFill/>
          <a:ln w="9525">
            <a:noFill/>
            <a:miter lim="800000"/>
            <a:headEnd/>
            <a:tailEnd/>
          </a:ln>
        </p:spPr>
        <p:txBody>
          <a:bodyPr wrap="none">
            <a:spAutoFit/>
          </a:bodyPr>
          <a:lstStyle/>
          <a:p>
            <a:r>
              <a:rPr lang="en-US" sz="1600">
                <a:latin typeface="Arial" pitchFamily="34" charset="0"/>
              </a:rPr>
              <a:t>19-Feb-70</a:t>
            </a:r>
          </a:p>
        </p:txBody>
      </p:sp>
      <p:sp>
        <p:nvSpPr>
          <p:cNvPr id="8243" name="Text Box 50"/>
          <p:cNvSpPr txBox="1">
            <a:spLocks noChangeArrowheads="1"/>
          </p:cNvSpPr>
          <p:nvPr/>
        </p:nvSpPr>
        <p:spPr bwMode="auto">
          <a:xfrm>
            <a:off x="6457818" y="4159250"/>
            <a:ext cx="1107996" cy="338554"/>
          </a:xfrm>
          <a:prstGeom prst="rect">
            <a:avLst/>
          </a:prstGeom>
          <a:noFill/>
          <a:ln w="9525">
            <a:noFill/>
            <a:miter lim="800000"/>
            <a:headEnd/>
            <a:tailEnd/>
          </a:ln>
        </p:spPr>
        <p:txBody>
          <a:bodyPr wrap="none">
            <a:spAutoFit/>
          </a:bodyPr>
          <a:lstStyle/>
          <a:p>
            <a:r>
              <a:rPr lang="en-US" sz="1600">
                <a:latin typeface="Arial" pitchFamily="34" charset="0"/>
              </a:rPr>
              <a:t>13-Jun-40</a:t>
            </a:r>
          </a:p>
        </p:txBody>
      </p:sp>
      <p:sp>
        <p:nvSpPr>
          <p:cNvPr id="8244" name="Text Box 51"/>
          <p:cNvSpPr txBox="1">
            <a:spLocks noChangeArrowheads="1"/>
          </p:cNvSpPr>
          <p:nvPr/>
        </p:nvSpPr>
        <p:spPr bwMode="auto">
          <a:xfrm>
            <a:off x="7768034" y="2057400"/>
            <a:ext cx="764953" cy="338554"/>
          </a:xfrm>
          <a:prstGeom prst="rect">
            <a:avLst/>
          </a:prstGeom>
          <a:noFill/>
          <a:ln w="9525">
            <a:noFill/>
            <a:miter lim="800000"/>
            <a:headEnd/>
            <a:tailEnd/>
          </a:ln>
        </p:spPr>
        <p:txBody>
          <a:bodyPr wrap="none">
            <a:spAutoFit/>
          </a:bodyPr>
          <a:lstStyle/>
          <a:p>
            <a:r>
              <a:rPr lang="en-US" sz="1600" b="1">
                <a:solidFill>
                  <a:schemeClr val="bg1"/>
                </a:solidFill>
              </a:rPr>
              <a:t>Salary</a:t>
            </a:r>
          </a:p>
        </p:txBody>
      </p:sp>
      <p:sp>
        <p:nvSpPr>
          <p:cNvPr id="8245" name="Text Box 52"/>
          <p:cNvSpPr txBox="1">
            <a:spLocks noChangeArrowheads="1"/>
          </p:cNvSpPr>
          <p:nvPr/>
        </p:nvSpPr>
        <p:spPr bwMode="auto">
          <a:xfrm>
            <a:off x="7806135" y="2667000"/>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8246" name="Text Box 53"/>
          <p:cNvSpPr txBox="1">
            <a:spLocks noChangeArrowheads="1"/>
          </p:cNvSpPr>
          <p:nvPr/>
        </p:nvSpPr>
        <p:spPr bwMode="auto">
          <a:xfrm>
            <a:off x="7797668" y="3040063"/>
            <a:ext cx="753732" cy="338554"/>
          </a:xfrm>
          <a:prstGeom prst="rect">
            <a:avLst/>
          </a:prstGeom>
          <a:noFill/>
          <a:ln w="9525">
            <a:noFill/>
            <a:miter lim="800000"/>
            <a:headEnd/>
            <a:tailEnd/>
          </a:ln>
        </p:spPr>
        <p:txBody>
          <a:bodyPr wrap="none">
            <a:spAutoFit/>
          </a:bodyPr>
          <a:lstStyle/>
          <a:p>
            <a:r>
              <a:rPr lang="en-US" sz="1600">
                <a:latin typeface="Arial" pitchFamily="34" charset="0"/>
              </a:rPr>
              <a:t>12000</a:t>
            </a:r>
          </a:p>
        </p:txBody>
      </p:sp>
      <p:sp>
        <p:nvSpPr>
          <p:cNvPr id="8247" name="Text Box 54"/>
          <p:cNvSpPr txBox="1">
            <a:spLocks noChangeArrowheads="1"/>
          </p:cNvSpPr>
          <p:nvPr/>
        </p:nvSpPr>
        <p:spPr bwMode="auto">
          <a:xfrm>
            <a:off x="7797668" y="3421063"/>
            <a:ext cx="753732" cy="338554"/>
          </a:xfrm>
          <a:prstGeom prst="rect">
            <a:avLst/>
          </a:prstGeom>
          <a:noFill/>
          <a:ln w="9525">
            <a:noFill/>
            <a:miter lim="800000"/>
            <a:headEnd/>
            <a:tailEnd/>
          </a:ln>
        </p:spPr>
        <p:txBody>
          <a:bodyPr wrap="none">
            <a:spAutoFit/>
          </a:bodyPr>
          <a:lstStyle/>
          <a:p>
            <a:r>
              <a:rPr lang="en-US" sz="1600">
                <a:latin typeface="Arial" pitchFamily="34" charset="0"/>
              </a:rPr>
              <a:t>18000</a:t>
            </a:r>
          </a:p>
        </p:txBody>
      </p:sp>
      <p:sp>
        <p:nvSpPr>
          <p:cNvPr id="8248" name="Text Box 55"/>
          <p:cNvSpPr txBox="1">
            <a:spLocks noChangeArrowheads="1"/>
          </p:cNvSpPr>
          <p:nvPr/>
        </p:nvSpPr>
        <p:spPr bwMode="auto">
          <a:xfrm>
            <a:off x="7776501" y="3786188"/>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8249" name="Text Box 56"/>
          <p:cNvSpPr txBox="1">
            <a:spLocks noChangeArrowheads="1"/>
          </p:cNvSpPr>
          <p:nvPr/>
        </p:nvSpPr>
        <p:spPr bwMode="auto">
          <a:xfrm>
            <a:off x="7768035" y="4159250"/>
            <a:ext cx="753732" cy="338554"/>
          </a:xfrm>
          <a:prstGeom prst="rect">
            <a:avLst/>
          </a:prstGeom>
          <a:noFill/>
          <a:ln w="9525">
            <a:noFill/>
            <a:miter lim="800000"/>
            <a:headEnd/>
            <a:tailEnd/>
          </a:ln>
        </p:spPr>
        <p:txBody>
          <a:bodyPr wrap="none">
            <a:spAutoFit/>
          </a:bodyPr>
          <a:lstStyle/>
          <a:p>
            <a:r>
              <a:rPr lang="en-US" sz="1600">
                <a:latin typeface="Arial" pitchFamily="34" charset="0"/>
              </a:rPr>
              <a:t>24000</a:t>
            </a:r>
          </a:p>
        </p:txBody>
      </p:sp>
      <p:sp>
        <p:nvSpPr>
          <p:cNvPr id="8250" name="Line 57"/>
          <p:cNvSpPr>
            <a:spLocks noChangeShapeType="1"/>
          </p:cNvSpPr>
          <p:nvPr/>
        </p:nvSpPr>
        <p:spPr bwMode="auto">
          <a:xfrm>
            <a:off x="7880218" y="2057400"/>
            <a:ext cx="0" cy="2438400"/>
          </a:xfrm>
          <a:prstGeom prst="line">
            <a:avLst/>
          </a:prstGeom>
          <a:noFill/>
          <a:ln w="9525">
            <a:solidFill>
              <a:schemeClr val="tx1"/>
            </a:solidFill>
            <a:round/>
            <a:headEnd/>
            <a:tailEnd/>
          </a:ln>
        </p:spPr>
        <p:txBody>
          <a:bodyPr wrap="none" anchor="ctr"/>
          <a:lstStyle/>
          <a:p>
            <a:endParaRPr lang="en-US"/>
          </a:p>
        </p:txBody>
      </p:sp>
      <p:sp>
        <p:nvSpPr>
          <p:cNvPr id="8251" name="Text Box 58"/>
          <p:cNvSpPr txBox="1">
            <a:spLocks noChangeArrowheads="1"/>
          </p:cNvSpPr>
          <p:nvPr/>
        </p:nvSpPr>
        <p:spPr bwMode="auto">
          <a:xfrm>
            <a:off x="8693019" y="2057400"/>
            <a:ext cx="540533" cy="338554"/>
          </a:xfrm>
          <a:prstGeom prst="rect">
            <a:avLst/>
          </a:prstGeom>
          <a:noFill/>
          <a:ln w="9525">
            <a:noFill/>
            <a:miter lim="800000"/>
            <a:headEnd/>
            <a:tailEnd/>
          </a:ln>
        </p:spPr>
        <p:txBody>
          <a:bodyPr wrap="none">
            <a:spAutoFit/>
          </a:bodyPr>
          <a:lstStyle/>
          <a:p>
            <a:r>
              <a:rPr lang="en-US" sz="1600" b="1">
                <a:solidFill>
                  <a:schemeClr val="bg1"/>
                </a:solidFill>
              </a:rPr>
              <a:t>bno</a:t>
            </a:r>
          </a:p>
        </p:txBody>
      </p:sp>
      <p:sp>
        <p:nvSpPr>
          <p:cNvPr id="8252" name="Line 59"/>
          <p:cNvSpPr>
            <a:spLocks noChangeShapeType="1"/>
          </p:cNvSpPr>
          <p:nvPr/>
        </p:nvSpPr>
        <p:spPr bwMode="auto">
          <a:xfrm>
            <a:off x="8693018" y="2057400"/>
            <a:ext cx="0" cy="2438400"/>
          </a:xfrm>
          <a:prstGeom prst="line">
            <a:avLst/>
          </a:prstGeom>
          <a:noFill/>
          <a:ln w="9525">
            <a:solidFill>
              <a:schemeClr val="tx1"/>
            </a:solidFill>
            <a:round/>
            <a:headEnd/>
            <a:tailEnd/>
          </a:ln>
        </p:spPr>
        <p:txBody>
          <a:bodyPr wrap="none" anchor="ctr"/>
          <a:lstStyle/>
          <a:p>
            <a:endParaRPr lang="en-US"/>
          </a:p>
        </p:txBody>
      </p:sp>
      <p:sp>
        <p:nvSpPr>
          <p:cNvPr id="8253" name="Text Box 60"/>
          <p:cNvSpPr txBox="1">
            <a:spLocks noChangeArrowheads="1"/>
          </p:cNvSpPr>
          <p:nvPr/>
        </p:nvSpPr>
        <p:spPr bwMode="auto">
          <a:xfrm>
            <a:off x="8712068" y="2667000"/>
            <a:ext cx="662361" cy="338554"/>
          </a:xfrm>
          <a:prstGeom prst="rect">
            <a:avLst/>
          </a:prstGeom>
          <a:noFill/>
          <a:ln w="9525">
            <a:noFill/>
            <a:miter lim="800000"/>
            <a:headEnd/>
            <a:tailEnd/>
          </a:ln>
        </p:spPr>
        <p:txBody>
          <a:bodyPr wrap="none">
            <a:spAutoFit/>
          </a:bodyPr>
          <a:lstStyle/>
          <a:p>
            <a:r>
              <a:rPr lang="en-US" sz="1600">
                <a:latin typeface="Arial" pitchFamily="34" charset="0"/>
              </a:rPr>
              <a:t>B005</a:t>
            </a:r>
          </a:p>
        </p:txBody>
      </p:sp>
      <p:sp>
        <p:nvSpPr>
          <p:cNvPr id="8254" name="Text Box 61"/>
          <p:cNvSpPr txBox="1">
            <a:spLocks noChangeArrowheads="1"/>
          </p:cNvSpPr>
          <p:nvPr/>
        </p:nvSpPr>
        <p:spPr bwMode="auto">
          <a:xfrm>
            <a:off x="8703601" y="3040063"/>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8255" name="Text Box 62"/>
          <p:cNvSpPr txBox="1">
            <a:spLocks noChangeArrowheads="1"/>
          </p:cNvSpPr>
          <p:nvPr/>
        </p:nvSpPr>
        <p:spPr bwMode="auto">
          <a:xfrm>
            <a:off x="8703601" y="3421063"/>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8256" name="Text Box 63"/>
          <p:cNvSpPr txBox="1">
            <a:spLocks noChangeArrowheads="1"/>
          </p:cNvSpPr>
          <p:nvPr/>
        </p:nvSpPr>
        <p:spPr bwMode="auto">
          <a:xfrm>
            <a:off x="8682435" y="3786188"/>
            <a:ext cx="662361" cy="338554"/>
          </a:xfrm>
          <a:prstGeom prst="rect">
            <a:avLst/>
          </a:prstGeom>
          <a:noFill/>
          <a:ln w="9525">
            <a:noFill/>
            <a:miter lim="800000"/>
            <a:headEnd/>
            <a:tailEnd/>
          </a:ln>
        </p:spPr>
        <p:txBody>
          <a:bodyPr wrap="none">
            <a:spAutoFit/>
          </a:bodyPr>
          <a:lstStyle/>
          <a:p>
            <a:r>
              <a:rPr lang="en-US" sz="1600">
                <a:latin typeface="Arial" pitchFamily="34" charset="0"/>
              </a:rPr>
              <a:t>B007</a:t>
            </a:r>
          </a:p>
        </p:txBody>
      </p:sp>
      <p:sp>
        <p:nvSpPr>
          <p:cNvPr id="8257" name="Text Box 64"/>
          <p:cNvSpPr txBox="1">
            <a:spLocks noChangeArrowheads="1"/>
          </p:cNvSpPr>
          <p:nvPr/>
        </p:nvSpPr>
        <p:spPr bwMode="auto">
          <a:xfrm>
            <a:off x="8673968" y="4159250"/>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p>
            <a:fld id="{F55737FC-7362-4E46-9D4D-4996A2BEEFCE}" type="slidenum">
              <a:rPr lang="ar-SA" smtClean="0"/>
              <a:pPr/>
              <a:t>32</a:t>
            </a:fld>
            <a:endParaRPr lang="en-US" smtClean="0"/>
          </a:p>
        </p:txBody>
      </p:sp>
      <p:sp>
        <p:nvSpPr>
          <p:cNvPr id="10244" name="Rectangle 2"/>
          <p:cNvSpPr>
            <a:spLocks noChangeArrowheads="1"/>
          </p:cNvSpPr>
          <p:nvPr/>
        </p:nvSpPr>
        <p:spPr bwMode="auto">
          <a:xfrm>
            <a:off x="3350684" y="2438400"/>
            <a:ext cx="5283200"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0245"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10246" name="Rectangle 4"/>
          <p:cNvSpPr>
            <a:spLocks noChangeArrowheads="1"/>
          </p:cNvSpPr>
          <p:nvPr/>
        </p:nvSpPr>
        <p:spPr bwMode="auto">
          <a:xfrm>
            <a:off x="3352800" y="2043113"/>
            <a:ext cx="5283200"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0247"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10248" name="Line 8"/>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10249" name="Text Box 9"/>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10250" name="Text Box 10"/>
          <p:cNvSpPr txBox="1">
            <a:spLocks noChangeArrowheads="1"/>
          </p:cNvSpPr>
          <p:nvPr/>
        </p:nvSpPr>
        <p:spPr bwMode="auto">
          <a:xfrm>
            <a:off x="3344334"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10251" name="Text Box 11"/>
          <p:cNvSpPr txBox="1">
            <a:spLocks noChangeArrowheads="1"/>
          </p:cNvSpPr>
          <p:nvPr/>
        </p:nvSpPr>
        <p:spPr bwMode="auto">
          <a:xfrm>
            <a:off x="3344334" y="3376613"/>
            <a:ext cx="708848" cy="338554"/>
          </a:xfrm>
          <a:prstGeom prst="rect">
            <a:avLst/>
          </a:prstGeom>
          <a:noFill/>
          <a:ln w="9525">
            <a:noFill/>
            <a:miter lim="800000"/>
            <a:headEnd/>
            <a:tailEnd/>
          </a:ln>
        </p:spPr>
        <p:txBody>
          <a:bodyPr wrap="none">
            <a:spAutoFit/>
          </a:bodyPr>
          <a:lstStyle/>
          <a:p>
            <a:r>
              <a:rPr lang="en-US" sz="1600">
                <a:latin typeface="Arial" pitchFamily="34" charset="0"/>
              </a:rPr>
              <a:t>SG14</a:t>
            </a:r>
          </a:p>
        </p:txBody>
      </p:sp>
      <p:sp>
        <p:nvSpPr>
          <p:cNvPr id="10252" name="Text Box 12"/>
          <p:cNvSpPr txBox="1">
            <a:spLocks noChangeArrowheads="1"/>
          </p:cNvSpPr>
          <p:nvPr/>
        </p:nvSpPr>
        <p:spPr bwMode="auto">
          <a:xfrm>
            <a:off x="3361267" y="3765550"/>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10253" name="Text Box 13"/>
          <p:cNvSpPr txBox="1">
            <a:spLocks noChangeArrowheads="1"/>
          </p:cNvSpPr>
          <p:nvPr/>
        </p:nvSpPr>
        <p:spPr bwMode="auto">
          <a:xfrm>
            <a:off x="3352800" y="4138613"/>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10254" name="Line 14"/>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10255" name="Text Box 15"/>
          <p:cNvSpPr txBox="1">
            <a:spLocks noChangeArrowheads="1"/>
          </p:cNvSpPr>
          <p:nvPr/>
        </p:nvSpPr>
        <p:spPr bwMode="auto">
          <a:xfrm>
            <a:off x="33528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10256" name="Text Box 16"/>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10257" name="Text Box 17"/>
          <p:cNvSpPr txBox="1">
            <a:spLocks noChangeArrowheads="1"/>
          </p:cNvSpPr>
          <p:nvPr/>
        </p:nvSpPr>
        <p:spPr bwMode="auto">
          <a:xfrm>
            <a:off x="4775201"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10258" name="Text Box 18"/>
          <p:cNvSpPr txBox="1">
            <a:spLocks noChangeArrowheads="1"/>
          </p:cNvSpPr>
          <p:nvPr/>
        </p:nvSpPr>
        <p:spPr bwMode="auto">
          <a:xfrm>
            <a:off x="4775201" y="3382963"/>
            <a:ext cx="707245" cy="338554"/>
          </a:xfrm>
          <a:prstGeom prst="rect">
            <a:avLst/>
          </a:prstGeom>
          <a:noFill/>
          <a:ln w="9525">
            <a:noFill/>
            <a:miter lim="800000"/>
            <a:headEnd/>
            <a:tailEnd/>
          </a:ln>
        </p:spPr>
        <p:txBody>
          <a:bodyPr wrap="none">
            <a:spAutoFit/>
          </a:bodyPr>
          <a:lstStyle/>
          <a:p>
            <a:r>
              <a:rPr lang="en-US" sz="1600">
                <a:latin typeface="Arial" pitchFamily="34" charset="0"/>
              </a:rPr>
              <a:t>David</a:t>
            </a:r>
          </a:p>
        </p:txBody>
      </p:sp>
      <p:sp>
        <p:nvSpPr>
          <p:cNvPr id="10259" name="Text Box 19"/>
          <p:cNvSpPr txBox="1">
            <a:spLocks noChangeArrowheads="1"/>
          </p:cNvSpPr>
          <p:nvPr/>
        </p:nvSpPr>
        <p:spPr bwMode="auto">
          <a:xfrm>
            <a:off x="4775200" y="3763963"/>
            <a:ext cx="641522" cy="338554"/>
          </a:xfrm>
          <a:prstGeom prst="rect">
            <a:avLst/>
          </a:prstGeom>
          <a:noFill/>
          <a:ln w="9525">
            <a:noFill/>
            <a:miter lim="800000"/>
            <a:headEnd/>
            <a:tailEnd/>
          </a:ln>
        </p:spPr>
        <p:txBody>
          <a:bodyPr wrap="none">
            <a:spAutoFit/>
          </a:bodyPr>
          <a:lstStyle/>
          <a:p>
            <a:r>
              <a:rPr lang="en-US" sz="1600">
                <a:latin typeface="Arial" pitchFamily="34" charset="0"/>
              </a:rPr>
              <a:t>Mary</a:t>
            </a:r>
          </a:p>
        </p:txBody>
      </p:sp>
      <p:sp>
        <p:nvSpPr>
          <p:cNvPr id="10260" name="Text Box 20"/>
          <p:cNvSpPr txBox="1">
            <a:spLocks noChangeArrowheads="1"/>
          </p:cNvSpPr>
          <p:nvPr/>
        </p:nvSpPr>
        <p:spPr bwMode="auto">
          <a:xfrm>
            <a:off x="4775201" y="4144963"/>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10261" name="Line 21"/>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10262" name="Text Box 22"/>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10263" name="Text Box 23"/>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10264" name="Text Box 24"/>
          <p:cNvSpPr txBox="1">
            <a:spLocks noChangeArrowheads="1"/>
          </p:cNvSpPr>
          <p:nvPr/>
        </p:nvSpPr>
        <p:spPr bwMode="auto">
          <a:xfrm>
            <a:off x="6098118"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10265" name="Text Box 25"/>
          <p:cNvSpPr txBox="1">
            <a:spLocks noChangeArrowheads="1"/>
          </p:cNvSpPr>
          <p:nvPr/>
        </p:nvSpPr>
        <p:spPr bwMode="auto">
          <a:xfrm>
            <a:off x="6098117" y="3414713"/>
            <a:ext cx="606256" cy="338554"/>
          </a:xfrm>
          <a:prstGeom prst="rect">
            <a:avLst/>
          </a:prstGeom>
          <a:noFill/>
          <a:ln w="9525">
            <a:noFill/>
            <a:miter lim="800000"/>
            <a:headEnd/>
            <a:tailEnd/>
          </a:ln>
        </p:spPr>
        <p:txBody>
          <a:bodyPr wrap="none">
            <a:spAutoFit/>
          </a:bodyPr>
          <a:lstStyle/>
          <a:p>
            <a:r>
              <a:rPr lang="en-US" sz="1600">
                <a:latin typeface="Arial" pitchFamily="34" charset="0"/>
              </a:rPr>
              <a:t>Ford</a:t>
            </a:r>
          </a:p>
        </p:txBody>
      </p:sp>
      <p:sp>
        <p:nvSpPr>
          <p:cNvPr id="10266" name="Text Box 26"/>
          <p:cNvSpPr txBox="1">
            <a:spLocks noChangeArrowheads="1"/>
          </p:cNvSpPr>
          <p:nvPr/>
        </p:nvSpPr>
        <p:spPr bwMode="auto">
          <a:xfrm>
            <a:off x="6098118" y="3795713"/>
            <a:ext cx="707245" cy="338554"/>
          </a:xfrm>
          <a:prstGeom prst="rect">
            <a:avLst/>
          </a:prstGeom>
          <a:noFill/>
          <a:ln w="9525">
            <a:noFill/>
            <a:miter lim="800000"/>
            <a:headEnd/>
            <a:tailEnd/>
          </a:ln>
        </p:spPr>
        <p:txBody>
          <a:bodyPr wrap="none">
            <a:spAutoFit/>
          </a:bodyPr>
          <a:lstStyle/>
          <a:p>
            <a:r>
              <a:rPr lang="en-US" sz="1600">
                <a:latin typeface="Arial" pitchFamily="34" charset="0"/>
              </a:rPr>
              <a:t>Howe</a:t>
            </a:r>
          </a:p>
        </p:txBody>
      </p:sp>
      <p:sp>
        <p:nvSpPr>
          <p:cNvPr id="10267" name="Text Box 27"/>
          <p:cNvSpPr txBox="1">
            <a:spLocks noChangeArrowheads="1"/>
          </p:cNvSpPr>
          <p:nvPr/>
        </p:nvSpPr>
        <p:spPr bwMode="auto">
          <a:xfrm>
            <a:off x="6098118" y="4144963"/>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10268" name="Text Box 29"/>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10269" name="Text Box 51"/>
          <p:cNvSpPr txBox="1">
            <a:spLocks noChangeArrowheads="1"/>
          </p:cNvSpPr>
          <p:nvPr/>
        </p:nvSpPr>
        <p:spPr bwMode="auto">
          <a:xfrm>
            <a:off x="7395633" y="2057400"/>
            <a:ext cx="764953" cy="338554"/>
          </a:xfrm>
          <a:prstGeom prst="rect">
            <a:avLst/>
          </a:prstGeom>
          <a:noFill/>
          <a:ln w="9525">
            <a:noFill/>
            <a:miter lim="800000"/>
            <a:headEnd/>
            <a:tailEnd/>
          </a:ln>
        </p:spPr>
        <p:txBody>
          <a:bodyPr wrap="none">
            <a:spAutoFit/>
          </a:bodyPr>
          <a:lstStyle/>
          <a:p>
            <a:r>
              <a:rPr lang="en-US" sz="1600" b="1">
                <a:solidFill>
                  <a:schemeClr val="bg1"/>
                </a:solidFill>
              </a:rPr>
              <a:t>Salary</a:t>
            </a:r>
          </a:p>
        </p:txBody>
      </p:sp>
      <p:sp>
        <p:nvSpPr>
          <p:cNvPr id="10270" name="Text Box 52"/>
          <p:cNvSpPr txBox="1">
            <a:spLocks noChangeArrowheads="1"/>
          </p:cNvSpPr>
          <p:nvPr/>
        </p:nvSpPr>
        <p:spPr bwMode="auto">
          <a:xfrm>
            <a:off x="7433734" y="2667000"/>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10271" name="Text Box 53"/>
          <p:cNvSpPr txBox="1">
            <a:spLocks noChangeArrowheads="1"/>
          </p:cNvSpPr>
          <p:nvPr/>
        </p:nvSpPr>
        <p:spPr bwMode="auto">
          <a:xfrm>
            <a:off x="7425267" y="3040063"/>
            <a:ext cx="753732" cy="338554"/>
          </a:xfrm>
          <a:prstGeom prst="rect">
            <a:avLst/>
          </a:prstGeom>
          <a:noFill/>
          <a:ln w="9525">
            <a:noFill/>
            <a:miter lim="800000"/>
            <a:headEnd/>
            <a:tailEnd/>
          </a:ln>
        </p:spPr>
        <p:txBody>
          <a:bodyPr wrap="none">
            <a:spAutoFit/>
          </a:bodyPr>
          <a:lstStyle/>
          <a:p>
            <a:r>
              <a:rPr lang="en-US" sz="1600">
                <a:latin typeface="Arial" pitchFamily="34" charset="0"/>
              </a:rPr>
              <a:t>12000</a:t>
            </a:r>
          </a:p>
        </p:txBody>
      </p:sp>
      <p:sp>
        <p:nvSpPr>
          <p:cNvPr id="10272" name="Text Box 54"/>
          <p:cNvSpPr txBox="1">
            <a:spLocks noChangeArrowheads="1"/>
          </p:cNvSpPr>
          <p:nvPr/>
        </p:nvSpPr>
        <p:spPr bwMode="auto">
          <a:xfrm>
            <a:off x="7425267" y="3421063"/>
            <a:ext cx="753732" cy="338554"/>
          </a:xfrm>
          <a:prstGeom prst="rect">
            <a:avLst/>
          </a:prstGeom>
          <a:noFill/>
          <a:ln w="9525">
            <a:noFill/>
            <a:miter lim="800000"/>
            <a:headEnd/>
            <a:tailEnd/>
          </a:ln>
        </p:spPr>
        <p:txBody>
          <a:bodyPr wrap="none">
            <a:spAutoFit/>
          </a:bodyPr>
          <a:lstStyle/>
          <a:p>
            <a:r>
              <a:rPr lang="en-US" sz="1600">
                <a:latin typeface="Arial" pitchFamily="34" charset="0"/>
              </a:rPr>
              <a:t>18000</a:t>
            </a:r>
          </a:p>
        </p:txBody>
      </p:sp>
      <p:sp>
        <p:nvSpPr>
          <p:cNvPr id="10273" name="Text Box 55"/>
          <p:cNvSpPr txBox="1">
            <a:spLocks noChangeArrowheads="1"/>
          </p:cNvSpPr>
          <p:nvPr/>
        </p:nvSpPr>
        <p:spPr bwMode="auto">
          <a:xfrm>
            <a:off x="7404100" y="3786188"/>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10274" name="Text Box 56"/>
          <p:cNvSpPr txBox="1">
            <a:spLocks noChangeArrowheads="1"/>
          </p:cNvSpPr>
          <p:nvPr/>
        </p:nvSpPr>
        <p:spPr bwMode="auto">
          <a:xfrm>
            <a:off x="7395634" y="4159250"/>
            <a:ext cx="753732" cy="338554"/>
          </a:xfrm>
          <a:prstGeom prst="rect">
            <a:avLst/>
          </a:prstGeom>
          <a:noFill/>
          <a:ln w="9525">
            <a:noFill/>
            <a:miter lim="800000"/>
            <a:headEnd/>
            <a:tailEnd/>
          </a:ln>
        </p:spPr>
        <p:txBody>
          <a:bodyPr wrap="none">
            <a:spAutoFit/>
          </a:bodyPr>
          <a:lstStyle/>
          <a:p>
            <a:r>
              <a:rPr lang="en-US" sz="1600">
                <a:latin typeface="Arial" pitchFamily="34" charset="0"/>
              </a:rPr>
              <a:t>24000</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SQL (DML)</a:t>
            </a:r>
          </a:p>
        </p:txBody>
      </p:sp>
      <p:sp>
        <p:nvSpPr>
          <p:cNvPr id="11267" name="Slide Number Placeholder 5"/>
          <p:cNvSpPr>
            <a:spLocks noGrp="1"/>
          </p:cNvSpPr>
          <p:nvPr>
            <p:ph type="sldNum" sz="quarter" idx="12"/>
          </p:nvPr>
        </p:nvSpPr>
        <p:spPr>
          <a:noFill/>
        </p:spPr>
        <p:txBody>
          <a:bodyPr/>
          <a:lstStyle/>
          <a:p>
            <a:fld id="{B41C5F73-D439-41EC-8E65-714F8057F3FC}" type="slidenum">
              <a:rPr lang="ar-SA" smtClean="0"/>
              <a:pPr/>
              <a:t>33</a:t>
            </a:fld>
            <a:endParaRPr lang="en-US" smtClean="0"/>
          </a:p>
        </p:txBody>
      </p:sp>
      <p:sp>
        <p:nvSpPr>
          <p:cNvPr id="11268"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 name="Rectangle 3"/>
          <p:cNvSpPr>
            <a:spLocks noGrp="1" noChangeArrowheads="1"/>
          </p:cNvSpPr>
          <p:nvPr>
            <p:ph type="title"/>
          </p:nvPr>
        </p:nvSpPr>
        <p:spPr>
          <a:xfrm>
            <a:off x="836023" y="152400"/>
            <a:ext cx="10644777" cy="1143000"/>
          </a:xfrm>
        </p:spPr>
        <p:txBody>
          <a:bodyPr>
            <a:normAutofit/>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 Use of DISTINCT</a:t>
            </a:r>
            <a:endParaRPr lang="en-US" dirty="0" smtClean="0">
              <a:solidFill>
                <a:schemeClr val="tx1"/>
              </a:solidFill>
              <a:latin typeface="Times New Roman" pitchFamily="18" charset="0"/>
              <a:cs typeface="Times New Roman" pitchFamily="18" charset="0"/>
            </a:endParaRPr>
          </a:p>
        </p:txBody>
      </p:sp>
      <p:sp>
        <p:nvSpPr>
          <p:cNvPr id="11270" name="Text Box 4"/>
          <p:cNvSpPr txBox="1">
            <a:spLocks noChangeArrowheads="1"/>
          </p:cNvSpPr>
          <p:nvPr/>
        </p:nvSpPr>
        <p:spPr bwMode="auto">
          <a:xfrm>
            <a:off x="304800" y="1524000"/>
            <a:ext cx="11582400" cy="400050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DISTINCT eliminates duplicated </a:t>
            </a:r>
            <a:r>
              <a:rPr lang="en-US" sz="2000" dirty="0" err="1">
                <a:latin typeface="Times New Roman" pitchFamily="18" charset="0"/>
                <a:cs typeface="Times New Roman" pitchFamily="18" charset="0"/>
              </a:rPr>
              <a:t>tuples</a:t>
            </a:r>
            <a:r>
              <a:rPr lang="en-US" sz="2000" dirty="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Syntax</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[DISTINCT|</a:t>
            </a:r>
            <a:r>
              <a:rPr lang="en-US" sz="1800" u="sng" dirty="0">
                <a:latin typeface="Times New Roman" pitchFamily="18" charset="0"/>
                <a:cs typeface="Times New Roman" pitchFamily="18" charset="0"/>
              </a:rPr>
              <a:t>ALL</a:t>
            </a:r>
            <a:r>
              <a:rPr lang="en-US" sz="1800" dirty="0">
                <a:latin typeface="Times New Roman" pitchFamily="18" charset="0"/>
                <a:cs typeface="Times New Roman" pitchFamily="18" charset="0"/>
              </a:rPr>
              <a:t>] {* | column |</a:t>
            </a:r>
            <a:r>
              <a:rPr lang="en-US" sz="1800" dirty="0" err="1">
                <a:latin typeface="Times New Roman" pitchFamily="18" charset="0"/>
                <a:cs typeface="Times New Roman" pitchFamily="18" charset="0"/>
              </a:rPr>
              <a:t>column_expression</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a:t>
            </a: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Example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STAFF(</a:t>
            </a:r>
            <a:r>
              <a:rPr lang="en-US" sz="1600" dirty="0" err="1">
                <a:latin typeface="Times New Roman" pitchFamily="18" charset="0"/>
                <a:cs typeface="Times New Roman" pitchFamily="18" charset="0"/>
              </a:rPr>
              <a:t>sno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lname</a:t>
            </a:r>
            <a:r>
              <a:rPr lang="en-US" sz="1600" dirty="0">
                <a:latin typeface="Times New Roman" pitchFamily="18" charset="0"/>
                <a:cs typeface="Times New Roman" pitchFamily="18" charset="0"/>
              </a:rPr>
              <a:t>, position, sex, dob, salary, </a:t>
            </a:r>
            <a:r>
              <a:rPr lang="en-US" sz="1600" dirty="0" err="1">
                <a:latin typeface="Times New Roman" pitchFamily="18" charset="0"/>
                <a:cs typeface="Times New Roman" pitchFamily="18" charset="0"/>
              </a:rPr>
              <a:t>bno</a:t>
            </a:r>
            <a:r>
              <a:rPr lang="en-US" sz="16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List the available positions for staff .</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SELECT DISTINCT position</a:t>
            </a:r>
          </a:p>
          <a:p>
            <a:r>
              <a:rPr lang="en-US" sz="2000" dirty="0">
                <a:latin typeface="Times New Roman" pitchFamily="18" charset="0"/>
                <a:cs typeface="Times New Roman" pitchFamily="18" charset="0"/>
              </a:rPr>
              <a:t> FROM  staff;</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SQL (DML)</a:t>
            </a:r>
          </a:p>
        </p:txBody>
      </p:sp>
      <p:sp>
        <p:nvSpPr>
          <p:cNvPr id="12291" name="Slide Number Placeholder 5"/>
          <p:cNvSpPr>
            <a:spLocks noGrp="1"/>
          </p:cNvSpPr>
          <p:nvPr>
            <p:ph type="sldNum" sz="quarter" idx="12"/>
          </p:nvPr>
        </p:nvSpPr>
        <p:spPr>
          <a:noFill/>
        </p:spPr>
        <p:txBody>
          <a:bodyPr/>
          <a:lstStyle/>
          <a:p>
            <a:fld id="{11B53F51-BAFC-4FA0-AC61-F9F109F32C24}" type="slidenum">
              <a:rPr lang="ar-SA" smtClean="0"/>
              <a:pPr/>
              <a:t>34</a:t>
            </a:fld>
            <a:endParaRPr lang="en-US" smtClean="0"/>
          </a:p>
        </p:txBody>
      </p:sp>
      <p:sp>
        <p:nvSpPr>
          <p:cNvPr id="12292" name="Rectangle 2"/>
          <p:cNvSpPr>
            <a:spLocks noChangeArrowheads="1"/>
          </p:cNvSpPr>
          <p:nvPr/>
        </p:nvSpPr>
        <p:spPr bwMode="auto">
          <a:xfrm>
            <a:off x="2235200" y="2438400"/>
            <a:ext cx="1625600"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2293" name="Rectangle 4"/>
          <p:cNvSpPr>
            <a:spLocks noChangeArrowheads="1"/>
          </p:cNvSpPr>
          <p:nvPr/>
        </p:nvSpPr>
        <p:spPr bwMode="auto">
          <a:xfrm>
            <a:off x="2237317" y="2043113"/>
            <a:ext cx="1625600"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2294" name="Text Box 31"/>
          <p:cNvSpPr txBox="1">
            <a:spLocks noChangeArrowheads="1"/>
          </p:cNvSpPr>
          <p:nvPr/>
        </p:nvSpPr>
        <p:spPr bwMode="auto">
          <a:xfrm>
            <a:off x="2347384" y="2057400"/>
            <a:ext cx="949299" cy="338554"/>
          </a:xfrm>
          <a:prstGeom prst="rect">
            <a:avLst/>
          </a:prstGeom>
          <a:noFill/>
          <a:ln w="9525">
            <a:noFill/>
            <a:miter lim="800000"/>
            <a:headEnd/>
            <a:tailEnd/>
          </a:ln>
        </p:spPr>
        <p:txBody>
          <a:bodyPr wrap="none">
            <a:spAutoFit/>
          </a:bodyPr>
          <a:lstStyle/>
          <a:p>
            <a:r>
              <a:rPr lang="en-US" sz="1600" b="1">
                <a:solidFill>
                  <a:schemeClr val="bg1"/>
                </a:solidFill>
              </a:rPr>
              <a:t>position</a:t>
            </a:r>
          </a:p>
        </p:txBody>
      </p:sp>
      <p:sp>
        <p:nvSpPr>
          <p:cNvPr id="12295" name="Text Box 32"/>
          <p:cNvSpPr txBox="1">
            <a:spLocks noChangeArrowheads="1"/>
          </p:cNvSpPr>
          <p:nvPr/>
        </p:nvSpPr>
        <p:spPr bwMode="auto">
          <a:xfrm>
            <a:off x="2235200" y="2652713"/>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12296" name="Text Box 33"/>
          <p:cNvSpPr txBox="1">
            <a:spLocks noChangeArrowheads="1"/>
          </p:cNvSpPr>
          <p:nvPr/>
        </p:nvSpPr>
        <p:spPr bwMode="auto">
          <a:xfrm>
            <a:off x="2235201" y="300196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12297" name="Text Box 34"/>
          <p:cNvSpPr txBox="1">
            <a:spLocks noChangeArrowheads="1"/>
          </p:cNvSpPr>
          <p:nvPr/>
        </p:nvSpPr>
        <p:spPr bwMode="auto">
          <a:xfrm>
            <a:off x="2235201" y="3414713"/>
            <a:ext cx="1164101" cy="338554"/>
          </a:xfrm>
          <a:prstGeom prst="rect">
            <a:avLst/>
          </a:prstGeom>
          <a:noFill/>
          <a:ln w="9525">
            <a:noFill/>
            <a:miter lim="800000"/>
            <a:headEnd/>
            <a:tailEnd/>
          </a:ln>
        </p:spPr>
        <p:txBody>
          <a:bodyPr wrap="none">
            <a:spAutoFit/>
          </a:bodyPr>
          <a:lstStyle/>
          <a:p>
            <a:r>
              <a:rPr lang="en-US" sz="1600">
                <a:latin typeface="Arial" pitchFamily="34" charset="0"/>
              </a:rPr>
              <a:t>Supervisor</a:t>
            </a:r>
          </a:p>
        </p:txBody>
      </p:sp>
      <p:sp>
        <p:nvSpPr>
          <p:cNvPr id="12298" name="Text Box 35"/>
          <p:cNvSpPr txBox="1">
            <a:spLocks noChangeArrowheads="1"/>
          </p:cNvSpPr>
          <p:nvPr/>
        </p:nvSpPr>
        <p:spPr bwMode="auto">
          <a:xfrm>
            <a:off x="2235201" y="379571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12299" name="Text Box 36"/>
          <p:cNvSpPr txBox="1">
            <a:spLocks noChangeArrowheads="1"/>
          </p:cNvSpPr>
          <p:nvPr/>
        </p:nvSpPr>
        <p:spPr bwMode="auto">
          <a:xfrm>
            <a:off x="2235200" y="4144963"/>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12300" name="Rectangle 65"/>
          <p:cNvSpPr>
            <a:spLocks noChangeArrowheads="1"/>
          </p:cNvSpPr>
          <p:nvPr/>
        </p:nvSpPr>
        <p:spPr bwMode="auto">
          <a:xfrm>
            <a:off x="7414684" y="2424114"/>
            <a:ext cx="1625600" cy="1309687"/>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2301" name="Rectangle 66"/>
          <p:cNvSpPr>
            <a:spLocks noChangeArrowheads="1"/>
          </p:cNvSpPr>
          <p:nvPr/>
        </p:nvSpPr>
        <p:spPr bwMode="auto">
          <a:xfrm>
            <a:off x="7416800" y="2028825"/>
            <a:ext cx="1625600"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2302" name="Text Box 67"/>
          <p:cNvSpPr txBox="1">
            <a:spLocks noChangeArrowheads="1"/>
          </p:cNvSpPr>
          <p:nvPr/>
        </p:nvSpPr>
        <p:spPr bwMode="auto">
          <a:xfrm>
            <a:off x="7526867" y="2043113"/>
            <a:ext cx="949299" cy="338554"/>
          </a:xfrm>
          <a:prstGeom prst="rect">
            <a:avLst/>
          </a:prstGeom>
          <a:noFill/>
          <a:ln w="9525">
            <a:noFill/>
            <a:miter lim="800000"/>
            <a:headEnd/>
            <a:tailEnd/>
          </a:ln>
        </p:spPr>
        <p:txBody>
          <a:bodyPr wrap="none">
            <a:spAutoFit/>
          </a:bodyPr>
          <a:lstStyle/>
          <a:p>
            <a:r>
              <a:rPr lang="en-US" sz="1600" b="1">
                <a:solidFill>
                  <a:schemeClr val="bg1"/>
                </a:solidFill>
              </a:rPr>
              <a:t>position</a:t>
            </a:r>
          </a:p>
        </p:txBody>
      </p:sp>
      <p:sp>
        <p:nvSpPr>
          <p:cNvPr id="12303" name="Text Box 68"/>
          <p:cNvSpPr txBox="1">
            <a:spLocks noChangeArrowheads="1"/>
          </p:cNvSpPr>
          <p:nvPr/>
        </p:nvSpPr>
        <p:spPr bwMode="auto">
          <a:xfrm>
            <a:off x="7414685" y="2638425"/>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12304" name="Text Box 69"/>
          <p:cNvSpPr txBox="1">
            <a:spLocks noChangeArrowheads="1"/>
          </p:cNvSpPr>
          <p:nvPr/>
        </p:nvSpPr>
        <p:spPr bwMode="auto">
          <a:xfrm>
            <a:off x="7414684" y="2987675"/>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12305" name="Text Box 70"/>
          <p:cNvSpPr txBox="1">
            <a:spLocks noChangeArrowheads="1"/>
          </p:cNvSpPr>
          <p:nvPr/>
        </p:nvSpPr>
        <p:spPr bwMode="auto">
          <a:xfrm>
            <a:off x="7414684" y="3400425"/>
            <a:ext cx="1164101" cy="338554"/>
          </a:xfrm>
          <a:prstGeom prst="rect">
            <a:avLst/>
          </a:prstGeom>
          <a:noFill/>
          <a:ln w="9525">
            <a:noFill/>
            <a:miter lim="800000"/>
            <a:headEnd/>
            <a:tailEnd/>
          </a:ln>
        </p:spPr>
        <p:txBody>
          <a:bodyPr wrap="none">
            <a:spAutoFit/>
          </a:bodyPr>
          <a:lstStyle/>
          <a:p>
            <a:r>
              <a:rPr lang="en-US" sz="1600">
                <a:latin typeface="Arial" pitchFamily="34" charset="0"/>
              </a:rPr>
              <a:t>Supervisor</a:t>
            </a:r>
          </a:p>
        </p:txBody>
      </p:sp>
      <p:sp>
        <p:nvSpPr>
          <p:cNvPr id="12306" name="Text Box 74"/>
          <p:cNvSpPr txBox="1">
            <a:spLocks noChangeArrowheads="1"/>
          </p:cNvSpPr>
          <p:nvPr/>
        </p:nvSpPr>
        <p:spPr bwMode="auto">
          <a:xfrm>
            <a:off x="1524000" y="4724401"/>
            <a:ext cx="2492990" cy="707886"/>
          </a:xfrm>
          <a:prstGeom prst="rect">
            <a:avLst/>
          </a:prstGeom>
          <a:noFill/>
          <a:ln w="9525">
            <a:noFill/>
            <a:miter lim="800000"/>
            <a:headEnd/>
            <a:tailEnd/>
          </a:ln>
        </p:spPr>
        <p:txBody>
          <a:bodyPr wrap="none">
            <a:spAutoFit/>
          </a:bodyPr>
          <a:lstStyle/>
          <a:p>
            <a:r>
              <a:rPr lang="en-US" sz="2000">
                <a:latin typeface="Courier New" pitchFamily="49" charset="0"/>
              </a:rPr>
              <a:t>SELECT position</a:t>
            </a:r>
          </a:p>
          <a:p>
            <a:r>
              <a:rPr lang="en-US" sz="2000">
                <a:latin typeface="Courier New" pitchFamily="49" charset="0"/>
              </a:rPr>
              <a:t> FROM  staff;</a:t>
            </a:r>
          </a:p>
        </p:txBody>
      </p:sp>
      <p:sp>
        <p:nvSpPr>
          <p:cNvPr id="12307" name="Text Box 75"/>
          <p:cNvSpPr txBox="1">
            <a:spLocks noChangeArrowheads="1"/>
          </p:cNvSpPr>
          <p:nvPr/>
        </p:nvSpPr>
        <p:spPr bwMode="auto">
          <a:xfrm>
            <a:off x="6155267" y="3946526"/>
            <a:ext cx="3877985" cy="707886"/>
          </a:xfrm>
          <a:prstGeom prst="rect">
            <a:avLst/>
          </a:prstGeom>
          <a:noFill/>
          <a:ln w="9525">
            <a:noFill/>
            <a:miter lim="800000"/>
            <a:headEnd/>
            <a:tailEnd/>
          </a:ln>
        </p:spPr>
        <p:txBody>
          <a:bodyPr wrap="none">
            <a:spAutoFit/>
          </a:bodyPr>
          <a:lstStyle/>
          <a:p>
            <a:r>
              <a:rPr lang="en-US" sz="2000">
                <a:latin typeface="Courier New" pitchFamily="49" charset="0"/>
              </a:rPr>
              <a:t>SELECT DISTINCT position</a:t>
            </a:r>
          </a:p>
          <a:p>
            <a:r>
              <a:rPr lang="en-US" sz="2000">
                <a:latin typeface="Courier New" pitchFamily="49" charset="0"/>
              </a:rPr>
              <a:t> FROM  staff;</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SQL (DML)</a:t>
            </a:r>
          </a:p>
        </p:txBody>
      </p:sp>
      <p:sp>
        <p:nvSpPr>
          <p:cNvPr id="13315" name="Slide Number Placeholder 5"/>
          <p:cNvSpPr>
            <a:spLocks noGrp="1"/>
          </p:cNvSpPr>
          <p:nvPr>
            <p:ph type="sldNum" sz="quarter" idx="12"/>
          </p:nvPr>
        </p:nvSpPr>
        <p:spPr>
          <a:noFill/>
        </p:spPr>
        <p:txBody>
          <a:bodyPr/>
          <a:lstStyle/>
          <a:p>
            <a:fld id="{468734E3-0A21-4B55-9FE3-B9F6A0783461}" type="slidenum">
              <a:rPr lang="ar-SA" smtClean="0"/>
              <a:pPr/>
              <a:t>35</a:t>
            </a:fld>
            <a:endParaRPr lang="en-US" smtClean="0"/>
          </a:p>
        </p:txBody>
      </p:sp>
      <p:sp>
        <p:nvSpPr>
          <p:cNvPr id="13316"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14339" name="Rectangle 3"/>
          <p:cNvSpPr>
            <a:spLocks noGrp="1" noChangeArrowheads="1"/>
          </p:cNvSpPr>
          <p:nvPr>
            <p:ph type="title"/>
          </p:nvPr>
        </p:nvSpPr>
        <p:spPr>
          <a:xfrm>
            <a:off x="391886" y="152400"/>
            <a:ext cx="11088914" cy="1143000"/>
          </a:xfrm>
        </p:spPr>
        <p:txBody>
          <a:bodyPr>
            <a:normAutofit/>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 for Calculated fields</a:t>
            </a:r>
            <a:endParaRPr lang="en-US" dirty="0" smtClean="0">
              <a:solidFill>
                <a:schemeClr val="tx1"/>
              </a:solidFill>
              <a:latin typeface="Times New Roman" pitchFamily="18" charset="0"/>
              <a:cs typeface="Times New Roman" pitchFamily="18" charset="0"/>
            </a:endParaRPr>
          </a:p>
        </p:txBody>
      </p:sp>
      <p:sp>
        <p:nvSpPr>
          <p:cNvPr id="13318" name="Text Box 4"/>
          <p:cNvSpPr txBox="1">
            <a:spLocks noChangeArrowheads="1"/>
          </p:cNvSpPr>
          <p:nvPr/>
        </p:nvSpPr>
        <p:spPr bwMode="auto">
          <a:xfrm>
            <a:off x="304800" y="1406525"/>
            <a:ext cx="11887200" cy="4801314"/>
          </a:xfrm>
          <a:prstGeom prst="rect">
            <a:avLst/>
          </a:prstGeom>
          <a:noFill/>
          <a:ln w="9525">
            <a:noFill/>
            <a:miter lim="800000"/>
            <a:headEnd/>
            <a:tailEnd/>
          </a:ln>
        </p:spPr>
        <p:txBody>
          <a:bodyPr>
            <a:spAutoFit/>
          </a:bodyPr>
          <a:lstStyle/>
          <a:p>
            <a:pPr>
              <a:buFont typeface="Wingdings" pitchFamily="2" charset="2"/>
              <a:buChar char="§"/>
            </a:pPr>
            <a:r>
              <a:rPr lang="en-US" sz="1900" dirty="0">
                <a:latin typeface="Arial" pitchFamily="34" charset="0"/>
              </a:rPr>
              <a:t> </a:t>
            </a:r>
            <a:r>
              <a:rPr lang="en-US" sz="1900" dirty="0">
                <a:latin typeface="Times New Roman" pitchFamily="18" charset="0"/>
                <a:cs typeface="Times New Roman" pitchFamily="18" charset="0"/>
              </a:rPr>
              <a:t>The SQL expression in the SELECT list specifies a derived field.</a:t>
            </a:r>
          </a:p>
          <a:p>
            <a:pPr>
              <a:buFont typeface="Wingdings" pitchFamily="2" charset="2"/>
              <a:buChar char="§"/>
            </a:pPr>
            <a:r>
              <a:rPr lang="en-US" sz="1900" dirty="0">
                <a:latin typeface="Times New Roman" pitchFamily="18" charset="0"/>
                <a:cs typeface="Times New Roman" pitchFamily="18" charset="0"/>
              </a:rPr>
              <a:t> Columns referenced in the arithmetic expression must have a numeric type.</a:t>
            </a:r>
          </a:p>
          <a:p>
            <a:pPr>
              <a:buFont typeface="Wingdings" pitchFamily="2" charset="2"/>
              <a:buChar char="§"/>
            </a:pPr>
            <a:r>
              <a:rPr lang="en-US" sz="1900" dirty="0">
                <a:latin typeface="Times New Roman" pitchFamily="18" charset="0"/>
                <a:cs typeface="Times New Roman" pitchFamily="18" charset="0"/>
              </a:rPr>
              <a:t> SQL expression can involve + ,  -  ,  *  ,  /  ,  (  ,  ).</a:t>
            </a:r>
          </a:p>
          <a:p>
            <a:pPr>
              <a:buFont typeface="Wingdings" pitchFamily="2" charset="2"/>
              <a:buChar char="§"/>
            </a:pPr>
            <a:r>
              <a:rPr lang="en-US" sz="1900" dirty="0">
                <a:latin typeface="Times New Roman" pitchFamily="18" charset="0"/>
                <a:cs typeface="Times New Roman" pitchFamily="18" charset="0"/>
              </a:rPr>
              <a:t> AS clause is used to name the derived column.</a:t>
            </a:r>
          </a:p>
          <a:p>
            <a:endParaRPr lang="en-US" sz="2000" dirty="0">
              <a:latin typeface="Times New Roman" pitchFamily="18" charset="0"/>
              <a:cs typeface="Times New Roman" pitchFamily="18" charset="0"/>
            </a:endParaRPr>
          </a:p>
          <a:p>
            <a:r>
              <a:rPr lang="en-US" sz="1900" b="1" dirty="0">
                <a:latin typeface="Times New Roman" pitchFamily="18" charset="0"/>
                <a:cs typeface="Times New Roman" pitchFamily="18" charset="0"/>
              </a:rPr>
              <a:t>Syntax</a:t>
            </a:r>
          </a:p>
          <a:p>
            <a:r>
              <a:rPr lang="en-US" sz="1800" dirty="0">
                <a:latin typeface="Times New Roman" pitchFamily="18" charset="0"/>
                <a:cs typeface="Times New Roman" pitchFamily="18" charset="0"/>
              </a:rPr>
              <a:t>SELECT {* | column| </a:t>
            </a:r>
            <a:r>
              <a:rPr lang="en-US" sz="1800" dirty="0" err="1">
                <a:latin typeface="Times New Roman" pitchFamily="18" charset="0"/>
                <a:cs typeface="Times New Roman" pitchFamily="18" charset="0"/>
              </a:rPr>
              <a:t>column_expression</a:t>
            </a:r>
            <a:r>
              <a:rPr lang="en-US" sz="1800" dirty="0">
                <a:latin typeface="Times New Roman" pitchFamily="18" charset="0"/>
                <a:cs typeface="Times New Roman" pitchFamily="18" charset="0"/>
              </a:rPr>
              <a:t> [AS </a:t>
            </a:r>
            <a:r>
              <a:rPr lang="en-US" sz="1800" dirty="0" err="1">
                <a:latin typeface="Times New Roman" pitchFamily="18" charset="0"/>
                <a:cs typeface="Times New Roman" pitchFamily="18" charset="0"/>
              </a:rPr>
              <a:t>new_name</a:t>
            </a:r>
            <a:r>
              <a:rPr lang="en-US" sz="1800" dirty="0">
                <a:latin typeface="Times New Roman" pitchFamily="18" charset="0"/>
                <a:cs typeface="Times New Roman" pitchFamily="18" charset="0"/>
              </a:rPr>
              <a:t>] [,…]}</a:t>
            </a:r>
          </a:p>
          <a:p>
            <a:r>
              <a:rPr lang="en-US" sz="1800" dirty="0">
                <a:latin typeface="Times New Roman" pitchFamily="18" charset="0"/>
                <a:cs typeface="Times New Roman" pitchFamily="18" charset="0"/>
              </a:rPr>
              <a:t>   FROM   </a:t>
            </a:r>
            <a:r>
              <a:rPr lang="en-US" sz="1800" dirty="0" err="1">
                <a:latin typeface="Times New Roman" pitchFamily="18" charset="0"/>
                <a:cs typeface="Times New Roman" pitchFamily="18" charset="0"/>
              </a:rPr>
              <a:t>table_name</a:t>
            </a:r>
            <a:r>
              <a:rPr lang="en-US" sz="1800" dirty="0">
                <a:latin typeface="Times New Roman" pitchFamily="18" charset="0"/>
                <a:cs typeface="Times New Roman" pitchFamily="18" charset="0"/>
              </a:rPr>
              <a:t>; </a:t>
            </a:r>
          </a:p>
          <a:p>
            <a:endParaRPr lang="en-US" sz="3200" dirty="0">
              <a:latin typeface="Times New Roman" pitchFamily="18" charset="0"/>
              <a:cs typeface="Times New Roman" pitchFamily="18" charset="0"/>
            </a:endParaRPr>
          </a:p>
          <a:p>
            <a:r>
              <a:rPr lang="en-US" sz="1900" b="1" u="sng" dirty="0">
                <a:latin typeface="Times New Roman" pitchFamily="18" charset="0"/>
                <a:cs typeface="Times New Roman" pitchFamily="18" charset="0"/>
              </a:rPr>
              <a:t>Example</a:t>
            </a:r>
            <a:r>
              <a:rPr lang="en-US" sz="1900" b="1" dirty="0">
                <a:latin typeface="Times New Roman" pitchFamily="18" charset="0"/>
                <a:cs typeface="Times New Roman" pitchFamily="18" charset="0"/>
              </a:rPr>
              <a:t>:    </a:t>
            </a:r>
            <a:r>
              <a:rPr lang="en-US" sz="1600" dirty="0">
                <a:latin typeface="Times New Roman" pitchFamily="18" charset="0"/>
                <a:cs typeface="Times New Roman" pitchFamily="18" charset="0"/>
              </a:rPr>
              <a:t>STAFF(</a:t>
            </a:r>
            <a:r>
              <a:rPr lang="en-US" sz="1600" dirty="0" err="1">
                <a:latin typeface="Times New Roman" pitchFamily="18" charset="0"/>
                <a:cs typeface="Times New Roman" pitchFamily="18" charset="0"/>
              </a:rPr>
              <a:t>sno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lname</a:t>
            </a:r>
            <a:r>
              <a:rPr lang="en-US" sz="1600" dirty="0">
                <a:latin typeface="Times New Roman" pitchFamily="18" charset="0"/>
                <a:cs typeface="Times New Roman" pitchFamily="18" charset="0"/>
              </a:rPr>
              <a:t>, position, sex, dob, salary, </a:t>
            </a:r>
            <a:r>
              <a:rPr lang="en-US" sz="1600" dirty="0" err="1">
                <a:latin typeface="Times New Roman" pitchFamily="18" charset="0"/>
                <a:cs typeface="Times New Roman" pitchFamily="18" charset="0"/>
              </a:rPr>
              <a:t>bno</a:t>
            </a:r>
            <a:r>
              <a:rPr lang="en-US" sz="1600" dirty="0">
                <a:latin typeface="Times New Roman" pitchFamily="18" charset="0"/>
                <a:cs typeface="Times New Roman" pitchFamily="18" charset="0"/>
              </a:rPr>
              <a:t>)</a:t>
            </a:r>
          </a:p>
          <a:p>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List the monthly salaries for all staff, showing the staff number, the first and last names.</a:t>
            </a:r>
          </a:p>
          <a:p>
            <a:endParaRPr lang="en-US" sz="1000" b="1"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lname</a:t>
            </a:r>
            <a:r>
              <a:rPr lang="en-US" sz="1800" dirty="0">
                <a:latin typeface="Times New Roman" pitchFamily="18" charset="0"/>
                <a:cs typeface="Times New Roman" pitchFamily="18" charset="0"/>
              </a:rPr>
              <a:t>, salary/12 AS </a:t>
            </a:r>
            <a:r>
              <a:rPr lang="en-US" sz="1800" dirty="0" err="1">
                <a:latin typeface="Times New Roman" pitchFamily="18" charset="0"/>
                <a:cs typeface="Times New Roman" pitchFamily="18" charset="0"/>
              </a:rPr>
              <a:t>MonthlySalary</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FROM  staff;</a:t>
            </a:r>
          </a:p>
          <a:p>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SQL (DML)</a:t>
            </a:r>
          </a:p>
        </p:txBody>
      </p:sp>
      <p:sp>
        <p:nvSpPr>
          <p:cNvPr id="14339" name="Slide Number Placeholder 5"/>
          <p:cNvSpPr>
            <a:spLocks noGrp="1"/>
          </p:cNvSpPr>
          <p:nvPr>
            <p:ph type="sldNum" sz="quarter" idx="12"/>
          </p:nvPr>
        </p:nvSpPr>
        <p:spPr>
          <a:noFill/>
        </p:spPr>
        <p:txBody>
          <a:bodyPr/>
          <a:lstStyle/>
          <a:p>
            <a:fld id="{CA9BC78D-51D7-4003-B061-5E3A82AEDC6B}" type="slidenum">
              <a:rPr lang="ar-SA" smtClean="0"/>
              <a:pPr/>
              <a:t>36</a:t>
            </a:fld>
            <a:endParaRPr lang="en-US" smtClean="0"/>
          </a:p>
        </p:txBody>
      </p:sp>
      <p:sp>
        <p:nvSpPr>
          <p:cNvPr id="14340" name="Rectangle 2"/>
          <p:cNvSpPr>
            <a:spLocks noChangeArrowheads="1"/>
          </p:cNvSpPr>
          <p:nvPr/>
        </p:nvSpPr>
        <p:spPr bwMode="auto">
          <a:xfrm>
            <a:off x="3350685" y="2438400"/>
            <a:ext cx="5894916"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4341"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14342" name="Rectangle 4"/>
          <p:cNvSpPr>
            <a:spLocks noChangeArrowheads="1"/>
          </p:cNvSpPr>
          <p:nvPr/>
        </p:nvSpPr>
        <p:spPr bwMode="auto">
          <a:xfrm>
            <a:off x="3352800" y="2043113"/>
            <a:ext cx="5894917"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4343"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14344" name="Line 6"/>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14345" name="Text Box 7"/>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14346" name="Text Box 8"/>
          <p:cNvSpPr txBox="1">
            <a:spLocks noChangeArrowheads="1"/>
          </p:cNvSpPr>
          <p:nvPr/>
        </p:nvSpPr>
        <p:spPr bwMode="auto">
          <a:xfrm>
            <a:off x="3344334"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14347" name="Text Box 9"/>
          <p:cNvSpPr txBox="1">
            <a:spLocks noChangeArrowheads="1"/>
          </p:cNvSpPr>
          <p:nvPr/>
        </p:nvSpPr>
        <p:spPr bwMode="auto">
          <a:xfrm>
            <a:off x="3344334" y="3376613"/>
            <a:ext cx="708848" cy="338554"/>
          </a:xfrm>
          <a:prstGeom prst="rect">
            <a:avLst/>
          </a:prstGeom>
          <a:noFill/>
          <a:ln w="9525">
            <a:noFill/>
            <a:miter lim="800000"/>
            <a:headEnd/>
            <a:tailEnd/>
          </a:ln>
        </p:spPr>
        <p:txBody>
          <a:bodyPr wrap="none">
            <a:spAutoFit/>
          </a:bodyPr>
          <a:lstStyle/>
          <a:p>
            <a:r>
              <a:rPr lang="en-US" sz="1600">
                <a:latin typeface="Arial" pitchFamily="34" charset="0"/>
              </a:rPr>
              <a:t>SG14</a:t>
            </a:r>
          </a:p>
        </p:txBody>
      </p:sp>
      <p:sp>
        <p:nvSpPr>
          <p:cNvPr id="14348" name="Text Box 10"/>
          <p:cNvSpPr txBox="1">
            <a:spLocks noChangeArrowheads="1"/>
          </p:cNvSpPr>
          <p:nvPr/>
        </p:nvSpPr>
        <p:spPr bwMode="auto">
          <a:xfrm>
            <a:off x="3361267" y="3765550"/>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14349" name="Text Box 11"/>
          <p:cNvSpPr txBox="1">
            <a:spLocks noChangeArrowheads="1"/>
          </p:cNvSpPr>
          <p:nvPr/>
        </p:nvSpPr>
        <p:spPr bwMode="auto">
          <a:xfrm>
            <a:off x="3352800" y="4138613"/>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14350" name="Line 12"/>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14351" name="Text Box 13"/>
          <p:cNvSpPr txBox="1">
            <a:spLocks noChangeArrowheads="1"/>
          </p:cNvSpPr>
          <p:nvPr/>
        </p:nvSpPr>
        <p:spPr bwMode="auto">
          <a:xfrm>
            <a:off x="33782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14352" name="Text Box 14"/>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14353" name="Text Box 15"/>
          <p:cNvSpPr txBox="1">
            <a:spLocks noChangeArrowheads="1"/>
          </p:cNvSpPr>
          <p:nvPr/>
        </p:nvSpPr>
        <p:spPr bwMode="auto">
          <a:xfrm>
            <a:off x="4775201"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14354" name="Text Box 16"/>
          <p:cNvSpPr txBox="1">
            <a:spLocks noChangeArrowheads="1"/>
          </p:cNvSpPr>
          <p:nvPr/>
        </p:nvSpPr>
        <p:spPr bwMode="auto">
          <a:xfrm>
            <a:off x="4775201" y="3382963"/>
            <a:ext cx="707245" cy="338554"/>
          </a:xfrm>
          <a:prstGeom prst="rect">
            <a:avLst/>
          </a:prstGeom>
          <a:noFill/>
          <a:ln w="9525">
            <a:noFill/>
            <a:miter lim="800000"/>
            <a:headEnd/>
            <a:tailEnd/>
          </a:ln>
        </p:spPr>
        <p:txBody>
          <a:bodyPr wrap="none">
            <a:spAutoFit/>
          </a:bodyPr>
          <a:lstStyle/>
          <a:p>
            <a:r>
              <a:rPr lang="en-US" sz="1600">
                <a:latin typeface="Arial" pitchFamily="34" charset="0"/>
              </a:rPr>
              <a:t>David</a:t>
            </a:r>
          </a:p>
        </p:txBody>
      </p:sp>
      <p:sp>
        <p:nvSpPr>
          <p:cNvPr id="14355" name="Text Box 17"/>
          <p:cNvSpPr txBox="1">
            <a:spLocks noChangeArrowheads="1"/>
          </p:cNvSpPr>
          <p:nvPr/>
        </p:nvSpPr>
        <p:spPr bwMode="auto">
          <a:xfrm>
            <a:off x="4775200" y="3763963"/>
            <a:ext cx="641522" cy="338554"/>
          </a:xfrm>
          <a:prstGeom prst="rect">
            <a:avLst/>
          </a:prstGeom>
          <a:noFill/>
          <a:ln w="9525">
            <a:noFill/>
            <a:miter lim="800000"/>
            <a:headEnd/>
            <a:tailEnd/>
          </a:ln>
        </p:spPr>
        <p:txBody>
          <a:bodyPr wrap="none">
            <a:spAutoFit/>
          </a:bodyPr>
          <a:lstStyle/>
          <a:p>
            <a:r>
              <a:rPr lang="en-US" sz="1600">
                <a:latin typeface="Arial" pitchFamily="34" charset="0"/>
              </a:rPr>
              <a:t>Mary</a:t>
            </a:r>
          </a:p>
        </p:txBody>
      </p:sp>
      <p:sp>
        <p:nvSpPr>
          <p:cNvPr id="14356" name="Text Box 18"/>
          <p:cNvSpPr txBox="1">
            <a:spLocks noChangeArrowheads="1"/>
          </p:cNvSpPr>
          <p:nvPr/>
        </p:nvSpPr>
        <p:spPr bwMode="auto">
          <a:xfrm>
            <a:off x="4775201" y="4144963"/>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14357" name="Line 19"/>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14358" name="Text Box 20"/>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14359" name="Text Box 21"/>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14360" name="Text Box 22"/>
          <p:cNvSpPr txBox="1">
            <a:spLocks noChangeArrowheads="1"/>
          </p:cNvSpPr>
          <p:nvPr/>
        </p:nvSpPr>
        <p:spPr bwMode="auto">
          <a:xfrm>
            <a:off x="6098118"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14361" name="Text Box 23"/>
          <p:cNvSpPr txBox="1">
            <a:spLocks noChangeArrowheads="1"/>
          </p:cNvSpPr>
          <p:nvPr/>
        </p:nvSpPr>
        <p:spPr bwMode="auto">
          <a:xfrm>
            <a:off x="6098117" y="3414713"/>
            <a:ext cx="606256" cy="338554"/>
          </a:xfrm>
          <a:prstGeom prst="rect">
            <a:avLst/>
          </a:prstGeom>
          <a:noFill/>
          <a:ln w="9525">
            <a:noFill/>
            <a:miter lim="800000"/>
            <a:headEnd/>
            <a:tailEnd/>
          </a:ln>
        </p:spPr>
        <p:txBody>
          <a:bodyPr wrap="none">
            <a:spAutoFit/>
          </a:bodyPr>
          <a:lstStyle/>
          <a:p>
            <a:r>
              <a:rPr lang="en-US" sz="1600">
                <a:latin typeface="Arial" pitchFamily="34" charset="0"/>
              </a:rPr>
              <a:t>Ford</a:t>
            </a:r>
          </a:p>
        </p:txBody>
      </p:sp>
      <p:sp>
        <p:nvSpPr>
          <p:cNvPr id="14362" name="Text Box 24"/>
          <p:cNvSpPr txBox="1">
            <a:spLocks noChangeArrowheads="1"/>
          </p:cNvSpPr>
          <p:nvPr/>
        </p:nvSpPr>
        <p:spPr bwMode="auto">
          <a:xfrm>
            <a:off x="6098118" y="3795713"/>
            <a:ext cx="707245" cy="338554"/>
          </a:xfrm>
          <a:prstGeom prst="rect">
            <a:avLst/>
          </a:prstGeom>
          <a:noFill/>
          <a:ln w="9525">
            <a:noFill/>
            <a:miter lim="800000"/>
            <a:headEnd/>
            <a:tailEnd/>
          </a:ln>
        </p:spPr>
        <p:txBody>
          <a:bodyPr wrap="none">
            <a:spAutoFit/>
          </a:bodyPr>
          <a:lstStyle/>
          <a:p>
            <a:r>
              <a:rPr lang="en-US" sz="1600">
                <a:latin typeface="Arial" pitchFamily="34" charset="0"/>
              </a:rPr>
              <a:t>Howe</a:t>
            </a:r>
          </a:p>
        </p:txBody>
      </p:sp>
      <p:sp>
        <p:nvSpPr>
          <p:cNvPr id="14363" name="Text Box 25"/>
          <p:cNvSpPr txBox="1">
            <a:spLocks noChangeArrowheads="1"/>
          </p:cNvSpPr>
          <p:nvPr/>
        </p:nvSpPr>
        <p:spPr bwMode="auto">
          <a:xfrm>
            <a:off x="6098118" y="4144963"/>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14364" name="Text Box 26"/>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14365" name="Text Box 28"/>
          <p:cNvSpPr txBox="1">
            <a:spLocks noChangeArrowheads="1"/>
          </p:cNvSpPr>
          <p:nvPr/>
        </p:nvSpPr>
        <p:spPr bwMode="auto">
          <a:xfrm>
            <a:off x="7213601" y="2057400"/>
            <a:ext cx="1527982" cy="338554"/>
          </a:xfrm>
          <a:prstGeom prst="rect">
            <a:avLst/>
          </a:prstGeom>
          <a:noFill/>
          <a:ln w="9525">
            <a:noFill/>
            <a:miter lim="800000"/>
            <a:headEnd/>
            <a:tailEnd/>
          </a:ln>
        </p:spPr>
        <p:txBody>
          <a:bodyPr wrap="none">
            <a:spAutoFit/>
          </a:bodyPr>
          <a:lstStyle/>
          <a:p>
            <a:r>
              <a:rPr lang="en-US" sz="1600" b="1">
                <a:solidFill>
                  <a:schemeClr val="bg1"/>
                </a:solidFill>
              </a:rPr>
              <a:t>MonthlySalary</a:t>
            </a:r>
          </a:p>
        </p:txBody>
      </p:sp>
      <p:sp>
        <p:nvSpPr>
          <p:cNvPr id="14366" name="Text Box 29"/>
          <p:cNvSpPr txBox="1">
            <a:spLocks noChangeArrowheads="1"/>
          </p:cNvSpPr>
          <p:nvPr/>
        </p:nvSpPr>
        <p:spPr bwMode="auto">
          <a:xfrm>
            <a:off x="7738533" y="2667000"/>
            <a:ext cx="639919" cy="338554"/>
          </a:xfrm>
          <a:prstGeom prst="rect">
            <a:avLst/>
          </a:prstGeom>
          <a:noFill/>
          <a:ln w="9525">
            <a:noFill/>
            <a:miter lim="800000"/>
            <a:headEnd/>
            <a:tailEnd/>
          </a:ln>
        </p:spPr>
        <p:txBody>
          <a:bodyPr wrap="none">
            <a:spAutoFit/>
          </a:bodyPr>
          <a:lstStyle/>
          <a:p>
            <a:r>
              <a:rPr lang="en-US" sz="1600">
                <a:latin typeface="Arial" pitchFamily="34" charset="0"/>
              </a:rPr>
              <a:t>2500</a:t>
            </a:r>
          </a:p>
        </p:txBody>
      </p:sp>
      <p:sp>
        <p:nvSpPr>
          <p:cNvPr id="14367" name="Text Box 30"/>
          <p:cNvSpPr txBox="1">
            <a:spLocks noChangeArrowheads="1"/>
          </p:cNvSpPr>
          <p:nvPr/>
        </p:nvSpPr>
        <p:spPr bwMode="auto">
          <a:xfrm>
            <a:off x="7730066" y="3040063"/>
            <a:ext cx="639919" cy="338554"/>
          </a:xfrm>
          <a:prstGeom prst="rect">
            <a:avLst/>
          </a:prstGeom>
          <a:noFill/>
          <a:ln w="9525">
            <a:noFill/>
            <a:miter lim="800000"/>
            <a:headEnd/>
            <a:tailEnd/>
          </a:ln>
        </p:spPr>
        <p:txBody>
          <a:bodyPr wrap="none">
            <a:spAutoFit/>
          </a:bodyPr>
          <a:lstStyle/>
          <a:p>
            <a:r>
              <a:rPr lang="en-US" sz="1600">
                <a:latin typeface="Arial" pitchFamily="34" charset="0"/>
              </a:rPr>
              <a:t>1000</a:t>
            </a:r>
          </a:p>
        </p:txBody>
      </p:sp>
      <p:sp>
        <p:nvSpPr>
          <p:cNvPr id="14368" name="Text Box 31"/>
          <p:cNvSpPr txBox="1">
            <a:spLocks noChangeArrowheads="1"/>
          </p:cNvSpPr>
          <p:nvPr/>
        </p:nvSpPr>
        <p:spPr bwMode="auto">
          <a:xfrm>
            <a:off x="7730066" y="3421063"/>
            <a:ext cx="639919" cy="338554"/>
          </a:xfrm>
          <a:prstGeom prst="rect">
            <a:avLst/>
          </a:prstGeom>
          <a:noFill/>
          <a:ln w="9525">
            <a:noFill/>
            <a:miter lim="800000"/>
            <a:headEnd/>
            <a:tailEnd/>
          </a:ln>
        </p:spPr>
        <p:txBody>
          <a:bodyPr wrap="none">
            <a:spAutoFit/>
          </a:bodyPr>
          <a:lstStyle/>
          <a:p>
            <a:r>
              <a:rPr lang="en-US" sz="1600">
                <a:latin typeface="Arial" pitchFamily="34" charset="0"/>
              </a:rPr>
              <a:t>1500</a:t>
            </a:r>
          </a:p>
        </p:txBody>
      </p:sp>
      <p:sp>
        <p:nvSpPr>
          <p:cNvPr id="14369" name="Text Box 32"/>
          <p:cNvSpPr txBox="1">
            <a:spLocks noChangeArrowheads="1"/>
          </p:cNvSpPr>
          <p:nvPr/>
        </p:nvSpPr>
        <p:spPr bwMode="auto">
          <a:xfrm>
            <a:off x="7823200" y="3810000"/>
            <a:ext cx="526106" cy="338554"/>
          </a:xfrm>
          <a:prstGeom prst="rect">
            <a:avLst/>
          </a:prstGeom>
          <a:noFill/>
          <a:ln w="9525">
            <a:noFill/>
            <a:miter lim="800000"/>
            <a:headEnd/>
            <a:tailEnd/>
          </a:ln>
        </p:spPr>
        <p:txBody>
          <a:bodyPr wrap="none">
            <a:spAutoFit/>
          </a:bodyPr>
          <a:lstStyle/>
          <a:p>
            <a:r>
              <a:rPr lang="en-US" sz="1600">
                <a:latin typeface="Arial" pitchFamily="34" charset="0"/>
              </a:rPr>
              <a:t>750</a:t>
            </a:r>
          </a:p>
        </p:txBody>
      </p:sp>
      <p:sp>
        <p:nvSpPr>
          <p:cNvPr id="14370" name="Text Box 33"/>
          <p:cNvSpPr txBox="1">
            <a:spLocks noChangeArrowheads="1"/>
          </p:cNvSpPr>
          <p:nvPr/>
        </p:nvSpPr>
        <p:spPr bwMode="auto">
          <a:xfrm>
            <a:off x="7789333" y="4191000"/>
            <a:ext cx="639919" cy="338554"/>
          </a:xfrm>
          <a:prstGeom prst="rect">
            <a:avLst/>
          </a:prstGeom>
          <a:noFill/>
          <a:ln w="9525">
            <a:noFill/>
            <a:miter lim="800000"/>
            <a:headEnd/>
            <a:tailEnd/>
          </a:ln>
        </p:spPr>
        <p:txBody>
          <a:bodyPr wrap="none">
            <a:spAutoFit/>
          </a:bodyPr>
          <a:lstStyle/>
          <a:p>
            <a:r>
              <a:rPr lang="en-US" sz="1600">
                <a:latin typeface="Arial" pitchFamily="34" charset="0"/>
              </a:rPr>
              <a:t>2000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SQL (DML)</a:t>
            </a:r>
          </a:p>
        </p:txBody>
      </p:sp>
      <p:sp>
        <p:nvSpPr>
          <p:cNvPr id="15363" name="Slide Number Placeholder 5"/>
          <p:cNvSpPr>
            <a:spLocks noGrp="1"/>
          </p:cNvSpPr>
          <p:nvPr>
            <p:ph type="sldNum" sz="quarter" idx="12"/>
          </p:nvPr>
        </p:nvSpPr>
        <p:spPr>
          <a:noFill/>
        </p:spPr>
        <p:txBody>
          <a:bodyPr/>
          <a:lstStyle/>
          <a:p>
            <a:fld id="{36BD5C43-D4FE-40DB-AA0C-7CD7F03999C3}" type="slidenum">
              <a:rPr lang="ar-SA" smtClean="0"/>
              <a:pPr/>
              <a:t>37</a:t>
            </a:fld>
            <a:endParaRPr lang="en-US" smtClean="0"/>
          </a:p>
        </p:txBody>
      </p:sp>
      <p:sp>
        <p:nvSpPr>
          <p:cNvPr id="15364"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16387" name="Rectangle 3"/>
          <p:cNvSpPr>
            <a:spLocks noGrp="1" noChangeArrowheads="1"/>
          </p:cNvSpPr>
          <p:nvPr>
            <p:ph type="title"/>
          </p:nvPr>
        </p:nvSpPr>
        <p:spPr>
          <a:xfrm>
            <a:off x="1117600" y="152400"/>
            <a:ext cx="1036320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Row selection (WHERE clause)</a:t>
            </a:r>
            <a:endParaRPr lang="en-US" dirty="0" smtClean="0">
              <a:solidFill>
                <a:schemeClr val="tx1"/>
              </a:solidFill>
            </a:endParaRPr>
          </a:p>
        </p:txBody>
      </p:sp>
      <p:sp>
        <p:nvSpPr>
          <p:cNvPr id="15366" name="Text Box 4"/>
          <p:cNvSpPr txBox="1">
            <a:spLocks noChangeArrowheads="1"/>
          </p:cNvSpPr>
          <p:nvPr/>
        </p:nvSpPr>
        <p:spPr bwMode="auto">
          <a:xfrm>
            <a:off x="304800" y="1714500"/>
            <a:ext cx="11582400" cy="3351687"/>
          </a:xfrm>
          <a:prstGeom prst="rect">
            <a:avLst/>
          </a:prstGeom>
          <a:noFill/>
          <a:ln w="9525">
            <a:noFill/>
            <a:miter lim="800000"/>
            <a:headEnd/>
            <a:tailEnd/>
          </a:ln>
        </p:spPr>
        <p:txBody>
          <a:bodyPr>
            <a:spAutoFit/>
          </a:bodyPr>
          <a:lstStyle/>
          <a:p>
            <a:pPr marL="225425" indent="-225425" algn="just">
              <a:lnSpc>
                <a:spcPct val="160000"/>
              </a:lnSpc>
            </a:pPr>
            <a:r>
              <a:rPr lang="en-US" sz="1800" b="1">
                <a:latin typeface="Arial" pitchFamily="34" charset="0"/>
              </a:rPr>
              <a:t>WHERE clause consists of five basic search conditions:</a:t>
            </a:r>
          </a:p>
          <a:p>
            <a:pPr marL="225425" indent="-225425" algn="just">
              <a:spcBef>
                <a:spcPts val="1800"/>
              </a:spcBef>
              <a:buFont typeface="Wingdings" pitchFamily="2" charset="2"/>
              <a:buChar char="§"/>
            </a:pPr>
            <a:r>
              <a:rPr lang="en-US" sz="1800" b="1">
                <a:latin typeface="Arial" pitchFamily="34" charset="0"/>
              </a:rPr>
              <a:t>Comparison: </a:t>
            </a:r>
            <a:r>
              <a:rPr lang="en-US" sz="1800">
                <a:latin typeface="Arial" pitchFamily="34" charset="0"/>
              </a:rPr>
              <a:t>Compare the value of one expression to the value of another expression (= , &lt;, &gt;, &lt;=, &gt;=, &lt;&gt;).</a:t>
            </a:r>
          </a:p>
          <a:p>
            <a:pPr marL="225425" indent="-225425" algn="just">
              <a:spcBef>
                <a:spcPts val="1800"/>
              </a:spcBef>
              <a:buFont typeface="Wingdings" pitchFamily="2" charset="2"/>
              <a:buChar char="§"/>
            </a:pPr>
            <a:r>
              <a:rPr lang="en-US" sz="1800" b="1">
                <a:latin typeface="Arial" pitchFamily="34" charset="0"/>
              </a:rPr>
              <a:t>Range: </a:t>
            </a:r>
            <a:r>
              <a:rPr lang="en-US" sz="1800">
                <a:latin typeface="Arial" pitchFamily="34" charset="0"/>
              </a:rPr>
              <a:t>Test whether the value of an expression falls within a specified range of values (BETWEEN/ NOT BETWEEN).</a:t>
            </a:r>
          </a:p>
          <a:p>
            <a:pPr marL="225425" indent="-225425" algn="just">
              <a:spcBef>
                <a:spcPts val="1800"/>
              </a:spcBef>
              <a:buFont typeface="Wingdings" pitchFamily="2" charset="2"/>
              <a:buChar char="§"/>
            </a:pPr>
            <a:r>
              <a:rPr lang="en-US" sz="1800" b="1">
                <a:latin typeface="Arial" pitchFamily="34" charset="0"/>
              </a:rPr>
              <a:t>Set membership: </a:t>
            </a:r>
            <a:r>
              <a:rPr lang="en-US" sz="1800">
                <a:latin typeface="Arial" pitchFamily="34" charset="0"/>
              </a:rPr>
              <a:t>Test whether the value of an expression equals one of a set of values (IN/ NOT IN).</a:t>
            </a:r>
          </a:p>
          <a:p>
            <a:pPr marL="225425" indent="-225425" algn="just">
              <a:spcBef>
                <a:spcPts val="1800"/>
              </a:spcBef>
              <a:buFont typeface="Wingdings" pitchFamily="2" charset="2"/>
              <a:buChar char="§"/>
            </a:pPr>
            <a:r>
              <a:rPr lang="en-US" sz="1800" b="1">
                <a:latin typeface="Arial" pitchFamily="34" charset="0"/>
              </a:rPr>
              <a:t>Pattern match: </a:t>
            </a:r>
            <a:r>
              <a:rPr lang="en-US" sz="1800">
                <a:latin typeface="Arial" pitchFamily="34" charset="0"/>
              </a:rPr>
              <a:t>Test whether a string matches a specified pattern (LIKE/ NOT LIKE).</a:t>
            </a:r>
          </a:p>
          <a:p>
            <a:pPr marL="225425" indent="-225425" algn="just">
              <a:spcBef>
                <a:spcPts val="1800"/>
              </a:spcBef>
              <a:buFont typeface="Wingdings" pitchFamily="2" charset="2"/>
              <a:buChar char="§"/>
            </a:pPr>
            <a:r>
              <a:rPr lang="en-US" sz="1800" b="1">
                <a:latin typeface="Arial" pitchFamily="34" charset="0"/>
              </a:rPr>
              <a:t>NULL: </a:t>
            </a:r>
            <a:r>
              <a:rPr lang="en-US" sz="1800">
                <a:latin typeface="Arial" pitchFamily="34" charset="0"/>
              </a:rPr>
              <a:t>Test whether a column has null value (IS NULL/ IS NOT NULL).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SQL (DML)</a:t>
            </a:r>
          </a:p>
        </p:txBody>
      </p:sp>
      <p:sp>
        <p:nvSpPr>
          <p:cNvPr id="16387" name="Slide Number Placeholder 5"/>
          <p:cNvSpPr>
            <a:spLocks noGrp="1"/>
          </p:cNvSpPr>
          <p:nvPr>
            <p:ph type="sldNum" sz="quarter" idx="12"/>
          </p:nvPr>
        </p:nvSpPr>
        <p:spPr>
          <a:noFill/>
        </p:spPr>
        <p:txBody>
          <a:bodyPr/>
          <a:lstStyle/>
          <a:p>
            <a:fld id="{DE73E1F5-0839-4995-8E41-4CC2260BC93D}" type="slidenum">
              <a:rPr lang="ar-SA" smtClean="0"/>
              <a:pPr/>
              <a:t>38</a:t>
            </a:fld>
            <a:endParaRPr lang="en-US" smtClean="0"/>
          </a:p>
        </p:txBody>
      </p:sp>
      <p:sp>
        <p:nvSpPr>
          <p:cNvPr id="16388"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17411" name="Rectangle 3"/>
          <p:cNvSpPr>
            <a:spLocks noGrp="1" noChangeArrowheads="1"/>
          </p:cNvSpPr>
          <p:nvPr>
            <p:ph type="title"/>
          </p:nvPr>
        </p:nvSpPr>
        <p:spPr>
          <a:xfrm>
            <a:off x="1117600" y="152400"/>
            <a:ext cx="10363200" cy="1143000"/>
          </a:xfrm>
        </p:spPr>
        <p:txBody>
          <a:bodyPr>
            <a:normAutofit fontScale="90000"/>
          </a:bodyPr>
          <a:lstStyle/>
          <a:p>
            <a:pPr>
              <a:defRPr/>
            </a:pPr>
            <a:r>
              <a:rPr lang="en-US" dirty="0" smtClean="0">
                <a:solidFill>
                  <a:srgbClr val="000099"/>
                </a:solidFill>
                <a:effectLst>
                  <a:outerShdw blurRad="38100" dist="38100" dir="2700000" algn="tl">
                    <a:srgbClr val="C0C0C0"/>
                  </a:outerShdw>
                </a:effectLst>
              </a:rPr>
              <a:t>Simple Queries</a:t>
            </a:r>
            <a:br>
              <a:rPr lang="en-US" dirty="0" smtClean="0">
                <a:solidFill>
                  <a:srgbClr val="000099"/>
                </a:solidFill>
                <a:effectLst>
                  <a:outerShdw blurRad="38100" dist="38100" dir="2700000" algn="tl">
                    <a:srgbClr val="C0C0C0"/>
                  </a:outerShdw>
                </a:effectLst>
              </a:rPr>
            </a:br>
            <a:r>
              <a:rPr lang="en-US" dirty="0" smtClean="0">
                <a:solidFill>
                  <a:srgbClr val="000099"/>
                </a:solidFill>
                <a:effectLst>
                  <a:outerShdw blurRad="38100" dist="38100" dir="2700000" algn="tl">
                    <a:srgbClr val="C0C0C0"/>
                  </a:outerShdw>
                </a:effectLst>
              </a:rPr>
              <a:t>Comparison search condition</a:t>
            </a:r>
            <a:endParaRPr lang="en-US" dirty="0" smtClean="0">
              <a:solidFill>
                <a:srgbClr val="000099"/>
              </a:solidFill>
            </a:endParaRPr>
          </a:p>
        </p:txBody>
      </p:sp>
      <p:sp>
        <p:nvSpPr>
          <p:cNvPr id="16390" name="Text Box 4"/>
          <p:cNvSpPr txBox="1">
            <a:spLocks noChangeArrowheads="1"/>
          </p:cNvSpPr>
          <p:nvPr/>
        </p:nvSpPr>
        <p:spPr bwMode="auto">
          <a:xfrm>
            <a:off x="304800" y="1447801"/>
            <a:ext cx="11582400" cy="4108817"/>
          </a:xfrm>
          <a:prstGeom prst="rect">
            <a:avLst/>
          </a:prstGeom>
          <a:noFill/>
          <a:ln w="9525">
            <a:noFill/>
            <a:miter lim="800000"/>
            <a:headEnd/>
            <a:tailEnd/>
          </a:ln>
        </p:spPr>
        <p:txBody>
          <a:bodyPr>
            <a:spAutoFit/>
          </a:bodyPr>
          <a:lstStyle/>
          <a:p>
            <a:r>
              <a:rPr lang="en-US" sz="2000" b="1">
                <a:latin typeface="Arial" pitchFamily="34" charset="0"/>
              </a:rPr>
              <a:t>Comparison operators:</a:t>
            </a:r>
            <a:r>
              <a:rPr lang="en-US" sz="2000">
                <a:latin typeface="Arial" pitchFamily="34" charset="0"/>
              </a:rPr>
              <a:t>  = , &lt; , &gt; , &lt;= , &gt;= , &lt;&gt;</a:t>
            </a:r>
          </a:p>
          <a:p>
            <a:endParaRPr lang="en-US" sz="2000">
              <a:latin typeface="Arial" pitchFamily="34" charset="0"/>
            </a:endParaRPr>
          </a:p>
          <a:p>
            <a:r>
              <a:rPr lang="en-US" sz="1800" b="1">
                <a:latin typeface="Arial" pitchFamily="34" charset="0"/>
              </a:rPr>
              <a:t>Syntax</a:t>
            </a:r>
            <a:endParaRPr lang="en-US" sz="1800">
              <a:latin typeface="Courier New" pitchFamily="49" charset="0"/>
            </a:endParaRPr>
          </a:p>
          <a:p>
            <a:r>
              <a:rPr lang="en-US" sz="1800">
                <a:latin typeface="Courier New" pitchFamily="49" charset="0"/>
              </a:rPr>
              <a:t>SELECT [DISTINCT|</a:t>
            </a:r>
            <a:r>
              <a:rPr lang="en-US" sz="1800" u="sng">
                <a:latin typeface="Courier New" pitchFamily="49" charset="0"/>
              </a:rPr>
              <a:t>ALL</a:t>
            </a:r>
            <a:r>
              <a:rPr lang="en-US" sz="1800">
                <a:latin typeface="Courier New" pitchFamily="49" charset="0"/>
              </a:rPr>
              <a:t>] {* | column| [column_expression [AS new_name]] [,…]}</a:t>
            </a:r>
          </a:p>
          <a:p>
            <a:r>
              <a:rPr lang="en-US" sz="1800">
                <a:latin typeface="Courier New" pitchFamily="49" charset="0"/>
              </a:rPr>
              <a:t>   FROM   table_name</a:t>
            </a:r>
          </a:p>
          <a:p>
            <a:r>
              <a:rPr lang="en-US" sz="1800">
                <a:latin typeface="Courier New" pitchFamily="49" charset="0"/>
              </a:rPr>
              <a:t>     [WHERE  condition];</a:t>
            </a:r>
          </a:p>
          <a:p>
            <a:endParaRPr lang="en-US" b="1">
              <a:latin typeface="Arial" pitchFamily="34" charset="0"/>
            </a:endParaRPr>
          </a:p>
          <a:p>
            <a:r>
              <a:rPr lang="en-US" sz="2000" b="1" u="sng">
                <a:latin typeface="Arial" pitchFamily="34" charset="0"/>
              </a:rPr>
              <a:t>Example</a:t>
            </a:r>
            <a:r>
              <a:rPr lang="en-US" sz="2000" b="1">
                <a:latin typeface="Arial" pitchFamily="34" charset="0"/>
              </a:rPr>
              <a:t>:</a:t>
            </a:r>
            <a:r>
              <a:rPr lang="en-US" sz="2000">
                <a:latin typeface="Arial" pitchFamily="34" charset="0"/>
              </a:rPr>
              <a:t>   </a:t>
            </a:r>
            <a:r>
              <a:rPr lang="en-US" sz="1600">
                <a:latin typeface="Arial" pitchFamily="34" charset="0"/>
              </a:rPr>
              <a:t>STAFF(sno, fname, lname, position, sex, dob, salary, bno)</a:t>
            </a:r>
          </a:p>
          <a:p>
            <a:endParaRPr lang="en-US" sz="2000">
              <a:latin typeface="Arial" pitchFamily="34" charset="0"/>
            </a:endParaRPr>
          </a:p>
          <a:p>
            <a:r>
              <a:rPr lang="en-US" sz="2000">
                <a:latin typeface="Arial" pitchFamily="34" charset="0"/>
              </a:rPr>
              <a:t>List all staff with a salary greater than 10,000. showing number, name and salary.</a:t>
            </a:r>
          </a:p>
          <a:p>
            <a:endParaRPr lang="en-US" sz="1700">
              <a:latin typeface="Arial" pitchFamily="34" charset="0"/>
            </a:endParaRPr>
          </a:p>
          <a:p>
            <a:r>
              <a:rPr lang="en-US" sz="1800">
                <a:latin typeface="Courier New" pitchFamily="49" charset="0"/>
              </a:rPr>
              <a:t>SELECT sno, fname, lname, salary</a:t>
            </a:r>
          </a:p>
          <a:p>
            <a:r>
              <a:rPr lang="en-US" sz="1800">
                <a:latin typeface="Courier New" pitchFamily="49" charset="0"/>
              </a:rPr>
              <a:t>  FROM staff</a:t>
            </a:r>
          </a:p>
          <a:p>
            <a:r>
              <a:rPr lang="en-US" sz="1800">
                <a:latin typeface="Courier New" pitchFamily="49" charset="0"/>
              </a:rPr>
              <a:t>    WHERE  salary &gt; 10000;</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SQL (DML)</a:t>
            </a:r>
          </a:p>
        </p:txBody>
      </p:sp>
      <p:sp>
        <p:nvSpPr>
          <p:cNvPr id="17411" name="Slide Number Placeholder 5"/>
          <p:cNvSpPr>
            <a:spLocks noGrp="1"/>
          </p:cNvSpPr>
          <p:nvPr>
            <p:ph type="sldNum" sz="quarter" idx="12"/>
          </p:nvPr>
        </p:nvSpPr>
        <p:spPr>
          <a:noFill/>
        </p:spPr>
        <p:txBody>
          <a:bodyPr/>
          <a:lstStyle/>
          <a:p>
            <a:fld id="{B0AA5745-C932-42F7-A6D8-E9273996B9AB}" type="slidenum">
              <a:rPr lang="ar-SA" smtClean="0"/>
              <a:pPr/>
              <a:t>39</a:t>
            </a:fld>
            <a:endParaRPr lang="en-US" smtClean="0"/>
          </a:p>
        </p:txBody>
      </p:sp>
      <p:sp>
        <p:nvSpPr>
          <p:cNvPr id="17412" name="Rectangle 2"/>
          <p:cNvSpPr>
            <a:spLocks noChangeArrowheads="1"/>
          </p:cNvSpPr>
          <p:nvPr/>
        </p:nvSpPr>
        <p:spPr bwMode="auto">
          <a:xfrm>
            <a:off x="3350684" y="2438400"/>
            <a:ext cx="5283200"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7413"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17414" name="Rectangle 4"/>
          <p:cNvSpPr>
            <a:spLocks noChangeArrowheads="1"/>
          </p:cNvSpPr>
          <p:nvPr/>
        </p:nvSpPr>
        <p:spPr bwMode="auto">
          <a:xfrm>
            <a:off x="3352800" y="2043113"/>
            <a:ext cx="5283200"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7415"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17416" name="Line 6"/>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17417" name="Text Box 7"/>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17418" name="Text Box 8"/>
          <p:cNvSpPr txBox="1">
            <a:spLocks noChangeArrowheads="1"/>
          </p:cNvSpPr>
          <p:nvPr/>
        </p:nvSpPr>
        <p:spPr bwMode="auto">
          <a:xfrm>
            <a:off x="3344334"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17419" name="Text Box 9"/>
          <p:cNvSpPr txBox="1">
            <a:spLocks noChangeArrowheads="1"/>
          </p:cNvSpPr>
          <p:nvPr/>
        </p:nvSpPr>
        <p:spPr bwMode="auto">
          <a:xfrm>
            <a:off x="3344334" y="3376613"/>
            <a:ext cx="708848" cy="338554"/>
          </a:xfrm>
          <a:prstGeom prst="rect">
            <a:avLst/>
          </a:prstGeom>
          <a:noFill/>
          <a:ln w="9525">
            <a:noFill/>
            <a:miter lim="800000"/>
            <a:headEnd/>
            <a:tailEnd/>
          </a:ln>
        </p:spPr>
        <p:txBody>
          <a:bodyPr wrap="none">
            <a:spAutoFit/>
          </a:bodyPr>
          <a:lstStyle/>
          <a:p>
            <a:r>
              <a:rPr lang="en-US" sz="1600">
                <a:latin typeface="Arial" pitchFamily="34" charset="0"/>
              </a:rPr>
              <a:t>SG14</a:t>
            </a:r>
          </a:p>
        </p:txBody>
      </p:sp>
      <p:sp>
        <p:nvSpPr>
          <p:cNvPr id="17420" name="Text Box 11"/>
          <p:cNvSpPr txBox="1">
            <a:spLocks noChangeArrowheads="1"/>
          </p:cNvSpPr>
          <p:nvPr/>
        </p:nvSpPr>
        <p:spPr bwMode="auto">
          <a:xfrm>
            <a:off x="3352800" y="3733800"/>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17421" name="Line 12"/>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17422" name="Text Box 13"/>
          <p:cNvSpPr txBox="1">
            <a:spLocks noChangeArrowheads="1"/>
          </p:cNvSpPr>
          <p:nvPr/>
        </p:nvSpPr>
        <p:spPr bwMode="auto">
          <a:xfrm>
            <a:off x="33782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17423" name="Text Box 14"/>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17424" name="Text Box 15"/>
          <p:cNvSpPr txBox="1">
            <a:spLocks noChangeArrowheads="1"/>
          </p:cNvSpPr>
          <p:nvPr/>
        </p:nvSpPr>
        <p:spPr bwMode="auto">
          <a:xfrm>
            <a:off x="4775201"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17425" name="Text Box 16"/>
          <p:cNvSpPr txBox="1">
            <a:spLocks noChangeArrowheads="1"/>
          </p:cNvSpPr>
          <p:nvPr/>
        </p:nvSpPr>
        <p:spPr bwMode="auto">
          <a:xfrm>
            <a:off x="4775201" y="3382963"/>
            <a:ext cx="707245" cy="338554"/>
          </a:xfrm>
          <a:prstGeom prst="rect">
            <a:avLst/>
          </a:prstGeom>
          <a:noFill/>
          <a:ln w="9525">
            <a:noFill/>
            <a:miter lim="800000"/>
            <a:headEnd/>
            <a:tailEnd/>
          </a:ln>
        </p:spPr>
        <p:txBody>
          <a:bodyPr wrap="none">
            <a:spAutoFit/>
          </a:bodyPr>
          <a:lstStyle/>
          <a:p>
            <a:r>
              <a:rPr lang="en-US" sz="1600">
                <a:latin typeface="Arial" pitchFamily="34" charset="0"/>
              </a:rPr>
              <a:t>David</a:t>
            </a:r>
          </a:p>
        </p:txBody>
      </p:sp>
      <p:sp>
        <p:nvSpPr>
          <p:cNvPr id="17426" name="Text Box 18"/>
          <p:cNvSpPr txBox="1">
            <a:spLocks noChangeArrowheads="1"/>
          </p:cNvSpPr>
          <p:nvPr/>
        </p:nvSpPr>
        <p:spPr bwMode="auto">
          <a:xfrm>
            <a:off x="4775201" y="3740150"/>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17427" name="Line 19"/>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17428" name="Text Box 20"/>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17429" name="Text Box 21"/>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17430" name="Text Box 22"/>
          <p:cNvSpPr txBox="1">
            <a:spLocks noChangeArrowheads="1"/>
          </p:cNvSpPr>
          <p:nvPr/>
        </p:nvSpPr>
        <p:spPr bwMode="auto">
          <a:xfrm>
            <a:off x="6098118"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17431" name="Text Box 23"/>
          <p:cNvSpPr txBox="1">
            <a:spLocks noChangeArrowheads="1"/>
          </p:cNvSpPr>
          <p:nvPr/>
        </p:nvSpPr>
        <p:spPr bwMode="auto">
          <a:xfrm>
            <a:off x="6098117" y="3414713"/>
            <a:ext cx="606256" cy="338554"/>
          </a:xfrm>
          <a:prstGeom prst="rect">
            <a:avLst/>
          </a:prstGeom>
          <a:noFill/>
          <a:ln w="9525">
            <a:noFill/>
            <a:miter lim="800000"/>
            <a:headEnd/>
            <a:tailEnd/>
          </a:ln>
        </p:spPr>
        <p:txBody>
          <a:bodyPr wrap="none">
            <a:spAutoFit/>
          </a:bodyPr>
          <a:lstStyle/>
          <a:p>
            <a:r>
              <a:rPr lang="en-US" sz="1600">
                <a:latin typeface="Arial" pitchFamily="34" charset="0"/>
              </a:rPr>
              <a:t>Ford</a:t>
            </a:r>
          </a:p>
        </p:txBody>
      </p:sp>
      <p:sp>
        <p:nvSpPr>
          <p:cNvPr id="17432" name="Text Box 25"/>
          <p:cNvSpPr txBox="1">
            <a:spLocks noChangeArrowheads="1"/>
          </p:cNvSpPr>
          <p:nvPr/>
        </p:nvSpPr>
        <p:spPr bwMode="auto">
          <a:xfrm>
            <a:off x="6098118" y="3740150"/>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17433" name="Text Box 26"/>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17434" name="Text Box 28"/>
          <p:cNvSpPr txBox="1">
            <a:spLocks noChangeArrowheads="1"/>
          </p:cNvSpPr>
          <p:nvPr/>
        </p:nvSpPr>
        <p:spPr bwMode="auto">
          <a:xfrm>
            <a:off x="7395633" y="2057400"/>
            <a:ext cx="764953" cy="338554"/>
          </a:xfrm>
          <a:prstGeom prst="rect">
            <a:avLst/>
          </a:prstGeom>
          <a:noFill/>
          <a:ln w="9525">
            <a:noFill/>
            <a:miter lim="800000"/>
            <a:headEnd/>
            <a:tailEnd/>
          </a:ln>
        </p:spPr>
        <p:txBody>
          <a:bodyPr wrap="none">
            <a:spAutoFit/>
          </a:bodyPr>
          <a:lstStyle/>
          <a:p>
            <a:r>
              <a:rPr lang="en-US" sz="1600" b="1">
                <a:solidFill>
                  <a:schemeClr val="bg1"/>
                </a:solidFill>
              </a:rPr>
              <a:t>Salary</a:t>
            </a:r>
          </a:p>
        </p:txBody>
      </p:sp>
      <p:sp>
        <p:nvSpPr>
          <p:cNvPr id="17435" name="Text Box 29"/>
          <p:cNvSpPr txBox="1">
            <a:spLocks noChangeArrowheads="1"/>
          </p:cNvSpPr>
          <p:nvPr/>
        </p:nvSpPr>
        <p:spPr bwMode="auto">
          <a:xfrm>
            <a:off x="7433734" y="2667000"/>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17436" name="Text Box 30"/>
          <p:cNvSpPr txBox="1">
            <a:spLocks noChangeArrowheads="1"/>
          </p:cNvSpPr>
          <p:nvPr/>
        </p:nvSpPr>
        <p:spPr bwMode="auto">
          <a:xfrm>
            <a:off x="7425267" y="3040063"/>
            <a:ext cx="753732" cy="338554"/>
          </a:xfrm>
          <a:prstGeom prst="rect">
            <a:avLst/>
          </a:prstGeom>
          <a:noFill/>
          <a:ln w="9525">
            <a:noFill/>
            <a:miter lim="800000"/>
            <a:headEnd/>
            <a:tailEnd/>
          </a:ln>
        </p:spPr>
        <p:txBody>
          <a:bodyPr wrap="none">
            <a:spAutoFit/>
          </a:bodyPr>
          <a:lstStyle/>
          <a:p>
            <a:r>
              <a:rPr lang="en-US" sz="1600">
                <a:latin typeface="Arial" pitchFamily="34" charset="0"/>
              </a:rPr>
              <a:t>12000</a:t>
            </a:r>
          </a:p>
        </p:txBody>
      </p:sp>
      <p:sp>
        <p:nvSpPr>
          <p:cNvPr id="17437" name="Text Box 31"/>
          <p:cNvSpPr txBox="1">
            <a:spLocks noChangeArrowheads="1"/>
          </p:cNvSpPr>
          <p:nvPr/>
        </p:nvSpPr>
        <p:spPr bwMode="auto">
          <a:xfrm>
            <a:off x="7425267" y="3421063"/>
            <a:ext cx="753732" cy="338554"/>
          </a:xfrm>
          <a:prstGeom prst="rect">
            <a:avLst/>
          </a:prstGeom>
          <a:noFill/>
          <a:ln w="9525">
            <a:noFill/>
            <a:miter lim="800000"/>
            <a:headEnd/>
            <a:tailEnd/>
          </a:ln>
        </p:spPr>
        <p:txBody>
          <a:bodyPr wrap="none">
            <a:spAutoFit/>
          </a:bodyPr>
          <a:lstStyle/>
          <a:p>
            <a:r>
              <a:rPr lang="en-US" sz="1600">
                <a:latin typeface="Arial" pitchFamily="34" charset="0"/>
              </a:rPr>
              <a:t>18000</a:t>
            </a:r>
          </a:p>
        </p:txBody>
      </p:sp>
      <p:sp>
        <p:nvSpPr>
          <p:cNvPr id="17438" name="Text Box 33"/>
          <p:cNvSpPr txBox="1">
            <a:spLocks noChangeArrowheads="1"/>
          </p:cNvSpPr>
          <p:nvPr/>
        </p:nvSpPr>
        <p:spPr bwMode="auto">
          <a:xfrm>
            <a:off x="7395634" y="3754438"/>
            <a:ext cx="753732" cy="338554"/>
          </a:xfrm>
          <a:prstGeom prst="rect">
            <a:avLst/>
          </a:prstGeom>
          <a:noFill/>
          <a:ln w="9525">
            <a:noFill/>
            <a:miter lim="800000"/>
            <a:headEnd/>
            <a:tailEnd/>
          </a:ln>
        </p:spPr>
        <p:txBody>
          <a:bodyPr wrap="none">
            <a:spAutoFit/>
          </a:bodyPr>
          <a:lstStyle/>
          <a:p>
            <a:r>
              <a:rPr lang="en-US" sz="1600">
                <a:latin typeface="Arial" pitchFamily="34" charset="0"/>
              </a:rPr>
              <a:t>24000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596537"/>
            <a:ext cx="8596668" cy="1062446"/>
          </a:xfrm>
        </p:spPr>
        <p:txBody>
          <a:bodyPr/>
          <a:lstStyle/>
          <a:p>
            <a:r>
              <a:rPr lang="en-US" dirty="0" smtClean="0">
                <a:solidFill>
                  <a:schemeClr val="tx1">
                    <a:lumMod val="85000"/>
                    <a:lumOff val="15000"/>
                  </a:schemeClr>
                </a:solidFill>
                <a:latin typeface="Times New Roman" pitchFamily="18" charset="0"/>
                <a:cs typeface="Times New Roman" pitchFamily="18" charset="0"/>
              </a:rPr>
              <a:t>SQL STANDARDS(CONTD..)</a:t>
            </a:r>
            <a:endParaRPr lang="en-US" dirty="0"/>
          </a:p>
        </p:txBody>
      </p:sp>
      <p:sp>
        <p:nvSpPr>
          <p:cNvPr id="3" name="Content Placeholder 2"/>
          <p:cNvSpPr>
            <a:spLocks noGrp="1"/>
          </p:cNvSpPr>
          <p:nvPr>
            <p:ph idx="1"/>
          </p:nvPr>
        </p:nvSpPr>
        <p:spPr>
          <a:xfrm>
            <a:off x="664271" y="1711234"/>
            <a:ext cx="8596668" cy="4663439"/>
          </a:xfrm>
        </p:spPr>
        <p:txBody>
          <a:bodyPr>
            <a:normAutofit fontScale="92500" lnSpcReduction="10000"/>
          </a:bodyPr>
          <a:lstStyle/>
          <a:p>
            <a:pPr>
              <a:buNone/>
            </a:pPr>
            <a:r>
              <a:rPr lang="en-US" sz="2200" b="1" dirty="0" smtClean="0">
                <a:latin typeface="Times New Roman" pitchFamily="18" charset="0"/>
                <a:cs typeface="Times New Roman" pitchFamily="18" charset="0"/>
              </a:rPr>
              <a:t>What Can SQL do?</a:t>
            </a:r>
          </a:p>
          <a:p>
            <a:r>
              <a:rPr lang="en-US" sz="2200" dirty="0" smtClean="0">
                <a:latin typeface="Times New Roman" pitchFamily="18" charset="0"/>
                <a:cs typeface="Times New Roman" pitchFamily="18" charset="0"/>
              </a:rPr>
              <a:t>SQL can execute queries against a database</a:t>
            </a:r>
          </a:p>
          <a:p>
            <a:r>
              <a:rPr lang="en-US" sz="2200" dirty="0" smtClean="0">
                <a:latin typeface="Times New Roman" pitchFamily="18" charset="0"/>
                <a:cs typeface="Times New Roman" pitchFamily="18" charset="0"/>
              </a:rPr>
              <a:t>SQL can retrieve data from a database</a:t>
            </a:r>
          </a:p>
          <a:p>
            <a:r>
              <a:rPr lang="en-US" sz="2200" dirty="0" smtClean="0">
                <a:latin typeface="Times New Roman" pitchFamily="18" charset="0"/>
                <a:cs typeface="Times New Roman" pitchFamily="18" charset="0"/>
              </a:rPr>
              <a:t>SQL can insert records in a database</a:t>
            </a:r>
          </a:p>
          <a:p>
            <a:r>
              <a:rPr lang="en-US" sz="2200" dirty="0" smtClean="0">
                <a:latin typeface="Times New Roman" pitchFamily="18" charset="0"/>
                <a:cs typeface="Times New Roman" pitchFamily="18" charset="0"/>
              </a:rPr>
              <a:t>SQL can update records in a database</a:t>
            </a:r>
          </a:p>
          <a:p>
            <a:r>
              <a:rPr lang="en-US" sz="2200" dirty="0" smtClean="0">
                <a:latin typeface="Times New Roman" pitchFamily="18" charset="0"/>
                <a:cs typeface="Times New Roman" pitchFamily="18" charset="0"/>
              </a:rPr>
              <a:t>SQL can delete records from a database</a:t>
            </a:r>
          </a:p>
          <a:p>
            <a:r>
              <a:rPr lang="en-US" sz="2200" dirty="0" smtClean="0">
                <a:latin typeface="Times New Roman" pitchFamily="18" charset="0"/>
                <a:cs typeface="Times New Roman" pitchFamily="18" charset="0"/>
              </a:rPr>
              <a:t>SQL can create new databases</a:t>
            </a:r>
          </a:p>
          <a:p>
            <a:r>
              <a:rPr lang="en-US" sz="2200" dirty="0" smtClean="0">
                <a:latin typeface="Times New Roman" pitchFamily="18" charset="0"/>
                <a:cs typeface="Times New Roman" pitchFamily="18" charset="0"/>
              </a:rPr>
              <a:t>SQL can create new tables in a database</a:t>
            </a:r>
          </a:p>
          <a:p>
            <a:r>
              <a:rPr lang="en-US" sz="2200" dirty="0" smtClean="0">
                <a:latin typeface="Times New Roman" pitchFamily="18" charset="0"/>
                <a:cs typeface="Times New Roman" pitchFamily="18" charset="0"/>
              </a:rPr>
              <a:t>SQL can create stored procedures in a database</a:t>
            </a:r>
          </a:p>
          <a:p>
            <a:r>
              <a:rPr lang="en-US" sz="2200" dirty="0" smtClean="0">
                <a:latin typeface="Times New Roman" pitchFamily="18" charset="0"/>
                <a:cs typeface="Times New Roman" pitchFamily="18" charset="0"/>
              </a:rPr>
              <a:t>SQL can create views in a database</a:t>
            </a:r>
          </a:p>
          <a:p>
            <a:r>
              <a:rPr lang="en-US" sz="2200" dirty="0" smtClean="0">
                <a:latin typeface="Times New Roman" pitchFamily="18" charset="0"/>
                <a:cs typeface="Times New Roman" pitchFamily="18" charset="0"/>
              </a:rPr>
              <a:t>SQL can set permissions on tables, procedures, and views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SQL (DML)</a:t>
            </a:r>
          </a:p>
        </p:txBody>
      </p:sp>
      <p:sp>
        <p:nvSpPr>
          <p:cNvPr id="18435" name="Slide Number Placeholder 5"/>
          <p:cNvSpPr>
            <a:spLocks noGrp="1"/>
          </p:cNvSpPr>
          <p:nvPr>
            <p:ph type="sldNum" sz="quarter" idx="12"/>
          </p:nvPr>
        </p:nvSpPr>
        <p:spPr>
          <a:noFill/>
        </p:spPr>
        <p:txBody>
          <a:bodyPr/>
          <a:lstStyle/>
          <a:p>
            <a:fld id="{911D3F6A-51A8-431F-9948-C0FD4613C34D}" type="slidenum">
              <a:rPr lang="ar-SA" smtClean="0"/>
              <a:pPr/>
              <a:t>40</a:t>
            </a:fld>
            <a:endParaRPr lang="en-US" smtClean="0"/>
          </a:p>
        </p:txBody>
      </p:sp>
      <p:sp>
        <p:nvSpPr>
          <p:cNvPr id="18436"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19459" name="Rectangle 3"/>
          <p:cNvSpPr>
            <a:spLocks noGrp="1" noChangeArrowheads="1"/>
          </p:cNvSpPr>
          <p:nvPr>
            <p:ph type="title"/>
          </p:nvPr>
        </p:nvSpPr>
        <p:spPr>
          <a:xfrm>
            <a:off x="618564" y="152400"/>
            <a:ext cx="12183035" cy="1143000"/>
          </a:xfrm>
        </p:spPr>
        <p:txBody>
          <a:bodyPr>
            <a:normAutofit fontScale="90000"/>
          </a:bodyPr>
          <a:lstStyle/>
          <a:p>
            <a:pPr>
              <a:defRPr/>
            </a:pPr>
            <a:r>
              <a:rPr lang="en-US" sz="4300" dirty="0" smtClean="0">
                <a:solidFill>
                  <a:schemeClr val="tx1"/>
                </a:solidFill>
                <a:effectLst>
                  <a:outerShdw blurRad="38100" dist="38100" dir="2700000" algn="tl">
                    <a:srgbClr val="C0C0C0"/>
                  </a:outerShdw>
                </a:effectLst>
              </a:rPr>
              <a:t>Simple Queries</a:t>
            </a:r>
            <a:br>
              <a:rPr lang="en-US" sz="4300" dirty="0" smtClean="0">
                <a:solidFill>
                  <a:schemeClr val="tx1"/>
                </a:solidFill>
                <a:effectLst>
                  <a:outerShdw blurRad="38100" dist="38100" dir="2700000" algn="tl">
                    <a:srgbClr val="C0C0C0"/>
                  </a:outerShdw>
                </a:effectLst>
              </a:rPr>
            </a:br>
            <a:r>
              <a:rPr lang="en-US" sz="4300" dirty="0" smtClean="0">
                <a:solidFill>
                  <a:schemeClr val="tx1"/>
                </a:solidFill>
                <a:effectLst>
                  <a:outerShdw blurRad="38100" dist="38100" dir="2700000" algn="tl">
                    <a:srgbClr val="C0C0C0"/>
                  </a:outerShdw>
                </a:effectLst>
              </a:rPr>
              <a:t>Compound comparison search condition</a:t>
            </a:r>
            <a:endParaRPr lang="en-US" sz="4300" dirty="0" smtClean="0">
              <a:solidFill>
                <a:schemeClr val="tx1"/>
              </a:solidFill>
            </a:endParaRPr>
          </a:p>
        </p:txBody>
      </p:sp>
      <p:sp>
        <p:nvSpPr>
          <p:cNvPr id="18438" name="Text Box 4"/>
          <p:cNvSpPr txBox="1">
            <a:spLocks noChangeArrowheads="1"/>
          </p:cNvSpPr>
          <p:nvPr/>
        </p:nvSpPr>
        <p:spPr bwMode="auto">
          <a:xfrm>
            <a:off x="304800" y="1663700"/>
            <a:ext cx="11785600" cy="4813300"/>
          </a:xfrm>
          <a:prstGeom prst="rect">
            <a:avLst/>
          </a:prstGeom>
          <a:noFill/>
          <a:ln w="9525">
            <a:noFill/>
            <a:miter lim="800000"/>
            <a:headEnd/>
            <a:tailEnd/>
          </a:ln>
        </p:spPr>
        <p:txBody>
          <a:bodyPr>
            <a:spAutoFit/>
          </a:bodyPr>
          <a:lstStyle/>
          <a:p>
            <a:pPr marL="344488" indent="-344488">
              <a:lnSpc>
                <a:spcPct val="90000"/>
              </a:lnSpc>
            </a:pPr>
            <a:r>
              <a:rPr lang="en-US" sz="2000" b="1">
                <a:latin typeface="Arial" pitchFamily="34" charset="0"/>
              </a:rPr>
              <a:t>Compound comparison operators: </a:t>
            </a:r>
            <a:r>
              <a:rPr lang="en-US" sz="2000">
                <a:latin typeface="Arial" pitchFamily="34" charset="0"/>
              </a:rPr>
              <a:t> AND , OR , NOT , (  )</a:t>
            </a:r>
          </a:p>
          <a:p>
            <a:pPr marL="344488" indent="-344488">
              <a:lnSpc>
                <a:spcPct val="90000"/>
              </a:lnSpc>
            </a:pPr>
            <a:endParaRPr lang="en-US" sz="2000">
              <a:latin typeface="Arial" pitchFamily="34" charset="0"/>
            </a:endParaRPr>
          </a:p>
          <a:p>
            <a:pPr marL="344488" indent="-344488">
              <a:lnSpc>
                <a:spcPct val="90000"/>
              </a:lnSpc>
            </a:pPr>
            <a:r>
              <a:rPr lang="en-US" sz="2000" b="1">
                <a:latin typeface="Arial" pitchFamily="34" charset="0"/>
              </a:rPr>
              <a:t>Order of evaluation:</a:t>
            </a:r>
          </a:p>
          <a:p>
            <a:pPr marL="344488" indent="-344488">
              <a:lnSpc>
                <a:spcPct val="90000"/>
              </a:lnSpc>
              <a:buFont typeface="Arial" pitchFamily="34" charset="0"/>
              <a:buChar char="•"/>
            </a:pPr>
            <a:r>
              <a:rPr lang="en-US" sz="2000">
                <a:latin typeface="Arial" pitchFamily="34" charset="0"/>
              </a:rPr>
              <a:t>Expression is evaluated left to right</a:t>
            </a:r>
          </a:p>
          <a:p>
            <a:pPr marL="344488" indent="-344488">
              <a:buFont typeface="Arial" pitchFamily="34" charset="0"/>
              <a:buChar char="•"/>
            </a:pPr>
            <a:r>
              <a:rPr lang="en-US" sz="2000">
                <a:latin typeface="Arial" pitchFamily="34" charset="0"/>
              </a:rPr>
              <a:t>Between brackets</a:t>
            </a:r>
          </a:p>
          <a:p>
            <a:pPr marL="344488" indent="-344488">
              <a:buFont typeface="Arial" pitchFamily="34" charset="0"/>
              <a:buChar char="•"/>
            </a:pPr>
            <a:r>
              <a:rPr lang="en-US" sz="2000">
                <a:latin typeface="Arial" pitchFamily="34" charset="0"/>
              </a:rPr>
              <a:t>NOT</a:t>
            </a:r>
          </a:p>
          <a:p>
            <a:pPr marL="344488" indent="-344488">
              <a:buFont typeface="Arial" pitchFamily="34" charset="0"/>
              <a:buChar char="•"/>
            </a:pPr>
            <a:r>
              <a:rPr lang="en-US" sz="2000">
                <a:latin typeface="Arial" pitchFamily="34" charset="0"/>
              </a:rPr>
              <a:t>AND</a:t>
            </a:r>
          </a:p>
          <a:p>
            <a:pPr marL="344488" indent="-344488">
              <a:buFont typeface="Arial" pitchFamily="34" charset="0"/>
              <a:buChar char="•"/>
            </a:pPr>
            <a:r>
              <a:rPr lang="en-US" sz="2000">
                <a:latin typeface="Arial" pitchFamily="34" charset="0"/>
              </a:rPr>
              <a:t>OR</a:t>
            </a:r>
          </a:p>
          <a:p>
            <a:pPr marL="344488" indent="-344488">
              <a:lnSpc>
                <a:spcPct val="90000"/>
              </a:lnSpc>
            </a:pPr>
            <a:endParaRPr lang="en-US" sz="2800">
              <a:latin typeface="Arial" pitchFamily="34" charset="0"/>
            </a:endParaRPr>
          </a:p>
          <a:p>
            <a:pPr marL="344488" indent="-344488">
              <a:lnSpc>
                <a:spcPct val="90000"/>
              </a:lnSpc>
            </a:pPr>
            <a:r>
              <a:rPr lang="en-US" sz="2000" b="1" u="sng">
                <a:latin typeface="Arial" pitchFamily="34" charset="0"/>
              </a:rPr>
              <a:t>Example</a:t>
            </a:r>
            <a:r>
              <a:rPr lang="en-US" sz="2000" b="1">
                <a:latin typeface="Arial" pitchFamily="34" charset="0"/>
              </a:rPr>
              <a:t>:</a:t>
            </a:r>
            <a:r>
              <a:rPr lang="en-US" sz="2000">
                <a:latin typeface="Arial" pitchFamily="34" charset="0"/>
              </a:rPr>
              <a:t>   </a:t>
            </a:r>
            <a:r>
              <a:rPr lang="en-US" sz="1600">
                <a:latin typeface="Arial" pitchFamily="34" charset="0"/>
              </a:rPr>
              <a:t>STAFF(sno, fname, lname, position, sex, dob, salary, bno)</a:t>
            </a:r>
          </a:p>
          <a:p>
            <a:pPr marL="344488" indent="-344488">
              <a:lnSpc>
                <a:spcPct val="90000"/>
              </a:lnSpc>
            </a:pPr>
            <a:endParaRPr lang="en-US" sz="2000">
              <a:latin typeface="Arial" pitchFamily="34" charset="0"/>
            </a:endParaRPr>
          </a:p>
          <a:p>
            <a:pPr marL="344488" indent="-344488">
              <a:lnSpc>
                <a:spcPct val="90000"/>
              </a:lnSpc>
            </a:pPr>
            <a:r>
              <a:rPr lang="en-US" sz="2000">
                <a:latin typeface="Arial" pitchFamily="34" charset="0"/>
              </a:rPr>
              <a:t>List all staff who works as managers or assistants.</a:t>
            </a:r>
          </a:p>
          <a:p>
            <a:pPr marL="344488" indent="-344488">
              <a:lnSpc>
                <a:spcPct val="90000"/>
              </a:lnSpc>
            </a:pPr>
            <a:endParaRPr lang="en-US" sz="1000">
              <a:latin typeface="Arial" pitchFamily="34" charset="0"/>
            </a:endParaRPr>
          </a:p>
          <a:p>
            <a:pPr marL="344488" indent="-344488">
              <a:lnSpc>
                <a:spcPct val="90000"/>
              </a:lnSpc>
            </a:pPr>
            <a:r>
              <a:rPr lang="en-US" sz="1800">
                <a:latin typeface="Courier New" pitchFamily="49" charset="0"/>
              </a:rPr>
              <a:t>SELECT sno, fname, lname, position</a:t>
            </a:r>
          </a:p>
          <a:p>
            <a:pPr marL="344488" indent="-344488">
              <a:lnSpc>
                <a:spcPct val="90000"/>
              </a:lnSpc>
            </a:pPr>
            <a:r>
              <a:rPr lang="en-US" sz="1800">
                <a:latin typeface="Courier New" pitchFamily="49" charset="0"/>
              </a:rPr>
              <a:t> FROM staff</a:t>
            </a:r>
          </a:p>
          <a:p>
            <a:pPr marL="344488" indent="-344488">
              <a:lnSpc>
                <a:spcPct val="90000"/>
              </a:lnSpc>
            </a:pPr>
            <a:r>
              <a:rPr lang="en-US" sz="1800">
                <a:latin typeface="Courier New" pitchFamily="49" charset="0"/>
              </a:rPr>
              <a:t>  WHERE  position = ‘Manager’ OR position = ‘Assistant’;</a:t>
            </a:r>
            <a:endParaRPr lang="en-US" sz="1800"/>
          </a:p>
          <a:p>
            <a:pPr marL="344488" indent="-344488">
              <a:lnSpc>
                <a:spcPct val="90000"/>
              </a:lnSpc>
            </a:pPr>
            <a:endParaRPr lang="en-US" sz="2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SQL (DML)</a:t>
            </a:r>
          </a:p>
        </p:txBody>
      </p:sp>
      <p:sp>
        <p:nvSpPr>
          <p:cNvPr id="19459" name="Slide Number Placeholder 5"/>
          <p:cNvSpPr>
            <a:spLocks noGrp="1"/>
          </p:cNvSpPr>
          <p:nvPr>
            <p:ph type="sldNum" sz="quarter" idx="12"/>
          </p:nvPr>
        </p:nvSpPr>
        <p:spPr>
          <a:noFill/>
        </p:spPr>
        <p:txBody>
          <a:bodyPr/>
          <a:lstStyle/>
          <a:p>
            <a:fld id="{6C9C2FBB-A6B3-419D-82D6-EDA42137651D}" type="slidenum">
              <a:rPr lang="ar-SA" smtClean="0"/>
              <a:pPr/>
              <a:t>41</a:t>
            </a:fld>
            <a:endParaRPr lang="en-US" smtClean="0"/>
          </a:p>
        </p:txBody>
      </p:sp>
      <p:sp>
        <p:nvSpPr>
          <p:cNvPr id="19460" name="Rectangle 2"/>
          <p:cNvSpPr>
            <a:spLocks noChangeArrowheads="1"/>
          </p:cNvSpPr>
          <p:nvPr/>
        </p:nvSpPr>
        <p:spPr bwMode="auto">
          <a:xfrm>
            <a:off x="3350685" y="2438400"/>
            <a:ext cx="5894916"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19461"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19462" name="Rectangle 4"/>
          <p:cNvSpPr>
            <a:spLocks noChangeArrowheads="1"/>
          </p:cNvSpPr>
          <p:nvPr/>
        </p:nvSpPr>
        <p:spPr bwMode="auto">
          <a:xfrm>
            <a:off x="3352800" y="2043113"/>
            <a:ext cx="5894917"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19463"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19464" name="Line 6"/>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19465" name="Text Box 7"/>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19466" name="Text Box 8"/>
          <p:cNvSpPr txBox="1">
            <a:spLocks noChangeArrowheads="1"/>
          </p:cNvSpPr>
          <p:nvPr/>
        </p:nvSpPr>
        <p:spPr bwMode="auto">
          <a:xfrm>
            <a:off x="3344334"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19467" name="Text Box 10"/>
          <p:cNvSpPr txBox="1">
            <a:spLocks noChangeArrowheads="1"/>
          </p:cNvSpPr>
          <p:nvPr/>
        </p:nvSpPr>
        <p:spPr bwMode="auto">
          <a:xfrm>
            <a:off x="3361267" y="3354388"/>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19468" name="Text Box 11"/>
          <p:cNvSpPr txBox="1">
            <a:spLocks noChangeArrowheads="1"/>
          </p:cNvSpPr>
          <p:nvPr/>
        </p:nvSpPr>
        <p:spPr bwMode="auto">
          <a:xfrm>
            <a:off x="3352800" y="3727450"/>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19469" name="Line 12"/>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19470" name="Text Box 13"/>
          <p:cNvSpPr txBox="1">
            <a:spLocks noChangeArrowheads="1"/>
          </p:cNvSpPr>
          <p:nvPr/>
        </p:nvSpPr>
        <p:spPr bwMode="auto">
          <a:xfrm>
            <a:off x="33782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19471" name="Text Box 14"/>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19472" name="Text Box 15"/>
          <p:cNvSpPr txBox="1">
            <a:spLocks noChangeArrowheads="1"/>
          </p:cNvSpPr>
          <p:nvPr/>
        </p:nvSpPr>
        <p:spPr bwMode="auto">
          <a:xfrm>
            <a:off x="4775201"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19473" name="Text Box 17"/>
          <p:cNvSpPr txBox="1">
            <a:spLocks noChangeArrowheads="1"/>
          </p:cNvSpPr>
          <p:nvPr/>
        </p:nvSpPr>
        <p:spPr bwMode="auto">
          <a:xfrm>
            <a:off x="4775200" y="3352800"/>
            <a:ext cx="641522" cy="338554"/>
          </a:xfrm>
          <a:prstGeom prst="rect">
            <a:avLst/>
          </a:prstGeom>
          <a:noFill/>
          <a:ln w="9525">
            <a:noFill/>
            <a:miter lim="800000"/>
            <a:headEnd/>
            <a:tailEnd/>
          </a:ln>
        </p:spPr>
        <p:txBody>
          <a:bodyPr wrap="none">
            <a:spAutoFit/>
          </a:bodyPr>
          <a:lstStyle/>
          <a:p>
            <a:r>
              <a:rPr lang="en-US" sz="1600">
                <a:latin typeface="Arial" pitchFamily="34" charset="0"/>
              </a:rPr>
              <a:t>Mary</a:t>
            </a:r>
          </a:p>
        </p:txBody>
      </p:sp>
      <p:sp>
        <p:nvSpPr>
          <p:cNvPr id="19474" name="Text Box 18"/>
          <p:cNvSpPr txBox="1">
            <a:spLocks noChangeArrowheads="1"/>
          </p:cNvSpPr>
          <p:nvPr/>
        </p:nvSpPr>
        <p:spPr bwMode="auto">
          <a:xfrm>
            <a:off x="4775201" y="3733800"/>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19475" name="Line 19"/>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19476" name="Text Box 20"/>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19477" name="Text Box 21"/>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19478" name="Text Box 22"/>
          <p:cNvSpPr txBox="1">
            <a:spLocks noChangeArrowheads="1"/>
          </p:cNvSpPr>
          <p:nvPr/>
        </p:nvSpPr>
        <p:spPr bwMode="auto">
          <a:xfrm>
            <a:off x="6098118"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19479" name="Text Box 24"/>
          <p:cNvSpPr txBox="1">
            <a:spLocks noChangeArrowheads="1"/>
          </p:cNvSpPr>
          <p:nvPr/>
        </p:nvSpPr>
        <p:spPr bwMode="auto">
          <a:xfrm>
            <a:off x="6098118" y="3384550"/>
            <a:ext cx="707245" cy="338554"/>
          </a:xfrm>
          <a:prstGeom prst="rect">
            <a:avLst/>
          </a:prstGeom>
          <a:noFill/>
          <a:ln w="9525">
            <a:noFill/>
            <a:miter lim="800000"/>
            <a:headEnd/>
            <a:tailEnd/>
          </a:ln>
        </p:spPr>
        <p:txBody>
          <a:bodyPr wrap="none">
            <a:spAutoFit/>
          </a:bodyPr>
          <a:lstStyle/>
          <a:p>
            <a:r>
              <a:rPr lang="en-US" sz="1600">
                <a:latin typeface="Arial" pitchFamily="34" charset="0"/>
              </a:rPr>
              <a:t>Howe</a:t>
            </a:r>
          </a:p>
        </p:txBody>
      </p:sp>
      <p:sp>
        <p:nvSpPr>
          <p:cNvPr id="19480" name="Text Box 25"/>
          <p:cNvSpPr txBox="1">
            <a:spLocks noChangeArrowheads="1"/>
          </p:cNvSpPr>
          <p:nvPr/>
        </p:nvSpPr>
        <p:spPr bwMode="auto">
          <a:xfrm>
            <a:off x="6098118" y="3733800"/>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19481" name="Text Box 26"/>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19482" name="Text Box 28"/>
          <p:cNvSpPr txBox="1">
            <a:spLocks noChangeArrowheads="1"/>
          </p:cNvSpPr>
          <p:nvPr/>
        </p:nvSpPr>
        <p:spPr bwMode="auto">
          <a:xfrm>
            <a:off x="7721601" y="2057400"/>
            <a:ext cx="949299" cy="338554"/>
          </a:xfrm>
          <a:prstGeom prst="rect">
            <a:avLst/>
          </a:prstGeom>
          <a:noFill/>
          <a:ln w="9525">
            <a:noFill/>
            <a:miter lim="800000"/>
            <a:headEnd/>
            <a:tailEnd/>
          </a:ln>
        </p:spPr>
        <p:txBody>
          <a:bodyPr wrap="none">
            <a:spAutoFit/>
          </a:bodyPr>
          <a:lstStyle/>
          <a:p>
            <a:r>
              <a:rPr lang="en-US" sz="1600" b="1">
                <a:solidFill>
                  <a:schemeClr val="bg1"/>
                </a:solidFill>
              </a:rPr>
              <a:t>position</a:t>
            </a:r>
          </a:p>
        </p:txBody>
      </p:sp>
      <p:sp>
        <p:nvSpPr>
          <p:cNvPr id="19483" name="Text Box 29"/>
          <p:cNvSpPr txBox="1">
            <a:spLocks noChangeArrowheads="1"/>
          </p:cNvSpPr>
          <p:nvPr/>
        </p:nvSpPr>
        <p:spPr bwMode="auto">
          <a:xfrm>
            <a:off x="7738533" y="2667000"/>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19484" name="Text Box 30"/>
          <p:cNvSpPr txBox="1">
            <a:spLocks noChangeArrowheads="1"/>
          </p:cNvSpPr>
          <p:nvPr/>
        </p:nvSpPr>
        <p:spPr bwMode="auto">
          <a:xfrm>
            <a:off x="7730067" y="304006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19485" name="Text Box 32"/>
          <p:cNvSpPr txBox="1">
            <a:spLocks noChangeArrowheads="1"/>
          </p:cNvSpPr>
          <p:nvPr/>
        </p:nvSpPr>
        <p:spPr bwMode="auto">
          <a:xfrm>
            <a:off x="7721601" y="3398838"/>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19486" name="Text Box 33"/>
          <p:cNvSpPr txBox="1">
            <a:spLocks noChangeArrowheads="1"/>
          </p:cNvSpPr>
          <p:nvPr/>
        </p:nvSpPr>
        <p:spPr bwMode="auto">
          <a:xfrm>
            <a:off x="7789333" y="3779838"/>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smtClean="0"/>
              <a:t>SQL (DML)</a:t>
            </a:r>
          </a:p>
        </p:txBody>
      </p:sp>
      <p:sp>
        <p:nvSpPr>
          <p:cNvPr id="20483" name="Slide Number Placeholder 5"/>
          <p:cNvSpPr>
            <a:spLocks noGrp="1"/>
          </p:cNvSpPr>
          <p:nvPr>
            <p:ph type="sldNum" sz="quarter" idx="12"/>
          </p:nvPr>
        </p:nvSpPr>
        <p:spPr>
          <a:noFill/>
        </p:spPr>
        <p:txBody>
          <a:bodyPr/>
          <a:lstStyle/>
          <a:p>
            <a:fld id="{AD4F50CC-C1BC-427B-A5BB-81EA35C8D25A}" type="slidenum">
              <a:rPr lang="ar-SA" smtClean="0"/>
              <a:pPr/>
              <a:t>42</a:t>
            </a:fld>
            <a:endParaRPr lang="en-US" smtClean="0"/>
          </a:p>
        </p:txBody>
      </p:sp>
      <p:sp>
        <p:nvSpPr>
          <p:cNvPr id="20484"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1507" name="Rectangle 3"/>
          <p:cNvSpPr>
            <a:spLocks noGrp="1" noChangeArrowheads="1"/>
          </p:cNvSpPr>
          <p:nvPr>
            <p:ph type="title"/>
          </p:nvPr>
        </p:nvSpPr>
        <p:spPr>
          <a:xfrm>
            <a:off x="209006" y="152400"/>
            <a:ext cx="12694194"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BETWEEN/ NOT BETWEEN</a:t>
            </a:r>
            <a:endParaRPr lang="en-US" dirty="0" smtClean="0">
              <a:solidFill>
                <a:schemeClr val="tx1"/>
              </a:solidFill>
            </a:endParaRPr>
          </a:p>
        </p:txBody>
      </p:sp>
      <p:sp>
        <p:nvSpPr>
          <p:cNvPr id="20486" name="Text Box 4"/>
          <p:cNvSpPr txBox="1">
            <a:spLocks noChangeArrowheads="1"/>
          </p:cNvSpPr>
          <p:nvPr/>
        </p:nvSpPr>
        <p:spPr bwMode="auto">
          <a:xfrm>
            <a:off x="203200" y="1400176"/>
            <a:ext cx="11785600" cy="5262563"/>
          </a:xfrm>
          <a:prstGeom prst="rect">
            <a:avLst/>
          </a:prstGeom>
          <a:noFill/>
          <a:ln w="9525">
            <a:noFill/>
            <a:miter lim="800000"/>
            <a:headEnd/>
            <a:tailEnd/>
          </a:ln>
        </p:spPr>
        <p:txBody>
          <a:bodyPr>
            <a:spAutoFit/>
          </a:bodyPr>
          <a:lstStyle/>
          <a:p>
            <a:r>
              <a:rPr lang="en-US" sz="2000">
                <a:latin typeface="Arial" pitchFamily="34" charset="0"/>
              </a:rPr>
              <a:t>BETWEEN checks if a value is within a range.</a:t>
            </a:r>
          </a:p>
          <a:p>
            <a:r>
              <a:rPr lang="en-US" sz="2000">
                <a:latin typeface="Arial" pitchFamily="34" charset="0"/>
              </a:rPr>
              <a:t>NOT BETWEEN checks if a value is outside a range.</a:t>
            </a:r>
          </a:p>
          <a:p>
            <a:endParaRPr lang="en-US" b="1">
              <a:latin typeface="Arial" pitchFamily="34" charset="0"/>
            </a:endParaRPr>
          </a:p>
          <a:p>
            <a:r>
              <a:rPr lang="en-US" sz="2000" b="1" u="sng">
                <a:latin typeface="Arial" pitchFamily="34" charset="0"/>
              </a:rPr>
              <a:t>Example</a:t>
            </a:r>
            <a:r>
              <a:rPr lang="en-US" sz="2000" b="1">
                <a:latin typeface="Arial" pitchFamily="34" charset="0"/>
              </a:rPr>
              <a:t>:    </a:t>
            </a:r>
            <a:r>
              <a:rPr lang="en-US" sz="1600">
                <a:latin typeface="Arial" pitchFamily="34" charset="0"/>
              </a:rPr>
              <a:t>STAFF(sno, fname, lname, position, sex, dob, salary, bno)</a:t>
            </a:r>
          </a:p>
          <a:p>
            <a:endParaRPr lang="en-US" sz="2000">
              <a:latin typeface="Arial" pitchFamily="34" charset="0"/>
            </a:endParaRPr>
          </a:p>
          <a:p>
            <a:r>
              <a:rPr lang="en-US" sz="2000">
                <a:latin typeface="Arial" pitchFamily="34" charset="0"/>
              </a:rPr>
              <a:t>List all staff with a salary between 20000 and 30000.</a:t>
            </a:r>
          </a:p>
          <a:p>
            <a:endParaRPr lang="en-US" sz="1000">
              <a:latin typeface="Arial" pitchFamily="34" charset="0"/>
            </a:endParaRPr>
          </a:p>
          <a:p>
            <a:r>
              <a:rPr lang="en-US" sz="1800">
                <a:latin typeface="Courier New" pitchFamily="49" charset="0"/>
              </a:rPr>
              <a:t>SELECT sno, fname, lname, salary</a:t>
            </a:r>
          </a:p>
          <a:p>
            <a:r>
              <a:rPr lang="en-US" sz="1800">
                <a:latin typeface="Courier New" pitchFamily="49" charset="0"/>
              </a:rPr>
              <a:t>  FROM staff</a:t>
            </a:r>
          </a:p>
          <a:p>
            <a:r>
              <a:rPr lang="en-US" sz="1800">
                <a:latin typeface="Courier New" pitchFamily="49" charset="0"/>
              </a:rPr>
              <a:t>    WHERE  salary BETWEEN 20000 AND 30000;</a:t>
            </a:r>
            <a:endParaRPr lang="en-US" sz="1800"/>
          </a:p>
          <a:p>
            <a:endParaRPr lang="en-US">
              <a:latin typeface="Arial" pitchFamily="34" charset="0"/>
            </a:endParaRPr>
          </a:p>
          <a:p>
            <a:r>
              <a:rPr lang="en-US" sz="2000" i="1">
                <a:latin typeface="Arial" pitchFamily="34" charset="0"/>
              </a:rPr>
              <a:t>This would be expressed as:</a:t>
            </a:r>
          </a:p>
          <a:p>
            <a:endParaRPr lang="en-US" sz="1000">
              <a:latin typeface="Arial" pitchFamily="34" charset="0"/>
            </a:endParaRPr>
          </a:p>
          <a:p>
            <a:r>
              <a:rPr lang="en-US" sz="1800">
                <a:latin typeface="Courier New" pitchFamily="49" charset="0"/>
              </a:rPr>
              <a:t>SELECT sno, fname, lname, salary</a:t>
            </a:r>
          </a:p>
          <a:p>
            <a:r>
              <a:rPr lang="en-US" sz="1800">
                <a:latin typeface="Courier New" pitchFamily="49" charset="0"/>
              </a:rPr>
              <a:t>  FROM staff</a:t>
            </a:r>
          </a:p>
          <a:p>
            <a:r>
              <a:rPr lang="en-US" sz="1800">
                <a:latin typeface="Courier New" pitchFamily="49" charset="0"/>
              </a:rPr>
              <a:t>    WHERE  salary &gt;= 20000 AND salary &lt;= 30000;</a:t>
            </a:r>
            <a:endParaRPr lang="en-US" sz="1800"/>
          </a:p>
          <a:p>
            <a:endParaRPr lang="en-US" sz="2000">
              <a:latin typeface="Arial" pitchFamily="34" charset="0"/>
            </a:endParaRPr>
          </a:p>
          <a:p>
            <a:endParaRPr lang="en-US" sz="2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smtClean="0"/>
              <a:t>SQL (DML)</a:t>
            </a:r>
          </a:p>
        </p:txBody>
      </p:sp>
      <p:sp>
        <p:nvSpPr>
          <p:cNvPr id="21507" name="Slide Number Placeholder 5"/>
          <p:cNvSpPr>
            <a:spLocks noGrp="1"/>
          </p:cNvSpPr>
          <p:nvPr>
            <p:ph type="sldNum" sz="quarter" idx="12"/>
          </p:nvPr>
        </p:nvSpPr>
        <p:spPr>
          <a:noFill/>
        </p:spPr>
        <p:txBody>
          <a:bodyPr/>
          <a:lstStyle/>
          <a:p>
            <a:fld id="{F39C9D6F-9DC6-4902-A4E4-69668365C91F}" type="slidenum">
              <a:rPr lang="ar-SA" smtClean="0"/>
              <a:pPr/>
              <a:t>43</a:t>
            </a:fld>
            <a:endParaRPr lang="en-US" smtClean="0"/>
          </a:p>
        </p:txBody>
      </p:sp>
      <p:sp>
        <p:nvSpPr>
          <p:cNvPr id="21508" name="Rectangle 2"/>
          <p:cNvSpPr>
            <a:spLocks noChangeArrowheads="1"/>
          </p:cNvSpPr>
          <p:nvPr/>
        </p:nvSpPr>
        <p:spPr bwMode="auto">
          <a:xfrm>
            <a:off x="3350684" y="2438400"/>
            <a:ext cx="5283200" cy="11430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1509" name="Line 3"/>
          <p:cNvSpPr>
            <a:spLocks noChangeShapeType="1"/>
          </p:cNvSpPr>
          <p:nvPr/>
        </p:nvSpPr>
        <p:spPr bwMode="auto">
          <a:xfrm>
            <a:off x="4775200" y="2424113"/>
            <a:ext cx="2117" cy="1143000"/>
          </a:xfrm>
          <a:prstGeom prst="line">
            <a:avLst/>
          </a:prstGeom>
          <a:noFill/>
          <a:ln w="9525">
            <a:solidFill>
              <a:schemeClr val="tx1"/>
            </a:solidFill>
            <a:round/>
            <a:headEnd/>
            <a:tailEnd/>
          </a:ln>
        </p:spPr>
        <p:txBody>
          <a:bodyPr wrap="none" anchor="ctr"/>
          <a:lstStyle/>
          <a:p>
            <a:endParaRPr lang="en-US"/>
          </a:p>
        </p:txBody>
      </p:sp>
      <p:sp>
        <p:nvSpPr>
          <p:cNvPr id="21510" name="Rectangle 4"/>
          <p:cNvSpPr>
            <a:spLocks noChangeArrowheads="1"/>
          </p:cNvSpPr>
          <p:nvPr/>
        </p:nvSpPr>
        <p:spPr bwMode="auto">
          <a:xfrm>
            <a:off x="3352800" y="2043113"/>
            <a:ext cx="5283200"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21511" name="Line 5"/>
          <p:cNvSpPr>
            <a:spLocks noChangeShapeType="1"/>
          </p:cNvSpPr>
          <p:nvPr/>
        </p:nvSpPr>
        <p:spPr bwMode="auto">
          <a:xfrm>
            <a:off x="6081185" y="2424113"/>
            <a:ext cx="2116" cy="1143000"/>
          </a:xfrm>
          <a:prstGeom prst="line">
            <a:avLst/>
          </a:prstGeom>
          <a:noFill/>
          <a:ln w="9525">
            <a:solidFill>
              <a:schemeClr val="tx1"/>
            </a:solidFill>
            <a:round/>
            <a:headEnd/>
            <a:tailEnd/>
          </a:ln>
        </p:spPr>
        <p:txBody>
          <a:bodyPr wrap="none" anchor="ctr"/>
          <a:lstStyle/>
          <a:p>
            <a:endParaRPr lang="en-US"/>
          </a:p>
        </p:txBody>
      </p:sp>
      <p:sp>
        <p:nvSpPr>
          <p:cNvPr id="21512" name="Line 6"/>
          <p:cNvSpPr>
            <a:spLocks noChangeShapeType="1"/>
          </p:cNvSpPr>
          <p:nvPr/>
        </p:nvSpPr>
        <p:spPr bwMode="auto">
          <a:xfrm>
            <a:off x="7313085" y="2057400"/>
            <a:ext cx="2116" cy="1524000"/>
          </a:xfrm>
          <a:prstGeom prst="line">
            <a:avLst/>
          </a:prstGeom>
          <a:noFill/>
          <a:ln w="9525">
            <a:solidFill>
              <a:schemeClr val="tx1"/>
            </a:solidFill>
            <a:round/>
            <a:headEnd/>
            <a:tailEnd/>
          </a:ln>
        </p:spPr>
        <p:txBody>
          <a:bodyPr wrap="none" anchor="ctr"/>
          <a:lstStyle/>
          <a:p>
            <a:endParaRPr lang="en-US"/>
          </a:p>
        </p:txBody>
      </p:sp>
      <p:sp>
        <p:nvSpPr>
          <p:cNvPr id="21513" name="Text Box 7"/>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21514" name="Text Box 11"/>
          <p:cNvSpPr txBox="1">
            <a:spLocks noChangeArrowheads="1"/>
          </p:cNvSpPr>
          <p:nvPr/>
        </p:nvSpPr>
        <p:spPr bwMode="auto">
          <a:xfrm>
            <a:off x="3352800" y="2971800"/>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21515" name="Line 12"/>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21516" name="Text Box 13"/>
          <p:cNvSpPr txBox="1">
            <a:spLocks noChangeArrowheads="1"/>
          </p:cNvSpPr>
          <p:nvPr/>
        </p:nvSpPr>
        <p:spPr bwMode="auto">
          <a:xfrm>
            <a:off x="33782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21517" name="Text Box 14"/>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21518" name="Text Box 18"/>
          <p:cNvSpPr txBox="1">
            <a:spLocks noChangeArrowheads="1"/>
          </p:cNvSpPr>
          <p:nvPr/>
        </p:nvSpPr>
        <p:spPr bwMode="auto">
          <a:xfrm>
            <a:off x="4775201" y="2978150"/>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21519" name="Line 19"/>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21520" name="Text Box 20"/>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21521" name="Text Box 21"/>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21522" name="Text Box 25"/>
          <p:cNvSpPr txBox="1">
            <a:spLocks noChangeArrowheads="1"/>
          </p:cNvSpPr>
          <p:nvPr/>
        </p:nvSpPr>
        <p:spPr bwMode="auto">
          <a:xfrm>
            <a:off x="6098118" y="2978150"/>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21523" name="Text Box 26"/>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21524" name="Text Box 28"/>
          <p:cNvSpPr txBox="1">
            <a:spLocks noChangeArrowheads="1"/>
          </p:cNvSpPr>
          <p:nvPr/>
        </p:nvSpPr>
        <p:spPr bwMode="auto">
          <a:xfrm>
            <a:off x="7395633" y="2057400"/>
            <a:ext cx="764953" cy="338554"/>
          </a:xfrm>
          <a:prstGeom prst="rect">
            <a:avLst/>
          </a:prstGeom>
          <a:noFill/>
          <a:ln w="9525">
            <a:noFill/>
            <a:miter lim="800000"/>
            <a:headEnd/>
            <a:tailEnd/>
          </a:ln>
        </p:spPr>
        <p:txBody>
          <a:bodyPr wrap="none">
            <a:spAutoFit/>
          </a:bodyPr>
          <a:lstStyle/>
          <a:p>
            <a:r>
              <a:rPr lang="en-US" sz="1600" b="1">
                <a:solidFill>
                  <a:schemeClr val="bg1"/>
                </a:solidFill>
              </a:rPr>
              <a:t>Salary</a:t>
            </a:r>
          </a:p>
        </p:txBody>
      </p:sp>
      <p:sp>
        <p:nvSpPr>
          <p:cNvPr id="21525" name="Text Box 29"/>
          <p:cNvSpPr txBox="1">
            <a:spLocks noChangeArrowheads="1"/>
          </p:cNvSpPr>
          <p:nvPr/>
        </p:nvSpPr>
        <p:spPr bwMode="auto">
          <a:xfrm>
            <a:off x="7433734" y="2667000"/>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21526" name="Text Box 33"/>
          <p:cNvSpPr txBox="1">
            <a:spLocks noChangeArrowheads="1"/>
          </p:cNvSpPr>
          <p:nvPr/>
        </p:nvSpPr>
        <p:spPr bwMode="auto">
          <a:xfrm>
            <a:off x="7395634" y="2992438"/>
            <a:ext cx="753732" cy="338554"/>
          </a:xfrm>
          <a:prstGeom prst="rect">
            <a:avLst/>
          </a:prstGeom>
          <a:noFill/>
          <a:ln w="9525">
            <a:noFill/>
            <a:miter lim="800000"/>
            <a:headEnd/>
            <a:tailEnd/>
          </a:ln>
        </p:spPr>
        <p:txBody>
          <a:bodyPr wrap="none">
            <a:spAutoFit/>
          </a:bodyPr>
          <a:lstStyle/>
          <a:p>
            <a:r>
              <a:rPr lang="en-US" sz="1600">
                <a:latin typeface="Arial" pitchFamily="34" charset="0"/>
              </a:rPr>
              <a:t>24000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SQL (DML)</a:t>
            </a:r>
          </a:p>
        </p:txBody>
      </p:sp>
      <p:sp>
        <p:nvSpPr>
          <p:cNvPr id="22531" name="Slide Number Placeholder 5"/>
          <p:cNvSpPr>
            <a:spLocks noGrp="1"/>
          </p:cNvSpPr>
          <p:nvPr>
            <p:ph type="sldNum" sz="quarter" idx="12"/>
          </p:nvPr>
        </p:nvSpPr>
        <p:spPr>
          <a:noFill/>
        </p:spPr>
        <p:txBody>
          <a:bodyPr/>
          <a:lstStyle/>
          <a:p>
            <a:fld id="{1ACF48E9-B77E-4789-B283-FB94D26BAE34}" type="slidenum">
              <a:rPr lang="ar-SA" smtClean="0"/>
              <a:pPr/>
              <a:t>44</a:t>
            </a:fld>
            <a:endParaRPr lang="en-US" smtClean="0"/>
          </a:p>
        </p:txBody>
      </p:sp>
      <p:sp>
        <p:nvSpPr>
          <p:cNvPr id="22532"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3555" name="Rectangle 3"/>
          <p:cNvSpPr>
            <a:spLocks noGrp="1" noChangeArrowheads="1"/>
          </p:cNvSpPr>
          <p:nvPr>
            <p:ph type="title"/>
          </p:nvPr>
        </p:nvSpPr>
        <p:spPr>
          <a:xfrm>
            <a:off x="470263" y="191589"/>
            <a:ext cx="1106424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a:t>
            </a:r>
            <a:b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b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IN/ NOT IN</a:t>
            </a:r>
            <a:endParaRPr lang="en-US" dirty="0" smtClean="0">
              <a:solidFill>
                <a:schemeClr val="tx1"/>
              </a:solidFill>
              <a:latin typeface="Times New Roman" pitchFamily="18" charset="0"/>
              <a:cs typeface="Times New Roman" pitchFamily="18" charset="0"/>
            </a:endParaRPr>
          </a:p>
        </p:txBody>
      </p:sp>
      <p:sp>
        <p:nvSpPr>
          <p:cNvPr id="22534" name="Text Box 4"/>
          <p:cNvSpPr txBox="1">
            <a:spLocks noChangeArrowheads="1"/>
          </p:cNvSpPr>
          <p:nvPr/>
        </p:nvSpPr>
        <p:spPr bwMode="auto">
          <a:xfrm>
            <a:off x="101600" y="1595438"/>
            <a:ext cx="12090400" cy="5262562"/>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IN tests whether a data value matches one of a list values.</a:t>
            </a:r>
          </a:p>
          <a:p>
            <a:r>
              <a:rPr lang="en-US" sz="2000" dirty="0">
                <a:latin typeface="Times New Roman" pitchFamily="18" charset="0"/>
                <a:cs typeface="Times New Roman" pitchFamily="18" charset="0"/>
              </a:rPr>
              <a:t>NOT IN checks for data values that do not lie in a specific list of values.</a:t>
            </a:r>
          </a:p>
          <a:p>
            <a:endParaRPr lang="en-US"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Example</a:t>
            </a:r>
            <a:r>
              <a:rPr lang="en-US" sz="2000" b="1" dirty="0">
                <a:latin typeface="Times New Roman" pitchFamily="18" charset="0"/>
                <a:cs typeface="Times New Roman" pitchFamily="18" charset="0"/>
              </a:rPr>
              <a:t>:   </a:t>
            </a:r>
            <a:r>
              <a:rPr lang="en-US" sz="1600" dirty="0">
                <a:latin typeface="Times New Roman" pitchFamily="18" charset="0"/>
                <a:cs typeface="Times New Roman" pitchFamily="18" charset="0"/>
              </a:rPr>
              <a:t>STAFF(</a:t>
            </a:r>
            <a:r>
              <a:rPr lang="en-US" sz="1600" dirty="0" err="1">
                <a:latin typeface="Times New Roman" pitchFamily="18" charset="0"/>
                <a:cs typeface="Times New Roman" pitchFamily="18" charset="0"/>
              </a:rPr>
              <a:t>sno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lname</a:t>
            </a:r>
            <a:r>
              <a:rPr lang="en-US" sz="1600" dirty="0">
                <a:latin typeface="Times New Roman" pitchFamily="18" charset="0"/>
                <a:cs typeface="Times New Roman" pitchFamily="18" charset="0"/>
              </a:rPr>
              <a:t>, position, sex, dob, salary, </a:t>
            </a:r>
            <a:r>
              <a:rPr lang="en-US" sz="1600" dirty="0" err="1">
                <a:latin typeface="Times New Roman" pitchFamily="18" charset="0"/>
                <a:cs typeface="Times New Roman" pitchFamily="18" charset="0"/>
              </a:rPr>
              <a:t>bno</a:t>
            </a:r>
            <a:r>
              <a:rPr lang="en-US" sz="16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List all Managers or Assistants.</a:t>
            </a:r>
          </a:p>
          <a:p>
            <a:endParaRPr lang="en-US" sz="1000"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lname</a:t>
            </a:r>
            <a:r>
              <a:rPr lang="en-US" sz="1800" dirty="0">
                <a:latin typeface="Times New Roman" pitchFamily="18" charset="0"/>
                <a:cs typeface="Times New Roman" pitchFamily="18" charset="0"/>
              </a:rPr>
              <a:t>, position</a:t>
            </a:r>
          </a:p>
          <a:p>
            <a:r>
              <a:rPr lang="en-US" sz="1800" dirty="0">
                <a:latin typeface="Times New Roman" pitchFamily="18" charset="0"/>
                <a:cs typeface="Times New Roman" pitchFamily="18" charset="0"/>
              </a:rPr>
              <a:t>   FROM  staff</a:t>
            </a:r>
          </a:p>
          <a:p>
            <a:r>
              <a:rPr lang="en-US" sz="1800" dirty="0">
                <a:latin typeface="Times New Roman" pitchFamily="18" charset="0"/>
                <a:cs typeface="Times New Roman" pitchFamily="18" charset="0"/>
              </a:rPr>
              <a:t>      WHERE   position IN (‘Manager’, ‘Assistant’);</a:t>
            </a:r>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sz="2000" i="1" dirty="0">
                <a:latin typeface="Times New Roman" pitchFamily="18" charset="0"/>
                <a:cs typeface="Times New Roman" pitchFamily="18" charset="0"/>
              </a:rPr>
              <a:t>This would be expressed as:</a:t>
            </a:r>
          </a:p>
          <a:p>
            <a:endParaRPr lang="en-US" sz="1000" i="1"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lname</a:t>
            </a:r>
            <a:r>
              <a:rPr lang="en-US" sz="1800" dirty="0">
                <a:latin typeface="Times New Roman" pitchFamily="18" charset="0"/>
                <a:cs typeface="Times New Roman" pitchFamily="18" charset="0"/>
              </a:rPr>
              <a:t>, position</a:t>
            </a:r>
          </a:p>
          <a:p>
            <a:r>
              <a:rPr lang="en-US" sz="1800" dirty="0">
                <a:latin typeface="Times New Roman" pitchFamily="18" charset="0"/>
                <a:cs typeface="Times New Roman" pitchFamily="18" charset="0"/>
              </a:rPr>
              <a:t>  FROM  staff</a:t>
            </a:r>
          </a:p>
          <a:p>
            <a:r>
              <a:rPr lang="en-US" sz="1800" dirty="0">
                <a:latin typeface="Times New Roman" pitchFamily="18" charset="0"/>
                <a:cs typeface="Times New Roman" pitchFamily="18" charset="0"/>
              </a:rPr>
              <a:t>   WHERE   position = ‘Manager’ OR position = ’Assistant’;</a:t>
            </a:r>
          </a:p>
          <a:p>
            <a:endParaRPr lang="en-US" sz="2000" b="1" dirty="0">
              <a:latin typeface="Courier" pitchFamily="49" charset="0"/>
            </a:endParaRPr>
          </a:p>
          <a:p>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r>
              <a:rPr lang="en-US" smtClean="0"/>
              <a:t>SQL (DML)</a:t>
            </a:r>
          </a:p>
        </p:txBody>
      </p:sp>
      <p:sp>
        <p:nvSpPr>
          <p:cNvPr id="23555" name="Slide Number Placeholder 5"/>
          <p:cNvSpPr>
            <a:spLocks noGrp="1"/>
          </p:cNvSpPr>
          <p:nvPr>
            <p:ph type="sldNum" sz="quarter" idx="12"/>
          </p:nvPr>
        </p:nvSpPr>
        <p:spPr>
          <a:noFill/>
        </p:spPr>
        <p:txBody>
          <a:bodyPr/>
          <a:lstStyle/>
          <a:p>
            <a:fld id="{C10871FF-C668-4336-BBAC-84C4B43FAE3B}" type="slidenum">
              <a:rPr lang="ar-SA" smtClean="0"/>
              <a:pPr/>
              <a:t>45</a:t>
            </a:fld>
            <a:endParaRPr lang="en-US" smtClean="0"/>
          </a:p>
        </p:txBody>
      </p:sp>
      <p:sp>
        <p:nvSpPr>
          <p:cNvPr id="23556" name="Rectangle 2"/>
          <p:cNvSpPr>
            <a:spLocks noChangeArrowheads="1"/>
          </p:cNvSpPr>
          <p:nvPr/>
        </p:nvSpPr>
        <p:spPr bwMode="auto">
          <a:xfrm>
            <a:off x="3350685" y="2438400"/>
            <a:ext cx="5894916"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3557"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23558" name="Rectangle 4"/>
          <p:cNvSpPr>
            <a:spLocks noChangeArrowheads="1"/>
          </p:cNvSpPr>
          <p:nvPr/>
        </p:nvSpPr>
        <p:spPr bwMode="auto">
          <a:xfrm>
            <a:off x="3352800" y="2043113"/>
            <a:ext cx="5894917"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23559"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23560" name="Line 6"/>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23561" name="Text Box 7"/>
          <p:cNvSpPr txBox="1">
            <a:spLocks noChangeArrowheads="1"/>
          </p:cNvSpPr>
          <p:nvPr/>
        </p:nvSpPr>
        <p:spPr bwMode="auto">
          <a:xfrm>
            <a:off x="3352801"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23562" name="Text Box 8"/>
          <p:cNvSpPr txBox="1">
            <a:spLocks noChangeArrowheads="1"/>
          </p:cNvSpPr>
          <p:nvPr/>
        </p:nvSpPr>
        <p:spPr bwMode="auto">
          <a:xfrm>
            <a:off x="3344334"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23563" name="Text Box 9"/>
          <p:cNvSpPr txBox="1">
            <a:spLocks noChangeArrowheads="1"/>
          </p:cNvSpPr>
          <p:nvPr/>
        </p:nvSpPr>
        <p:spPr bwMode="auto">
          <a:xfrm>
            <a:off x="3361267" y="3354388"/>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23564" name="Text Box 10"/>
          <p:cNvSpPr txBox="1">
            <a:spLocks noChangeArrowheads="1"/>
          </p:cNvSpPr>
          <p:nvPr/>
        </p:nvSpPr>
        <p:spPr bwMode="auto">
          <a:xfrm>
            <a:off x="3352800" y="3727450"/>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23565" name="Line 11"/>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23566" name="Text Box 12"/>
          <p:cNvSpPr txBox="1">
            <a:spLocks noChangeArrowheads="1"/>
          </p:cNvSpPr>
          <p:nvPr/>
        </p:nvSpPr>
        <p:spPr bwMode="auto">
          <a:xfrm>
            <a:off x="33782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23567" name="Text Box 13"/>
          <p:cNvSpPr txBox="1">
            <a:spLocks noChangeArrowheads="1"/>
          </p:cNvSpPr>
          <p:nvPr/>
        </p:nvSpPr>
        <p:spPr bwMode="auto">
          <a:xfrm>
            <a:off x="4775200"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23568" name="Text Box 14"/>
          <p:cNvSpPr txBox="1">
            <a:spLocks noChangeArrowheads="1"/>
          </p:cNvSpPr>
          <p:nvPr/>
        </p:nvSpPr>
        <p:spPr bwMode="auto">
          <a:xfrm>
            <a:off x="4775201"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23569" name="Text Box 15"/>
          <p:cNvSpPr txBox="1">
            <a:spLocks noChangeArrowheads="1"/>
          </p:cNvSpPr>
          <p:nvPr/>
        </p:nvSpPr>
        <p:spPr bwMode="auto">
          <a:xfrm>
            <a:off x="4775200" y="3352800"/>
            <a:ext cx="641522" cy="338554"/>
          </a:xfrm>
          <a:prstGeom prst="rect">
            <a:avLst/>
          </a:prstGeom>
          <a:noFill/>
          <a:ln w="9525">
            <a:noFill/>
            <a:miter lim="800000"/>
            <a:headEnd/>
            <a:tailEnd/>
          </a:ln>
        </p:spPr>
        <p:txBody>
          <a:bodyPr wrap="none">
            <a:spAutoFit/>
          </a:bodyPr>
          <a:lstStyle/>
          <a:p>
            <a:r>
              <a:rPr lang="en-US" sz="1600">
                <a:latin typeface="Arial" pitchFamily="34" charset="0"/>
              </a:rPr>
              <a:t>Mary</a:t>
            </a:r>
          </a:p>
        </p:txBody>
      </p:sp>
      <p:sp>
        <p:nvSpPr>
          <p:cNvPr id="23570" name="Text Box 16"/>
          <p:cNvSpPr txBox="1">
            <a:spLocks noChangeArrowheads="1"/>
          </p:cNvSpPr>
          <p:nvPr/>
        </p:nvSpPr>
        <p:spPr bwMode="auto">
          <a:xfrm>
            <a:off x="4775201" y="3733800"/>
            <a:ext cx="764953" cy="338554"/>
          </a:xfrm>
          <a:prstGeom prst="rect">
            <a:avLst/>
          </a:prstGeom>
          <a:noFill/>
          <a:ln w="9525">
            <a:noFill/>
            <a:miter lim="800000"/>
            <a:headEnd/>
            <a:tailEnd/>
          </a:ln>
        </p:spPr>
        <p:txBody>
          <a:bodyPr wrap="none">
            <a:spAutoFit/>
          </a:bodyPr>
          <a:lstStyle/>
          <a:p>
            <a:r>
              <a:rPr lang="en-US" sz="1600">
                <a:latin typeface="Arial" pitchFamily="34" charset="0"/>
              </a:rPr>
              <a:t>Susan</a:t>
            </a:r>
          </a:p>
        </p:txBody>
      </p:sp>
      <p:sp>
        <p:nvSpPr>
          <p:cNvPr id="23571" name="Line 17"/>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23572" name="Text Box 18"/>
          <p:cNvSpPr txBox="1">
            <a:spLocks noChangeArrowheads="1"/>
          </p:cNvSpPr>
          <p:nvPr/>
        </p:nvSpPr>
        <p:spPr bwMode="auto">
          <a:xfrm>
            <a:off x="4876801"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23573" name="Text Box 19"/>
          <p:cNvSpPr txBox="1">
            <a:spLocks noChangeArrowheads="1"/>
          </p:cNvSpPr>
          <p:nvPr/>
        </p:nvSpPr>
        <p:spPr bwMode="auto">
          <a:xfrm>
            <a:off x="6098117"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23574" name="Text Box 20"/>
          <p:cNvSpPr txBox="1">
            <a:spLocks noChangeArrowheads="1"/>
          </p:cNvSpPr>
          <p:nvPr/>
        </p:nvSpPr>
        <p:spPr bwMode="auto">
          <a:xfrm>
            <a:off x="6098118"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23575" name="Text Box 21"/>
          <p:cNvSpPr txBox="1">
            <a:spLocks noChangeArrowheads="1"/>
          </p:cNvSpPr>
          <p:nvPr/>
        </p:nvSpPr>
        <p:spPr bwMode="auto">
          <a:xfrm>
            <a:off x="6098118" y="3384550"/>
            <a:ext cx="707245" cy="338554"/>
          </a:xfrm>
          <a:prstGeom prst="rect">
            <a:avLst/>
          </a:prstGeom>
          <a:noFill/>
          <a:ln w="9525">
            <a:noFill/>
            <a:miter lim="800000"/>
            <a:headEnd/>
            <a:tailEnd/>
          </a:ln>
        </p:spPr>
        <p:txBody>
          <a:bodyPr wrap="none">
            <a:spAutoFit/>
          </a:bodyPr>
          <a:lstStyle/>
          <a:p>
            <a:r>
              <a:rPr lang="en-US" sz="1600">
                <a:latin typeface="Arial" pitchFamily="34" charset="0"/>
              </a:rPr>
              <a:t>Howe</a:t>
            </a:r>
          </a:p>
        </p:txBody>
      </p:sp>
      <p:sp>
        <p:nvSpPr>
          <p:cNvPr id="23576" name="Text Box 22"/>
          <p:cNvSpPr txBox="1">
            <a:spLocks noChangeArrowheads="1"/>
          </p:cNvSpPr>
          <p:nvPr/>
        </p:nvSpPr>
        <p:spPr bwMode="auto">
          <a:xfrm>
            <a:off x="6098118" y="3733800"/>
            <a:ext cx="731290" cy="338554"/>
          </a:xfrm>
          <a:prstGeom prst="rect">
            <a:avLst/>
          </a:prstGeom>
          <a:noFill/>
          <a:ln w="9525">
            <a:noFill/>
            <a:miter lim="800000"/>
            <a:headEnd/>
            <a:tailEnd/>
          </a:ln>
        </p:spPr>
        <p:txBody>
          <a:bodyPr wrap="none">
            <a:spAutoFit/>
          </a:bodyPr>
          <a:lstStyle/>
          <a:p>
            <a:r>
              <a:rPr lang="en-US" sz="1600">
                <a:latin typeface="Arial" pitchFamily="34" charset="0"/>
              </a:rPr>
              <a:t>Brand</a:t>
            </a:r>
          </a:p>
        </p:txBody>
      </p:sp>
      <p:sp>
        <p:nvSpPr>
          <p:cNvPr id="23577" name="Text Box 23"/>
          <p:cNvSpPr txBox="1">
            <a:spLocks noChangeArrowheads="1"/>
          </p:cNvSpPr>
          <p:nvPr/>
        </p:nvSpPr>
        <p:spPr bwMode="auto">
          <a:xfrm>
            <a:off x="6093884"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23578" name="Text Box 25"/>
          <p:cNvSpPr txBox="1">
            <a:spLocks noChangeArrowheads="1"/>
          </p:cNvSpPr>
          <p:nvPr/>
        </p:nvSpPr>
        <p:spPr bwMode="auto">
          <a:xfrm>
            <a:off x="7721601" y="2057400"/>
            <a:ext cx="949299" cy="338554"/>
          </a:xfrm>
          <a:prstGeom prst="rect">
            <a:avLst/>
          </a:prstGeom>
          <a:noFill/>
          <a:ln w="9525">
            <a:noFill/>
            <a:miter lim="800000"/>
            <a:headEnd/>
            <a:tailEnd/>
          </a:ln>
        </p:spPr>
        <p:txBody>
          <a:bodyPr wrap="none">
            <a:spAutoFit/>
          </a:bodyPr>
          <a:lstStyle/>
          <a:p>
            <a:r>
              <a:rPr lang="en-US" sz="1600" b="1">
                <a:solidFill>
                  <a:schemeClr val="bg1"/>
                </a:solidFill>
              </a:rPr>
              <a:t>position</a:t>
            </a:r>
          </a:p>
        </p:txBody>
      </p:sp>
      <p:sp>
        <p:nvSpPr>
          <p:cNvPr id="23579" name="Text Box 26"/>
          <p:cNvSpPr txBox="1">
            <a:spLocks noChangeArrowheads="1"/>
          </p:cNvSpPr>
          <p:nvPr/>
        </p:nvSpPr>
        <p:spPr bwMode="auto">
          <a:xfrm>
            <a:off x="7738533" y="2667000"/>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
        <p:nvSpPr>
          <p:cNvPr id="23580" name="Text Box 27"/>
          <p:cNvSpPr txBox="1">
            <a:spLocks noChangeArrowheads="1"/>
          </p:cNvSpPr>
          <p:nvPr/>
        </p:nvSpPr>
        <p:spPr bwMode="auto">
          <a:xfrm>
            <a:off x="7730067" y="3040063"/>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23581" name="Text Box 28"/>
          <p:cNvSpPr txBox="1">
            <a:spLocks noChangeArrowheads="1"/>
          </p:cNvSpPr>
          <p:nvPr/>
        </p:nvSpPr>
        <p:spPr bwMode="auto">
          <a:xfrm>
            <a:off x="7721601" y="3398838"/>
            <a:ext cx="1016625" cy="338554"/>
          </a:xfrm>
          <a:prstGeom prst="rect">
            <a:avLst/>
          </a:prstGeom>
          <a:noFill/>
          <a:ln w="9525">
            <a:noFill/>
            <a:miter lim="800000"/>
            <a:headEnd/>
            <a:tailEnd/>
          </a:ln>
        </p:spPr>
        <p:txBody>
          <a:bodyPr wrap="none">
            <a:spAutoFit/>
          </a:bodyPr>
          <a:lstStyle/>
          <a:p>
            <a:r>
              <a:rPr lang="en-US" sz="1600">
                <a:latin typeface="Arial" pitchFamily="34" charset="0"/>
              </a:rPr>
              <a:t>Assistant</a:t>
            </a:r>
          </a:p>
        </p:txBody>
      </p:sp>
      <p:sp>
        <p:nvSpPr>
          <p:cNvPr id="23582" name="Text Box 29"/>
          <p:cNvSpPr txBox="1">
            <a:spLocks noChangeArrowheads="1"/>
          </p:cNvSpPr>
          <p:nvPr/>
        </p:nvSpPr>
        <p:spPr bwMode="auto">
          <a:xfrm>
            <a:off x="7789333" y="3779838"/>
            <a:ext cx="994183" cy="338554"/>
          </a:xfrm>
          <a:prstGeom prst="rect">
            <a:avLst/>
          </a:prstGeom>
          <a:noFill/>
          <a:ln w="9525">
            <a:noFill/>
            <a:miter lim="800000"/>
            <a:headEnd/>
            <a:tailEnd/>
          </a:ln>
        </p:spPr>
        <p:txBody>
          <a:bodyPr wrap="none">
            <a:spAutoFit/>
          </a:bodyPr>
          <a:lstStyle/>
          <a:p>
            <a:r>
              <a:rPr lang="en-US" sz="1600">
                <a:latin typeface="Arial" pitchFamily="34" charset="0"/>
              </a:rPr>
              <a:t>Manager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AB55AAA3-20D0-425A-B27A-71F6B244115C}" type="slidenum">
              <a:rPr lang="ar-SA" smtClean="0"/>
              <a:pPr/>
              <a:t>46</a:t>
            </a:fld>
            <a:endParaRPr lang="en-US" smtClean="0"/>
          </a:p>
        </p:txBody>
      </p:sp>
      <p:sp>
        <p:nvSpPr>
          <p:cNvPr id="24579"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5603" name="Rectangle 3"/>
          <p:cNvSpPr>
            <a:spLocks noGrp="1" noChangeArrowheads="1"/>
          </p:cNvSpPr>
          <p:nvPr>
            <p:ph type="title"/>
          </p:nvPr>
        </p:nvSpPr>
        <p:spPr>
          <a:xfrm>
            <a:off x="287382" y="76200"/>
            <a:ext cx="12615817"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LIKE/ NOT LIKE</a:t>
            </a:r>
            <a:endParaRPr lang="en-US" dirty="0" smtClean="0">
              <a:solidFill>
                <a:schemeClr val="tx1"/>
              </a:solidFill>
            </a:endParaRPr>
          </a:p>
        </p:txBody>
      </p:sp>
      <p:sp>
        <p:nvSpPr>
          <p:cNvPr id="24581" name="Text Box 4"/>
          <p:cNvSpPr txBox="1">
            <a:spLocks noChangeArrowheads="1"/>
          </p:cNvSpPr>
          <p:nvPr/>
        </p:nvSpPr>
        <p:spPr bwMode="auto">
          <a:xfrm>
            <a:off x="203200" y="1530351"/>
            <a:ext cx="11785600" cy="4585871"/>
          </a:xfrm>
          <a:prstGeom prst="rect">
            <a:avLst/>
          </a:prstGeom>
          <a:noFill/>
          <a:ln w="9525">
            <a:noFill/>
            <a:miter lim="800000"/>
            <a:headEnd/>
            <a:tailEnd/>
          </a:ln>
        </p:spPr>
        <p:txBody>
          <a:bodyPr>
            <a:spAutoFit/>
          </a:bodyPr>
          <a:lstStyle/>
          <a:p>
            <a:pPr marL="344488" indent="-344488" algn="just"/>
            <a:r>
              <a:rPr lang="en-US" sz="1800" b="1">
                <a:latin typeface="Arial" pitchFamily="34" charset="0"/>
              </a:rPr>
              <a:t>SQL has special pattern matching symbol:</a:t>
            </a:r>
          </a:p>
          <a:p>
            <a:pPr marL="344488" indent="-344488" algn="just">
              <a:spcBef>
                <a:spcPts val="1200"/>
              </a:spcBef>
            </a:pPr>
            <a:r>
              <a:rPr lang="en-US" sz="1800">
                <a:latin typeface="Arial" pitchFamily="34" charset="0"/>
              </a:rPr>
              <a:t>  %  represents any sequence of zero or more character (wildcard)</a:t>
            </a:r>
          </a:p>
          <a:p>
            <a:pPr marL="344488" indent="-344488" algn="just">
              <a:spcBef>
                <a:spcPts val="1200"/>
              </a:spcBef>
            </a:pPr>
            <a:r>
              <a:rPr lang="en-US" sz="1800">
                <a:latin typeface="Arial" pitchFamily="34" charset="0"/>
              </a:rPr>
              <a:t>  _   represents any single character</a:t>
            </a:r>
          </a:p>
          <a:p>
            <a:pPr marL="344488" indent="-344488" algn="just"/>
            <a:endParaRPr lang="en-US" b="1">
              <a:latin typeface="Arial" pitchFamily="34" charset="0"/>
            </a:endParaRPr>
          </a:p>
          <a:p>
            <a:pPr marL="344488" indent="-344488" algn="just"/>
            <a:r>
              <a:rPr lang="en-US" sz="1800" b="1" u="sng">
                <a:latin typeface="Arial" pitchFamily="34" charset="0"/>
              </a:rPr>
              <a:t>Example</a:t>
            </a:r>
            <a:r>
              <a:rPr lang="en-US" sz="1800" b="1">
                <a:latin typeface="Arial" pitchFamily="34" charset="0"/>
              </a:rPr>
              <a:t>:</a:t>
            </a:r>
          </a:p>
          <a:p>
            <a:pPr marL="344488" indent="-344488" algn="just">
              <a:spcBef>
                <a:spcPts val="1200"/>
              </a:spcBef>
              <a:buFont typeface="Wingdings" pitchFamily="2" charset="2"/>
              <a:buChar char="§"/>
            </a:pPr>
            <a:r>
              <a:rPr lang="en-US" sz="1800">
                <a:latin typeface="Arial" pitchFamily="34" charset="0"/>
              </a:rPr>
              <a:t>Address LIKE ‘H%’  means that the first character must be </a:t>
            </a:r>
            <a:r>
              <a:rPr lang="en-US" sz="1800" i="1">
                <a:latin typeface="Arial" pitchFamily="34" charset="0"/>
              </a:rPr>
              <a:t>H</a:t>
            </a:r>
            <a:r>
              <a:rPr lang="en-US" sz="1800">
                <a:latin typeface="Arial" pitchFamily="34" charset="0"/>
              </a:rPr>
              <a:t>, but the rest can be anything.</a:t>
            </a:r>
          </a:p>
          <a:p>
            <a:pPr marL="344488" indent="-344488" algn="just">
              <a:spcBef>
                <a:spcPts val="1200"/>
              </a:spcBef>
              <a:buFont typeface="Wingdings" pitchFamily="2" charset="2"/>
              <a:buChar char="§"/>
            </a:pPr>
            <a:r>
              <a:rPr lang="en-US" sz="1800">
                <a:latin typeface="Arial" pitchFamily="34" charset="0"/>
              </a:rPr>
              <a:t>Address LIKE ‘H_ _ _’ means that there must be exactly four characters in the string, the first of which must be </a:t>
            </a:r>
            <a:r>
              <a:rPr lang="en-US" sz="1800" i="1">
                <a:latin typeface="Arial" pitchFamily="34" charset="0"/>
              </a:rPr>
              <a:t>H.</a:t>
            </a:r>
            <a:endParaRPr lang="en-US" sz="1800">
              <a:latin typeface="Arial" pitchFamily="34" charset="0"/>
            </a:endParaRPr>
          </a:p>
          <a:p>
            <a:pPr marL="344488" indent="-344488" algn="just">
              <a:spcBef>
                <a:spcPts val="1200"/>
              </a:spcBef>
              <a:buFont typeface="Wingdings" pitchFamily="2" charset="2"/>
              <a:buChar char="§"/>
            </a:pPr>
            <a:r>
              <a:rPr lang="en-US" sz="1800">
                <a:latin typeface="Arial" pitchFamily="34" charset="0"/>
              </a:rPr>
              <a:t>Address LIKE ‘%e’ means any sequence of characters, of length at least 1, with the last character an </a:t>
            </a:r>
            <a:r>
              <a:rPr lang="en-US" sz="1800" i="1">
                <a:latin typeface="Arial" pitchFamily="34" charset="0"/>
              </a:rPr>
              <a:t>e.</a:t>
            </a:r>
            <a:endParaRPr lang="en-US" sz="1800">
              <a:latin typeface="Arial" pitchFamily="34" charset="0"/>
            </a:endParaRPr>
          </a:p>
          <a:p>
            <a:pPr marL="344488" indent="-344488" algn="just">
              <a:spcBef>
                <a:spcPts val="1200"/>
              </a:spcBef>
              <a:buFont typeface="Wingdings" pitchFamily="2" charset="2"/>
              <a:buChar char="§"/>
            </a:pPr>
            <a:r>
              <a:rPr lang="en-US" sz="1800">
                <a:latin typeface="Arial" pitchFamily="34" charset="0"/>
              </a:rPr>
              <a:t>Address LIKE ‘%Glasgow%’ means a sequence of characters of any length containing </a:t>
            </a:r>
            <a:r>
              <a:rPr lang="en-US" sz="1800" i="1">
                <a:latin typeface="Arial" pitchFamily="34" charset="0"/>
              </a:rPr>
              <a:t>Glasgow.</a:t>
            </a:r>
            <a:endParaRPr lang="en-US" sz="1800">
              <a:latin typeface="Arial" pitchFamily="34" charset="0"/>
            </a:endParaRPr>
          </a:p>
          <a:p>
            <a:pPr marL="344488" indent="-344488" algn="just">
              <a:spcBef>
                <a:spcPts val="1200"/>
              </a:spcBef>
              <a:buFont typeface="Wingdings" pitchFamily="2" charset="2"/>
              <a:buChar char="§"/>
            </a:pPr>
            <a:r>
              <a:rPr lang="en-US" sz="1800">
                <a:latin typeface="Arial" pitchFamily="34" charset="0"/>
              </a:rPr>
              <a:t>Address NOT LIKE ‘H%’ means the first character can not be </a:t>
            </a:r>
            <a:r>
              <a:rPr lang="en-US" sz="1800" i="1">
                <a:latin typeface="Arial" pitchFamily="34" charset="0"/>
              </a:rPr>
              <a:t>H.</a:t>
            </a:r>
            <a:endParaRPr lang="en-US" sz="1800">
              <a:latin typeface="Courier" pitchFamily="49" charset="0"/>
            </a:endParaRPr>
          </a:p>
          <a:p>
            <a:pPr marL="344488" indent="-344488" algn="just">
              <a:lnSpc>
                <a:spcPct val="120000"/>
              </a:lnSpc>
            </a:pPr>
            <a:endParaRPr lang="en-US" sz="2000" i="1">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en-US" smtClean="0"/>
              <a:t>SQL (DML)</a:t>
            </a:r>
          </a:p>
        </p:txBody>
      </p:sp>
      <p:sp>
        <p:nvSpPr>
          <p:cNvPr id="25603" name="Slide Number Placeholder 5"/>
          <p:cNvSpPr>
            <a:spLocks noGrp="1"/>
          </p:cNvSpPr>
          <p:nvPr>
            <p:ph type="sldNum" sz="quarter" idx="12"/>
          </p:nvPr>
        </p:nvSpPr>
        <p:spPr>
          <a:noFill/>
        </p:spPr>
        <p:txBody>
          <a:bodyPr/>
          <a:lstStyle/>
          <a:p>
            <a:fld id="{3AC58142-E1A4-479A-9B91-B4946F352E36}" type="slidenum">
              <a:rPr lang="ar-SA" smtClean="0"/>
              <a:pPr/>
              <a:t>47</a:t>
            </a:fld>
            <a:endParaRPr lang="en-US" smtClean="0"/>
          </a:p>
        </p:txBody>
      </p:sp>
      <p:sp>
        <p:nvSpPr>
          <p:cNvPr id="25604"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6627" name="Rectangle 3"/>
          <p:cNvSpPr>
            <a:spLocks noGrp="1" noChangeArrowheads="1"/>
          </p:cNvSpPr>
          <p:nvPr>
            <p:ph type="title"/>
          </p:nvPr>
        </p:nvSpPr>
        <p:spPr>
          <a:xfrm>
            <a:off x="431074" y="76200"/>
            <a:ext cx="12472126"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a:t>
            </a:r>
            <a:b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b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LIKE/ NOT LIKE</a:t>
            </a:r>
            <a:endParaRPr lang="en-US" dirty="0" smtClean="0">
              <a:solidFill>
                <a:schemeClr val="tx1"/>
              </a:solidFill>
              <a:latin typeface="Times New Roman" pitchFamily="18" charset="0"/>
              <a:cs typeface="Times New Roman" pitchFamily="18" charset="0"/>
            </a:endParaRPr>
          </a:p>
        </p:txBody>
      </p:sp>
      <p:sp>
        <p:nvSpPr>
          <p:cNvPr id="25606" name="Text Box 4"/>
          <p:cNvSpPr txBox="1">
            <a:spLocks noChangeArrowheads="1"/>
          </p:cNvSpPr>
          <p:nvPr/>
        </p:nvSpPr>
        <p:spPr bwMode="auto">
          <a:xfrm>
            <a:off x="203200" y="1559425"/>
            <a:ext cx="12192000" cy="5062537"/>
          </a:xfrm>
          <a:prstGeom prst="rect">
            <a:avLst/>
          </a:prstGeom>
          <a:noFill/>
          <a:ln w="9525">
            <a:noFill/>
            <a:miter lim="800000"/>
            <a:headEnd/>
            <a:tailEnd/>
          </a:ln>
        </p:spPr>
        <p:txBody>
          <a:bodyPr>
            <a:spAutoFit/>
          </a:bodyPr>
          <a:lstStyle/>
          <a:p>
            <a:r>
              <a:rPr lang="en-US" sz="2000" dirty="0">
                <a:latin typeface="Arial" pitchFamily="34" charset="0"/>
              </a:rPr>
              <a:t>If the search string can include the pattern-matching character itself, we can use an </a:t>
            </a:r>
            <a:r>
              <a:rPr lang="en-US" sz="2000" b="1" dirty="0">
                <a:latin typeface="Arial" pitchFamily="34" charset="0"/>
              </a:rPr>
              <a:t>escape</a:t>
            </a:r>
            <a:r>
              <a:rPr lang="en-US" sz="2000" dirty="0">
                <a:latin typeface="Arial" pitchFamily="34" charset="0"/>
              </a:rPr>
              <a:t> character to represent the pattern matching character.</a:t>
            </a:r>
          </a:p>
          <a:p>
            <a:endParaRPr lang="en-US" sz="2000" b="1" dirty="0">
              <a:latin typeface="Arial" pitchFamily="34" charset="0"/>
            </a:endParaRPr>
          </a:p>
          <a:p>
            <a:r>
              <a:rPr lang="en-US" sz="2000" dirty="0">
                <a:latin typeface="Arial" pitchFamily="34" charset="0"/>
              </a:rPr>
              <a:t>‘15%’ is represented by  LIKE ‘15#%’ ESCAPE ‘#’</a:t>
            </a:r>
            <a:endParaRPr lang="en-US" sz="2000" dirty="0"/>
          </a:p>
          <a:p>
            <a:endParaRPr lang="en-US" sz="2000" dirty="0"/>
          </a:p>
          <a:p>
            <a:endParaRPr lang="en-US" sz="2000" dirty="0"/>
          </a:p>
          <a:p>
            <a:endParaRPr lang="en-US" sz="2000" dirty="0"/>
          </a:p>
          <a:p>
            <a:r>
              <a:rPr lang="en-US" sz="2000" b="1" u="sng" dirty="0">
                <a:latin typeface="Arial" pitchFamily="34" charset="0"/>
              </a:rPr>
              <a:t>Example</a:t>
            </a:r>
            <a:r>
              <a:rPr lang="en-US" sz="2000" b="1" dirty="0">
                <a:latin typeface="Arial" pitchFamily="34" charset="0"/>
              </a:rPr>
              <a:t>:   </a:t>
            </a:r>
            <a:r>
              <a:rPr lang="en-US" sz="1600" dirty="0">
                <a:latin typeface="Arial" pitchFamily="34" charset="0"/>
              </a:rPr>
              <a:t>STAFF(</a:t>
            </a:r>
            <a:r>
              <a:rPr lang="en-US" sz="1600" dirty="0" err="1">
                <a:latin typeface="Arial" pitchFamily="34" charset="0"/>
              </a:rPr>
              <a:t>sno</a:t>
            </a:r>
            <a:r>
              <a:rPr lang="en-US" sz="1600" dirty="0">
                <a:latin typeface="Arial" pitchFamily="34" charset="0"/>
              </a:rPr>
              <a:t>, </a:t>
            </a:r>
            <a:r>
              <a:rPr lang="en-US" sz="1600" dirty="0" err="1">
                <a:latin typeface="Arial" pitchFamily="34" charset="0"/>
              </a:rPr>
              <a:t>fname</a:t>
            </a:r>
            <a:r>
              <a:rPr lang="en-US" sz="1600" dirty="0">
                <a:latin typeface="Arial" pitchFamily="34" charset="0"/>
              </a:rPr>
              <a:t>, </a:t>
            </a:r>
            <a:r>
              <a:rPr lang="en-US" sz="1600" dirty="0" err="1">
                <a:latin typeface="Arial" pitchFamily="34" charset="0"/>
              </a:rPr>
              <a:t>lname</a:t>
            </a:r>
            <a:r>
              <a:rPr lang="en-US" sz="1600" dirty="0">
                <a:latin typeface="Arial" pitchFamily="34" charset="0"/>
              </a:rPr>
              <a:t>, position, sex, dob, salary, address</a:t>
            </a:r>
            <a:r>
              <a:rPr lang="en-US" sz="1600" dirty="0">
                <a:latin typeface="Courier New" pitchFamily="49" charset="0"/>
              </a:rPr>
              <a:t>,</a:t>
            </a:r>
            <a:r>
              <a:rPr lang="en-US" sz="1600" dirty="0">
                <a:latin typeface="Arial" pitchFamily="34" charset="0"/>
              </a:rPr>
              <a:t> </a:t>
            </a:r>
            <a:r>
              <a:rPr lang="en-US" sz="1600" dirty="0" err="1">
                <a:latin typeface="Arial" pitchFamily="34" charset="0"/>
              </a:rPr>
              <a:t>bno</a:t>
            </a:r>
            <a:r>
              <a:rPr lang="en-US" sz="1600" dirty="0">
                <a:latin typeface="Arial" pitchFamily="34" charset="0"/>
              </a:rPr>
              <a:t>)</a:t>
            </a:r>
          </a:p>
          <a:p>
            <a:endParaRPr lang="en-US" sz="2000" dirty="0">
              <a:latin typeface="Arial" pitchFamily="34" charset="0"/>
            </a:endParaRPr>
          </a:p>
          <a:p>
            <a:r>
              <a:rPr lang="en-US" sz="2000" dirty="0">
                <a:latin typeface="Arial" pitchFamily="34" charset="0"/>
              </a:rPr>
              <a:t>List all staff with the string ‘Glasgow’ in their address.</a:t>
            </a:r>
          </a:p>
          <a:p>
            <a:endParaRPr lang="en-US" sz="900" dirty="0">
              <a:latin typeface="Courier New" pitchFamily="49" charset="0"/>
            </a:endParaRPr>
          </a:p>
          <a:p>
            <a:r>
              <a:rPr lang="en-US" sz="1800" dirty="0">
                <a:latin typeface="Courier New" pitchFamily="49" charset="0"/>
              </a:rPr>
              <a:t>SELECT </a:t>
            </a:r>
            <a:r>
              <a:rPr lang="en-US" sz="1800" dirty="0" err="1">
                <a:latin typeface="Courier New" pitchFamily="49" charset="0"/>
              </a:rPr>
              <a:t>sno</a:t>
            </a:r>
            <a:r>
              <a:rPr lang="en-US" sz="1800" dirty="0">
                <a:latin typeface="Courier New" pitchFamily="49" charset="0"/>
              </a:rPr>
              <a:t>, </a:t>
            </a:r>
            <a:r>
              <a:rPr lang="en-US" sz="1800" dirty="0" err="1">
                <a:latin typeface="Courier New" pitchFamily="49" charset="0"/>
              </a:rPr>
              <a:t>fname</a:t>
            </a:r>
            <a:r>
              <a:rPr lang="en-US" sz="1800" dirty="0">
                <a:latin typeface="Courier New" pitchFamily="49" charset="0"/>
              </a:rPr>
              <a:t>, </a:t>
            </a:r>
            <a:r>
              <a:rPr lang="en-US" sz="1800" dirty="0" err="1">
                <a:latin typeface="Courier New" pitchFamily="49" charset="0"/>
              </a:rPr>
              <a:t>lname</a:t>
            </a:r>
            <a:r>
              <a:rPr lang="en-US" sz="1800" dirty="0">
                <a:latin typeface="Courier New" pitchFamily="49" charset="0"/>
              </a:rPr>
              <a:t>, address</a:t>
            </a:r>
          </a:p>
          <a:p>
            <a:r>
              <a:rPr lang="en-US" sz="1800" dirty="0">
                <a:latin typeface="Courier New" pitchFamily="49" charset="0"/>
              </a:rPr>
              <a:t>   FROM  staff</a:t>
            </a:r>
          </a:p>
          <a:p>
            <a:r>
              <a:rPr lang="en-US" sz="1800" dirty="0">
                <a:latin typeface="Courier New" pitchFamily="49" charset="0"/>
              </a:rPr>
              <a:t>      WHERE   address LIKE ‘%Glasgow%’;</a:t>
            </a:r>
          </a:p>
          <a:p>
            <a:endParaRPr lang="en-US" sz="2000" dirty="0">
              <a:latin typeface="Courier" pitchFamily="49" charset="0"/>
            </a:endParaRPr>
          </a:p>
          <a:p>
            <a:endParaRPr lang="en-US" sz="2000" dirty="0">
              <a:latin typeface="Arial" pitchFamily="34" charset="0"/>
            </a:endParaRPr>
          </a:p>
          <a:p>
            <a:endParaRPr lang="en-US" sz="2000" b="1" dirty="0">
              <a:latin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SQL (DML)</a:t>
            </a:r>
          </a:p>
        </p:txBody>
      </p:sp>
      <p:sp>
        <p:nvSpPr>
          <p:cNvPr id="26627" name="Slide Number Placeholder 5"/>
          <p:cNvSpPr>
            <a:spLocks noGrp="1"/>
          </p:cNvSpPr>
          <p:nvPr>
            <p:ph type="sldNum" sz="quarter" idx="12"/>
          </p:nvPr>
        </p:nvSpPr>
        <p:spPr>
          <a:noFill/>
        </p:spPr>
        <p:txBody>
          <a:bodyPr/>
          <a:lstStyle/>
          <a:p>
            <a:fld id="{CD6A8989-1B69-4326-810B-5F667DDEF88C}" type="slidenum">
              <a:rPr lang="ar-SA" smtClean="0"/>
              <a:pPr/>
              <a:t>48</a:t>
            </a:fld>
            <a:endParaRPr lang="en-US" smtClean="0"/>
          </a:p>
        </p:txBody>
      </p:sp>
      <p:sp>
        <p:nvSpPr>
          <p:cNvPr id="26628" name="Rectangle 2"/>
          <p:cNvSpPr>
            <a:spLocks noChangeArrowheads="1"/>
          </p:cNvSpPr>
          <p:nvPr/>
        </p:nvSpPr>
        <p:spPr bwMode="auto">
          <a:xfrm>
            <a:off x="2465918" y="2438400"/>
            <a:ext cx="7723716" cy="1295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6629" name="Line 3"/>
          <p:cNvSpPr>
            <a:spLocks noChangeShapeType="1"/>
          </p:cNvSpPr>
          <p:nvPr/>
        </p:nvSpPr>
        <p:spPr bwMode="auto">
          <a:xfrm>
            <a:off x="3890433" y="2424113"/>
            <a:ext cx="2117" cy="1295400"/>
          </a:xfrm>
          <a:prstGeom prst="line">
            <a:avLst/>
          </a:prstGeom>
          <a:noFill/>
          <a:ln w="9525">
            <a:solidFill>
              <a:schemeClr val="tx1"/>
            </a:solidFill>
            <a:round/>
            <a:headEnd/>
            <a:tailEnd/>
          </a:ln>
        </p:spPr>
        <p:txBody>
          <a:bodyPr wrap="none" anchor="ctr"/>
          <a:lstStyle/>
          <a:p>
            <a:endParaRPr lang="en-US"/>
          </a:p>
        </p:txBody>
      </p:sp>
      <p:sp>
        <p:nvSpPr>
          <p:cNvPr id="26630" name="Rectangle 4"/>
          <p:cNvSpPr>
            <a:spLocks noChangeArrowheads="1"/>
          </p:cNvSpPr>
          <p:nvPr/>
        </p:nvSpPr>
        <p:spPr bwMode="auto">
          <a:xfrm>
            <a:off x="2468034" y="2043113"/>
            <a:ext cx="7723717"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26631" name="Line 5"/>
          <p:cNvSpPr>
            <a:spLocks noChangeShapeType="1"/>
          </p:cNvSpPr>
          <p:nvPr/>
        </p:nvSpPr>
        <p:spPr bwMode="auto">
          <a:xfrm>
            <a:off x="5196418" y="2424113"/>
            <a:ext cx="2116" cy="1295400"/>
          </a:xfrm>
          <a:prstGeom prst="line">
            <a:avLst/>
          </a:prstGeom>
          <a:noFill/>
          <a:ln w="9525">
            <a:solidFill>
              <a:schemeClr val="tx1"/>
            </a:solidFill>
            <a:round/>
            <a:headEnd/>
            <a:tailEnd/>
          </a:ln>
        </p:spPr>
        <p:txBody>
          <a:bodyPr wrap="none" anchor="ctr"/>
          <a:lstStyle/>
          <a:p>
            <a:endParaRPr lang="en-US"/>
          </a:p>
        </p:txBody>
      </p:sp>
      <p:sp>
        <p:nvSpPr>
          <p:cNvPr id="26632" name="Text Box 7"/>
          <p:cNvSpPr txBox="1">
            <a:spLocks noChangeArrowheads="1"/>
          </p:cNvSpPr>
          <p:nvPr/>
        </p:nvSpPr>
        <p:spPr bwMode="auto">
          <a:xfrm>
            <a:off x="2468034" y="2622550"/>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26633" name="Text Box 8"/>
          <p:cNvSpPr txBox="1">
            <a:spLocks noChangeArrowheads="1"/>
          </p:cNvSpPr>
          <p:nvPr/>
        </p:nvSpPr>
        <p:spPr bwMode="auto">
          <a:xfrm>
            <a:off x="2459567" y="2995613"/>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26634" name="Line 11"/>
          <p:cNvSpPr>
            <a:spLocks noChangeShapeType="1"/>
          </p:cNvSpPr>
          <p:nvPr/>
        </p:nvSpPr>
        <p:spPr bwMode="auto">
          <a:xfrm flipV="1">
            <a:off x="3890433" y="2043113"/>
            <a:ext cx="0" cy="381000"/>
          </a:xfrm>
          <a:prstGeom prst="line">
            <a:avLst/>
          </a:prstGeom>
          <a:noFill/>
          <a:ln w="9525">
            <a:solidFill>
              <a:schemeClr val="tx1"/>
            </a:solidFill>
            <a:round/>
            <a:headEnd/>
            <a:tailEnd/>
          </a:ln>
        </p:spPr>
        <p:txBody>
          <a:bodyPr wrap="none" anchor="ctr"/>
          <a:lstStyle/>
          <a:p>
            <a:endParaRPr lang="en-US"/>
          </a:p>
        </p:txBody>
      </p:sp>
      <p:sp>
        <p:nvSpPr>
          <p:cNvPr id="26635" name="Text Box 12"/>
          <p:cNvSpPr txBox="1">
            <a:spLocks noChangeArrowheads="1"/>
          </p:cNvSpPr>
          <p:nvPr/>
        </p:nvSpPr>
        <p:spPr bwMode="auto">
          <a:xfrm>
            <a:off x="2463800" y="2057400"/>
            <a:ext cx="52610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26636" name="Text Box 13"/>
          <p:cNvSpPr txBox="1">
            <a:spLocks noChangeArrowheads="1"/>
          </p:cNvSpPr>
          <p:nvPr/>
        </p:nvSpPr>
        <p:spPr bwMode="auto">
          <a:xfrm>
            <a:off x="3890433" y="2652713"/>
            <a:ext cx="628698" cy="338554"/>
          </a:xfrm>
          <a:prstGeom prst="rect">
            <a:avLst/>
          </a:prstGeom>
          <a:noFill/>
          <a:ln w="9525">
            <a:noFill/>
            <a:miter lim="800000"/>
            <a:headEnd/>
            <a:tailEnd/>
          </a:ln>
        </p:spPr>
        <p:txBody>
          <a:bodyPr wrap="none">
            <a:spAutoFit/>
          </a:bodyPr>
          <a:lstStyle/>
          <a:p>
            <a:r>
              <a:rPr lang="en-US" sz="1600">
                <a:latin typeface="Arial" pitchFamily="34" charset="0"/>
              </a:rPr>
              <a:t>John</a:t>
            </a:r>
          </a:p>
        </p:txBody>
      </p:sp>
      <p:sp>
        <p:nvSpPr>
          <p:cNvPr id="26637" name="Text Box 14"/>
          <p:cNvSpPr txBox="1">
            <a:spLocks noChangeArrowheads="1"/>
          </p:cNvSpPr>
          <p:nvPr/>
        </p:nvSpPr>
        <p:spPr bwMode="auto">
          <a:xfrm>
            <a:off x="3890434" y="3001963"/>
            <a:ext cx="548548" cy="338554"/>
          </a:xfrm>
          <a:prstGeom prst="rect">
            <a:avLst/>
          </a:prstGeom>
          <a:noFill/>
          <a:ln w="9525">
            <a:noFill/>
            <a:miter lim="800000"/>
            <a:headEnd/>
            <a:tailEnd/>
          </a:ln>
        </p:spPr>
        <p:txBody>
          <a:bodyPr wrap="none">
            <a:spAutoFit/>
          </a:bodyPr>
          <a:lstStyle/>
          <a:p>
            <a:r>
              <a:rPr lang="en-US" sz="1600">
                <a:latin typeface="Arial" pitchFamily="34" charset="0"/>
              </a:rPr>
              <a:t>Ann</a:t>
            </a:r>
          </a:p>
        </p:txBody>
      </p:sp>
      <p:sp>
        <p:nvSpPr>
          <p:cNvPr id="26638" name="Line 17"/>
          <p:cNvSpPr>
            <a:spLocks noChangeShapeType="1"/>
          </p:cNvSpPr>
          <p:nvPr/>
        </p:nvSpPr>
        <p:spPr bwMode="auto">
          <a:xfrm flipV="1">
            <a:off x="5196417" y="2043113"/>
            <a:ext cx="0" cy="381000"/>
          </a:xfrm>
          <a:prstGeom prst="line">
            <a:avLst/>
          </a:prstGeom>
          <a:noFill/>
          <a:ln w="9525">
            <a:solidFill>
              <a:schemeClr val="tx1"/>
            </a:solidFill>
            <a:round/>
            <a:headEnd/>
            <a:tailEnd/>
          </a:ln>
        </p:spPr>
        <p:txBody>
          <a:bodyPr wrap="none" anchor="ctr"/>
          <a:lstStyle/>
          <a:p>
            <a:endParaRPr lang="en-US"/>
          </a:p>
        </p:txBody>
      </p:sp>
      <p:sp>
        <p:nvSpPr>
          <p:cNvPr id="26639" name="Text Box 18"/>
          <p:cNvSpPr txBox="1">
            <a:spLocks noChangeArrowheads="1"/>
          </p:cNvSpPr>
          <p:nvPr/>
        </p:nvSpPr>
        <p:spPr bwMode="auto">
          <a:xfrm>
            <a:off x="3992034" y="2066925"/>
            <a:ext cx="845103" cy="338554"/>
          </a:xfrm>
          <a:prstGeom prst="rect">
            <a:avLst/>
          </a:prstGeom>
          <a:noFill/>
          <a:ln w="9525">
            <a:noFill/>
            <a:miter lim="800000"/>
            <a:headEnd/>
            <a:tailEnd/>
          </a:ln>
        </p:spPr>
        <p:txBody>
          <a:bodyPr wrap="none">
            <a:spAutoFit/>
          </a:bodyPr>
          <a:lstStyle/>
          <a:p>
            <a:r>
              <a:rPr lang="en-US" sz="1600" b="1">
                <a:solidFill>
                  <a:schemeClr val="bg1"/>
                </a:solidFill>
              </a:rPr>
              <a:t>FName</a:t>
            </a:r>
          </a:p>
        </p:txBody>
      </p:sp>
      <p:sp>
        <p:nvSpPr>
          <p:cNvPr id="26640" name="Text Box 19"/>
          <p:cNvSpPr txBox="1">
            <a:spLocks noChangeArrowheads="1"/>
          </p:cNvSpPr>
          <p:nvPr/>
        </p:nvSpPr>
        <p:spPr bwMode="auto">
          <a:xfrm>
            <a:off x="5213351" y="2652713"/>
            <a:ext cx="708848" cy="338554"/>
          </a:xfrm>
          <a:prstGeom prst="rect">
            <a:avLst/>
          </a:prstGeom>
          <a:noFill/>
          <a:ln w="9525">
            <a:noFill/>
            <a:miter lim="800000"/>
            <a:headEnd/>
            <a:tailEnd/>
          </a:ln>
        </p:spPr>
        <p:txBody>
          <a:bodyPr wrap="none">
            <a:spAutoFit/>
          </a:bodyPr>
          <a:lstStyle/>
          <a:p>
            <a:r>
              <a:rPr lang="en-US" sz="1600">
                <a:latin typeface="Arial" pitchFamily="34" charset="0"/>
              </a:rPr>
              <a:t>White</a:t>
            </a:r>
          </a:p>
        </p:txBody>
      </p:sp>
      <p:sp>
        <p:nvSpPr>
          <p:cNvPr id="26641" name="Text Box 20"/>
          <p:cNvSpPr txBox="1">
            <a:spLocks noChangeArrowheads="1"/>
          </p:cNvSpPr>
          <p:nvPr/>
        </p:nvSpPr>
        <p:spPr bwMode="auto">
          <a:xfrm>
            <a:off x="5213351" y="3001963"/>
            <a:ext cx="764953" cy="338554"/>
          </a:xfrm>
          <a:prstGeom prst="rect">
            <a:avLst/>
          </a:prstGeom>
          <a:noFill/>
          <a:ln w="9525">
            <a:noFill/>
            <a:miter lim="800000"/>
            <a:headEnd/>
            <a:tailEnd/>
          </a:ln>
        </p:spPr>
        <p:txBody>
          <a:bodyPr wrap="none">
            <a:spAutoFit/>
          </a:bodyPr>
          <a:lstStyle/>
          <a:p>
            <a:r>
              <a:rPr lang="en-US" sz="1600">
                <a:latin typeface="Arial" pitchFamily="34" charset="0"/>
              </a:rPr>
              <a:t>Beech</a:t>
            </a:r>
          </a:p>
        </p:txBody>
      </p:sp>
      <p:sp>
        <p:nvSpPr>
          <p:cNvPr id="26642" name="Text Box 23"/>
          <p:cNvSpPr txBox="1">
            <a:spLocks noChangeArrowheads="1"/>
          </p:cNvSpPr>
          <p:nvPr/>
        </p:nvSpPr>
        <p:spPr bwMode="auto">
          <a:xfrm>
            <a:off x="5209118" y="2057400"/>
            <a:ext cx="838691" cy="338554"/>
          </a:xfrm>
          <a:prstGeom prst="rect">
            <a:avLst/>
          </a:prstGeom>
          <a:noFill/>
          <a:ln w="9525">
            <a:noFill/>
            <a:miter lim="800000"/>
            <a:headEnd/>
            <a:tailEnd/>
          </a:ln>
        </p:spPr>
        <p:txBody>
          <a:bodyPr wrap="none">
            <a:spAutoFit/>
          </a:bodyPr>
          <a:lstStyle/>
          <a:p>
            <a:r>
              <a:rPr lang="en-US" sz="1600" b="1">
                <a:solidFill>
                  <a:schemeClr val="bg1"/>
                </a:solidFill>
              </a:rPr>
              <a:t>LName</a:t>
            </a:r>
          </a:p>
        </p:txBody>
      </p:sp>
      <p:sp>
        <p:nvSpPr>
          <p:cNvPr id="26643" name="Text Box 25"/>
          <p:cNvSpPr txBox="1">
            <a:spLocks noChangeArrowheads="1"/>
          </p:cNvSpPr>
          <p:nvPr/>
        </p:nvSpPr>
        <p:spPr bwMode="auto">
          <a:xfrm>
            <a:off x="6836834" y="2057400"/>
            <a:ext cx="914033" cy="338554"/>
          </a:xfrm>
          <a:prstGeom prst="rect">
            <a:avLst/>
          </a:prstGeom>
          <a:noFill/>
          <a:ln w="9525">
            <a:noFill/>
            <a:miter lim="800000"/>
            <a:headEnd/>
            <a:tailEnd/>
          </a:ln>
        </p:spPr>
        <p:txBody>
          <a:bodyPr wrap="none">
            <a:spAutoFit/>
          </a:bodyPr>
          <a:lstStyle/>
          <a:p>
            <a:r>
              <a:rPr lang="en-US" sz="1600" b="1">
                <a:solidFill>
                  <a:schemeClr val="bg1"/>
                </a:solidFill>
              </a:rPr>
              <a:t>address</a:t>
            </a:r>
          </a:p>
        </p:txBody>
      </p:sp>
      <p:sp>
        <p:nvSpPr>
          <p:cNvPr id="26644" name="Text Box 26"/>
          <p:cNvSpPr txBox="1">
            <a:spLocks noChangeArrowheads="1"/>
          </p:cNvSpPr>
          <p:nvPr/>
        </p:nvSpPr>
        <p:spPr bwMode="auto">
          <a:xfrm>
            <a:off x="6350001" y="2667000"/>
            <a:ext cx="2829621" cy="338554"/>
          </a:xfrm>
          <a:prstGeom prst="rect">
            <a:avLst/>
          </a:prstGeom>
          <a:noFill/>
          <a:ln w="9525">
            <a:noFill/>
            <a:miter lim="800000"/>
            <a:headEnd/>
            <a:tailEnd/>
          </a:ln>
        </p:spPr>
        <p:txBody>
          <a:bodyPr wrap="none">
            <a:spAutoFit/>
          </a:bodyPr>
          <a:lstStyle/>
          <a:p>
            <a:r>
              <a:rPr lang="en-US" sz="1600">
                <a:latin typeface="Arial" pitchFamily="34" charset="0"/>
              </a:rPr>
              <a:t>Achray St,Glasgow G32 9DX</a:t>
            </a:r>
          </a:p>
        </p:txBody>
      </p:sp>
      <p:sp>
        <p:nvSpPr>
          <p:cNvPr id="26645" name="Text Box 27"/>
          <p:cNvSpPr txBox="1">
            <a:spLocks noChangeArrowheads="1"/>
          </p:cNvSpPr>
          <p:nvPr/>
        </p:nvSpPr>
        <p:spPr bwMode="auto">
          <a:xfrm>
            <a:off x="6341533" y="3040063"/>
            <a:ext cx="2245615" cy="338554"/>
          </a:xfrm>
          <a:prstGeom prst="rect">
            <a:avLst/>
          </a:prstGeom>
          <a:noFill/>
          <a:ln w="9525">
            <a:noFill/>
            <a:miter lim="800000"/>
            <a:headEnd/>
            <a:tailEnd/>
          </a:ln>
        </p:spPr>
        <p:txBody>
          <a:bodyPr wrap="none">
            <a:spAutoFit/>
          </a:bodyPr>
          <a:lstStyle/>
          <a:p>
            <a:r>
              <a:rPr lang="en-US" sz="1600">
                <a:latin typeface="Arial" pitchFamily="34" charset="0"/>
              </a:rPr>
              <a:t>Well  St, Glasgow G42</a:t>
            </a:r>
          </a:p>
        </p:txBody>
      </p:sp>
      <p:sp>
        <p:nvSpPr>
          <p:cNvPr id="26646" name="Line 30"/>
          <p:cNvSpPr>
            <a:spLocks noChangeShapeType="1"/>
          </p:cNvSpPr>
          <p:nvPr/>
        </p:nvSpPr>
        <p:spPr bwMode="auto">
          <a:xfrm>
            <a:off x="6400800" y="2057400"/>
            <a:ext cx="0" cy="16764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smtClean="0"/>
              <a:t>SQL (DML)</a:t>
            </a:r>
          </a:p>
        </p:txBody>
      </p:sp>
      <p:sp>
        <p:nvSpPr>
          <p:cNvPr id="27651" name="Slide Number Placeholder 5"/>
          <p:cNvSpPr>
            <a:spLocks noGrp="1"/>
          </p:cNvSpPr>
          <p:nvPr>
            <p:ph type="sldNum" sz="quarter" idx="12"/>
          </p:nvPr>
        </p:nvSpPr>
        <p:spPr>
          <a:noFill/>
        </p:spPr>
        <p:txBody>
          <a:bodyPr/>
          <a:lstStyle/>
          <a:p>
            <a:fld id="{11276EF8-5DCD-4C81-BAF3-EF290755049C}" type="slidenum">
              <a:rPr lang="ar-SA" smtClean="0"/>
              <a:pPr/>
              <a:t>49</a:t>
            </a:fld>
            <a:endParaRPr lang="en-US" smtClean="0"/>
          </a:p>
        </p:txBody>
      </p:sp>
      <p:sp>
        <p:nvSpPr>
          <p:cNvPr id="27652"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8675" name="Rectangle 3"/>
          <p:cNvSpPr>
            <a:spLocks noGrp="1" noChangeArrowheads="1"/>
          </p:cNvSpPr>
          <p:nvPr>
            <p:ph type="title"/>
          </p:nvPr>
        </p:nvSpPr>
        <p:spPr>
          <a:xfrm>
            <a:off x="261256" y="76200"/>
            <a:ext cx="12641943"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IS NULL/ IS NOT NULL</a:t>
            </a:r>
            <a:endParaRPr lang="en-US" dirty="0" smtClean="0">
              <a:solidFill>
                <a:schemeClr val="tx1"/>
              </a:solidFill>
            </a:endParaRPr>
          </a:p>
        </p:txBody>
      </p:sp>
      <p:sp>
        <p:nvSpPr>
          <p:cNvPr id="27654" name="Text Box 4"/>
          <p:cNvSpPr txBox="1">
            <a:spLocks noChangeArrowheads="1"/>
          </p:cNvSpPr>
          <p:nvPr/>
        </p:nvSpPr>
        <p:spPr bwMode="auto">
          <a:xfrm>
            <a:off x="203200" y="1447801"/>
            <a:ext cx="11684000" cy="4518160"/>
          </a:xfrm>
          <a:prstGeom prst="rect">
            <a:avLst/>
          </a:prstGeom>
          <a:noFill/>
          <a:ln w="9525">
            <a:noFill/>
            <a:miter lim="800000"/>
            <a:headEnd/>
            <a:tailEnd/>
          </a:ln>
        </p:spPr>
        <p:txBody>
          <a:bodyPr>
            <a:spAutoFit/>
          </a:bodyPr>
          <a:lstStyle/>
          <a:p>
            <a:pPr>
              <a:spcBef>
                <a:spcPts val="600"/>
              </a:spcBef>
            </a:pPr>
            <a:r>
              <a:rPr lang="en-US" sz="1900">
                <a:latin typeface="Arial" pitchFamily="34" charset="0"/>
              </a:rPr>
              <a:t>NULL represents missing or unknown value.</a:t>
            </a:r>
          </a:p>
          <a:p>
            <a:pPr>
              <a:spcBef>
                <a:spcPts val="600"/>
              </a:spcBef>
            </a:pPr>
            <a:r>
              <a:rPr lang="en-US" sz="1900">
                <a:latin typeface="Arial" pitchFamily="34" charset="0"/>
              </a:rPr>
              <a:t>NULL can does not represent a zero or a string of blank spaces.</a:t>
            </a:r>
          </a:p>
          <a:p>
            <a:pPr>
              <a:spcBef>
                <a:spcPts val="600"/>
              </a:spcBef>
            </a:pPr>
            <a:r>
              <a:rPr lang="en-US" sz="1900">
                <a:latin typeface="Arial" pitchFamily="34" charset="0"/>
              </a:rPr>
              <a:t>A NULL value can not be tested with = or&lt;&gt; to another string. </a:t>
            </a:r>
          </a:p>
          <a:p>
            <a:pPr>
              <a:spcBef>
                <a:spcPts val="600"/>
              </a:spcBef>
            </a:pPr>
            <a:r>
              <a:rPr lang="en-US" sz="1900">
                <a:latin typeface="Arial" pitchFamily="34" charset="0"/>
              </a:rPr>
              <a:t>We have to test for NULL explicitly.</a:t>
            </a:r>
          </a:p>
          <a:p>
            <a:endParaRPr lang="en-US" sz="1900">
              <a:latin typeface="Arial" pitchFamily="34" charset="0"/>
            </a:endParaRPr>
          </a:p>
          <a:p>
            <a:r>
              <a:rPr lang="en-US" sz="1900" b="1" u="sng">
                <a:latin typeface="Arial" pitchFamily="34" charset="0"/>
              </a:rPr>
              <a:t>Example</a:t>
            </a:r>
            <a:r>
              <a:rPr lang="en-US" sz="1900" b="1">
                <a:latin typeface="Arial" pitchFamily="34" charset="0"/>
              </a:rPr>
              <a:t>:</a:t>
            </a:r>
          </a:p>
          <a:p>
            <a:endParaRPr lang="en-US" sz="1900">
              <a:latin typeface="Arial" pitchFamily="34" charset="0"/>
            </a:endParaRPr>
          </a:p>
          <a:p>
            <a:pPr>
              <a:lnSpc>
                <a:spcPct val="90000"/>
              </a:lnSpc>
              <a:spcBef>
                <a:spcPct val="20000"/>
              </a:spcBef>
            </a:pPr>
            <a:r>
              <a:rPr lang="en-US" sz="1600">
                <a:latin typeface="Arial" pitchFamily="34" charset="0"/>
              </a:rPr>
              <a:t>VIEWING (ClientNo, PropertyNo, ViewDate, Comment)</a:t>
            </a:r>
          </a:p>
          <a:p>
            <a:pPr algn="just"/>
            <a:endParaRPr lang="en-US" sz="1900">
              <a:latin typeface="Arial" pitchFamily="34" charset="0"/>
            </a:endParaRPr>
          </a:p>
          <a:p>
            <a:pPr algn="just"/>
            <a:r>
              <a:rPr lang="en-US" sz="1900">
                <a:latin typeface="Arial" pitchFamily="34" charset="0"/>
              </a:rPr>
              <a:t>List the details of all viewing on property PG4 where a comment has not been supplied.</a:t>
            </a:r>
          </a:p>
          <a:p>
            <a:endParaRPr lang="en-US" sz="1000">
              <a:latin typeface="Arial" pitchFamily="34" charset="0"/>
            </a:endParaRPr>
          </a:p>
          <a:p>
            <a:r>
              <a:rPr lang="en-US" sz="1800">
                <a:latin typeface="Courier New" pitchFamily="49" charset="0"/>
              </a:rPr>
              <a:t>SELECT clientno, ViewDate</a:t>
            </a:r>
          </a:p>
          <a:p>
            <a:r>
              <a:rPr lang="en-US" sz="1800">
                <a:latin typeface="Courier New" pitchFamily="49" charset="0"/>
              </a:rPr>
              <a:t>   FROM  viewing</a:t>
            </a:r>
          </a:p>
          <a:p>
            <a:r>
              <a:rPr lang="en-US" sz="1800">
                <a:latin typeface="Courier New" pitchFamily="49" charset="0"/>
              </a:rPr>
              <a:t>     WHERE  PropertyNo= ‘PG4’ AND  comment IS NULL;</a:t>
            </a:r>
          </a:p>
          <a:p>
            <a:endParaRPr lang="en-US" sz="2000">
              <a:latin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latin typeface="Times New Roman" pitchFamily="18" charset="0"/>
                <a:cs typeface="Times New Roman" pitchFamily="18" charset="0"/>
              </a:rPr>
              <a:t>TYPES OF SQL COMMANDS</a:t>
            </a:r>
            <a:endParaRPr lang="en-US"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16523" y="1946365"/>
            <a:ext cx="8596668" cy="4434631"/>
          </a:xfrm>
        </p:spPr>
        <p:txBody>
          <a:bodyPr>
            <a:normAutofit/>
          </a:bodyPr>
          <a:lstStyle/>
          <a:p>
            <a:pPr>
              <a:buNone/>
            </a:pPr>
            <a:r>
              <a:rPr lang="en-US" sz="2000" dirty="0" smtClean="0"/>
              <a:t>These functions include building database objects, manipulating objects, populating database tables with data, updating existing data in tables, deleting data, performing database queries, controlling database access, and overall database administration.</a:t>
            </a:r>
          </a:p>
          <a:p>
            <a:pPr>
              <a:buNone/>
            </a:pPr>
            <a:r>
              <a:rPr lang="en-US" sz="2000" dirty="0" smtClean="0"/>
              <a:t>The main categories are</a:t>
            </a:r>
          </a:p>
          <a:p>
            <a:r>
              <a:rPr lang="en-US" sz="2000" i="1" dirty="0" smtClean="0"/>
              <a:t>DDL</a:t>
            </a:r>
            <a:r>
              <a:rPr lang="en-US" sz="2000" dirty="0" smtClean="0"/>
              <a:t> (Data Definition Language)</a:t>
            </a:r>
          </a:p>
          <a:p>
            <a:r>
              <a:rPr lang="en-US" sz="2000" i="1" dirty="0" smtClean="0"/>
              <a:t>DML</a:t>
            </a:r>
            <a:r>
              <a:rPr lang="en-US" sz="2000" dirty="0" smtClean="0"/>
              <a:t> (Data Manipulation Language)</a:t>
            </a:r>
          </a:p>
          <a:p>
            <a:r>
              <a:rPr lang="en-US" sz="2000" i="1" dirty="0" smtClean="0"/>
              <a:t>DQL</a:t>
            </a:r>
            <a:r>
              <a:rPr lang="en-US" sz="2000" dirty="0" smtClean="0"/>
              <a:t> (Data Query Language)</a:t>
            </a:r>
          </a:p>
          <a:p>
            <a:r>
              <a:rPr lang="en-US" sz="2000" i="1" dirty="0" smtClean="0"/>
              <a:t>DCL</a:t>
            </a:r>
            <a:r>
              <a:rPr lang="en-US" sz="2000" dirty="0" smtClean="0"/>
              <a:t> (Data Control Language)</a:t>
            </a:r>
          </a:p>
          <a:p>
            <a:r>
              <a:rPr lang="en-US" sz="2000" dirty="0" smtClean="0"/>
              <a:t>Data administration commands</a:t>
            </a:r>
          </a:p>
          <a:p>
            <a:r>
              <a:rPr lang="en-US" sz="2000" dirty="0" smtClean="0"/>
              <a:t>Transactional control commands</a:t>
            </a:r>
          </a:p>
          <a:p>
            <a:pPr>
              <a:buNone/>
            </a:pP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smtClean="0"/>
              <a:t>SQL (DML)</a:t>
            </a:r>
          </a:p>
        </p:txBody>
      </p:sp>
      <p:sp>
        <p:nvSpPr>
          <p:cNvPr id="29699" name="Slide Number Placeholder 5"/>
          <p:cNvSpPr>
            <a:spLocks noGrp="1"/>
          </p:cNvSpPr>
          <p:nvPr>
            <p:ph type="sldNum" sz="quarter" idx="12"/>
          </p:nvPr>
        </p:nvSpPr>
        <p:spPr>
          <a:noFill/>
        </p:spPr>
        <p:txBody>
          <a:bodyPr/>
          <a:lstStyle/>
          <a:p>
            <a:fld id="{76131FFD-1832-4EE6-B4FB-C30C45D0A561}" type="slidenum">
              <a:rPr lang="ar-SA" smtClean="0"/>
              <a:pPr/>
              <a:t>50</a:t>
            </a:fld>
            <a:endParaRPr lang="en-US" smtClean="0"/>
          </a:p>
        </p:txBody>
      </p:sp>
      <p:sp>
        <p:nvSpPr>
          <p:cNvPr id="29700" name="Text Box 2"/>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2" name="Rectangle 3"/>
          <p:cNvSpPr>
            <a:spLocks noGrp="1" noChangeArrowheads="1"/>
          </p:cNvSpPr>
          <p:nvPr>
            <p:ph type="title"/>
          </p:nvPr>
        </p:nvSpPr>
        <p:spPr>
          <a:xfrm>
            <a:off x="1058090" y="76200"/>
            <a:ext cx="10019213"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a:t>
            </a:r>
            <a:b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b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ORDER BY clause</a:t>
            </a:r>
            <a:endParaRPr lang="en-US" dirty="0" smtClean="0">
              <a:solidFill>
                <a:schemeClr val="tx1"/>
              </a:solidFill>
              <a:latin typeface="Times New Roman" pitchFamily="18" charset="0"/>
              <a:cs typeface="Times New Roman" pitchFamily="18" charset="0"/>
            </a:endParaRPr>
          </a:p>
        </p:txBody>
      </p:sp>
      <p:sp>
        <p:nvSpPr>
          <p:cNvPr id="29702" name="Text Box 4"/>
          <p:cNvSpPr txBox="1">
            <a:spLocks noChangeArrowheads="1"/>
          </p:cNvSpPr>
          <p:nvPr/>
        </p:nvSpPr>
        <p:spPr bwMode="auto">
          <a:xfrm>
            <a:off x="203200" y="1371601"/>
            <a:ext cx="11887200" cy="5047536"/>
          </a:xfrm>
          <a:prstGeom prst="rect">
            <a:avLst/>
          </a:prstGeom>
          <a:noFill/>
          <a:ln w="9525">
            <a:noFill/>
            <a:miter lim="800000"/>
            <a:headEnd/>
            <a:tailEnd/>
          </a:ln>
        </p:spPr>
        <p:txBody>
          <a:bodyPr wrap="square">
            <a:spAutoFit/>
          </a:bodyPr>
          <a:lstStyle/>
          <a:p>
            <a:r>
              <a:rPr lang="en-US" dirty="0">
                <a:latin typeface="Times New Roman" pitchFamily="18" charset="0"/>
                <a:cs typeface="Times New Roman" pitchFamily="18" charset="0"/>
              </a:rPr>
              <a:t>Allows the retrieved records to be ordered in ascending (ASC) or descending order (DESC) on any column or combination of columns.</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Syntax</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SELECT {* | [</a:t>
            </a:r>
            <a:r>
              <a:rPr lang="en-US" dirty="0" err="1">
                <a:latin typeface="Times New Roman" pitchFamily="18" charset="0"/>
                <a:cs typeface="Times New Roman" pitchFamily="18" charset="0"/>
              </a:rPr>
              <a:t>column_expression</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FROM   </a:t>
            </a:r>
            <a:r>
              <a:rPr lang="en-US" dirty="0" err="1">
                <a:latin typeface="Times New Roman" pitchFamily="18" charset="0"/>
                <a:cs typeface="Times New Roman" pitchFamily="18" charset="0"/>
              </a:rPr>
              <a:t>table_name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[ORDER BY  </a:t>
            </a:r>
            <a:r>
              <a:rPr lang="en-US" dirty="0" err="1">
                <a:latin typeface="Times New Roman" pitchFamily="18" charset="0"/>
                <a:cs typeface="Times New Roman" pitchFamily="18" charset="0"/>
              </a:rPr>
              <a:t>column_list</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ASC</a:t>
            </a:r>
            <a:r>
              <a:rPr lang="en-US" dirty="0">
                <a:latin typeface="Times New Roman" pitchFamily="18" charset="0"/>
                <a:cs typeface="Times New Roman" pitchFamily="18" charset="0"/>
              </a:rPr>
              <a:t>|DESC] ]</a:t>
            </a:r>
            <a:r>
              <a:rPr lang="en-US" b="1" dirty="0">
                <a:latin typeface="Times New Roman" pitchFamily="18" charset="0"/>
                <a:cs typeface="Times New Roman" pitchFamily="18" charset="0"/>
              </a:rPr>
              <a:t> </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Single Column ordering</a:t>
            </a: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STAFF(</a:t>
            </a:r>
            <a:r>
              <a:rPr lang="en-US" dirty="0" err="1">
                <a:latin typeface="Times New Roman" pitchFamily="18" charset="0"/>
                <a:cs typeface="Times New Roman" pitchFamily="18" charset="0"/>
              </a:rPr>
              <a:t>sno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lname</a:t>
            </a:r>
            <a:r>
              <a:rPr lang="en-US" dirty="0">
                <a:latin typeface="Times New Roman" pitchFamily="18" charset="0"/>
                <a:cs typeface="Times New Roman" pitchFamily="18" charset="0"/>
              </a:rPr>
              <a:t>, position, sex, dob, salary, </a:t>
            </a:r>
            <a:r>
              <a:rPr lang="en-US" dirty="0" err="1">
                <a:latin typeface="Times New Roman" pitchFamily="18" charset="0"/>
                <a:cs typeface="Times New Roman" pitchFamily="18" charset="0"/>
              </a:rPr>
              <a:t>bno</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Produce a list of salaries for all staff, arranged in descending order of salary.</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SELECT  </a:t>
            </a:r>
            <a:r>
              <a:rPr lang="en-US" dirty="0" err="1">
                <a:latin typeface="Times New Roman" pitchFamily="18" charset="0"/>
                <a:cs typeface="Times New Roman" pitchFamily="18" charset="0"/>
              </a:rPr>
              <a:t>sno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lname</a:t>
            </a:r>
            <a:r>
              <a:rPr lang="en-US" dirty="0">
                <a:latin typeface="Times New Roman" pitchFamily="18" charset="0"/>
                <a:cs typeface="Times New Roman" pitchFamily="18" charset="0"/>
              </a:rPr>
              <a:t>, salary</a:t>
            </a:r>
          </a:p>
          <a:p>
            <a:r>
              <a:rPr lang="en-US" dirty="0">
                <a:latin typeface="Times New Roman" pitchFamily="18" charset="0"/>
                <a:cs typeface="Times New Roman" pitchFamily="18" charset="0"/>
              </a:rPr>
              <a:t>  FROM  staff</a:t>
            </a:r>
          </a:p>
          <a:p>
            <a:r>
              <a:rPr lang="en-US" dirty="0">
                <a:latin typeface="Times New Roman" pitchFamily="18" charset="0"/>
                <a:cs typeface="Times New Roman" pitchFamily="18" charset="0"/>
              </a:rPr>
              <a:t>    ORDER BY salary  DESC;</a:t>
            </a:r>
          </a:p>
          <a:p>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r>
              <a:rPr lang="en-US" smtClean="0"/>
              <a:t>SQL (DML)</a:t>
            </a:r>
          </a:p>
        </p:txBody>
      </p:sp>
      <p:sp>
        <p:nvSpPr>
          <p:cNvPr id="30723" name="Slide Number Placeholder 5"/>
          <p:cNvSpPr>
            <a:spLocks noGrp="1"/>
          </p:cNvSpPr>
          <p:nvPr>
            <p:ph type="sldNum" sz="quarter" idx="12"/>
          </p:nvPr>
        </p:nvSpPr>
        <p:spPr>
          <a:noFill/>
        </p:spPr>
        <p:txBody>
          <a:bodyPr/>
          <a:lstStyle/>
          <a:p>
            <a:fld id="{4423FF23-94C7-4901-B5BA-1A7F15D7ED78}" type="slidenum">
              <a:rPr lang="ar-SA" smtClean="0"/>
              <a:pPr/>
              <a:t>51</a:t>
            </a:fld>
            <a:endParaRPr lang="en-US" smtClean="0"/>
          </a:p>
        </p:txBody>
      </p:sp>
      <p:sp>
        <p:nvSpPr>
          <p:cNvPr id="30724" name="Text Box 1026"/>
          <p:cNvSpPr txBox="1">
            <a:spLocks noChangeArrowheads="1"/>
          </p:cNvSpPr>
          <p:nvPr/>
        </p:nvSpPr>
        <p:spPr bwMode="auto">
          <a:xfrm>
            <a:off x="2518834" y="422275"/>
            <a:ext cx="184731" cy="369332"/>
          </a:xfrm>
          <a:prstGeom prst="rect">
            <a:avLst/>
          </a:prstGeom>
          <a:noFill/>
          <a:ln w="9525">
            <a:noFill/>
            <a:miter lim="800000"/>
            <a:headEnd/>
            <a:tailEnd/>
          </a:ln>
        </p:spPr>
        <p:txBody>
          <a:bodyPr wrap="none">
            <a:spAutoFit/>
          </a:bodyPr>
          <a:lstStyle/>
          <a:p>
            <a:endParaRPr lang="en-US"/>
          </a:p>
        </p:txBody>
      </p:sp>
      <p:sp>
        <p:nvSpPr>
          <p:cNvPr id="86019" name="Rectangle 1027"/>
          <p:cNvSpPr>
            <a:spLocks noGrp="1" noChangeArrowheads="1"/>
          </p:cNvSpPr>
          <p:nvPr>
            <p:ph type="title"/>
          </p:nvPr>
        </p:nvSpPr>
        <p:spPr>
          <a:xfrm>
            <a:off x="0" y="76200"/>
            <a:ext cx="1290320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ORDER BY clause</a:t>
            </a:r>
            <a:endParaRPr lang="en-US" dirty="0" smtClean="0">
              <a:solidFill>
                <a:schemeClr val="tx1"/>
              </a:solidFill>
            </a:endParaRPr>
          </a:p>
        </p:txBody>
      </p:sp>
      <p:sp>
        <p:nvSpPr>
          <p:cNvPr id="30726" name="Text Box 1028"/>
          <p:cNvSpPr txBox="1">
            <a:spLocks noChangeArrowheads="1"/>
          </p:cNvSpPr>
          <p:nvPr/>
        </p:nvSpPr>
        <p:spPr bwMode="auto">
          <a:xfrm>
            <a:off x="203200" y="1811337"/>
            <a:ext cx="11785600" cy="2985433"/>
          </a:xfrm>
          <a:prstGeom prst="rect">
            <a:avLst/>
          </a:prstGeom>
          <a:noFill/>
          <a:ln w="9525">
            <a:noFill/>
            <a:miter lim="800000"/>
            <a:headEnd/>
            <a:tailEnd/>
          </a:ln>
        </p:spPr>
        <p:txBody>
          <a:bodyPr wrap="square">
            <a:spAutoFit/>
          </a:bodyPr>
          <a:lstStyle/>
          <a:p>
            <a:r>
              <a:rPr lang="en-US" sz="2000" b="1" dirty="0">
                <a:latin typeface="Times New Roman" pitchFamily="18" charset="0"/>
                <a:cs typeface="Times New Roman" pitchFamily="18" charset="0"/>
              </a:rPr>
              <a:t>Multiple columns ordering</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Property (</a:t>
            </a:r>
            <a:r>
              <a:rPr lang="en-US" sz="1600" dirty="0" err="1">
                <a:latin typeface="Times New Roman" pitchFamily="18" charset="0"/>
                <a:cs typeface="Times New Roman" pitchFamily="18" charset="0"/>
              </a:rPr>
              <a:t>PropertyNo</a:t>
            </a:r>
            <a:r>
              <a:rPr lang="en-US" sz="1600" dirty="0">
                <a:latin typeface="Times New Roman" pitchFamily="18" charset="0"/>
                <a:cs typeface="Times New Roman" pitchFamily="18" charset="0"/>
              </a:rPr>
              <a:t>, Street, City, postcode, Type, </a:t>
            </a:r>
            <a:r>
              <a:rPr lang="en-US" sz="1600" dirty="0" err="1">
                <a:latin typeface="Times New Roman" pitchFamily="18" charset="0"/>
                <a:cs typeface="Times New Roman" pitchFamily="18" charset="0"/>
              </a:rPr>
              <a:t>OwnerNo</a:t>
            </a:r>
            <a:r>
              <a:rPr lang="en-US" sz="1600" dirty="0">
                <a:latin typeface="Times New Roman" pitchFamily="18" charset="0"/>
                <a:cs typeface="Times New Roman" pitchFamily="18" charset="0"/>
              </a:rPr>
              <a:t>, Rooms, Rent)</a:t>
            </a:r>
            <a:r>
              <a:rPr lang="en-US" b="1" dirty="0">
                <a:latin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Produce a list of properties arranged in order of property type and within each property type ordered by rent in descending order.</a:t>
            </a:r>
          </a:p>
          <a:p>
            <a:endParaRPr lang="en-US" sz="2000"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propertyNo</a:t>
            </a:r>
            <a:r>
              <a:rPr lang="en-US" sz="1800" dirty="0">
                <a:latin typeface="Times New Roman" pitchFamily="18" charset="0"/>
                <a:cs typeface="Times New Roman" pitchFamily="18" charset="0"/>
              </a:rPr>
              <a:t>, type, rooms, rent</a:t>
            </a:r>
          </a:p>
          <a:p>
            <a:r>
              <a:rPr lang="en-US" sz="1800" dirty="0">
                <a:latin typeface="Times New Roman" pitchFamily="18" charset="0"/>
                <a:cs typeface="Times New Roman" pitchFamily="18" charset="0"/>
              </a:rPr>
              <a:t>  FROM property</a:t>
            </a:r>
          </a:p>
          <a:p>
            <a:r>
              <a:rPr lang="en-US" sz="1800" dirty="0">
                <a:latin typeface="Times New Roman" pitchFamily="18" charset="0"/>
                <a:cs typeface="Times New Roman" pitchFamily="18" charset="0"/>
              </a:rPr>
              <a:t>     ORDER BY  type, rent  DESC;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smtClean="0"/>
              <a:t>SQL (DML)</a:t>
            </a:r>
          </a:p>
        </p:txBody>
      </p:sp>
      <p:sp>
        <p:nvSpPr>
          <p:cNvPr id="31747" name="Slide Number Placeholder 5"/>
          <p:cNvSpPr>
            <a:spLocks noGrp="1"/>
          </p:cNvSpPr>
          <p:nvPr>
            <p:ph type="sldNum" sz="quarter" idx="12"/>
          </p:nvPr>
        </p:nvSpPr>
        <p:spPr>
          <a:noFill/>
        </p:spPr>
        <p:txBody>
          <a:bodyPr/>
          <a:lstStyle/>
          <a:p>
            <a:fld id="{84380156-547C-4932-8CB4-D77A0A1DFFC5}" type="slidenum">
              <a:rPr lang="ar-SA" smtClean="0"/>
              <a:pPr/>
              <a:t>52</a:t>
            </a:fld>
            <a:endParaRPr lang="en-US" smtClean="0"/>
          </a:p>
        </p:txBody>
      </p:sp>
      <p:sp>
        <p:nvSpPr>
          <p:cNvPr id="31748" name="Rectangle 2"/>
          <p:cNvSpPr>
            <a:spLocks noChangeArrowheads="1"/>
          </p:cNvSpPr>
          <p:nvPr/>
        </p:nvSpPr>
        <p:spPr bwMode="auto">
          <a:xfrm>
            <a:off x="3350685" y="2438400"/>
            <a:ext cx="5894916" cy="207168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1749" name="Line 3"/>
          <p:cNvSpPr>
            <a:spLocks noChangeShapeType="1"/>
          </p:cNvSpPr>
          <p:nvPr/>
        </p:nvSpPr>
        <p:spPr bwMode="auto">
          <a:xfrm>
            <a:off x="4775200" y="2424114"/>
            <a:ext cx="2117" cy="2071687"/>
          </a:xfrm>
          <a:prstGeom prst="line">
            <a:avLst/>
          </a:prstGeom>
          <a:noFill/>
          <a:ln w="9525">
            <a:solidFill>
              <a:schemeClr val="tx1"/>
            </a:solidFill>
            <a:round/>
            <a:headEnd/>
            <a:tailEnd/>
          </a:ln>
        </p:spPr>
        <p:txBody>
          <a:bodyPr wrap="none" anchor="ctr"/>
          <a:lstStyle/>
          <a:p>
            <a:endParaRPr lang="en-US"/>
          </a:p>
        </p:txBody>
      </p:sp>
      <p:sp>
        <p:nvSpPr>
          <p:cNvPr id="31750" name="Rectangle 4"/>
          <p:cNvSpPr>
            <a:spLocks noChangeArrowheads="1"/>
          </p:cNvSpPr>
          <p:nvPr/>
        </p:nvSpPr>
        <p:spPr bwMode="auto">
          <a:xfrm>
            <a:off x="3352800" y="2043113"/>
            <a:ext cx="5894917"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31751" name="Line 5"/>
          <p:cNvSpPr>
            <a:spLocks noChangeShapeType="1"/>
          </p:cNvSpPr>
          <p:nvPr/>
        </p:nvSpPr>
        <p:spPr bwMode="auto">
          <a:xfrm>
            <a:off x="6081185" y="2424114"/>
            <a:ext cx="2116" cy="2071687"/>
          </a:xfrm>
          <a:prstGeom prst="line">
            <a:avLst/>
          </a:prstGeom>
          <a:noFill/>
          <a:ln w="9525">
            <a:solidFill>
              <a:schemeClr val="tx1"/>
            </a:solidFill>
            <a:round/>
            <a:headEnd/>
            <a:tailEnd/>
          </a:ln>
        </p:spPr>
        <p:txBody>
          <a:bodyPr wrap="none" anchor="ctr"/>
          <a:lstStyle/>
          <a:p>
            <a:endParaRPr lang="en-US"/>
          </a:p>
        </p:txBody>
      </p:sp>
      <p:sp>
        <p:nvSpPr>
          <p:cNvPr id="31752" name="Line 6"/>
          <p:cNvSpPr>
            <a:spLocks noChangeShapeType="1"/>
          </p:cNvSpPr>
          <p:nvPr/>
        </p:nvSpPr>
        <p:spPr bwMode="auto">
          <a:xfrm>
            <a:off x="7313085" y="2057400"/>
            <a:ext cx="2116" cy="2438400"/>
          </a:xfrm>
          <a:prstGeom prst="line">
            <a:avLst/>
          </a:prstGeom>
          <a:noFill/>
          <a:ln w="9525">
            <a:solidFill>
              <a:schemeClr val="tx1"/>
            </a:solidFill>
            <a:round/>
            <a:headEnd/>
            <a:tailEnd/>
          </a:ln>
        </p:spPr>
        <p:txBody>
          <a:bodyPr wrap="none" anchor="ctr"/>
          <a:lstStyle/>
          <a:p>
            <a:endParaRPr lang="en-US"/>
          </a:p>
        </p:txBody>
      </p:sp>
      <p:sp>
        <p:nvSpPr>
          <p:cNvPr id="31753" name="Text Box 7"/>
          <p:cNvSpPr txBox="1">
            <a:spLocks noChangeArrowheads="1"/>
          </p:cNvSpPr>
          <p:nvPr/>
        </p:nvSpPr>
        <p:spPr bwMode="auto">
          <a:xfrm>
            <a:off x="3352801" y="2622550"/>
            <a:ext cx="708848" cy="338554"/>
          </a:xfrm>
          <a:prstGeom prst="rect">
            <a:avLst/>
          </a:prstGeom>
          <a:noFill/>
          <a:ln w="9525">
            <a:noFill/>
            <a:miter lim="800000"/>
            <a:headEnd/>
            <a:tailEnd/>
          </a:ln>
        </p:spPr>
        <p:txBody>
          <a:bodyPr wrap="none">
            <a:spAutoFit/>
          </a:bodyPr>
          <a:lstStyle/>
          <a:p>
            <a:r>
              <a:rPr lang="en-US" sz="1600">
                <a:latin typeface="Arial" pitchFamily="34" charset="0"/>
              </a:rPr>
              <a:t>PG16</a:t>
            </a:r>
          </a:p>
        </p:txBody>
      </p:sp>
      <p:sp>
        <p:nvSpPr>
          <p:cNvPr id="31754" name="Text Box 8"/>
          <p:cNvSpPr txBox="1">
            <a:spLocks noChangeArrowheads="1"/>
          </p:cNvSpPr>
          <p:nvPr/>
        </p:nvSpPr>
        <p:spPr bwMode="auto">
          <a:xfrm>
            <a:off x="3344334" y="2995613"/>
            <a:ext cx="662361" cy="338554"/>
          </a:xfrm>
          <a:prstGeom prst="rect">
            <a:avLst/>
          </a:prstGeom>
          <a:noFill/>
          <a:ln w="9525">
            <a:noFill/>
            <a:miter lim="800000"/>
            <a:headEnd/>
            <a:tailEnd/>
          </a:ln>
        </p:spPr>
        <p:txBody>
          <a:bodyPr wrap="none">
            <a:spAutoFit/>
          </a:bodyPr>
          <a:lstStyle/>
          <a:p>
            <a:r>
              <a:rPr lang="en-US" sz="1600">
                <a:latin typeface="Arial" pitchFamily="34" charset="0"/>
              </a:rPr>
              <a:t>PL94</a:t>
            </a:r>
          </a:p>
        </p:txBody>
      </p:sp>
      <p:sp>
        <p:nvSpPr>
          <p:cNvPr id="31755" name="Text Box 9"/>
          <p:cNvSpPr txBox="1">
            <a:spLocks noChangeArrowheads="1"/>
          </p:cNvSpPr>
          <p:nvPr/>
        </p:nvSpPr>
        <p:spPr bwMode="auto">
          <a:xfrm>
            <a:off x="3344334" y="3376613"/>
            <a:ext cx="708848" cy="338554"/>
          </a:xfrm>
          <a:prstGeom prst="rect">
            <a:avLst/>
          </a:prstGeom>
          <a:noFill/>
          <a:ln w="9525">
            <a:noFill/>
            <a:miter lim="800000"/>
            <a:headEnd/>
            <a:tailEnd/>
          </a:ln>
        </p:spPr>
        <p:txBody>
          <a:bodyPr wrap="none">
            <a:spAutoFit/>
          </a:bodyPr>
          <a:lstStyle/>
          <a:p>
            <a:r>
              <a:rPr lang="en-US" sz="1600">
                <a:latin typeface="Arial" pitchFamily="34" charset="0"/>
              </a:rPr>
              <a:t>PG36</a:t>
            </a:r>
          </a:p>
        </p:txBody>
      </p:sp>
      <p:sp>
        <p:nvSpPr>
          <p:cNvPr id="31756" name="Text Box 10"/>
          <p:cNvSpPr txBox="1">
            <a:spLocks noChangeArrowheads="1"/>
          </p:cNvSpPr>
          <p:nvPr/>
        </p:nvSpPr>
        <p:spPr bwMode="auto">
          <a:xfrm>
            <a:off x="3361267" y="3765550"/>
            <a:ext cx="595035" cy="338554"/>
          </a:xfrm>
          <a:prstGeom prst="rect">
            <a:avLst/>
          </a:prstGeom>
          <a:noFill/>
          <a:ln w="9525">
            <a:noFill/>
            <a:miter lim="800000"/>
            <a:headEnd/>
            <a:tailEnd/>
          </a:ln>
        </p:spPr>
        <p:txBody>
          <a:bodyPr wrap="none">
            <a:spAutoFit/>
          </a:bodyPr>
          <a:lstStyle/>
          <a:p>
            <a:r>
              <a:rPr lang="en-US" sz="1600">
                <a:latin typeface="Arial" pitchFamily="34" charset="0"/>
              </a:rPr>
              <a:t>PG4</a:t>
            </a:r>
          </a:p>
        </p:txBody>
      </p:sp>
      <p:sp>
        <p:nvSpPr>
          <p:cNvPr id="31757" name="Line 11"/>
          <p:cNvSpPr>
            <a:spLocks noChangeShapeType="1"/>
          </p:cNvSpPr>
          <p:nvPr/>
        </p:nvSpPr>
        <p:spPr bwMode="auto">
          <a:xfrm flipV="1">
            <a:off x="4775200" y="2043113"/>
            <a:ext cx="0" cy="381000"/>
          </a:xfrm>
          <a:prstGeom prst="line">
            <a:avLst/>
          </a:prstGeom>
          <a:noFill/>
          <a:ln w="9525">
            <a:solidFill>
              <a:schemeClr val="tx1"/>
            </a:solidFill>
            <a:round/>
            <a:headEnd/>
            <a:tailEnd/>
          </a:ln>
        </p:spPr>
        <p:txBody>
          <a:bodyPr wrap="none" anchor="ctr"/>
          <a:lstStyle/>
          <a:p>
            <a:endParaRPr lang="en-US"/>
          </a:p>
        </p:txBody>
      </p:sp>
      <p:sp>
        <p:nvSpPr>
          <p:cNvPr id="31758" name="Text Box 12"/>
          <p:cNvSpPr txBox="1">
            <a:spLocks noChangeArrowheads="1"/>
          </p:cNvSpPr>
          <p:nvPr/>
        </p:nvSpPr>
        <p:spPr bwMode="auto">
          <a:xfrm>
            <a:off x="3238501" y="2057400"/>
            <a:ext cx="1168910" cy="338554"/>
          </a:xfrm>
          <a:prstGeom prst="rect">
            <a:avLst/>
          </a:prstGeom>
          <a:noFill/>
          <a:ln w="9525">
            <a:noFill/>
            <a:miter lim="800000"/>
            <a:headEnd/>
            <a:tailEnd/>
          </a:ln>
        </p:spPr>
        <p:txBody>
          <a:bodyPr wrap="none">
            <a:spAutoFit/>
          </a:bodyPr>
          <a:lstStyle/>
          <a:p>
            <a:r>
              <a:rPr lang="en-US" sz="1600" b="1">
                <a:solidFill>
                  <a:schemeClr val="bg1"/>
                </a:solidFill>
              </a:rPr>
              <a:t>PropertNo</a:t>
            </a:r>
          </a:p>
        </p:txBody>
      </p:sp>
      <p:sp>
        <p:nvSpPr>
          <p:cNvPr id="31759" name="Text Box 13"/>
          <p:cNvSpPr txBox="1">
            <a:spLocks noChangeArrowheads="1"/>
          </p:cNvSpPr>
          <p:nvPr/>
        </p:nvSpPr>
        <p:spPr bwMode="auto">
          <a:xfrm>
            <a:off x="4775200" y="2652713"/>
            <a:ext cx="526106" cy="338554"/>
          </a:xfrm>
          <a:prstGeom prst="rect">
            <a:avLst/>
          </a:prstGeom>
          <a:noFill/>
          <a:ln w="9525">
            <a:noFill/>
            <a:miter lim="800000"/>
            <a:headEnd/>
            <a:tailEnd/>
          </a:ln>
        </p:spPr>
        <p:txBody>
          <a:bodyPr wrap="none">
            <a:spAutoFit/>
          </a:bodyPr>
          <a:lstStyle/>
          <a:p>
            <a:r>
              <a:rPr lang="en-US" sz="1600">
                <a:latin typeface="Arial" pitchFamily="34" charset="0"/>
              </a:rPr>
              <a:t>Flat</a:t>
            </a:r>
          </a:p>
        </p:txBody>
      </p:sp>
      <p:sp>
        <p:nvSpPr>
          <p:cNvPr id="31760" name="Text Box 14"/>
          <p:cNvSpPr txBox="1">
            <a:spLocks noChangeArrowheads="1"/>
          </p:cNvSpPr>
          <p:nvPr/>
        </p:nvSpPr>
        <p:spPr bwMode="auto">
          <a:xfrm>
            <a:off x="4775200" y="3001963"/>
            <a:ext cx="526106" cy="338554"/>
          </a:xfrm>
          <a:prstGeom prst="rect">
            <a:avLst/>
          </a:prstGeom>
          <a:noFill/>
          <a:ln w="9525">
            <a:noFill/>
            <a:miter lim="800000"/>
            <a:headEnd/>
            <a:tailEnd/>
          </a:ln>
        </p:spPr>
        <p:txBody>
          <a:bodyPr wrap="none">
            <a:spAutoFit/>
          </a:bodyPr>
          <a:lstStyle/>
          <a:p>
            <a:r>
              <a:rPr lang="en-US" sz="1600">
                <a:latin typeface="Arial" pitchFamily="34" charset="0"/>
              </a:rPr>
              <a:t>Flat</a:t>
            </a:r>
          </a:p>
        </p:txBody>
      </p:sp>
      <p:sp>
        <p:nvSpPr>
          <p:cNvPr id="31761" name="Text Box 15"/>
          <p:cNvSpPr txBox="1">
            <a:spLocks noChangeArrowheads="1"/>
          </p:cNvSpPr>
          <p:nvPr/>
        </p:nvSpPr>
        <p:spPr bwMode="auto">
          <a:xfrm>
            <a:off x="4775200" y="3382963"/>
            <a:ext cx="526106" cy="338554"/>
          </a:xfrm>
          <a:prstGeom prst="rect">
            <a:avLst/>
          </a:prstGeom>
          <a:noFill/>
          <a:ln w="9525">
            <a:noFill/>
            <a:miter lim="800000"/>
            <a:headEnd/>
            <a:tailEnd/>
          </a:ln>
        </p:spPr>
        <p:txBody>
          <a:bodyPr wrap="none">
            <a:spAutoFit/>
          </a:bodyPr>
          <a:lstStyle/>
          <a:p>
            <a:r>
              <a:rPr lang="en-US" sz="1600">
                <a:latin typeface="Arial" pitchFamily="34" charset="0"/>
              </a:rPr>
              <a:t>Flat</a:t>
            </a:r>
          </a:p>
        </p:txBody>
      </p:sp>
      <p:sp>
        <p:nvSpPr>
          <p:cNvPr id="31762" name="Text Box 16"/>
          <p:cNvSpPr txBox="1">
            <a:spLocks noChangeArrowheads="1"/>
          </p:cNvSpPr>
          <p:nvPr/>
        </p:nvSpPr>
        <p:spPr bwMode="auto">
          <a:xfrm>
            <a:off x="4775200" y="3763963"/>
            <a:ext cx="776175" cy="338554"/>
          </a:xfrm>
          <a:prstGeom prst="rect">
            <a:avLst/>
          </a:prstGeom>
          <a:noFill/>
          <a:ln w="9525">
            <a:noFill/>
            <a:miter lim="800000"/>
            <a:headEnd/>
            <a:tailEnd/>
          </a:ln>
        </p:spPr>
        <p:txBody>
          <a:bodyPr wrap="none">
            <a:spAutoFit/>
          </a:bodyPr>
          <a:lstStyle/>
          <a:p>
            <a:r>
              <a:rPr lang="en-US" sz="1600">
                <a:latin typeface="Arial" pitchFamily="34" charset="0"/>
              </a:rPr>
              <a:t>House</a:t>
            </a:r>
          </a:p>
        </p:txBody>
      </p:sp>
      <p:sp>
        <p:nvSpPr>
          <p:cNvPr id="31763" name="Line 17"/>
          <p:cNvSpPr>
            <a:spLocks noChangeShapeType="1"/>
          </p:cNvSpPr>
          <p:nvPr/>
        </p:nvSpPr>
        <p:spPr bwMode="auto">
          <a:xfrm flipV="1">
            <a:off x="6081184" y="2043113"/>
            <a:ext cx="0" cy="381000"/>
          </a:xfrm>
          <a:prstGeom prst="line">
            <a:avLst/>
          </a:prstGeom>
          <a:noFill/>
          <a:ln w="9525">
            <a:solidFill>
              <a:schemeClr val="tx1"/>
            </a:solidFill>
            <a:round/>
            <a:headEnd/>
            <a:tailEnd/>
          </a:ln>
        </p:spPr>
        <p:txBody>
          <a:bodyPr wrap="none" anchor="ctr"/>
          <a:lstStyle/>
          <a:p>
            <a:endParaRPr lang="en-US"/>
          </a:p>
        </p:txBody>
      </p:sp>
      <p:sp>
        <p:nvSpPr>
          <p:cNvPr id="31764" name="Text Box 18"/>
          <p:cNvSpPr txBox="1">
            <a:spLocks noChangeArrowheads="1"/>
          </p:cNvSpPr>
          <p:nvPr/>
        </p:nvSpPr>
        <p:spPr bwMode="auto">
          <a:xfrm>
            <a:off x="4876800" y="2066925"/>
            <a:ext cx="642099" cy="338554"/>
          </a:xfrm>
          <a:prstGeom prst="rect">
            <a:avLst/>
          </a:prstGeom>
          <a:noFill/>
          <a:ln w="9525">
            <a:noFill/>
            <a:miter lim="800000"/>
            <a:headEnd/>
            <a:tailEnd/>
          </a:ln>
        </p:spPr>
        <p:txBody>
          <a:bodyPr wrap="none">
            <a:spAutoFit/>
          </a:bodyPr>
          <a:lstStyle/>
          <a:p>
            <a:r>
              <a:rPr lang="en-US" sz="1600" b="1">
                <a:solidFill>
                  <a:schemeClr val="bg1"/>
                </a:solidFill>
              </a:rPr>
              <a:t>Type</a:t>
            </a:r>
          </a:p>
        </p:txBody>
      </p:sp>
      <p:sp>
        <p:nvSpPr>
          <p:cNvPr id="31765" name="Text Box 19"/>
          <p:cNvSpPr txBox="1">
            <a:spLocks noChangeArrowheads="1"/>
          </p:cNvSpPr>
          <p:nvPr/>
        </p:nvSpPr>
        <p:spPr bwMode="auto">
          <a:xfrm>
            <a:off x="6512984" y="2652713"/>
            <a:ext cx="298480" cy="338554"/>
          </a:xfrm>
          <a:prstGeom prst="rect">
            <a:avLst/>
          </a:prstGeom>
          <a:noFill/>
          <a:ln w="9525">
            <a:noFill/>
            <a:miter lim="800000"/>
            <a:headEnd/>
            <a:tailEnd/>
          </a:ln>
        </p:spPr>
        <p:txBody>
          <a:bodyPr wrap="none">
            <a:spAutoFit/>
          </a:bodyPr>
          <a:lstStyle/>
          <a:p>
            <a:r>
              <a:rPr lang="en-US" sz="1600">
                <a:latin typeface="Arial" pitchFamily="34" charset="0"/>
              </a:rPr>
              <a:t>4</a:t>
            </a:r>
          </a:p>
        </p:txBody>
      </p:sp>
      <p:sp>
        <p:nvSpPr>
          <p:cNvPr id="31766" name="Text Box 20"/>
          <p:cNvSpPr txBox="1">
            <a:spLocks noChangeArrowheads="1"/>
          </p:cNvSpPr>
          <p:nvPr/>
        </p:nvSpPr>
        <p:spPr bwMode="auto">
          <a:xfrm>
            <a:off x="6512984" y="3001963"/>
            <a:ext cx="298480" cy="338554"/>
          </a:xfrm>
          <a:prstGeom prst="rect">
            <a:avLst/>
          </a:prstGeom>
          <a:noFill/>
          <a:ln w="9525">
            <a:noFill/>
            <a:miter lim="800000"/>
            <a:headEnd/>
            <a:tailEnd/>
          </a:ln>
        </p:spPr>
        <p:txBody>
          <a:bodyPr wrap="none">
            <a:spAutoFit/>
          </a:bodyPr>
          <a:lstStyle/>
          <a:p>
            <a:r>
              <a:rPr lang="en-US" sz="1600">
                <a:latin typeface="Arial" pitchFamily="34" charset="0"/>
              </a:rPr>
              <a:t>4</a:t>
            </a:r>
          </a:p>
        </p:txBody>
      </p:sp>
      <p:sp>
        <p:nvSpPr>
          <p:cNvPr id="31767" name="Text Box 21"/>
          <p:cNvSpPr txBox="1">
            <a:spLocks noChangeArrowheads="1"/>
          </p:cNvSpPr>
          <p:nvPr/>
        </p:nvSpPr>
        <p:spPr bwMode="auto">
          <a:xfrm>
            <a:off x="6512984" y="3414713"/>
            <a:ext cx="298480" cy="338554"/>
          </a:xfrm>
          <a:prstGeom prst="rect">
            <a:avLst/>
          </a:prstGeom>
          <a:noFill/>
          <a:ln w="9525">
            <a:noFill/>
            <a:miter lim="800000"/>
            <a:headEnd/>
            <a:tailEnd/>
          </a:ln>
        </p:spPr>
        <p:txBody>
          <a:bodyPr wrap="none">
            <a:spAutoFit/>
          </a:bodyPr>
          <a:lstStyle/>
          <a:p>
            <a:r>
              <a:rPr lang="en-US" sz="1600">
                <a:latin typeface="Arial" pitchFamily="34" charset="0"/>
              </a:rPr>
              <a:t>3</a:t>
            </a:r>
          </a:p>
        </p:txBody>
      </p:sp>
      <p:sp>
        <p:nvSpPr>
          <p:cNvPr id="31768" name="Text Box 22"/>
          <p:cNvSpPr txBox="1">
            <a:spLocks noChangeArrowheads="1"/>
          </p:cNvSpPr>
          <p:nvPr/>
        </p:nvSpPr>
        <p:spPr bwMode="auto">
          <a:xfrm>
            <a:off x="6512984" y="3795713"/>
            <a:ext cx="298480" cy="338554"/>
          </a:xfrm>
          <a:prstGeom prst="rect">
            <a:avLst/>
          </a:prstGeom>
          <a:noFill/>
          <a:ln w="9525">
            <a:noFill/>
            <a:miter lim="800000"/>
            <a:headEnd/>
            <a:tailEnd/>
          </a:ln>
        </p:spPr>
        <p:txBody>
          <a:bodyPr wrap="none">
            <a:spAutoFit/>
          </a:bodyPr>
          <a:lstStyle/>
          <a:p>
            <a:r>
              <a:rPr lang="en-US" sz="1600">
                <a:latin typeface="Arial" pitchFamily="34" charset="0"/>
              </a:rPr>
              <a:t>3</a:t>
            </a:r>
          </a:p>
        </p:txBody>
      </p:sp>
      <p:sp>
        <p:nvSpPr>
          <p:cNvPr id="31769" name="Text Box 23"/>
          <p:cNvSpPr txBox="1">
            <a:spLocks noChangeArrowheads="1"/>
          </p:cNvSpPr>
          <p:nvPr/>
        </p:nvSpPr>
        <p:spPr bwMode="auto">
          <a:xfrm>
            <a:off x="6093885" y="2057400"/>
            <a:ext cx="805029" cy="338554"/>
          </a:xfrm>
          <a:prstGeom prst="rect">
            <a:avLst/>
          </a:prstGeom>
          <a:noFill/>
          <a:ln w="9525">
            <a:noFill/>
            <a:miter lim="800000"/>
            <a:headEnd/>
            <a:tailEnd/>
          </a:ln>
        </p:spPr>
        <p:txBody>
          <a:bodyPr wrap="none">
            <a:spAutoFit/>
          </a:bodyPr>
          <a:lstStyle/>
          <a:p>
            <a:r>
              <a:rPr lang="en-US" sz="1600" b="1">
                <a:solidFill>
                  <a:schemeClr val="bg1"/>
                </a:solidFill>
              </a:rPr>
              <a:t>Rooms</a:t>
            </a:r>
          </a:p>
        </p:txBody>
      </p:sp>
      <p:sp>
        <p:nvSpPr>
          <p:cNvPr id="31770" name="Text Box 25"/>
          <p:cNvSpPr txBox="1">
            <a:spLocks noChangeArrowheads="1"/>
          </p:cNvSpPr>
          <p:nvPr/>
        </p:nvSpPr>
        <p:spPr bwMode="auto">
          <a:xfrm>
            <a:off x="7823201" y="2057400"/>
            <a:ext cx="631904" cy="338554"/>
          </a:xfrm>
          <a:prstGeom prst="rect">
            <a:avLst/>
          </a:prstGeom>
          <a:noFill/>
          <a:ln w="9525">
            <a:noFill/>
            <a:miter lim="800000"/>
            <a:headEnd/>
            <a:tailEnd/>
          </a:ln>
        </p:spPr>
        <p:txBody>
          <a:bodyPr wrap="none">
            <a:spAutoFit/>
          </a:bodyPr>
          <a:lstStyle/>
          <a:p>
            <a:r>
              <a:rPr lang="en-US" sz="1600" b="1">
                <a:solidFill>
                  <a:schemeClr val="bg1"/>
                </a:solidFill>
              </a:rPr>
              <a:t>Rent</a:t>
            </a:r>
          </a:p>
        </p:txBody>
      </p:sp>
      <p:sp>
        <p:nvSpPr>
          <p:cNvPr id="31771" name="Text Box 26"/>
          <p:cNvSpPr txBox="1">
            <a:spLocks noChangeArrowheads="1"/>
          </p:cNvSpPr>
          <p:nvPr/>
        </p:nvSpPr>
        <p:spPr bwMode="auto">
          <a:xfrm>
            <a:off x="7838018" y="2667000"/>
            <a:ext cx="526106" cy="338554"/>
          </a:xfrm>
          <a:prstGeom prst="rect">
            <a:avLst/>
          </a:prstGeom>
          <a:noFill/>
          <a:ln w="9525">
            <a:noFill/>
            <a:miter lim="800000"/>
            <a:headEnd/>
            <a:tailEnd/>
          </a:ln>
        </p:spPr>
        <p:txBody>
          <a:bodyPr wrap="none">
            <a:spAutoFit/>
          </a:bodyPr>
          <a:lstStyle/>
          <a:p>
            <a:r>
              <a:rPr lang="en-US" sz="1600">
                <a:latin typeface="Arial" pitchFamily="34" charset="0"/>
              </a:rPr>
              <a:t>450</a:t>
            </a:r>
          </a:p>
        </p:txBody>
      </p:sp>
      <p:sp>
        <p:nvSpPr>
          <p:cNvPr id="31772" name="Text Box 27"/>
          <p:cNvSpPr txBox="1">
            <a:spLocks noChangeArrowheads="1"/>
          </p:cNvSpPr>
          <p:nvPr/>
        </p:nvSpPr>
        <p:spPr bwMode="auto">
          <a:xfrm>
            <a:off x="7829551" y="3040063"/>
            <a:ext cx="526106" cy="338554"/>
          </a:xfrm>
          <a:prstGeom prst="rect">
            <a:avLst/>
          </a:prstGeom>
          <a:noFill/>
          <a:ln w="9525">
            <a:noFill/>
            <a:miter lim="800000"/>
            <a:headEnd/>
            <a:tailEnd/>
          </a:ln>
        </p:spPr>
        <p:txBody>
          <a:bodyPr wrap="none">
            <a:spAutoFit/>
          </a:bodyPr>
          <a:lstStyle/>
          <a:p>
            <a:r>
              <a:rPr lang="en-US" sz="1600">
                <a:latin typeface="Arial" pitchFamily="34" charset="0"/>
              </a:rPr>
              <a:t>400</a:t>
            </a:r>
          </a:p>
        </p:txBody>
      </p:sp>
      <p:sp>
        <p:nvSpPr>
          <p:cNvPr id="31773" name="Text Box 28"/>
          <p:cNvSpPr txBox="1">
            <a:spLocks noChangeArrowheads="1"/>
          </p:cNvSpPr>
          <p:nvPr/>
        </p:nvSpPr>
        <p:spPr bwMode="auto">
          <a:xfrm>
            <a:off x="7829551" y="3421063"/>
            <a:ext cx="526106" cy="338554"/>
          </a:xfrm>
          <a:prstGeom prst="rect">
            <a:avLst/>
          </a:prstGeom>
          <a:noFill/>
          <a:ln w="9525">
            <a:noFill/>
            <a:miter lim="800000"/>
            <a:headEnd/>
            <a:tailEnd/>
          </a:ln>
        </p:spPr>
        <p:txBody>
          <a:bodyPr wrap="none">
            <a:spAutoFit/>
          </a:bodyPr>
          <a:lstStyle/>
          <a:p>
            <a:r>
              <a:rPr lang="en-US" sz="1600">
                <a:latin typeface="Arial" pitchFamily="34" charset="0"/>
              </a:rPr>
              <a:t>370</a:t>
            </a:r>
          </a:p>
        </p:txBody>
      </p:sp>
      <p:sp>
        <p:nvSpPr>
          <p:cNvPr id="31774" name="Text Box 29"/>
          <p:cNvSpPr txBox="1">
            <a:spLocks noChangeArrowheads="1"/>
          </p:cNvSpPr>
          <p:nvPr/>
        </p:nvSpPr>
        <p:spPr bwMode="auto">
          <a:xfrm>
            <a:off x="7823200" y="3810000"/>
            <a:ext cx="526106" cy="338554"/>
          </a:xfrm>
          <a:prstGeom prst="rect">
            <a:avLst/>
          </a:prstGeom>
          <a:noFill/>
          <a:ln w="9525">
            <a:noFill/>
            <a:miter lim="800000"/>
            <a:headEnd/>
            <a:tailEnd/>
          </a:ln>
        </p:spPr>
        <p:txBody>
          <a:bodyPr wrap="none">
            <a:spAutoFit/>
          </a:bodyPr>
          <a:lstStyle/>
          <a:p>
            <a:r>
              <a:rPr lang="en-US" sz="1600">
                <a:latin typeface="Arial" pitchFamily="34" charset="0"/>
              </a:rPr>
              <a:t>650</a:t>
            </a:r>
          </a:p>
        </p:txBody>
      </p:sp>
      <p:sp>
        <p:nvSpPr>
          <p:cNvPr id="31775" name="Text Box 30"/>
          <p:cNvSpPr txBox="1">
            <a:spLocks noChangeArrowheads="1"/>
          </p:cNvSpPr>
          <p:nvPr/>
        </p:nvSpPr>
        <p:spPr bwMode="auto">
          <a:xfrm>
            <a:off x="3352800" y="4114800"/>
            <a:ext cx="669542" cy="338554"/>
          </a:xfrm>
          <a:prstGeom prst="rect">
            <a:avLst/>
          </a:prstGeom>
          <a:noFill/>
          <a:ln w="9525">
            <a:noFill/>
            <a:miter lim="800000"/>
            <a:headEnd/>
            <a:tailEnd/>
          </a:ln>
        </p:spPr>
        <p:txBody>
          <a:bodyPr wrap="none">
            <a:spAutoFit/>
          </a:bodyPr>
          <a:lstStyle/>
          <a:p>
            <a:r>
              <a:rPr lang="en-US" sz="1600">
                <a:latin typeface="Arial" pitchFamily="34" charset="0"/>
              </a:rPr>
              <a:t>PA14</a:t>
            </a:r>
          </a:p>
        </p:txBody>
      </p:sp>
      <p:sp>
        <p:nvSpPr>
          <p:cNvPr id="31776" name="Text Box 31"/>
          <p:cNvSpPr txBox="1">
            <a:spLocks noChangeArrowheads="1"/>
          </p:cNvSpPr>
          <p:nvPr/>
        </p:nvSpPr>
        <p:spPr bwMode="auto">
          <a:xfrm>
            <a:off x="4766733" y="4113213"/>
            <a:ext cx="776175" cy="338554"/>
          </a:xfrm>
          <a:prstGeom prst="rect">
            <a:avLst/>
          </a:prstGeom>
          <a:noFill/>
          <a:ln w="9525">
            <a:noFill/>
            <a:miter lim="800000"/>
            <a:headEnd/>
            <a:tailEnd/>
          </a:ln>
        </p:spPr>
        <p:txBody>
          <a:bodyPr wrap="none">
            <a:spAutoFit/>
          </a:bodyPr>
          <a:lstStyle/>
          <a:p>
            <a:r>
              <a:rPr lang="en-US" sz="1600">
                <a:latin typeface="Arial" pitchFamily="34" charset="0"/>
              </a:rPr>
              <a:t>House</a:t>
            </a:r>
          </a:p>
        </p:txBody>
      </p:sp>
      <p:sp>
        <p:nvSpPr>
          <p:cNvPr id="31777" name="Text Box 32"/>
          <p:cNvSpPr txBox="1">
            <a:spLocks noChangeArrowheads="1"/>
          </p:cNvSpPr>
          <p:nvPr/>
        </p:nvSpPr>
        <p:spPr bwMode="auto">
          <a:xfrm>
            <a:off x="6504517" y="4144963"/>
            <a:ext cx="298480" cy="338554"/>
          </a:xfrm>
          <a:prstGeom prst="rect">
            <a:avLst/>
          </a:prstGeom>
          <a:noFill/>
          <a:ln w="9525">
            <a:noFill/>
            <a:miter lim="800000"/>
            <a:headEnd/>
            <a:tailEnd/>
          </a:ln>
        </p:spPr>
        <p:txBody>
          <a:bodyPr wrap="none">
            <a:spAutoFit/>
          </a:bodyPr>
          <a:lstStyle/>
          <a:p>
            <a:r>
              <a:rPr lang="en-US" sz="1600">
                <a:latin typeface="Arial" pitchFamily="34" charset="0"/>
              </a:rPr>
              <a:t>6</a:t>
            </a:r>
          </a:p>
        </p:txBody>
      </p:sp>
      <p:sp>
        <p:nvSpPr>
          <p:cNvPr id="31778" name="Text Box 33"/>
          <p:cNvSpPr txBox="1">
            <a:spLocks noChangeArrowheads="1"/>
          </p:cNvSpPr>
          <p:nvPr/>
        </p:nvSpPr>
        <p:spPr bwMode="auto">
          <a:xfrm>
            <a:off x="7814733" y="4159250"/>
            <a:ext cx="526106" cy="338554"/>
          </a:xfrm>
          <a:prstGeom prst="rect">
            <a:avLst/>
          </a:prstGeom>
          <a:noFill/>
          <a:ln w="9525">
            <a:noFill/>
            <a:miter lim="800000"/>
            <a:headEnd/>
            <a:tailEnd/>
          </a:ln>
        </p:spPr>
        <p:txBody>
          <a:bodyPr wrap="none">
            <a:spAutoFit/>
          </a:bodyPr>
          <a:lstStyle/>
          <a:p>
            <a:r>
              <a:rPr lang="en-US" sz="1600">
                <a:latin typeface="Arial" pitchFamily="34" charset="0"/>
              </a:rPr>
              <a:t>600</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EE159233-63E9-442A-A5BD-4E0398001FAF}" type="slidenum">
              <a:rPr lang="ar-SA" smtClean="0"/>
              <a:pPr/>
              <a:t>53</a:t>
            </a:fld>
            <a:endParaRPr lang="en-US" smtClean="0"/>
          </a:p>
        </p:txBody>
      </p:sp>
      <p:sp>
        <p:nvSpPr>
          <p:cNvPr id="32771" name="Rectangle 3"/>
          <p:cNvSpPr>
            <a:spLocks noGrp="1" noChangeArrowheads="1"/>
          </p:cNvSpPr>
          <p:nvPr>
            <p:ph type="title"/>
          </p:nvPr>
        </p:nvSpPr>
        <p:spPr>
          <a:xfrm>
            <a:off x="404948" y="76200"/>
            <a:ext cx="12498251"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Aggregation</a:t>
            </a:r>
            <a:r>
              <a:rPr lang="en-US" dirty="0" smtClean="0">
                <a:solidFill>
                  <a:schemeClr val="tx1"/>
                </a:solidFill>
              </a:rPr>
              <a:t> </a:t>
            </a:r>
          </a:p>
        </p:txBody>
      </p:sp>
      <p:sp>
        <p:nvSpPr>
          <p:cNvPr id="33796" name="Text Box 4"/>
          <p:cNvSpPr txBox="1">
            <a:spLocks noChangeArrowheads="1"/>
          </p:cNvSpPr>
          <p:nvPr/>
        </p:nvSpPr>
        <p:spPr bwMode="auto">
          <a:xfrm>
            <a:off x="406400" y="1484313"/>
            <a:ext cx="11582400" cy="5816600"/>
          </a:xfrm>
          <a:prstGeom prst="rect">
            <a:avLst/>
          </a:prstGeom>
          <a:noFill/>
          <a:ln w="9525">
            <a:noFill/>
            <a:miter lim="800000"/>
            <a:headEnd/>
            <a:tailEnd/>
          </a:ln>
        </p:spPr>
        <p:txBody>
          <a:bodyPr>
            <a:spAutoFit/>
          </a:bodyPr>
          <a:lstStyle/>
          <a:p>
            <a:r>
              <a:rPr lang="en-US" sz="1900">
                <a:latin typeface="Arial" pitchFamily="34" charset="0"/>
              </a:rPr>
              <a:t>Functions that operate on a single column of a table and return a single value.</a:t>
            </a:r>
          </a:p>
          <a:p>
            <a:endParaRPr lang="en-US" sz="1900">
              <a:latin typeface="Arial" pitchFamily="34" charset="0"/>
            </a:endParaRPr>
          </a:p>
          <a:p>
            <a:r>
              <a:rPr lang="en-US" sz="1900" b="1">
                <a:latin typeface="Arial" pitchFamily="34" charset="0"/>
              </a:rPr>
              <a:t>Five aggregation functions defined in SQL:</a:t>
            </a:r>
          </a:p>
          <a:p>
            <a:r>
              <a:rPr lang="en-US" sz="1900">
                <a:latin typeface="Arial" pitchFamily="34" charset="0"/>
              </a:rPr>
              <a:t> COUNT  returns the number of rows in a specified column.	</a:t>
            </a:r>
          </a:p>
          <a:p>
            <a:r>
              <a:rPr lang="en-US" sz="1900">
                <a:latin typeface="Arial" pitchFamily="34" charset="0"/>
              </a:rPr>
              <a:t> SUM	  returns the sum of the values in a specified column.	</a:t>
            </a:r>
          </a:p>
          <a:p>
            <a:r>
              <a:rPr lang="en-US" sz="1900">
                <a:latin typeface="Arial" pitchFamily="34" charset="0"/>
              </a:rPr>
              <a:t> AVG	  returns the average of the values in a specified column.		</a:t>
            </a:r>
          </a:p>
          <a:p>
            <a:r>
              <a:rPr lang="en-US" sz="1900">
                <a:latin typeface="Arial" pitchFamily="34" charset="0"/>
              </a:rPr>
              <a:t> MIN	  returns the smallest value in a specified column.	</a:t>
            </a:r>
          </a:p>
          <a:p>
            <a:r>
              <a:rPr lang="en-US" sz="1900">
                <a:latin typeface="Arial" pitchFamily="34" charset="0"/>
              </a:rPr>
              <a:t> MAX	  returns the largest value in a specified column.	</a:t>
            </a:r>
          </a:p>
          <a:p>
            <a:endParaRPr lang="en-US" sz="1900" b="1">
              <a:latin typeface="Arial" pitchFamily="34" charset="0"/>
            </a:endParaRPr>
          </a:p>
          <a:p>
            <a:r>
              <a:rPr lang="en-US" sz="1900" b="1" u="sng">
                <a:latin typeface="Arial" pitchFamily="34" charset="0"/>
              </a:rPr>
              <a:t>Examples</a:t>
            </a:r>
            <a:r>
              <a:rPr lang="en-US" sz="1900" b="1">
                <a:latin typeface="Arial" pitchFamily="34" charset="0"/>
              </a:rPr>
              <a:t>:</a:t>
            </a:r>
          </a:p>
          <a:p>
            <a:endParaRPr lang="en-US" sz="1600">
              <a:latin typeface="Arial" pitchFamily="34" charset="0"/>
            </a:endParaRPr>
          </a:p>
          <a:p>
            <a:r>
              <a:rPr lang="en-US" sz="1600">
                <a:latin typeface="Arial" pitchFamily="34" charset="0"/>
              </a:rPr>
              <a:t>Property (PropertyNo, Street, City, postcode, Type, OwnerNo, Rooms, Rent)</a:t>
            </a:r>
            <a:r>
              <a:rPr lang="en-US" b="1"/>
              <a:t> </a:t>
            </a:r>
          </a:p>
          <a:p>
            <a:endParaRPr lang="en-US" sz="1900">
              <a:latin typeface="Arial" pitchFamily="34" charset="0"/>
            </a:endParaRPr>
          </a:p>
          <a:p>
            <a:r>
              <a:rPr lang="en-US" sz="1900">
                <a:latin typeface="Arial" pitchFamily="34" charset="0"/>
              </a:rPr>
              <a:t>How many properties cost more than 350 per month to rent?</a:t>
            </a:r>
          </a:p>
          <a:p>
            <a:endParaRPr lang="en-US" sz="1000">
              <a:latin typeface="Arial" pitchFamily="34" charset="0"/>
            </a:endParaRPr>
          </a:p>
          <a:p>
            <a:r>
              <a:rPr lang="en-US" sz="1800">
                <a:latin typeface="Courier New" pitchFamily="49" charset="0"/>
              </a:rPr>
              <a:t>SELECT COUNT(*) AS count</a:t>
            </a:r>
          </a:p>
          <a:p>
            <a:r>
              <a:rPr lang="en-US" sz="1800">
                <a:latin typeface="Courier New" pitchFamily="49" charset="0"/>
              </a:rPr>
              <a:t>   FROM  property</a:t>
            </a:r>
          </a:p>
          <a:p>
            <a:r>
              <a:rPr lang="en-US" sz="1800">
                <a:latin typeface="Courier New" pitchFamily="49" charset="0"/>
              </a:rPr>
              <a:t>     WHERE   rent &gt; 350;</a:t>
            </a:r>
          </a:p>
          <a:p>
            <a:endParaRPr lang="en-US" sz="2000">
              <a:latin typeface="Courier New" pitchFamily="49" charset="0"/>
            </a:endParaRPr>
          </a:p>
          <a:p>
            <a:endParaRPr lang="en-US" sz="2000">
              <a:latin typeface="Arial" pitchFamily="34" charset="0"/>
            </a:endParaRPr>
          </a:p>
        </p:txBody>
      </p:sp>
      <p:sp>
        <p:nvSpPr>
          <p:cNvPr id="33797" name="Rectangle 5"/>
          <p:cNvSpPr>
            <a:spLocks noChangeArrowheads="1"/>
          </p:cNvSpPr>
          <p:nvPr/>
        </p:nvSpPr>
        <p:spPr bwMode="auto">
          <a:xfrm>
            <a:off x="10054167" y="5500688"/>
            <a:ext cx="1322917" cy="6096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3798" name="Rectangle 6"/>
          <p:cNvSpPr>
            <a:spLocks noChangeArrowheads="1"/>
          </p:cNvSpPr>
          <p:nvPr/>
        </p:nvSpPr>
        <p:spPr bwMode="auto">
          <a:xfrm>
            <a:off x="10056285" y="5105400"/>
            <a:ext cx="1322916"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33799" name="Text Box 7"/>
          <p:cNvSpPr txBox="1">
            <a:spLocks noChangeArrowheads="1"/>
          </p:cNvSpPr>
          <p:nvPr/>
        </p:nvSpPr>
        <p:spPr bwMode="auto">
          <a:xfrm>
            <a:off x="10576984" y="5684838"/>
            <a:ext cx="298480" cy="338554"/>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3800" name="Text Box 8"/>
          <p:cNvSpPr txBox="1">
            <a:spLocks noChangeArrowheads="1"/>
          </p:cNvSpPr>
          <p:nvPr/>
        </p:nvSpPr>
        <p:spPr bwMode="auto">
          <a:xfrm>
            <a:off x="10280652" y="5119688"/>
            <a:ext cx="731290" cy="338554"/>
          </a:xfrm>
          <a:prstGeom prst="rect">
            <a:avLst/>
          </a:prstGeom>
          <a:noFill/>
          <a:ln w="9525">
            <a:noFill/>
            <a:miter lim="800000"/>
            <a:headEnd/>
            <a:tailEnd/>
          </a:ln>
        </p:spPr>
        <p:txBody>
          <a:bodyPr wrap="none">
            <a:spAutoFit/>
          </a:bodyPr>
          <a:lstStyle/>
          <a:p>
            <a:r>
              <a:rPr lang="en-US" sz="1600" b="1">
                <a:solidFill>
                  <a:schemeClr val="bg1"/>
                </a:solidFill>
              </a:rPr>
              <a:t>count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smtClean="0"/>
              <a:t>SQL (DML)</a:t>
            </a:r>
          </a:p>
        </p:txBody>
      </p:sp>
      <p:sp>
        <p:nvSpPr>
          <p:cNvPr id="34819" name="Slide Number Placeholder 5"/>
          <p:cNvSpPr>
            <a:spLocks noGrp="1"/>
          </p:cNvSpPr>
          <p:nvPr>
            <p:ph type="sldNum" sz="quarter" idx="12"/>
          </p:nvPr>
        </p:nvSpPr>
        <p:spPr>
          <a:noFill/>
        </p:spPr>
        <p:txBody>
          <a:bodyPr/>
          <a:lstStyle/>
          <a:p>
            <a:fld id="{9B64CB15-C2A7-4B45-A5FA-7925CEFF72B9}" type="slidenum">
              <a:rPr lang="ar-SA" smtClean="0"/>
              <a:pPr/>
              <a:t>54</a:t>
            </a:fld>
            <a:endParaRPr lang="en-US" smtClean="0"/>
          </a:p>
        </p:txBody>
      </p:sp>
      <p:sp>
        <p:nvSpPr>
          <p:cNvPr id="2" name="Rectangle 3"/>
          <p:cNvSpPr>
            <a:spLocks noGrp="1" noChangeArrowheads="1"/>
          </p:cNvSpPr>
          <p:nvPr>
            <p:ph type="title"/>
          </p:nvPr>
        </p:nvSpPr>
        <p:spPr>
          <a:xfrm>
            <a:off x="666206" y="76200"/>
            <a:ext cx="12236994"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Aggregation</a:t>
            </a:r>
            <a:r>
              <a:rPr lang="en-US" dirty="0" smtClean="0">
                <a:solidFill>
                  <a:schemeClr val="tx1"/>
                </a:solidFill>
              </a:rPr>
              <a:t> </a:t>
            </a:r>
          </a:p>
        </p:txBody>
      </p:sp>
      <p:sp>
        <p:nvSpPr>
          <p:cNvPr id="34821" name="Text Box 4"/>
          <p:cNvSpPr txBox="1">
            <a:spLocks noChangeArrowheads="1"/>
          </p:cNvSpPr>
          <p:nvPr/>
        </p:nvSpPr>
        <p:spPr bwMode="auto">
          <a:xfrm>
            <a:off x="304800" y="2270125"/>
            <a:ext cx="11684000" cy="2990850"/>
          </a:xfrm>
          <a:prstGeom prst="rect">
            <a:avLst/>
          </a:prstGeom>
          <a:noFill/>
          <a:ln w="9525">
            <a:noFill/>
            <a:miter lim="800000"/>
            <a:headEnd/>
            <a:tailEnd/>
          </a:ln>
        </p:spPr>
        <p:txBody>
          <a:bodyPr>
            <a:spAutoFit/>
          </a:bodyPr>
          <a:lstStyle/>
          <a:p>
            <a:pPr>
              <a:lnSpc>
                <a:spcPct val="90000"/>
              </a:lnSpc>
              <a:spcBef>
                <a:spcPct val="20000"/>
              </a:spcBef>
            </a:pPr>
            <a:r>
              <a:rPr lang="en-US" sz="1600">
                <a:latin typeface="Arial" pitchFamily="34" charset="0"/>
              </a:rPr>
              <a:t>VIEWING (ClientNo, PropertyNo, ViewDate, Comment)</a:t>
            </a:r>
          </a:p>
          <a:p>
            <a:endParaRPr lang="en-US" sz="2000">
              <a:latin typeface="Arial" pitchFamily="34" charset="0"/>
            </a:endParaRPr>
          </a:p>
          <a:p>
            <a:r>
              <a:rPr lang="en-US" sz="2000">
                <a:latin typeface="Arial" pitchFamily="34" charset="0"/>
              </a:rPr>
              <a:t>How many different properties were viewed in May 1998?</a:t>
            </a:r>
          </a:p>
          <a:p>
            <a:endParaRPr lang="en-US" sz="2000">
              <a:latin typeface="Arial" pitchFamily="34" charset="0"/>
            </a:endParaRPr>
          </a:p>
          <a:p>
            <a:r>
              <a:rPr lang="en-US" sz="1800">
                <a:latin typeface="Courier New" pitchFamily="49" charset="0"/>
              </a:rPr>
              <a:t>SELECT  COUNT(DISTINCT  PropertyNo)  AS  count</a:t>
            </a:r>
          </a:p>
          <a:p>
            <a:r>
              <a:rPr lang="en-US" sz="1800">
                <a:latin typeface="Courier New" pitchFamily="49" charset="0"/>
              </a:rPr>
              <a:t>  FROM  viewing</a:t>
            </a:r>
          </a:p>
          <a:p>
            <a:r>
              <a:rPr lang="en-US" sz="1800">
                <a:latin typeface="Courier New" pitchFamily="49" charset="0"/>
              </a:rPr>
              <a:t>    WHERE  Viewdate   BETWEEN  ‘1-May-98’  AND  ‘31-May-98’;</a:t>
            </a:r>
          </a:p>
          <a:p>
            <a:endParaRPr lang="en-US" sz="2000">
              <a:latin typeface="Courier New" pitchFamily="49" charset="0"/>
            </a:endParaRPr>
          </a:p>
          <a:p>
            <a:endParaRPr lang="en-US" sz="2000">
              <a:latin typeface="Courier New" pitchFamily="49" charset="0"/>
            </a:endParaRPr>
          </a:p>
          <a:p>
            <a:endParaRPr lang="en-US" sz="2000">
              <a:latin typeface="Arial" pitchFamily="34" charset="0"/>
            </a:endParaRPr>
          </a:p>
        </p:txBody>
      </p:sp>
      <p:sp>
        <p:nvSpPr>
          <p:cNvPr id="34822" name="Rectangle 5"/>
          <p:cNvSpPr>
            <a:spLocks noChangeArrowheads="1"/>
          </p:cNvSpPr>
          <p:nvPr/>
        </p:nvSpPr>
        <p:spPr bwMode="auto">
          <a:xfrm>
            <a:off x="5482167" y="5029200"/>
            <a:ext cx="1322917" cy="6096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4823" name="Rectangle 6"/>
          <p:cNvSpPr>
            <a:spLocks noChangeArrowheads="1"/>
          </p:cNvSpPr>
          <p:nvPr/>
        </p:nvSpPr>
        <p:spPr bwMode="auto">
          <a:xfrm>
            <a:off x="5484285" y="4633913"/>
            <a:ext cx="1322916"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34824" name="Text Box 7"/>
          <p:cNvSpPr txBox="1">
            <a:spLocks noChangeArrowheads="1"/>
          </p:cNvSpPr>
          <p:nvPr/>
        </p:nvSpPr>
        <p:spPr bwMode="auto">
          <a:xfrm>
            <a:off x="6004984" y="5213350"/>
            <a:ext cx="298480" cy="338554"/>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4825" name="Text Box 8"/>
          <p:cNvSpPr txBox="1">
            <a:spLocks noChangeArrowheads="1"/>
          </p:cNvSpPr>
          <p:nvPr/>
        </p:nvSpPr>
        <p:spPr bwMode="auto">
          <a:xfrm>
            <a:off x="5708652" y="4648200"/>
            <a:ext cx="731290" cy="338554"/>
          </a:xfrm>
          <a:prstGeom prst="rect">
            <a:avLst/>
          </a:prstGeom>
          <a:noFill/>
          <a:ln w="9525">
            <a:noFill/>
            <a:miter lim="800000"/>
            <a:headEnd/>
            <a:tailEnd/>
          </a:ln>
        </p:spPr>
        <p:txBody>
          <a:bodyPr wrap="none">
            <a:spAutoFit/>
          </a:bodyPr>
          <a:lstStyle/>
          <a:p>
            <a:r>
              <a:rPr lang="en-US" sz="1600" b="1">
                <a:solidFill>
                  <a:schemeClr val="bg1"/>
                </a:solidFill>
              </a:rPr>
              <a:t>count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r>
              <a:rPr lang="en-US" smtClean="0"/>
              <a:t>SQL (DML)</a:t>
            </a:r>
          </a:p>
        </p:txBody>
      </p:sp>
      <p:sp>
        <p:nvSpPr>
          <p:cNvPr id="35843" name="Slide Number Placeholder 5"/>
          <p:cNvSpPr>
            <a:spLocks noGrp="1"/>
          </p:cNvSpPr>
          <p:nvPr>
            <p:ph type="sldNum" sz="quarter" idx="12"/>
          </p:nvPr>
        </p:nvSpPr>
        <p:spPr>
          <a:noFill/>
        </p:spPr>
        <p:txBody>
          <a:bodyPr/>
          <a:lstStyle/>
          <a:p>
            <a:fld id="{148B87A3-9456-4C5B-AD81-18D6CAE8AD60}" type="slidenum">
              <a:rPr lang="ar-SA" smtClean="0"/>
              <a:pPr/>
              <a:t>55</a:t>
            </a:fld>
            <a:endParaRPr lang="en-US" smtClean="0"/>
          </a:p>
        </p:txBody>
      </p:sp>
      <p:sp>
        <p:nvSpPr>
          <p:cNvPr id="2" name="Rectangle 3"/>
          <p:cNvSpPr>
            <a:spLocks noGrp="1" noChangeArrowheads="1"/>
          </p:cNvSpPr>
          <p:nvPr>
            <p:ph type="title"/>
          </p:nvPr>
        </p:nvSpPr>
        <p:spPr>
          <a:xfrm>
            <a:off x="365760" y="76200"/>
            <a:ext cx="1253744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Aggregation</a:t>
            </a:r>
            <a:r>
              <a:rPr lang="en-US" dirty="0" smtClean="0">
                <a:solidFill>
                  <a:schemeClr val="tx1"/>
                </a:solidFill>
              </a:rPr>
              <a:t> </a:t>
            </a:r>
          </a:p>
        </p:txBody>
      </p:sp>
      <p:sp>
        <p:nvSpPr>
          <p:cNvPr id="35845" name="Text Box 4"/>
          <p:cNvSpPr txBox="1">
            <a:spLocks noChangeArrowheads="1"/>
          </p:cNvSpPr>
          <p:nvPr/>
        </p:nvSpPr>
        <p:spPr bwMode="auto">
          <a:xfrm>
            <a:off x="304800" y="2192338"/>
            <a:ext cx="11480800" cy="2400300"/>
          </a:xfrm>
          <a:prstGeom prst="rect">
            <a:avLst/>
          </a:prstGeom>
          <a:noFill/>
          <a:ln w="9525">
            <a:noFill/>
            <a:miter lim="800000"/>
            <a:headEnd/>
            <a:tailEnd/>
          </a:ln>
        </p:spPr>
        <p:txBody>
          <a:bodyPr>
            <a:spAutoFit/>
          </a:bodyPr>
          <a:lstStyle/>
          <a:p>
            <a:r>
              <a:rPr lang="en-US" sz="1600" dirty="0">
                <a:latin typeface="Arial" pitchFamily="34" charset="0"/>
              </a:rPr>
              <a:t>STAFF(</a:t>
            </a:r>
            <a:r>
              <a:rPr lang="en-US" sz="1600" dirty="0" err="1">
                <a:latin typeface="Arial" pitchFamily="34" charset="0"/>
              </a:rPr>
              <a:t>sno</a:t>
            </a:r>
            <a:r>
              <a:rPr lang="en-US" sz="1600" dirty="0">
                <a:latin typeface="Arial" pitchFamily="34" charset="0"/>
              </a:rPr>
              <a:t>, </a:t>
            </a:r>
            <a:r>
              <a:rPr lang="en-US" sz="1600" dirty="0" err="1">
                <a:latin typeface="Arial" pitchFamily="34" charset="0"/>
              </a:rPr>
              <a:t>fname</a:t>
            </a:r>
            <a:r>
              <a:rPr lang="en-US" sz="1600" dirty="0">
                <a:latin typeface="Arial" pitchFamily="34" charset="0"/>
              </a:rPr>
              <a:t>, </a:t>
            </a:r>
            <a:r>
              <a:rPr lang="en-US" sz="1600" dirty="0" err="1">
                <a:latin typeface="Arial" pitchFamily="34" charset="0"/>
              </a:rPr>
              <a:t>lname</a:t>
            </a:r>
            <a:r>
              <a:rPr lang="en-US" sz="1600" dirty="0">
                <a:latin typeface="Arial" pitchFamily="34" charset="0"/>
              </a:rPr>
              <a:t>, position, sex, dob, salary, </a:t>
            </a:r>
            <a:r>
              <a:rPr lang="en-US" sz="1600" dirty="0" err="1">
                <a:latin typeface="Arial" pitchFamily="34" charset="0"/>
              </a:rPr>
              <a:t>bno</a:t>
            </a:r>
            <a:r>
              <a:rPr lang="en-US" sz="1600" dirty="0">
                <a:latin typeface="Arial" pitchFamily="34" charset="0"/>
              </a:rPr>
              <a:t>)</a:t>
            </a:r>
            <a:endParaRPr lang="en-US" sz="2000" dirty="0">
              <a:latin typeface="Arial" pitchFamily="34" charset="0"/>
            </a:endParaRPr>
          </a:p>
          <a:p>
            <a:endParaRPr lang="en-US" sz="2000" dirty="0">
              <a:latin typeface="Arial" pitchFamily="34" charset="0"/>
            </a:endParaRPr>
          </a:p>
          <a:p>
            <a:r>
              <a:rPr lang="en-US" sz="2000" dirty="0">
                <a:latin typeface="Arial" pitchFamily="34" charset="0"/>
              </a:rPr>
              <a:t>Find the total number of Managers and the sum of their salaries.</a:t>
            </a:r>
          </a:p>
          <a:p>
            <a:endParaRPr lang="en-US" sz="2000" dirty="0">
              <a:latin typeface="Arial" pitchFamily="34" charset="0"/>
            </a:endParaRPr>
          </a:p>
          <a:p>
            <a:r>
              <a:rPr lang="en-US" sz="1800" dirty="0">
                <a:latin typeface="Courier New" pitchFamily="49" charset="0"/>
              </a:rPr>
              <a:t>SELECT  COUNT(</a:t>
            </a:r>
            <a:r>
              <a:rPr lang="en-US" sz="1800" dirty="0" err="1">
                <a:latin typeface="Courier New" pitchFamily="49" charset="0"/>
              </a:rPr>
              <a:t>sno</a:t>
            </a:r>
            <a:r>
              <a:rPr lang="en-US" sz="1800" dirty="0">
                <a:latin typeface="Courier New" pitchFamily="49" charset="0"/>
              </a:rPr>
              <a:t>)  AS  </a:t>
            </a:r>
            <a:r>
              <a:rPr lang="en-US" sz="1800" dirty="0" smtClean="0">
                <a:latin typeface="Courier New" pitchFamily="49" charset="0"/>
              </a:rPr>
              <a:t>count  </a:t>
            </a:r>
            <a:r>
              <a:rPr lang="en-US" sz="1800" dirty="0">
                <a:latin typeface="Courier New" pitchFamily="49" charset="0"/>
              </a:rPr>
              <a:t>SUM(salary)  AS  sum</a:t>
            </a:r>
          </a:p>
          <a:p>
            <a:r>
              <a:rPr lang="en-US" sz="1800" dirty="0">
                <a:latin typeface="Courier New" pitchFamily="49" charset="0"/>
              </a:rPr>
              <a:t>   FROM   staff</a:t>
            </a:r>
          </a:p>
          <a:p>
            <a:r>
              <a:rPr lang="en-US" sz="1800" dirty="0">
                <a:latin typeface="Courier New" pitchFamily="49" charset="0"/>
              </a:rPr>
              <a:t>     WHERE   position  =  ‘Manager’</a:t>
            </a:r>
            <a:r>
              <a:rPr lang="en-US" sz="1800" dirty="0">
                <a:latin typeface="Arial" pitchFamily="34" charset="0"/>
              </a:rPr>
              <a:t>;</a:t>
            </a:r>
          </a:p>
          <a:p>
            <a:endParaRPr lang="en-US" sz="2000" dirty="0">
              <a:latin typeface="Arial" pitchFamily="34" charset="0"/>
            </a:endParaRPr>
          </a:p>
        </p:txBody>
      </p:sp>
      <p:sp>
        <p:nvSpPr>
          <p:cNvPr id="35846" name="Rectangle 5"/>
          <p:cNvSpPr>
            <a:spLocks noChangeArrowheads="1"/>
          </p:cNvSpPr>
          <p:nvPr/>
        </p:nvSpPr>
        <p:spPr bwMode="auto">
          <a:xfrm>
            <a:off x="4893734" y="4953000"/>
            <a:ext cx="2645833" cy="6096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5847" name="Rectangle 6"/>
          <p:cNvSpPr>
            <a:spLocks noChangeArrowheads="1"/>
          </p:cNvSpPr>
          <p:nvPr/>
        </p:nvSpPr>
        <p:spPr bwMode="auto">
          <a:xfrm>
            <a:off x="4895851" y="4557713"/>
            <a:ext cx="2645833" cy="381000"/>
          </a:xfrm>
          <a:prstGeom prst="rect">
            <a:avLst/>
          </a:prstGeom>
          <a:solidFill>
            <a:srgbClr val="CC0066"/>
          </a:solidFill>
          <a:ln w="9525">
            <a:solidFill>
              <a:schemeClr val="tx1"/>
            </a:solidFill>
            <a:miter lim="800000"/>
            <a:headEnd/>
            <a:tailEnd/>
          </a:ln>
        </p:spPr>
        <p:txBody>
          <a:bodyPr wrap="none" anchor="ctr"/>
          <a:lstStyle/>
          <a:p>
            <a:endParaRPr lang="en-US"/>
          </a:p>
        </p:txBody>
      </p:sp>
      <p:sp>
        <p:nvSpPr>
          <p:cNvPr id="35848" name="Text Box 7"/>
          <p:cNvSpPr txBox="1">
            <a:spLocks noChangeArrowheads="1"/>
          </p:cNvSpPr>
          <p:nvPr/>
        </p:nvSpPr>
        <p:spPr bwMode="auto">
          <a:xfrm>
            <a:off x="5416551" y="5137150"/>
            <a:ext cx="298480" cy="338554"/>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5849" name="Text Box 8"/>
          <p:cNvSpPr txBox="1">
            <a:spLocks noChangeArrowheads="1"/>
          </p:cNvSpPr>
          <p:nvPr/>
        </p:nvSpPr>
        <p:spPr bwMode="auto">
          <a:xfrm>
            <a:off x="5120218" y="4572000"/>
            <a:ext cx="731290" cy="338554"/>
          </a:xfrm>
          <a:prstGeom prst="rect">
            <a:avLst/>
          </a:prstGeom>
          <a:noFill/>
          <a:ln w="9525">
            <a:noFill/>
            <a:miter lim="800000"/>
            <a:headEnd/>
            <a:tailEnd/>
          </a:ln>
        </p:spPr>
        <p:txBody>
          <a:bodyPr wrap="none">
            <a:spAutoFit/>
          </a:bodyPr>
          <a:lstStyle/>
          <a:p>
            <a:r>
              <a:rPr lang="en-US" sz="1600" b="1">
                <a:solidFill>
                  <a:schemeClr val="bg1"/>
                </a:solidFill>
              </a:rPr>
              <a:t>count</a:t>
            </a:r>
          </a:p>
        </p:txBody>
      </p:sp>
      <p:sp>
        <p:nvSpPr>
          <p:cNvPr id="35850" name="Line 9"/>
          <p:cNvSpPr>
            <a:spLocks noChangeShapeType="1"/>
          </p:cNvSpPr>
          <p:nvPr/>
        </p:nvSpPr>
        <p:spPr bwMode="auto">
          <a:xfrm>
            <a:off x="6218767" y="4557713"/>
            <a:ext cx="0" cy="990600"/>
          </a:xfrm>
          <a:prstGeom prst="line">
            <a:avLst/>
          </a:prstGeom>
          <a:noFill/>
          <a:ln w="9525">
            <a:solidFill>
              <a:schemeClr val="tx1"/>
            </a:solidFill>
            <a:round/>
            <a:headEnd/>
            <a:tailEnd/>
          </a:ln>
        </p:spPr>
        <p:txBody>
          <a:bodyPr wrap="none" anchor="ctr"/>
          <a:lstStyle/>
          <a:p>
            <a:endParaRPr lang="en-US"/>
          </a:p>
        </p:txBody>
      </p:sp>
      <p:sp>
        <p:nvSpPr>
          <p:cNvPr id="35851" name="Text Box 10"/>
          <p:cNvSpPr txBox="1">
            <a:spLocks noChangeArrowheads="1"/>
          </p:cNvSpPr>
          <p:nvPr/>
        </p:nvSpPr>
        <p:spPr bwMode="auto">
          <a:xfrm>
            <a:off x="6320367" y="5091113"/>
            <a:ext cx="753732" cy="338554"/>
          </a:xfrm>
          <a:prstGeom prst="rect">
            <a:avLst/>
          </a:prstGeom>
          <a:noFill/>
          <a:ln w="9525">
            <a:noFill/>
            <a:miter lim="800000"/>
            <a:headEnd/>
            <a:tailEnd/>
          </a:ln>
        </p:spPr>
        <p:txBody>
          <a:bodyPr wrap="none">
            <a:spAutoFit/>
          </a:bodyPr>
          <a:lstStyle/>
          <a:p>
            <a:r>
              <a:rPr lang="en-US" sz="1600">
                <a:latin typeface="Arial" pitchFamily="34" charset="0"/>
              </a:rPr>
              <a:t>54000</a:t>
            </a:r>
          </a:p>
        </p:txBody>
      </p:sp>
      <p:sp>
        <p:nvSpPr>
          <p:cNvPr id="35852" name="Text Box 11"/>
          <p:cNvSpPr txBox="1">
            <a:spLocks noChangeArrowheads="1"/>
          </p:cNvSpPr>
          <p:nvPr/>
        </p:nvSpPr>
        <p:spPr bwMode="auto">
          <a:xfrm>
            <a:off x="6443134" y="4557713"/>
            <a:ext cx="570990" cy="338554"/>
          </a:xfrm>
          <a:prstGeom prst="rect">
            <a:avLst/>
          </a:prstGeom>
          <a:noFill/>
          <a:ln w="9525">
            <a:noFill/>
            <a:miter lim="800000"/>
            <a:headEnd/>
            <a:tailEnd/>
          </a:ln>
        </p:spPr>
        <p:txBody>
          <a:bodyPr wrap="none">
            <a:spAutoFit/>
          </a:bodyPr>
          <a:lstStyle/>
          <a:p>
            <a:r>
              <a:rPr lang="en-US" sz="1600" b="1">
                <a:solidFill>
                  <a:schemeClr val="bg1"/>
                </a:solidFill>
              </a:rPr>
              <a:t>sum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r>
              <a:rPr lang="en-US" smtClean="0"/>
              <a:t>SQL (DML)</a:t>
            </a:r>
          </a:p>
        </p:txBody>
      </p:sp>
      <p:sp>
        <p:nvSpPr>
          <p:cNvPr id="36867" name="Slide Number Placeholder 5"/>
          <p:cNvSpPr>
            <a:spLocks noGrp="1"/>
          </p:cNvSpPr>
          <p:nvPr>
            <p:ph type="sldNum" sz="quarter" idx="12"/>
          </p:nvPr>
        </p:nvSpPr>
        <p:spPr>
          <a:noFill/>
        </p:spPr>
        <p:txBody>
          <a:bodyPr/>
          <a:lstStyle/>
          <a:p>
            <a:fld id="{DCAC13E9-03B1-4C32-9AB7-4DCF3E34580B}" type="slidenum">
              <a:rPr lang="ar-SA" smtClean="0"/>
              <a:pPr/>
              <a:t>56</a:t>
            </a:fld>
            <a:endParaRPr lang="en-US" smtClean="0"/>
          </a:p>
        </p:txBody>
      </p:sp>
      <p:sp>
        <p:nvSpPr>
          <p:cNvPr id="36868" name="Text Box 2"/>
          <p:cNvSpPr txBox="1">
            <a:spLocks noChangeArrowheads="1"/>
          </p:cNvSpPr>
          <p:nvPr/>
        </p:nvSpPr>
        <p:spPr bwMode="auto">
          <a:xfrm>
            <a:off x="2518834" y="-1066800"/>
            <a:ext cx="184731" cy="369332"/>
          </a:xfrm>
          <a:prstGeom prst="rect">
            <a:avLst/>
          </a:prstGeom>
          <a:noFill/>
          <a:ln w="9525">
            <a:noFill/>
            <a:miter lim="800000"/>
            <a:headEnd/>
            <a:tailEnd/>
          </a:ln>
        </p:spPr>
        <p:txBody>
          <a:bodyPr wrap="none">
            <a:spAutoFit/>
          </a:bodyPr>
          <a:lstStyle/>
          <a:p>
            <a:endParaRPr lang="en-US"/>
          </a:p>
        </p:txBody>
      </p:sp>
      <p:sp>
        <p:nvSpPr>
          <p:cNvPr id="2" name="Rectangle 3"/>
          <p:cNvSpPr>
            <a:spLocks noGrp="1" noChangeArrowheads="1"/>
          </p:cNvSpPr>
          <p:nvPr>
            <p:ph type="title"/>
          </p:nvPr>
        </p:nvSpPr>
        <p:spPr>
          <a:xfrm>
            <a:off x="0" y="76200"/>
            <a:ext cx="1290320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Aggregation</a:t>
            </a:r>
            <a:r>
              <a:rPr lang="en-US" dirty="0" smtClean="0">
                <a:solidFill>
                  <a:schemeClr val="tx1"/>
                </a:solidFill>
              </a:rPr>
              <a:t> </a:t>
            </a:r>
          </a:p>
        </p:txBody>
      </p:sp>
      <p:sp>
        <p:nvSpPr>
          <p:cNvPr id="36870" name="Text Box 4"/>
          <p:cNvSpPr txBox="1">
            <a:spLocks noChangeArrowheads="1"/>
          </p:cNvSpPr>
          <p:nvPr/>
        </p:nvSpPr>
        <p:spPr bwMode="auto">
          <a:xfrm>
            <a:off x="406400" y="2209800"/>
            <a:ext cx="11582400" cy="2739211"/>
          </a:xfrm>
          <a:prstGeom prst="rect">
            <a:avLst/>
          </a:prstGeom>
          <a:noFill/>
          <a:ln w="9525">
            <a:noFill/>
            <a:miter lim="800000"/>
            <a:headEnd/>
            <a:tailEnd/>
          </a:ln>
        </p:spPr>
        <p:txBody>
          <a:bodyPr>
            <a:spAutoFit/>
          </a:bodyPr>
          <a:lstStyle/>
          <a:p>
            <a:r>
              <a:rPr lang="en-US" sz="1600" dirty="0">
                <a:latin typeface="Arial" pitchFamily="34" charset="0"/>
              </a:rPr>
              <a:t>STAFF(</a:t>
            </a:r>
            <a:r>
              <a:rPr lang="en-US" sz="1600" dirty="0" err="1">
                <a:latin typeface="Arial" pitchFamily="34" charset="0"/>
              </a:rPr>
              <a:t>sno</a:t>
            </a:r>
            <a:r>
              <a:rPr lang="en-US" sz="1600" dirty="0">
                <a:latin typeface="Arial" pitchFamily="34" charset="0"/>
              </a:rPr>
              <a:t>, </a:t>
            </a:r>
            <a:r>
              <a:rPr lang="en-US" sz="1600" dirty="0" err="1">
                <a:latin typeface="Arial" pitchFamily="34" charset="0"/>
              </a:rPr>
              <a:t>fname</a:t>
            </a:r>
            <a:r>
              <a:rPr lang="en-US" sz="1600" dirty="0">
                <a:latin typeface="Arial" pitchFamily="34" charset="0"/>
              </a:rPr>
              <a:t>, </a:t>
            </a:r>
            <a:r>
              <a:rPr lang="en-US" sz="1600" dirty="0" err="1">
                <a:latin typeface="Arial" pitchFamily="34" charset="0"/>
              </a:rPr>
              <a:t>lname</a:t>
            </a:r>
            <a:r>
              <a:rPr lang="en-US" sz="1600" dirty="0">
                <a:latin typeface="Arial" pitchFamily="34" charset="0"/>
              </a:rPr>
              <a:t>, position, sex, dob, salary, </a:t>
            </a:r>
            <a:r>
              <a:rPr lang="en-US" sz="1600" dirty="0" err="1">
                <a:latin typeface="Arial" pitchFamily="34" charset="0"/>
              </a:rPr>
              <a:t>bno</a:t>
            </a:r>
            <a:r>
              <a:rPr lang="en-US" sz="1600" dirty="0">
                <a:latin typeface="Arial" pitchFamily="34" charset="0"/>
              </a:rPr>
              <a:t>)</a:t>
            </a:r>
            <a:endParaRPr lang="en-US" sz="2000" dirty="0">
              <a:latin typeface="Arial" pitchFamily="34" charset="0"/>
            </a:endParaRPr>
          </a:p>
          <a:p>
            <a:endParaRPr lang="en-US" sz="2000" dirty="0">
              <a:latin typeface="Arial" pitchFamily="34" charset="0"/>
            </a:endParaRPr>
          </a:p>
          <a:p>
            <a:r>
              <a:rPr lang="en-US" sz="2000" dirty="0">
                <a:latin typeface="Arial" pitchFamily="34" charset="0"/>
              </a:rPr>
              <a:t>Find the minimum, maximum, and average staff salary.</a:t>
            </a:r>
          </a:p>
          <a:p>
            <a:endParaRPr lang="en-US" sz="2000" dirty="0">
              <a:latin typeface="Courier New" pitchFamily="49" charset="0"/>
            </a:endParaRPr>
          </a:p>
          <a:p>
            <a:r>
              <a:rPr lang="en-US" sz="1800" dirty="0">
                <a:latin typeface="Courier New" pitchFamily="49" charset="0"/>
              </a:rPr>
              <a:t>SELECT MIN(salary) AS  min,  MAX(salary)  AS  </a:t>
            </a:r>
            <a:r>
              <a:rPr lang="en-US" sz="1800" dirty="0" smtClean="0">
                <a:latin typeface="Courier New" pitchFamily="49" charset="0"/>
              </a:rPr>
              <a:t>max </a:t>
            </a:r>
            <a:r>
              <a:rPr lang="en-US" sz="1800" dirty="0">
                <a:latin typeface="Courier New" pitchFamily="49" charset="0"/>
              </a:rPr>
              <a:t>AVG(salary)  AS </a:t>
            </a:r>
            <a:r>
              <a:rPr lang="en-US" sz="1800" dirty="0" err="1">
                <a:latin typeface="Courier New" pitchFamily="49" charset="0"/>
              </a:rPr>
              <a:t>avg</a:t>
            </a:r>
            <a:endParaRPr lang="en-US" sz="1800" dirty="0">
              <a:latin typeface="Courier New" pitchFamily="49" charset="0"/>
            </a:endParaRPr>
          </a:p>
          <a:p>
            <a:r>
              <a:rPr lang="en-US" sz="1800" dirty="0">
                <a:latin typeface="Courier New" pitchFamily="49" charset="0"/>
              </a:rPr>
              <a:t>  FROM staff;</a:t>
            </a:r>
          </a:p>
          <a:p>
            <a:endParaRPr lang="en-US" sz="2000" dirty="0">
              <a:latin typeface="Arial" pitchFamily="34" charset="0"/>
            </a:endParaRPr>
          </a:p>
          <a:p>
            <a:endParaRPr lang="en-US" sz="2000" dirty="0">
              <a:latin typeface="Arial" pitchFamily="34" charset="0"/>
            </a:endParaRPr>
          </a:p>
          <a:p>
            <a:endParaRPr lang="en-US" sz="2000" dirty="0">
              <a:latin typeface="Arial" pitchFamily="34" charset="0"/>
            </a:endParaRPr>
          </a:p>
        </p:txBody>
      </p:sp>
      <p:sp>
        <p:nvSpPr>
          <p:cNvPr id="36871" name="Rectangle 5"/>
          <p:cNvSpPr>
            <a:spLocks noChangeArrowheads="1"/>
          </p:cNvSpPr>
          <p:nvPr/>
        </p:nvSpPr>
        <p:spPr bwMode="auto">
          <a:xfrm>
            <a:off x="4267200" y="4953000"/>
            <a:ext cx="4064000" cy="6096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6872" name="Rectangle 6"/>
          <p:cNvSpPr>
            <a:spLocks noChangeArrowheads="1"/>
          </p:cNvSpPr>
          <p:nvPr/>
        </p:nvSpPr>
        <p:spPr bwMode="auto">
          <a:xfrm>
            <a:off x="4269317" y="4557713"/>
            <a:ext cx="4064000" cy="381000"/>
          </a:xfrm>
          <a:prstGeom prst="rect">
            <a:avLst/>
          </a:prstGeom>
          <a:solidFill>
            <a:srgbClr val="CC0066"/>
          </a:solidFill>
          <a:ln w="9525">
            <a:solidFill>
              <a:schemeClr val="tx1"/>
            </a:solidFill>
            <a:miter lim="800000"/>
            <a:headEnd/>
            <a:tailEnd/>
          </a:ln>
        </p:spPr>
        <p:txBody>
          <a:bodyPr wrap="none" anchor="ctr"/>
          <a:lstStyle/>
          <a:p>
            <a:pPr algn="ctr"/>
            <a:endParaRPr lang="en-US"/>
          </a:p>
        </p:txBody>
      </p:sp>
      <p:sp>
        <p:nvSpPr>
          <p:cNvPr id="36873" name="Text Box 7"/>
          <p:cNvSpPr txBox="1">
            <a:spLocks noChangeArrowheads="1"/>
          </p:cNvSpPr>
          <p:nvPr/>
        </p:nvSpPr>
        <p:spPr bwMode="auto">
          <a:xfrm>
            <a:off x="4470400" y="5029200"/>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36874" name="Text Box 8"/>
          <p:cNvSpPr txBox="1">
            <a:spLocks noChangeArrowheads="1"/>
          </p:cNvSpPr>
          <p:nvPr/>
        </p:nvSpPr>
        <p:spPr bwMode="auto">
          <a:xfrm>
            <a:off x="4493685" y="4572000"/>
            <a:ext cx="543739" cy="338554"/>
          </a:xfrm>
          <a:prstGeom prst="rect">
            <a:avLst/>
          </a:prstGeom>
          <a:noFill/>
          <a:ln w="9525">
            <a:noFill/>
            <a:miter lim="800000"/>
            <a:headEnd/>
            <a:tailEnd/>
          </a:ln>
        </p:spPr>
        <p:txBody>
          <a:bodyPr wrap="none">
            <a:spAutoFit/>
          </a:bodyPr>
          <a:lstStyle/>
          <a:p>
            <a:r>
              <a:rPr lang="en-US" sz="1600" b="1">
                <a:solidFill>
                  <a:schemeClr val="bg1"/>
                </a:solidFill>
              </a:rPr>
              <a:t>min</a:t>
            </a:r>
          </a:p>
        </p:txBody>
      </p:sp>
      <p:sp>
        <p:nvSpPr>
          <p:cNvPr id="36875" name="Line 9"/>
          <p:cNvSpPr>
            <a:spLocks noChangeShapeType="1"/>
          </p:cNvSpPr>
          <p:nvPr/>
        </p:nvSpPr>
        <p:spPr bwMode="auto">
          <a:xfrm>
            <a:off x="5588000" y="4572000"/>
            <a:ext cx="0" cy="990600"/>
          </a:xfrm>
          <a:prstGeom prst="line">
            <a:avLst/>
          </a:prstGeom>
          <a:no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5693834" y="5029200"/>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36877" name="Text Box 11"/>
          <p:cNvSpPr txBox="1">
            <a:spLocks noChangeArrowheads="1"/>
          </p:cNvSpPr>
          <p:nvPr/>
        </p:nvSpPr>
        <p:spPr bwMode="auto">
          <a:xfrm>
            <a:off x="5816601" y="4557713"/>
            <a:ext cx="583814" cy="338554"/>
          </a:xfrm>
          <a:prstGeom prst="rect">
            <a:avLst/>
          </a:prstGeom>
          <a:noFill/>
          <a:ln w="9525">
            <a:noFill/>
            <a:miter lim="800000"/>
            <a:headEnd/>
            <a:tailEnd/>
          </a:ln>
        </p:spPr>
        <p:txBody>
          <a:bodyPr wrap="none">
            <a:spAutoFit/>
          </a:bodyPr>
          <a:lstStyle/>
          <a:p>
            <a:r>
              <a:rPr lang="en-US" sz="1600" b="1">
                <a:solidFill>
                  <a:schemeClr val="bg1"/>
                </a:solidFill>
              </a:rPr>
              <a:t>max</a:t>
            </a:r>
          </a:p>
        </p:txBody>
      </p:sp>
      <p:sp>
        <p:nvSpPr>
          <p:cNvPr id="36878" name="Line 12"/>
          <p:cNvSpPr>
            <a:spLocks noChangeShapeType="1"/>
          </p:cNvSpPr>
          <p:nvPr/>
        </p:nvSpPr>
        <p:spPr bwMode="auto">
          <a:xfrm>
            <a:off x="7010400" y="4572000"/>
            <a:ext cx="0" cy="990600"/>
          </a:xfrm>
          <a:prstGeom prst="line">
            <a:avLst/>
          </a:prstGeom>
          <a:noFill/>
          <a:ln w="9525">
            <a:solidFill>
              <a:schemeClr val="tx1"/>
            </a:solidFill>
            <a:round/>
            <a:headEnd/>
            <a:tailEnd/>
          </a:ln>
        </p:spPr>
        <p:txBody>
          <a:bodyPr wrap="none" anchor="ctr"/>
          <a:lstStyle/>
          <a:p>
            <a:endParaRPr lang="en-US"/>
          </a:p>
        </p:txBody>
      </p:sp>
      <p:sp>
        <p:nvSpPr>
          <p:cNvPr id="36879" name="Text Box 13"/>
          <p:cNvSpPr txBox="1">
            <a:spLocks noChangeArrowheads="1"/>
          </p:cNvSpPr>
          <p:nvPr/>
        </p:nvSpPr>
        <p:spPr bwMode="auto">
          <a:xfrm>
            <a:off x="7315200" y="4572000"/>
            <a:ext cx="505267" cy="338554"/>
          </a:xfrm>
          <a:prstGeom prst="rect">
            <a:avLst/>
          </a:prstGeom>
          <a:noFill/>
          <a:ln w="9525">
            <a:noFill/>
            <a:miter lim="800000"/>
            <a:headEnd/>
            <a:tailEnd/>
          </a:ln>
        </p:spPr>
        <p:txBody>
          <a:bodyPr wrap="none">
            <a:spAutoFit/>
          </a:bodyPr>
          <a:lstStyle/>
          <a:p>
            <a:r>
              <a:rPr lang="en-US" sz="1600" b="1">
                <a:solidFill>
                  <a:schemeClr val="bg1"/>
                </a:solidFill>
              </a:rPr>
              <a:t>avg</a:t>
            </a:r>
          </a:p>
        </p:txBody>
      </p:sp>
      <p:sp>
        <p:nvSpPr>
          <p:cNvPr id="36880" name="Text Box 14"/>
          <p:cNvSpPr txBox="1">
            <a:spLocks noChangeArrowheads="1"/>
          </p:cNvSpPr>
          <p:nvPr/>
        </p:nvSpPr>
        <p:spPr bwMode="auto">
          <a:xfrm>
            <a:off x="7131051" y="5029200"/>
            <a:ext cx="753732" cy="338554"/>
          </a:xfrm>
          <a:prstGeom prst="rect">
            <a:avLst/>
          </a:prstGeom>
          <a:noFill/>
          <a:ln w="9525">
            <a:noFill/>
            <a:miter lim="800000"/>
            <a:headEnd/>
            <a:tailEnd/>
          </a:ln>
        </p:spPr>
        <p:txBody>
          <a:bodyPr wrap="none">
            <a:spAutoFit/>
          </a:bodyPr>
          <a:lstStyle/>
          <a:p>
            <a:r>
              <a:rPr lang="en-US" sz="1600">
                <a:latin typeface="Arial" pitchFamily="34" charset="0"/>
              </a:rPr>
              <a:t>17000</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r>
              <a:rPr lang="en-US" smtClean="0"/>
              <a:t>SQL (DML)</a:t>
            </a:r>
          </a:p>
        </p:txBody>
      </p:sp>
      <p:sp>
        <p:nvSpPr>
          <p:cNvPr id="37891" name="Slide Number Placeholder 5"/>
          <p:cNvSpPr>
            <a:spLocks noGrp="1"/>
          </p:cNvSpPr>
          <p:nvPr>
            <p:ph type="sldNum" sz="quarter" idx="12"/>
          </p:nvPr>
        </p:nvSpPr>
        <p:spPr>
          <a:noFill/>
        </p:spPr>
        <p:txBody>
          <a:bodyPr/>
          <a:lstStyle/>
          <a:p>
            <a:fld id="{3D55002D-C1A2-42FB-A727-C0D9550DE431}" type="slidenum">
              <a:rPr lang="ar-SA" smtClean="0"/>
              <a:pPr/>
              <a:t>57</a:t>
            </a:fld>
            <a:endParaRPr lang="en-US" smtClean="0"/>
          </a:p>
        </p:txBody>
      </p:sp>
      <p:sp>
        <p:nvSpPr>
          <p:cNvPr id="2" name="Rectangle 3"/>
          <p:cNvSpPr>
            <a:spLocks noGrp="1" noChangeArrowheads="1"/>
          </p:cNvSpPr>
          <p:nvPr>
            <p:ph type="title"/>
          </p:nvPr>
        </p:nvSpPr>
        <p:spPr>
          <a:xfrm>
            <a:off x="1136469" y="76200"/>
            <a:ext cx="11055532"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a:t>
            </a:r>
            <a:b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br>
            <a:r>
              <a:rPr lang="en-US" dirty="0" smtClean="0">
                <a:solidFill>
                  <a:schemeClr val="tx1"/>
                </a:solidFill>
                <a:effectLst>
                  <a:outerShdw blurRad="38100" dist="38100" dir="2700000" algn="tl">
                    <a:srgbClr val="C0C0C0"/>
                  </a:outerShdw>
                </a:effectLst>
                <a:latin typeface="Times New Roman" pitchFamily="18" charset="0"/>
                <a:cs typeface="Times New Roman" pitchFamily="18" charset="0"/>
              </a:rPr>
              <a:t>GROUP BY clause</a:t>
            </a:r>
            <a:r>
              <a:rPr lang="en-US" dirty="0" smtClean="0">
                <a:solidFill>
                  <a:schemeClr val="tx1"/>
                </a:solidFill>
                <a:latin typeface="Times New Roman" pitchFamily="18" charset="0"/>
                <a:cs typeface="Times New Roman" pitchFamily="18" charset="0"/>
              </a:rPr>
              <a:t> </a:t>
            </a:r>
          </a:p>
        </p:txBody>
      </p:sp>
      <p:sp>
        <p:nvSpPr>
          <p:cNvPr id="37893" name="Text Box 4"/>
          <p:cNvSpPr txBox="1">
            <a:spLocks noChangeArrowheads="1"/>
          </p:cNvSpPr>
          <p:nvPr/>
        </p:nvSpPr>
        <p:spPr bwMode="auto">
          <a:xfrm>
            <a:off x="203200" y="1708150"/>
            <a:ext cx="11684000" cy="3477875"/>
          </a:xfrm>
          <a:prstGeom prst="rect">
            <a:avLst/>
          </a:prstGeom>
          <a:noFill/>
          <a:ln w="9525">
            <a:noFill/>
            <a:miter lim="800000"/>
            <a:headEnd/>
            <a:tailEnd/>
          </a:ln>
        </p:spPr>
        <p:txBody>
          <a:bodyPr>
            <a:spAutoFit/>
          </a:bodyPr>
          <a:lstStyle/>
          <a:p>
            <a:pPr algn="just"/>
            <a:r>
              <a:rPr lang="en-US" sz="2000" dirty="0">
                <a:latin typeface="Times New Roman" pitchFamily="18" charset="0"/>
                <a:cs typeface="Times New Roman" pitchFamily="18" charset="0"/>
              </a:rPr>
              <a:t>Groups the data from the SELECT table(s) and produces a single summary row for each group.</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Example</a:t>
            </a:r>
            <a:r>
              <a:rPr lang="en-US" sz="2000" b="1"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STAFF(</a:t>
            </a:r>
            <a:r>
              <a:rPr lang="en-US" sz="1600" dirty="0" err="1">
                <a:latin typeface="Times New Roman" pitchFamily="18" charset="0"/>
                <a:cs typeface="Times New Roman" pitchFamily="18" charset="0"/>
              </a:rPr>
              <a:t>sno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fname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lname</a:t>
            </a:r>
            <a:r>
              <a:rPr lang="en-US" sz="1600" dirty="0">
                <a:latin typeface="Times New Roman" pitchFamily="18" charset="0"/>
                <a:cs typeface="Times New Roman" pitchFamily="18" charset="0"/>
              </a:rPr>
              <a:t>, position, sex, dob, salary, </a:t>
            </a:r>
            <a:r>
              <a:rPr lang="en-US" sz="1600" dirty="0" err="1">
                <a:latin typeface="Times New Roman" pitchFamily="18" charset="0"/>
                <a:cs typeface="Times New Roman" pitchFamily="18" charset="0"/>
              </a:rPr>
              <a:t>bno</a:t>
            </a:r>
            <a:r>
              <a:rPr lang="en-US" sz="16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Find the number of staff working in each branch and the sum of their salaries.</a:t>
            </a:r>
          </a:p>
          <a:p>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SELECT  </a:t>
            </a:r>
            <a:r>
              <a:rPr lang="en-US" sz="1800" dirty="0" err="1">
                <a:latin typeface="Times New Roman" pitchFamily="18" charset="0"/>
                <a:cs typeface="Times New Roman" pitchFamily="18" charset="0"/>
              </a:rPr>
              <a:t>bno</a:t>
            </a:r>
            <a:r>
              <a:rPr lang="en-US" sz="1800" dirty="0">
                <a:latin typeface="Times New Roman" pitchFamily="18" charset="0"/>
                <a:cs typeface="Times New Roman" pitchFamily="18" charset="0"/>
              </a:rPr>
              <a:t>, COUNT(</a:t>
            </a: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 AS count, SUM(salary) AS sum</a:t>
            </a:r>
          </a:p>
          <a:p>
            <a:r>
              <a:rPr lang="en-US" sz="1800" dirty="0">
                <a:latin typeface="Times New Roman" pitchFamily="18" charset="0"/>
                <a:cs typeface="Times New Roman" pitchFamily="18" charset="0"/>
              </a:rPr>
              <a:t>  FROM  staff</a:t>
            </a:r>
          </a:p>
          <a:p>
            <a:r>
              <a:rPr lang="en-US" sz="1800" dirty="0">
                <a:latin typeface="Times New Roman" pitchFamily="18" charset="0"/>
                <a:cs typeface="Times New Roman" pitchFamily="18" charset="0"/>
              </a:rPr>
              <a:t>    GROUP BY </a:t>
            </a:r>
            <a:r>
              <a:rPr lang="en-US" sz="1800" dirty="0" err="1">
                <a:latin typeface="Times New Roman" pitchFamily="18" charset="0"/>
                <a:cs typeface="Times New Roman" pitchFamily="18" charset="0"/>
              </a:rPr>
              <a:t>bno</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a:t>
            </a:r>
          </a:p>
        </p:txBody>
      </p:sp>
      <p:grpSp>
        <p:nvGrpSpPr>
          <p:cNvPr id="3" name="Group 24"/>
          <p:cNvGrpSpPr>
            <a:grpSpLocks/>
          </p:cNvGrpSpPr>
          <p:nvPr/>
        </p:nvGrpSpPr>
        <p:grpSpPr bwMode="auto">
          <a:xfrm>
            <a:off x="7719485" y="5014914"/>
            <a:ext cx="4066116" cy="1614487"/>
            <a:chOff x="3359" y="2784"/>
            <a:chExt cx="1921" cy="1017"/>
          </a:xfrm>
        </p:grpSpPr>
        <p:sp>
          <p:nvSpPr>
            <p:cNvPr id="37895" name="Rectangle 15"/>
            <p:cNvSpPr>
              <a:spLocks noChangeArrowheads="1"/>
            </p:cNvSpPr>
            <p:nvPr/>
          </p:nvSpPr>
          <p:spPr bwMode="auto">
            <a:xfrm>
              <a:off x="3359" y="3033"/>
              <a:ext cx="1920" cy="768"/>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7896" name="Rectangle 16"/>
            <p:cNvSpPr>
              <a:spLocks noChangeArrowheads="1"/>
            </p:cNvSpPr>
            <p:nvPr/>
          </p:nvSpPr>
          <p:spPr bwMode="auto">
            <a:xfrm>
              <a:off x="3360" y="2784"/>
              <a:ext cx="1920" cy="240"/>
            </a:xfrm>
            <a:prstGeom prst="rect">
              <a:avLst/>
            </a:prstGeom>
            <a:solidFill>
              <a:srgbClr val="CC0066"/>
            </a:solidFill>
            <a:ln w="9525">
              <a:solidFill>
                <a:schemeClr val="tx1"/>
              </a:solidFill>
              <a:miter lim="800000"/>
              <a:headEnd/>
              <a:tailEnd/>
            </a:ln>
          </p:spPr>
          <p:txBody>
            <a:bodyPr wrap="none" anchor="ctr"/>
            <a:lstStyle/>
            <a:p>
              <a:pPr algn="ctr"/>
              <a:endParaRPr lang="en-US"/>
            </a:p>
          </p:txBody>
        </p:sp>
        <p:sp>
          <p:nvSpPr>
            <p:cNvPr id="37897" name="Text Box 17"/>
            <p:cNvSpPr txBox="1">
              <a:spLocks noChangeArrowheads="1"/>
            </p:cNvSpPr>
            <p:nvPr/>
          </p:nvSpPr>
          <p:spPr bwMode="auto">
            <a:xfrm>
              <a:off x="3455" y="3081"/>
              <a:ext cx="313" cy="213"/>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37898" name="Text Box 18"/>
            <p:cNvSpPr txBox="1">
              <a:spLocks noChangeArrowheads="1"/>
            </p:cNvSpPr>
            <p:nvPr/>
          </p:nvSpPr>
          <p:spPr bwMode="auto">
            <a:xfrm>
              <a:off x="3466" y="2793"/>
              <a:ext cx="255" cy="213"/>
            </a:xfrm>
            <a:prstGeom prst="rect">
              <a:avLst/>
            </a:prstGeom>
            <a:noFill/>
            <a:ln w="9525">
              <a:noFill/>
              <a:miter lim="800000"/>
              <a:headEnd/>
              <a:tailEnd/>
            </a:ln>
          </p:spPr>
          <p:txBody>
            <a:bodyPr wrap="none">
              <a:spAutoFit/>
            </a:bodyPr>
            <a:lstStyle/>
            <a:p>
              <a:r>
                <a:rPr lang="en-US" sz="1600" b="1">
                  <a:solidFill>
                    <a:schemeClr val="bg1"/>
                  </a:solidFill>
                </a:rPr>
                <a:t>bno</a:t>
              </a:r>
            </a:p>
          </p:txBody>
        </p:sp>
        <p:sp>
          <p:nvSpPr>
            <p:cNvPr id="37899" name="Line 19"/>
            <p:cNvSpPr>
              <a:spLocks noChangeShapeType="1"/>
            </p:cNvSpPr>
            <p:nvPr/>
          </p:nvSpPr>
          <p:spPr bwMode="auto">
            <a:xfrm>
              <a:off x="3983" y="2793"/>
              <a:ext cx="0" cy="1008"/>
            </a:xfrm>
            <a:prstGeom prst="line">
              <a:avLst/>
            </a:prstGeom>
            <a:noFill/>
            <a:ln w="9525">
              <a:solidFill>
                <a:schemeClr val="tx1"/>
              </a:solidFill>
              <a:round/>
              <a:headEnd/>
              <a:tailEnd/>
            </a:ln>
          </p:spPr>
          <p:txBody>
            <a:bodyPr wrap="none" anchor="ctr"/>
            <a:lstStyle/>
            <a:p>
              <a:endParaRPr lang="en-US"/>
            </a:p>
          </p:txBody>
        </p:sp>
        <p:sp>
          <p:nvSpPr>
            <p:cNvPr id="37900" name="Text Box 20"/>
            <p:cNvSpPr txBox="1">
              <a:spLocks noChangeArrowheads="1"/>
            </p:cNvSpPr>
            <p:nvPr/>
          </p:nvSpPr>
          <p:spPr bwMode="auto">
            <a:xfrm>
              <a:off x="4223" y="3081"/>
              <a:ext cx="141" cy="213"/>
            </a:xfrm>
            <a:prstGeom prst="rect">
              <a:avLst/>
            </a:prstGeom>
            <a:noFill/>
            <a:ln w="9525">
              <a:noFill/>
              <a:miter lim="800000"/>
              <a:headEnd/>
              <a:tailEnd/>
            </a:ln>
          </p:spPr>
          <p:txBody>
            <a:bodyPr wrap="none">
              <a:spAutoFit/>
            </a:bodyPr>
            <a:lstStyle/>
            <a:p>
              <a:r>
                <a:rPr lang="en-US" sz="1600">
                  <a:latin typeface="Arial" pitchFamily="34" charset="0"/>
                </a:rPr>
                <a:t>3</a:t>
              </a:r>
            </a:p>
          </p:txBody>
        </p:sp>
        <p:sp>
          <p:nvSpPr>
            <p:cNvPr id="37901" name="Text Box 21"/>
            <p:cNvSpPr txBox="1">
              <a:spLocks noChangeArrowheads="1"/>
            </p:cNvSpPr>
            <p:nvPr/>
          </p:nvSpPr>
          <p:spPr bwMode="auto">
            <a:xfrm>
              <a:off x="4091" y="2784"/>
              <a:ext cx="345" cy="213"/>
            </a:xfrm>
            <a:prstGeom prst="rect">
              <a:avLst/>
            </a:prstGeom>
            <a:noFill/>
            <a:ln w="9525">
              <a:noFill/>
              <a:miter lim="800000"/>
              <a:headEnd/>
              <a:tailEnd/>
            </a:ln>
          </p:spPr>
          <p:txBody>
            <a:bodyPr wrap="none">
              <a:spAutoFit/>
            </a:bodyPr>
            <a:lstStyle/>
            <a:p>
              <a:r>
                <a:rPr lang="en-US" sz="1600" b="1">
                  <a:solidFill>
                    <a:schemeClr val="bg1"/>
                  </a:solidFill>
                </a:rPr>
                <a:t>count</a:t>
              </a:r>
            </a:p>
          </p:txBody>
        </p:sp>
        <p:sp>
          <p:nvSpPr>
            <p:cNvPr id="37902" name="Line 22"/>
            <p:cNvSpPr>
              <a:spLocks noChangeShapeType="1"/>
            </p:cNvSpPr>
            <p:nvPr/>
          </p:nvSpPr>
          <p:spPr bwMode="auto">
            <a:xfrm>
              <a:off x="4655" y="2793"/>
              <a:ext cx="0" cy="1008"/>
            </a:xfrm>
            <a:prstGeom prst="line">
              <a:avLst/>
            </a:prstGeom>
            <a:noFill/>
            <a:ln w="9525">
              <a:solidFill>
                <a:schemeClr val="tx1"/>
              </a:solidFill>
              <a:round/>
              <a:headEnd/>
              <a:tailEnd/>
            </a:ln>
          </p:spPr>
          <p:txBody>
            <a:bodyPr wrap="none" anchor="ctr"/>
            <a:lstStyle/>
            <a:p>
              <a:endParaRPr lang="en-US"/>
            </a:p>
          </p:txBody>
        </p:sp>
        <p:sp>
          <p:nvSpPr>
            <p:cNvPr id="37903" name="Text Box 23"/>
            <p:cNvSpPr txBox="1">
              <a:spLocks noChangeArrowheads="1"/>
            </p:cNvSpPr>
            <p:nvPr/>
          </p:nvSpPr>
          <p:spPr bwMode="auto">
            <a:xfrm>
              <a:off x="4799" y="2793"/>
              <a:ext cx="270" cy="213"/>
            </a:xfrm>
            <a:prstGeom prst="rect">
              <a:avLst/>
            </a:prstGeom>
            <a:noFill/>
            <a:ln w="9525">
              <a:noFill/>
              <a:miter lim="800000"/>
              <a:headEnd/>
              <a:tailEnd/>
            </a:ln>
          </p:spPr>
          <p:txBody>
            <a:bodyPr wrap="none">
              <a:spAutoFit/>
            </a:bodyPr>
            <a:lstStyle/>
            <a:p>
              <a:r>
                <a:rPr lang="en-US" sz="1600" b="1">
                  <a:solidFill>
                    <a:schemeClr val="bg1"/>
                  </a:solidFill>
                </a:rPr>
                <a:t>sum</a:t>
              </a:r>
            </a:p>
          </p:txBody>
        </p:sp>
        <p:sp>
          <p:nvSpPr>
            <p:cNvPr id="37904" name="Text Box 24"/>
            <p:cNvSpPr txBox="1">
              <a:spLocks noChangeArrowheads="1"/>
            </p:cNvSpPr>
            <p:nvPr/>
          </p:nvSpPr>
          <p:spPr bwMode="auto">
            <a:xfrm>
              <a:off x="4712" y="3081"/>
              <a:ext cx="356" cy="213"/>
            </a:xfrm>
            <a:prstGeom prst="rect">
              <a:avLst/>
            </a:prstGeom>
            <a:noFill/>
            <a:ln w="9525">
              <a:noFill/>
              <a:miter lim="800000"/>
              <a:headEnd/>
              <a:tailEnd/>
            </a:ln>
          </p:spPr>
          <p:txBody>
            <a:bodyPr wrap="none">
              <a:spAutoFit/>
            </a:bodyPr>
            <a:lstStyle/>
            <a:p>
              <a:r>
                <a:rPr lang="en-US" sz="1600">
                  <a:latin typeface="Arial" pitchFamily="34" charset="0"/>
                </a:rPr>
                <a:t>54000</a:t>
              </a:r>
            </a:p>
          </p:txBody>
        </p:sp>
        <p:sp>
          <p:nvSpPr>
            <p:cNvPr id="37905" name="Text Box 25"/>
            <p:cNvSpPr txBox="1">
              <a:spLocks noChangeArrowheads="1"/>
            </p:cNvSpPr>
            <p:nvPr/>
          </p:nvSpPr>
          <p:spPr bwMode="auto">
            <a:xfrm>
              <a:off x="3455" y="3301"/>
              <a:ext cx="313" cy="213"/>
            </a:xfrm>
            <a:prstGeom prst="rect">
              <a:avLst/>
            </a:prstGeom>
            <a:noFill/>
            <a:ln w="9525">
              <a:noFill/>
              <a:miter lim="800000"/>
              <a:headEnd/>
              <a:tailEnd/>
            </a:ln>
          </p:spPr>
          <p:txBody>
            <a:bodyPr wrap="none">
              <a:spAutoFit/>
            </a:bodyPr>
            <a:lstStyle/>
            <a:p>
              <a:r>
                <a:rPr lang="en-US" sz="1600">
                  <a:latin typeface="Arial" pitchFamily="34" charset="0"/>
                </a:rPr>
                <a:t>B005</a:t>
              </a:r>
            </a:p>
          </p:txBody>
        </p:sp>
        <p:sp>
          <p:nvSpPr>
            <p:cNvPr id="37906" name="Text Box 26"/>
            <p:cNvSpPr txBox="1">
              <a:spLocks noChangeArrowheads="1"/>
            </p:cNvSpPr>
            <p:nvPr/>
          </p:nvSpPr>
          <p:spPr bwMode="auto">
            <a:xfrm>
              <a:off x="4223" y="3301"/>
              <a:ext cx="141" cy="213"/>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7907" name="Text Box 27"/>
            <p:cNvSpPr txBox="1">
              <a:spLocks noChangeArrowheads="1"/>
            </p:cNvSpPr>
            <p:nvPr/>
          </p:nvSpPr>
          <p:spPr bwMode="auto">
            <a:xfrm>
              <a:off x="4712" y="3301"/>
              <a:ext cx="356" cy="213"/>
            </a:xfrm>
            <a:prstGeom prst="rect">
              <a:avLst/>
            </a:prstGeom>
            <a:noFill/>
            <a:ln w="9525">
              <a:noFill/>
              <a:miter lim="800000"/>
              <a:headEnd/>
              <a:tailEnd/>
            </a:ln>
          </p:spPr>
          <p:txBody>
            <a:bodyPr wrap="none">
              <a:spAutoFit/>
            </a:bodyPr>
            <a:lstStyle/>
            <a:p>
              <a:r>
                <a:rPr lang="en-US" sz="1600">
                  <a:latin typeface="Arial" pitchFamily="34" charset="0"/>
                </a:rPr>
                <a:t>39000</a:t>
              </a:r>
            </a:p>
          </p:txBody>
        </p:sp>
        <p:sp>
          <p:nvSpPr>
            <p:cNvPr id="37908" name="Text Box 28"/>
            <p:cNvSpPr txBox="1">
              <a:spLocks noChangeArrowheads="1"/>
            </p:cNvSpPr>
            <p:nvPr/>
          </p:nvSpPr>
          <p:spPr bwMode="auto">
            <a:xfrm>
              <a:off x="3455" y="3513"/>
              <a:ext cx="313" cy="213"/>
            </a:xfrm>
            <a:prstGeom prst="rect">
              <a:avLst/>
            </a:prstGeom>
            <a:noFill/>
            <a:ln w="9525">
              <a:noFill/>
              <a:miter lim="800000"/>
              <a:headEnd/>
              <a:tailEnd/>
            </a:ln>
          </p:spPr>
          <p:txBody>
            <a:bodyPr wrap="none">
              <a:spAutoFit/>
            </a:bodyPr>
            <a:lstStyle/>
            <a:p>
              <a:r>
                <a:rPr lang="en-US" sz="1600">
                  <a:latin typeface="Arial" pitchFamily="34" charset="0"/>
                </a:rPr>
                <a:t>B007</a:t>
              </a:r>
            </a:p>
          </p:txBody>
        </p:sp>
        <p:sp>
          <p:nvSpPr>
            <p:cNvPr id="37909" name="Text Box 29"/>
            <p:cNvSpPr txBox="1">
              <a:spLocks noChangeArrowheads="1"/>
            </p:cNvSpPr>
            <p:nvPr/>
          </p:nvSpPr>
          <p:spPr bwMode="auto">
            <a:xfrm>
              <a:off x="4223" y="3513"/>
              <a:ext cx="141" cy="213"/>
            </a:xfrm>
            <a:prstGeom prst="rect">
              <a:avLst/>
            </a:prstGeom>
            <a:noFill/>
            <a:ln w="9525">
              <a:noFill/>
              <a:miter lim="800000"/>
              <a:headEnd/>
              <a:tailEnd/>
            </a:ln>
          </p:spPr>
          <p:txBody>
            <a:bodyPr wrap="none">
              <a:spAutoFit/>
            </a:bodyPr>
            <a:lstStyle/>
            <a:p>
              <a:r>
                <a:rPr lang="en-US" sz="1600">
                  <a:latin typeface="Arial" pitchFamily="34" charset="0"/>
                </a:rPr>
                <a:t>1</a:t>
              </a:r>
            </a:p>
          </p:txBody>
        </p:sp>
        <p:sp>
          <p:nvSpPr>
            <p:cNvPr id="37910" name="Text Box 30"/>
            <p:cNvSpPr txBox="1">
              <a:spLocks noChangeArrowheads="1"/>
            </p:cNvSpPr>
            <p:nvPr/>
          </p:nvSpPr>
          <p:spPr bwMode="auto">
            <a:xfrm>
              <a:off x="4712" y="3513"/>
              <a:ext cx="302" cy="213"/>
            </a:xfrm>
            <a:prstGeom prst="rect">
              <a:avLst/>
            </a:prstGeom>
            <a:noFill/>
            <a:ln w="9525">
              <a:noFill/>
              <a:miter lim="800000"/>
              <a:headEnd/>
              <a:tailEnd/>
            </a:ln>
          </p:spPr>
          <p:txBody>
            <a:bodyPr wrap="none">
              <a:spAutoFit/>
            </a:bodyPr>
            <a:lstStyle/>
            <a:p>
              <a:r>
                <a:rPr lang="en-US" sz="1600">
                  <a:latin typeface="Arial" pitchFamily="34" charset="0"/>
                </a:rPr>
                <a:t>9000</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smtClean="0"/>
              <a:t>SQL (DML)</a:t>
            </a:r>
          </a:p>
        </p:txBody>
      </p:sp>
      <p:sp>
        <p:nvSpPr>
          <p:cNvPr id="38915" name="Slide Number Placeholder 5"/>
          <p:cNvSpPr>
            <a:spLocks noGrp="1"/>
          </p:cNvSpPr>
          <p:nvPr>
            <p:ph type="sldNum" sz="quarter" idx="12"/>
          </p:nvPr>
        </p:nvSpPr>
        <p:spPr>
          <a:noFill/>
        </p:spPr>
        <p:txBody>
          <a:bodyPr/>
          <a:lstStyle/>
          <a:p>
            <a:fld id="{F3F7E2E3-5CB5-46ED-9880-B150735EDFB2}" type="slidenum">
              <a:rPr lang="ar-SA" smtClean="0"/>
              <a:pPr/>
              <a:t>58</a:t>
            </a:fld>
            <a:endParaRPr lang="en-US" smtClean="0"/>
          </a:p>
        </p:txBody>
      </p:sp>
      <p:sp>
        <p:nvSpPr>
          <p:cNvPr id="87042" name="Rectangle 2"/>
          <p:cNvSpPr>
            <a:spLocks noGrp="1" noChangeArrowheads="1"/>
          </p:cNvSpPr>
          <p:nvPr>
            <p:ph type="title"/>
          </p:nvPr>
        </p:nvSpPr>
        <p:spPr>
          <a:xfrm>
            <a:off x="483326" y="76200"/>
            <a:ext cx="10946674" cy="1143000"/>
          </a:xfrm>
        </p:spPr>
        <p:txBody>
          <a:bodyPr>
            <a:normAutofit fontScale="90000"/>
          </a:bodyPr>
          <a:lstStyle/>
          <a:p>
            <a:pPr>
              <a:defRPr/>
            </a:pPr>
            <a:r>
              <a:rPr lang="en-US" b="1" dirty="0" smtClean="0">
                <a:solidFill>
                  <a:schemeClr val="tx1"/>
                </a:solidFill>
                <a:effectLst>
                  <a:outerShdw blurRad="38100" dist="38100" dir="2700000" algn="tl">
                    <a:srgbClr val="C0C0C0"/>
                  </a:outerShdw>
                </a:effectLst>
                <a:latin typeface="Times New Roman" pitchFamily="18" charset="0"/>
                <a:cs typeface="Times New Roman" pitchFamily="18" charset="0"/>
              </a:rPr>
              <a:t>Simple Queries</a:t>
            </a:r>
            <a:br>
              <a:rPr lang="en-US" b="1" dirty="0" smtClean="0">
                <a:solidFill>
                  <a:schemeClr val="tx1"/>
                </a:solidFill>
                <a:effectLst>
                  <a:outerShdw blurRad="38100" dist="38100" dir="2700000" algn="tl">
                    <a:srgbClr val="C0C0C0"/>
                  </a:outerShdw>
                </a:effectLst>
                <a:latin typeface="Times New Roman" pitchFamily="18" charset="0"/>
                <a:cs typeface="Times New Roman" pitchFamily="18" charset="0"/>
              </a:rPr>
            </a:br>
            <a:r>
              <a:rPr lang="en-US" b="1" dirty="0" smtClean="0">
                <a:solidFill>
                  <a:schemeClr val="tx1"/>
                </a:solidFill>
                <a:effectLst>
                  <a:outerShdw blurRad="38100" dist="38100" dir="2700000" algn="tl">
                    <a:srgbClr val="C0C0C0"/>
                  </a:outerShdw>
                </a:effectLst>
                <a:latin typeface="Times New Roman" pitchFamily="18" charset="0"/>
                <a:cs typeface="Times New Roman" pitchFamily="18" charset="0"/>
              </a:rPr>
              <a:t>GROUP BY clause</a:t>
            </a:r>
            <a:r>
              <a:rPr lang="en-US" b="1" dirty="0" smtClean="0">
                <a:solidFill>
                  <a:schemeClr val="tx1"/>
                </a:solidFill>
                <a:latin typeface="Times New Roman" pitchFamily="18" charset="0"/>
                <a:cs typeface="Times New Roman" pitchFamily="18" charset="0"/>
              </a:rPr>
              <a:t> </a:t>
            </a:r>
          </a:p>
        </p:txBody>
      </p:sp>
      <p:sp>
        <p:nvSpPr>
          <p:cNvPr id="38917" name="Rectangle 4"/>
          <p:cNvSpPr>
            <a:spLocks noChangeArrowheads="1"/>
          </p:cNvSpPr>
          <p:nvPr/>
        </p:nvSpPr>
        <p:spPr bwMode="auto">
          <a:xfrm>
            <a:off x="1625600" y="2667000"/>
            <a:ext cx="4064000" cy="22860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8918" name="Rectangle 5"/>
          <p:cNvSpPr>
            <a:spLocks noChangeArrowheads="1"/>
          </p:cNvSpPr>
          <p:nvPr/>
        </p:nvSpPr>
        <p:spPr bwMode="auto">
          <a:xfrm>
            <a:off x="1627717" y="2286000"/>
            <a:ext cx="4064000" cy="381000"/>
          </a:xfrm>
          <a:prstGeom prst="rect">
            <a:avLst/>
          </a:prstGeom>
          <a:solidFill>
            <a:srgbClr val="CC0066"/>
          </a:solidFill>
          <a:ln w="9525">
            <a:solidFill>
              <a:schemeClr val="tx1"/>
            </a:solidFill>
            <a:miter lim="800000"/>
            <a:headEnd/>
            <a:tailEnd/>
          </a:ln>
        </p:spPr>
        <p:txBody>
          <a:bodyPr wrap="none" anchor="ctr"/>
          <a:lstStyle/>
          <a:p>
            <a:pPr algn="ctr"/>
            <a:endParaRPr lang="en-US"/>
          </a:p>
        </p:txBody>
      </p:sp>
      <p:sp>
        <p:nvSpPr>
          <p:cNvPr id="38919" name="Text Box 6"/>
          <p:cNvSpPr txBox="1">
            <a:spLocks noChangeArrowheads="1"/>
          </p:cNvSpPr>
          <p:nvPr/>
        </p:nvSpPr>
        <p:spPr bwMode="auto">
          <a:xfrm>
            <a:off x="1828801" y="3443288"/>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38920" name="Text Box 7"/>
          <p:cNvSpPr txBox="1">
            <a:spLocks noChangeArrowheads="1"/>
          </p:cNvSpPr>
          <p:nvPr/>
        </p:nvSpPr>
        <p:spPr bwMode="auto">
          <a:xfrm>
            <a:off x="1852085" y="2300288"/>
            <a:ext cx="540533" cy="338554"/>
          </a:xfrm>
          <a:prstGeom prst="rect">
            <a:avLst/>
          </a:prstGeom>
          <a:noFill/>
          <a:ln w="9525">
            <a:noFill/>
            <a:miter lim="800000"/>
            <a:headEnd/>
            <a:tailEnd/>
          </a:ln>
        </p:spPr>
        <p:txBody>
          <a:bodyPr wrap="none">
            <a:spAutoFit/>
          </a:bodyPr>
          <a:lstStyle/>
          <a:p>
            <a:r>
              <a:rPr lang="en-US" sz="1600" b="1">
                <a:solidFill>
                  <a:schemeClr val="bg1"/>
                </a:solidFill>
              </a:rPr>
              <a:t>bno</a:t>
            </a:r>
          </a:p>
        </p:txBody>
      </p:sp>
      <p:sp>
        <p:nvSpPr>
          <p:cNvPr id="38921" name="Line 8"/>
          <p:cNvSpPr>
            <a:spLocks noChangeShapeType="1"/>
          </p:cNvSpPr>
          <p:nvPr/>
        </p:nvSpPr>
        <p:spPr bwMode="auto">
          <a:xfrm>
            <a:off x="2946400" y="2286000"/>
            <a:ext cx="0" cy="2667000"/>
          </a:xfrm>
          <a:prstGeom prst="line">
            <a:avLst/>
          </a:prstGeom>
          <a:noFill/>
          <a:ln w="9525">
            <a:solidFill>
              <a:schemeClr val="tx1"/>
            </a:solidFill>
            <a:round/>
            <a:headEnd/>
            <a:tailEnd/>
          </a:ln>
        </p:spPr>
        <p:txBody>
          <a:bodyPr wrap="none" anchor="ctr"/>
          <a:lstStyle/>
          <a:p>
            <a:endParaRPr lang="en-US"/>
          </a:p>
        </p:txBody>
      </p:sp>
      <p:sp>
        <p:nvSpPr>
          <p:cNvPr id="38922" name="Text Box 9"/>
          <p:cNvSpPr txBox="1">
            <a:spLocks noChangeArrowheads="1"/>
          </p:cNvSpPr>
          <p:nvPr/>
        </p:nvSpPr>
        <p:spPr bwMode="auto">
          <a:xfrm>
            <a:off x="3276600" y="3443288"/>
            <a:ext cx="595035" cy="338554"/>
          </a:xfrm>
          <a:prstGeom prst="rect">
            <a:avLst/>
          </a:prstGeom>
          <a:noFill/>
          <a:ln w="9525">
            <a:noFill/>
            <a:miter lim="800000"/>
            <a:headEnd/>
            <a:tailEnd/>
          </a:ln>
        </p:spPr>
        <p:txBody>
          <a:bodyPr wrap="none">
            <a:spAutoFit/>
          </a:bodyPr>
          <a:lstStyle/>
          <a:p>
            <a:r>
              <a:rPr lang="en-US" sz="1600">
                <a:latin typeface="Arial" pitchFamily="34" charset="0"/>
              </a:rPr>
              <a:t>SG5</a:t>
            </a:r>
          </a:p>
        </p:txBody>
      </p:sp>
      <p:sp>
        <p:nvSpPr>
          <p:cNvPr id="38923" name="Text Box 10"/>
          <p:cNvSpPr txBox="1">
            <a:spLocks noChangeArrowheads="1"/>
          </p:cNvSpPr>
          <p:nvPr/>
        </p:nvSpPr>
        <p:spPr bwMode="auto">
          <a:xfrm>
            <a:off x="3352800" y="2286000"/>
            <a:ext cx="510076" cy="338554"/>
          </a:xfrm>
          <a:prstGeom prst="rect">
            <a:avLst/>
          </a:prstGeom>
          <a:noFill/>
          <a:ln w="9525">
            <a:noFill/>
            <a:miter lim="800000"/>
            <a:headEnd/>
            <a:tailEnd/>
          </a:ln>
        </p:spPr>
        <p:txBody>
          <a:bodyPr wrap="none">
            <a:spAutoFit/>
          </a:bodyPr>
          <a:lstStyle/>
          <a:p>
            <a:r>
              <a:rPr lang="en-US" sz="1600" b="1">
                <a:solidFill>
                  <a:schemeClr val="bg1"/>
                </a:solidFill>
              </a:rPr>
              <a:t>sno</a:t>
            </a:r>
          </a:p>
        </p:txBody>
      </p:sp>
      <p:sp>
        <p:nvSpPr>
          <p:cNvPr id="38924" name="Line 11"/>
          <p:cNvSpPr>
            <a:spLocks noChangeShapeType="1"/>
          </p:cNvSpPr>
          <p:nvPr/>
        </p:nvSpPr>
        <p:spPr bwMode="auto">
          <a:xfrm>
            <a:off x="4368800" y="2286000"/>
            <a:ext cx="0" cy="2667000"/>
          </a:xfrm>
          <a:prstGeom prst="line">
            <a:avLst/>
          </a:prstGeom>
          <a:noFill/>
          <a:ln w="9525">
            <a:solidFill>
              <a:schemeClr val="tx1"/>
            </a:solidFill>
            <a:round/>
            <a:headEnd/>
            <a:tailEnd/>
          </a:ln>
        </p:spPr>
        <p:txBody>
          <a:bodyPr wrap="none" anchor="ctr"/>
          <a:lstStyle/>
          <a:p>
            <a:endParaRPr lang="en-US"/>
          </a:p>
        </p:txBody>
      </p:sp>
      <p:sp>
        <p:nvSpPr>
          <p:cNvPr id="38925" name="Text Box 12"/>
          <p:cNvSpPr txBox="1">
            <a:spLocks noChangeArrowheads="1"/>
          </p:cNvSpPr>
          <p:nvPr/>
        </p:nvSpPr>
        <p:spPr bwMode="auto">
          <a:xfrm>
            <a:off x="4470401" y="2300288"/>
            <a:ext cx="748923" cy="338554"/>
          </a:xfrm>
          <a:prstGeom prst="rect">
            <a:avLst/>
          </a:prstGeom>
          <a:noFill/>
          <a:ln w="9525">
            <a:noFill/>
            <a:miter lim="800000"/>
            <a:headEnd/>
            <a:tailEnd/>
          </a:ln>
        </p:spPr>
        <p:txBody>
          <a:bodyPr wrap="none">
            <a:spAutoFit/>
          </a:bodyPr>
          <a:lstStyle/>
          <a:p>
            <a:r>
              <a:rPr lang="en-US" sz="1600" b="1">
                <a:solidFill>
                  <a:schemeClr val="bg1"/>
                </a:solidFill>
              </a:rPr>
              <a:t>salary</a:t>
            </a:r>
          </a:p>
        </p:txBody>
      </p:sp>
      <p:sp>
        <p:nvSpPr>
          <p:cNvPr id="38926" name="Text Box 13"/>
          <p:cNvSpPr txBox="1">
            <a:spLocks noChangeArrowheads="1"/>
          </p:cNvSpPr>
          <p:nvPr/>
        </p:nvSpPr>
        <p:spPr bwMode="auto">
          <a:xfrm>
            <a:off x="4489451" y="3443288"/>
            <a:ext cx="753732" cy="338554"/>
          </a:xfrm>
          <a:prstGeom prst="rect">
            <a:avLst/>
          </a:prstGeom>
          <a:noFill/>
          <a:ln w="9525">
            <a:noFill/>
            <a:miter lim="800000"/>
            <a:headEnd/>
            <a:tailEnd/>
          </a:ln>
        </p:spPr>
        <p:txBody>
          <a:bodyPr wrap="none">
            <a:spAutoFit/>
          </a:bodyPr>
          <a:lstStyle/>
          <a:p>
            <a:r>
              <a:rPr lang="en-US" sz="1600">
                <a:latin typeface="Arial" pitchFamily="34" charset="0"/>
              </a:rPr>
              <a:t>24000</a:t>
            </a:r>
          </a:p>
        </p:txBody>
      </p:sp>
      <p:sp>
        <p:nvSpPr>
          <p:cNvPr id="38927" name="Text Box 14"/>
          <p:cNvSpPr txBox="1">
            <a:spLocks noChangeArrowheads="1"/>
          </p:cNvSpPr>
          <p:nvPr/>
        </p:nvSpPr>
        <p:spPr bwMode="auto">
          <a:xfrm>
            <a:off x="1828801" y="3792538"/>
            <a:ext cx="662361" cy="338554"/>
          </a:xfrm>
          <a:prstGeom prst="rect">
            <a:avLst/>
          </a:prstGeom>
          <a:noFill/>
          <a:ln w="9525">
            <a:noFill/>
            <a:miter lim="800000"/>
            <a:headEnd/>
            <a:tailEnd/>
          </a:ln>
        </p:spPr>
        <p:txBody>
          <a:bodyPr wrap="none">
            <a:spAutoFit/>
          </a:bodyPr>
          <a:lstStyle/>
          <a:p>
            <a:r>
              <a:rPr lang="en-US" sz="1600">
                <a:latin typeface="Arial" pitchFamily="34" charset="0"/>
              </a:rPr>
              <a:t>B005</a:t>
            </a:r>
          </a:p>
        </p:txBody>
      </p:sp>
      <p:sp>
        <p:nvSpPr>
          <p:cNvPr id="38928" name="Text Box 15"/>
          <p:cNvSpPr txBox="1">
            <a:spLocks noChangeArrowheads="1"/>
          </p:cNvSpPr>
          <p:nvPr/>
        </p:nvSpPr>
        <p:spPr bwMode="auto">
          <a:xfrm>
            <a:off x="3251201" y="3792538"/>
            <a:ext cx="662361" cy="338554"/>
          </a:xfrm>
          <a:prstGeom prst="rect">
            <a:avLst/>
          </a:prstGeom>
          <a:noFill/>
          <a:ln w="9525">
            <a:noFill/>
            <a:miter lim="800000"/>
            <a:headEnd/>
            <a:tailEnd/>
          </a:ln>
        </p:spPr>
        <p:txBody>
          <a:bodyPr wrap="none">
            <a:spAutoFit/>
          </a:bodyPr>
          <a:lstStyle/>
          <a:p>
            <a:r>
              <a:rPr lang="en-US" sz="1600">
                <a:latin typeface="Arial" pitchFamily="34" charset="0"/>
              </a:rPr>
              <a:t>SL21</a:t>
            </a:r>
          </a:p>
        </p:txBody>
      </p:sp>
      <p:sp>
        <p:nvSpPr>
          <p:cNvPr id="38929" name="Text Box 16"/>
          <p:cNvSpPr txBox="1">
            <a:spLocks noChangeArrowheads="1"/>
          </p:cNvSpPr>
          <p:nvPr/>
        </p:nvSpPr>
        <p:spPr bwMode="auto">
          <a:xfrm>
            <a:off x="4489451" y="3792538"/>
            <a:ext cx="753732" cy="338554"/>
          </a:xfrm>
          <a:prstGeom prst="rect">
            <a:avLst/>
          </a:prstGeom>
          <a:noFill/>
          <a:ln w="9525">
            <a:noFill/>
            <a:miter lim="800000"/>
            <a:headEnd/>
            <a:tailEnd/>
          </a:ln>
        </p:spPr>
        <p:txBody>
          <a:bodyPr wrap="none">
            <a:spAutoFit/>
          </a:bodyPr>
          <a:lstStyle/>
          <a:p>
            <a:r>
              <a:rPr lang="en-US" sz="1600">
                <a:latin typeface="Arial" pitchFamily="34" charset="0"/>
              </a:rPr>
              <a:t>30000</a:t>
            </a:r>
          </a:p>
        </p:txBody>
      </p:sp>
      <p:sp>
        <p:nvSpPr>
          <p:cNvPr id="38930" name="Text Box 17"/>
          <p:cNvSpPr txBox="1">
            <a:spLocks noChangeArrowheads="1"/>
          </p:cNvSpPr>
          <p:nvPr/>
        </p:nvSpPr>
        <p:spPr bwMode="auto">
          <a:xfrm>
            <a:off x="1828801" y="4572000"/>
            <a:ext cx="876300" cy="336550"/>
          </a:xfrm>
          <a:prstGeom prst="rect">
            <a:avLst/>
          </a:prstGeom>
          <a:noFill/>
          <a:ln w="9525">
            <a:noFill/>
            <a:miter lim="800000"/>
            <a:headEnd/>
            <a:tailEnd/>
          </a:ln>
        </p:spPr>
        <p:txBody>
          <a:bodyPr>
            <a:spAutoFit/>
          </a:bodyPr>
          <a:lstStyle/>
          <a:p>
            <a:r>
              <a:rPr lang="en-US" sz="1600">
                <a:latin typeface="Arial" pitchFamily="34" charset="0"/>
              </a:rPr>
              <a:t>B007</a:t>
            </a:r>
          </a:p>
        </p:txBody>
      </p:sp>
      <p:sp>
        <p:nvSpPr>
          <p:cNvPr id="38931" name="Text Box 18"/>
          <p:cNvSpPr txBox="1">
            <a:spLocks noChangeArrowheads="1"/>
          </p:cNvSpPr>
          <p:nvPr/>
        </p:nvSpPr>
        <p:spPr bwMode="auto">
          <a:xfrm>
            <a:off x="3251201" y="4159250"/>
            <a:ext cx="662361" cy="338554"/>
          </a:xfrm>
          <a:prstGeom prst="rect">
            <a:avLst/>
          </a:prstGeom>
          <a:noFill/>
          <a:ln w="9525">
            <a:noFill/>
            <a:miter lim="800000"/>
            <a:headEnd/>
            <a:tailEnd/>
          </a:ln>
        </p:spPr>
        <p:txBody>
          <a:bodyPr wrap="none">
            <a:spAutoFit/>
          </a:bodyPr>
          <a:lstStyle/>
          <a:p>
            <a:r>
              <a:rPr lang="en-US" sz="1600">
                <a:latin typeface="Arial" pitchFamily="34" charset="0"/>
              </a:rPr>
              <a:t>SL41</a:t>
            </a:r>
          </a:p>
        </p:txBody>
      </p:sp>
      <p:sp>
        <p:nvSpPr>
          <p:cNvPr id="38932" name="Text Box 19"/>
          <p:cNvSpPr txBox="1">
            <a:spLocks noChangeArrowheads="1"/>
          </p:cNvSpPr>
          <p:nvPr/>
        </p:nvSpPr>
        <p:spPr bwMode="auto">
          <a:xfrm>
            <a:off x="4538133" y="4129088"/>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38933" name="Rectangle 20"/>
          <p:cNvSpPr>
            <a:spLocks noChangeArrowheads="1"/>
          </p:cNvSpPr>
          <p:nvPr/>
        </p:nvSpPr>
        <p:spPr bwMode="auto">
          <a:xfrm>
            <a:off x="8026401" y="3367088"/>
            <a:ext cx="2741084" cy="12192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8934" name="Rectangle 21"/>
          <p:cNvSpPr>
            <a:spLocks noChangeArrowheads="1"/>
          </p:cNvSpPr>
          <p:nvPr/>
        </p:nvSpPr>
        <p:spPr bwMode="auto">
          <a:xfrm>
            <a:off x="8028517" y="2971800"/>
            <a:ext cx="2741083" cy="381000"/>
          </a:xfrm>
          <a:prstGeom prst="rect">
            <a:avLst/>
          </a:prstGeom>
          <a:solidFill>
            <a:srgbClr val="CC0066"/>
          </a:solidFill>
          <a:ln w="9525">
            <a:solidFill>
              <a:schemeClr val="tx1"/>
            </a:solidFill>
            <a:miter lim="800000"/>
            <a:headEnd/>
            <a:tailEnd/>
          </a:ln>
        </p:spPr>
        <p:txBody>
          <a:bodyPr wrap="none" anchor="ctr"/>
          <a:lstStyle/>
          <a:p>
            <a:pPr algn="ctr"/>
            <a:endParaRPr lang="en-US"/>
          </a:p>
        </p:txBody>
      </p:sp>
      <p:sp>
        <p:nvSpPr>
          <p:cNvPr id="38935" name="Text Box 25"/>
          <p:cNvSpPr txBox="1">
            <a:spLocks noChangeArrowheads="1"/>
          </p:cNvSpPr>
          <p:nvPr/>
        </p:nvSpPr>
        <p:spPr bwMode="auto">
          <a:xfrm>
            <a:off x="8532284" y="3443288"/>
            <a:ext cx="298480" cy="338554"/>
          </a:xfrm>
          <a:prstGeom prst="rect">
            <a:avLst/>
          </a:prstGeom>
          <a:noFill/>
          <a:ln w="9525">
            <a:noFill/>
            <a:miter lim="800000"/>
            <a:headEnd/>
            <a:tailEnd/>
          </a:ln>
        </p:spPr>
        <p:txBody>
          <a:bodyPr wrap="none">
            <a:spAutoFit/>
          </a:bodyPr>
          <a:lstStyle/>
          <a:p>
            <a:r>
              <a:rPr lang="en-US" sz="1600">
                <a:latin typeface="Arial" pitchFamily="34" charset="0"/>
              </a:rPr>
              <a:t>3</a:t>
            </a:r>
          </a:p>
        </p:txBody>
      </p:sp>
      <p:sp>
        <p:nvSpPr>
          <p:cNvPr id="38936" name="Text Box 26"/>
          <p:cNvSpPr txBox="1">
            <a:spLocks noChangeArrowheads="1"/>
          </p:cNvSpPr>
          <p:nvPr/>
        </p:nvSpPr>
        <p:spPr bwMode="auto">
          <a:xfrm>
            <a:off x="8252885" y="2971800"/>
            <a:ext cx="731290" cy="338554"/>
          </a:xfrm>
          <a:prstGeom prst="rect">
            <a:avLst/>
          </a:prstGeom>
          <a:noFill/>
          <a:ln w="9525">
            <a:noFill/>
            <a:miter lim="800000"/>
            <a:headEnd/>
            <a:tailEnd/>
          </a:ln>
        </p:spPr>
        <p:txBody>
          <a:bodyPr wrap="none">
            <a:spAutoFit/>
          </a:bodyPr>
          <a:lstStyle/>
          <a:p>
            <a:r>
              <a:rPr lang="en-US" sz="1600" b="1">
                <a:solidFill>
                  <a:schemeClr val="bg1"/>
                </a:solidFill>
              </a:rPr>
              <a:t>count</a:t>
            </a:r>
          </a:p>
        </p:txBody>
      </p:sp>
      <p:sp>
        <p:nvSpPr>
          <p:cNvPr id="38937" name="Line 27"/>
          <p:cNvSpPr>
            <a:spLocks noChangeShapeType="1"/>
          </p:cNvSpPr>
          <p:nvPr/>
        </p:nvSpPr>
        <p:spPr bwMode="auto">
          <a:xfrm>
            <a:off x="9446684" y="2986088"/>
            <a:ext cx="0" cy="1600200"/>
          </a:xfrm>
          <a:prstGeom prst="line">
            <a:avLst/>
          </a:prstGeom>
          <a:noFill/>
          <a:ln w="9525">
            <a:solidFill>
              <a:schemeClr val="tx1"/>
            </a:solidFill>
            <a:round/>
            <a:headEnd/>
            <a:tailEnd/>
          </a:ln>
        </p:spPr>
        <p:txBody>
          <a:bodyPr wrap="none" anchor="ctr"/>
          <a:lstStyle/>
          <a:p>
            <a:endParaRPr lang="en-US"/>
          </a:p>
        </p:txBody>
      </p:sp>
      <p:sp>
        <p:nvSpPr>
          <p:cNvPr id="38938" name="Text Box 28"/>
          <p:cNvSpPr txBox="1">
            <a:spLocks noChangeArrowheads="1"/>
          </p:cNvSpPr>
          <p:nvPr/>
        </p:nvSpPr>
        <p:spPr bwMode="auto">
          <a:xfrm>
            <a:off x="9751484" y="2986088"/>
            <a:ext cx="570990" cy="338554"/>
          </a:xfrm>
          <a:prstGeom prst="rect">
            <a:avLst/>
          </a:prstGeom>
          <a:noFill/>
          <a:ln w="9525">
            <a:noFill/>
            <a:miter lim="800000"/>
            <a:headEnd/>
            <a:tailEnd/>
          </a:ln>
        </p:spPr>
        <p:txBody>
          <a:bodyPr wrap="none">
            <a:spAutoFit/>
          </a:bodyPr>
          <a:lstStyle/>
          <a:p>
            <a:r>
              <a:rPr lang="en-US" sz="1600" b="1">
                <a:solidFill>
                  <a:schemeClr val="bg1"/>
                </a:solidFill>
              </a:rPr>
              <a:t>sum</a:t>
            </a:r>
          </a:p>
        </p:txBody>
      </p:sp>
      <p:sp>
        <p:nvSpPr>
          <p:cNvPr id="38939" name="Text Box 29"/>
          <p:cNvSpPr txBox="1">
            <a:spLocks noChangeArrowheads="1"/>
          </p:cNvSpPr>
          <p:nvPr/>
        </p:nvSpPr>
        <p:spPr bwMode="auto">
          <a:xfrm>
            <a:off x="9567334" y="3443288"/>
            <a:ext cx="753732" cy="338554"/>
          </a:xfrm>
          <a:prstGeom prst="rect">
            <a:avLst/>
          </a:prstGeom>
          <a:noFill/>
          <a:ln w="9525">
            <a:noFill/>
            <a:miter lim="800000"/>
            <a:headEnd/>
            <a:tailEnd/>
          </a:ln>
        </p:spPr>
        <p:txBody>
          <a:bodyPr wrap="none">
            <a:spAutoFit/>
          </a:bodyPr>
          <a:lstStyle/>
          <a:p>
            <a:r>
              <a:rPr lang="en-US" sz="1600">
                <a:latin typeface="Arial" pitchFamily="34" charset="0"/>
              </a:rPr>
              <a:t>54000</a:t>
            </a:r>
          </a:p>
        </p:txBody>
      </p:sp>
      <p:sp>
        <p:nvSpPr>
          <p:cNvPr id="38940" name="Text Box 31"/>
          <p:cNvSpPr txBox="1">
            <a:spLocks noChangeArrowheads="1"/>
          </p:cNvSpPr>
          <p:nvPr/>
        </p:nvSpPr>
        <p:spPr bwMode="auto">
          <a:xfrm>
            <a:off x="8532284" y="3792538"/>
            <a:ext cx="298480" cy="338554"/>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8941" name="Text Box 32"/>
          <p:cNvSpPr txBox="1">
            <a:spLocks noChangeArrowheads="1"/>
          </p:cNvSpPr>
          <p:nvPr/>
        </p:nvSpPr>
        <p:spPr bwMode="auto">
          <a:xfrm>
            <a:off x="9567334" y="3792538"/>
            <a:ext cx="753732" cy="338554"/>
          </a:xfrm>
          <a:prstGeom prst="rect">
            <a:avLst/>
          </a:prstGeom>
          <a:noFill/>
          <a:ln w="9525">
            <a:noFill/>
            <a:miter lim="800000"/>
            <a:headEnd/>
            <a:tailEnd/>
          </a:ln>
        </p:spPr>
        <p:txBody>
          <a:bodyPr wrap="none">
            <a:spAutoFit/>
          </a:bodyPr>
          <a:lstStyle/>
          <a:p>
            <a:r>
              <a:rPr lang="en-US" sz="1600">
                <a:latin typeface="Arial" pitchFamily="34" charset="0"/>
              </a:rPr>
              <a:t>39000</a:t>
            </a:r>
          </a:p>
        </p:txBody>
      </p:sp>
      <p:sp>
        <p:nvSpPr>
          <p:cNvPr id="38942" name="Text Box 34"/>
          <p:cNvSpPr txBox="1">
            <a:spLocks noChangeArrowheads="1"/>
          </p:cNvSpPr>
          <p:nvPr/>
        </p:nvSpPr>
        <p:spPr bwMode="auto">
          <a:xfrm>
            <a:off x="8532284" y="4129088"/>
            <a:ext cx="298480" cy="338554"/>
          </a:xfrm>
          <a:prstGeom prst="rect">
            <a:avLst/>
          </a:prstGeom>
          <a:noFill/>
          <a:ln w="9525">
            <a:noFill/>
            <a:miter lim="800000"/>
            <a:headEnd/>
            <a:tailEnd/>
          </a:ln>
        </p:spPr>
        <p:txBody>
          <a:bodyPr wrap="none">
            <a:spAutoFit/>
          </a:bodyPr>
          <a:lstStyle/>
          <a:p>
            <a:r>
              <a:rPr lang="en-US" sz="1600">
                <a:latin typeface="Arial" pitchFamily="34" charset="0"/>
              </a:rPr>
              <a:t>1</a:t>
            </a:r>
          </a:p>
        </p:txBody>
      </p:sp>
      <p:sp>
        <p:nvSpPr>
          <p:cNvPr id="38943" name="Text Box 35"/>
          <p:cNvSpPr txBox="1">
            <a:spLocks noChangeArrowheads="1"/>
          </p:cNvSpPr>
          <p:nvPr/>
        </p:nvSpPr>
        <p:spPr bwMode="auto">
          <a:xfrm>
            <a:off x="9567333" y="4129088"/>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38944" name="Text Box 52"/>
          <p:cNvSpPr txBox="1">
            <a:spLocks noChangeArrowheads="1"/>
          </p:cNvSpPr>
          <p:nvPr/>
        </p:nvSpPr>
        <p:spPr bwMode="auto">
          <a:xfrm>
            <a:off x="1828801" y="3124200"/>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38945" name="Text Box 53"/>
          <p:cNvSpPr txBox="1">
            <a:spLocks noChangeArrowheads="1"/>
          </p:cNvSpPr>
          <p:nvPr/>
        </p:nvSpPr>
        <p:spPr bwMode="auto">
          <a:xfrm>
            <a:off x="1828801" y="2819400"/>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38946" name="Text Box 54"/>
          <p:cNvSpPr txBox="1">
            <a:spLocks noChangeArrowheads="1"/>
          </p:cNvSpPr>
          <p:nvPr/>
        </p:nvSpPr>
        <p:spPr bwMode="auto">
          <a:xfrm>
            <a:off x="1828801" y="4159250"/>
            <a:ext cx="662361" cy="338554"/>
          </a:xfrm>
          <a:prstGeom prst="rect">
            <a:avLst/>
          </a:prstGeom>
          <a:noFill/>
          <a:ln w="9525">
            <a:noFill/>
            <a:miter lim="800000"/>
            <a:headEnd/>
            <a:tailEnd/>
          </a:ln>
        </p:spPr>
        <p:txBody>
          <a:bodyPr wrap="none">
            <a:spAutoFit/>
          </a:bodyPr>
          <a:lstStyle/>
          <a:p>
            <a:r>
              <a:rPr lang="en-US" sz="1600">
                <a:latin typeface="Arial" pitchFamily="34" charset="0"/>
              </a:rPr>
              <a:t>B005</a:t>
            </a:r>
          </a:p>
        </p:txBody>
      </p:sp>
      <p:sp>
        <p:nvSpPr>
          <p:cNvPr id="38947" name="Text Box 55"/>
          <p:cNvSpPr txBox="1">
            <a:spLocks noChangeArrowheads="1"/>
          </p:cNvSpPr>
          <p:nvPr/>
        </p:nvSpPr>
        <p:spPr bwMode="auto">
          <a:xfrm>
            <a:off x="3251201" y="3124200"/>
            <a:ext cx="708848" cy="338554"/>
          </a:xfrm>
          <a:prstGeom prst="rect">
            <a:avLst/>
          </a:prstGeom>
          <a:noFill/>
          <a:ln w="9525">
            <a:noFill/>
            <a:miter lim="800000"/>
            <a:headEnd/>
            <a:tailEnd/>
          </a:ln>
        </p:spPr>
        <p:txBody>
          <a:bodyPr wrap="none">
            <a:spAutoFit/>
          </a:bodyPr>
          <a:lstStyle/>
          <a:p>
            <a:r>
              <a:rPr lang="en-US" sz="1600">
                <a:latin typeface="Arial" pitchFamily="34" charset="0"/>
              </a:rPr>
              <a:t>SG14</a:t>
            </a:r>
          </a:p>
        </p:txBody>
      </p:sp>
      <p:sp>
        <p:nvSpPr>
          <p:cNvPr id="38948" name="Text Box 56"/>
          <p:cNvSpPr txBox="1">
            <a:spLocks noChangeArrowheads="1"/>
          </p:cNvSpPr>
          <p:nvPr/>
        </p:nvSpPr>
        <p:spPr bwMode="auto">
          <a:xfrm>
            <a:off x="3251201" y="2819400"/>
            <a:ext cx="708848" cy="338554"/>
          </a:xfrm>
          <a:prstGeom prst="rect">
            <a:avLst/>
          </a:prstGeom>
          <a:noFill/>
          <a:ln w="9525">
            <a:noFill/>
            <a:miter lim="800000"/>
            <a:headEnd/>
            <a:tailEnd/>
          </a:ln>
        </p:spPr>
        <p:txBody>
          <a:bodyPr wrap="none">
            <a:spAutoFit/>
          </a:bodyPr>
          <a:lstStyle/>
          <a:p>
            <a:r>
              <a:rPr lang="en-US" sz="1600">
                <a:latin typeface="Arial" pitchFamily="34" charset="0"/>
              </a:rPr>
              <a:t>SG37</a:t>
            </a:r>
          </a:p>
        </p:txBody>
      </p:sp>
      <p:sp>
        <p:nvSpPr>
          <p:cNvPr id="38949" name="Text Box 57"/>
          <p:cNvSpPr txBox="1">
            <a:spLocks noChangeArrowheads="1"/>
          </p:cNvSpPr>
          <p:nvPr/>
        </p:nvSpPr>
        <p:spPr bwMode="auto">
          <a:xfrm>
            <a:off x="3289300" y="4540250"/>
            <a:ext cx="570990" cy="338554"/>
          </a:xfrm>
          <a:prstGeom prst="rect">
            <a:avLst/>
          </a:prstGeom>
          <a:noFill/>
          <a:ln w="9525">
            <a:noFill/>
            <a:miter lim="800000"/>
            <a:headEnd/>
            <a:tailEnd/>
          </a:ln>
        </p:spPr>
        <p:txBody>
          <a:bodyPr wrap="none">
            <a:spAutoFit/>
          </a:bodyPr>
          <a:lstStyle/>
          <a:p>
            <a:r>
              <a:rPr lang="en-US" sz="1600">
                <a:latin typeface="Arial" pitchFamily="34" charset="0"/>
              </a:rPr>
              <a:t>SA9</a:t>
            </a:r>
          </a:p>
        </p:txBody>
      </p:sp>
      <p:sp>
        <p:nvSpPr>
          <p:cNvPr id="38950" name="Text Box 58"/>
          <p:cNvSpPr txBox="1">
            <a:spLocks noChangeArrowheads="1"/>
          </p:cNvSpPr>
          <p:nvPr/>
        </p:nvSpPr>
        <p:spPr bwMode="auto">
          <a:xfrm>
            <a:off x="4538133" y="4540250"/>
            <a:ext cx="639919" cy="338554"/>
          </a:xfrm>
          <a:prstGeom prst="rect">
            <a:avLst/>
          </a:prstGeom>
          <a:noFill/>
          <a:ln w="9525">
            <a:noFill/>
            <a:miter lim="800000"/>
            <a:headEnd/>
            <a:tailEnd/>
          </a:ln>
        </p:spPr>
        <p:txBody>
          <a:bodyPr wrap="none">
            <a:spAutoFit/>
          </a:bodyPr>
          <a:lstStyle/>
          <a:p>
            <a:r>
              <a:rPr lang="en-US" sz="1600">
                <a:latin typeface="Arial" pitchFamily="34" charset="0"/>
              </a:rPr>
              <a:t>9000</a:t>
            </a:r>
          </a:p>
        </p:txBody>
      </p:sp>
      <p:sp>
        <p:nvSpPr>
          <p:cNvPr id="38951" name="Text Box 59"/>
          <p:cNvSpPr txBox="1">
            <a:spLocks noChangeArrowheads="1"/>
          </p:cNvSpPr>
          <p:nvPr/>
        </p:nvSpPr>
        <p:spPr bwMode="auto">
          <a:xfrm>
            <a:off x="4489451" y="3124200"/>
            <a:ext cx="753732" cy="338554"/>
          </a:xfrm>
          <a:prstGeom prst="rect">
            <a:avLst/>
          </a:prstGeom>
          <a:noFill/>
          <a:ln w="9525">
            <a:noFill/>
            <a:miter lim="800000"/>
            <a:headEnd/>
            <a:tailEnd/>
          </a:ln>
        </p:spPr>
        <p:txBody>
          <a:bodyPr wrap="none">
            <a:spAutoFit/>
          </a:bodyPr>
          <a:lstStyle/>
          <a:p>
            <a:r>
              <a:rPr lang="en-US" sz="1600">
                <a:latin typeface="Arial" pitchFamily="34" charset="0"/>
              </a:rPr>
              <a:t>18000</a:t>
            </a:r>
          </a:p>
        </p:txBody>
      </p:sp>
      <p:sp>
        <p:nvSpPr>
          <p:cNvPr id="38952" name="Text Box 60"/>
          <p:cNvSpPr txBox="1">
            <a:spLocks noChangeArrowheads="1"/>
          </p:cNvSpPr>
          <p:nvPr/>
        </p:nvSpPr>
        <p:spPr bwMode="auto">
          <a:xfrm>
            <a:off x="4470401" y="2819400"/>
            <a:ext cx="753732" cy="338554"/>
          </a:xfrm>
          <a:prstGeom prst="rect">
            <a:avLst/>
          </a:prstGeom>
          <a:noFill/>
          <a:ln w="9525">
            <a:noFill/>
            <a:miter lim="800000"/>
            <a:headEnd/>
            <a:tailEnd/>
          </a:ln>
        </p:spPr>
        <p:txBody>
          <a:bodyPr wrap="none">
            <a:spAutoFit/>
          </a:bodyPr>
          <a:lstStyle/>
          <a:p>
            <a:r>
              <a:rPr lang="en-US" sz="1600">
                <a:latin typeface="Arial" pitchFamily="34" charset="0"/>
              </a:rPr>
              <a:t>12000</a:t>
            </a:r>
          </a:p>
        </p:txBody>
      </p:sp>
      <p:sp>
        <p:nvSpPr>
          <p:cNvPr id="38953" name="AutoShape 61"/>
          <p:cNvSpPr>
            <a:spLocks/>
          </p:cNvSpPr>
          <p:nvPr/>
        </p:nvSpPr>
        <p:spPr bwMode="auto">
          <a:xfrm>
            <a:off x="5892800" y="2819400"/>
            <a:ext cx="101600" cy="9144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sp>
        <p:nvSpPr>
          <p:cNvPr id="38954" name="AutoShape 62"/>
          <p:cNvSpPr>
            <a:spLocks/>
          </p:cNvSpPr>
          <p:nvPr/>
        </p:nvSpPr>
        <p:spPr bwMode="auto">
          <a:xfrm>
            <a:off x="5791200" y="3886200"/>
            <a:ext cx="2032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38955" name="AutoShape 63"/>
          <p:cNvSpPr>
            <a:spLocks/>
          </p:cNvSpPr>
          <p:nvPr/>
        </p:nvSpPr>
        <p:spPr bwMode="auto">
          <a:xfrm>
            <a:off x="5791200" y="4572000"/>
            <a:ext cx="203200" cy="304800"/>
          </a:xfrm>
          <a:prstGeom prst="rightBrace">
            <a:avLst>
              <a:gd name="adj1" fmla="val 16667"/>
              <a:gd name="adj2" fmla="val 50000"/>
            </a:avLst>
          </a:prstGeom>
          <a:noFill/>
          <a:ln w="9525">
            <a:solidFill>
              <a:schemeClr val="tx1"/>
            </a:solidFill>
            <a:round/>
            <a:headEnd/>
            <a:tailEnd/>
          </a:ln>
        </p:spPr>
        <p:txBody>
          <a:bodyPr wrap="none" anchor="ctr"/>
          <a:lstStyle/>
          <a:p>
            <a:endParaRPr lang="en-US"/>
          </a:p>
        </p:txBody>
      </p:sp>
      <p:sp>
        <p:nvSpPr>
          <p:cNvPr id="38956" name="Line 64"/>
          <p:cNvSpPr>
            <a:spLocks noChangeShapeType="1"/>
          </p:cNvSpPr>
          <p:nvPr/>
        </p:nvSpPr>
        <p:spPr bwMode="auto">
          <a:xfrm>
            <a:off x="6096000" y="3276600"/>
            <a:ext cx="1828800" cy="304800"/>
          </a:xfrm>
          <a:prstGeom prst="line">
            <a:avLst/>
          </a:prstGeom>
          <a:noFill/>
          <a:ln w="9525">
            <a:solidFill>
              <a:schemeClr val="tx1"/>
            </a:solidFill>
            <a:round/>
            <a:headEnd/>
            <a:tailEnd type="triangle" w="med" len="med"/>
          </a:ln>
        </p:spPr>
        <p:txBody>
          <a:bodyPr wrap="none" anchor="ctr"/>
          <a:lstStyle/>
          <a:p>
            <a:endParaRPr lang="en-US"/>
          </a:p>
        </p:txBody>
      </p:sp>
      <p:sp>
        <p:nvSpPr>
          <p:cNvPr id="38957" name="Line 65"/>
          <p:cNvSpPr>
            <a:spLocks noChangeShapeType="1"/>
          </p:cNvSpPr>
          <p:nvPr/>
        </p:nvSpPr>
        <p:spPr bwMode="auto">
          <a:xfrm flipV="1">
            <a:off x="5994400" y="3962400"/>
            <a:ext cx="1930400" cy="228600"/>
          </a:xfrm>
          <a:prstGeom prst="line">
            <a:avLst/>
          </a:prstGeom>
          <a:noFill/>
          <a:ln w="9525">
            <a:solidFill>
              <a:schemeClr val="tx1"/>
            </a:solidFill>
            <a:round/>
            <a:headEnd/>
            <a:tailEnd type="triangle" w="med" len="med"/>
          </a:ln>
        </p:spPr>
        <p:txBody>
          <a:bodyPr wrap="none" anchor="ctr"/>
          <a:lstStyle/>
          <a:p>
            <a:endParaRPr lang="en-US"/>
          </a:p>
        </p:txBody>
      </p:sp>
      <p:sp>
        <p:nvSpPr>
          <p:cNvPr id="38958" name="Line 66"/>
          <p:cNvSpPr>
            <a:spLocks noChangeShapeType="1"/>
          </p:cNvSpPr>
          <p:nvPr/>
        </p:nvSpPr>
        <p:spPr bwMode="auto">
          <a:xfrm flipV="1">
            <a:off x="6096000" y="4343400"/>
            <a:ext cx="1828800" cy="3810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r>
              <a:rPr lang="en-US" smtClean="0"/>
              <a:t>SQL (DML)</a:t>
            </a:r>
          </a:p>
        </p:txBody>
      </p:sp>
      <p:sp>
        <p:nvSpPr>
          <p:cNvPr id="39939" name="Slide Number Placeholder 5"/>
          <p:cNvSpPr>
            <a:spLocks noGrp="1"/>
          </p:cNvSpPr>
          <p:nvPr>
            <p:ph type="sldNum" sz="quarter" idx="12"/>
          </p:nvPr>
        </p:nvSpPr>
        <p:spPr>
          <a:noFill/>
        </p:spPr>
        <p:txBody>
          <a:bodyPr/>
          <a:lstStyle/>
          <a:p>
            <a:fld id="{FFF3DDC6-AEBB-447D-BA03-5B9B7C2EC3DA}" type="slidenum">
              <a:rPr lang="ar-SA" smtClean="0"/>
              <a:pPr/>
              <a:t>59</a:t>
            </a:fld>
            <a:endParaRPr lang="en-US" smtClean="0"/>
          </a:p>
        </p:txBody>
      </p:sp>
      <p:sp>
        <p:nvSpPr>
          <p:cNvPr id="38914" name="Rectangle 2"/>
          <p:cNvSpPr>
            <a:spLocks noGrp="1" noChangeArrowheads="1"/>
          </p:cNvSpPr>
          <p:nvPr>
            <p:ph type="title"/>
          </p:nvPr>
        </p:nvSpPr>
        <p:spPr>
          <a:xfrm>
            <a:off x="365760" y="76200"/>
            <a:ext cx="12537440" cy="1143000"/>
          </a:xfrm>
        </p:spPr>
        <p:txBody>
          <a:bodyPr>
            <a:normAutofit fontScale="90000"/>
          </a:bodyPr>
          <a:lstStyle/>
          <a:p>
            <a:pPr>
              <a:defRPr/>
            </a:pPr>
            <a:r>
              <a:rPr lang="en-US" dirty="0" smtClean="0">
                <a:solidFill>
                  <a:schemeClr val="tx1"/>
                </a:solidFill>
                <a:effectLst>
                  <a:outerShdw blurRad="38100" dist="38100" dir="2700000" algn="tl">
                    <a:srgbClr val="C0C0C0"/>
                  </a:outerShdw>
                </a:effectLst>
              </a:rPr>
              <a:t>Simple Queries</a:t>
            </a:r>
            <a:br>
              <a:rPr lang="en-US" dirty="0" smtClean="0">
                <a:solidFill>
                  <a:schemeClr val="tx1"/>
                </a:solidFill>
                <a:effectLst>
                  <a:outerShdw blurRad="38100" dist="38100" dir="2700000" algn="tl">
                    <a:srgbClr val="C0C0C0"/>
                  </a:outerShdw>
                </a:effectLst>
              </a:rPr>
            </a:br>
            <a:r>
              <a:rPr lang="en-US" dirty="0" smtClean="0">
                <a:solidFill>
                  <a:schemeClr val="tx1"/>
                </a:solidFill>
                <a:effectLst>
                  <a:outerShdw blurRad="38100" dist="38100" dir="2700000" algn="tl">
                    <a:srgbClr val="C0C0C0"/>
                  </a:outerShdw>
                </a:effectLst>
              </a:rPr>
              <a:t>HAVING clause</a:t>
            </a:r>
            <a:r>
              <a:rPr lang="en-US" dirty="0" smtClean="0">
                <a:solidFill>
                  <a:schemeClr val="tx1"/>
                </a:solidFill>
              </a:rPr>
              <a:t> </a:t>
            </a:r>
          </a:p>
        </p:txBody>
      </p:sp>
      <p:sp>
        <p:nvSpPr>
          <p:cNvPr id="39941" name="Text Box 3"/>
          <p:cNvSpPr txBox="1">
            <a:spLocks noChangeArrowheads="1"/>
          </p:cNvSpPr>
          <p:nvPr/>
        </p:nvSpPr>
        <p:spPr bwMode="auto">
          <a:xfrm>
            <a:off x="203200" y="1371600"/>
            <a:ext cx="11785600" cy="4770537"/>
          </a:xfrm>
          <a:prstGeom prst="rect">
            <a:avLst/>
          </a:prstGeom>
          <a:noFill/>
          <a:ln w="9525">
            <a:noFill/>
            <a:miter lim="800000"/>
            <a:headEnd/>
            <a:tailEnd/>
          </a:ln>
        </p:spPr>
        <p:txBody>
          <a:bodyPr>
            <a:spAutoFit/>
          </a:bodyPr>
          <a:lstStyle/>
          <a:p>
            <a:r>
              <a:rPr lang="en-US" sz="1900" dirty="0">
                <a:latin typeface="Arial" pitchFamily="34" charset="0"/>
              </a:rPr>
              <a:t>Designed for use with the GROUP BY clause to restrict the groups that appear in the final result table.</a:t>
            </a:r>
          </a:p>
          <a:p>
            <a:r>
              <a:rPr lang="en-US" sz="1900" dirty="0">
                <a:latin typeface="Arial" pitchFamily="34" charset="0"/>
              </a:rPr>
              <a:t>WHERE clause filters individual rows going into the final result table.</a:t>
            </a:r>
          </a:p>
          <a:p>
            <a:r>
              <a:rPr lang="en-US" sz="1900" dirty="0">
                <a:latin typeface="Arial" pitchFamily="34" charset="0"/>
              </a:rPr>
              <a:t>HAVING clause filters groups going into the final result table.</a:t>
            </a:r>
          </a:p>
          <a:p>
            <a:endParaRPr lang="en-US" sz="1900" b="1" dirty="0">
              <a:latin typeface="Arial" pitchFamily="34" charset="0"/>
            </a:endParaRPr>
          </a:p>
          <a:p>
            <a:r>
              <a:rPr lang="en-US" sz="1900" b="1" u="sng" dirty="0">
                <a:latin typeface="Arial" pitchFamily="34" charset="0"/>
              </a:rPr>
              <a:t>Example</a:t>
            </a:r>
            <a:r>
              <a:rPr lang="en-US" sz="1900" b="1" dirty="0">
                <a:latin typeface="Arial" pitchFamily="34" charset="0"/>
              </a:rPr>
              <a:t>:</a:t>
            </a:r>
            <a:endParaRPr lang="en-US" sz="1900" dirty="0">
              <a:latin typeface="Arial" pitchFamily="34" charset="0"/>
            </a:endParaRPr>
          </a:p>
          <a:p>
            <a:endParaRPr lang="en-US" sz="1600" dirty="0">
              <a:latin typeface="Arial" pitchFamily="34" charset="0"/>
            </a:endParaRPr>
          </a:p>
          <a:p>
            <a:r>
              <a:rPr lang="en-US" sz="1600" dirty="0">
                <a:latin typeface="Arial" pitchFamily="34" charset="0"/>
              </a:rPr>
              <a:t>STAFF(</a:t>
            </a:r>
            <a:r>
              <a:rPr lang="en-US" sz="1600" dirty="0" err="1">
                <a:latin typeface="Arial" pitchFamily="34" charset="0"/>
              </a:rPr>
              <a:t>sno</a:t>
            </a:r>
            <a:r>
              <a:rPr lang="en-US" sz="1600" dirty="0">
                <a:latin typeface="Arial" pitchFamily="34" charset="0"/>
              </a:rPr>
              <a:t>, </a:t>
            </a:r>
            <a:r>
              <a:rPr lang="en-US" sz="1600" dirty="0" err="1">
                <a:latin typeface="Arial" pitchFamily="34" charset="0"/>
              </a:rPr>
              <a:t>fname</a:t>
            </a:r>
            <a:r>
              <a:rPr lang="en-US" sz="1600" dirty="0">
                <a:latin typeface="Arial" pitchFamily="34" charset="0"/>
              </a:rPr>
              <a:t>, </a:t>
            </a:r>
            <a:r>
              <a:rPr lang="en-US" sz="1600" dirty="0" err="1">
                <a:latin typeface="Arial" pitchFamily="34" charset="0"/>
              </a:rPr>
              <a:t>lname</a:t>
            </a:r>
            <a:r>
              <a:rPr lang="en-US" sz="1600" dirty="0">
                <a:latin typeface="Arial" pitchFamily="34" charset="0"/>
              </a:rPr>
              <a:t>, position, sex, dob, salary, </a:t>
            </a:r>
            <a:r>
              <a:rPr lang="en-US" sz="1600" dirty="0" err="1">
                <a:latin typeface="Arial" pitchFamily="34" charset="0"/>
              </a:rPr>
              <a:t>bno</a:t>
            </a:r>
            <a:r>
              <a:rPr lang="en-US" sz="1600" dirty="0">
                <a:latin typeface="Arial" pitchFamily="34" charset="0"/>
              </a:rPr>
              <a:t>)</a:t>
            </a:r>
            <a:endParaRPr lang="en-US" sz="2000" dirty="0">
              <a:latin typeface="Arial" pitchFamily="34" charset="0"/>
            </a:endParaRPr>
          </a:p>
          <a:p>
            <a:endParaRPr lang="en-US" sz="1900" dirty="0">
              <a:latin typeface="Arial" pitchFamily="34" charset="0"/>
            </a:endParaRPr>
          </a:p>
          <a:p>
            <a:r>
              <a:rPr lang="en-US" sz="1900" dirty="0">
                <a:latin typeface="Arial" pitchFamily="34" charset="0"/>
              </a:rPr>
              <a:t>For each branch office with more than one member of staff, find the number of staff working in each branch and the sum of their salaries.</a:t>
            </a:r>
          </a:p>
          <a:p>
            <a:endParaRPr lang="en-US" sz="1000" dirty="0">
              <a:latin typeface="Courier New" pitchFamily="49" charset="0"/>
            </a:endParaRPr>
          </a:p>
          <a:p>
            <a:r>
              <a:rPr lang="en-US" sz="1800" dirty="0">
                <a:latin typeface="Courier New" pitchFamily="49" charset="0"/>
              </a:rPr>
              <a:t>SELECT  </a:t>
            </a:r>
            <a:r>
              <a:rPr lang="en-US" sz="1800" dirty="0" err="1">
                <a:latin typeface="Courier New" pitchFamily="49" charset="0"/>
              </a:rPr>
              <a:t>bno</a:t>
            </a:r>
            <a:r>
              <a:rPr lang="en-US" sz="1800" dirty="0">
                <a:latin typeface="Courier New" pitchFamily="49" charset="0"/>
              </a:rPr>
              <a:t>, COUNT(</a:t>
            </a:r>
            <a:r>
              <a:rPr lang="en-US" sz="1800" dirty="0" err="1">
                <a:latin typeface="Courier New" pitchFamily="49" charset="0"/>
              </a:rPr>
              <a:t>sno</a:t>
            </a:r>
            <a:r>
              <a:rPr lang="en-US" sz="1800" dirty="0">
                <a:latin typeface="Courier New" pitchFamily="49" charset="0"/>
              </a:rPr>
              <a:t>) AS count, SUM(salary) AS sum</a:t>
            </a:r>
          </a:p>
          <a:p>
            <a:r>
              <a:rPr lang="en-US" sz="1800" dirty="0">
                <a:latin typeface="Courier New" pitchFamily="49" charset="0"/>
              </a:rPr>
              <a:t>  FROM  staff</a:t>
            </a:r>
          </a:p>
          <a:p>
            <a:r>
              <a:rPr lang="en-US" sz="1800" dirty="0">
                <a:latin typeface="Courier New" pitchFamily="49" charset="0"/>
              </a:rPr>
              <a:t>    GROUP BY </a:t>
            </a:r>
            <a:r>
              <a:rPr lang="en-US" sz="1800" dirty="0" err="1">
                <a:latin typeface="Courier New" pitchFamily="49" charset="0"/>
              </a:rPr>
              <a:t>bno</a:t>
            </a:r>
            <a:endParaRPr lang="en-US" sz="1800" dirty="0">
              <a:latin typeface="Courier New" pitchFamily="49" charset="0"/>
            </a:endParaRPr>
          </a:p>
          <a:p>
            <a:r>
              <a:rPr lang="en-US" sz="1800" dirty="0">
                <a:latin typeface="Courier New" pitchFamily="49" charset="0"/>
              </a:rPr>
              <a:t>      HAVING COUNT(</a:t>
            </a:r>
            <a:r>
              <a:rPr lang="en-US" sz="1800" dirty="0" err="1">
                <a:latin typeface="Courier New" pitchFamily="49" charset="0"/>
              </a:rPr>
              <a:t>sno</a:t>
            </a:r>
            <a:r>
              <a:rPr lang="en-US" sz="1800" dirty="0">
                <a:latin typeface="Courier New" pitchFamily="49" charset="0"/>
              </a:rPr>
              <a:t>) &gt; 1;</a:t>
            </a:r>
          </a:p>
          <a:p>
            <a:r>
              <a:rPr lang="en-US" sz="1800" dirty="0">
                <a:latin typeface="Courier New" pitchFamily="49" charset="0"/>
              </a:rPr>
              <a:t>       </a:t>
            </a:r>
          </a:p>
          <a:p>
            <a:endParaRPr lang="en-US" sz="2000" dirty="0">
              <a:latin typeface="Courier New" pitchFamily="49" charset="0"/>
            </a:endParaRPr>
          </a:p>
        </p:txBody>
      </p:sp>
      <p:sp>
        <p:nvSpPr>
          <p:cNvPr id="39942" name="Rectangle 20"/>
          <p:cNvSpPr>
            <a:spLocks noChangeArrowheads="1"/>
          </p:cNvSpPr>
          <p:nvPr/>
        </p:nvSpPr>
        <p:spPr bwMode="auto">
          <a:xfrm>
            <a:off x="7719484" y="5424488"/>
            <a:ext cx="4064000" cy="7620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39943" name="Rectangle 21"/>
          <p:cNvSpPr>
            <a:spLocks noChangeArrowheads="1"/>
          </p:cNvSpPr>
          <p:nvPr/>
        </p:nvSpPr>
        <p:spPr bwMode="auto">
          <a:xfrm>
            <a:off x="7721600" y="5029200"/>
            <a:ext cx="4064000" cy="381000"/>
          </a:xfrm>
          <a:prstGeom prst="rect">
            <a:avLst/>
          </a:prstGeom>
          <a:solidFill>
            <a:srgbClr val="CC0066"/>
          </a:solidFill>
          <a:ln w="9525">
            <a:solidFill>
              <a:schemeClr val="tx1"/>
            </a:solidFill>
            <a:miter lim="800000"/>
            <a:headEnd/>
            <a:tailEnd/>
          </a:ln>
        </p:spPr>
        <p:txBody>
          <a:bodyPr wrap="none" anchor="ctr"/>
          <a:lstStyle/>
          <a:p>
            <a:pPr algn="ctr"/>
            <a:endParaRPr lang="en-US"/>
          </a:p>
        </p:txBody>
      </p:sp>
      <p:sp>
        <p:nvSpPr>
          <p:cNvPr id="39944" name="Text Box 22"/>
          <p:cNvSpPr txBox="1">
            <a:spLocks noChangeArrowheads="1"/>
          </p:cNvSpPr>
          <p:nvPr/>
        </p:nvSpPr>
        <p:spPr bwMode="auto">
          <a:xfrm>
            <a:off x="7922685" y="5500688"/>
            <a:ext cx="662361" cy="338554"/>
          </a:xfrm>
          <a:prstGeom prst="rect">
            <a:avLst/>
          </a:prstGeom>
          <a:noFill/>
          <a:ln w="9525">
            <a:noFill/>
            <a:miter lim="800000"/>
            <a:headEnd/>
            <a:tailEnd/>
          </a:ln>
        </p:spPr>
        <p:txBody>
          <a:bodyPr wrap="none">
            <a:spAutoFit/>
          </a:bodyPr>
          <a:lstStyle/>
          <a:p>
            <a:r>
              <a:rPr lang="en-US" sz="1600">
                <a:latin typeface="Arial" pitchFamily="34" charset="0"/>
              </a:rPr>
              <a:t>B003</a:t>
            </a:r>
          </a:p>
        </p:txBody>
      </p:sp>
      <p:sp>
        <p:nvSpPr>
          <p:cNvPr id="39945" name="Text Box 23"/>
          <p:cNvSpPr txBox="1">
            <a:spLocks noChangeArrowheads="1"/>
          </p:cNvSpPr>
          <p:nvPr/>
        </p:nvSpPr>
        <p:spPr bwMode="auto">
          <a:xfrm>
            <a:off x="7945967" y="5043488"/>
            <a:ext cx="540533" cy="338554"/>
          </a:xfrm>
          <a:prstGeom prst="rect">
            <a:avLst/>
          </a:prstGeom>
          <a:noFill/>
          <a:ln w="9525">
            <a:noFill/>
            <a:miter lim="800000"/>
            <a:headEnd/>
            <a:tailEnd/>
          </a:ln>
        </p:spPr>
        <p:txBody>
          <a:bodyPr wrap="none">
            <a:spAutoFit/>
          </a:bodyPr>
          <a:lstStyle/>
          <a:p>
            <a:r>
              <a:rPr lang="en-US" sz="1600" b="1">
                <a:solidFill>
                  <a:schemeClr val="bg1"/>
                </a:solidFill>
              </a:rPr>
              <a:t>bno</a:t>
            </a:r>
          </a:p>
        </p:txBody>
      </p:sp>
      <p:sp>
        <p:nvSpPr>
          <p:cNvPr id="39946" name="Line 24"/>
          <p:cNvSpPr>
            <a:spLocks noChangeShapeType="1"/>
          </p:cNvSpPr>
          <p:nvPr/>
        </p:nvSpPr>
        <p:spPr bwMode="auto">
          <a:xfrm>
            <a:off x="9040284" y="5043488"/>
            <a:ext cx="0" cy="1143000"/>
          </a:xfrm>
          <a:prstGeom prst="line">
            <a:avLst/>
          </a:prstGeom>
          <a:noFill/>
          <a:ln w="9525">
            <a:solidFill>
              <a:schemeClr val="tx1"/>
            </a:solidFill>
            <a:round/>
            <a:headEnd/>
            <a:tailEnd/>
          </a:ln>
        </p:spPr>
        <p:txBody>
          <a:bodyPr wrap="none" anchor="ctr"/>
          <a:lstStyle/>
          <a:p>
            <a:endParaRPr lang="en-US"/>
          </a:p>
        </p:txBody>
      </p:sp>
      <p:sp>
        <p:nvSpPr>
          <p:cNvPr id="39947" name="Text Box 25"/>
          <p:cNvSpPr txBox="1">
            <a:spLocks noChangeArrowheads="1"/>
          </p:cNvSpPr>
          <p:nvPr/>
        </p:nvSpPr>
        <p:spPr bwMode="auto">
          <a:xfrm>
            <a:off x="9548284" y="5500688"/>
            <a:ext cx="298480" cy="338554"/>
          </a:xfrm>
          <a:prstGeom prst="rect">
            <a:avLst/>
          </a:prstGeom>
          <a:noFill/>
          <a:ln w="9525">
            <a:noFill/>
            <a:miter lim="800000"/>
            <a:headEnd/>
            <a:tailEnd/>
          </a:ln>
        </p:spPr>
        <p:txBody>
          <a:bodyPr wrap="none">
            <a:spAutoFit/>
          </a:bodyPr>
          <a:lstStyle/>
          <a:p>
            <a:r>
              <a:rPr lang="en-US" sz="1600">
                <a:latin typeface="Arial" pitchFamily="34" charset="0"/>
              </a:rPr>
              <a:t>3</a:t>
            </a:r>
          </a:p>
        </p:txBody>
      </p:sp>
      <p:sp>
        <p:nvSpPr>
          <p:cNvPr id="39948" name="Text Box 26"/>
          <p:cNvSpPr txBox="1">
            <a:spLocks noChangeArrowheads="1"/>
          </p:cNvSpPr>
          <p:nvPr/>
        </p:nvSpPr>
        <p:spPr bwMode="auto">
          <a:xfrm>
            <a:off x="9268885" y="5029200"/>
            <a:ext cx="731290" cy="338554"/>
          </a:xfrm>
          <a:prstGeom prst="rect">
            <a:avLst/>
          </a:prstGeom>
          <a:noFill/>
          <a:ln w="9525">
            <a:noFill/>
            <a:miter lim="800000"/>
            <a:headEnd/>
            <a:tailEnd/>
          </a:ln>
        </p:spPr>
        <p:txBody>
          <a:bodyPr wrap="none">
            <a:spAutoFit/>
          </a:bodyPr>
          <a:lstStyle/>
          <a:p>
            <a:r>
              <a:rPr lang="en-US" sz="1600" b="1">
                <a:solidFill>
                  <a:schemeClr val="bg1"/>
                </a:solidFill>
              </a:rPr>
              <a:t>count</a:t>
            </a:r>
          </a:p>
        </p:txBody>
      </p:sp>
      <p:sp>
        <p:nvSpPr>
          <p:cNvPr id="39949" name="Line 27"/>
          <p:cNvSpPr>
            <a:spLocks noChangeShapeType="1"/>
          </p:cNvSpPr>
          <p:nvPr/>
        </p:nvSpPr>
        <p:spPr bwMode="auto">
          <a:xfrm>
            <a:off x="10462684" y="5043488"/>
            <a:ext cx="0" cy="1143000"/>
          </a:xfrm>
          <a:prstGeom prst="line">
            <a:avLst/>
          </a:prstGeom>
          <a:noFill/>
          <a:ln w="9525">
            <a:solidFill>
              <a:schemeClr val="tx1"/>
            </a:solidFill>
            <a:round/>
            <a:headEnd/>
            <a:tailEnd/>
          </a:ln>
        </p:spPr>
        <p:txBody>
          <a:bodyPr wrap="none" anchor="ctr"/>
          <a:lstStyle/>
          <a:p>
            <a:endParaRPr lang="en-US"/>
          </a:p>
        </p:txBody>
      </p:sp>
      <p:sp>
        <p:nvSpPr>
          <p:cNvPr id="39950" name="Text Box 28"/>
          <p:cNvSpPr txBox="1">
            <a:spLocks noChangeArrowheads="1"/>
          </p:cNvSpPr>
          <p:nvPr/>
        </p:nvSpPr>
        <p:spPr bwMode="auto">
          <a:xfrm>
            <a:off x="10767484" y="5043488"/>
            <a:ext cx="570990" cy="338554"/>
          </a:xfrm>
          <a:prstGeom prst="rect">
            <a:avLst/>
          </a:prstGeom>
          <a:noFill/>
          <a:ln w="9525">
            <a:noFill/>
            <a:miter lim="800000"/>
            <a:headEnd/>
            <a:tailEnd/>
          </a:ln>
        </p:spPr>
        <p:txBody>
          <a:bodyPr wrap="none">
            <a:spAutoFit/>
          </a:bodyPr>
          <a:lstStyle/>
          <a:p>
            <a:r>
              <a:rPr lang="en-US" sz="1600" b="1">
                <a:solidFill>
                  <a:schemeClr val="bg1"/>
                </a:solidFill>
              </a:rPr>
              <a:t>sum</a:t>
            </a:r>
          </a:p>
        </p:txBody>
      </p:sp>
      <p:sp>
        <p:nvSpPr>
          <p:cNvPr id="39951" name="Text Box 29"/>
          <p:cNvSpPr txBox="1">
            <a:spLocks noChangeArrowheads="1"/>
          </p:cNvSpPr>
          <p:nvPr/>
        </p:nvSpPr>
        <p:spPr bwMode="auto">
          <a:xfrm>
            <a:off x="10583334" y="5500688"/>
            <a:ext cx="753732" cy="338554"/>
          </a:xfrm>
          <a:prstGeom prst="rect">
            <a:avLst/>
          </a:prstGeom>
          <a:noFill/>
          <a:ln w="9525">
            <a:noFill/>
            <a:miter lim="800000"/>
            <a:headEnd/>
            <a:tailEnd/>
          </a:ln>
        </p:spPr>
        <p:txBody>
          <a:bodyPr wrap="none">
            <a:spAutoFit/>
          </a:bodyPr>
          <a:lstStyle/>
          <a:p>
            <a:r>
              <a:rPr lang="en-US" sz="1600">
                <a:latin typeface="Arial" pitchFamily="34" charset="0"/>
              </a:rPr>
              <a:t>54000</a:t>
            </a:r>
          </a:p>
        </p:txBody>
      </p:sp>
      <p:sp>
        <p:nvSpPr>
          <p:cNvPr id="39952" name="Text Box 30"/>
          <p:cNvSpPr txBox="1">
            <a:spLocks noChangeArrowheads="1"/>
          </p:cNvSpPr>
          <p:nvPr/>
        </p:nvSpPr>
        <p:spPr bwMode="auto">
          <a:xfrm>
            <a:off x="7922685" y="5849938"/>
            <a:ext cx="662361" cy="338554"/>
          </a:xfrm>
          <a:prstGeom prst="rect">
            <a:avLst/>
          </a:prstGeom>
          <a:noFill/>
          <a:ln w="9525">
            <a:noFill/>
            <a:miter lim="800000"/>
            <a:headEnd/>
            <a:tailEnd/>
          </a:ln>
        </p:spPr>
        <p:txBody>
          <a:bodyPr wrap="none">
            <a:spAutoFit/>
          </a:bodyPr>
          <a:lstStyle/>
          <a:p>
            <a:r>
              <a:rPr lang="en-US" sz="1600">
                <a:latin typeface="Arial" pitchFamily="34" charset="0"/>
              </a:rPr>
              <a:t>B005</a:t>
            </a:r>
          </a:p>
        </p:txBody>
      </p:sp>
      <p:sp>
        <p:nvSpPr>
          <p:cNvPr id="39953" name="Text Box 31"/>
          <p:cNvSpPr txBox="1">
            <a:spLocks noChangeArrowheads="1"/>
          </p:cNvSpPr>
          <p:nvPr/>
        </p:nvSpPr>
        <p:spPr bwMode="auto">
          <a:xfrm>
            <a:off x="9548284" y="5849938"/>
            <a:ext cx="298480" cy="338554"/>
          </a:xfrm>
          <a:prstGeom prst="rect">
            <a:avLst/>
          </a:prstGeom>
          <a:noFill/>
          <a:ln w="9525">
            <a:noFill/>
            <a:miter lim="800000"/>
            <a:headEnd/>
            <a:tailEnd/>
          </a:ln>
        </p:spPr>
        <p:txBody>
          <a:bodyPr wrap="none">
            <a:spAutoFit/>
          </a:bodyPr>
          <a:lstStyle/>
          <a:p>
            <a:r>
              <a:rPr lang="en-US" sz="1600">
                <a:latin typeface="Arial" pitchFamily="34" charset="0"/>
              </a:rPr>
              <a:t>2</a:t>
            </a:r>
          </a:p>
        </p:txBody>
      </p:sp>
      <p:sp>
        <p:nvSpPr>
          <p:cNvPr id="39954" name="Text Box 32"/>
          <p:cNvSpPr txBox="1">
            <a:spLocks noChangeArrowheads="1"/>
          </p:cNvSpPr>
          <p:nvPr/>
        </p:nvSpPr>
        <p:spPr bwMode="auto">
          <a:xfrm>
            <a:off x="10583334" y="5849938"/>
            <a:ext cx="753732" cy="338554"/>
          </a:xfrm>
          <a:prstGeom prst="rect">
            <a:avLst/>
          </a:prstGeom>
          <a:noFill/>
          <a:ln w="9525">
            <a:noFill/>
            <a:miter lim="800000"/>
            <a:headEnd/>
            <a:tailEnd/>
          </a:ln>
        </p:spPr>
        <p:txBody>
          <a:bodyPr wrap="none">
            <a:spAutoFit/>
          </a:bodyPr>
          <a:lstStyle/>
          <a:p>
            <a:r>
              <a:rPr lang="en-US" sz="1600">
                <a:latin typeface="Arial" pitchFamily="34" charset="0"/>
              </a:rPr>
              <a:t>39000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lstStyle/>
          <a:p>
            <a:r>
              <a:rPr lang="en-US" b="1" dirty="0" smtClean="0">
                <a:solidFill>
                  <a:schemeClr val="tx1">
                    <a:lumMod val="85000"/>
                    <a:lumOff val="15000"/>
                  </a:schemeClr>
                </a:solidFill>
                <a:latin typeface="Times New Roman" pitchFamily="18" charset="0"/>
                <a:cs typeface="Times New Roman" pitchFamily="18" charset="0"/>
              </a:rPr>
              <a:t>TYPES OF SQL COMMANDS(CONTD..)</a:t>
            </a:r>
            <a:endParaRPr lang="en-US" dirty="0"/>
          </a:p>
        </p:txBody>
      </p:sp>
      <p:sp>
        <p:nvSpPr>
          <p:cNvPr id="3" name="Content Placeholder 2"/>
          <p:cNvSpPr>
            <a:spLocks noGrp="1"/>
          </p:cNvSpPr>
          <p:nvPr>
            <p:ph idx="1"/>
          </p:nvPr>
        </p:nvSpPr>
        <p:spPr>
          <a:xfrm>
            <a:off x="677334" y="1724296"/>
            <a:ext cx="8596668" cy="4702629"/>
          </a:xfrm>
        </p:spPr>
        <p:txBody>
          <a:bodyPr>
            <a:normAutofit fontScale="55000" lnSpcReduction="20000"/>
          </a:bodyPr>
          <a:lstStyle/>
          <a:p>
            <a:pPr>
              <a:buNone/>
            </a:pPr>
            <a:r>
              <a:rPr lang="en-US" sz="3500" b="1" dirty="0" smtClean="0">
                <a:latin typeface="Times New Roman" pitchFamily="18" charset="0"/>
                <a:cs typeface="Times New Roman" pitchFamily="18" charset="0"/>
              </a:rPr>
              <a:t>DDL (Data Definition Language)[Defining Database Structures]</a:t>
            </a:r>
          </a:p>
          <a:p>
            <a:pPr fontAlgn="t"/>
            <a:r>
              <a:rPr lang="en-US" sz="3500" dirty="0" smtClean="0">
                <a:latin typeface="Times New Roman" pitchFamily="18" charset="0"/>
                <a:cs typeface="Times New Roman" pitchFamily="18" charset="0"/>
              </a:rPr>
              <a:t>Data Definition Language, DDL , is the part of SQL that allows a database user to create and restructure database objects, such as the creation or the deletion of a table.</a:t>
            </a:r>
          </a:p>
          <a:p>
            <a:pPr fontAlgn="t">
              <a:buNone/>
            </a:pPr>
            <a:r>
              <a:rPr lang="en-US" sz="3500" dirty="0" smtClean="0">
                <a:latin typeface="Times New Roman" pitchFamily="18" charset="0"/>
                <a:cs typeface="Times New Roman" pitchFamily="18" charset="0"/>
              </a:rPr>
              <a:t>	Some of the most fundamental DDL commands include the following:</a:t>
            </a:r>
          </a:p>
          <a:p>
            <a:r>
              <a:rPr lang="en-US" sz="3500" dirty="0" smtClean="0">
                <a:latin typeface="Times New Roman" pitchFamily="18" charset="0"/>
                <a:cs typeface="Times New Roman" pitchFamily="18" charset="0"/>
              </a:rPr>
              <a:t>CREATE TABLE</a:t>
            </a:r>
          </a:p>
          <a:p>
            <a:r>
              <a:rPr lang="en-US" sz="3500" dirty="0" smtClean="0">
                <a:latin typeface="Times New Roman" pitchFamily="18" charset="0"/>
                <a:cs typeface="Times New Roman" pitchFamily="18" charset="0"/>
              </a:rPr>
              <a:t>ALTER TABLE</a:t>
            </a:r>
          </a:p>
          <a:p>
            <a:r>
              <a:rPr lang="en-US" sz="3500" dirty="0" smtClean="0">
                <a:latin typeface="Times New Roman" pitchFamily="18" charset="0"/>
                <a:cs typeface="Times New Roman" pitchFamily="18" charset="0"/>
              </a:rPr>
              <a:t>DROP TABLE</a:t>
            </a:r>
          </a:p>
          <a:p>
            <a:r>
              <a:rPr lang="en-US" sz="3500" dirty="0" smtClean="0">
                <a:latin typeface="Times New Roman" pitchFamily="18" charset="0"/>
                <a:cs typeface="Times New Roman" pitchFamily="18" charset="0"/>
              </a:rPr>
              <a:t>CREATE INDEX</a:t>
            </a:r>
          </a:p>
          <a:p>
            <a:r>
              <a:rPr lang="en-US" sz="3500" dirty="0" smtClean="0">
                <a:latin typeface="Times New Roman" pitchFamily="18" charset="0"/>
                <a:cs typeface="Times New Roman" pitchFamily="18" charset="0"/>
              </a:rPr>
              <a:t>ALTER INDEX</a:t>
            </a:r>
          </a:p>
          <a:p>
            <a:r>
              <a:rPr lang="en-US" sz="3500" dirty="0" smtClean="0">
                <a:latin typeface="Times New Roman" pitchFamily="18" charset="0"/>
                <a:cs typeface="Times New Roman" pitchFamily="18" charset="0"/>
              </a:rPr>
              <a:t>DROP INDEX</a:t>
            </a:r>
          </a:p>
          <a:p>
            <a:r>
              <a:rPr lang="en-US" sz="3500" dirty="0" smtClean="0">
                <a:latin typeface="Times New Roman" pitchFamily="18" charset="0"/>
                <a:cs typeface="Times New Roman" pitchFamily="18" charset="0"/>
              </a:rPr>
              <a:t>CREATE VIEW</a:t>
            </a:r>
          </a:p>
          <a:p>
            <a:r>
              <a:rPr lang="en-US" sz="3500" dirty="0" smtClean="0">
                <a:latin typeface="Times New Roman" pitchFamily="18" charset="0"/>
                <a:cs typeface="Times New Roman" pitchFamily="18" charset="0"/>
              </a:rPr>
              <a:t>DROP VIEW</a:t>
            </a:r>
          </a:p>
          <a:p>
            <a:endParaRPr lang="en-US" b="1"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r>
              <a:rPr lang="en-US" smtClean="0"/>
              <a:t>SQL (DML)</a:t>
            </a:r>
          </a:p>
        </p:txBody>
      </p:sp>
      <p:sp>
        <p:nvSpPr>
          <p:cNvPr id="41987" name="Slide Number Placeholder 5"/>
          <p:cNvSpPr>
            <a:spLocks noGrp="1"/>
          </p:cNvSpPr>
          <p:nvPr>
            <p:ph type="sldNum" sz="quarter" idx="12"/>
          </p:nvPr>
        </p:nvSpPr>
        <p:spPr>
          <a:noFill/>
        </p:spPr>
        <p:txBody>
          <a:bodyPr/>
          <a:lstStyle/>
          <a:p>
            <a:fld id="{75BBBAD2-7896-4553-89F3-26DA69B234D3}" type="slidenum">
              <a:rPr lang="ar-SA" smtClean="0"/>
              <a:pPr/>
              <a:t>60</a:t>
            </a:fld>
            <a:endParaRPr lang="en-US" smtClean="0"/>
          </a:p>
        </p:txBody>
      </p:sp>
      <p:sp>
        <p:nvSpPr>
          <p:cNvPr id="39938" name="Rectangle 2"/>
          <p:cNvSpPr>
            <a:spLocks noGrp="1" noChangeArrowheads="1"/>
          </p:cNvSpPr>
          <p:nvPr>
            <p:ph type="title"/>
          </p:nvPr>
        </p:nvSpPr>
        <p:spPr>
          <a:xfrm>
            <a:off x="705394" y="0"/>
            <a:ext cx="12197806" cy="1143000"/>
          </a:xfrm>
        </p:spPr>
        <p:txBody>
          <a:bodyPr/>
          <a:lstStyle/>
          <a:p>
            <a:pPr>
              <a:defRPr/>
            </a:pPr>
            <a:r>
              <a:rPr lang="en-US" dirty="0" err="1" smtClean="0">
                <a:solidFill>
                  <a:schemeClr val="tx1"/>
                </a:solidFill>
                <a:effectLst>
                  <a:outerShdw blurRad="38100" dist="38100" dir="2700000" algn="tl">
                    <a:srgbClr val="C0C0C0"/>
                  </a:outerShdw>
                </a:effectLst>
              </a:rPr>
              <a:t>Subqueries</a:t>
            </a:r>
            <a:endParaRPr lang="en-US" dirty="0" smtClean="0">
              <a:solidFill>
                <a:schemeClr val="tx1"/>
              </a:solidFill>
            </a:endParaRPr>
          </a:p>
        </p:txBody>
      </p:sp>
      <p:sp>
        <p:nvSpPr>
          <p:cNvPr id="41989" name="Text Box 3"/>
          <p:cNvSpPr txBox="1">
            <a:spLocks noChangeArrowheads="1"/>
          </p:cNvSpPr>
          <p:nvPr/>
        </p:nvSpPr>
        <p:spPr bwMode="auto">
          <a:xfrm>
            <a:off x="203200" y="1279525"/>
            <a:ext cx="11785600" cy="4708981"/>
          </a:xfrm>
          <a:prstGeom prst="rect">
            <a:avLst/>
          </a:prstGeom>
          <a:noFill/>
          <a:ln w="9525">
            <a:noFill/>
            <a:miter lim="800000"/>
            <a:headEnd/>
            <a:tailEnd/>
          </a:ln>
        </p:spPr>
        <p:txBody>
          <a:bodyPr>
            <a:spAutoFit/>
          </a:bodyPr>
          <a:lstStyle/>
          <a:p>
            <a:pPr algn="just"/>
            <a:r>
              <a:rPr lang="en-US" sz="1900">
                <a:latin typeface="Arial" pitchFamily="34" charset="0"/>
              </a:rPr>
              <a:t>A complete SELECT statement can be embedded (subselect) within another SELECT statement.</a:t>
            </a:r>
          </a:p>
          <a:p>
            <a:pPr algn="just"/>
            <a:endParaRPr lang="en-US" sz="1900">
              <a:latin typeface="Arial" pitchFamily="34" charset="0"/>
            </a:endParaRPr>
          </a:p>
          <a:p>
            <a:pPr algn="just"/>
            <a:r>
              <a:rPr lang="en-US" sz="1900">
                <a:latin typeface="Arial" pitchFamily="34" charset="0"/>
              </a:rPr>
              <a:t>A subselect can be used in the WHERE and HAVING clauses of the outer SELECT statement (nested query).</a:t>
            </a:r>
          </a:p>
          <a:p>
            <a:pPr algn="just"/>
            <a:endParaRPr lang="en-US" sz="1900">
              <a:latin typeface="Arial" pitchFamily="34" charset="0"/>
            </a:endParaRPr>
          </a:p>
          <a:p>
            <a:pPr algn="just"/>
            <a:r>
              <a:rPr lang="en-US" sz="1900">
                <a:latin typeface="Arial" pitchFamily="34" charset="0"/>
              </a:rPr>
              <a:t>A subquery can be used immediately following a relational operator.</a:t>
            </a:r>
          </a:p>
          <a:p>
            <a:pPr algn="just"/>
            <a:endParaRPr lang="en-US" sz="1900">
              <a:latin typeface="Arial" pitchFamily="34" charset="0"/>
            </a:endParaRPr>
          </a:p>
          <a:p>
            <a:pPr algn="just"/>
            <a:r>
              <a:rPr lang="en-US" sz="1900">
                <a:latin typeface="Arial" pitchFamily="34" charset="0"/>
              </a:rPr>
              <a:t>Subquery always enclosed in parentheses.</a:t>
            </a:r>
          </a:p>
          <a:p>
            <a:pPr algn="just"/>
            <a:endParaRPr lang="en-US" sz="1900">
              <a:latin typeface="Arial" pitchFamily="34" charset="0"/>
            </a:endParaRPr>
          </a:p>
          <a:p>
            <a:pPr algn="just"/>
            <a:endParaRPr lang="en-US" sz="1900">
              <a:latin typeface="Arial" pitchFamily="34" charset="0"/>
            </a:endParaRPr>
          </a:p>
          <a:p>
            <a:pPr algn="just"/>
            <a:r>
              <a:rPr lang="en-US" sz="1900" b="1">
                <a:latin typeface="Arial" pitchFamily="34" charset="0"/>
              </a:rPr>
              <a:t>Type of subquery:</a:t>
            </a:r>
          </a:p>
          <a:p>
            <a:pPr algn="just">
              <a:spcBef>
                <a:spcPts val="600"/>
              </a:spcBef>
              <a:buFont typeface="Wingdings" pitchFamily="2" charset="2"/>
              <a:buChar char="§"/>
            </a:pPr>
            <a:r>
              <a:rPr lang="en-US" sz="1900">
                <a:latin typeface="Arial" pitchFamily="34" charset="0"/>
              </a:rPr>
              <a:t> A </a:t>
            </a:r>
            <a:r>
              <a:rPr lang="en-US" sz="1900" i="1">
                <a:latin typeface="Arial" pitchFamily="34" charset="0"/>
              </a:rPr>
              <a:t>scalar subquery</a:t>
            </a:r>
            <a:r>
              <a:rPr lang="en-US" sz="1900">
                <a:latin typeface="Arial" pitchFamily="34" charset="0"/>
              </a:rPr>
              <a:t> returns a single column and a single row (singlevalue).</a:t>
            </a:r>
          </a:p>
          <a:p>
            <a:pPr algn="just">
              <a:spcBef>
                <a:spcPts val="600"/>
              </a:spcBef>
              <a:buFont typeface="Wingdings" pitchFamily="2" charset="2"/>
              <a:buChar char="§"/>
            </a:pPr>
            <a:r>
              <a:rPr lang="en-US" sz="1900">
                <a:latin typeface="Arial" pitchFamily="34" charset="0"/>
              </a:rPr>
              <a:t> A </a:t>
            </a:r>
            <a:r>
              <a:rPr lang="en-US" sz="1900" i="1">
                <a:latin typeface="Arial" pitchFamily="34" charset="0"/>
              </a:rPr>
              <a:t>row subquery</a:t>
            </a:r>
            <a:r>
              <a:rPr lang="en-US" sz="1900">
                <a:latin typeface="Arial" pitchFamily="34" charset="0"/>
              </a:rPr>
              <a:t> returns multiple columns, but a single row.</a:t>
            </a:r>
          </a:p>
          <a:p>
            <a:pPr algn="just">
              <a:spcBef>
                <a:spcPts val="600"/>
              </a:spcBef>
              <a:buFont typeface="Wingdings" pitchFamily="2" charset="2"/>
              <a:buChar char="§"/>
            </a:pPr>
            <a:r>
              <a:rPr lang="en-US" sz="1900">
                <a:latin typeface="Arial" pitchFamily="34" charset="0"/>
              </a:rPr>
              <a:t> A </a:t>
            </a:r>
            <a:r>
              <a:rPr lang="en-US" sz="1900" i="1">
                <a:latin typeface="Arial" pitchFamily="34" charset="0"/>
              </a:rPr>
              <a:t>table subquery</a:t>
            </a:r>
            <a:r>
              <a:rPr lang="en-US" sz="1900">
                <a:latin typeface="Arial" pitchFamily="34" charset="0"/>
              </a:rPr>
              <a:t> returns one or more columns and multiple rows. </a:t>
            </a:r>
          </a:p>
          <a:p>
            <a:pPr algn="just"/>
            <a:endParaRPr lang="en-US" sz="1900">
              <a:latin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r>
              <a:rPr lang="en-US" smtClean="0"/>
              <a:t>SQL (DML)</a:t>
            </a:r>
          </a:p>
        </p:txBody>
      </p:sp>
      <p:sp>
        <p:nvSpPr>
          <p:cNvPr id="43011" name="Slide Number Placeholder 5"/>
          <p:cNvSpPr>
            <a:spLocks noGrp="1"/>
          </p:cNvSpPr>
          <p:nvPr>
            <p:ph type="sldNum" sz="quarter" idx="12"/>
          </p:nvPr>
        </p:nvSpPr>
        <p:spPr>
          <a:noFill/>
        </p:spPr>
        <p:txBody>
          <a:bodyPr/>
          <a:lstStyle/>
          <a:p>
            <a:fld id="{BED5CC08-07CE-4A6E-98E0-E2EF94519526}" type="slidenum">
              <a:rPr lang="ar-SA" smtClean="0"/>
              <a:pPr/>
              <a:t>61</a:t>
            </a:fld>
            <a:endParaRPr lang="en-US" smtClean="0"/>
          </a:p>
        </p:txBody>
      </p:sp>
      <p:sp>
        <p:nvSpPr>
          <p:cNvPr id="40962" name="Rectangle 1026"/>
          <p:cNvSpPr>
            <a:spLocks noGrp="1" noChangeArrowheads="1"/>
          </p:cNvSpPr>
          <p:nvPr>
            <p:ph type="title"/>
          </p:nvPr>
        </p:nvSpPr>
        <p:spPr>
          <a:xfrm>
            <a:off x="365760" y="0"/>
            <a:ext cx="12537440" cy="1143000"/>
          </a:xfrm>
        </p:spPr>
        <p:txBody>
          <a:bodyPr/>
          <a:lstStyle/>
          <a:p>
            <a:pPr>
              <a:defRPr/>
            </a:pPr>
            <a:r>
              <a:rPr lang="en-US" dirty="0" err="1" smtClean="0">
                <a:solidFill>
                  <a:schemeClr val="tx1"/>
                </a:solidFill>
                <a:effectLst>
                  <a:outerShdw blurRad="38100" dist="38100" dir="2700000" algn="tl">
                    <a:srgbClr val="C0C0C0"/>
                  </a:outerShdw>
                </a:effectLst>
              </a:rPr>
              <a:t>Subqueries</a:t>
            </a:r>
            <a:endParaRPr lang="en-US" dirty="0" smtClean="0">
              <a:solidFill>
                <a:schemeClr val="tx1"/>
              </a:solidFill>
            </a:endParaRPr>
          </a:p>
        </p:txBody>
      </p:sp>
      <p:sp>
        <p:nvSpPr>
          <p:cNvPr id="43013" name="Text Box 1027"/>
          <p:cNvSpPr txBox="1">
            <a:spLocks noChangeArrowheads="1"/>
          </p:cNvSpPr>
          <p:nvPr/>
        </p:nvSpPr>
        <p:spPr bwMode="auto">
          <a:xfrm>
            <a:off x="304800" y="1544639"/>
            <a:ext cx="11582400" cy="4108817"/>
          </a:xfrm>
          <a:prstGeom prst="rect">
            <a:avLst/>
          </a:prstGeom>
          <a:noFill/>
          <a:ln w="9525">
            <a:noFill/>
            <a:miter lim="800000"/>
            <a:headEnd/>
            <a:tailEnd/>
          </a:ln>
        </p:spPr>
        <p:txBody>
          <a:bodyPr>
            <a:spAutoFit/>
          </a:bodyPr>
          <a:lstStyle/>
          <a:p>
            <a:r>
              <a:rPr lang="en-US" sz="1900" dirty="0">
                <a:latin typeface="Arial" pitchFamily="34" charset="0"/>
              </a:rPr>
              <a:t>STAFF (</a:t>
            </a:r>
            <a:r>
              <a:rPr lang="en-US" sz="1900" dirty="0" err="1">
                <a:latin typeface="Arial" pitchFamily="34" charset="0"/>
              </a:rPr>
              <a:t>sno</a:t>
            </a:r>
            <a:r>
              <a:rPr lang="en-US" sz="1900" dirty="0">
                <a:latin typeface="Arial" pitchFamily="34" charset="0"/>
              </a:rPr>
              <a:t>, </a:t>
            </a:r>
            <a:r>
              <a:rPr lang="en-US" sz="1900" dirty="0" err="1">
                <a:latin typeface="Arial" pitchFamily="34" charset="0"/>
              </a:rPr>
              <a:t>fname</a:t>
            </a:r>
            <a:r>
              <a:rPr lang="en-US" sz="1900" dirty="0">
                <a:latin typeface="Arial" pitchFamily="34" charset="0"/>
              </a:rPr>
              <a:t>, </a:t>
            </a:r>
            <a:r>
              <a:rPr lang="en-US" sz="1900" dirty="0" err="1">
                <a:latin typeface="Arial" pitchFamily="34" charset="0"/>
              </a:rPr>
              <a:t>lname</a:t>
            </a:r>
            <a:r>
              <a:rPr lang="en-US" sz="1900" dirty="0">
                <a:latin typeface="Arial" pitchFamily="34" charset="0"/>
              </a:rPr>
              <a:t>, position, sex, DOB, salary, </a:t>
            </a:r>
            <a:r>
              <a:rPr lang="en-US" sz="1900" dirty="0" err="1">
                <a:latin typeface="Arial" pitchFamily="34" charset="0"/>
              </a:rPr>
              <a:t>bno</a:t>
            </a:r>
            <a:r>
              <a:rPr lang="en-US" sz="1900" dirty="0">
                <a:latin typeface="Arial" pitchFamily="34" charset="0"/>
              </a:rPr>
              <a:t>)</a:t>
            </a:r>
          </a:p>
          <a:p>
            <a:r>
              <a:rPr lang="en-US" sz="1900" dirty="0">
                <a:latin typeface="Arial" pitchFamily="34" charset="0"/>
              </a:rPr>
              <a:t>BRANCH (</a:t>
            </a:r>
            <a:r>
              <a:rPr lang="en-US" sz="1900" dirty="0" err="1">
                <a:latin typeface="Arial" pitchFamily="34" charset="0"/>
              </a:rPr>
              <a:t>bno</a:t>
            </a:r>
            <a:r>
              <a:rPr lang="en-US" sz="1900" dirty="0">
                <a:latin typeface="Arial" pitchFamily="34" charset="0"/>
              </a:rPr>
              <a:t>, street, city, postcode)</a:t>
            </a:r>
          </a:p>
          <a:p>
            <a:endParaRPr lang="en-US" sz="1900" dirty="0">
              <a:latin typeface="Arial" pitchFamily="34" charset="0"/>
            </a:endParaRPr>
          </a:p>
          <a:p>
            <a:endParaRPr lang="en-US" sz="1900" dirty="0">
              <a:latin typeface="Arial" pitchFamily="34" charset="0"/>
            </a:endParaRPr>
          </a:p>
          <a:p>
            <a:r>
              <a:rPr lang="en-US" sz="1900" b="1" u="sng" dirty="0">
                <a:latin typeface="Arial" pitchFamily="34" charset="0"/>
              </a:rPr>
              <a:t>Example</a:t>
            </a:r>
            <a:r>
              <a:rPr lang="en-US" sz="1900" b="1" dirty="0">
                <a:latin typeface="Arial" pitchFamily="34" charset="0"/>
              </a:rPr>
              <a:t>:</a:t>
            </a:r>
          </a:p>
          <a:p>
            <a:r>
              <a:rPr lang="en-US" sz="1900" dirty="0">
                <a:latin typeface="Arial" pitchFamily="34" charset="0"/>
              </a:rPr>
              <a:t>List the staff who work in the branch at ‘163 Main St’.</a:t>
            </a:r>
          </a:p>
          <a:p>
            <a:endParaRPr lang="en-US" sz="1900" dirty="0">
              <a:latin typeface="Arial" pitchFamily="34" charset="0"/>
            </a:endParaRPr>
          </a:p>
          <a:p>
            <a:r>
              <a:rPr lang="en-US" sz="1800" dirty="0">
                <a:latin typeface="Courier New" pitchFamily="49" charset="0"/>
              </a:rPr>
              <a:t>SELECT  </a:t>
            </a:r>
            <a:r>
              <a:rPr lang="en-US" sz="1800" dirty="0" err="1">
                <a:latin typeface="Courier New" pitchFamily="49" charset="0"/>
              </a:rPr>
              <a:t>sno</a:t>
            </a:r>
            <a:r>
              <a:rPr lang="en-US" sz="1800" dirty="0">
                <a:latin typeface="Courier New" pitchFamily="49" charset="0"/>
              </a:rPr>
              <a:t>,  </a:t>
            </a:r>
            <a:r>
              <a:rPr lang="en-US" sz="1800" dirty="0" err="1">
                <a:latin typeface="Courier New" pitchFamily="49" charset="0"/>
              </a:rPr>
              <a:t>fname</a:t>
            </a:r>
            <a:r>
              <a:rPr lang="en-US" sz="1800" dirty="0">
                <a:latin typeface="Courier New" pitchFamily="49" charset="0"/>
              </a:rPr>
              <a:t>,  </a:t>
            </a:r>
            <a:r>
              <a:rPr lang="en-US" sz="1800" dirty="0" err="1">
                <a:latin typeface="Courier New" pitchFamily="49" charset="0"/>
              </a:rPr>
              <a:t>lname</a:t>
            </a:r>
            <a:r>
              <a:rPr lang="en-US" sz="1800" dirty="0">
                <a:latin typeface="Courier New" pitchFamily="49" charset="0"/>
              </a:rPr>
              <a:t>,  position</a:t>
            </a:r>
          </a:p>
          <a:p>
            <a:r>
              <a:rPr lang="en-US" sz="1800" dirty="0">
                <a:latin typeface="Courier New" pitchFamily="49" charset="0"/>
              </a:rPr>
              <a:t>  FROM staff</a:t>
            </a:r>
          </a:p>
          <a:p>
            <a:r>
              <a:rPr lang="en-US" sz="1800" dirty="0">
                <a:latin typeface="Courier New" pitchFamily="49" charset="0"/>
              </a:rPr>
              <a:t>    WHERE  </a:t>
            </a:r>
            <a:r>
              <a:rPr lang="en-US" sz="1800" dirty="0" err="1">
                <a:latin typeface="Courier New" pitchFamily="49" charset="0"/>
              </a:rPr>
              <a:t>bno</a:t>
            </a:r>
            <a:r>
              <a:rPr lang="en-US" sz="1800" dirty="0">
                <a:latin typeface="Courier New" pitchFamily="49" charset="0"/>
              </a:rPr>
              <a:t>  = (SELECT  </a:t>
            </a:r>
            <a:r>
              <a:rPr lang="en-US" sz="1800" dirty="0" err="1">
                <a:latin typeface="Courier New" pitchFamily="49" charset="0"/>
              </a:rPr>
              <a:t>bno</a:t>
            </a:r>
            <a:endParaRPr lang="en-US" sz="1800" dirty="0">
              <a:latin typeface="Courier New" pitchFamily="49" charset="0"/>
            </a:endParaRPr>
          </a:p>
          <a:p>
            <a:r>
              <a:rPr lang="en-US" sz="1800" dirty="0">
                <a:latin typeface="Courier New" pitchFamily="49" charset="0"/>
              </a:rPr>
              <a:t>                    FROM  branch</a:t>
            </a:r>
          </a:p>
          <a:p>
            <a:r>
              <a:rPr lang="en-US" sz="1800" dirty="0">
                <a:latin typeface="Courier New" pitchFamily="49" charset="0"/>
              </a:rPr>
              <a:t>                     WHERE  street = ‘163 Main St’);</a:t>
            </a:r>
          </a:p>
          <a:p>
            <a:endParaRPr lang="en-US" sz="1800" dirty="0">
              <a:latin typeface="Courier New" pitchFamily="49" charset="0"/>
            </a:endParaRPr>
          </a:p>
          <a:p>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r>
              <a:rPr lang="en-US" smtClean="0"/>
              <a:t>SQL (DML)</a:t>
            </a:r>
          </a:p>
        </p:txBody>
      </p:sp>
      <p:sp>
        <p:nvSpPr>
          <p:cNvPr id="44035" name="Slide Number Placeholder 5"/>
          <p:cNvSpPr>
            <a:spLocks noGrp="1"/>
          </p:cNvSpPr>
          <p:nvPr>
            <p:ph type="sldNum" sz="quarter" idx="12"/>
          </p:nvPr>
        </p:nvSpPr>
        <p:spPr>
          <a:noFill/>
        </p:spPr>
        <p:txBody>
          <a:bodyPr/>
          <a:lstStyle/>
          <a:p>
            <a:fld id="{70CA1EBC-778B-484B-A769-7654682E2E5F}" type="slidenum">
              <a:rPr lang="ar-SA" smtClean="0"/>
              <a:pPr/>
              <a:t>62</a:t>
            </a:fld>
            <a:endParaRPr lang="en-US" smtClean="0"/>
          </a:p>
        </p:txBody>
      </p:sp>
      <p:sp>
        <p:nvSpPr>
          <p:cNvPr id="2" name="Rectangle 2"/>
          <p:cNvSpPr>
            <a:spLocks noGrp="1" noChangeArrowheads="1"/>
          </p:cNvSpPr>
          <p:nvPr>
            <p:ph type="title"/>
          </p:nvPr>
        </p:nvSpPr>
        <p:spPr>
          <a:xfrm>
            <a:off x="0" y="0"/>
            <a:ext cx="12903200" cy="1143000"/>
          </a:xfrm>
        </p:spPr>
        <p:txBody>
          <a:bodyPr/>
          <a:lstStyle/>
          <a:p>
            <a:pPr>
              <a:defRPr/>
            </a:pPr>
            <a:r>
              <a:rPr lang="en-US" dirty="0" err="1" smtClean="0">
                <a:solidFill>
                  <a:schemeClr val="tx1"/>
                </a:solidFill>
                <a:effectLst>
                  <a:outerShdw blurRad="38100" dist="38100" dir="2700000" algn="tl">
                    <a:srgbClr val="C0C0C0"/>
                  </a:outerShdw>
                </a:effectLst>
              </a:rPr>
              <a:t>Subqueries</a:t>
            </a:r>
            <a:endParaRPr lang="en-US" dirty="0" smtClean="0">
              <a:solidFill>
                <a:schemeClr val="tx1"/>
              </a:solidFill>
            </a:endParaRPr>
          </a:p>
        </p:txBody>
      </p:sp>
      <p:sp>
        <p:nvSpPr>
          <p:cNvPr id="44037" name="Text Box 3"/>
          <p:cNvSpPr txBox="1">
            <a:spLocks noChangeArrowheads="1"/>
          </p:cNvSpPr>
          <p:nvPr/>
        </p:nvSpPr>
        <p:spPr bwMode="auto">
          <a:xfrm>
            <a:off x="203200" y="1635126"/>
            <a:ext cx="11785600" cy="3294063"/>
          </a:xfrm>
          <a:prstGeom prst="rect">
            <a:avLst/>
          </a:prstGeom>
          <a:noFill/>
          <a:ln w="9525">
            <a:noFill/>
            <a:miter lim="800000"/>
            <a:headEnd/>
            <a:tailEnd/>
          </a:ln>
        </p:spPr>
        <p:txBody>
          <a:bodyPr>
            <a:spAutoFit/>
          </a:bodyPr>
          <a:lstStyle/>
          <a:p>
            <a:r>
              <a:rPr lang="en-US" sz="1900">
                <a:latin typeface="Arial" pitchFamily="34" charset="0"/>
              </a:rPr>
              <a:t>STAFF (sno, fname, lname, position, sex, DOB, salary, bno)</a:t>
            </a:r>
            <a:r>
              <a:rPr lang="en-US" sz="2000" b="1" u="sng">
                <a:latin typeface="Arial" pitchFamily="34" charset="0"/>
              </a:rPr>
              <a:t> </a:t>
            </a:r>
          </a:p>
          <a:p>
            <a:endParaRPr lang="en-US" sz="2000" b="1" u="sng">
              <a:latin typeface="Arial" pitchFamily="34" charset="0"/>
            </a:endParaRPr>
          </a:p>
          <a:p>
            <a:r>
              <a:rPr lang="en-US" sz="2000" b="1" u="sng">
                <a:latin typeface="Arial" pitchFamily="34" charset="0"/>
              </a:rPr>
              <a:t>Example</a:t>
            </a:r>
            <a:r>
              <a:rPr lang="en-US" sz="2000" b="1">
                <a:latin typeface="Arial" pitchFamily="34" charset="0"/>
              </a:rPr>
              <a:t>:</a:t>
            </a:r>
          </a:p>
          <a:p>
            <a:pPr algn="just"/>
            <a:r>
              <a:rPr lang="en-US" sz="2000">
                <a:latin typeface="Arial" pitchFamily="34" charset="0"/>
              </a:rPr>
              <a:t>List the staff whose salary is greater than the average salary, and list by how much their salary is greater than the average.</a:t>
            </a:r>
          </a:p>
          <a:p>
            <a:endParaRPr lang="en-US" sz="2000">
              <a:latin typeface="Arial" pitchFamily="34" charset="0"/>
            </a:endParaRPr>
          </a:p>
          <a:p>
            <a:r>
              <a:rPr lang="en-US" sz="1800">
                <a:latin typeface="Courier New" pitchFamily="49" charset="0"/>
              </a:rPr>
              <a:t>SELECT sno, fname, lname, position, salary – </a:t>
            </a:r>
            <a:r>
              <a:rPr lang="en-US" sz="1800" b="1">
                <a:latin typeface="Courier New" pitchFamily="49" charset="0"/>
              </a:rPr>
              <a:t>(</a:t>
            </a:r>
            <a:r>
              <a:rPr lang="en-US" sz="1800">
                <a:latin typeface="Courier New" pitchFamily="49" charset="0"/>
              </a:rPr>
              <a:t>SELECT   </a:t>
            </a:r>
            <a:br>
              <a:rPr lang="en-US" sz="1800">
                <a:latin typeface="Courier New" pitchFamily="49" charset="0"/>
              </a:rPr>
            </a:br>
            <a:r>
              <a:rPr lang="en-US" sz="1800">
                <a:latin typeface="Courier New" pitchFamily="49" charset="0"/>
              </a:rPr>
              <a:t>       avg(salary) FROM staff </a:t>
            </a:r>
            <a:r>
              <a:rPr lang="en-US" sz="1800" b="1">
                <a:latin typeface="Courier New" pitchFamily="49" charset="0"/>
              </a:rPr>
              <a:t>)</a:t>
            </a:r>
            <a:r>
              <a:rPr lang="en-US" sz="1800">
                <a:latin typeface="Courier New" pitchFamily="49" charset="0"/>
              </a:rPr>
              <a:t> AS sal_diff</a:t>
            </a:r>
          </a:p>
          <a:p>
            <a:r>
              <a:rPr lang="en-US" sz="1800">
                <a:latin typeface="Courier New" pitchFamily="49" charset="0"/>
              </a:rPr>
              <a:t>  FROM staff</a:t>
            </a:r>
          </a:p>
          <a:p>
            <a:r>
              <a:rPr lang="en-US" sz="1800">
                <a:latin typeface="Courier New" pitchFamily="49" charset="0"/>
              </a:rPr>
              <a:t>    WHERE  salary  &gt; ( SELECT  avg(salary)</a:t>
            </a:r>
          </a:p>
          <a:p>
            <a:r>
              <a:rPr lang="en-US" sz="1800">
                <a:latin typeface="Courier New" pitchFamily="49" charset="0"/>
              </a:rPr>
              <a:t>                        FROM  staff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r>
              <a:rPr lang="en-US" smtClean="0"/>
              <a:t>SQL (DML)</a:t>
            </a:r>
          </a:p>
        </p:txBody>
      </p:sp>
      <p:sp>
        <p:nvSpPr>
          <p:cNvPr id="45059" name="Slide Number Placeholder 5"/>
          <p:cNvSpPr>
            <a:spLocks noGrp="1"/>
          </p:cNvSpPr>
          <p:nvPr>
            <p:ph type="sldNum" sz="quarter" idx="12"/>
          </p:nvPr>
        </p:nvSpPr>
        <p:spPr>
          <a:noFill/>
        </p:spPr>
        <p:txBody>
          <a:bodyPr/>
          <a:lstStyle/>
          <a:p>
            <a:fld id="{3BE50BB9-81C5-4B65-842F-C04FB352A03D}" type="slidenum">
              <a:rPr lang="ar-SA" smtClean="0"/>
              <a:pPr/>
              <a:t>63</a:t>
            </a:fld>
            <a:endParaRPr lang="en-US" smtClean="0"/>
          </a:p>
        </p:txBody>
      </p:sp>
      <p:sp>
        <p:nvSpPr>
          <p:cNvPr id="45060" name="Text Box 38"/>
          <p:cNvSpPr txBox="1">
            <a:spLocks noChangeArrowheads="1"/>
          </p:cNvSpPr>
          <p:nvPr/>
        </p:nvSpPr>
        <p:spPr bwMode="auto">
          <a:xfrm>
            <a:off x="203200" y="1508125"/>
            <a:ext cx="11785600" cy="4130361"/>
          </a:xfrm>
          <a:prstGeom prst="rect">
            <a:avLst/>
          </a:prstGeom>
          <a:noFill/>
          <a:ln w="9525">
            <a:noFill/>
            <a:miter lim="800000"/>
            <a:headEnd/>
            <a:tailEnd/>
          </a:ln>
        </p:spPr>
        <p:txBody>
          <a:bodyPr>
            <a:spAutoFit/>
          </a:bodyPr>
          <a:lstStyle/>
          <a:p>
            <a:pPr algn="just">
              <a:lnSpc>
                <a:spcPct val="160000"/>
              </a:lnSpc>
            </a:pPr>
            <a:r>
              <a:rPr lang="en-US" sz="1900" b="1" dirty="0">
                <a:latin typeface="Arial" pitchFamily="34" charset="0"/>
              </a:rPr>
              <a:t>The following rules apply to </a:t>
            </a:r>
            <a:r>
              <a:rPr lang="en-US" sz="1900" b="1" dirty="0" err="1">
                <a:latin typeface="Arial" pitchFamily="34" charset="0"/>
              </a:rPr>
              <a:t>subqueries</a:t>
            </a:r>
            <a:r>
              <a:rPr lang="en-US" sz="1900" b="1" dirty="0">
                <a:latin typeface="Arial" pitchFamily="34" charset="0"/>
              </a:rPr>
              <a:t>:</a:t>
            </a:r>
          </a:p>
          <a:p>
            <a:pPr marL="463550" lvl="2" indent="-234950" algn="just">
              <a:spcBef>
                <a:spcPts val="2400"/>
              </a:spcBef>
              <a:buFont typeface="Wingdings" pitchFamily="2" charset="2"/>
              <a:buChar char="§"/>
            </a:pPr>
            <a:r>
              <a:rPr lang="en-US" sz="1900" dirty="0">
                <a:latin typeface="Arial" pitchFamily="34" charset="0"/>
              </a:rPr>
              <a:t>The ORDER BY clause may not be used in a </a:t>
            </a:r>
            <a:r>
              <a:rPr lang="en-US" sz="1900" dirty="0" err="1">
                <a:latin typeface="Arial" pitchFamily="34" charset="0"/>
              </a:rPr>
              <a:t>subquery</a:t>
            </a:r>
            <a:r>
              <a:rPr lang="en-US" sz="1900" dirty="0">
                <a:latin typeface="Arial" pitchFamily="34" charset="0"/>
              </a:rPr>
              <a:t> .</a:t>
            </a:r>
          </a:p>
          <a:p>
            <a:pPr marL="463550" lvl="2" indent="-234950" algn="just">
              <a:spcBef>
                <a:spcPts val="2400"/>
              </a:spcBef>
              <a:buFont typeface="Wingdings" pitchFamily="2" charset="2"/>
              <a:buChar char="§"/>
            </a:pPr>
            <a:r>
              <a:rPr lang="en-US" sz="1900" dirty="0">
                <a:latin typeface="Arial" pitchFamily="34" charset="0"/>
              </a:rPr>
              <a:t>The </a:t>
            </a:r>
            <a:r>
              <a:rPr lang="en-US" sz="1900" dirty="0" err="1">
                <a:latin typeface="Arial" pitchFamily="34" charset="0"/>
              </a:rPr>
              <a:t>subquery</a:t>
            </a:r>
            <a:r>
              <a:rPr lang="en-US" sz="1900" dirty="0">
                <a:latin typeface="Arial" pitchFamily="34" charset="0"/>
              </a:rPr>
              <a:t> SELECT list must consist of a single column name or expression, except for </a:t>
            </a:r>
            <a:r>
              <a:rPr lang="en-US" sz="1900" dirty="0" err="1">
                <a:latin typeface="Arial" pitchFamily="34" charset="0"/>
              </a:rPr>
              <a:t>subqueries</a:t>
            </a:r>
            <a:r>
              <a:rPr lang="en-US" sz="1900" dirty="0">
                <a:latin typeface="Arial" pitchFamily="34" charset="0"/>
              </a:rPr>
              <a:t> that use the keyword EXISTS.</a:t>
            </a:r>
          </a:p>
          <a:p>
            <a:pPr marL="463550" lvl="2" indent="-234950" algn="just">
              <a:spcBef>
                <a:spcPts val="2400"/>
              </a:spcBef>
              <a:buFont typeface="Wingdings" pitchFamily="2" charset="2"/>
              <a:buChar char="§"/>
            </a:pPr>
            <a:r>
              <a:rPr lang="en-US" sz="1900" dirty="0">
                <a:latin typeface="Arial" pitchFamily="34" charset="0"/>
              </a:rPr>
              <a:t>By default, column names in a </a:t>
            </a:r>
            <a:r>
              <a:rPr lang="en-US" sz="1900" dirty="0" err="1">
                <a:latin typeface="Arial" pitchFamily="34" charset="0"/>
              </a:rPr>
              <a:t>subquery</a:t>
            </a:r>
            <a:r>
              <a:rPr lang="en-US" sz="1900" dirty="0">
                <a:latin typeface="Arial" pitchFamily="34" charset="0"/>
              </a:rPr>
              <a:t> refer to the table name in the FROM clause of the </a:t>
            </a:r>
            <a:r>
              <a:rPr lang="en-US" sz="1900" dirty="0" err="1">
                <a:latin typeface="Arial" pitchFamily="34" charset="0"/>
              </a:rPr>
              <a:t>subquery</a:t>
            </a:r>
            <a:r>
              <a:rPr lang="en-US" sz="1900" dirty="0">
                <a:latin typeface="Arial" pitchFamily="34" charset="0"/>
              </a:rPr>
              <a:t>. It is possible to refer to a table in a FROM clause in an outer query by qualifying the column name; in this case the </a:t>
            </a:r>
            <a:r>
              <a:rPr lang="en-US" sz="1900" dirty="0" err="1">
                <a:latin typeface="Arial" pitchFamily="34" charset="0"/>
              </a:rPr>
              <a:t>subquery</a:t>
            </a:r>
            <a:r>
              <a:rPr lang="en-US" sz="1900" dirty="0">
                <a:latin typeface="Arial" pitchFamily="34" charset="0"/>
              </a:rPr>
              <a:t> is called a </a:t>
            </a:r>
            <a:r>
              <a:rPr lang="en-US" sz="1900" i="1" dirty="0">
                <a:latin typeface="Arial" pitchFamily="34" charset="0"/>
              </a:rPr>
              <a:t>correlated </a:t>
            </a:r>
            <a:r>
              <a:rPr lang="en-US" sz="1900" i="1" dirty="0" err="1">
                <a:latin typeface="Arial" pitchFamily="34" charset="0"/>
              </a:rPr>
              <a:t>subquery</a:t>
            </a:r>
            <a:r>
              <a:rPr lang="en-US" sz="1900" dirty="0">
                <a:latin typeface="Arial" pitchFamily="34" charset="0"/>
              </a:rPr>
              <a:t>.</a:t>
            </a:r>
          </a:p>
          <a:p>
            <a:pPr marL="463550" lvl="2" indent="-234950" algn="just">
              <a:spcBef>
                <a:spcPts val="2400"/>
              </a:spcBef>
              <a:buFont typeface="Wingdings" pitchFamily="2" charset="2"/>
              <a:buChar char="§"/>
            </a:pPr>
            <a:r>
              <a:rPr lang="en-US" sz="1900" dirty="0">
                <a:latin typeface="Arial" pitchFamily="34" charset="0"/>
              </a:rPr>
              <a:t>When a </a:t>
            </a:r>
            <a:r>
              <a:rPr lang="en-US" sz="1900" dirty="0" err="1">
                <a:latin typeface="Arial" pitchFamily="34" charset="0"/>
              </a:rPr>
              <a:t>subquery</a:t>
            </a:r>
            <a:r>
              <a:rPr lang="en-US" sz="1900" dirty="0">
                <a:latin typeface="Arial" pitchFamily="34" charset="0"/>
              </a:rPr>
              <a:t> is one of the two operands involved in a comparison, the </a:t>
            </a:r>
            <a:r>
              <a:rPr lang="en-US" sz="1900" dirty="0" err="1">
                <a:latin typeface="Arial" pitchFamily="34" charset="0"/>
              </a:rPr>
              <a:t>subquery</a:t>
            </a:r>
            <a:r>
              <a:rPr lang="en-US" sz="1900" dirty="0">
                <a:latin typeface="Arial" pitchFamily="34" charset="0"/>
              </a:rPr>
              <a:t> must appear on the right-hand side of the comparison.</a:t>
            </a:r>
          </a:p>
        </p:txBody>
      </p:sp>
      <p:sp>
        <p:nvSpPr>
          <p:cNvPr id="33831" name="Rectangle 39"/>
          <p:cNvSpPr>
            <a:spLocks noGrp="1" noChangeArrowheads="1"/>
          </p:cNvSpPr>
          <p:nvPr>
            <p:ph type="title"/>
          </p:nvPr>
        </p:nvSpPr>
        <p:spPr>
          <a:xfrm>
            <a:off x="0" y="0"/>
            <a:ext cx="12903200" cy="1143000"/>
          </a:xfrm>
        </p:spPr>
        <p:txBody>
          <a:bodyPr/>
          <a:lstStyle/>
          <a:p>
            <a:pPr>
              <a:defRPr/>
            </a:pPr>
            <a:r>
              <a:rPr lang="en-US" dirty="0" err="1" smtClean="0">
                <a:solidFill>
                  <a:schemeClr val="tx1"/>
                </a:solidFill>
                <a:effectLst>
                  <a:outerShdw blurRad="38100" dist="38100" dir="2700000" algn="tl">
                    <a:srgbClr val="C0C0C0"/>
                  </a:outerShdw>
                </a:effectLst>
              </a:rPr>
              <a:t>Subqueries</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D20F308A-063A-4F3E-A3E2-E8F352F4B1AF}" type="slidenum">
              <a:rPr lang="ar-SA" smtClean="0"/>
              <a:pPr/>
              <a:t>64</a:t>
            </a:fld>
            <a:endParaRPr lang="en-US" smtClean="0"/>
          </a:p>
        </p:txBody>
      </p:sp>
      <p:sp>
        <p:nvSpPr>
          <p:cNvPr id="2" name="Rectangle 2"/>
          <p:cNvSpPr>
            <a:spLocks noGrp="1" noChangeArrowheads="1"/>
          </p:cNvSpPr>
          <p:nvPr>
            <p:ph type="title"/>
          </p:nvPr>
        </p:nvSpPr>
        <p:spPr>
          <a:xfrm>
            <a:off x="0" y="76200"/>
            <a:ext cx="12192000" cy="1143000"/>
          </a:xfrm>
        </p:spPr>
        <p:txBody>
          <a:bodyPr>
            <a:normAutofit/>
          </a:bodyPr>
          <a:lstStyle/>
          <a:p>
            <a:pPr>
              <a:defRPr/>
            </a:pPr>
            <a:r>
              <a:rPr lang="en-US" dirty="0" err="1" smtClean="0">
                <a:solidFill>
                  <a:schemeClr val="tx1"/>
                </a:solidFill>
                <a:effectLst>
                  <a:outerShdw blurRad="38100" dist="38100" dir="2700000" algn="tl">
                    <a:srgbClr val="C0C0C0"/>
                  </a:outerShdw>
                </a:effectLst>
              </a:rPr>
              <a:t>Subqueries</a:t>
            </a:r>
            <a:endParaRPr lang="en-US" dirty="0" smtClean="0">
              <a:solidFill>
                <a:srgbClr val="000099"/>
              </a:solidFill>
            </a:endParaRPr>
          </a:p>
        </p:txBody>
      </p:sp>
      <p:sp>
        <p:nvSpPr>
          <p:cNvPr id="46084" name="Text Box 3"/>
          <p:cNvSpPr txBox="1">
            <a:spLocks noChangeArrowheads="1"/>
          </p:cNvSpPr>
          <p:nvPr/>
        </p:nvSpPr>
        <p:spPr bwMode="auto">
          <a:xfrm>
            <a:off x="203200" y="1533525"/>
            <a:ext cx="11785600" cy="4675126"/>
          </a:xfrm>
          <a:prstGeom prst="rect">
            <a:avLst/>
          </a:prstGeom>
          <a:noFill/>
          <a:ln w="9525">
            <a:noFill/>
            <a:miter lim="800000"/>
            <a:headEnd/>
            <a:tailEnd/>
          </a:ln>
        </p:spPr>
        <p:txBody>
          <a:bodyPr>
            <a:spAutoFit/>
          </a:bodyPr>
          <a:lstStyle/>
          <a:p>
            <a:r>
              <a:rPr lang="en-US" sz="1900">
                <a:latin typeface="Arial" pitchFamily="34" charset="0"/>
              </a:rPr>
              <a:t> PROPERTYFORRENT (pno, street, area, city, pcode, type, rooms, rent, sno)</a:t>
            </a:r>
          </a:p>
          <a:p>
            <a:r>
              <a:rPr lang="en-US" sz="1900">
                <a:latin typeface="Arial" pitchFamily="34" charset="0"/>
              </a:rPr>
              <a:t> STAFF (sno, fname, lname, position, sex, DOB, salary, bno)</a:t>
            </a:r>
          </a:p>
          <a:p>
            <a:r>
              <a:rPr lang="en-US" sz="1900">
                <a:latin typeface="Arial" pitchFamily="34" charset="0"/>
              </a:rPr>
              <a:t> BRANCH (bno, street, city, postcode)</a:t>
            </a:r>
          </a:p>
          <a:p>
            <a:endParaRPr lang="en-US" sz="1900">
              <a:latin typeface="Arial" pitchFamily="34" charset="0"/>
            </a:endParaRPr>
          </a:p>
          <a:p>
            <a:endParaRPr lang="en-US" sz="1900">
              <a:latin typeface="Arial" pitchFamily="34" charset="0"/>
            </a:endParaRPr>
          </a:p>
          <a:p>
            <a:r>
              <a:rPr lang="en-US" sz="1900" b="1" u="sng">
                <a:latin typeface="Arial" pitchFamily="34" charset="0"/>
              </a:rPr>
              <a:t>Example</a:t>
            </a:r>
            <a:r>
              <a:rPr lang="en-US" sz="1900" b="1">
                <a:latin typeface="Arial" pitchFamily="34" charset="0"/>
              </a:rPr>
              <a:t>:</a:t>
            </a:r>
          </a:p>
          <a:p>
            <a:pPr algn="just"/>
            <a:r>
              <a:rPr lang="en-US" sz="1900">
                <a:latin typeface="Arial" pitchFamily="34" charset="0"/>
              </a:rPr>
              <a:t>List the properties that are handled by staff who work in the branch at ‘163 Main St’.</a:t>
            </a:r>
          </a:p>
          <a:p>
            <a:endParaRPr lang="en-US" sz="1900">
              <a:latin typeface="Arial" pitchFamily="34" charset="0"/>
            </a:endParaRPr>
          </a:p>
          <a:p>
            <a:pPr>
              <a:lnSpc>
                <a:spcPct val="90000"/>
              </a:lnSpc>
            </a:pPr>
            <a:r>
              <a:rPr lang="en-US" sz="1800">
                <a:latin typeface="Courier New" pitchFamily="49" charset="0"/>
              </a:rPr>
              <a:t>SELECT pno, street, area, city, pcode, type, rooms, rent</a:t>
            </a:r>
          </a:p>
          <a:p>
            <a:pPr>
              <a:lnSpc>
                <a:spcPct val="90000"/>
              </a:lnSpc>
            </a:pPr>
            <a:r>
              <a:rPr lang="en-US" sz="1800">
                <a:latin typeface="Courier New" pitchFamily="49" charset="0"/>
              </a:rPr>
              <a:t> FROM property_for_rent</a:t>
            </a:r>
          </a:p>
          <a:p>
            <a:pPr>
              <a:lnSpc>
                <a:spcPct val="90000"/>
              </a:lnSpc>
            </a:pPr>
            <a:r>
              <a:rPr lang="en-US" sz="1800">
                <a:latin typeface="Courier New" pitchFamily="49" charset="0"/>
              </a:rPr>
              <a:t>   WHERE sno  IN</a:t>
            </a:r>
          </a:p>
          <a:p>
            <a:pPr>
              <a:lnSpc>
                <a:spcPct val="90000"/>
              </a:lnSpc>
            </a:pPr>
            <a:r>
              <a:rPr lang="en-US" sz="1800">
                <a:latin typeface="Courier New" pitchFamily="49" charset="0"/>
              </a:rPr>
              <a:t>       (SELECT  sno</a:t>
            </a:r>
          </a:p>
          <a:p>
            <a:pPr>
              <a:lnSpc>
                <a:spcPct val="90000"/>
              </a:lnSpc>
            </a:pPr>
            <a:r>
              <a:rPr lang="en-US" sz="1800">
                <a:latin typeface="Courier New" pitchFamily="49" charset="0"/>
              </a:rPr>
              <a:t>          FROM  staff</a:t>
            </a:r>
          </a:p>
          <a:p>
            <a:pPr>
              <a:lnSpc>
                <a:spcPct val="90000"/>
              </a:lnSpc>
            </a:pPr>
            <a:r>
              <a:rPr lang="en-US" sz="1800">
                <a:latin typeface="Courier New" pitchFamily="49" charset="0"/>
              </a:rPr>
              <a:t>            WHERE  bno =</a:t>
            </a:r>
          </a:p>
          <a:p>
            <a:pPr>
              <a:lnSpc>
                <a:spcPct val="90000"/>
              </a:lnSpc>
            </a:pPr>
            <a:r>
              <a:rPr lang="en-US" sz="1800">
                <a:latin typeface="Courier New" pitchFamily="49" charset="0"/>
              </a:rPr>
              <a:t>                    (SELECT  bno</a:t>
            </a:r>
          </a:p>
          <a:p>
            <a:pPr>
              <a:lnSpc>
                <a:spcPct val="90000"/>
              </a:lnSpc>
            </a:pPr>
            <a:r>
              <a:rPr lang="en-US" sz="1800">
                <a:latin typeface="Courier New" pitchFamily="49" charset="0"/>
              </a:rPr>
              <a:t>                      FROM  branch</a:t>
            </a:r>
          </a:p>
          <a:p>
            <a:pPr>
              <a:lnSpc>
                <a:spcPct val="90000"/>
              </a:lnSpc>
            </a:pPr>
            <a:r>
              <a:rPr lang="en-US" sz="1800">
                <a:latin typeface="Courier New" pitchFamily="49" charset="0"/>
              </a:rPr>
              <a:t>                         WHERE  street  =  ‘163 MainSt’));</a:t>
            </a:r>
          </a:p>
        </p:txBody>
      </p:sp>
      <p:sp>
        <p:nvSpPr>
          <p:cNvPr id="46085" name="Date Placeholder 4"/>
          <p:cNvSpPr>
            <a:spLocks noGrp="1"/>
          </p:cNvSpPr>
          <p:nvPr>
            <p:ph type="dt" sz="quarter" idx="10"/>
          </p:nvPr>
        </p:nvSpPr>
        <p:spPr>
          <a:noFill/>
        </p:spPr>
        <p:txBody>
          <a:bodyPr/>
          <a:lstStyle/>
          <a:p>
            <a:r>
              <a:rPr lang="en-US" smtClean="0"/>
              <a:t>SQL (DML)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lstStyle/>
          <a:p>
            <a:r>
              <a:rPr lang="en-US" dirty="0" smtClean="0">
                <a:solidFill>
                  <a:schemeClr val="tx1"/>
                </a:solidFill>
                <a:latin typeface="Times New Roman" pitchFamily="18" charset="0"/>
                <a:cs typeface="Times New Roman" pitchFamily="18" charset="0"/>
              </a:rPr>
              <a:t>UPDATES TO THE DATABASE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528355"/>
            <a:ext cx="8596668" cy="4513008"/>
          </a:xfrm>
        </p:spPr>
        <p:txBody>
          <a:bodyPr>
            <a:normAutofit/>
          </a:bodyPr>
          <a:lstStyle/>
          <a:p>
            <a:r>
              <a:rPr lang="en-US" dirty="0" smtClean="0"/>
              <a:t>Different operations that modify the contents of the database are:\</a:t>
            </a:r>
          </a:p>
          <a:p>
            <a:pPr lvl="1"/>
            <a:r>
              <a:rPr lang="en-US" dirty="0" smtClean="0"/>
              <a:t>Delete</a:t>
            </a:r>
          </a:p>
          <a:p>
            <a:pPr lvl="1"/>
            <a:r>
              <a:rPr lang="en-US" dirty="0" smtClean="0"/>
              <a:t>Insert</a:t>
            </a:r>
          </a:p>
          <a:p>
            <a:pPr lvl="1"/>
            <a:r>
              <a:rPr lang="en-US" dirty="0" smtClean="0"/>
              <a:t>Update</a:t>
            </a:r>
          </a:p>
          <a:p>
            <a:r>
              <a:rPr lang="en-US" b="1" dirty="0" smtClean="0"/>
              <a:t>DELETE</a:t>
            </a:r>
          </a:p>
          <a:p>
            <a:pPr>
              <a:buNone/>
            </a:pPr>
            <a:r>
              <a:rPr lang="en-US" dirty="0" smtClean="0"/>
              <a:t>	In the database structured query language (SQL), the </a:t>
            </a:r>
            <a:r>
              <a:rPr lang="en-US" b="1" dirty="0" smtClean="0"/>
              <a:t>DELETE</a:t>
            </a:r>
            <a:r>
              <a:rPr lang="en-US" dirty="0" smtClean="0"/>
              <a:t> statement removes one or more records from a table. A subset may be defined for deletion using a condition, otherwise all records are removed</a:t>
            </a:r>
          </a:p>
          <a:p>
            <a:r>
              <a:rPr lang="en-US" dirty="0" smtClean="0"/>
              <a:t>The DELETE statement follows the syntax:</a:t>
            </a:r>
          </a:p>
          <a:p>
            <a:pPr>
              <a:buNone/>
            </a:pPr>
            <a:r>
              <a:rPr lang="en-US" b="1" dirty="0" smtClean="0"/>
              <a:t>DELETE</a:t>
            </a:r>
            <a:r>
              <a:rPr lang="en-US" dirty="0" smtClean="0"/>
              <a:t> FROM </a:t>
            </a:r>
            <a:r>
              <a:rPr lang="en-US" i="1" dirty="0" err="1" smtClean="0"/>
              <a:t>table_name</a:t>
            </a:r>
            <a:r>
              <a:rPr lang="en-US" dirty="0" smtClean="0"/>
              <a:t> [</a:t>
            </a:r>
            <a:r>
              <a:rPr lang="en-US" b="1" dirty="0" smtClean="0"/>
              <a:t>WHERE</a:t>
            </a:r>
            <a:r>
              <a:rPr lang="en-US" dirty="0" smtClean="0"/>
              <a:t> condition]; </a:t>
            </a:r>
          </a:p>
          <a:p>
            <a:pPr>
              <a:buNone/>
            </a:pPr>
            <a:r>
              <a:rPr lang="en-US" dirty="0" smtClean="0"/>
              <a:t>Any rows that match the WHERE condition will be removed from the table. If the WHERE clause is omitted, all rows in the table are removed.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smtClean="0">
                <a:solidFill>
                  <a:schemeClr val="tx1"/>
                </a:solidFill>
                <a:latin typeface="Times New Roman" pitchFamily="18" charset="0"/>
                <a:cs typeface="Times New Roman" pitchFamily="18" charset="0"/>
              </a:rPr>
              <a:t>UPDATES TO THE DATABASE</a:t>
            </a:r>
            <a:endParaRPr lang="en-US" dirty="0"/>
          </a:p>
        </p:txBody>
      </p:sp>
      <p:sp>
        <p:nvSpPr>
          <p:cNvPr id="3" name="Content Placeholder 2"/>
          <p:cNvSpPr>
            <a:spLocks noGrp="1"/>
          </p:cNvSpPr>
          <p:nvPr>
            <p:ph idx="1"/>
          </p:nvPr>
        </p:nvSpPr>
        <p:spPr>
          <a:xfrm>
            <a:off x="677334" y="1227909"/>
            <a:ext cx="8596668" cy="5185954"/>
          </a:xfrm>
        </p:spPr>
        <p:txBody>
          <a:bodyPr>
            <a:normAutofit/>
          </a:bodyPr>
          <a:lstStyle/>
          <a:p>
            <a:pPr>
              <a:buNone/>
            </a:pPr>
            <a:r>
              <a:rPr lang="en-US" sz="1600" dirty="0" smtClean="0"/>
              <a:t>Example:</a:t>
            </a:r>
          </a:p>
          <a:p>
            <a:r>
              <a:rPr lang="en-US" sz="1600" dirty="0" smtClean="0"/>
              <a:t>Delete rows in </a:t>
            </a:r>
            <a:r>
              <a:rPr lang="en-US" sz="1600" i="1" dirty="0" smtClean="0"/>
              <a:t>trees</a:t>
            </a:r>
            <a:r>
              <a:rPr lang="en-US" sz="1600" dirty="0" smtClean="0"/>
              <a:t>, if the value of </a:t>
            </a:r>
            <a:r>
              <a:rPr lang="en-US" sz="1600" i="1" dirty="0" smtClean="0"/>
              <a:t>height</a:t>
            </a:r>
            <a:r>
              <a:rPr lang="en-US" sz="1600" dirty="0" smtClean="0"/>
              <a:t> is smaller than 80.</a:t>
            </a:r>
          </a:p>
          <a:p>
            <a:pPr>
              <a:buNone/>
            </a:pPr>
            <a:r>
              <a:rPr lang="en-US" sz="1600" dirty="0" smtClean="0"/>
              <a:t>DELETE FROM trees WHERE height &lt; 80;</a:t>
            </a:r>
          </a:p>
          <a:p>
            <a:r>
              <a:rPr lang="en-US" sz="1600" dirty="0" smtClean="0"/>
              <a:t>Delete all rows from </a:t>
            </a:r>
            <a:r>
              <a:rPr lang="en-US" sz="1600" i="1" dirty="0" err="1" smtClean="0"/>
              <a:t>mytable</a:t>
            </a:r>
            <a:r>
              <a:rPr lang="en-US" sz="1600" dirty="0" smtClean="0"/>
              <a:t>:</a:t>
            </a:r>
          </a:p>
          <a:p>
            <a:pPr>
              <a:buNone/>
            </a:pPr>
            <a:r>
              <a:rPr lang="en-US" sz="1600" dirty="0" smtClean="0"/>
              <a:t>DELETE FROM </a:t>
            </a:r>
            <a:r>
              <a:rPr lang="en-US" sz="1600" dirty="0" err="1" smtClean="0"/>
              <a:t>mytable</a:t>
            </a:r>
            <a:r>
              <a:rPr lang="en-US" sz="1600" dirty="0" smtClean="0"/>
              <a:t>;</a:t>
            </a:r>
          </a:p>
          <a:p>
            <a:pPr marL="342900" lvl="1" indent="-342900">
              <a:buNone/>
            </a:pPr>
            <a:r>
              <a:rPr lang="en-US" b="1" dirty="0" smtClean="0"/>
              <a:t>INSERT</a:t>
            </a:r>
          </a:p>
          <a:p>
            <a:r>
              <a:rPr lang="en-US" sz="1600" dirty="0" smtClean="0"/>
              <a:t>An SQL </a:t>
            </a:r>
            <a:r>
              <a:rPr lang="en-US" sz="1600" b="1" dirty="0" smtClean="0"/>
              <a:t>INSERT</a:t>
            </a:r>
            <a:r>
              <a:rPr lang="en-US" sz="1600" dirty="0" smtClean="0"/>
              <a:t> statement adds one or more records to any single table in a relational database</a:t>
            </a:r>
          </a:p>
          <a:p>
            <a:pPr>
              <a:buNone/>
            </a:pPr>
            <a:r>
              <a:rPr lang="en-US" sz="1600" dirty="0" smtClean="0"/>
              <a:t>Syntax:</a:t>
            </a:r>
          </a:p>
          <a:p>
            <a:pPr>
              <a:buNone/>
            </a:pPr>
            <a:r>
              <a:rPr lang="en-US" sz="1600" dirty="0" smtClean="0"/>
              <a:t>INSERT INTO </a:t>
            </a:r>
            <a:r>
              <a:rPr lang="en-US" sz="1600" i="1" dirty="0" smtClean="0"/>
              <a:t>table</a:t>
            </a:r>
            <a:r>
              <a:rPr lang="en-US" sz="1600" dirty="0" smtClean="0"/>
              <a:t> (</a:t>
            </a:r>
            <a:r>
              <a:rPr lang="en-US" sz="1600" i="1" dirty="0" smtClean="0"/>
              <a:t>column1</a:t>
            </a:r>
            <a:r>
              <a:rPr lang="en-US" sz="1600" dirty="0" smtClean="0"/>
              <a:t> [, </a:t>
            </a:r>
            <a:r>
              <a:rPr lang="en-US" sz="1600" i="1" dirty="0" smtClean="0"/>
              <a:t>column2</a:t>
            </a:r>
            <a:r>
              <a:rPr lang="en-US" sz="1600" dirty="0" smtClean="0"/>
              <a:t>, </a:t>
            </a:r>
            <a:r>
              <a:rPr lang="en-US" sz="1600" i="1" dirty="0" smtClean="0"/>
              <a:t>column3</a:t>
            </a:r>
            <a:r>
              <a:rPr lang="en-US" sz="1600" dirty="0" smtClean="0"/>
              <a:t> ... ]) VALUES (</a:t>
            </a:r>
            <a:r>
              <a:rPr lang="en-US" sz="1600" i="1" dirty="0" smtClean="0"/>
              <a:t>value1</a:t>
            </a:r>
            <a:r>
              <a:rPr lang="en-US" sz="1600" dirty="0" smtClean="0"/>
              <a:t> [, </a:t>
            </a:r>
            <a:r>
              <a:rPr lang="en-US" sz="1600" i="1" dirty="0" smtClean="0"/>
              <a:t>value2</a:t>
            </a:r>
            <a:r>
              <a:rPr lang="en-US" sz="1600" dirty="0" smtClean="0"/>
              <a:t>, </a:t>
            </a:r>
            <a:r>
              <a:rPr lang="en-US" sz="1600" i="1" dirty="0" smtClean="0"/>
              <a:t>value3</a:t>
            </a:r>
            <a:r>
              <a:rPr lang="en-US" sz="1600" dirty="0" smtClean="0"/>
              <a:t> ... ])</a:t>
            </a:r>
          </a:p>
          <a:p>
            <a:pPr>
              <a:buNone/>
            </a:pPr>
            <a:r>
              <a:rPr lang="en-US" sz="1600" dirty="0" smtClean="0"/>
              <a:t>Example:</a:t>
            </a:r>
          </a:p>
          <a:p>
            <a:pPr>
              <a:buNone/>
            </a:pPr>
            <a:r>
              <a:rPr lang="en-US" sz="1600" dirty="0" smtClean="0"/>
              <a:t>INSERT INTO </a:t>
            </a:r>
            <a:r>
              <a:rPr lang="en-US" sz="1600" dirty="0" err="1" smtClean="0"/>
              <a:t>phone_book</a:t>
            </a:r>
            <a:r>
              <a:rPr lang="en-US" sz="1600" dirty="0" smtClean="0"/>
              <a:t> (name, number) VALUES ('John Doe', '555-1212');</a:t>
            </a:r>
          </a:p>
          <a:p>
            <a:pPr>
              <a:buNone/>
            </a:pPr>
            <a:endParaRPr lang="en-US" sz="16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0594"/>
            <a:ext cx="8596668" cy="696686"/>
          </a:xfrm>
        </p:spPr>
        <p:txBody>
          <a:bodyPr/>
          <a:lstStyle/>
          <a:p>
            <a:r>
              <a:rPr lang="en-US" dirty="0" smtClean="0">
                <a:solidFill>
                  <a:schemeClr val="tx1"/>
                </a:solidFill>
                <a:latin typeface="Times New Roman" pitchFamily="18" charset="0"/>
                <a:cs typeface="Times New Roman" pitchFamily="18" charset="0"/>
              </a:rPr>
              <a:t>UPDATES TO THE DATABASE</a:t>
            </a:r>
            <a:endParaRPr lang="en-US" dirty="0"/>
          </a:p>
        </p:txBody>
      </p:sp>
      <p:sp>
        <p:nvSpPr>
          <p:cNvPr id="3" name="Content Placeholder 2"/>
          <p:cNvSpPr>
            <a:spLocks noGrp="1"/>
          </p:cNvSpPr>
          <p:nvPr>
            <p:ph idx="1"/>
          </p:nvPr>
        </p:nvSpPr>
        <p:spPr>
          <a:xfrm>
            <a:off x="677334" y="1306287"/>
            <a:ext cx="8596668" cy="5016136"/>
          </a:xfrm>
        </p:spPr>
        <p:txBody>
          <a:bodyPr/>
          <a:lstStyle/>
          <a:p>
            <a:pPr marL="342900" lvl="1" indent="-342900">
              <a:buNone/>
            </a:pPr>
            <a:r>
              <a:rPr lang="en-US" b="1" dirty="0" smtClean="0">
                <a:latin typeface="Times New Roman" pitchFamily="18" charset="0"/>
                <a:cs typeface="Times New Roman" pitchFamily="18" charset="0"/>
              </a:rPr>
              <a:t>UPDATE</a:t>
            </a:r>
          </a:p>
          <a:p>
            <a:pPr marL="342900" lvl="1" indent="-342900">
              <a:buNone/>
            </a:pPr>
            <a:r>
              <a:rPr lang="en-US" dirty="0" smtClean="0">
                <a:latin typeface="Times New Roman" pitchFamily="18" charset="0"/>
                <a:cs typeface="Times New Roman" pitchFamily="18" charset="0"/>
              </a:rPr>
              <a:t>An SQL UPDATE statement changes the data of one or more records in a table. Either all</a:t>
            </a:r>
          </a:p>
          <a:p>
            <a:pPr marL="342900" lvl="1" indent="-342900">
              <a:buNone/>
            </a:pPr>
            <a:r>
              <a:rPr lang="en-US" dirty="0" smtClean="0">
                <a:latin typeface="Times New Roman" pitchFamily="18" charset="0"/>
                <a:cs typeface="Times New Roman" pitchFamily="18" charset="0"/>
              </a:rPr>
              <a:t>the rows can be updated, or a subset may be chosen using a condition.</a:t>
            </a:r>
          </a:p>
          <a:p>
            <a:pPr marL="342900" lvl="1" indent="-342900">
              <a:buNone/>
            </a:pPr>
            <a:r>
              <a:rPr lang="en-US" dirty="0" smtClean="0">
                <a:latin typeface="Times New Roman" pitchFamily="18" charset="0"/>
                <a:cs typeface="Times New Roman" pitchFamily="18" charset="0"/>
              </a:rPr>
              <a:t>Syntax:</a:t>
            </a:r>
          </a:p>
          <a:p>
            <a:pPr marL="342900" lvl="1" indent="-342900">
              <a:buNone/>
            </a:pPr>
            <a:r>
              <a:rPr lang="en-US" dirty="0" smtClean="0">
                <a:latin typeface="Times New Roman" pitchFamily="18" charset="0"/>
                <a:cs typeface="Times New Roman" pitchFamily="18" charset="0"/>
              </a:rPr>
              <a:t>UPDATE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SET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 value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 value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[WHERE condition];</a:t>
            </a:r>
          </a:p>
          <a:p>
            <a:pPr marL="342900" lvl="1" indent="-342900">
              <a:buNone/>
            </a:pPr>
            <a:r>
              <a:rPr lang="en-US" dirty="0" smtClean="0">
                <a:latin typeface="Times New Roman" pitchFamily="18" charset="0"/>
                <a:cs typeface="Times New Roman" pitchFamily="18" charset="0"/>
              </a:rPr>
              <a:t>Example:</a:t>
            </a:r>
          </a:p>
          <a:p>
            <a:pPr marL="342900" lvl="1" indent="-342900">
              <a:buNone/>
            </a:pPr>
            <a:r>
              <a:rPr lang="en-US" dirty="0" smtClean="0">
                <a:latin typeface="Times New Roman" pitchFamily="18" charset="0"/>
                <a:cs typeface="Times New Roman" pitchFamily="18" charset="0"/>
              </a:rPr>
              <a:t>Set the value of column C1 in table T to 1, only in those rows where the value of column C2 is "a".</a:t>
            </a:r>
          </a:p>
          <a:p>
            <a:pPr marL="342900" lvl="1" indent="-342900">
              <a:buNone/>
            </a:pPr>
            <a:r>
              <a:rPr lang="en-US" dirty="0" smtClean="0">
                <a:latin typeface="Times New Roman" pitchFamily="18" charset="0"/>
                <a:cs typeface="Times New Roman" pitchFamily="18" charset="0"/>
              </a:rPr>
              <a:t>UPDATE T SET C1 = 1 WHERE C2 = 'a‘;</a:t>
            </a:r>
          </a:p>
          <a:p>
            <a:pPr marL="342900" lvl="1" indent="-342900">
              <a:buNone/>
            </a:pPr>
            <a:endParaRPr lang="en-US" b="1" dirty="0" smtClean="0"/>
          </a:p>
          <a:p>
            <a:pPr marL="342900" lvl="1" indent="-34290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4137"/>
            <a:ext cx="8596668" cy="679269"/>
          </a:xfrm>
        </p:spPr>
        <p:txBody>
          <a:bodyPr>
            <a:normAutofit/>
          </a:bodyPr>
          <a:lstStyle/>
          <a:p>
            <a:r>
              <a:rPr lang="en-US" b="1" dirty="0" smtClean="0">
                <a:solidFill>
                  <a:schemeClr val="tx1"/>
                </a:solidFill>
                <a:latin typeface="Times New Roman" pitchFamily="18" charset="0"/>
                <a:cs typeface="Times New Roman" pitchFamily="18" charset="0"/>
              </a:rPr>
              <a:t>VIEWS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71601"/>
            <a:ext cx="8596668" cy="4669762"/>
          </a:xfrm>
        </p:spPr>
        <p:txBody>
          <a:bodyPr>
            <a:normAutofit/>
          </a:bodyPr>
          <a:lstStyle/>
          <a:p>
            <a:pPr>
              <a:buNone/>
            </a:pPr>
            <a:r>
              <a:rPr lang="en-US" dirty="0" smtClean="0">
                <a:latin typeface="Times New Roman" pitchFamily="18" charset="0"/>
                <a:cs typeface="Times New Roman" pitchFamily="18" charset="0"/>
              </a:rPr>
              <a:t>Views can provide advantages over tables:</a:t>
            </a:r>
          </a:p>
          <a:p>
            <a:r>
              <a:rPr lang="en-US" dirty="0" smtClean="0">
                <a:latin typeface="Times New Roman" pitchFamily="18" charset="0"/>
                <a:cs typeface="Times New Roman" pitchFamily="18" charset="0"/>
              </a:rPr>
              <a:t>Views can represent a subset of the data contained in a table. Consequently, a view can limit the degree of exposure of the underlying tables to the outer world: a given user may have permission to query the view, while denied access to the rest of the base table.</a:t>
            </a:r>
          </a:p>
          <a:p>
            <a:r>
              <a:rPr lang="en-US" dirty="0" smtClean="0">
                <a:latin typeface="Times New Roman" pitchFamily="18" charset="0"/>
                <a:cs typeface="Times New Roman" pitchFamily="18" charset="0"/>
              </a:rPr>
              <a:t>Views can join and simplify multiple tables into a single virtual table.</a:t>
            </a:r>
          </a:p>
          <a:p>
            <a:r>
              <a:rPr lang="en-US" dirty="0" smtClean="0">
                <a:latin typeface="Times New Roman" pitchFamily="18" charset="0"/>
                <a:cs typeface="Times New Roman" pitchFamily="18" charset="0"/>
              </a:rPr>
              <a:t>Views can act as aggregated tables, where the database engine aggregates data (sum, average, etc.) and presents the calculated results as part of the data.</a:t>
            </a:r>
          </a:p>
          <a:p>
            <a:r>
              <a:rPr lang="en-US" dirty="0" smtClean="0">
                <a:latin typeface="Times New Roman" pitchFamily="18" charset="0"/>
                <a:cs typeface="Times New Roman" pitchFamily="18" charset="0"/>
              </a:rPr>
              <a:t>Views can hide the complexity of data. For example, a view could appear as Sales2000 or Sales2001, transparently partitioning the actual underlying table.</a:t>
            </a:r>
          </a:p>
          <a:p>
            <a:r>
              <a:rPr lang="en-US" dirty="0" smtClean="0">
                <a:latin typeface="Times New Roman" pitchFamily="18" charset="0"/>
                <a:cs typeface="Times New Roman" pitchFamily="18" charset="0"/>
              </a:rPr>
              <a:t>Views take very little space to store; the database contains only the definition of a view, not a copy of all the data that it presents.</a:t>
            </a:r>
          </a:p>
          <a:p>
            <a:r>
              <a:rPr lang="en-US" dirty="0" smtClean="0">
                <a:latin typeface="Times New Roman" pitchFamily="18" charset="0"/>
                <a:cs typeface="Times New Roman" pitchFamily="18" charset="0"/>
              </a:rPr>
              <a:t>Depending on the SQL engine used, views can provide extra security.</a:t>
            </a:r>
          </a:p>
          <a:p>
            <a:pPr>
              <a:buNone/>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58" y="400596"/>
            <a:ext cx="8596668" cy="657496"/>
          </a:xfrm>
        </p:spPr>
        <p:txBody>
          <a:bodyPr/>
          <a:lstStyle/>
          <a:p>
            <a:r>
              <a:rPr lang="en-US" b="1" dirty="0" smtClean="0">
                <a:solidFill>
                  <a:schemeClr val="tx1"/>
                </a:solidFill>
                <a:latin typeface="Times New Roman" pitchFamily="18" charset="0"/>
                <a:cs typeface="Times New Roman" pitchFamily="18" charset="0"/>
              </a:rPr>
              <a:t>VIEWS</a:t>
            </a:r>
            <a:endParaRPr lang="en-US" dirty="0"/>
          </a:p>
        </p:txBody>
      </p:sp>
      <p:sp>
        <p:nvSpPr>
          <p:cNvPr id="3" name="Content Placeholder 2"/>
          <p:cNvSpPr>
            <a:spLocks noGrp="1"/>
          </p:cNvSpPr>
          <p:nvPr>
            <p:ph idx="1"/>
          </p:nvPr>
        </p:nvSpPr>
        <p:spPr>
          <a:xfrm>
            <a:off x="677334" y="1071155"/>
            <a:ext cx="8596668" cy="5447212"/>
          </a:xfrm>
        </p:spPr>
        <p:txBody>
          <a:bodyPr/>
          <a:lstStyle/>
          <a:p>
            <a:pPr>
              <a:buNone/>
            </a:pPr>
            <a:r>
              <a:rPr lang="en-US" b="1" dirty="0" smtClean="0">
                <a:solidFill>
                  <a:schemeClr val="tx1"/>
                </a:solidFill>
                <a:latin typeface="Times New Roman" pitchFamily="18" charset="0"/>
                <a:cs typeface="Times New Roman" pitchFamily="18" charset="0"/>
              </a:rPr>
              <a:t>CREATION OF VIEWS</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CREATE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 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condition;</a:t>
            </a: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CREATE VIEW [Current Product List] 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ProductID,ProductName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Products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Discontinued=No</a:t>
            </a:r>
          </a:p>
          <a:p>
            <a:pPr>
              <a:buNone/>
            </a:pPr>
            <a:r>
              <a:rPr lang="en-US" b="1" dirty="0" smtClean="0">
                <a:latin typeface="Times New Roman" pitchFamily="18" charset="0"/>
                <a:cs typeface="Times New Roman" pitchFamily="18" charset="0"/>
              </a:rPr>
              <a:t>SELECTING DATA FROM VIEW:</a:t>
            </a:r>
          </a:p>
          <a:p>
            <a:pPr>
              <a:buNone/>
            </a:pPr>
            <a:r>
              <a:rPr lang="en-US" dirty="0" smtClean="0">
                <a:latin typeface="Times New Roman" pitchFamily="18" charset="0"/>
                <a:cs typeface="Times New Roman" pitchFamily="18" charset="0"/>
              </a:rPr>
              <a:t>SELECT * FROM [Current Product List];</a:t>
            </a:r>
          </a:p>
          <a:p>
            <a:pPr>
              <a:buNone/>
            </a:pPr>
            <a:endParaRPr lang="en-US" b="1" dirty="0" smtClean="0"/>
          </a:p>
          <a:p>
            <a:pPr>
              <a:buNone/>
            </a:pPr>
            <a:endParaRPr lang="en-US" b="1" dirty="0" smtClean="0"/>
          </a:p>
          <a:p>
            <a:pPr algn="ct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r>
              <a:rPr lang="en-US" b="1" dirty="0" smtClean="0">
                <a:solidFill>
                  <a:schemeClr val="tx1">
                    <a:lumMod val="85000"/>
                    <a:lumOff val="15000"/>
                  </a:schemeClr>
                </a:solidFill>
                <a:latin typeface="Times New Roman" pitchFamily="18" charset="0"/>
                <a:cs typeface="Times New Roman" pitchFamily="18" charset="0"/>
              </a:rPr>
              <a:t>TYPES OF SQL COMMANDS(CONTD..)</a:t>
            </a:r>
            <a:endParaRPr lang="en-US" dirty="0"/>
          </a:p>
        </p:txBody>
      </p:sp>
      <p:sp>
        <p:nvSpPr>
          <p:cNvPr id="3" name="Content Placeholder 2"/>
          <p:cNvSpPr>
            <a:spLocks noGrp="1"/>
          </p:cNvSpPr>
          <p:nvPr>
            <p:ph idx="1"/>
          </p:nvPr>
        </p:nvSpPr>
        <p:spPr>
          <a:xfrm>
            <a:off x="677334" y="1619795"/>
            <a:ext cx="8596668" cy="4885508"/>
          </a:xfrm>
        </p:spPr>
        <p:txBody>
          <a:bodyPr>
            <a:normAutofit fontScale="92500" lnSpcReduction="10000"/>
          </a:bodyPr>
          <a:lstStyle/>
          <a:p>
            <a:pPr>
              <a:buNone/>
            </a:pPr>
            <a:r>
              <a:rPr lang="en-US" sz="2000" b="1" dirty="0" smtClean="0">
                <a:latin typeface="Times New Roman" pitchFamily="18" charset="0"/>
                <a:cs typeface="Times New Roman" pitchFamily="18" charset="0"/>
              </a:rPr>
              <a:t>Data Manipulation Language(DML)[Manipulating Data]</a:t>
            </a:r>
          </a:p>
          <a:p>
            <a:pPr fontAlgn="t">
              <a:buNone/>
            </a:pPr>
            <a:r>
              <a:rPr lang="en-US" sz="2000" i="1" dirty="0" smtClean="0">
                <a:latin typeface="Times New Roman" pitchFamily="18" charset="0"/>
                <a:cs typeface="Times New Roman" pitchFamily="18" charset="0"/>
              </a:rPr>
              <a:t>	Data Manipulation Language, DML </a:t>
            </a:r>
            <a:r>
              <a:rPr lang="en-US" sz="2000" dirty="0" smtClean="0">
                <a:latin typeface="Times New Roman" pitchFamily="18" charset="0"/>
                <a:cs typeface="Times New Roman" pitchFamily="18" charset="0"/>
              </a:rPr>
              <a:t>, is the part of SQL used to manipulate data within objects of a relational database.</a:t>
            </a:r>
          </a:p>
          <a:p>
            <a:pPr>
              <a:buNone/>
            </a:pPr>
            <a:r>
              <a:rPr lang="en-US" sz="2000" dirty="0" smtClean="0">
                <a:latin typeface="Times New Roman" pitchFamily="18" charset="0"/>
                <a:cs typeface="Times New Roman" pitchFamily="18" charset="0"/>
              </a:rPr>
              <a:t>There are three basic </a:t>
            </a:r>
            <a:r>
              <a:rPr lang="en-US" sz="2000" i="1" dirty="0" smtClean="0">
                <a:latin typeface="Times New Roman" pitchFamily="18" charset="0"/>
                <a:cs typeface="Times New Roman" pitchFamily="18" charset="0"/>
              </a:rPr>
              <a:t>DML</a:t>
            </a:r>
            <a:r>
              <a:rPr lang="en-US" sz="2000" dirty="0" smtClean="0">
                <a:latin typeface="Times New Roman" pitchFamily="18" charset="0"/>
                <a:cs typeface="Times New Roman" pitchFamily="18" charset="0"/>
              </a:rPr>
              <a:t> commands:</a:t>
            </a:r>
          </a:p>
          <a:p>
            <a:r>
              <a:rPr lang="en-US" sz="2000" dirty="0" smtClean="0">
                <a:latin typeface="Times New Roman" pitchFamily="18" charset="0"/>
                <a:cs typeface="Times New Roman" pitchFamily="18" charset="0"/>
              </a:rPr>
              <a:t>INSERT</a:t>
            </a:r>
          </a:p>
          <a:p>
            <a:r>
              <a:rPr lang="en-US" sz="2000" dirty="0" smtClean="0">
                <a:latin typeface="Times New Roman" pitchFamily="18" charset="0"/>
                <a:cs typeface="Times New Roman" pitchFamily="18" charset="0"/>
              </a:rPr>
              <a:t>UPDATE</a:t>
            </a:r>
          </a:p>
          <a:p>
            <a:r>
              <a:rPr lang="en-US" sz="2000" dirty="0" smtClean="0">
                <a:latin typeface="Times New Roman" pitchFamily="18" charset="0"/>
                <a:cs typeface="Times New Roman" pitchFamily="18" charset="0"/>
              </a:rPr>
              <a:t>DELETE</a:t>
            </a:r>
          </a:p>
          <a:p>
            <a:pPr>
              <a:buNone/>
            </a:pPr>
            <a:r>
              <a:rPr lang="en-US" sz="2000" b="1" dirty="0" smtClean="0">
                <a:latin typeface="Times New Roman" pitchFamily="18" charset="0"/>
                <a:cs typeface="Times New Roman" pitchFamily="18" charset="0"/>
              </a:rPr>
              <a:t>Data Query Language (DQL) </a:t>
            </a:r>
          </a:p>
          <a:p>
            <a:pPr>
              <a:buNone/>
            </a:pPr>
            <a:r>
              <a:rPr lang="en-US" sz="2000" dirty="0" smtClean="0">
                <a:latin typeface="Times New Roman" pitchFamily="18" charset="0"/>
                <a:cs typeface="Times New Roman" pitchFamily="18" charset="0"/>
              </a:rPr>
              <a:t>	Though comprised of only one command, Data Query Language (</a:t>
            </a:r>
            <a:r>
              <a:rPr lang="en-US" sz="2000" i="1" dirty="0" smtClean="0">
                <a:latin typeface="Times New Roman" pitchFamily="18" charset="0"/>
                <a:cs typeface="Times New Roman" pitchFamily="18" charset="0"/>
              </a:rPr>
              <a:t>DQL</a:t>
            </a:r>
            <a:r>
              <a:rPr lang="en-US" sz="2000" dirty="0" smtClean="0">
                <a:latin typeface="Times New Roman" pitchFamily="18" charset="0"/>
                <a:cs typeface="Times New Roman" pitchFamily="18" charset="0"/>
              </a:rPr>
              <a:t>) is the most concentrated focus of SQL for modern relational database users. The base command is as follows:</a:t>
            </a:r>
          </a:p>
          <a:p>
            <a:r>
              <a:rPr lang="en-US" sz="2000" dirty="0" smtClean="0">
                <a:latin typeface="Times New Roman" pitchFamily="18" charset="0"/>
                <a:cs typeface="Times New Roman" pitchFamily="18" charset="0"/>
              </a:rPr>
              <a:t>SELECT</a:t>
            </a:r>
          </a:p>
          <a:p>
            <a:r>
              <a:rPr lang="en-US" sz="2000" dirty="0" smtClean="0">
                <a:latin typeface="Times New Roman" pitchFamily="18" charset="0"/>
                <a:cs typeface="Times New Roman" pitchFamily="18" charset="0"/>
              </a:rPr>
              <a:t>This command, accompanied by many options and clauses, is used to compose queries against a relational database. </a:t>
            </a:r>
          </a:p>
          <a:p>
            <a:pPr>
              <a:buNone/>
            </a:pPr>
            <a:endParaRPr lang="en-US" b="1" dirty="0" smtClean="0"/>
          </a:p>
          <a:p>
            <a:pPr>
              <a:buNone/>
            </a:pPr>
            <a:endParaRPr lang="en-US" b="1"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46" y="335280"/>
            <a:ext cx="8596668" cy="605246"/>
          </a:xfrm>
        </p:spPr>
        <p:txBody>
          <a:bodyPr>
            <a:normAutofit fontScale="90000"/>
          </a:bodyPr>
          <a:lstStyle/>
          <a:p>
            <a:r>
              <a:rPr lang="en-US" b="1" dirty="0" smtClean="0">
                <a:solidFill>
                  <a:schemeClr val="tx1"/>
                </a:solidFill>
                <a:latin typeface="Times New Roman" pitchFamily="18" charset="0"/>
                <a:cs typeface="Times New Roman" pitchFamily="18" charset="0"/>
              </a:rPr>
              <a:t>VIEWS</a:t>
            </a:r>
            <a:endParaRPr lang="en-US" dirty="0"/>
          </a:p>
        </p:txBody>
      </p:sp>
      <p:sp>
        <p:nvSpPr>
          <p:cNvPr id="3" name="Content Placeholder 2"/>
          <p:cNvSpPr>
            <a:spLocks noGrp="1"/>
          </p:cNvSpPr>
          <p:nvPr>
            <p:ph idx="1"/>
          </p:nvPr>
        </p:nvSpPr>
        <p:spPr>
          <a:xfrm>
            <a:off x="677334" y="1240971"/>
            <a:ext cx="8596668" cy="5342709"/>
          </a:xfrm>
        </p:spPr>
        <p:txBody>
          <a:bodyPr/>
          <a:lstStyle/>
          <a:p>
            <a:pPr>
              <a:buNone/>
            </a:pPr>
            <a:r>
              <a:rPr lang="en-US" b="1" dirty="0" smtClean="0">
                <a:latin typeface="Times New Roman" pitchFamily="18" charset="0"/>
                <a:cs typeface="Times New Roman" pitchFamily="18" charset="0"/>
              </a:rPr>
              <a:t>Updating a View</a:t>
            </a:r>
          </a:p>
          <a:p>
            <a:r>
              <a:rPr lang="en-US" b="1" dirty="0" smtClean="0">
                <a:latin typeface="Times New Roman" pitchFamily="18" charset="0"/>
                <a:cs typeface="Times New Roman" pitchFamily="18" charset="0"/>
              </a:rPr>
              <a:t>SQL CREATE OR REPLACE VIEW Syntax</a:t>
            </a:r>
          </a:p>
          <a:p>
            <a:pPr>
              <a:buNone/>
            </a:pPr>
            <a:r>
              <a:rPr lang="en-US" dirty="0" smtClean="0">
                <a:latin typeface="Times New Roman" pitchFamily="18" charset="0"/>
                <a:cs typeface="Times New Roman" pitchFamily="18" charset="0"/>
              </a:rPr>
              <a:t>CREATE OR REPLACE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 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condition;</a:t>
            </a: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Add the "Category" column to the "Current Product List" view.</a:t>
            </a:r>
          </a:p>
          <a:p>
            <a:pPr>
              <a:buNone/>
            </a:pPr>
            <a:r>
              <a:rPr lang="en-US" dirty="0" smtClean="0">
                <a:latin typeface="Times New Roman" pitchFamily="18" charset="0"/>
                <a:cs typeface="Times New Roman" pitchFamily="18" charset="0"/>
              </a:rPr>
              <a:t>CREATE OR REPLACE VIEW [Current Product List] 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ProductID,ProductName,Category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Products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Discontinued=No;</a:t>
            </a:r>
          </a:p>
          <a:p>
            <a:pPr>
              <a:buNone/>
            </a:pPr>
            <a:r>
              <a:rPr lang="en-US" b="1" dirty="0" smtClean="0">
                <a:latin typeface="Times New Roman" pitchFamily="18" charset="0"/>
                <a:cs typeface="Times New Roman" pitchFamily="18" charset="0"/>
              </a:rPr>
              <a:t>Dropping a View</a:t>
            </a:r>
          </a:p>
          <a:p>
            <a:pPr>
              <a:buNone/>
            </a:pPr>
            <a:r>
              <a:rPr lang="en-US" dirty="0" smtClean="0">
                <a:latin typeface="Times New Roman" pitchFamily="18" charset="0"/>
                <a:cs typeface="Times New Roman" pitchFamily="18" charset="0"/>
              </a:rPr>
              <a:t>Syntax: DROP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Example DROP VIEW Current Product List;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194"/>
            <a:ext cx="8596668" cy="757646"/>
          </a:xfrm>
        </p:spPr>
        <p:txBody>
          <a:bodyPr/>
          <a:lstStyle/>
          <a:p>
            <a:r>
              <a:rPr lang="en-US" dirty="0" smtClean="0">
                <a:solidFill>
                  <a:schemeClr val="tx1"/>
                </a:solidFill>
                <a:latin typeface="Times New Roman" pitchFamily="18" charset="0"/>
                <a:cs typeface="Times New Roman" pitchFamily="18" charset="0"/>
              </a:rPr>
              <a:t>JOIN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031967"/>
            <a:ext cx="8596668" cy="5603964"/>
          </a:xfrm>
        </p:spPr>
        <p:txBody>
          <a:bodyPr>
            <a:normAutofit/>
          </a:bodyPr>
          <a:lstStyle/>
          <a:p>
            <a:r>
              <a:rPr lang="en-US" dirty="0" smtClean="0">
                <a:latin typeface="Times New Roman" pitchFamily="18" charset="0"/>
                <a:cs typeface="Times New Roman" pitchFamily="18" charset="0"/>
              </a:rPr>
              <a:t>An SQL JOIN clause is used to combine rows from two or more tables, based on a common field between them.</a:t>
            </a:r>
          </a:p>
          <a:p>
            <a:pPr>
              <a:buNone/>
            </a:pPr>
            <a:r>
              <a:rPr lang="en-US" dirty="0" smtClean="0">
                <a:latin typeface="Times New Roman" pitchFamily="18" charset="0"/>
                <a:cs typeface="Times New Roman" pitchFamily="18" charset="0"/>
              </a:rPr>
              <a:t>There are four basic types of SQL joins: </a:t>
            </a:r>
          </a:p>
          <a:p>
            <a:pPr lvl="1"/>
            <a:r>
              <a:rPr lang="en-US" sz="1800" dirty="0" smtClean="0">
                <a:latin typeface="Times New Roman" pitchFamily="18" charset="0"/>
                <a:cs typeface="Times New Roman" pitchFamily="18" charset="0"/>
              </a:rPr>
              <a:t>Inner join</a:t>
            </a:r>
          </a:p>
          <a:p>
            <a:pPr lvl="1"/>
            <a:r>
              <a:rPr lang="en-US" sz="1800" dirty="0" smtClean="0">
                <a:latin typeface="Times New Roman" pitchFamily="18" charset="0"/>
                <a:cs typeface="Times New Roman" pitchFamily="18" charset="0"/>
              </a:rPr>
              <a:t> Left join</a:t>
            </a:r>
          </a:p>
          <a:p>
            <a:pPr lvl="1"/>
            <a:r>
              <a:rPr lang="en-US" sz="1800" dirty="0" smtClean="0">
                <a:latin typeface="Times New Roman" pitchFamily="18" charset="0"/>
                <a:cs typeface="Times New Roman" pitchFamily="18" charset="0"/>
              </a:rPr>
              <a:t> Right join</a:t>
            </a:r>
          </a:p>
          <a:p>
            <a:pPr lvl="1"/>
            <a:r>
              <a:rPr lang="en-US" sz="1800" dirty="0" smtClean="0">
                <a:latin typeface="Times New Roman" pitchFamily="18" charset="0"/>
                <a:cs typeface="Times New Roman" pitchFamily="18" charset="0"/>
              </a:rPr>
              <a:t> Full join</a:t>
            </a: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2" y="178526"/>
            <a:ext cx="8596668" cy="644434"/>
          </a:xfrm>
        </p:spPr>
        <p:txBody>
          <a:bodyPr/>
          <a:lstStyle/>
          <a:p>
            <a:r>
              <a:rPr lang="en-US" dirty="0" smtClean="0">
                <a:solidFill>
                  <a:schemeClr val="tx1"/>
                </a:solidFill>
                <a:latin typeface="Times New Roman" pitchFamily="18" charset="0"/>
                <a:cs typeface="Times New Roman" pitchFamily="18" charset="0"/>
              </a:rPr>
              <a:t>JOIN</a:t>
            </a:r>
            <a:endParaRPr lang="en-US" dirty="0"/>
          </a:p>
        </p:txBody>
      </p:sp>
      <p:sp>
        <p:nvSpPr>
          <p:cNvPr id="3" name="Content Placeholder 2"/>
          <p:cNvSpPr>
            <a:spLocks noGrp="1"/>
          </p:cNvSpPr>
          <p:nvPr>
            <p:ph idx="1"/>
          </p:nvPr>
        </p:nvSpPr>
        <p:spPr>
          <a:xfrm>
            <a:off x="444137" y="1110343"/>
            <a:ext cx="10123714" cy="5394960"/>
          </a:xfrm>
        </p:spPr>
        <p:txBody>
          <a:bodyPr/>
          <a:lstStyle/>
          <a:p>
            <a:endParaRPr lang="en-US" dirty="0"/>
          </a:p>
        </p:txBody>
      </p:sp>
      <p:pic>
        <p:nvPicPr>
          <p:cNvPr id="92161" name="Picture 1" descr="Select all records from Table A and Table B, where the join condition is met."/>
          <p:cNvPicPr>
            <a:picLocks noChangeAspect="1" noChangeArrowheads="1"/>
          </p:cNvPicPr>
          <p:nvPr/>
        </p:nvPicPr>
        <p:blipFill>
          <a:blip r:embed="rId2"/>
          <a:srcRect/>
          <a:stretch>
            <a:fillRect/>
          </a:stretch>
        </p:blipFill>
        <p:spPr bwMode="auto">
          <a:xfrm>
            <a:off x="522515" y="940527"/>
            <a:ext cx="2857500" cy="2219325"/>
          </a:xfrm>
          <a:prstGeom prst="rect">
            <a:avLst/>
          </a:prstGeom>
          <a:noFill/>
        </p:spPr>
      </p:pic>
      <p:pic>
        <p:nvPicPr>
          <p:cNvPr id="92163" name="Picture 3" descr="Select all records from Table A, along with records from Table B for which the join condition is met (if at all)."/>
          <p:cNvPicPr>
            <a:picLocks noChangeAspect="1" noChangeArrowheads="1"/>
          </p:cNvPicPr>
          <p:nvPr/>
        </p:nvPicPr>
        <p:blipFill>
          <a:blip r:embed="rId3"/>
          <a:srcRect/>
          <a:stretch>
            <a:fillRect/>
          </a:stretch>
        </p:blipFill>
        <p:spPr bwMode="auto">
          <a:xfrm>
            <a:off x="5837918" y="957488"/>
            <a:ext cx="2857500" cy="2219325"/>
          </a:xfrm>
          <a:prstGeom prst="rect">
            <a:avLst/>
          </a:prstGeom>
          <a:noFill/>
        </p:spPr>
      </p:pic>
      <p:pic>
        <p:nvPicPr>
          <p:cNvPr id="92164" name="Picture 4" descr="Select all records from Table B, along with records from Table A for which the join condition is met (if at all)."/>
          <p:cNvPicPr>
            <a:picLocks noChangeAspect="1" noChangeArrowheads="1"/>
          </p:cNvPicPr>
          <p:nvPr/>
        </p:nvPicPr>
        <p:blipFill>
          <a:blip r:embed="rId4"/>
          <a:srcRect/>
          <a:stretch>
            <a:fillRect/>
          </a:stretch>
        </p:blipFill>
        <p:spPr bwMode="auto">
          <a:xfrm>
            <a:off x="808715" y="3663359"/>
            <a:ext cx="2857500" cy="1966732"/>
          </a:xfrm>
          <a:prstGeom prst="rect">
            <a:avLst/>
          </a:prstGeom>
          <a:noFill/>
        </p:spPr>
      </p:pic>
      <p:pic>
        <p:nvPicPr>
          <p:cNvPr id="92165" name="Picture 5" descr="Select all records from Table A and Table B, regardless of whether the join condition is met or not."/>
          <p:cNvPicPr>
            <a:picLocks noChangeAspect="1" noChangeArrowheads="1"/>
          </p:cNvPicPr>
          <p:nvPr/>
        </p:nvPicPr>
        <p:blipFill>
          <a:blip r:embed="rId5"/>
          <a:srcRect/>
          <a:stretch>
            <a:fillRect/>
          </a:stretch>
        </p:blipFill>
        <p:spPr bwMode="auto">
          <a:xfrm>
            <a:off x="5681162" y="3821974"/>
            <a:ext cx="2857500" cy="2219325"/>
          </a:xfrm>
          <a:prstGeom prst="rect">
            <a:avLst/>
          </a:prstGeom>
          <a:noFill/>
        </p:spPr>
      </p:pic>
      <p:sp>
        <p:nvSpPr>
          <p:cNvPr id="9" name="TextBox 8"/>
          <p:cNvSpPr txBox="1"/>
          <p:nvPr/>
        </p:nvSpPr>
        <p:spPr>
          <a:xfrm>
            <a:off x="627017" y="2978332"/>
            <a:ext cx="3866606" cy="923330"/>
          </a:xfrm>
          <a:prstGeom prst="rect">
            <a:avLst/>
          </a:prstGeom>
          <a:noFill/>
        </p:spPr>
        <p:txBody>
          <a:bodyPr wrap="square" rtlCol="0">
            <a:spAutoFit/>
          </a:bodyPr>
          <a:lstStyle/>
          <a:p>
            <a:r>
              <a:rPr lang="en-US" dirty="0" smtClean="0"/>
              <a:t>Select all records from Table A and Table B, where the join condition is met.</a:t>
            </a:r>
            <a:endParaRPr lang="en-US" dirty="0"/>
          </a:p>
        </p:txBody>
      </p:sp>
      <p:sp>
        <p:nvSpPr>
          <p:cNvPr id="10" name="TextBox 9"/>
          <p:cNvSpPr txBox="1"/>
          <p:nvPr/>
        </p:nvSpPr>
        <p:spPr>
          <a:xfrm>
            <a:off x="5042263" y="3174274"/>
            <a:ext cx="4676503" cy="923330"/>
          </a:xfrm>
          <a:prstGeom prst="rect">
            <a:avLst/>
          </a:prstGeom>
          <a:noFill/>
        </p:spPr>
        <p:txBody>
          <a:bodyPr wrap="square" rtlCol="0">
            <a:spAutoFit/>
          </a:bodyPr>
          <a:lstStyle/>
          <a:p>
            <a:r>
              <a:rPr lang="en-US" dirty="0" smtClean="0"/>
              <a:t>Select all records from Table A, along with records from Table B for which the join condition is met (if at all).</a:t>
            </a:r>
            <a:endParaRPr lang="en-US" dirty="0"/>
          </a:p>
        </p:txBody>
      </p:sp>
      <p:sp>
        <p:nvSpPr>
          <p:cNvPr id="11" name="TextBox 10"/>
          <p:cNvSpPr txBox="1"/>
          <p:nvPr/>
        </p:nvSpPr>
        <p:spPr>
          <a:xfrm>
            <a:off x="418011" y="5669280"/>
            <a:ext cx="4127863" cy="923330"/>
          </a:xfrm>
          <a:prstGeom prst="rect">
            <a:avLst/>
          </a:prstGeom>
          <a:noFill/>
        </p:spPr>
        <p:txBody>
          <a:bodyPr wrap="square" rtlCol="0">
            <a:spAutoFit/>
          </a:bodyPr>
          <a:lstStyle/>
          <a:p>
            <a:r>
              <a:rPr lang="en-US" dirty="0" smtClean="0"/>
              <a:t>Select all records from Table B, along with records from Table A for which the join condition is met (if at all).</a:t>
            </a:r>
            <a:endParaRPr lang="en-US" dirty="0"/>
          </a:p>
        </p:txBody>
      </p:sp>
      <p:sp>
        <p:nvSpPr>
          <p:cNvPr id="12" name="TextBox 11"/>
          <p:cNvSpPr txBox="1"/>
          <p:nvPr/>
        </p:nvSpPr>
        <p:spPr>
          <a:xfrm>
            <a:off x="5016136" y="5760721"/>
            <a:ext cx="5316583" cy="923330"/>
          </a:xfrm>
          <a:prstGeom prst="rect">
            <a:avLst/>
          </a:prstGeom>
          <a:noFill/>
        </p:spPr>
        <p:txBody>
          <a:bodyPr wrap="square" rtlCol="0">
            <a:spAutoFit/>
          </a:bodyPr>
          <a:lstStyle/>
          <a:p>
            <a:r>
              <a:rPr lang="en-US" dirty="0" smtClean="0"/>
              <a:t>Select all records from Table A and Table B, regardless of whether the join condition is met or not.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191588"/>
            <a:ext cx="8596668" cy="552994"/>
          </a:xfrm>
        </p:spPr>
        <p:txBody>
          <a:bodyPr>
            <a:normAutofit fontScale="90000"/>
          </a:bodyPr>
          <a:lstStyle/>
          <a:p>
            <a:r>
              <a:rPr lang="en-US" b="1" dirty="0" smtClean="0">
                <a:solidFill>
                  <a:schemeClr val="tx1"/>
                </a:solidFill>
                <a:latin typeface="Times New Roman" pitchFamily="18" charset="0"/>
                <a:cs typeface="Times New Roman" pitchFamily="18" charset="0"/>
              </a:rPr>
              <a:t>JOIN</a:t>
            </a:r>
            <a:endParaRPr lang="en-US"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585448" y="1021052"/>
          <a:ext cx="8284232" cy="3515868"/>
        </p:xfrm>
        <a:graphic>
          <a:graphicData uri="http://schemas.openxmlformats.org/drawingml/2006/table">
            <a:tbl>
              <a:tblPr/>
              <a:tblGrid>
                <a:gridCol w="1035529"/>
                <a:gridCol w="1035529"/>
                <a:gridCol w="1035529"/>
                <a:gridCol w="1035529"/>
                <a:gridCol w="1035529"/>
                <a:gridCol w="1035529"/>
                <a:gridCol w="1035529"/>
                <a:gridCol w="1035529"/>
              </a:tblGrid>
              <a:tr h="275462">
                <a:tc>
                  <a:txBody>
                    <a:bodyPr/>
                    <a:lstStyle/>
                    <a:p>
                      <a:pPr marL="0" marR="0">
                        <a:lnSpc>
                          <a:spcPct val="115000"/>
                        </a:lnSpc>
                        <a:spcBef>
                          <a:spcPts val="0"/>
                        </a:spcBef>
                        <a:spcAft>
                          <a:spcPts val="0"/>
                        </a:spcAft>
                      </a:pPr>
                      <a:r>
                        <a:rPr lang="en-US" sz="1200" b="1" dirty="0" err="1">
                          <a:latin typeface="Times New Roman"/>
                          <a:ea typeface="Times New Roman"/>
                          <a:cs typeface="Times New Roman"/>
                        </a:rPr>
                        <a:t>customer_id</a:t>
                      </a:r>
                      <a:endParaRPr lang="en-US" sz="1100" dirty="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first_name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last_name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email</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address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city</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state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zipcode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36">
                <a:tc>
                  <a:txBody>
                    <a:bodyPr/>
                    <a:lstStyle/>
                    <a:p>
                      <a:pPr marL="0" marR="0">
                        <a:lnSpc>
                          <a:spcPct val="115000"/>
                        </a:lnSpc>
                        <a:spcBef>
                          <a:spcPts val="0"/>
                        </a:spcBef>
                        <a:spcAft>
                          <a:spcPts val="0"/>
                        </a:spcAft>
                      </a:pPr>
                      <a:r>
                        <a:rPr lang="en-US" sz="1200">
                          <a:latin typeface="Times New Roman"/>
                          <a:ea typeface="Times New Roman"/>
                          <a:cs typeface="Times New Roman"/>
                        </a:rPr>
                        <a:t>1</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George</a:t>
                      </a:r>
                      <a:endParaRPr lang="en-US" sz="1100" dirty="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Washington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gwashington@usa.gov</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3200 Mt Vernon Hwy</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Mount Vernon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VA</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22121</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9336">
                <a:tc>
                  <a:txBody>
                    <a:bodyPr/>
                    <a:lstStyle/>
                    <a:p>
                      <a:pPr marL="0" marR="0">
                        <a:lnSpc>
                          <a:spcPct val="115000"/>
                        </a:lnSpc>
                        <a:spcBef>
                          <a:spcPts val="0"/>
                        </a:spcBef>
                        <a:spcAft>
                          <a:spcPts val="0"/>
                        </a:spcAft>
                      </a:pPr>
                      <a:r>
                        <a:rPr lang="en-US" sz="1200">
                          <a:latin typeface="Times New Roman"/>
                          <a:ea typeface="Times New Roman"/>
                          <a:cs typeface="Times New Roman"/>
                        </a:rPr>
                        <a:t>2</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John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Adams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jadams@usa.gov</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1250 Hancock St</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Quincy</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MA</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02169</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727">
                <a:tc>
                  <a:txBody>
                    <a:bodyPr/>
                    <a:lstStyle/>
                    <a:p>
                      <a:pPr marL="0" marR="0">
                        <a:lnSpc>
                          <a:spcPct val="115000"/>
                        </a:lnSpc>
                        <a:spcBef>
                          <a:spcPts val="0"/>
                        </a:spcBef>
                        <a:spcAft>
                          <a:spcPts val="0"/>
                        </a:spcAft>
                      </a:pPr>
                      <a:r>
                        <a:rPr lang="en-US" sz="1200">
                          <a:latin typeface="Times New Roman"/>
                          <a:ea typeface="Times New Roman"/>
                          <a:cs typeface="Times New Roman"/>
                        </a:rPr>
                        <a:t>3</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Thomas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Jefferson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tjefferson@usa.gov</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931 Thomas Jefferson Pkwy</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Charlottesville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VA</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22902</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727">
                <a:tc>
                  <a:txBody>
                    <a:bodyPr/>
                    <a:lstStyle/>
                    <a:p>
                      <a:pPr marL="0" marR="0">
                        <a:lnSpc>
                          <a:spcPct val="115000"/>
                        </a:lnSpc>
                        <a:spcBef>
                          <a:spcPts val="0"/>
                        </a:spcBef>
                        <a:spcAft>
                          <a:spcPts val="0"/>
                        </a:spcAft>
                      </a:pPr>
                      <a:r>
                        <a:rPr lang="en-US" sz="1200">
                          <a:latin typeface="Times New Roman"/>
                          <a:ea typeface="Times New Roman"/>
                          <a:cs typeface="Times New Roman"/>
                        </a:rPr>
                        <a:t>4</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James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Madison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jmadison@usa.gov</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11350 Constitution Hwy</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Orange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VA</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22960</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727">
                <a:tc>
                  <a:txBody>
                    <a:bodyPr/>
                    <a:lstStyle/>
                    <a:p>
                      <a:pPr marL="0" marR="0">
                        <a:lnSpc>
                          <a:spcPct val="115000"/>
                        </a:lnSpc>
                        <a:spcBef>
                          <a:spcPts val="0"/>
                        </a:spcBef>
                        <a:spcAft>
                          <a:spcPts val="0"/>
                        </a:spcAft>
                      </a:pPr>
                      <a:r>
                        <a:rPr lang="en-US" sz="1200">
                          <a:latin typeface="Times New Roman"/>
                          <a:ea typeface="Times New Roman"/>
                          <a:cs typeface="Times New Roman"/>
                        </a:rPr>
                        <a:t>5</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James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Monroe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jmonroe@usa.gov</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2050 James Monroe Parkway</a:t>
                      </a:r>
                      <a:endParaRPr lang="en-US" sz="1100" dirty="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Charlottesville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VA</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22902</a:t>
                      </a:r>
                      <a:endParaRPr lang="en-US" sz="1100" dirty="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660400" y="4702899"/>
          <a:ext cx="8128000" cy="1527810"/>
        </p:xfrm>
        <a:graphic>
          <a:graphicData uri="http://schemas.openxmlformats.org/drawingml/2006/table">
            <a:tbl>
              <a:tblPr/>
              <a:tblGrid>
                <a:gridCol w="2032000"/>
                <a:gridCol w="2032000"/>
                <a:gridCol w="2032000"/>
                <a:gridCol w="2032000"/>
              </a:tblGrid>
              <a:tr h="0">
                <a:tc>
                  <a:txBody>
                    <a:bodyPr/>
                    <a:lstStyle/>
                    <a:p>
                      <a:pPr marL="0" marR="0">
                        <a:lnSpc>
                          <a:spcPct val="115000"/>
                        </a:lnSpc>
                        <a:spcBef>
                          <a:spcPts val="0"/>
                        </a:spcBef>
                        <a:spcAft>
                          <a:spcPts val="0"/>
                        </a:spcAft>
                      </a:pPr>
                      <a:r>
                        <a:rPr lang="en-US" sz="1200" b="1">
                          <a:latin typeface="Times New Roman"/>
                          <a:ea typeface="Times New Roman"/>
                          <a:cs typeface="Times New Roman"/>
                        </a:rPr>
                        <a:t>order_id</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order_date</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amount</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customer_id</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a:latin typeface="Times New Roman"/>
                          <a:ea typeface="Times New Roman"/>
                          <a:cs typeface="Times New Roman"/>
                        </a:rPr>
                        <a:t>1</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07/04/1776</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$234.56</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a:latin typeface="Times New Roman"/>
                          <a:ea typeface="Times New Roman"/>
                          <a:cs typeface="Times New Roman"/>
                        </a:rPr>
                        <a:t>2</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03/14/1760</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$78.50</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a:latin typeface="Times New Roman"/>
                          <a:ea typeface="Times New Roman"/>
                          <a:cs typeface="Times New Roman"/>
                        </a:rPr>
                        <a:t>3</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05/23/1784</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$124.00</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a:latin typeface="Times New Roman"/>
                          <a:ea typeface="Times New Roman"/>
                          <a:cs typeface="Times New Roman"/>
                        </a:rPr>
                        <a:t>4</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09/03/1790</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$65.50</a:t>
                      </a:r>
                      <a:endParaRPr lang="en-US" sz="110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3</a:t>
                      </a:r>
                      <a:endParaRPr lang="en-US" sz="1100" dirty="0">
                        <a:latin typeface="Calibri"/>
                        <a:ea typeface="Calibri"/>
                        <a:cs typeface="Times New Roman"/>
                      </a:endParaRP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08" y="296092"/>
            <a:ext cx="8596668" cy="722811"/>
          </a:xfrm>
        </p:spPr>
        <p:txBody>
          <a:bodyPr/>
          <a:lstStyle/>
          <a:p>
            <a:r>
              <a:rPr lang="en-US" dirty="0" smtClean="0">
                <a:solidFill>
                  <a:schemeClr val="tx1"/>
                </a:solidFill>
                <a:latin typeface="Times New Roman" pitchFamily="18" charset="0"/>
                <a:cs typeface="Times New Roman" pitchFamily="18" charset="0"/>
              </a:rPr>
              <a:t>JOIN</a:t>
            </a:r>
            <a:endParaRPr lang="en-US" dirty="0"/>
          </a:p>
        </p:txBody>
      </p:sp>
      <p:sp>
        <p:nvSpPr>
          <p:cNvPr id="3" name="Content Placeholder 2"/>
          <p:cNvSpPr>
            <a:spLocks noGrp="1"/>
          </p:cNvSpPr>
          <p:nvPr>
            <p:ph idx="1"/>
          </p:nvPr>
        </p:nvSpPr>
        <p:spPr>
          <a:xfrm>
            <a:off x="677334" y="1110343"/>
            <a:ext cx="8596668" cy="5342708"/>
          </a:xfrm>
        </p:spPr>
        <p:txBody>
          <a:bodyPr/>
          <a:lstStyle/>
          <a:p>
            <a:pPr>
              <a:buNone/>
            </a:pPr>
            <a:r>
              <a:rPr lang="en-US" b="1" dirty="0" smtClean="0">
                <a:latin typeface="Times New Roman" pitchFamily="18" charset="0"/>
                <a:cs typeface="Times New Roman" pitchFamily="18" charset="0"/>
              </a:rPr>
              <a:t>INNER JOIN</a:t>
            </a:r>
          </a:p>
          <a:p>
            <a:pPr>
              <a:buNone/>
            </a:pPr>
            <a:r>
              <a:rPr lang="en-US" dirty="0" smtClean="0">
                <a:latin typeface="Times New Roman" pitchFamily="18" charset="0"/>
                <a:cs typeface="Times New Roman" pitchFamily="18" charset="0"/>
              </a:rPr>
              <a:t>	The INNER JOIN keyword selects all rows from both tables as long as there is a match between the columns in both tables.</a:t>
            </a:r>
          </a:p>
          <a:p>
            <a:pPr>
              <a:buNone/>
            </a:pPr>
            <a:r>
              <a:rPr lang="en-US" b="1"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SELECT </a:t>
            </a:r>
            <a:r>
              <a:rPr lang="en-US" i="1" dirty="0" err="1" smtClean="0">
                <a:latin typeface="Times New Roman" pitchFamily="18" charset="0"/>
                <a:cs typeface="Times New Roman" pitchFamily="18" charset="0"/>
              </a:rPr>
              <a:t>column_name</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i="1" dirty="0" smtClean="0">
                <a:latin typeface="Times New Roman" pitchFamily="18" charset="0"/>
                <a:cs typeface="Times New Roman" pitchFamily="18" charset="0"/>
              </a:rPr>
              <a:t>table1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INNER JOIN </a:t>
            </a:r>
            <a:r>
              <a:rPr lang="en-US" i="1" dirty="0" smtClean="0">
                <a:latin typeface="Times New Roman" pitchFamily="18" charset="0"/>
                <a:cs typeface="Times New Roman" pitchFamily="18" charset="0"/>
              </a:rPr>
              <a:t>table2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i="1" dirty="0" smtClean="0">
                <a:latin typeface="Times New Roman" pitchFamily="18" charset="0"/>
                <a:cs typeface="Times New Roman" pitchFamily="18" charset="0"/>
              </a:rPr>
              <a:t>table1.column_name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table2.column_name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Example</a:t>
            </a:r>
          </a:p>
          <a:p>
            <a:pPr>
              <a:buNone/>
            </a:pPr>
            <a:r>
              <a:rPr lang="en-US" dirty="0" smtClean="0"/>
              <a:t>	SELECT </a:t>
            </a:r>
            <a:r>
              <a:rPr lang="en-US" dirty="0" err="1" smtClean="0"/>
              <a:t>Customers.CustomerName</a:t>
            </a:r>
            <a:r>
              <a:rPr lang="en-US" dirty="0" smtClean="0"/>
              <a:t>, </a:t>
            </a:r>
            <a:r>
              <a:rPr lang="en-US" dirty="0" err="1" smtClean="0"/>
              <a:t>Orders.OrderID</a:t>
            </a:r>
            <a:r>
              <a:rPr lang="en-US" dirty="0" smtClean="0"/>
              <a:t/>
            </a:r>
            <a:br>
              <a:rPr lang="en-US" dirty="0" smtClean="0"/>
            </a:br>
            <a:r>
              <a:rPr lang="en-US" dirty="0" smtClean="0"/>
              <a:t>FROM Customers</a:t>
            </a:r>
            <a:br>
              <a:rPr lang="en-US" dirty="0" smtClean="0"/>
            </a:br>
            <a:r>
              <a:rPr lang="en-US" dirty="0" smtClean="0"/>
              <a:t>INNER JOIN Orders</a:t>
            </a:r>
            <a:br>
              <a:rPr lang="en-US" dirty="0" smtClean="0"/>
            </a:br>
            <a:r>
              <a:rPr lang="en-US" dirty="0" smtClean="0"/>
              <a:t>ON </a:t>
            </a:r>
            <a:r>
              <a:rPr lang="en-US" dirty="0" err="1" smtClean="0"/>
              <a:t>Customers.CustomerID</a:t>
            </a:r>
            <a:r>
              <a:rPr lang="en-US" dirty="0" smtClean="0"/>
              <a:t>=</a:t>
            </a:r>
            <a:r>
              <a:rPr lang="en-US" dirty="0" err="1" smtClean="0"/>
              <a:t>Orders.CustomerID</a:t>
            </a:r>
            <a:r>
              <a:rPr lang="en-US" dirty="0" smtClean="0"/>
              <a:t/>
            </a:r>
            <a:br>
              <a:rPr lang="en-US" dirty="0" smtClean="0"/>
            </a:br>
            <a:r>
              <a:rPr lang="en-US" dirty="0" smtClean="0"/>
              <a:t>ORDER BY </a:t>
            </a:r>
            <a:r>
              <a:rPr lang="en-US" dirty="0" err="1" smtClean="0"/>
              <a:t>Customers.CustomerName</a:t>
            </a:r>
            <a:r>
              <a:rPr lang="en-US" dirty="0" smtClean="0"/>
              <a:t>;</a:t>
            </a:r>
            <a:endParaRPr lang="en-US" dirty="0" smtClean="0">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hlinkClick r:id="rId2"/>
              </a:rPr>
              <a:t>Result</a:t>
            </a:r>
            <a:endParaRPr lang="en-US"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INNER JOIN</a:t>
            </a:r>
            <a:br>
              <a:rPr lang="en-US" b="1" dirty="0" smtClean="0">
                <a:solidFill>
                  <a:schemeClr val="tx1"/>
                </a:solidFill>
                <a:latin typeface="Times New Roman" pitchFamily="18" charset="0"/>
                <a:cs typeface="Times New Roman" pitchFamily="18" charset="0"/>
              </a:rPr>
            </a:br>
            <a:endParaRPr lang="en-US" dirty="0">
              <a:solidFill>
                <a:schemeClr val="tx1"/>
              </a:solidFill>
            </a:endParaRPr>
          </a:p>
        </p:txBody>
      </p:sp>
      <p:graphicFrame>
        <p:nvGraphicFramePr>
          <p:cNvPr id="4" name="Content Placeholder 3"/>
          <p:cNvGraphicFramePr>
            <a:graphicFrameLocks noGrp="1"/>
          </p:cNvGraphicFramePr>
          <p:nvPr>
            <p:ph idx="1"/>
          </p:nvPr>
        </p:nvGraphicFramePr>
        <p:xfrm>
          <a:off x="912019" y="2625636"/>
          <a:ext cx="7500460" cy="2508065"/>
        </p:xfrm>
        <a:graphic>
          <a:graphicData uri="http://schemas.openxmlformats.org/drawingml/2006/table">
            <a:tbl>
              <a:tblPr/>
              <a:tblGrid>
                <a:gridCol w="1875115"/>
                <a:gridCol w="1875115"/>
                <a:gridCol w="1875115"/>
                <a:gridCol w="1875115"/>
              </a:tblGrid>
              <a:tr h="501613">
                <a:tc>
                  <a:txBody>
                    <a:bodyPr/>
                    <a:lstStyle/>
                    <a:p>
                      <a:pPr marL="0" marR="0">
                        <a:lnSpc>
                          <a:spcPct val="115000"/>
                        </a:lnSpc>
                        <a:spcBef>
                          <a:spcPts val="0"/>
                        </a:spcBef>
                        <a:spcAft>
                          <a:spcPts val="0"/>
                        </a:spcAft>
                      </a:pPr>
                      <a:r>
                        <a:rPr lang="en-US" sz="1200" b="1">
                          <a:latin typeface="Times New Roman"/>
                          <a:ea typeface="Times New Roman"/>
                          <a:cs typeface="Times New Roman"/>
                        </a:rPr>
                        <a:t>first_name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last_name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order_date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a:ea typeface="Times New Roman"/>
                          <a:cs typeface="Times New Roman"/>
                        </a:rPr>
                        <a:t>order_amount</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13">
                <a:tc>
                  <a:txBody>
                    <a:bodyPr/>
                    <a:lstStyle/>
                    <a:p>
                      <a:pPr marL="0" marR="0">
                        <a:lnSpc>
                          <a:spcPct val="115000"/>
                        </a:lnSpc>
                        <a:spcBef>
                          <a:spcPts val="0"/>
                        </a:spcBef>
                        <a:spcAft>
                          <a:spcPts val="0"/>
                        </a:spcAft>
                      </a:pPr>
                      <a:r>
                        <a:rPr lang="en-US" sz="1200">
                          <a:latin typeface="Times New Roman"/>
                          <a:ea typeface="Times New Roman"/>
                          <a:cs typeface="Times New Roman"/>
                        </a:rPr>
                        <a:t>George</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Washington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07/4/1776</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$234.56</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13">
                <a:tc>
                  <a:txBody>
                    <a:bodyPr/>
                    <a:lstStyle/>
                    <a:p>
                      <a:pPr marL="0" marR="0">
                        <a:lnSpc>
                          <a:spcPct val="115000"/>
                        </a:lnSpc>
                        <a:spcBef>
                          <a:spcPts val="0"/>
                        </a:spcBef>
                        <a:spcAft>
                          <a:spcPts val="0"/>
                        </a:spcAft>
                      </a:pPr>
                      <a:r>
                        <a:rPr lang="en-US" sz="1200">
                          <a:latin typeface="Times New Roman"/>
                          <a:ea typeface="Times New Roman"/>
                          <a:cs typeface="Times New Roman"/>
                        </a:rPr>
                        <a:t>John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Adams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05/23/1784</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$124.00</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13">
                <a:tc>
                  <a:txBody>
                    <a:bodyPr/>
                    <a:lstStyle/>
                    <a:p>
                      <a:pPr marL="0" marR="0">
                        <a:lnSpc>
                          <a:spcPct val="115000"/>
                        </a:lnSpc>
                        <a:spcBef>
                          <a:spcPts val="0"/>
                        </a:spcBef>
                        <a:spcAft>
                          <a:spcPts val="0"/>
                        </a:spcAft>
                      </a:pPr>
                      <a:r>
                        <a:rPr lang="en-US" sz="1200">
                          <a:latin typeface="Times New Roman"/>
                          <a:ea typeface="Times New Roman"/>
                          <a:cs typeface="Times New Roman"/>
                        </a:rPr>
                        <a:t>Thomas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Jefferson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03/14/1760</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$78.50</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613">
                <a:tc>
                  <a:txBody>
                    <a:bodyPr/>
                    <a:lstStyle/>
                    <a:p>
                      <a:pPr marL="0" marR="0">
                        <a:lnSpc>
                          <a:spcPct val="115000"/>
                        </a:lnSpc>
                        <a:spcBef>
                          <a:spcPts val="0"/>
                        </a:spcBef>
                        <a:spcAft>
                          <a:spcPts val="0"/>
                        </a:spcAft>
                      </a:pPr>
                      <a:r>
                        <a:rPr lang="en-US" sz="1200">
                          <a:latin typeface="Times New Roman"/>
                          <a:ea typeface="Times New Roman"/>
                          <a:cs typeface="Times New Roman"/>
                        </a:rPr>
                        <a:t>Thomas</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Jefferson</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09/03/1790</a:t>
                      </a:r>
                      <a:endParaRPr lang="en-US" sz="110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$65.50</a:t>
                      </a:r>
                      <a:endParaRPr lang="en-US" sz="1100" dirty="0">
                        <a:latin typeface="Calibri"/>
                        <a:ea typeface="Calibri"/>
                        <a:cs typeface="Times New Roman"/>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0" y="243840"/>
            <a:ext cx="8596668" cy="605246"/>
          </a:xfrm>
        </p:spPr>
        <p:txBody>
          <a:bodyPr>
            <a:normAutofit fontScale="90000"/>
          </a:bodyPr>
          <a:lstStyle/>
          <a:p>
            <a:r>
              <a:rPr lang="en-US" b="1" dirty="0" smtClean="0">
                <a:solidFill>
                  <a:schemeClr val="tx1"/>
                </a:solidFill>
                <a:latin typeface="Times New Roman" pitchFamily="18" charset="0"/>
                <a:cs typeface="Times New Roman" pitchFamily="18" charset="0"/>
              </a:rPr>
              <a:t>LEFT JOIN/LEFT OUTER JOIN</a:t>
            </a:r>
            <a:r>
              <a:rPr lang="en-US" b="1" dirty="0" smtClean="0"/>
              <a:t/>
            </a:r>
            <a:br>
              <a:rPr lang="en-US" b="1" dirty="0" smtClean="0"/>
            </a:br>
            <a:endParaRPr lang="en-US" dirty="0"/>
          </a:p>
        </p:txBody>
      </p:sp>
      <p:sp>
        <p:nvSpPr>
          <p:cNvPr id="3" name="Content Placeholder 2"/>
          <p:cNvSpPr>
            <a:spLocks noGrp="1"/>
          </p:cNvSpPr>
          <p:nvPr>
            <p:ph idx="1"/>
          </p:nvPr>
        </p:nvSpPr>
        <p:spPr>
          <a:xfrm>
            <a:off x="677334" y="992777"/>
            <a:ext cx="8596668" cy="5048585"/>
          </a:xfrm>
        </p:spPr>
        <p:txBody>
          <a:bodyPr>
            <a:normAutofit fontScale="92500"/>
          </a:bodyPr>
          <a:lstStyle/>
          <a:p>
            <a:r>
              <a:rPr lang="en-US" dirty="0" smtClean="0">
                <a:latin typeface="Times New Roman" pitchFamily="18" charset="0"/>
                <a:cs typeface="Times New Roman" pitchFamily="18" charset="0"/>
              </a:rPr>
              <a:t>The LEFT JOIN keyword returns all rows from the left table (table1), with the matching rows in the right table (table2). The result is NULL in the right side when there is no match.</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	SELECT </a:t>
            </a:r>
            <a:r>
              <a:rPr lang="en-US" i="1" dirty="0" err="1" smtClean="0">
                <a:latin typeface="Times New Roman" pitchFamily="18" charset="0"/>
                <a:cs typeface="Times New Roman" pitchFamily="18" charset="0"/>
              </a:rPr>
              <a:t>column_name</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i="1" dirty="0" smtClean="0">
                <a:latin typeface="Times New Roman" pitchFamily="18" charset="0"/>
                <a:cs typeface="Times New Roman" pitchFamily="18" charset="0"/>
              </a:rPr>
              <a:t>table1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LEFT OUTER JOIN </a:t>
            </a:r>
            <a:r>
              <a:rPr lang="en-US" i="1" dirty="0" smtClean="0">
                <a:latin typeface="Times New Roman" pitchFamily="18" charset="0"/>
                <a:cs typeface="Times New Roman" pitchFamily="18" charset="0"/>
              </a:rPr>
              <a:t>table2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i="1" dirty="0" smtClean="0">
                <a:latin typeface="Times New Roman" pitchFamily="18" charset="0"/>
                <a:cs typeface="Times New Roman" pitchFamily="18" charset="0"/>
              </a:rPr>
              <a:t>table1.column_name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table2.column_name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Example:</a:t>
            </a:r>
          </a:p>
          <a:p>
            <a:pPr>
              <a:buNone/>
            </a:pPr>
            <a:r>
              <a:rPr lang="en-US" dirty="0" smtClean="0"/>
              <a:t>	</a:t>
            </a: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Customers.CustomerName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LEFT JOIN Orders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dirty="0" err="1" smtClean="0">
                <a:latin typeface="Times New Roman" pitchFamily="18" charset="0"/>
                <a:cs typeface="Times New Roman" pitchFamily="18" charset="0"/>
              </a:rPr>
              <a:t>Customers.CustomerID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Orders.CustomerID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ORDER BY </a:t>
            </a:r>
            <a:r>
              <a:rPr lang="en-US" dirty="0" err="1" smtClean="0">
                <a:latin typeface="Times New Roman" pitchFamily="18" charset="0"/>
                <a:cs typeface="Times New Roman" pitchFamily="18" charset="0"/>
              </a:rPr>
              <a:t>Customers.CustomerName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hlinkClick r:id="rId2"/>
              </a:rPr>
              <a:t>Result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LEFT JOIN keyword returns all the rows from the left table (Customers), even if there are no matches in the right table (Orders).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US" b="1" dirty="0" smtClean="0">
                <a:solidFill>
                  <a:schemeClr val="tx1"/>
                </a:solidFill>
              </a:rPr>
              <a:t>RIGHT JOIN /RIGHT OUTER JOIN</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idx="1"/>
          </p:nvPr>
        </p:nvSpPr>
        <p:spPr>
          <a:xfrm>
            <a:off x="677334" y="1463040"/>
            <a:ext cx="8596668" cy="5133703"/>
          </a:xfrm>
        </p:spPr>
        <p:txBody>
          <a:bodyPr/>
          <a:lstStyle/>
          <a:p>
            <a:r>
              <a:rPr lang="en-US" dirty="0" smtClean="0"/>
              <a:t>The RIGHT JOIN keyword returns all rows from the right table (table2), with the matching rows in the left table (table1). The result is NULL in the left side when there is no match.</a:t>
            </a:r>
          </a:p>
          <a:p>
            <a:pPr>
              <a:buNone/>
            </a:pPr>
            <a:r>
              <a:rPr lang="en-US" dirty="0" smtClean="0"/>
              <a:t>Syntax:</a:t>
            </a:r>
          </a:p>
          <a:p>
            <a:pPr>
              <a:buNone/>
            </a:pPr>
            <a:r>
              <a:rPr lang="en-US" dirty="0" smtClean="0"/>
              <a:t>	SELECT </a:t>
            </a:r>
            <a:r>
              <a:rPr lang="en-US" i="1" dirty="0" err="1" smtClean="0"/>
              <a:t>column_name</a:t>
            </a:r>
            <a:r>
              <a:rPr lang="en-US" i="1" dirty="0" smtClean="0"/>
              <a:t>(s)</a:t>
            </a:r>
            <a:r>
              <a:rPr lang="en-US" dirty="0" smtClean="0"/>
              <a:t/>
            </a:r>
            <a:br>
              <a:rPr lang="en-US" dirty="0" smtClean="0"/>
            </a:br>
            <a:r>
              <a:rPr lang="en-US" dirty="0" smtClean="0"/>
              <a:t>FROM </a:t>
            </a:r>
            <a:r>
              <a:rPr lang="en-US" i="1" dirty="0" smtClean="0"/>
              <a:t>table1</a:t>
            </a:r>
            <a:r>
              <a:rPr lang="en-US" dirty="0" smtClean="0"/>
              <a:t/>
            </a:r>
            <a:br>
              <a:rPr lang="en-US" dirty="0" smtClean="0"/>
            </a:br>
            <a:r>
              <a:rPr lang="en-US" dirty="0" smtClean="0"/>
              <a:t>RIGHT OUTER JOIN </a:t>
            </a:r>
            <a:r>
              <a:rPr lang="en-US" i="1" dirty="0" smtClean="0"/>
              <a:t>table2</a:t>
            </a:r>
            <a:r>
              <a:rPr lang="en-US" dirty="0" smtClean="0"/>
              <a:t/>
            </a:r>
            <a:br>
              <a:rPr lang="en-US" dirty="0" smtClean="0"/>
            </a:br>
            <a:r>
              <a:rPr lang="en-US" dirty="0" smtClean="0"/>
              <a:t>ON </a:t>
            </a:r>
            <a:r>
              <a:rPr lang="en-US" i="1" dirty="0" smtClean="0"/>
              <a:t>table1.column_name</a:t>
            </a:r>
            <a:r>
              <a:rPr lang="en-US" dirty="0" smtClean="0"/>
              <a:t>=</a:t>
            </a:r>
            <a:r>
              <a:rPr lang="en-US" i="1" dirty="0" smtClean="0"/>
              <a:t>table2.column_name</a:t>
            </a:r>
            <a:r>
              <a:rPr lang="en-US" dirty="0" smtClean="0"/>
              <a:t>;</a:t>
            </a:r>
          </a:p>
          <a:p>
            <a:pPr>
              <a:buNone/>
            </a:pPr>
            <a:r>
              <a:rPr lang="en-US" dirty="0" smtClean="0"/>
              <a:t>Example:</a:t>
            </a:r>
          </a:p>
          <a:p>
            <a:pPr>
              <a:buNone/>
            </a:pPr>
            <a:r>
              <a:rPr lang="en-US" dirty="0" smtClean="0"/>
              <a:t>	SELECT </a:t>
            </a:r>
            <a:r>
              <a:rPr lang="en-US" dirty="0" err="1" smtClean="0"/>
              <a:t>Orders.OrderID</a:t>
            </a:r>
            <a:r>
              <a:rPr lang="en-US" dirty="0" smtClean="0"/>
              <a:t>, </a:t>
            </a:r>
            <a:r>
              <a:rPr lang="en-US" dirty="0" err="1" smtClean="0"/>
              <a:t>Employees.FirstName</a:t>
            </a:r>
            <a:r>
              <a:rPr lang="en-US" dirty="0" smtClean="0"/>
              <a:t/>
            </a:r>
            <a:br>
              <a:rPr lang="en-US" dirty="0" smtClean="0"/>
            </a:br>
            <a:r>
              <a:rPr lang="en-US" dirty="0" smtClean="0"/>
              <a:t>FROM Orders</a:t>
            </a:r>
            <a:br>
              <a:rPr lang="en-US" dirty="0" smtClean="0"/>
            </a:br>
            <a:r>
              <a:rPr lang="en-US" dirty="0" smtClean="0"/>
              <a:t>RIGHT JOIN Employees</a:t>
            </a:r>
            <a:br>
              <a:rPr lang="en-US" dirty="0" smtClean="0"/>
            </a:br>
            <a:r>
              <a:rPr lang="en-US" dirty="0" smtClean="0"/>
              <a:t>ON </a:t>
            </a:r>
            <a:r>
              <a:rPr lang="en-US" dirty="0" err="1" smtClean="0"/>
              <a:t>Orders.EmployeeID</a:t>
            </a:r>
            <a:r>
              <a:rPr lang="en-US" dirty="0" smtClean="0"/>
              <a:t>=</a:t>
            </a:r>
            <a:r>
              <a:rPr lang="en-US" dirty="0" err="1" smtClean="0"/>
              <a:t>Employees.EmployeeID</a:t>
            </a:r>
            <a:r>
              <a:rPr lang="en-US" dirty="0" smtClean="0"/>
              <a:t/>
            </a:r>
            <a:br>
              <a:rPr lang="en-US" dirty="0" smtClean="0"/>
            </a:br>
            <a:r>
              <a:rPr lang="en-US" dirty="0" smtClean="0"/>
              <a:t>ORDER BY </a:t>
            </a:r>
            <a:r>
              <a:rPr lang="en-US" dirty="0" err="1" smtClean="0"/>
              <a:t>Orders.OrderID</a:t>
            </a:r>
            <a:r>
              <a:rPr lang="en-US" dirty="0" smtClean="0"/>
              <a:t>;</a:t>
            </a:r>
          </a:p>
          <a:p>
            <a:pPr>
              <a:buNone/>
            </a:pPr>
            <a:r>
              <a:rPr lang="en-US" dirty="0" smtClean="0">
                <a:hlinkClick r:id="rId2"/>
              </a:rPr>
              <a:t>Result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23" y="309154"/>
            <a:ext cx="8596668" cy="709749"/>
          </a:xfrm>
        </p:spPr>
        <p:txBody>
          <a:bodyPr>
            <a:normAutofit fontScale="90000"/>
          </a:bodyPr>
          <a:lstStyle/>
          <a:p>
            <a:r>
              <a:rPr lang="en-US" b="1" dirty="0" smtClean="0">
                <a:solidFill>
                  <a:schemeClr val="tx1"/>
                </a:solidFill>
                <a:latin typeface="Times New Roman" pitchFamily="18" charset="0"/>
                <a:cs typeface="Times New Roman" pitchFamily="18" charset="0"/>
              </a:rPr>
              <a:t>FULL OUTER JOIN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7334" y="1018903"/>
            <a:ext cx="8596668" cy="5643154"/>
          </a:xfrm>
        </p:spPr>
        <p:txBody>
          <a:bodyPr>
            <a:normAutofit fontScale="92500" lnSpcReduction="10000"/>
          </a:bodyPr>
          <a:lstStyle/>
          <a:p>
            <a:r>
              <a:rPr lang="en-US" dirty="0" smtClean="0">
                <a:latin typeface="Times New Roman" pitchFamily="18" charset="0"/>
                <a:cs typeface="Times New Roman" pitchFamily="18" charset="0"/>
              </a:rPr>
              <a:t>The FULL OUTER JOIN keyword returns all rows from the left table (table1) and from the right table (table2).</a:t>
            </a:r>
          </a:p>
          <a:p>
            <a:r>
              <a:rPr lang="en-US" dirty="0" smtClean="0">
                <a:latin typeface="Times New Roman" pitchFamily="18" charset="0"/>
                <a:cs typeface="Times New Roman" pitchFamily="18" charset="0"/>
              </a:rPr>
              <a:t>The FULL OUTER JOIN keyword combines the result of both LEFT and RIGHT joins.</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	SELECT </a:t>
            </a:r>
            <a:r>
              <a:rPr lang="en-US" i="1" dirty="0" err="1" smtClean="0">
                <a:latin typeface="Times New Roman" pitchFamily="18" charset="0"/>
                <a:cs typeface="Times New Roman" pitchFamily="18" charset="0"/>
              </a:rPr>
              <a:t>column_name</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i="1" dirty="0" smtClean="0">
                <a:latin typeface="Times New Roman" pitchFamily="18" charset="0"/>
                <a:cs typeface="Times New Roman" pitchFamily="18" charset="0"/>
              </a:rPr>
              <a:t>table1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OUTER JOIN </a:t>
            </a:r>
            <a:r>
              <a:rPr lang="en-US" i="1" dirty="0" smtClean="0">
                <a:latin typeface="Times New Roman" pitchFamily="18" charset="0"/>
                <a:cs typeface="Times New Roman" pitchFamily="18" charset="0"/>
              </a:rPr>
              <a:t>table2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i="1" dirty="0" smtClean="0">
                <a:latin typeface="Times New Roman" pitchFamily="18" charset="0"/>
                <a:cs typeface="Times New Roman" pitchFamily="18" charset="0"/>
              </a:rPr>
              <a:t>table1.column_name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table2.column_name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Customers.CustomerName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Customers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OUTER JOIN Orders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dirty="0" err="1" smtClean="0">
                <a:latin typeface="Times New Roman" pitchFamily="18" charset="0"/>
                <a:cs typeface="Times New Roman" pitchFamily="18" charset="0"/>
              </a:rPr>
              <a:t>Customers.CustomerID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Orders.CustomerID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ORDER BY </a:t>
            </a:r>
            <a:r>
              <a:rPr lang="en-US" dirty="0" err="1" smtClean="0">
                <a:latin typeface="Times New Roman" pitchFamily="18" charset="0"/>
                <a:cs typeface="Times New Roman" pitchFamily="18" charset="0"/>
              </a:rPr>
              <a:t>Customers.CustomerName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FULL OUTER JOIN keyword returns all the rows from the left table (Customers), and all the rows from the right table (Orders). If there are rows in "Customers" that do not have matches in "Orders", or if there are rows in "Orders" that do not have matches in "Customers", those rows will be listed as well</a:t>
            </a:r>
            <a:r>
              <a:rPr lang="en-US" dirty="0" smtClean="0"/>
              <a:t>.</a:t>
            </a:r>
          </a:p>
          <a:p>
            <a:r>
              <a:rPr lang="en-US" dirty="0" smtClean="0">
                <a:hlinkClick r:id="rId2"/>
              </a:rPr>
              <a:t>Result</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US" b="1" dirty="0" smtClean="0">
                <a:solidFill>
                  <a:schemeClr val="tx1"/>
                </a:solidFill>
              </a:rPr>
              <a:t>TRIGGERS</a:t>
            </a:r>
            <a:endParaRPr lang="en-US" b="1" dirty="0">
              <a:solidFill>
                <a:schemeClr val="tx1"/>
              </a:solidFill>
            </a:endParaRPr>
          </a:p>
        </p:txBody>
      </p:sp>
      <p:sp>
        <p:nvSpPr>
          <p:cNvPr id="3" name="Content Placeholder 2"/>
          <p:cNvSpPr>
            <a:spLocks noGrp="1"/>
          </p:cNvSpPr>
          <p:nvPr>
            <p:ph idx="1"/>
          </p:nvPr>
        </p:nvSpPr>
        <p:spPr>
          <a:xfrm>
            <a:off x="677334" y="1423851"/>
            <a:ext cx="8596668" cy="4617511"/>
          </a:xfrm>
        </p:spPr>
        <p:txBody>
          <a:bodyPr/>
          <a:lstStyle/>
          <a:p>
            <a:r>
              <a:rPr lang="en-US" dirty="0" smtClean="0"/>
              <a:t>Triggers are stored programs, which are automatically executed or fired when some events occur. Triggers are, in fact, written to be executed in response to any of the following events:</a:t>
            </a:r>
          </a:p>
          <a:p>
            <a:r>
              <a:rPr lang="en-US" dirty="0" smtClean="0"/>
              <a:t>A database manipulation (DML) statement (DELETE, INSERT, or UPDATE).</a:t>
            </a:r>
          </a:p>
          <a:p>
            <a:r>
              <a:rPr lang="en-US" dirty="0" smtClean="0"/>
              <a:t>A database definition (DDL) statement (CREATE, ALTER, or DROP).</a:t>
            </a:r>
          </a:p>
          <a:p>
            <a:r>
              <a:rPr lang="en-US" dirty="0" smtClean="0"/>
              <a:t>A database operation (SERVERERROR, LOGON, LOGOFF, STARTUP, or SHUTDOWN).</a:t>
            </a:r>
          </a:p>
          <a:p>
            <a:r>
              <a:rPr lang="en-US" dirty="0" smtClean="0"/>
              <a:t>Triggers could be defined on the table, view, schema, or database with which the event is associated.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r>
              <a:rPr lang="en-US" b="1" dirty="0" smtClean="0">
                <a:solidFill>
                  <a:schemeClr val="tx1">
                    <a:lumMod val="85000"/>
                    <a:lumOff val="15000"/>
                  </a:schemeClr>
                </a:solidFill>
                <a:latin typeface="Times New Roman" pitchFamily="18" charset="0"/>
                <a:cs typeface="Times New Roman" pitchFamily="18" charset="0"/>
              </a:rPr>
              <a:t>TYPES OF SQL COMMANDS(CONTD..)</a:t>
            </a:r>
            <a:endParaRPr lang="en-US" dirty="0"/>
          </a:p>
        </p:txBody>
      </p:sp>
      <p:sp>
        <p:nvSpPr>
          <p:cNvPr id="3" name="Content Placeholder 2"/>
          <p:cNvSpPr>
            <a:spLocks noGrp="1"/>
          </p:cNvSpPr>
          <p:nvPr>
            <p:ph idx="1"/>
          </p:nvPr>
        </p:nvSpPr>
        <p:spPr>
          <a:xfrm>
            <a:off x="677334" y="1580607"/>
            <a:ext cx="8596668" cy="4460756"/>
          </a:xfrm>
        </p:spPr>
        <p:txBody>
          <a:bodyPr/>
          <a:lstStyle/>
          <a:p>
            <a:pPr>
              <a:buNone/>
            </a:pPr>
            <a:r>
              <a:rPr lang="en-US" b="1" dirty="0" smtClean="0"/>
              <a:t>Data Control Language(DCL)</a:t>
            </a:r>
          </a:p>
          <a:p>
            <a:pPr>
              <a:buNone/>
            </a:pPr>
            <a:r>
              <a:rPr lang="en-US" dirty="0" smtClean="0"/>
              <a:t>	Data control commands in SQL allow you to control access to data within the database. These </a:t>
            </a:r>
            <a:r>
              <a:rPr lang="en-US" i="1" dirty="0" smtClean="0"/>
              <a:t>DCL</a:t>
            </a:r>
            <a:r>
              <a:rPr lang="en-US" dirty="0" smtClean="0"/>
              <a:t> commands are normally used to create objects related to user access and also control the distribution of privileges among users. Some data control commands are as follows:</a:t>
            </a:r>
          </a:p>
          <a:p>
            <a:r>
              <a:rPr lang="en-US" dirty="0" smtClean="0"/>
              <a:t>ALTER PASSWORD</a:t>
            </a:r>
          </a:p>
          <a:p>
            <a:r>
              <a:rPr lang="en-US" dirty="0" smtClean="0"/>
              <a:t>GRANT</a:t>
            </a:r>
          </a:p>
          <a:p>
            <a:r>
              <a:rPr lang="en-US" dirty="0" smtClean="0"/>
              <a:t>REVOKE</a:t>
            </a:r>
          </a:p>
          <a:p>
            <a:r>
              <a:rPr lang="en-US" dirty="0" smtClean="0"/>
              <a:t>CREATE SYNONYM</a:t>
            </a:r>
          </a:p>
          <a:p>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256902"/>
            <a:ext cx="8596668" cy="775063"/>
          </a:xfrm>
        </p:spPr>
        <p:txBody>
          <a:bodyPr>
            <a:normAutofit fontScale="90000"/>
          </a:bodyPr>
          <a:lstStyle/>
          <a:p>
            <a:r>
              <a:rPr lang="en-US" dirty="0" smtClean="0">
                <a:solidFill>
                  <a:schemeClr val="tx1"/>
                </a:solidFill>
              </a:rPr>
              <a:t>BENEFITS OF TRIGGERS</a:t>
            </a:r>
            <a:r>
              <a:rPr lang="en-US" dirty="0" smtClean="0"/>
              <a:t/>
            </a:r>
            <a:br>
              <a:rPr lang="en-US" dirty="0" smtClean="0"/>
            </a:br>
            <a:endParaRPr lang="en-US" dirty="0"/>
          </a:p>
        </p:txBody>
      </p:sp>
      <p:sp>
        <p:nvSpPr>
          <p:cNvPr id="3" name="Content Placeholder 2"/>
          <p:cNvSpPr>
            <a:spLocks noGrp="1"/>
          </p:cNvSpPr>
          <p:nvPr>
            <p:ph idx="1"/>
          </p:nvPr>
        </p:nvSpPr>
        <p:spPr>
          <a:xfrm>
            <a:off x="677334" y="1123407"/>
            <a:ext cx="8596668" cy="4917956"/>
          </a:xfrm>
        </p:spPr>
        <p:txBody>
          <a:bodyPr/>
          <a:lstStyle/>
          <a:p>
            <a:pPr>
              <a:buNone/>
            </a:pPr>
            <a:r>
              <a:rPr lang="en-US" dirty="0" smtClean="0"/>
              <a:t>Triggers can be written for the following purposes:</a:t>
            </a:r>
          </a:p>
          <a:p>
            <a:r>
              <a:rPr lang="en-US" dirty="0" smtClean="0"/>
              <a:t>Generating some derived column values automatically</a:t>
            </a:r>
          </a:p>
          <a:p>
            <a:r>
              <a:rPr lang="en-US" dirty="0" smtClean="0"/>
              <a:t>Enforcing referential integrity</a:t>
            </a:r>
          </a:p>
          <a:p>
            <a:r>
              <a:rPr lang="en-US" dirty="0" smtClean="0"/>
              <a:t>Event logging and storing information on table access</a:t>
            </a:r>
          </a:p>
          <a:p>
            <a:r>
              <a:rPr lang="en-US" dirty="0" smtClean="0"/>
              <a:t>Auditing</a:t>
            </a:r>
          </a:p>
          <a:p>
            <a:r>
              <a:rPr lang="en-US" dirty="0" smtClean="0"/>
              <a:t>Synchronous replication of tables</a:t>
            </a:r>
          </a:p>
          <a:p>
            <a:r>
              <a:rPr lang="en-US" dirty="0" smtClean="0"/>
              <a:t>Imposing security authorizations</a:t>
            </a:r>
          </a:p>
          <a:p>
            <a:r>
              <a:rPr lang="en-US" dirty="0" smtClean="0"/>
              <a:t>Preventing invalid transactions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4271" y="361406"/>
            <a:ext cx="8596668" cy="709749"/>
          </a:xfrm>
        </p:spPr>
        <p:txBody>
          <a:bodyPr>
            <a:normAutofit fontScale="90000"/>
          </a:bodyPr>
          <a:lstStyle/>
          <a:p>
            <a:r>
              <a:rPr lang="en-US" dirty="0" smtClean="0">
                <a:solidFill>
                  <a:schemeClr val="tx1"/>
                </a:solidFill>
              </a:rPr>
              <a:t>CREATING TRIGGERS</a:t>
            </a:r>
            <a:br>
              <a:rPr lang="en-US" dirty="0" smtClean="0">
                <a:solidFill>
                  <a:schemeClr val="tx1"/>
                </a:solidFill>
              </a:rPr>
            </a:br>
            <a:endParaRPr lang="en-US" dirty="0">
              <a:solidFill>
                <a:schemeClr val="tx1"/>
              </a:solidFill>
            </a:endParaRPr>
          </a:p>
        </p:txBody>
      </p:sp>
      <p:sp>
        <p:nvSpPr>
          <p:cNvPr id="5" name="Content Placeholder 4"/>
          <p:cNvSpPr>
            <a:spLocks noGrp="1"/>
          </p:cNvSpPr>
          <p:nvPr>
            <p:ph sz="half" idx="1"/>
          </p:nvPr>
        </p:nvSpPr>
        <p:spPr>
          <a:xfrm>
            <a:off x="470263" y="1306286"/>
            <a:ext cx="4391106" cy="4735075"/>
          </a:xfrm>
        </p:spPr>
        <p:txBody>
          <a:bodyPr>
            <a:noAutofit/>
          </a:bodyPr>
          <a:lstStyle/>
          <a:p>
            <a:pPr>
              <a:buNone/>
            </a:pPr>
            <a:r>
              <a:rPr lang="en-US" sz="1400" dirty="0" smtClean="0">
                <a:latin typeface="Times New Roman" pitchFamily="18" charset="0"/>
                <a:cs typeface="Times New Roman" pitchFamily="18" charset="0"/>
              </a:rPr>
              <a:t>CREATE [OR REPLACE ] TRIGGER </a:t>
            </a:r>
            <a:r>
              <a:rPr lang="en-US" sz="1400" dirty="0" err="1" smtClean="0">
                <a:latin typeface="Times New Roman" pitchFamily="18" charset="0"/>
                <a:cs typeface="Times New Roman" pitchFamily="18" charset="0"/>
              </a:rPr>
              <a:t>trigger_name</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{BEFORE | AFTER | INSTEAD OF } </a:t>
            </a:r>
          </a:p>
          <a:p>
            <a:pPr>
              <a:buNone/>
            </a:pPr>
            <a:r>
              <a:rPr lang="en-US" sz="1400" dirty="0" smtClean="0">
                <a:latin typeface="Times New Roman" pitchFamily="18" charset="0"/>
                <a:cs typeface="Times New Roman" pitchFamily="18" charset="0"/>
              </a:rPr>
              <a:t>{INSERT [OR] | UPDATE [OR] | DELETE} </a:t>
            </a:r>
          </a:p>
          <a:p>
            <a:pPr>
              <a:buNone/>
            </a:pPr>
            <a:r>
              <a:rPr lang="en-US" sz="1400" dirty="0" smtClean="0">
                <a:latin typeface="Times New Roman" pitchFamily="18" charset="0"/>
                <a:cs typeface="Times New Roman" pitchFamily="18" charset="0"/>
              </a:rPr>
              <a:t>[OF </a:t>
            </a:r>
            <a:r>
              <a:rPr lang="en-US" sz="1400" dirty="0" err="1" smtClean="0">
                <a:latin typeface="Times New Roman" pitchFamily="18" charset="0"/>
                <a:cs typeface="Times New Roman" pitchFamily="18" charset="0"/>
              </a:rPr>
              <a:t>col_name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ON </a:t>
            </a:r>
            <a:r>
              <a:rPr lang="en-US" sz="1400" dirty="0" err="1" smtClean="0">
                <a:latin typeface="Times New Roman" pitchFamily="18" charset="0"/>
                <a:cs typeface="Times New Roman" pitchFamily="18" charset="0"/>
              </a:rPr>
              <a:t>table_name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[REFERENCING OLD AS o NEW AS n] </a:t>
            </a:r>
          </a:p>
          <a:p>
            <a:pPr>
              <a:buNone/>
            </a:pPr>
            <a:r>
              <a:rPr lang="en-US" sz="1400" dirty="0" smtClean="0">
                <a:latin typeface="Times New Roman" pitchFamily="18" charset="0"/>
                <a:cs typeface="Times New Roman" pitchFamily="18" charset="0"/>
              </a:rPr>
              <a:t>[FOR EACH ROW] </a:t>
            </a:r>
          </a:p>
          <a:p>
            <a:pPr>
              <a:buNone/>
            </a:pPr>
            <a:r>
              <a:rPr lang="en-US" sz="1400" dirty="0" smtClean="0">
                <a:latin typeface="Times New Roman" pitchFamily="18" charset="0"/>
                <a:cs typeface="Times New Roman" pitchFamily="18" charset="0"/>
              </a:rPr>
              <a:t>WHEN (condition) </a:t>
            </a:r>
          </a:p>
          <a:p>
            <a:pPr>
              <a:buNone/>
            </a:pPr>
            <a:r>
              <a:rPr lang="en-US" sz="1400" dirty="0" smtClean="0">
                <a:latin typeface="Times New Roman" pitchFamily="18" charset="0"/>
                <a:cs typeface="Times New Roman" pitchFamily="18" charset="0"/>
              </a:rPr>
              <a:t>DECLARE </a:t>
            </a:r>
          </a:p>
          <a:p>
            <a:pPr>
              <a:buNone/>
            </a:pPr>
            <a:r>
              <a:rPr lang="en-US" sz="1400" dirty="0" smtClean="0">
                <a:latin typeface="Times New Roman" pitchFamily="18" charset="0"/>
                <a:cs typeface="Times New Roman" pitchFamily="18" charset="0"/>
              </a:rPr>
              <a:t>Declaration-statements </a:t>
            </a:r>
          </a:p>
          <a:p>
            <a:pPr>
              <a:buNone/>
            </a:pPr>
            <a:r>
              <a:rPr lang="en-US" sz="1400" dirty="0" smtClean="0">
                <a:latin typeface="Times New Roman" pitchFamily="18" charset="0"/>
                <a:cs typeface="Times New Roman" pitchFamily="18" charset="0"/>
              </a:rPr>
              <a:t>BEGIN</a:t>
            </a:r>
          </a:p>
          <a:p>
            <a:pPr>
              <a:buNone/>
            </a:pPr>
            <a:r>
              <a:rPr lang="en-US" sz="1400" dirty="0" smtClean="0">
                <a:latin typeface="Times New Roman" pitchFamily="18" charset="0"/>
                <a:cs typeface="Times New Roman" pitchFamily="18" charset="0"/>
              </a:rPr>
              <a:t> Executable-statements </a:t>
            </a:r>
          </a:p>
          <a:p>
            <a:pPr>
              <a:buNone/>
            </a:pPr>
            <a:r>
              <a:rPr lang="en-US" sz="1400" dirty="0" smtClean="0">
                <a:latin typeface="Times New Roman" pitchFamily="18" charset="0"/>
                <a:cs typeface="Times New Roman" pitchFamily="18" charset="0"/>
              </a:rPr>
              <a:t>EXCEPTION</a:t>
            </a:r>
          </a:p>
          <a:p>
            <a:pPr>
              <a:buNone/>
            </a:pPr>
            <a:r>
              <a:rPr lang="en-US" sz="1400" dirty="0" smtClean="0">
                <a:latin typeface="Times New Roman" pitchFamily="18" charset="0"/>
                <a:cs typeface="Times New Roman" pitchFamily="18" charset="0"/>
              </a:rPr>
              <a:t> Exception-handling-statements </a:t>
            </a:r>
          </a:p>
          <a:p>
            <a:pPr>
              <a:buNone/>
            </a:pPr>
            <a:r>
              <a:rPr lang="en-US" sz="1400" dirty="0" smtClean="0">
                <a:latin typeface="Times New Roman" pitchFamily="18" charset="0"/>
                <a:cs typeface="Times New Roman" pitchFamily="18" charset="0"/>
              </a:rPr>
              <a:t>END;</a:t>
            </a:r>
            <a:endParaRPr lang="en-US" sz="1400" dirty="0">
              <a:latin typeface="Times New Roman" pitchFamily="18" charset="0"/>
              <a:cs typeface="Times New Roman" pitchFamily="18" charset="0"/>
            </a:endParaRPr>
          </a:p>
        </p:txBody>
      </p:sp>
      <p:sp>
        <p:nvSpPr>
          <p:cNvPr id="6" name="Content Placeholder 5"/>
          <p:cNvSpPr>
            <a:spLocks noGrp="1"/>
          </p:cNvSpPr>
          <p:nvPr>
            <p:ph sz="half" idx="2"/>
          </p:nvPr>
        </p:nvSpPr>
        <p:spPr>
          <a:xfrm>
            <a:off x="4624251" y="1280159"/>
            <a:ext cx="5904412" cy="5316583"/>
          </a:xfrm>
        </p:spPr>
        <p:txBody>
          <a:bodyPr>
            <a:normAutofit fontScale="85000" lnSpcReduction="10000"/>
          </a:bodyPr>
          <a:lstStyle/>
          <a:p>
            <a:pPr>
              <a:buNone/>
            </a:pPr>
            <a:r>
              <a:rPr lang="en-US" dirty="0" smtClean="0">
                <a:latin typeface="Times New Roman" pitchFamily="18" charset="0"/>
                <a:cs typeface="Times New Roman" pitchFamily="18" charset="0"/>
              </a:rPr>
              <a:t>CREATE [OR REPLACE] TRIGGER </a:t>
            </a:r>
            <a:r>
              <a:rPr lang="en-US" dirty="0" err="1" smtClean="0">
                <a:latin typeface="Times New Roman" pitchFamily="18" charset="0"/>
                <a:cs typeface="Times New Roman" pitchFamily="18" charset="0"/>
              </a:rPr>
              <a:t>trigger_name</a:t>
            </a:r>
            <a:r>
              <a:rPr lang="en-US" dirty="0" smtClean="0">
                <a:latin typeface="Times New Roman" pitchFamily="18" charset="0"/>
                <a:cs typeface="Times New Roman" pitchFamily="18" charset="0"/>
              </a:rPr>
              <a:t>: Creates or replaces an existing trigger with the </a:t>
            </a:r>
            <a:r>
              <a:rPr lang="en-US" i="1" dirty="0" err="1" smtClean="0">
                <a:latin typeface="Times New Roman" pitchFamily="18" charset="0"/>
                <a:cs typeface="Times New Roman" pitchFamily="18" charset="0"/>
              </a:rPr>
              <a:t>trigger_name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{BEFORE | AFTER | INSTEAD OF} : This specifies when the trigger would be executed. The INSTEAD OF clause is used for creating trigger on a view.</a:t>
            </a:r>
          </a:p>
          <a:p>
            <a:pPr>
              <a:buNone/>
            </a:pPr>
            <a:r>
              <a:rPr lang="en-US" dirty="0" smtClean="0">
                <a:latin typeface="Times New Roman" pitchFamily="18" charset="0"/>
                <a:cs typeface="Times New Roman" pitchFamily="18" charset="0"/>
              </a:rPr>
              <a:t>{INSERT [OR] | UPDATE [OR] | DELETE}: This specifies the DML operation.</a:t>
            </a:r>
          </a:p>
          <a:p>
            <a:pPr>
              <a:buNone/>
            </a:pPr>
            <a:r>
              <a:rPr lang="en-US" dirty="0" smtClean="0">
                <a:latin typeface="Times New Roman" pitchFamily="18" charset="0"/>
                <a:cs typeface="Times New Roman" pitchFamily="18" charset="0"/>
              </a:rPr>
              <a:t>[OF </a:t>
            </a:r>
            <a:r>
              <a:rPr lang="en-US" dirty="0" err="1" smtClean="0">
                <a:latin typeface="Times New Roman" pitchFamily="18" charset="0"/>
                <a:cs typeface="Times New Roman" pitchFamily="18" charset="0"/>
              </a:rPr>
              <a:t>col_name</a:t>
            </a:r>
            <a:r>
              <a:rPr lang="en-US" dirty="0" smtClean="0">
                <a:latin typeface="Times New Roman" pitchFamily="18" charset="0"/>
                <a:cs typeface="Times New Roman" pitchFamily="18" charset="0"/>
              </a:rPr>
              <a:t>]: This specifies the column name that would be updated.</a:t>
            </a:r>
          </a:p>
          <a:p>
            <a:pPr>
              <a:buNone/>
            </a:pPr>
            <a:r>
              <a:rPr lang="en-US" dirty="0" smtClean="0">
                <a:latin typeface="Times New Roman" pitchFamily="18" charset="0"/>
                <a:cs typeface="Times New Roman" pitchFamily="18" charset="0"/>
              </a:rPr>
              <a:t>[ON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This specifies the name of the table associated with the trigger.</a:t>
            </a:r>
          </a:p>
          <a:p>
            <a:pPr>
              <a:buNone/>
            </a:pPr>
            <a:r>
              <a:rPr lang="en-US" dirty="0" smtClean="0">
                <a:latin typeface="Times New Roman" pitchFamily="18" charset="0"/>
                <a:cs typeface="Times New Roman" pitchFamily="18" charset="0"/>
              </a:rPr>
              <a:t>[REFERENCING OLD AS o NEW AS n]: This allows you to refer new and old values for various DML statements, like INSERT, UPDATE, and DELETE.</a:t>
            </a:r>
          </a:p>
          <a:p>
            <a:pPr>
              <a:buNone/>
            </a:pPr>
            <a:r>
              <a:rPr lang="en-US" dirty="0" smtClean="0">
                <a:latin typeface="Times New Roman" pitchFamily="18" charset="0"/>
                <a:cs typeface="Times New Roman" pitchFamily="18" charset="0"/>
              </a:rPr>
              <a:t>[FOR EACH ROW]: This specifies a row level trigger, i.e., the trigger would be executed for each row being affected. Otherwise the trigger will execute just once when the SQL statement is executed, which is called a table level trigger.</a:t>
            </a:r>
          </a:p>
          <a:p>
            <a:pPr>
              <a:buNone/>
            </a:pPr>
            <a:r>
              <a:rPr lang="en-US" dirty="0" smtClean="0">
                <a:latin typeface="Times New Roman" pitchFamily="18" charset="0"/>
                <a:cs typeface="Times New Roman" pitchFamily="18" charset="0"/>
              </a:rPr>
              <a:t>WHEN (condition): This provides a condition for rows for which the trigger would fire. This clause is valid only for row level triggers.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fontScale="90000"/>
          </a:bodyPr>
          <a:lstStyle/>
          <a:p>
            <a:r>
              <a:rPr lang="en-US" dirty="0" smtClean="0">
                <a:solidFill>
                  <a:schemeClr val="tx1"/>
                </a:solidFill>
              </a:rPr>
              <a:t>CREATING TRIGGERS</a:t>
            </a:r>
            <a:endParaRPr lang="en-US" dirty="0"/>
          </a:p>
        </p:txBody>
      </p:sp>
      <p:sp>
        <p:nvSpPr>
          <p:cNvPr id="3" name="Content Placeholder 2"/>
          <p:cNvSpPr>
            <a:spLocks noGrp="1"/>
          </p:cNvSpPr>
          <p:nvPr>
            <p:ph idx="1"/>
          </p:nvPr>
        </p:nvSpPr>
        <p:spPr>
          <a:xfrm>
            <a:off x="677334" y="1345475"/>
            <a:ext cx="8596668" cy="4695888"/>
          </a:xfrm>
        </p:spPr>
        <p:txBody>
          <a:bodyPr>
            <a:normAutofit fontScale="92500" lnSpcReduction="20000"/>
          </a:bodyPr>
          <a:lstStyle/>
          <a:p>
            <a:pPr>
              <a:buNone/>
            </a:pPr>
            <a:r>
              <a:rPr lang="en-US" sz="2000" b="1" dirty="0" smtClean="0">
                <a:latin typeface="Times New Roman" pitchFamily="18" charset="0"/>
                <a:cs typeface="Times New Roman" pitchFamily="18" charset="0"/>
              </a:rPr>
              <a:t>EXAMPLE</a:t>
            </a:r>
          </a:p>
          <a:p>
            <a:pPr>
              <a:buNone/>
            </a:pPr>
            <a:r>
              <a:rPr lang="en-US" sz="2000" dirty="0" smtClean="0">
                <a:latin typeface="Times New Roman" pitchFamily="18" charset="0"/>
                <a:cs typeface="Times New Roman" pitchFamily="18" charset="0"/>
              </a:rPr>
              <a:t>CREATE </a:t>
            </a:r>
            <a:r>
              <a:rPr lang="en-US" sz="2000" dirty="0" smtClean="0">
                <a:latin typeface="Times New Roman" pitchFamily="18" charset="0"/>
                <a:cs typeface="Times New Roman" pitchFamily="18" charset="0"/>
              </a:rPr>
              <a:t>OR REPLACE TRIGGER </a:t>
            </a:r>
            <a:r>
              <a:rPr lang="en-US" sz="2000" dirty="0" err="1" smtClean="0">
                <a:latin typeface="Times New Roman" pitchFamily="18" charset="0"/>
                <a:cs typeface="Times New Roman" pitchFamily="18" charset="0"/>
              </a:rPr>
              <a:t>display_salary_changes</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BEFORE </a:t>
            </a:r>
            <a:r>
              <a:rPr lang="en-US" sz="2000" dirty="0" smtClean="0">
                <a:latin typeface="Times New Roman" pitchFamily="18" charset="0"/>
                <a:cs typeface="Times New Roman" pitchFamily="18" charset="0"/>
              </a:rPr>
              <a:t>DELETE OR INSERT OR UPDATE ON customers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EACH ROW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WHEN </a:t>
            </a:r>
            <a:r>
              <a:rPr lang="en-US" sz="2000" dirty="0" smtClean="0">
                <a:latin typeface="Times New Roman" pitchFamily="18" charset="0"/>
                <a:cs typeface="Times New Roman" pitchFamily="18" charset="0"/>
              </a:rPr>
              <a:t>(NEW.ID &gt; 0)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DECLARE </a:t>
            </a:r>
          </a:p>
          <a:p>
            <a:pPr>
              <a:buNone/>
            </a:pPr>
            <a:r>
              <a:rPr lang="en-US" sz="2000" dirty="0" err="1" smtClean="0">
                <a:latin typeface="Times New Roman" pitchFamily="18" charset="0"/>
                <a:cs typeface="Times New Roman" pitchFamily="18" charset="0"/>
              </a:rPr>
              <a:t>sal_diff</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number;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BEGIN </a:t>
            </a:r>
          </a:p>
          <a:p>
            <a:pPr>
              <a:buNone/>
            </a:pPr>
            <a:r>
              <a:rPr lang="en-US" sz="2000" dirty="0" err="1" smtClean="0">
                <a:latin typeface="Times New Roman" pitchFamily="18" charset="0"/>
                <a:cs typeface="Times New Roman" pitchFamily="18" charset="0"/>
              </a:rPr>
              <a:t>sal_diff</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NEW.salary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OLD.salary</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dbms_output.put_line</a:t>
            </a:r>
            <a:r>
              <a:rPr lang="en-US" sz="2000" dirty="0" smtClean="0">
                <a:latin typeface="Times New Roman" pitchFamily="18" charset="0"/>
                <a:cs typeface="Times New Roman" pitchFamily="18" charset="0"/>
              </a:rPr>
              <a:t>('Old salary: ' || :</a:t>
            </a:r>
            <a:r>
              <a:rPr lang="en-US" sz="2000" dirty="0" err="1" smtClean="0">
                <a:latin typeface="Times New Roman" pitchFamily="18" charset="0"/>
                <a:cs typeface="Times New Roman" pitchFamily="18" charset="0"/>
              </a:rPr>
              <a:t>OLD.salary</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dbms_output.put_line</a:t>
            </a:r>
            <a:r>
              <a:rPr lang="en-US" sz="2000" dirty="0" smtClean="0">
                <a:latin typeface="Times New Roman" pitchFamily="18" charset="0"/>
                <a:cs typeface="Times New Roman" pitchFamily="18" charset="0"/>
              </a:rPr>
              <a:t>('New salary: ' || :</a:t>
            </a:r>
            <a:r>
              <a:rPr lang="en-US" sz="2000" dirty="0" err="1" smtClean="0">
                <a:latin typeface="Times New Roman" pitchFamily="18" charset="0"/>
                <a:cs typeface="Times New Roman" pitchFamily="18" charset="0"/>
              </a:rPr>
              <a:t>NEW.salary</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dbms_output.put_line</a:t>
            </a:r>
            <a:r>
              <a:rPr lang="en-US" sz="2000" dirty="0" smtClean="0">
                <a:latin typeface="Times New Roman" pitchFamily="18" charset="0"/>
                <a:cs typeface="Times New Roman" pitchFamily="18" charset="0"/>
              </a:rPr>
              <a:t>('Salary difference: ' || </a:t>
            </a:r>
            <a:r>
              <a:rPr lang="en-US" sz="2000" dirty="0" err="1" smtClean="0">
                <a:latin typeface="Times New Roman" pitchFamily="18" charset="0"/>
                <a:cs typeface="Times New Roman" pitchFamily="18" charset="0"/>
              </a:rPr>
              <a:t>sal_diff</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END</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217714"/>
            <a:ext cx="8596668" cy="762000"/>
          </a:xfrm>
        </p:spPr>
        <p:txBody>
          <a:bodyPr/>
          <a:lstStyle/>
          <a:p>
            <a:r>
              <a:rPr lang="en-US" dirty="0" smtClean="0">
                <a:solidFill>
                  <a:schemeClr val="tx1"/>
                </a:solidFill>
              </a:rPr>
              <a:t>STORED PROCEDURES</a:t>
            </a:r>
            <a:endParaRPr lang="en-US" dirty="0">
              <a:solidFill>
                <a:schemeClr val="tx1"/>
              </a:solidFill>
            </a:endParaRPr>
          </a:p>
        </p:txBody>
      </p:sp>
      <p:sp>
        <p:nvSpPr>
          <p:cNvPr id="6" name="Content Placeholder 5"/>
          <p:cNvSpPr>
            <a:spLocks noGrp="1"/>
          </p:cNvSpPr>
          <p:nvPr>
            <p:ph idx="1"/>
          </p:nvPr>
        </p:nvSpPr>
        <p:spPr>
          <a:xfrm>
            <a:off x="677334" y="1149531"/>
            <a:ext cx="8596668" cy="5329646"/>
          </a:xfrm>
        </p:spPr>
        <p:txBody>
          <a:bodyPr>
            <a:normAutofit lnSpcReduction="10000"/>
          </a:bodyPr>
          <a:lstStyle/>
          <a:p>
            <a:pPr>
              <a:buNone/>
            </a:pPr>
            <a:r>
              <a:rPr lang="en-US" dirty="0" smtClean="0">
                <a:latin typeface="Times New Roman" pitchFamily="18" charset="0"/>
                <a:cs typeface="Times New Roman" pitchFamily="18" charset="0"/>
              </a:rPr>
              <a:t>	A </a:t>
            </a:r>
            <a:r>
              <a:rPr lang="en-US" b="1" dirty="0" smtClean="0">
                <a:latin typeface="Times New Roman" pitchFamily="18" charset="0"/>
                <a:cs typeface="Times New Roman" pitchFamily="18" charset="0"/>
              </a:rPr>
              <a:t>subprogram</a:t>
            </a:r>
            <a:r>
              <a:rPr lang="en-US" dirty="0" smtClean="0">
                <a:latin typeface="Times New Roman" pitchFamily="18" charset="0"/>
                <a:cs typeface="Times New Roman" pitchFamily="18" charset="0"/>
              </a:rPr>
              <a:t> is a program unit/module that performs a particular task. These subprograms are combined to form larger programs. This is basically called the 'Modular design'. A subprogram can be invoked by another subprogram or program which is called the calling program.</a:t>
            </a:r>
          </a:p>
          <a:p>
            <a:pPr>
              <a:buNone/>
            </a:pPr>
            <a:r>
              <a:rPr lang="en-US" dirty="0" smtClean="0">
                <a:latin typeface="Times New Roman" pitchFamily="18" charset="0"/>
                <a:cs typeface="Times New Roman" pitchFamily="18" charset="0"/>
              </a:rPr>
              <a:t>SQL  supports  two types of sub programs</a:t>
            </a:r>
          </a:p>
          <a:p>
            <a:r>
              <a:rPr lang="en-US" dirty="0" smtClean="0">
                <a:latin typeface="Times New Roman" pitchFamily="18" charset="0"/>
                <a:cs typeface="Times New Roman" pitchFamily="18" charset="0"/>
              </a:rPr>
              <a:t>Procedures</a:t>
            </a:r>
          </a:p>
          <a:p>
            <a:r>
              <a:rPr lang="en-US" dirty="0" smtClean="0">
                <a:latin typeface="Times New Roman" pitchFamily="18" charset="0"/>
                <a:cs typeface="Times New Roman" pitchFamily="18" charset="0"/>
              </a:rPr>
              <a:t>Functions</a:t>
            </a:r>
          </a:p>
          <a:p>
            <a:pPr>
              <a:buNone/>
            </a:pPr>
            <a:r>
              <a:rPr lang="en-US" dirty="0" smtClean="0">
                <a:latin typeface="Times New Roman" pitchFamily="18" charset="0"/>
                <a:cs typeface="Times New Roman" pitchFamily="18" charset="0"/>
              </a:rPr>
              <a:t>PROCEDURES</a:t>
            </a:r>
          </a:p>
          <a:p>
            <a:r>
              <a:rPr lang="en-US" dirty="0" smtClean="0">
                <a:latin typeface="Times New Roman" pitchFamily="18" charset="0"/>
                <a:cs typeface="Times New Roman" pitchFamily="18" charset="0"/>
              </a:rPr>
              <a:t>Procedure is a subprogram that performs a specific action</a:t>
            </a:r>
          </a:p>
          <a:p>
            <a:pPr>
              <a:buNone/>
            </a:pPr>
            <a:r>
              <a:rPr lang="en-US" dirty="0" smtClean="0">
                <a:latin typeface="Times New Roman" pitchFamily="18" charset="0"/>
                <a:cs typeface="Times New Roman" pitchFamily="18" charset="0"/>
              </a:rPr>
              <a:t>Syntax:</a:t>
            </a:r>
          </a:p>
          <a:p>
            <a:pPr>
              <a:spcBef>
                <a:spcPts val="0"/>
              </a:spcBef>
              <a:buNone/>
            </a:pPr>
            <a:r>
              <a:rPr lang="en-US" dirty="0" smtClean="0">
                <a:latin typeface="Times New Roman" pitchFamily="18" charset="0"/>
                <a:cs typeface="Times New Roman" pitchFamily="18" charset="0"/>
              </a:rPr>
              <a:t>	CREATE [OR REPLACE] </a:t>
            </a:r>
          </a:p>
          <a:p>
            <a:pPr>
              <a:spcBef>
                <a:spcPts val="0"/>
              </a:spcBef>
              <a:buNone/>
            </a:pPr>
            <a:r>
              <a:rPr lang="en-US" dirty="0" smtClean="0">
                <a:latin typeface="Times New Roman" pitchFamily="18" charset="0"/>
                <a:cs typeface="Times New Roman" pitchFamily="18" charset="0"/>
              </a:rPr>
              <a:t>	PROCEDURE </a:t>
            </a:r>
            <a:r>
              <a:rPr lang="en-US" dirty="0" err="1" smtClean="0">
                <a:latin typeface="Times New Roman" pitchFamily="18" charset="0"/>
                <a:cs typeface="Times New Roman" pitchFamily="18" charset="0"/>
              </a:rPr>
              <a:t>procedure_name</a:t>
            </a: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parameter_name</a:t>
            </a:r>
            <a:r>
              <a:rPr lang="en-US" dirty="0" smtClean="0">
                <a:latin typeface="Times New Roman" pitchFamily="18" charset="0"/>
                <a:cs typeface="Times New Roman" pitchFamily="18" charset="0"/>
              </a:rPr>
              <a:t> [IN | OUT | IN OUT] type [, ...])]</a:t>
            </a:r>
          </a:p>
          <a:p>
            <a:pPr>
              <a:spcBef>
                <a:spcPts val="0"/>
              </a:spcBef>
              <a:buNone/>
            </a:pPr>
            <a:r>
              <a:rPr lang="en-US" dirty="0" smtClean="0">
                <a:latin typeface="Times New Roman" pitchFamily="18" charset="0"/>
                <a:cs typeface="Times New Roman" pitchFamily="18" charset="0"/>
              </a:rPr>
              <a:t>	 {IS | AS} </a:t>
            </a:r>
          </a:p>
          <a:p>
            <a:pPr>
              <a:spcBef>
                <a:spcPts val="0"/>
              </a:spcBef>
              <a:buNone/>
            </a:pPr>
            <a:r>
              <a:rPr lang="en-US" dirty="0" smtClean="0">
                <a:latin typeface="Times New Roman" pitchFamily="18" charset="0"/>
                <a:cs typeface="Times New Roman" pitchFamily="18" charset="0"/>
              </a:rPr>
              <a:t>	BEGIN </a:t>
            </a:r>
          </a:p>
          <a:p>
            <a:pPr>
              <a:spcBef>
                <a:spcPts val="0"/>
              </a:spcBef>
              <a:buNone/>
            </a:pP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procedure_body</a:t>
            </a:r>
            <a:r>
              <a:rPr lang="en-US" dirty="0" smtClean="0">
                <a:latin typeface="Times New Roman" pitchFamily="18" charset="0"/>
                <a:cs typeface="Times New Roman" pitchFamily="18" charset="0"/>
              </a:rPr>
              <a:t> &gt; </a:t>
            </a:r>
          </a:p>
          <a:p>
            <a:pPr>
              <a:spcBef>
                <a:spcPts val="0"/>
              </a:spcBef>
              <a:buNone/>
            </a:pPr>
            <a:r>
              <a:rPr lang="en-US" dirty="0" smtClean="0">
                <a:latin typeface="Times New Roman" pitchFamily="18" charset="0"/>
                <a:cs typeface="Times New Roman" pitchFamily="18" charset="0"/>
              </a:rPr>
              <a:t>	END </a:t>
            </a:r>
            <a:r>
              <a:rPr lang="en-US" dirty="0" err="1" smtClean="0">
                <a:latin typeface="Times New Roman" pitchFamily="18" charset="0"/>
                <a:cs typeface="Times New Roman" pitchFamily="18" charset="0"/>
              </a:rPr>
              <a:t>procedure_name</a:t>
            </a:r>
            <a:r>
              <a:rPr lang="en-US" dirty="0" smtClean="0">
                <a:latin typeface="Times New Roman" pitchFamily="18" charset="0"/>
                <a:cs typeface="Times New Roman" pitchFamily="18" charset="0"/>
              </a:rPr>
              <a:t>;</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08" y="217714"/>
            <a:ext cx="8596668" cy="788126"/>
          </a:xfrm>
        </p:spPr>
        <p:txBody>
          <a:bodyPr>
            <a:normAutofit fontScale="90000"/>
          </a:bodyPr>
          <a:lstStyle/>
          <a:p>
            <a:r>
              <a:rPr lang="en-US" b="1" dirty="0" smtClean="0">
                <a:solidFill>
                  <a:schemeClr val="tx1"/>
                </a:solidFill>
                <a:latin typeface="Times New Roman" pitchFamily="18" charset="0"/>
                <a:cs typeface="Times New Roman" pitchFamily="18" charset="0"/>
              </a:rPr>
              <a:t>PROCEDURES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677334" y="1227909"/>
            <a:ext cx="8596668" cy="5355771"/>
          </a:xfrm>
        </p:spPr>
        <p:txBody>
          <a:bodyPr>
            <a:normAutofit/>
          </a:bodyPr>
          <a:lstStyle/>
          <a:p>
            <a:pPr>
              <a:spcBef>
                <a:spcPts val="0"/>
              </a:spcBef>
              <a:buNone/>
            </a:pPr>
            <a:r>
              <a:rPr lang="en-US" b="1" dirty="0" smtClean="0">
                <a:latin typeface="Times New Roman" pitchFamily="18" charset="0"/>
                <a:cs typeface="Times New Roman" pitchFamily="18" charset="0"/>
              </a:rPr>
              <a:t>Example:</a:t>
            </a:r>
          </a:p>
          <a:p>
            <a:pPr>
              <a:spcBef>
                <a:spcPts val="0"/>
              </a:spcBef>
              <a:buNone/>
            </a:pPr>
            <a:r>
              <a:rPr lang="en-US" dirty="0" smtClean="0">
                <a:latin typeface="Times New Roman" pitchFamily="18" charset="0"/>
                <a:cs typeface="Times New Roman" pitchFamily="18" charset="0"/>
              </a:rPr>
              <a:t>CREATE OR REPLACE </a:t>
            </a:r>
          </a:p>
          <a:p>
            <a:pPr>
              <a:spcBef>
                <a:spcPts val="0"/>
              </a:spcBef>
              <a:buNone/>
            </a:pPr>
            <a:r>
              <a:rPr lang="en-US" dirty="0" smtClean="0">
                <a:latin typeface="Times New Roman" pitchFamily="18" charset="0"/>
                <a:cs typeface="Times New Roman" pitchFamily="18" charset="0"/>
              </a:rPr>
              <a:t>PROCEDURE greetings </a:t>
            </a:r>
          </a:p>
          <a:p>
            <a:pPr>
              <a:spcBef>
                <a:spcPts val="0"/>
              </a:spcBef>
              <a:buNone/>
            </a:pPr>
            <a:r>
              <a:rPr lang="en-US" dirty="0" smtClean="0">
                <a:latin typeface="Times New Roman" pitchFamily="18" charset="0"/>
                <a:cs typeface="Times New Roman" pitchFamily="18" charset="0"/>
              </a:rPr>
              <a:t>AS </a:t>
            </a:r>
          </a:p>
          <a:p>
            <a:pPr>
              <a:spcBef>
                <a:spcPts val="0"/>
              </a:spcBef>
              <a:buNone/>
            </a:pPr>
            <a:r>
              <a:rPr lang="en-US" dirty="0" smtClean="0">
                <a:latin typeface="Times New Roman" pitchFamily="18" charset="0"/>
                <a:cs typeface="Times New Roman" pitchFamily="18" charset="0"/>
              </a:rPr>
              <a:t>BEGIN </a:t>
            </a:r>
            <a:r>
              <a:rPr lang="en-US" dirty="0" err="1" smtClean="0">
                <a:latin typeface="Times New Roman" pitchFamily="18" charset="0"/>
                <a:cs typeface="Times New Roman" pitchFamily="18" charset="0"/>
              </a:rPr>
              <a:t>dbms_output.put_line</a:t>
            </a:r>
            <a:r>
              <a:rPr lang="en-US" dirty="0" smtClean="0">
                <a:latin typeface="Times New Roman" pitchFamily="18" charset="0"/>
                <a:cs typeface="Times New Roman" pitchFamily="18" charset="0"/>
              </a:rPr>
              <a:t>('Hello World!');</a:t>
            </a:r>
          </a:p>
          <a:p>
            <a:pPr>
              <a:spcBef>
                <a:spcPts val="0"/>
              </a:spcBef>
              <a:buNone/>
            </a:pPr>
            <a:r>
              <a:rPr lang="en-US" dirty="0" smtClean="0">
                <a:latin typeface="Times New Roman" pitchFamily="18" charset="0"/>
                <a:cs typeface="Times New Roman" pitchFamily="18" charset="0"/>
              </a:rPr>
              <a:t>END; /</a:t>
            </a:r>
          </a:p>
          <a:p>
            <a:pPr>
              <a:spcBef>
                <a:spcPts val="0"/>
              </a:spcBef>
              <a:buNone/>
            </a:pPr>
            <a:r>
              <a:rPr lang="en-US" b="1" dirty="0" smtClean="0">
                <a:latin typeface="Times New Roman" pitchFamily="18" charset="0"/>
                <a:cs typeface="Times New Roman" pitchFamily="18" charset="0"/>
              </a:rPr>
              <a:t>Executing a  Procedure:</a:t>
            </a:r>
          </a:p>
          <a:p>
            <a:pPr>
              <a:buNone/>
            </a:pPr>
            <a:r>
              <a:rPr lang="en-US" dirty="0" smtClean="0">
                <a:latin typeface="Times New Roman" pitchFamily="18" charset="0"/>
                <a:cs typeface="Times New Roman" pitchFamily="18" charset="0"/>
              </a:rPr>
              <a:t>A standalone procedure can be called in two ways:</a:t>
            </a:r>
          </a:p>
          <a:p>
            <a:r>
              <a:rPr lang="en-US" dirty="0" smtClean="0">
                <a:latin typeface="Times New Roman" pitchFamily="18" charset="0"/>
                <a:cs typeface="Times New Roman" pitchFamily="18" charset="0"/>
              </a:rPr>
              <a:t>Using the EXECUTE keyword</a:t>
            </a:r>
          </a:p>
          <a:p>
            <a:r>
              <a:rPr lang="en-US" dirty="0" smtClean="0">
                <a:latin typeface="Times New Roman" pitchFamily="18" charset="0"/>
                <a:cs typeface="Times New Roman" pitchFamily="18" charset="0"/>
              </a:rPr>
              <a:t>Calling the name of the procedure from a PL/SQL block</a:t>
            </a:r>
          </a:p>
          <a:p>
            <a:pPr>
              <a:buNone/>
            </a:pPr>
            <a:r>
              <a:rPr lang="en-US" dirty="0" smtClean="0">
                <a:latin typeface="Times New Roman" pitchFamily="18" charset="0"/>
                <a:cs typeface="Times New Roman" pitchFamily="18" charset="0"/>
              </a:rPr>
              <a:t>The above procedure named 'greetings' can be called with the EXECUTE keyword as:</a:t>
            </a:r>
          </a:p>
          <a:p>
            <a:pPr>
              <a:spcBef>
                <a:spcPts val="0"/>
              </a:spcBef>
              <a:buNone/>
            </a:pPr>
            <a:endParaRPr lang="en-US" dirty="0" smtClean="0">
              <a:latin typeface="Times New Roman" pitchFamily="18" charset="0"/>
              <a:cs typeface="Times New Roman" pitchFamily="18" charset="0"/>
            </a:endParaRPr>
          </a:p>
          <a:p>
            <a:pPr>
              <a:spcBef>
                <a:spcPts val="0"/>
              </a:spcBef>
              <a:buNone/>
            </a:pPr>
            <a:r>
              <a:rPr lang="en-US" dirty="0" smtClean="0">
                <a:latin typeface="Times New Roman" pitchFamily="18" charset="0"/>
                <a:cs typeface="Times New Roman" pitchFamily="18" charset="0"/>
              </a:rPr>
              <a:t>EXECUTE greetings; </a:t>
            </a:r>
          </a:p>
          <a:p>
            <a:pPr>
              <a:spcBef>
                <a:spcPts val="0"/>
              </a:spcBef>
              <a:buNone/>
            </a:pPr>
            <a:r>
              <a:rPr lang="en-US" dirty="0" smtClean="0">
                <a:latin typeface="Times New Roman" pitchFamily="18" charset="0"/>
                <a:cs typeface="Times New Roman" pitchFamily="18" charset="0"/>
              </a:rPr>
              <a:t>(or)</a:t>
            </a:r>
          </a:p>
          <a:p>
            <a:pPr>
              <a:spcBef>
                <a:spcPts val="0"/>
              </a:spcBef>
              <a:buNone/>
            </a:pPr>
            <a:r>
              <a:rPr lang="en-US" dirty="0" smtClean="0">
                <a:latin typeface="Times New Roman" pitchFamily="18" charset="0"/>
                <a:cs typeface="Times New Roman" pitchFamily="18" charset="0"/>
              </a:rPr>
              <a:t>BEGIN  </a:t>
            </a:r>
          </a:p>
          <a:p>
            <a:pPr>
              <a:spcBef>
                <a:spcPts val="0"/>
              </a:spcBef>
              <a:buNone/>
            </a:pPr>
            <a:r>
              <a:rPr lang="en-US" dirty="0" smtClean="0">
                <a:latin typeface="Times New Roman" pitchFamily="18" charset="0"/>
                <a:cs typeface="Times New Roman" pitchFamily="18" charset="0"/>
              </a:rPr>
              <a:t>greetings; </a:t>
            </a:r>
          </a:p>
          <a:p>
            <a:pPr>
              <a:spcBef>
                <a:spcPts val="0"/>
              </a:spcBef>
              <a:buNone/>
            </a:pPr>
            <a:r>
              <a:rPr lang="en-US" dirty="0" smtClean="0">
                <a:latin typeface="Times New Roman" pitchFamily="18" charset="0"/>
                <a:cs typeface="Times New Roman" pitchFamily="18" charset="0"/>
              </a:rPr>
              <a:t>END;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6" y="0"/>
            <a:ext cx="8596668" cy="731520"/>
          </a:xfrm>
        </p:spPr>
        <p:txBody>
          <a:bodyPr>
            <a:normAutofit/>
          </a:bodyPr>
          <a:lstStyle/>
          <a:p>
            <a:endParaRPr lang="en-US" dirty="0"/>
          </a:p>
        </p:txBody>
      </p:sp>
      <p:sp>
        <p:nvSpPr>
          <p:cNvPr id="3" name="Content Placeholder 2"/>
          <p:cNvSpPr>
            <a:spLocks noGrp="1"/>
          </p:cNvSpPr>
          <p:nvPr>
            <p:ph idx="1"/>
          </p:nvPr>
        </p:nvSpPr>
        <p:spPr>
          <a:xfrm>
            <a:off x="677334" y="822960"/>
            <a:ext cx="8596668" cy="5878285"/>
          </a:xfrm>
        </p:spPr>
        <p:txBody>
          <a:bodyPr/>
          <a:lstStyle/>
          <a:p>
            <a:pPr>
              <a:spcBef>
                <a:spcPts val="0"/>
              </a:spcBef>
              <a:buNone/>
            </a:pPr>
            <a:r>
              <a:rPr lang="en-US" dirty="0" smtClean="0"/>
              <a:t>Deleting  a Procedure:</a:t>
            </a:r>
          </a:p>
          <a:p>
            <a:pPr>
              <a:spcBef>
                <a:spcPts val="0"/>
              </a:spcBef>
              <a:buNone/>
            </a:pPr>
            <a:r>
              <a:rPr lang="en-US" dirty="0" smtClean="0"/>
              <a:t>Syntax: DROP PROCEDURE </a:t>
            </a:r>
            <a:r>
              <a:rPr lang="en-US" dirty="0" err="1" smtClean="0"/>
              <a:t>procedure</a:t>
            </a:r>
            <a:r>
              <a:rPr lang="en-US" dirty="0" smtClean="0"/>
              <a:t>-name;</a:t>
            </a:r>
          </a:p>
          <a:p>
            <a:pPr>
              <a:spcBef>
                <a:spcPts val="0"/>
              </a:spcBef>
              <a:buNone/>
            </a:pPr>
            <a:r>
              <a:rPr lang="en-US" dirty="0" smtClean="0"/>
              <a:t>Example: DROP PROCEDURE greetings;</a:t>
            </a:r>
          </a:p>
          <a:p>
            <a:pPr>
              <a:spcBef>
                <a:spcPts val="0"/>
              </a:spcBef>
              <a:buNone/>
            </a:pPr>
            <a:r>
              <a:rPr lang="en-US" dirty="0" smtClean="0"/>
              <a:t>Parameter Modes </a:t>
            </a:r>
          </a:p>
          <a:p>
            <a:pPr>
              <a:buNone/>
            </a:pPr>
            <a:endParaRPr lang="en-US" dirty="0"/>
          </a:p>
        </p:txBody>
      </p:sp>
      <p:graphicFrame>
        <p:nvGraphicFramePr>
          <p:cNvPr id="4" name="Table 3"/>
          <p:cNvGraphicFramePr>
            <a:graphicFrameLocks noGrp="1"/>
          </p:cNvGraphicFramePr>
          <p:nvPr/>
        </p:nvGraphicFramePr>
        <p:xfrm>
          <a:off x="614499" y="2084878"/>
          <a:ext cx="9352462" cy="4182799"/>
        </p:xfrm>
        <a:graphic>
          <a:graphicData uri="http://schemas.openxmlformats.org/drawingml/2006/table">
            <a:tbl>
              <a:tblPr/>
              <a:tblGrid>
                <a:gridCol w="758727"/>
                <a:gridCol w="8593735"/>
              </a:tblGrid>
              <a:tr h="418001">
                <a:tc>
                  <a:txBody>
                    <a:bodyPr/>
                    <a:lstStyle/>
                    <a:p>
                      <a:pPr marL="0" marR="0">
                        <a:lnSpc>
                          <a:spcPct val="115000"/>
                        </a:lnSpc>
                        <a:spcBef>
                          <a:spcPts val="0"/>
                        </a:spcBef>
                        <a:spcAft>
                          <a:spcPts val="1500"/>
                        </a:spcAft>
                      </a:pPr>
                      <a:r>
                        <a:rPr lang="en-US" sz="1200" b="1" dirty="0">
                          <a:solidFill>
                            <a:srgbClr val="313131"/>
                          </a:solidFill>
                          <a:latin typeface="Times New Roman"/>
                          <a:ea typeface="Times New Roman"/>
                          <a:cs typeface="Times New Roman"/>
                        </a:rPr>
                        <a:t>S.NO.</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1500"/>
                        </a:spcAft>
                      </a:pPr>
                      <a:r>
                        <a:rPr lang="en-US" sz="1200" b="1" dirty="0">
                          <a:solidFill>
                            <a:srgbClr val="313131"/>
                          </a:solidFill>
                          <a:latin typeface="Times New Roman"/>
                          <a:ea typeface="Times New Roman"/>
                          <a:cs typeface="Times New Roman"/>
                        </a:rPr>
                        <a:t>Parameter Mode &amp; Description</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1404082">
                <a:tc>
                  <a:txBody>
                    <a:bodyPr/>
                    <a:lstStyle/>
                    <a:p>
                      <a:pPr marL="0" marR="0">
                        <a:lnSpc>
                          <a:spcPct val="115000"/>
                        </a:lnSpc>
                        <a:spcBef>
                          <a:spcPts val="0"/>
                        </a:spcBef>
                        <a:spcAft>
                          <a:spcPts val="1500"/>
                        </a:spcAft>
                      </a:pPr>
                      <a:r>
                        <a:rPr lang="en-US" sz="1200">
                          <a:solidFill>
                            <a:srgbClr val="313131"/>
                          </a:solidFill>
                          <a:latin typeface="Times New Roman"/>
                          <a:ea typeface="Times New Roman"/>
                          <a:cs typeface="Times New Roman"/>
                        </a:rPr>
                        <a:t>1</a:t>
                      </a:r>
                      <a:endParaRPr lang="en-US" sz="110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1500"/>
                        </a:spcAft>
                      </a:pPr>
                      <a:r>
                        <a:rPr lang="en-US" sz="1200" b="1" dirty="0" smtClean="0">
                          <a:solidFill>
                            <a:srgbClr val="313131"/>
                          </a:solidFill>
                          <a:latin typeface="Times New Roman"/>
                          <a:ea typeface="Times New Roman"/>
                          <a:cs typeface="Times New Roman"/>
                        </a:rPr>
                        <a:t>IN</a:t>
                      </a:r>
                      <a:endParaRPr lang="en-US" sz="1100" b="1" dirty="0" smtClean="0">
                        <a:solidFill>
                          <a:srgbClr val="313131"/>
                        </a:solidFill>
                        <a:latin typeface="Calibri"/>
                        <a:ea typeface="Times New Roman"/>
                        <a:cs typeface="Times New Roman"/>
                      </a:endParaRPr>
                    </a:p>
                    <a:p>
                      <a:pPr marL="0" marR="0">
                        <a:lnSpc>
                          <a:spcPct val="115000"/>
                        </a:lnSpc>
                        <a:spcBef>
                          <a:spcPts val="0"/>
                        </a:spcBef>
                        <a:spcAft>
                          <a:spcPts val="1500"/>
                        </a:spcAft>
                      </a:pPr>
                      <a:r>
                        <a:rPr lang="en-US" sz="1200" dirty="0" smtClean="0">
                          <a:solidFill>
                            <a:srgbClr val="000000"/>
                          </a:solidFill>
                          <a:latin typeface="Times New Roman"/>
                          <a:ea typeface="Times New Roman"/>
                          <a:cs typeface="Times New Roman"/>
                        </a:rPr>
                        <a:t>An </a:t>
                      </a:r>
                      <a:r>
                        <a:rPr lang="en-US" sz="1200" dirty="0">
                          <a:solidFill>
                            <a:srgbClr val="000000"/>
                          </a:solidFill>
                          <a:latin typeface="Times New Roman"/>
                          <a:ea typeface="Times New Roman"/>
                          <a:cs typeface="Times New Roman"/>
                        </a:rPr>
                        <a:t>IN parameter lets you pass a value to the subprogram. </a:t>
                      </a:r>
                      <a:r>
                        <a:rPr lang="en-US" sz="1200" b="1" dirty="0">
                          <a:solidFill>
                            <a:srgbClr val="000000"/>
                          </a:solidFill>
                          <a:latin typeface="Times New Roman"/>
                          <a:ea typeface="Times New Roman"/>
                          <a:cs typeface="Times New Roman"/>
                        </a:rPr>
                        <a:t>It is a read-only parameter</a:t>
                      </a:r>
                      <a:r>
                        <a:rPr lang="en-US" sz="1200" dirty="0">
                          <a:solidFill>
                            <a:srgbClr val="000000"/>
                          </a:solidFill>
                          <a:latin typeface="Times New Roman"/>
                          <a:ea typeface="Times New Roman"/>
                          <a:cs typeface="Times New Roman"/>
                        </a:rPr>
                        <a:t>. Inside the subprogram, an IN parameter acts like a constant. It cannot be assigned a value. You can pass a constant, literal, initialized variable, or expression as an IN parameter. You can also initialize it to a default value; however, in that case, it is omitted from the subprogram call. </a:t>
                      </a:r>
                      <a:r>
                        <a:rPr lang="en-US" sz="1200" b="1" dirty="0">
                          <a:solidFill>
                            <a:srgbClr val="000000"/>
                          </a:solidFill>
                          <a:latin typeface="Times New Roman"/>
                          <a:ea typeface="Times New Roman"/>
                          <a:cs typeface="Times New Roman"/>
                        </a:rPr>
                        <a:t>It is the default mode of parameter passing. Parameters are passed by reference.</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931608">
                <a:tc>
                  <a:txBody>
                    <a:bodyPr/>
                    <a:lstStyle/>
                    <a:p>
                      <a:pPr marL="0" marR="0">
                        <a:lnSpc>
                          <a:spcPct val="115000"/>
                        </a:lnSpc>
                        <a:spcBef>
                          <a:spcPts val="0"/>
                        </a:spcBef>
                        <a:spcAft>
                          <a:spcPts val="0"/>
                        </a:spcAft>
                      </a:pPr>
                      <a:r>
                        <a:rPr lang="en-US" sz="1200">
                          <a:solidFill>
                            <a:srgbClr val="313131"/>
                          </a:solidFill>
                          <a:latin typeface="Times New Roman"/>
                          <a:ea typeface="Times New Roman"/>
                          <a:cs typeface="Times New Roman"/>
                        </a:rPr>
                        <a:t>2</a:t>
                      </a:r>
                      <a:endParaRPr lang="en-US" sz="110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rgbClr val="313131"/>
                          </a:solidFill>
                          <a:latin typeface="Times New Roman"/>
                          <a:ea typeface="Times New Roman"/>
                          <a:cs typeface="Times New Roman"/>
                        </a:rPr>
                        <a:t>OUT</a:t>
                      </a:r>
                      <a:endParaRPr lang="en-US" sz="1100" dirty="0">
                        <a:latin typeface="Calibri"/>
                        <a:ea typeface="Calibri"/>
                        <a:cs typeface="Times New Roman"/>
                      </a:endParaRPr>
                    </a:p>
                    <a:p>
                      <a:pPr marL="30480" marR="30480" algn="just">
                        <a:lnSpc>
                          <a:spcPts val="1800"/>
                        </a:lnSpc>
                        <a:spcBef>
                          <a:spcPts val="0"/>
                        </a:spcBef>
                        <a:spcAft>
                          <a:spcPts val="1200"/>
                        </a:spcAft>
                      </a:pPr>
                      <a:r>
                        <a:rPr lang="en-US" sz="1200" dirty="0">
                          <a:solidFill>
                            <a:srgbClr val="000000"/>
                          </a:solidFill>
                          <a:latin typeface="Times New Roman"/>
                          <a:ea typeface="Times New Roman"/>
                          <a:cs typeface="Times New Roman"/>
                        </a:rPr>
                        <a:t>An OUT parameter returns a value to the calling program. Inside the subprogram, an OUT parameter acts like a variable. You can change its value and reference the value after assigning it. </a:t>
                      </a:r>
                      <a:r>
                        <a:rPr lang="en-US" sz="1200" b="1" dirty="0">
                          <a:solidFill>
                            <a:srgbClr val="000000"/>
                          </a:solidFill>
                          <a:latin typeface="Times New Roman"/>
                          <a:ea typeface="Times New Roman"/>
                          <a:cs typeface="Times New Roman"/>
                        </a:rPr>
                        <a:t>The actual parameter must be variable and it is passed by value</a:t>
                      </a:r>
                      <a:r>
                        <a:rPr lang="en-US" sz="1200" dirty="0">
                          <a:solidFill>
                            <a:srgbClr val="000000"/>
                          </a:solidFill>
                          <a:latin typeface="Times New Roman"/>
                          <a:ea typeface="Times New Roman"/>
                          <a:cs typeface="Times New Roman"/>
                        </a:rPr>
                        <a:t>.</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1209534">
                <a:tc>
                  <a:txBody>
                    <a:bodyPr/>
                    <a:lstStyle/>
                    <a:p>
                      <a:pPr marL="0" marR="0">
                        <a:lnSpc>
                          <a:spcPct val="115000"/>
                        </a:lnSpc>
                        <a:spcBef>
                          <a:spcPts val="0"/>
                        </a:spcBef>
                        <a:spcAft>
                          <a:spcPts val="0"/>
                        </a:spcAft>
                      </a:pPr>
                      <a:r>
                        <a:rPr lang="en-US" sz="1200" dirty="0" smtClean="0">
                          <a:solidFill>
                            <a:srgbClr val="313131"/>
                          </a:solidFill>
                          <a:latin typeface="Times New Roman"/>
                          <a:ea typeface="Calibri"/>
                          <a:cs typeface="Times New Roman"/>
                        </a:rPr>
                        <a:t>3</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rgbClr val="313131"/>
                          </a:solidFill>
                          <a:latin typeface="Times New Roman"/>
                          <a:ea typeface="Times New Roman"/>
                          <a:cs typeface="Times New Roman"/>
                        </a:rPr>
                        <a:t>IN OUT</a:t>
                      </a:r>
                      <a:endParaRPr lang="en-US" sz="1100" dirty="0">
                        <a:latin typeface="Calibri"/>
                        <a:ea typeface="Calibri"/>
                        <a:cs typeface="Times New Roman"/>
                      </a:endParaRPr>
                    </a:p>
                    <a:p>
                      <a:pPr marL="30480" marR="30480" algn="just">
                        <a:lnSpc>
                          <a:spcPts val="1800"/>
                        </a:lnSpc>
                        <a:spcBef>
                          <a:spcPts val="0"/>
                        </a:spcBef>
                        <a:spcAft>
                          <a:spcPts val="1200"/>
                        </a:spcAft>
                      </a:pPr>
                      <a:r>
                        <a:rPr lang="en-US" sz="1200" dirty="0">
                          <a:solidFill>
                            <a:srgbClr val="000000"/>
                          </a:solidFill>
                          <a:latin typeface="Times New Roman"/>
                          <a:ea typeface="Times New Roman"/>
                          <a:cs typeface="Times New Roman"/>
                        </a:rPr>
                        <a:t>An IN OUT parameter passes an initial value to a subprogram and returns an updated value to the caller. It can be assigned a value and its value can be read.</a:t>
                      </a:r>
                      <a:endParaRPr lang="en-US" sz="1100" dirty="0">
                        <a:latin typeface="Calibri"/>
                        <a:ea typeface="Calibri"/>
                        <a:cs typeface="Times New Roman"/>
                      </a:endParaRPr>
                    </a:p>
                    <a:p>
                      <a:pPr marL="30480" marR="30480" algn="just">
                        <a:lnSpc>
                          <a:spcPts val="1800"/>
                        </a:lnSpc>
                        <a:spcBef>
                          <a:spcPts val="0"/>
                        </a:spcBef>
                        <a:spcAft>
                          <a:spcPts val="1200"/>
                        </a:spcAft>
                      </a:pPr>
                      <a:r>
                        <a:rPr lang="en-US" sz="1200" dirty="0">
                          <a:solidFill>
                            <a:srgbClr val="000000"/>
                          </a:solidFill>
                          <a:latin typeface="Times New Roman"/>
                          <a:ea typeface="Times New Roman"/>
                          <a:cs typeface="Times New Roman"/>
                        </a:rPr>
                        <a:t>The actual parameter corresponding to an IN OUT formal parameter must be a variable, not a constant or an expression. Formal parameter must be assigned a value. </a:t>
                      </a:r>
                      <a:r>
                        <a:rPr lang="en-US" sz="1200" b="1" dirty="0">
                          <a:solidFill>
                            <a:srgbClr val="000000"/>
                          </a:solidFill>
                          <a:latin typeface="Times New Roman"/>
                          <a:ea typeface="Times New Roman"/>
                          <a:cs typeface="Times New Roman"/>
                        </a:rPr>
                        <a:t>Actual parameter is passed by value.</a:t>
                      </a:r>
                      <a:endParaRPr lang="en-US" sz="1100" dirty="0">
                        <a:latin typeface="Calibri"/>
                        <a:ea typeface="Calibri"/>
                        <a:cs typeface="Times New Roman"/>
                      </a:endParaRPr>
                    </a:p>
                  </a:txBody>
                  <a:tcPr marL="75998" marR="75998" marT="75998" marB="7599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283029"/>
            <a:ext cx="8596668" cy="644434"/>
          </a:xfrm>
        </p:spPr>
        <p:txBody>
          <a:bodyPr>
            <a:normAutofit fontScale="90000"/>
          </a:bodyPr>
          <a:lstStyle/>
          <a:p>
            <a:r>
              <a:rPr lang="en-US" sz="4000" b="1" dirty="0" smtClean="0">
                <a:solidFill>
                  <a:schemeClr val="tx1"/>
                </a:solidFill>
                <a:latin typeface="Times New Roman" pitchFamily="18" charset="0"/>
                <a:cs typeface="Times New Roman" pitchFamily="18" charset="0"/>
              </a:rPr>
              <a:t>FUNCTIONS</a:t>
            </a:r>
            <a:r>
              <a:rPr lang="en-US" dirty="0" smtClean="0"/>
              <a:t/>
            </a:r>
            <a:br>
              <a:rPr lang="en-US" dirty="0" smtClean="0"/>
            </a:br>
            <a:endParaRPr lang="en-US" dirty="0"/>
          </a:p>
        </p:txBody>
      </p:sp>
      <p:sp>
        <p:nvSpPr>
          <p:cNvPr id="3" name="Content Placeholder 2"/>
          <p:cNvSpPr>
            <a:spLocks noGrp="1"/>
          </p:cNvSpPr>
          <p:nvPr>
            <p:ph idx="1"/>
          </p:nvPr>
        </p:nvSpPr>
        <p:spPr>
          <a:xfrm>
            <a:off x="677334" y="979715"/>
            <a:ext cx="8596668" cy="5061648"/>
          </a:xfrm>
        </p:spPr>
        <p:txBody>
          <a:bodyPr/>
          <a:lstStyle/>
          <a:p>
            <a:r>
              <a:rPr lang="en-US" dirty="0" smtClean="0">
                <a:latin typeface="Times New Roman" pitchFamily="18" charset="0"/>
                <a:cs typeface="Times New Roman" pitchFamily="18" charset="0"/>
              </a:rPr>
              <a:t>A PL/SQL function is same as a procedure except that it returns a value. </a:t>
            </a:r>
          </a:p>
          <a:p>
            <a:pPr>
              <a:buNone/>
            </a:pPr>
            <a:r>
              <a:rPr lang="en-US" dirty="0" smtClean="0">
                <a:latin typeface="Times New Roman" pitchFamily="18" charset="0"/>
                <a:cs typeface="Times New Roman" pitchFamily="18" charset="0"/>
              </a:rPr>
              <a:t>CREATING A FUNCTION</a:t>
            </a:r>
          </a:p>
          <a:p>
            <a:pPr>
              <a:spcBef>
                <a:spcPts val="0"/>
              </a:spcBef>
              <a:buNone/>
            </a:pPr>
            <a:r>
              <a:rPr lang="en-US" dirty="0" smtClean="0">
                <a:latin typeface="Times New Roman" pitchFamily="18" charset="0"/>
                <a:cs typeface="Times New Roman" pitchFamily="18" charset="0"/>
              </a:rPr>
              <a:t>CREATE [OR REPLACE] </a:t>
            </a:r>
          </a:p>
          <a:p>
            <a:pPr>
              <a:spcBef>
                <a:spcPts val="0"/>
              </a:spcBef>
              <a:buNone/>
            </a:pPr>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function_name</a:t>
            </a: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parameter_name</a:t>
            </a:r>
            <a:r>
              <a:rPr lang="en-US" dirty="0" smtClean="0">
                <a:latin typeface="Times New Roman" pitchFamily="18" charset="0"/>
                <a:cs typeface="Times New Roman" pitchFamily="18" charset="0"/>
              </a:rPr>
              <a:t> [IN | OUT | IN OUT] type [, ...])] </a:t>
            </a:r>
          </a:p>
          <a:p>
            <a:pPr>
              <a:spcBef>
                <a:spcPts val="0"/>
              </a:spcBef>
              <a:buNone/>
            </a:pPr>
            <a:r>
              <a:rPr lang="en-US" dirty="0" smtClean="0">
                <a:latin typeface="Times New Roman" pitchFamily="18" charset="0"/>
                <a:cs typeface="Times New Roman" pitchFamily="18" charset="0"/>
              </a:rPr>
              <a:t>RETURN </a:t>
            </a:r>
            <a:r>
              <a:rPr lang="en-US" dirty="0" err="1" smtClean="0">
                <a:latin typeface="Times New Roman" pitchFamily="18" charset="0"/>
                <a:cs typeface="Times New Roman" pitchFamily="18" charset="0"/>
              </a:rPr>
              <a:t>return_datatype</a:t>
            </a: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{IS | AS}</a:t>
            </a:r>
          </a:p>
          <a:p>
            <a:pPr>
              <a:spcBef>
                <a:spcPts val="0"/>
              </a:spcBef>
              <a:buNone/>
            </a:pPr>
            <a:r>
              <a:rPr lang="en-US" dirty="0" smtClean="0">
                <a:latin typeface="Times New Roman" pitchFamily="18" charset="0"/>
                <a:cs typeface="Times New Roman" pitchFamily="18" charset="0"/>
              </a:rPr>
              <a:t> BEGIN </a:t>
            </a:r>
          </a:p>
          <a:p>
            <a:pPr>
              <a:spcBef>
                <a:spcPts val="0"/>
              </a:spcBef>
              <a:buNone/>
            </a:pPr>
            <a:r>
              <a:rPr lang="en-US" dirty="0" smtClean="0">
                <a:latin typeface="Times New Roman" pitchFamily="18" charset="0"/>
                <a:cs typeface="Times New Roman" pitchFamily="18" charset="0"/>
              </a:rPr>
              <a:t>&lt; </a:t>
            </a:r>
            <a:r>
              <a:rPr lang="en-US" dirty="0" err="1" smtClean="0">
                <a:latin typeface="Times New Roman" pitchFamily="18" charset="0"/>
                <a:cs typeface="Times New Roman" pitchFamily="18" charset="0"/>
              </a:rPr>
              <a:t>function_body</a:t>
            </a:r>
            <a:r>
              <a:rPr lang="en-US" dirty="0" smtClean="0">
                <a:latin typeface="Times New Roman" pitchFamily="18" charset="0"/>
                <a:cs typeface="Times New Roman" pitchFamily="18" charset="0"/>
              </a:rPr>
              <a:t> &gt;</a:t>
            </a:r>
          </a:p>
          <a:p>
            <a:pPr>
              <a:spcBef>
                <a:spcPts val="0"/>
              </a:spcBef>
              <a:buNone/>
            </a:pPr>
            <a:r>
              <a:rPr lang="en-US" dirty="0" smtClean="0">
                <a:latin typeface="Times New Roman" pitchFamily="18" charset="0"/>
                <a:cs typeface="Times New Roman" pitchFamily="18" charset="0"/>
              </a:rPr>
              <a:t> END [</a:t>
            </a:r>
            <a:r>
              <a:rPr lang="en-US" dirty="0" err="1" smtClean="0">
                <a:latin typeface="Times New Roman" pitchFamily="18" charset="0"/>
                <a:cs typeface="Times New Roman" pitchFamily="18" charset="0"/>
              </a:rPr>
              <a:t>function_name</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374469"/>
            <a:ext cx="8596668" cy="657497"/>
          </a:xfrm>
        </p:spPr>
        <p:txBody>
          <a:bodyPr/>
          <a:lstStyle/>
          <a:p>
            <a:r>
              <a:rPr lang="en-US" b="1" dirty="0" smtClean="0">
                <a:solidFill>
                  <a:schemeClr val="tx1"/>
                </a:solidFill>
              </a:rPr>
              <a:t>FUNCTIONS</a:t>
            </a:r>
            <a:endParaRPr lang="en-US" dirty="0"/>
          </a:p>
        </p:txBody>
      </p:sp>
      <p:sp>
        <p:nvSpPr>
          <p:cNvPr id="3" name="Content Placeholder 2"/>
          <p:cNvSpPr>
            <a:spLocks noGrp="1"/>
          </p:cNvSpPr>
          <p:nvPr>
            <p:ph idx="1"/>
          </p:nvPr>
        </p:nvSpPr>
        <p:spPr>
          <a:xfrm>
            <a:off x="677334" y="1097280"/>
            <a:ext cx="8596668" cy="5564777"/>
          </a:xfrm>
        </p:spPr>
        <p:txBody>
          <a:bodyPr/>
          <a:lstStyle/>
          <a:p>
            <a:pPr>
              <a:buNone/>
            </a:pPr>
            <a:r>
              <a:rPr lang="en-US" b="1" dirty="0" smtClean="0">
                <a:latin typeface="Times New Roman" pitchFamily="18" charset="0"/>
                <a:cs typeface="Times New Roman" pitchFamily="18" charset="0"/>
              </a:rPr>
              <a:t>Example:</a:t>
            </a:r>
          </a:p>
          <a:p>
            <a:pPr>
              <a:spcBef>
                <a:spcPts val="0"/>
              </a:spcBef>
              <a:buNone/>
            </a:pPr>
            <a:r>
              <a:rPr lang="en-US" dirty="0" smtClean="0">
                <a:latin typeface="Times New Roman" pitchFamily="18" charset="0"/>
                <a:cs typeface="Times New Roman" pitchFamily="18" charset="0"/>
              </a:rPr>
              <a:t>Customer(</a:t>
            </a:r>
            <a:r>
              <a:rPr lang="en-US" dirty="0" err="1" smtClean="0">
                <a:latin typeface="Times New Roman" pitchFamily="18" charset="0"/>
                <a:cs typeface="Times New Roman" pitchFamily="18" charset="0"/>
              </a:rPr>
              <a:t>id,name,age,address,salary</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CREATE OR REPLACE </a:t>
            </a:r>
          </a:p>
          <a:p>
            <a:pPr>
              <a:spcBef>
                <a:spcPts val="0"/>
              </a:spcBef>
              <a:buNone/>
            </a:pPr>
            <a:r>
              <a:rPr lang="en-US" dirty="0" smtClean="0">
                <a:latin typeface="Times New Roman" pitchFamily="18" charset="0"/>
                <a:cs typeface="Times New Roman" pitchFamily="18" charset="0"/>
              </a:rPr>
              <a:t> FUNCTION </a:t>
            </a:r>
            <a:r>
              <a:rPr lang="en-US" dirty="0" err="1" smtClean="0">
                <a:latin typeface="Times New Roman" pitchFamily="18" charset="0"/>
                <a:cs typeface="Times New Roman" pitchFamily="18" charset="0"/>
              </a:rPr>
              <a:t>totalCustomers</a:t>
            </a: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RETURN number IS </a:t>
            </a:r>
          </a:p>
          <a:p>
            <a:pPr>
              <a:spcBef>
                <a:spcPts val="0"/>
              </a:spcBef>
              <a:buNone/>
            </a:pPr>
            <a:r>
              <a:rPr lang="en-US" dirty="0" smtClean="0">
                <a:latin typeface="Times New Roman" pitchFamily="18" charset="0"/>
                <a:cs typeface="Times New Roman" pitchFamily="18" charset="0"/>
              </a:rPr>
              <a:t>total number(2) := 0; </a:t>
            </a:r>
          </a:p>
          <a:p>
            <a:pPr>
              <a:spcBef>
                <a:spcPts val="0"/>
              </a:spcBef>
              <a:buNone/>
            </a:pPr>
            <a:r>
              <a:rPr lang="en-US" dirty="0" smtClean="0">
                <a:latin typeface="Times New Roman" pitchFamily="18" charset="0"/>
                <a:cs typeface="Times New Roman" pitchFamily="18" charset="0"/>
              </a:rPr>
              <a:t>BEGIN </a:t>
            </a:r>
          </a:p>
          <a:p>
            <a:pPr>
              <a:spcBef>
                <a:spcPts val="0"/>
              </a:spcBef>
              <a:buNone/>
            </a:pPr>
            <a:r>
              <a:rPr lang="en-US" dirty="0" smtClean="0">
                <a:latin typeface="Times New Roman" pitchFamily="18" charset="0"/>
                <a:cs typeface="Times New Roman" pitchFamily="18" charset="0"/>
              </a:rPr>
              <a:t>SELECT count(*) into total FROM customers; </a:t>
            </a:r>
          </a:p>
          <a:p>
            <a:pPr>
              <a:spcBef>
                <a:spcPts val="0"/>
              </a:spcBef>
              <a:buNone/>
            </a:pPr>
            <a:r>
              <a:rPr lang="en-US" dirty="0" smtClean="0">
                <a:latin typeface="Times New Roman" pitchFamily="18" charset="0"/>
                <a:cs typeface="Times New Roman" pitchFamily="18" charset="0"/>
              </a:rPr>
              <a:t>RETURN total;</a:t>
            </a:r>
          </a:p>
          <a:p>
            <a:pPr>
              <a:spcBef>
                <a:spcPts val="0"/>
              </a:spcBef>
              <a:buNone/>
            </a:pPr>
            <a:r>
              <a:rPr lang="en-US" dirty="0" smtClean="0">
                <a:latin typeface="Times New Roman" pitchFamily="18" charset="0"/>
                <a:cs typeface="Times New Roman" pitchFamily="18" charset="0"/>
              </a:rPr>
              <a:t> END; /</a:t>
            </a:r>
          </a:p>
          <a:p>
            <a:pPr>
              <a:spcBef>
                <a:spcPts val="0"/>
              </a:spcBef>
              <a:buNone/>
            </a:pPr>
            <a:r>
              <a:rPr lang="en-US" b="1" dirty="0" smtClean="0">
                <a:latin typeface="Times New Roman" pitchFamily="18" charset="0"/>
                <a:cs typeface="Times New Roman" pitchFamily="18" charset="0"/>
              </a:rPr>
              <a:t>Calling a Function:</a:t>
            </a:r>
          </a:p>
          <a:p>
            <a:pPr>
              <a:spcBef>
                <a:spcPts val="0"/>
              </a:spcBef>
              <a:buNone/>
            </a:pPr>
            <a:r>
              <a:rPr lang="en-US" dirty="0" smtClean="0">
                <a:latin typeface="Times New Roman" pitchFamily="18" charset="0"/>
                <a:cs typeface="Times New Roman" pitchFamily="18" charset="0"/>
              </a:rPr>
              <a:t>DECLARE c number(2);  </a:t>
            </a:r>
          </a:p>
          <a:p>
            <a:pPr>
              <a:spcBef>
                <a:spcPts val="0"/>
              </a:spcBef>
              <a:buNone/>
            </a:pPr>
            <a:r>
              <a:rPr lang="en-US" dirty="0" smtClean="0">
                <a:latin typeface="Times New Roman" pitchFamily="18" charset="0"/>
                <a:cs typeface="Times New Roman" pitchFamily="18" charset="0"/>
              </a:rPr>
              <a:t>BEGIN </a:t>
            </a:r>
          </a:p>
          <a:p>
            <a:pPr>
              <a:spcBef>
                <a:spcPts val="0"/>
              </a:spcBef>
              <a:buNone/>
            </a:pPr>
            <a:r>
              <a:rPr lang="en-US" dirty="0" smtClean="0">
                <a:latin typeface="Times New Roman" pitchFamily="18" charset="0"/>
                <a:cs typeface="Times New Roman" pitchFamily="18" charset="0"/>
              </a:rPr>
              <a:t>c := </a:t>
            </a:r>
            <a:r>
              <a:rPr lang="en-US" dirty="0" err="1" smtClean="0">
                <a:latin typeface="Times New Roman" pitchFamily="18" charset="0"/>
                <a:cs typeface="Times New Roman" pitchFamily="18" charset="0"/>
              </a:rPr>
              <a:t>totalCustomers</a:t>
            </a:r>
            <a:r>
              <a:rPr lang="en-US" dirty="0" smtClean="0">
                <a:latin typeface="Times New Roman" pitchFamily="18" charset="0"/>
                <a:cs typeface="Times New Roman" pitchFamily="18" charset="0"/>
              </a:rPr>
              <a:t>(); </a:t>
            </a:r>
          </a:p>
          <a:p>
            <a:pPr>
              <a:spcBef>
                <a:spcPts val="0"/>
              </a:spcBef>
              <a:buNone/>
            </a:pPr>
            <a:r>
              <a:rPr lang="en-US" dirty="0" err="1" smtClean="0">
                <a:latin typeface="Times New Roman" pitchFamily="18" charset="0"/>
                <a:cs typeface="Times New Roman" pitchFamily="18" charset="0"/>
              </a:rPr>
              <a:t>dbms_output.put_line</a:t>
            </a:r>
            <a:r>
              <a:rPr lang="en-US" dirty="0" smtClean="0">
                <a:latin typeface="Times New Roman" pitchFamily="18" charset="0"/>
                <a:cs typeface="Times New Roman" pitchFamily="18" charset="0"/>
              </a:rPr>
              <a:t>('Total no. of Customers: ' || c); </a:t>
            </a:r>
          </a:p>
          <a:p>
            <a:pPr>
              <a:spcBef>
                <a:spcPts val="0"/>
              </a:spcBef>
              <a:buNone/>
            </a:pPr>
            <a:r>
              <a:rPr lang="en-US" dirty="0" smtClean="0">
                <a:latin typeface="Times New Roman" pitchFamily="18" charset="0"/>
                <a:cs typeface="Times New Roman" pitchFamily="18" charset="0"/>
              </a:rPr>
              <a:t>END; /</a:t>
            </a:r>
          </a:p>
          <a:p>
            <a:pPr>
              <a:spcBef>
                <a:spcPts val="0"/>
              </a:spcBef>
              <a:buNone/>
            </a:pPr>
            <a:r>
              <a:rPr lang="en-US" b="1" dirty="0" smtClean="0">
                <a:latin typeface="Times New Roman" pitchFamily="18" charset="0"/>
                <a:cs typeface="Times New Roman" pitchFamily="18" charset="0"/>
              </a:rPr>
              <a:t>Output:</a:t>
            </a:r>
          </a:p>
          <a:p>
            <a:pPr>
              <a:spcBef>
                <a:spcPts val="0"/>
              </a:spcBef>
              <a:buNone/>
            </a:pPr>
            <a:r>
              <a:rPr lang="en-US" dirty="0" smtClean="0">
                <a:latin typeface="Times New Roman" pitchFamily="18" charset="0"/>
                <a:cs typeface="Times New Roman" pitchFamily="18" charset="0"/>
              </a:rPr>
              <a:t>Total no. of Customers: 6</a:t>
            </a:r>
          </a:p>
          <a:p>
            <a:pPr>
              <a:spcBef>
                <a:spcPts val="0"/>
              </a:spcBef>
              <a:buNone/>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335280"/>
            <a:ext cx="8596668" cy="644434"/>
          </a:xfrm>
        </p:spPr>
        <p:txBody>
          <a:bodyPr/>
          <a:lstStyle/>
          <a:p>
            <a:r>
              <a:rPr lang="en-US" dirty="0" smtClean="0">
                <a:solidFill>
                  <a:schemeClr val="tx1"/>
                </a:solidFill>
                <a:latin typeface="Times New Roman" pitchFamily="18" charset="0"/>
                <a:cs typeface="Times New Roman" pitchFamily="18" charset="0"/>
              </a:rPr>
              <a:t>DCL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293223"/>
            <a:ext cx="8596668" cy="5185954"/>
          </a:xfrm>
        </p:spPr>
        <p:txBody>
          <a:bodyPr>
            <a:normAutofit/>
          </a:bodyPr>
          <a:lstStyle/>
          <a:p>
            <a:r>
              <a:rPr lang="en-US" dirty="0" smtClean="0">
                <a:latin typeface="Times New Roman" pitchFamily="18" charset="0"/>
                <a:cs typeface="Times New Roman" pitchFamily="18" charset="0"/>
              </a:rPr>
              <a:t>A data control language (DCL)is used to control access to data stored in a database (Authorization). </a:t>
            </a:r>
          </a:p>
          <a:p>
            <a:r>
              <a:rPr lang="en-US" dirty="0" smtClean="0">
                <a:latin typeface="Times New Roman" pitchFamily="18" charset="0"/>
                <a:cs typeface="Times New Roman" pitchFamily="18" charset="0"/>
              </a:rPr>
              <a:t>It is a component of Structured Query Language (SQL).</a:t>
            </a:r>
          </a:p>
          <a:p>
            <a:pPr>
              <a:buNone/>
            </a:pPr>
            <a:r>
              <a:rPr lang="en-US" dirty="0" smtClean="0">
                <a:latin typeface="Times New Roman" pitchFamily="18" charset="0"/>
                <a:cs typeface="Times New Roman" pitchFamily="18" charset="0"/>
              </a:rPr>
              <a:t>Examples of DCL commands include:</a:t>
            </a:r>
          </a:p>
          <a:p>
            <a:r>
              <a:rPr lang="en-US" dirty="0" smtClean="0">
                <a:latin typeface="Times New Roman" pitchFamily="18" charset="0"/>
                <a:cs typeface="Times New Roman" pitchFamily="18" charset="0"/>
              </a:rPr>
              <a:t>GRANT :Used to allow specified users to perform specified tasks.</a:t>
            </a:r>
          </a:p>
          <a:p>
            <a:r>
              <a:rPr lang="en-US" dirty="0" smtClean="0">
                <a:latin typeface="Times New Roman" pitchFamily="18" charset="0"/>
                <a:cs typeface="Times New Roman" pitchFamily="18" charset="0"/>
              </a:rPr>
              <a:t>REVOKE :Used to cancel previously granted or denied permissions.</a:t>
            </a:r>
          </a:p>
          <a:p>
            <a:pPr>
              <a:buNone/>
            </a:pPr>
            <a:r>
              <a:rPr lang="en-US" dirty="0" smtClean="0">
                <a:latin typeface="Times New Roman" pitchFamily="18" charset="0"/>
                <a:cs typeface="Times New Roman" pitchFamily="18" charset="0"/>
              </a:rPr>
              <a:t>GRANT </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SQL GRANT is a command used to provide access or privileges on the database objects to the users.</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	GRANT {ALL/SPECIFIC PERMISSIONS}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table name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 {USER ACCOUNT}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GRANT OPTION];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7714"/>
            <a:ext cx="8596668" cy="539931"/>
          </a:xfrm>
        </p:spPr>
        <p:txBody>
          <a:bodyPr>
            <a:normAutofit fontScale="90000"/>
          </a:bodyPr>
          <a:lstStyle/>
          <a:p>
            <a:r>
              <a:rPr lang="en-US" dirty="0" smtClean="0">
                <a:solidFill>
                  <a:schemeClr val="tx1"/>
                </a:solidFill>
                <a:latin typeface="Times New Roman" pitchFamily="18" charset="0"/>
                <a:cs typeface="Times New Roman" pitchFamily="18" charset="0"/>
              </a:rPr>
              <a:t>DCL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045029"/>
            <a:ext cx="8596668" cy="4996333"/>
          </a:xfrm>
        </p:spPr>
        <p:txBody>
          <a:bodyPr/>
          <a:lstStyle/>
          <a:p>
            <a:pPr>
              <a:buNone/>
            </a:pPr>
            <a:r>
              <a:rPr lang="en-US" b="1" dirty="0" smtClean="0">
                <a:latin typeface="Times New Roman" pitchFamily="18" charset="0"/>
                <a:cs typeface="Times New Roman" pitchFamily="18" charset="0"/>
              </a:rPr>
              <a:t>Example:</a:t>
            </a:r>
          </a:p>
          <a:p>
            <a:pPr>
              <a:spcBef>
                <a:spcPts val="0"/>
              </a:spcBef>
              <a:buNone/>
            </a:pPr>
            <a:r>
              <a:rPr lang="en-US" dirty="0" smtClean="0">
                <a:latin typeface="Times New Roman" pitchFamily="18" charset="0"/>
                <a:cs typeface="Times New Roman" pitchFamily="18" charset="0"/>
              </a:rPr>
              <a:t>GRANT SELECT, UPDATE  </a:t>
            </a:r>
          </a:p>
          <a:p>
            <a:pPr>
              <a:spcBef>
                <a:spcPts val="0"/>
              </a:spcBef>
              <a:buNone/>
            </a:pPr>
            <a:r>
              <a:rPr lang="en-US" dirty="0" smtClean="0">
                <a:latin typeface="Times New Roman" pitchFamily="18" charset="0"/>
                <a:cs typeface="Times New Roman" pitchFamily="18" charset="0"/>
              </a:rPr>
              <a:t>ON example </a:t>
            </a:r>
          </a:p>
          <a:p>
            <a:pPr>
              <a:spcBef>
                <a:spcPts val="0"/>
              </a:spcBef>
              <a:buNone/>
            </a:pPr>
            <a:r>
              <a:rPr lang="en-US" dirty="0" smtClean="0">
                <a:latin typeface="Times New Roman" pitchFamily="18" charset="0"/>
                <a:cs typeface="Times New Roman" pitchFamily="18" charset="0"/>
              </a:rPr>
              <a:t>TO </a:t>
            </a:r>
            <a:r>
              <a:rPr lang="en-US" dirty="0" err="1" smtClean="0">
                <a:latin typeface="Times New Roman" pitchFamily="18" charset="0"/>
                <a:cs typeface="Times New Roman" pitchFamily="18" charset="0"/>
              </a:rPr>
              <a:t>some_user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another_user</a:t>
            </a:r>
            <a:r>
              <a:rPr lang="en-US" dirty="0" smtClean="0">
                <a:latin typeface="Times New Roman" pitchFamily="18" charset="0"/>
                <a:cs typeface="Times New Roman" pitchFamily="18" charset="0"/>
              </a:rPr>
              <a:t>;</a:t>
            </a:r>
          </a:p>
          <a:p>
            <a:pPr>
              <a:spcBef>
                <a:spcPts val="0"/>
              </a:spcBef>
              <a:buNone/>
            </a:pPr>
            <a:endParaRPr lang="en-US" dirty="0" smtClean="0">
              <a:latin typeface="Times New Roman" pitchFamily="18" charset="0"/>
              <a:cs typeface="Times New Roman" pitchFamily="18" charset="0"/>
            </a:endParaRPr>
          </a:p>
          <a:p>
            <a:pPr>
              <a:spcBef>
                <a:spcPts val="0"/>
              </a:spcBef>
              <a:buNone/>
            </a:pPr>
            <a:r>
              <a:rPr lang="en-US" b="1" dirty="0" smtClean="0">
                <a:latin typeface="Times New Roman" pitchFamily="18" charset="0"/>
                <a:cs typeface="Times New Roman" pitchFamily="18" charset="0"/>
              </a:rPr>
              <a:t>REVOKE:</a:t>
            </a:r>
          </a:p>
          <a:p>
            <a:pPr>
              <a:spcBef>
                <a:spcPts val="0"/>
              </a:spcBef>
              <a:buNone/>
            </a:pPr>
            <a:r>
              <a:rPr lang="en-US" dirty="0" smtClean="0">
                <a:latin typeface="Times New Roman" pitchFamily="18" charset="0"/>
                <a:cs typeface="Times New Roman" pitchFamily="18" charset="0"/>
              </a:rPr>
              <a:t>	The REVOKE command removes user access rights or privileges to the database objects.</a:t>
            </a:r>
          </a:p>
          <a:p>
            <a:pPr>
              <a:spcBef>
                <a:spcPts val="0"/>
              </a:spcBef>
              <a:buNone/>
            </a:pPr>
            <a:r>
              <a:rPr lang="en-US" b="1" dirty="0" smtClean="0">
                <a:latin typeface="Times New Roman" pitchFamily="18" charset="0"/>
                <a:cs typeface="Times New Roman" pitchFamily="18" charset="0"/>
              </a:rPr>
              <a:t>Syntax:</a:t>
            </a:r>
          </a:p>
          <a:p>
            <a:pPr>
              <a:spcBef>
                <a:spcPts val="0"/>
              </a:spcBef>
              <a:buNone/>
            </a:pPr>
            <a:r>
              <a:rPr lang="en-US" dirty="0" smtClean="0">
                <a:latin typeface="Times New Roman" pitchFamily="18" charset="0"/>
                <a:cs typeface="Times New Roman" pitchFamily="18" charset="0"/>
              </a:rPr>
              <a:t>	REVOKE {ALL/SPECIFIC PERMISSIONS}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table name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{USER ACCOUNT}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[CASCADE];</a:t>
            </a:r>
          </a:p>
          <a:p>
            <a:pPr>
              <a:spcBef>
                <a:spcPts val="0"/>
              </a:spcBef>
              <a:buNone/>
            </a:pPr>
            <a:r>
              <a:rPr lang="en-US" b="1" dirty="0" smtClean="0">
                <a:latin typeface="Times New Roman" pitchFamily="18" charset="0"/>
                <a:cs typeface="Times New Roman" pitchFamily="18" charset="0"/>
              </a:rPr>
              <a:t>Example:</a:t>
            </a:r>
          </a:p>
          <a:p>
            <a:pPr>
              <a:spcBef>
                <a:spcPts val="0"/>
              </a:spcBef>
              <a:buNone/>
            </a:pPr>
            <a:r>
              <a:rPr lang="en-US" dirty="0" smtClean="0">
                <a:latin typeface="Times New Roman" pitchFamily="18" charset="0"/>
                <a:cs typeface="Times New Roman" pitchFamily="18" charset="0"/>
              </a:rPr>
              <a:t>REVOKE SELECT, UPDATE</a:t>
            </a:r>
          </a:p>
          <a:p>
            <a:pPr>
              <a:spcBef>
                <a:spcPts val="0"/>
              </a:spcBef>
              <a:buNone/>
            </a:pPr>
            <a:r>
              <a:rPr lang="en-US" dirty="0" smtClean="0">
                <a:latin typeface="Times New Roman" pitchFamily="18" charset="0"/>
                <a:cs typeface="Times New Roman" pitchFamily="18" charset="0"/>
              </a:rPr>
              <a:t> ON example</a:t>
            </a:r>
          </a:p>
          <a:p>
            <a:pPr>
              <a:spcBef>
                <a:spcPts val="0"/>
              </a:spcBef>
              <a:buNone/>
            </a:pP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some_user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another_user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lstStyle/>
          <a:p>
            <a:r>
              <a:rPr lang="en-US" b="1" dirty="0" smtClean="0">
                <a:solidFill>
                  <a:schemeClr val="tx1">
                    <a:lumMod val="85000"/>
                    <a:lumOff val="15000"/>
                  </a:schemeClr>
                </a:solidFill>
                <a:latin typeface="Times New Roman" pitchFamily="18" charset="0"/>
                <a:cs typeface="Times New Roman" pitchFamily="18" charset="0"/>
              </a:rPr>
              <a:t>TYPES OF SQL COMMANDS(CONTD..)</a:t>
            </a:r>
            <a:endParaRPr lang="en-US" dirty="0"/>
          </a:p>
        </p:txBody>
      </p:sp>
      <p:sp>
        <p:nvSpPr>
          <p:cNvPr id="3" name="Content Placeholder 2"/>
          <p:cNvSpPr>
            <a:spLocks noGrp="1"/>
          </p:cNvSpPr>
          <p:nvPr>
            <p:ph idx="1"/>
          </p:nvPr>
        </p:nvSpPr>
        <p:spPr>
          <a:xfrm>
            <a:off x="677334" y="1476103"/>
            <a:ext cx="8596668" cy="4565259"/>
          </a:xfrm>
        </p:spPr>
        <p:txBody>
          <a:bodyPr/>
          <a:lstStyle/>
          <a:p>
            <a:pPr>
              <a:buNone/>
            </a:pPr>
            <a:r>
              <a:rPr lang="en-US" b="1" dirty="0" smtClean="0"/>
              <a:t>Transactional Control Commands</a:t>
            </a:r>
          </a:p>
          <a:p>
            <a:r>
              <a:rPr lang="en-US" dirty="0" smtClean="0"/>
              <a:t>In addition to the previously introduced categories of commands, there are commands that allow the user to manage database transactions.</a:t>
            </a:r>
          </a:p>
          <a:p>
            <a:r>
              <a:rPr lang="en-US" dirty="0" smtClean="0"/>
              <a:t>COMMIT Saves database transactions</a:t>
            </a:r>
          </a:p>
          <a:p>
            <a:r>
              <a:rPr lang="en-US" dirty="0" smtClean="0"/>
              <a:t>ROLLBACK Undoes database transactions</a:t>
            </a:r>
          </a:p>
          <a:p>
            <a:r>
              <a:rPr lang="en-US" dirty="0" smtClean="0"/>
              <a:t>SAVEPOINT Creates points within groups of transactions in which to ROLLBACK</a:t>
            </a:r>
          </a:p>
          <a:p>
            <a:r>
              <a:rPr lang="en-US" dirty="0" smtClean="0"/>
              <a:t>SET TRANSACTION Places a name on a transaction</a:t>
            </a:r>
          </a:p>
          <a:p>
            <a:pPr>
              <a:buNone/>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426720"/>
            <a:ext cx="8596668" cy="748937"/>
          </a:xfrm>
        </p:spPr>
        <p:txBody>
          <a:bodyPr/>
          <a:lstStyle/>
          <a:p>
            <a:r>
              <a:rPr lang="en-US" dirty="0" smtClean="0">
                <a:solidFill>
                  <a:schemeClr val="tx1"/>
                </a:solidFill>
                <a:latin typeface="Times New Roman" pitchFamily="18" charset="0"/>
                <a:cs typeface="Times New Roman" pitchFamily="18" charset="0"/>
              </a:rPr>
              <a:t>TCL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32411"/>
            <a:ext cx="8596668" cy="4708951"/>
          </a:xfrm>
        </p:spPr>
        <p:txBody>
          <a:bodyPr/>
          <a:lstStyle/>
          <a:p>
            <a:r>
              <a:rPr lang="en-US" dirty="0" smtClean="0">
                <a:latin typeface="Times New Roman" pitchFamily="18" charset="0"/>
                <a:cs typeface="Times New Roman" pitchFamily="18" charset="0"/>
              </a:rPr>
              <a:t>Transaction Control Language(TCL) commands are used to manage transactions in database.</a:t>
            </a:r>
          </a:p>
          <a:p>
            <a:r>
              <a:rPr lang="en-US" dirty="0" smtClean="0">
                <a:latin typeface="Times New Roman" pitchFamily="18" charset="0"/>
                <a:cs typeface="Times New Roman" pitchFamily="18" charset="0"/>
              </a:rPr>
              <a:t>These are used to manage the changes made by DML statements.</a:t>
            </a:r>
          </a:p>
          <a:p>
            <a:pPr>
              <a:buNone/>
            </a:pPr>
            <a:r>
              <a:rPr lang="en-US" dirty="0" smtClean="0">
                <a:latin typeface="Times New Roman" pitchFamily="18" charset="0"/>
                <a:cs typeface="Times New Roman" pitchFamily="18" charset="0"/>
              </a:rPr>
              <a:t>Examples of TCL commands include:</a:t>
            </a:r>
          </a:p>
          <a:p>
            <a:r>
              <a:rPr lang="en-US" b="1" dirty="0" smtClean="0">
                <a:latin typeface="Times New Roman" pitchFamily="18" charset="0"/>
                <a:cs typeface="Times New Roman" pitchFamily="18" charset="0"/>
              </a:rPr>
              <a:t>COMMIT</a:t>
            </a:r>
            <a:r>
              <a:rPr lang="en-US" dirty="0" smtClean="0">
                <a:latin typeface="Times New Roman" pitchFamily="18" charset="0"/>
                <a:cs typeface="Times New Roman" pitchFamily="18" charset="0"/>
              </a:rPr>
              <a:t> to apply the transaction by saving the database changes.</a:t>
            </a:r>
          </a:p>
          <a:p>
            <a:r>
              <a:rPr lang="en-US" b="1" dirty="0" smtClean="0">
                <a:latin typeface="Times New Roman" pitchFamily="18" charset="0"/>
                <a:cs typeface="Times New Roman" pitchFamily="18" charset="0"/>
              </a:rPr>
              <a:t>ROLLBACK</a:t>
            </a:r>
            <a:r>
              <a:rPr lang="en-US" dirty="0" smtClean="0">
                <a:latin typeface="Times New Roman" pitchFamily="18" charset="0"/>
                <a:cs typeface="Times New Roman" pitchFamily="18" charset="0"/>
              </a:rPr>
              <a:t> to undo all changes of a transaction.</a:t>
            </a:r>
          </a:p>
          <a:p>
            <a:r>
              <a:rPr lang="en-US" b="1" dirty="0" smtClean="0">
                <a:latin typeface="Times New Roman" pitchFamily="18" charset="0"/>
                <a:cs typeface="Times New Roman" pitchFamily="18" charset="0"/>
              </a:rPr>
              <a:t>SAVEPOINT</a:t>
            </a:r>
            <a:r>
              <a:rPr lang="en-US" dirty="0" smtClean="0">
                <a:latin typeface="Times New Roman" pitchFamily="18" charset="0"/>
                <a:cs typeface="Times New Roman" pitchFamily="18" charset="0"/>
              </a:rPr>
              <a:t> to divide the transaction into smaller sections. It defines breakpoints for a transaction to allow partial rollbacks.</a:t>
            </a:r>
          </a:p>
          <a:p>
            <a:pPr>
              <a:buNone/>
            </a:pPr>
            <a:r>
              <a:rPr lang="en-US" b="1" dirty="0" smtClean="0">
                <a:latin typeface="Times New Roman" pitchFamily="18" charset="0"/>
                <a:cs typeface="Times New Roman" pitchFamily="18" charset="0"/>
              </a:rPr>
              <a:t>COMMIT</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Commit command is used to permanently save any </a:t>
            </a:r>
            <a:r>
              <a:rPr lang="en-US" dirty="0" err="1" smtClean="0">
                <a:latin typeface="Times New Roman" pitchFamily="18" charset="0"/>
                <a:cs typeface="Times New Roman" pitchFamily="18" charset="0"/>
              </a:rPr>
              <a:t>transaaction</a:t>
            </a:r>
            <a:r>
              <a:rPr lang="en-US" dirty="0" smtClean="0">
                <a:latin typeface="Times New Roman" pitchFamily="18" charset="0"/>
                <a:cs typeface="Times New Roman" pitchFamily="18" charset="0"/>
              </a:rPr>
              <a:t> into database.</a:t>
            </a:r>
          </a:p>
          <a:p>
            <a:pPr>
              <a:buNone/>
            </a:pPr>
            <a:r>
              <a:rPr lang="en-US" dirty="0" smtClean="0">
                <a:latin typeface="Times New Roman" pitchFamily="18" charset="0"/>
                <a:cs typeface="Times New Roman" pitchFamily="18" charset="0"/>
              </a:rPr>
              <a:t>Syntax:</a:t>
            </a:r>
          </a:p>
          <a:p>
            <a:pPr>
              <a:buNone/>
            </a:pPr>
            <a:r>
              <a:rPr lang="en-US" b="1" i="1" dirty="0" smtClean="0">
                <a:latin typeface="Times New Roman" pitchFamily="18" charset="0"/>
                <a:cs typeface="Times New Roman" pitchFamily="18" charset="0"/>
              </a:rPr>
              <a:t>commit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5" y="335279"/>
            <a:ext cx="8596668" cy="801189"/>
          </a:xfrm>
        </p:spPr>
        <p:txBody>
          <a:bodyPr>
            <a:normAutofit/>
          </a:bodyPr>
          <a:lstStyle/>
          <a:p>
            <a:r>
              <a:rPr lang="en-US" dirty="0" smtClean="0">
                <a:solidFill>
                  <a:schemeClr val="tx1"/>
                </a:solidFill>
                <a:latin typeface="Times New Roman" pitchFamily="18" charset="0"/>
                <a:cs typeface="Times New Roman" pitchFamily="18" charset="0"/>
              </a:rPr>
              <a:t>TCL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476103"/>
            <a:ext cx="8596668" cy="4565259"/>
          </a:xfrm>
        </p:spPr>
        <p:txBody>
          <a:bodyPr/>
          <a:lstStyle/>
          <a:p>
            <a:pPr>
              <a:buNone/>
            </a:pPr>
            <a:r>
              <a:rPr lang="en-US" b="1" dirty="0" smtClean="0">
                <a:latin typeface="Times New Roman" pitchFamily="18" charset="0"/>
                <a:cs typeface="Times New Roman" pitchFamily="18" charset="0"/>
              </a:rPr>
              <a:t>Rollback</a:t>
            </a:r>
          </a:p>
          <a:p>
            <a:r>
              <a:rPr lang="en-US" dirty="0" smtClean="0">
                <a:latin typeface="Times New Roman" pitchFamily="18" charset="0"/>
                <a:cs typeface="Times New Roman" pitchFamily="18" charset="0"/>
              </a:rPr>
              <a:t>This command restores the database to last </a:t>
            </a:r>
            <a:r>
              <a:rPr lang="en-US" dirty="0" err="1" smtClean="0">
                <a:latin typeface="Times New Roman" pitchFamily="18" charset="0"/>
                <a:cs typeface="Times New Roman" pitchFamily="18" charset="0"/>
              </a:rPr>
              <a:t>commited</a:t>
            </a:r>
            <a:r>
              <a:rPr lang="en-US" dirty="0" smtClean="0">
                <a:latin typeface="Times New Roman" pitchFamily="18" charset="0"/>
                <a:cs typeface="Times New Roman" pitchFamily="18" charset="0"/>
              </a:rPr>
              <a:t> state. It is also use with </a:t>
            </a:r>
            <a:r>
              <a:rPr lang="en-US" dirty="0" err="1" smtClean="0">
                <a:latin typeface="Times New Roman" pitchFamily="18" charset="0"/>
                <a:cs typeface="Times New Roman" pitchFamily="18" charset="0"/>
              </a:rPr>
              <a:t>savepoint</a:t>
            </a:r>
            <a:r>
              <a:rPr lang="en-US" dirty="0" smtClean="0">
                <a:latin typeface="Times New Roman" pitchFamily="18" charset="0"/>
                <a:cs typeface="Times New Roman" pitchFamily="18" charset="0"/>
              </a:rPr>
              <a:t> command to jump to a </a:t>
            </a:r>
            <a:r>
              <a:rPr lang="en-US" dirty="0" err="1" smtClean="0">
                <a:latin typeface="Times New Roman" pitchFamily="18" charset="0"/>
                <a:cs typeface="Times New Roman" pitchFamily="18" charset="0"/>
              </a:rPr>
              <a:t>savepoint</a:t>
            </a:r>
            <a:r>
              <a:rPr lang="en-US" dirty="0" smtClean="0">
                <a:latin typeface="Times New Roman" pitchFamily="18" charset="0"/>
                <a:cs typeface="Times New Roman" pitchFamily="18" charset="0"/>
              </a:rPr>
              <a:t> in a transaction.</a:t>
            </a:r>
          </a:p>
          <a:p>
            <a:pPr>
              <a:buNone/>
            </a:pPr>
            <a:r>
              <a:rPr lang="en-US" dirty="0" smtClean="0">
                <a:latin typeface="Times New Roman" pitchFamily="18" charset="0"/>
                <a:cs typeface="Times New Roman" pitchFamily="18" charset="0"/>
              </a:rPr>
              <a:t>Syntax:</a:t>
            </a:r>
          </a:p>
          <a:p>
            <a:pPr>
              <a:buNone/>
            </a:pPr>
            <a:r>
              <a:rPr lang="en-US" b="1" dirty="0" smtClean="0">
                <a:latin typeface="Times New Roman" pitchFamily="18" charset="0"/>
                <a:cs typeface="Times New Roman" pitchFamily="18" charset="0"/>
              </a:rPr>
              <a:t>rollback</a:t>
            </a:r>
            <a:r>
              <a:rPr lang="en-US" dirty="0" smtClean="0">
                <a:latin typeface="Times New Roman" pitchFamily="18" charset="0"/>
                <a:cs typeface="Times New Roman" pitchFamily="18" charset="0"/>
              </a:rPr>
              <a:t> to </a:t>
            </a:r>
            <a:r>
              <a:rPr lang="en-US" i="1" dirty="0" err="1" smtClean="0">
                <a:latin typeface="Times New Roman" pitchFamily="18" charset="0"/>
                <a:cs typeface="Times New Roman" pitchFamily="18" charset="0"/>
              </a:rPr>
              <a:t>savepoint</a:t>
            </a:r>
            <a:r>
              <a:rPr lang="en-US" i="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a:t>
            </a:r>
          </a:p>
          <a:p>
            <a:pPr>
              <a:buNone/>
            </a:pPr>
            <a:r>
              <a:rPr lang="en-US" b="1" dirty="0" err="1" smtClean="0">
                <a:latin typeface="Times New Roman" pitchFamily="18" charset="0"/>
                <a:cs typeface="Times New Roman" pitchFamily="18" charset="0"/>
              </a:rPr>
              <a:t>Savepoint</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Savepoint</a:t>
            </a:r>
            <a:r>
              <a:rPr lang="en-US" dirty="0" smtClean="0">
                <a:latin typeface="Times New Roman" pitchFamily="18" charset="0"/>
                <a:cs typeface="Times New Roman" pitchFamily="18" charset="0"/>
              </a:rPr>
              <a:t> command is used to temporarily save a transaction so that you can rollback to that point whenever necessary.</a:t>
            </a:r>
          </a:p>
          <a:p>
            <a:pPr>
              <a:buNone/>
            </a:pPr>
            <a:r>
              <a:rPr lang="en-US" dirty="0" smtClean="0">
                <a:latin typeface="Times New Roman" pitchFamily="18" charset="0"/>
                <a:cs typeface="Times New Roman" pitchFamily="18" charset="0"/>
              </a:rPr>
              <a:t>Syntax:</a:t>
            </a:r>
          </a:p>
          <a:p>
            <a:pPr>
              <a:buNone/>
            </a:pPr>
            <a:r>
              <a:rPr lang="en-US" b="1" dirty="0" err="1" smtClean="0">
                <a:latin typeface="Times New Roman" pitchFamily="18" charset="0"/>
                <a:cs typeface="Times New Roman" pitchFamily="18" charset="0"/>
              </a:rPr>
              <a:t>savepoint</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savepoint</a:t>
            </a:r>
            <a:r>
              <a:rPr lang="en-US" i="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hlinkClick r:id="rId2"/>
              </a:rPr>
              <a:t>Example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fontScale="90000"/>
          </a:bodyPr>
          <a:lstStyle/>
          <a:p>
            <a:r>
              <a:rPr lang="en-US" dirty="0" smtClean="0">
                <a:solidFill>
                  <a:schemeClr val="tx1"/>
                </a:solidFill>
                <a:latin typeface="Times New Roman" pitchFamily="18" charset="0"/>
                <a:cs typeface="Times New Roman" pitchFamily="18" charset="0"/>
              </a:rPr>
              <a:t>EMBEDDED SQL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7334" y="1332411"/>
            <a:ext cx="8596668" cy="5107578"/>
          </a:xfrm>
        </p:spPr>
        <p:txBody>
          <a:bodyPr>
            <a:normAutofit fontScale="92500" lnSpcReduction="10000"/>
          </a:bodyPr>
          <a:lstStyle/>
          <a:p>
            <a:r>
              <a:rPr lang="en-US" b="1" dirty="0" smtClean="0">
                <a:latin typeface="Times New Roman" pitchFamily="18" charset="0"/>
                <a:cs typeface="Times New Roman" pitchFamily="18" charset="0"/>
              </a:rPr>
              <a:t>Embedded SQL</a:t>
            </a:r>
            <a:r>
              <a:rPr lang="en-US" dirty="0" smtClean="0">
                <a:latin typeface="Times New Roman" pitchFamily="18" charset="0"/>
                <a:cs typeface="Times New Roman" pitchFamily="18" charset="0"/>
              </a:rPr>
              <a:t> is a method of combining the programming language and the database manipulation capabilities of SQL. Embedded SQL statements are SQL statements written inline with the program source code of the host language.</a:t>
            </a:r>
          </a:p>
          <a:p>
            <a:pPr>
              <a:buNone/>
            </a:pPr>
            <a:r>
              <a:rPr lang="en-US" dirty="0" smtClean="0">
                <a:latin typeface="Times New Roman" pitchFamily="18" charset="0"/>
                <a:cs typeface="Times New Roman" pitchFamily="18" charset="0"/>
              </a:rPr>
              <a:t>Example:</a:t>
            </a:r>
          </a:p>
          <a:p>
            <a:pPr fontAlgn="base">
              <a:spcBef>
                <a:spcPts val="0"/>
              </a:spcBef>
              <a:buNone/>
            </a:pPr>
            <a:r>
              <a:rPr lang="en-US" dirty="0" smtClean="0">
                <a:latin typeface="Times New Roman" pitchFamily="18" charset="0"/>
                <a:cs typeface="Times New Roman" pitchFamily="18" charset="0"/>
              </a:rPr>
              <a:t>main()</a:t>
            </a:r>
          </a:p>
          <a:p>
            <a:pPr fontAlgn="base">
              <a:spcBef>
                <a:spcPts val="0"/>
              </a:spcBef>
              <a:buNone/>
            </a:pPr>
            <a:r>
              <a:rPr lang="en-US" dirty="0" smtClean="0">
                <a:latin typeface="Times New Roman" pitchFamily="18" charset="0"/>
                <a:cs typeface="Times New Roman" pitchFamily="18" charset="0"/>
              </a:rPr>
              <a:t>{</a:t>
            </a:r>
          </a:p>
          <a:p>
            <a:pPr fontAlgn="base">
              <a:lnSpc>
                <a:spcPct val="120000"/>
              </a:lnSpc>
              <a:spcBef>
                <a:spcPts val="400"/>
              </a:spcBef>
              <a:buNone/>
            </a:pPr>
            <a:r>
              <a:rPr lang="en-US" dirty="0" smtClean="0">
                <a:latin typeface="Times New Roman" pitchFamily="18" charset="0"/>
                <a:cs typeface="Times New Roman" pitchFamily="18" charset="0"/>
              </a:rPr>
              <a:t>                exec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include </a:t>
            </a:r>
            <a:r>
              <a:rPr lang="en-US" dirty="0" err="1" smtClean="0">
                <a:latin typeface="Times New Roman" pitchFamily="18" charset="0"/>
                <a:cs typeface="Times New Roman" pitchFamily="18" charset="0"/>
              </a:rPr>
              <a:t>sqlca</a:t>
            </a:r>
            <a:r>
              <a:rPr lang="en-US" dirty="0" smtClean="0">
                <a:latin typeface="Times New Roman" pitchFamily="18" charset="0"/>
                <a:cs typeface="Times New Roman" pitchFamily="18" charset="0"/>
              </a:rPr>
              <a:t>;</a:t>
            </a:r>
          </a:p>
          <a:p>
            <a:pPr fontAlgn="base">
              <a:lnSpc>
                <a:spcPct val="120000"/>
              </a:lnSpc>
              <a:spcBef>
                <a:spcPts val="400"/>
              </a:spcBef>
              <a:buNone/>
            </a:pPr>
            <a:r>
              <a:rPr lang="en-US" dirty="0" smtClean="0">
                <a:latin typeface="Times New Roman" pitchFamily="18" charset="0"/>
                <a:cs typeface="Times New Roman" pitchFamily="18" charset="0"/>
              </a:rPr>
              <a:t>                exec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declare table teacher (</a:t>
            </a:r>
            <a:r>
              <a:rPr lang="en-US" dirty="0" err="1" smtClean="0">
                <a:latin typeface="Times New Roman" pitchFamily="18" charset="0"/>
                <a:cs typeface="Times New Roman" pitchFamily="18" charset="0"/>
              </a:rPr>
              <a:t>tid</a:t>
            </a:r>
            <a:r>
              <a:rPr lang="en-US" dirty="0" smtClean="0">
                <a:latin typeface="Times New Roman" pitchFamily="18" charset="0"/>
                <a:cs typeface="Times New Roman" pitchFamily="18" charset="0"/>
              </a:rPr>
              <a:t> char(6) not </a:t>
            </a:r>
            <a:r>
              <a:rPr lang="en-US" dirty="0" err="1" smtClean="0">
                <a:latin typeface="Times New Roman" pitchFamily="18" charset="0"/>
                <a:cs typeface="Times New Roman" pitchFamily="18" charset="0"/>
              </a:rPr>
              <a:t>null,tname</a:t>
            </a:r>
            <a:r>
              <a:rPr lang="en-US" dirty="0" smtClean="0">
                <a:latin typeface="Times New Roman" pitchFamily="18" charset="0"/>
                <a:cs typeface="Times New Roman" pitchFamily="18" charset="0"/>
              </a:rPr>
              <a:t> char(20),sex char(1),age number(3),qualification char(7),salary number(7),city </a:t>
            </a:r>
            <a:r>
              <a:rPr lang="en-US" dirty="0" err="1" smtClean="0">
                <a:latin typeface="Times New Roman" pitchFamily="18" charset="0"/>
                <a:cs typeface="Times New Roman" pitchFamily="18" charset="0"/>
              </a:rPr>
              <a:t>varchar</a:t>
            </a:r>
            <a:r>
              <a:rPr lang="en-US" dirty="0" smtClean="0">
                <a:latin typeface="Times New Roman" pitchFamily="18" charset="0"/>
                <a:cs typeface="Times New Roman" pitchFamily="18" charset="0"/>
              </a:rPr>
              <a:t>(15));</a:t>
            </a:r>
          </a:p>
          <a:p>
            <a:pPr fontAlgn="base">
              <a:lnSpc>
                <a:spcPct val="120000"/>
              </a:lnSpc>
              <a:spcBef>
                <a:spcPts val="400"/>
              </a:spcBef>
              <a:buNone/>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//Display a message to user</a:t>
            </a:r>
          </a:p>
          <a:p>
            <a:pPr fontAlgn="base">
              <a:lnSpc>
                <a:spcPct val="120000"/>
              </a:lnSpc>
              <a:spcBef>
                <a:spcPts val="40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("updating teacher salary who are </a:t>
            </a:r>
            <a:r>
              <a:rPr lang="en-US" dirty="0" err="1" smtClean="0">
                <a:latin typeface="Times New Roman" pitchFamily="18" charset="0"/>
                <a:cs typeface="Times New Roman" pitchFamily="18" charset="0"/>
              </a:rPr>
              <a:t>B.Techn</a:t>
            </a:r>
            <a:r>
              <a:rPr lang="en-US" dirty="0" smtClean="0">
                <a:latin typeface="Times New Roman" pitchFamily="18" charset="0"/>
                <a:cs typeface="Times New Roman" pitchFamily="18" charset="0"/>
              </a:rPr>
              <a:t>");</a:t>
            </a:r>
          </a:p>
          <a:p>
            <a:pPr fontAlgn="base">
              <a:lnSpc>
                <a:spcPct val="120000"/>
              </a:lnSpc>
              <a:spcBef>
                <a:spcPts val="400"/>
              </a:spcBef>
              <a:buNone/>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//this code executes the SQL statement</a:t>
            </a:r>
          </a:p>
          <a:p>
            <a:pPr fontAlgn="base">
              <a:lnSpc>
                <a:spcPct val="120000"/>
              </a:lnSpc>
              <a:spcBef>
                <a:spcPts val="400"/>
              </a:spcBef>
              <a:buNone/>
            </a:pPr>
            <a:r>
              <a:rPr lang="en-US" dirty="0" smtClean="0">
                <a:latin typeface="Times New Roman" pitchFamily="18" charset="0"/>
                <a:cs typeface="Times New Roman" pitchFamily="18" charset="0"/>
              </a:rPr>
              <a:t>                exec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update teacher set salary=1.1*salary where qualification='</a:t>
            </a:r>
            <a:r>
              <a:rPr lang="en-US" dirty="0" err="1" smtClean="0">
                <a:latin typeface="Times New Roman" pitchFamily="18" charset="0"/>
                <a:cs typeface="Times New Roman" pitchFamily="18" charset="0"/>
              </a:rPr>
              <a:t>B.Tech</a:t>
            </a:r>
            <a:r>
              <a:rPr lang="en-US" dirty="0" smtClean="0">
                <a:latin typeface="Times New Roman" pitchFamily="18" charset="0"/>
                <a:cs typeface="Times New Roman" pitchFamily="18" charset="0"/>
              </a:rPr>
              <a:t>';</a:t>
            </a:r>
          </a:p>
          <a:p>
            <a:pPr fontAlgn="base">
              <a:lnSpc>
                <a:spcPct val="120000"/>
              </a:lnSpc>
              <a:spcBef>
                <a:spcPts val="40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(update done");</a:t>
            </a:r>
          </a:p>
          <a:p>
            <a:pPr fontAlgn="base">
              <a:lnSpc>
                <a:spcPct val="120000"/>
              </a:lnSpc>
              <a:spcBef>
                <a:spcPts val="400"/>
              </a:spcBef>
              <a:buNone/>
            </a:pPr>
            <a:r>
              <a:rPr lang="en-US" dirty="0" smtClean="0">
                <a:latin typeface="Times New Roman" pitchFamily="18" charset="0"/>
                <a:cs typeface="Times New Roman" pitchFamily="18" charset="0"/>
              </a:rPr>
              <a:t>                exit();</a:t>
            </a:r>
          </a:p>
          <a:p>
            <a:pPr fontAlgn="base">
              <a:spcBef>
                <a:spcPts val="0"/>
              </a:spcBef>
              <a:buNone/>
            </a:pP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6" y="374468"/>
            <a:ext cx="8596668" cy="552994"/>
          </a:xfrm>
        </p:spPr>
        <p:txBody>
          <a:bodyPr>
            <a:normAutofit fontScale="90000"/>
          </a:bodyPr>
          <a:lstStyle/>
          <a:p>
            <a:r>
              <a:rPr lang="en-US" dirty="0" smtClean="0">
                <a:solidFill>
                  <a:schemeClr val="tx1"/>
                </a:solidFill>
                <a:latin typeface="Times New Roman" pitchFamily="18" charset="0"/>
                <a:cs typeface="Times New Roman" pitchFamily="18" charset="0"/>
              </a:rPr>
              <a:t>Cursor in embedded SQL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175657"/>
            <a:ext cx="8596668" cy="4865705"/>
          </a:xfrm>
        </p:spPr>
        <p:txBody>
          <a:bodyPr/>
          <a:lstStyle/>
          <a:p>
            <a:r>
              <a:rPr lang="en-US" dirty="0" smtClean="0">
                <a:latin typeface="Times New Roman" pitchFamily="18" charset="0"/>
                <a:cs typeface="Times New Roman" pitchFamily="18" charset="0"/>
              </a:rPr>
              <a:t>Oracle creates a memory area, known as context area, for processing an SQL statement, which contains all information needed for processing the statement, for example, number of rows processed, etc.</a:t>
            </a:r>
          </a:p>
          <a:p>
            <a:r>
              <a:rPr lang="en-US" dirty="0" smtClean="0">
                <a:latin typeface="Times New Roman" pitchFamily="18" charset="0"/>
                <a:cs typeface="Times New Roman" pitchFamily="18" charset="0"/>
              </a:rPr>
              <a:t>A cursor is a pointer to this context area.</a:t>
            </a:r>
          </a:p>
          <a:p>
            <a:pPr>
              <a:buNone/>
            </a:pPr>
            <a:r>
              <a:rPr lang="en-US" dirty="0" smtClean="0">
                <a:latin typeface="Times New Roman" pitchFamily="18" charset="0"/>
                <a:cs typeface="Times New Roman" pitchFamily="18" charset="0"/>
              </a:rPr>
              <a:t>There are two types of cursors:</a:t>
            </a:r>
          </a:p>
          <a:p>
            <a:r>
              <a:rPr lang="en-US" dirty="0" smtClean="0">
                <a:latin typeface="Times New Roman" pitchFamily="18" charset="0"/>
                <a:cs typeface="Times New Roman" pitchFamily="18" charset="0"/>
              </a:rPr>
              <a:t>Implicit cursors</a:t>
            </a:r>
          </a:p>
          <a:p>
            <a:r>
              <a:rPr lang="en-US" dirty="0" smtClean="0">
                <a:latin typeface="Times New Roman" pitchFamily="18" charset="0"/>
                <a:cs typeface="Times New Roman" pitchFamily="18" charset="0"/>
              </a:rPr>
              <a:t>Explicit cursors</a:t>
            </a:r>
          </a:p>
          <a:p>
            <a:pPr>
              <a:buNone/>
            </a:pPr>
            <a:r>
              <a:rPr lang="en-US" dirty="0" smtClean="0">
                <a:latin typeface="Times New Roman" pitchFamily="18" charset="0"/>
                <a:cs typeface="Times New Roman" pitchFamily="18" charset="0"/>
              </a:rPr>
              <a:t>Implicit cursors</a:t>
            </a:r>
          </a:p>
          <a:p>
            <a:pPr>
              <a:buNone/>
            </a:pPr>
            <a:r>
              <a:rPr lang="en-US" dirty="0" smtClean="0">
                <a:latin typeface="Times New Roman" pitchFamily="18" charset="0"/>
                <a:cs typeface="Times New Roman" pitchFamily="18" charset="0"/>
              </a:rPr>
              <a:t>	Implicit cursors are automatically created by Oracle whenever an SQL statement is executed, when there is no explicit cursor for the statement. Programmers cannot control the implicit cursors and the information in it.</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2" y="165463"/>
            <a:ext cx="8596668" cy="735874"/>
          </a:xfrm>
        </p:spPr>
        <p:txBody>
          <a:bodyPr/>
          <a:lstStyle/>
          <a:p>
            <a:r>
              <a:rPr lang="en-US" dirty="0" smtClean="0">
                <a:solidFill>
                  <a:schemeClr val="tx1"/>
                </a:solidFill>
                <a:latin typeface="Times New Roman" pitchFamily="18" charset="0"/>
                <a:cs typeface="Times New Roman" pitchFamily="18" charset="0"/>
              </a:rPr>
              <a:t>Cursor in embedded SQL</a:t>
            </a:r>
            <a:endParaRPr lang="en-US" dirty="0"/>
          </a:p>
        </p:txBody>
      </p:sp>
      <p:sp>
        <p:nvSpPr>
          <p:cNvPr id="3" name="Content Placeholder 2"/>
          <p:cNvSpPr>
            <a:spLocks noGrp="1"/>
          </p:cNvSpPr>
          <p:nvPr>
            <p:ph idx="1"/>
          </p:nvPr>
        </p:nvSpPr>
        <p:spPr>
          <a:xfrm>
            <a:off x="677334" y="953589"/>
            <a:ext cx="8596668" cy="5630091"/>
          </a:xfrm>
        </p:spPr>
        <p:txBody>
          <a:bodyPr/>
          <a:lstStyle/>
          <a:p>
            <a:pPr>
              <a:buNone/>
            </a:pPr>
            <a:r>
              <a:rPr lang="en-US" b="1" dirty="0" smtClean="0">
                <a:latin typeface="Times New Roman" pitchFamily="18" charset="0"/>
                <a:cs typeface="Times New Roman" pitchFamily="18" charset="0"/>
              </a:rPr>
              <a:t>Explicit cursors</a:t>
            </a:r>
          </a:p>
          <a:p>
            <a:r>
              <a:rPr lang="en-US" dirty="0" smtClean="0">
                <a:latin typeface="Times New Roman" pitchFamily="18" charset="0"/>
                <a:cs typeface="Times New Roman" pitchFamily="18" charset="0"/>
              </a:rPr>
              <a:t>Explicit cursors are programmer defined cursors for gaining more control over the context area. </a:t>
            </a:r>
          </a:p>
          <a:p>
            <a:r>
              <a:rPr lang="en-US" dirty="0" smtClean="0">
                <a:latin typeface="Times New Roman" pitchFamily="18" charset="0"/>
                <a:cs typeface="Times New Roman" pitchFamily="18" charset="0"/>
              </a:rPr>
              <a:t>An explicit cursor should be defined in the declaration section of the PL/SQL Block. </a:t>
            </a:r>
          </a:p>
          <a:p>
            <a:r>
              <a:rPr lang="en-US" dirty="0" smtClean="0">
                <a:latin typeface="Times New Roman" pitchFamily="18" charset="0"/>
                <a:cs typeface="Times New Roman" pitchFamily="18" charset="0"/>
              </a:rPr>
              <a:t>It is created on a SELECT Statement which returns more than one row.</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CURSOR </a:t>
            </a:r>
            <a:r>
              <a:rPr lang="en-US" dirty="0" err="1" smtClean="0">
                <a:latin typeface="Times New Roman" pitchFamily="18" charset="0"/>
                <a:cs typeface="Times New Roman" pitchFamily="18" charset="0"/>
              </a:rPr>
              <a:t>cursor_name</a:t>
            </a:r>
            <a:r>
              <a:rPr lang="en-US" dirty="0" smtClean="0">
                <a:latin typeface="Times New Roman" pitchFamily="18" charset="0"/>
                <a:cs typeface="Times New Roman" pitchFamily="18" charset="0"/>
              </a:rPr>
              <a:t> IS </a:t>
            </a:r>
            <a:r>
              <a:rPr lang="en-US" dirty="0" err="1" smtClean="0">
                <a:latin typeface="Times New Roman" pitchFamily="18" charset="0"/>
                <a:cs typeface="Times New Roman" pitchFamily="18" charset="0"/>
              </a:rPr>
              <a:t>select_statement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Working with an explicit cursor involves four steps:</a:t>
            </a:r>
          </a:p>
          <a:p>
            <a:r>
              <a:rPr lang="en-US" dirty="0" smtClean="0">
                <a:latin typeface="Times New Roman" pitchFamily="18" charset="0"/>
                <a:cs typeface="Times New Roman" pitchFamily="18" charset="0"/>
              </a:rPr>
              <a:t>Declaring the cursor for initializing in the memory</a:t>
            </a:r>
          </a:p>
          <a:p>
            <a:r>
              <a:rPr lang="en-US" dirty="0" smtClean="0">
                <a:latin typeface="Times New Roman" pitchFamily="18" charset="0"/>
                <a:cs typeface="Times New Roman" pitchFamily="18" charset="0"/>
              </a:rPr>
              <a:t>Opening the cursor for allocating memory</a:t>
            </a:r>
          </a:p>
          <a:p>
            <a:r>
              <a:rPr lang="en-US" dirty="0" smtClean="0">
                <a:latin typeface="Times New Roman" pitchFamily="18" charset="0"/>
                <a:cs typeface="Times New Roman" pitchFamily="18" charset="0"/>
              </a:rPr>
              <a:t>Fetching the cursor for retrieving data</a:t>
            </a:r>
          </a:p>
          <a:p>
            <a:r>
              <a:rPr lang="en-US" dirty="0" smtClean="0">
                <a:latin typeface="Times New Roman" pitchFamily="18" charset="0"/>
                <a:cs typeface="Times New Roman" pitchFamily="18" charset="0"/>
              </a:rPr>
              <a:t>Closing the cursor to release allocated memory</a:t>
            </a:r>
          </a:p>
          <a:p>
            <a:pPr>
              <a:buNone/>
            </a:pP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309154"/>
            <a:ext cx="8596668" cy="552994"/>
          </a:xfrm>
        </p:spPr>
        <p:txBody>
          <a:bodyPr>
            <a:normAutofit fontScale="90000"/>
          </a:bodyPr>
          <a:lstStyle/>
          <a:p>
            <a:r>
              <a:rPr lang="en-US" dirty="0" smtClean="0">
                <a:solidFill>
                  <a:schemeClr val="tx1"/>
                </a:solidFill>
                <a:latin typeface="Times New Roman" pitchFamily="18" charset="0"/>
                <a:cs typeface="Times New Roman" pitchFamily="18" charset="0"/>
              </a:rPr>
              <a:t>Cursor in embedded SQL</a:t>
            </a:r>
            <a:endParaRPr lang="en-US" dirty="0"/>
          </a:p>
        </p:txBody>
      </p:sp>
      <p:sp>
        <p:nvSpPr>
          <p:cNvPr id="3" name="Content Placeholder 2"/>
          <p:cNvSpPr>
            <a:spLocks noGrp="1"/>
          </p:cNvSpPr>
          <p:nvPr>
            <p:ph idx="1"/>
          </p:nvPr>
        </p:nvSpPr>
        <p:spPr>
          <a:xfrm>
            <a:off x="677334" y="1188721"/>
            <a:ext cx="8596668" cy="4852642"/>
          </a:xfrm>
        </p:spPr>
        <p:txBody>
          <a:bodyPr>
            <a:normAutofit fontScale="92500" lnSpcReduction="10000"/>
          </a:bodyPr>
          <a:lstStyle/>
          <a:p>
            <a:pPr>
              <a:buNone/>
            </a:pPr>
            <a:r>
              <a:rPr lang="en-US" dirty="0" smtClean="0">
                <a:latin typeface="Times New Roman" pitchFamily="18" charset="0"/>
                <a:cs typeface="Times New Roman" pitchFamily="18" charset="0"/>
              </a:rPr>
              <a:t>Declaring the Cursor:</a:t>
            </a:r>
          </a:p>
          <a:p>
            <a:r>
              <a:rPr lang="en-US" dirty="0" smtClean="0">
                <a:latin typeface="Times New Roman" pitchFamily="18" charset="0"/>
                <a:cs typeface="Times New Roman" pitchFamily="18" charset="0"/>
              </a:rPr>
              <a:t>Declaring the cursor defines the cursor with a name and the associated SELECT statement. </a:t>
            </a: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CURSOR </a:t>
            </a:r>
            <a:r>
              <a:rPr lang="en-US" dirty="0" err="1" smtClean="0">
                <a:latin typeface="Times New Roman" pitchFamily="18" charset="0"/>
                <a:cs typeface="Times New Roman" pitchFamily="18" charset="0"/>
              </a:rPr>
              <a:t>c_customers</a:t>
            </a:r>
            <a:r>
              <a:rPr lang="en-US" dirty="0" smtClean="0">
                <a:latin typeface="Times New Roman" pitchFamily="18" charset="0"/>
                <a:cs typeface="Times New Roman" pitchFamily="18" charset="0"/>
              </a:rPr>
              <a:t> IS SELECT id, name, address FROM customers;</a:t>
            </a:r>
          </a:p>
          <a:p>
            <a:pPr>
              <a:buNone/>
            </a:pPr>
            <a:r>
              <a:rPr lang="en-US" dirty="0" smtClean="0">
                <a:latin typeface="Times New Roman" pitchFamily="18" charset="0"/>
                <a:cs typeface="Times New Roman" pitchFamily="18" charset="0"/>
              </a:rPr>
              <a:t>Opening the Cursor</a:t>
            </a:r>
          </a:p>
          <a:p>
            <a:r>
              <a:rPr lang="en-US" dirty="0" smtClean="0">
                <a:latin typeface="Times New Roman" pitchFamily="18" charset="0"/>
                <a:cs typeface="Times New Roman" pitchFamily="18" charset="0"/>
              </a:rPr>
              <a:t>Opening the cursor allocates memory for the cursor and makes it ready for fetching the rows returned by the SQL statement into it. </a:t>
            </a: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OPEN </a:t>
            </a:r>
            <a:r>
              <a:rPr lang="en-US" dirty="0" err="1" smtClean="0">
                <a:latin typeface="Times New Roman" pitchFamily="18" charset="0"/>
                <a:cs typeface="Times New Roman" pitchFamily="18" charset="0"/>
              </a:rPr>
              <a:t>c_customers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Fetching the Cursor</a:t>
            </a:r>
          </a:p>
          <a:p>
            <a:r>
              <a:rPr lang="en-US" dirty="0" smtClean="0">
                <a:latin typeface="Times New Roman" pitchFamily="18" charset="0"/>
                <a:cs typeface="Times New Roman" pitchFamily="18" charset="0"/>
              </a:rPr>
              <a:t>Fetching the cursor involves accessing one row at a time. </a:t>
            </a:r>
          </a:p>
          <a:p>
            <a:pPr>
              <a:buNone/>
            </a:pPr>
            <a:r>
              <a:rPr lang="en-US" dirty="0" smtClean="0">
                <a:latin typeface="Times New Roman" pitchFamily="18" charset="0"/>
                <a:cs typeface="Times New Roman" pitchFamily="18" charset="0"/>
              </a:rPr>
              <a:t>Example :</a:t>
            </a:r>
          </a:p>
          <a:p>
            <a:pPr>
              <a:buNone/>
            </a:pPr>
            <a:r>
              <a:rPr lang="en-US" dirty="0" smtClean="0">
                <a:latin typeface="Times New Roman" pitchFamily="18" charset="0"/>
                <a:cs typeface="Times New Roman" pitchFamily="18" charset="0"/>
              </a:rPr>
              <a:t>FETCH </a:t>
            </a:r>
            <a:r>
              <a:rPr lang="en-US" dirty="0" err="1" smtClean="0">
                <a:latin typeface="Times New Roman" pitchFamily="18" charset="0"/>
                <a:cs typeface="Times New Roman" pitchFamily="18" charset="0"/>
              </a:rPr>
              <a:t>c_customers</a:t>
            </a:r>
            <a:r>
              <a:rPr lang="en-US" dirty="0" smtClean="0">
                <a:latin typeface="Times New Roman" pitchFamily="18" charset="0"/>
                <a:cs typeface="Times New Roman" pitchFamily="18" charset="0"/>
              </a:rPr>
              <a:t> INTO </a:t>
            </a:r>
            <a:r>
              <a:rPr lang="en-US" dirty="0" err="1" smtClean="0">
                <a:latin typeface="Times New Roman" pitchFamily="18" charset="0"/>
                <a:cs typeface="Times New Roman" pitchFamily="18" charset="0"/>
              </a:rPr>
              <a:t>c_id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c_addr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217"/>
            <a:ext cx="8596668" cy="566057"/>
          </a:xfrm>
        </p:spPr>
        <p:txBody>
          <a:bodyPr>
            <a:normAutofit fontScale="90000"/>
          </a:bodyPr>
          <a:lstStyle/>
          <a:p>
            <a:r>
              <a:rPr lang="en-US" dirty="0" smtClean="0">
                <a:solidFill>
                  <a:schemeClr val="tx1"/>
                </a:solidFill>
                <a:latin typeface="Times New Roman" pitchFamily="18" charset="0"/>
                <a:cs typeface="Times New Roman" pitchFamily="18" charset="0"/>
              </a:rPr>
              <a:t>Cursor in embedded SQL</a:t>
            </a:r>
            <a:endParaRPr lang="en-US" dirty="0"/>
          </a:p>
        </p:txBody>
      </p:sp>
      <p:sp>
        <p:nvSpPr>
          <p:cNvPr id="3" name="Content Placeholder 2"/>
          <p:cNvSpPr>
            <a:spLocks noGrp="1"/>
          </p:cNvSpPr>
          <p:nvPr>
            <p:ph idx="1"/>
          </p:nvPr>
        </p:nvSpPr>
        <p:spPr>
          <a:xfrm>
            <a:off x="677334" y="1084217"/>
            <a:ext cx="8596668" cy="4957146"/>
          </a:xfrm>
        </p:spPr>
        <p:txBody>
          <a:bodyPr/>
          <a:lstStyle/>
          <a:p>
            <a:pPr>
              <a:buNone/>
            </a:pPr>
            <a:r>
              <a:rPr lang="en-US" dirty="0" smtClean="0">
                <a:latin typeface="Times New Roman" pitchFamily="18" charset="0"/>
                <a:cs typeface="Times New Roman" pitchFamily="18" charset="0"/>
              </a:rPr>
              <a:t>Closing the Cursor</a:t>
            </a:r>
          </a:p>
          <a:p>
            <a:pPr>
              <a:buNone/>
            </a:pPr>
            <a:r>
              <a:rPr lang="en-US" dirty="0" smtClean="0">
                <a:latin typeface="Times New Roman" pitchFamily="18" charset="0"/>
                <a:cs typeface="Times New Roman" pitchFamily="18" charset="0"/>
              </a:rPr>
              <a:t>Closing the cursor means releasing the allocated memory.</a:t>
            </a:r>
          </a:p>
          <a:p>
            <a:pPr>
              <a:buNone/>
            </a:pPr>
            <a:r>
              <a:rPr lang="en-US" dirty="0" smtClean="0">
                <a:latin typeface="Times New Roman" pitchFamily="18" charset="0"/>
                <a:cs typeface="Times New Roman" pitchFamily="18" charset="0"/>
              </a:rPr>
              <a:t>CLOSE </a:t>
            </a:r>
            <a:r>
              <a:rPr lang="en-US" dirty="0" err="1" smtClean="0">
                <a:latin typeface="Times New Roman" pitchFamily="18" charset="0"/>
                <a:cs typeface="Times New Roman" pitchFamily="18" charset="0"/>
              </a:rPr>
              <a:t>c_customers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hlinkClick r:id="rId2"/>
              </a:rPr>
              <a:t>EXAMPLE</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Dynamic SQL</a:t>
            </a:r>
          </a:p>
          <a:p>
            <a:r>
              <a:rPr lang="en-US" dirty="0" smtClean="0">
                <a:latin typeface="Times New Roman" pitchFamily="18" charset="0"/>
                <a:cs typeface="Times New Roman" pitchFamily="18" charset="0"/>
              </a:rPr>
              <a:t>Dynamic SQL is a SQL statement that is constructed and executed at program execution time.</a:t>
            </a:r>
          </a:p>
          <a:p>
            <a:r>
              <a:rPr lang="en-US" dirty="0" smtClean="0">
                <a:latin typeface="Times New Roman" pitchFamily="18" charset="0"/>
                <a:cs typeface="Times New Roman" pitchFamily="18" charset="0"/>
              </a:rPr>
              <a:t>Dynamic SQL provides more flexibility, nevertheless, static SQL is faster and more secure than dynamic SQL.</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778"/>
            <a:ext cx="8596668" cy="879566"/>
          </a:xfrm>
        </p:spPr>
        <p:txBody>
          <a:bodyPr/>
          <a:lstStyle/>
          <a:p>
            <a:r>
              <a:rPr lang="en-US" b="1" dirty="0" smtClean="0">
                <a:solidFill>
                  <a:schemeClr val="tx1"/>
                </a:solidFill>
                <a:latin typeface="Times New Roman" pitchFamily="18" charset="0"/>
                <a:cs typeface="Times New Roman" pitchFamily="18" charset="0"/>
              </a:rPr>
              <a:t>STATIC VS DYNAMIC SQL</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966651"/>
            <a:ext cx="8596668" cy="5525589"/>
          </a:xfrm>
        </p:spPr>
        <p:txBody>
          <a:bodyPr>
            <a:normAutofit/>
          </a:bodyPr>
          <a:lstStyle/>
          <a:p>
            <a:pPr>
              <a:buNone/>
            </a:pPr>
            <a:r>
              <a:rPr lang="en-US" b="1" dirty="0" smtClean="0">
                <a:latin typeface="Times New Roman" pitchFamily="18" charset="0"/>
                <a:cs typeface="Times New Roman" pitchFamily="18" charset="0"/>
              </a:rPr>
              <a:t>Static SQL</a:t>
            </a:r>
          </a:p>
          <a:p>
            <a:r>
              <a:rPr lang="en-US" dirty="0" smtClean="0">
                <a:latin typeface="Times New Roman" pitchFamily="18" charset="0"/>
                <a:cs typeface="Times New Roman" pitchFamily="18" charset="0"/>
              </a:rPr>
              <a:t>The source form of a static SQL statement is embedded within an application program written in a host language such as COBOL.</a:t>
            </a:r>
          </a:p>
          <a:p>
            <a:r>
              <a:rPr lang="en-US" dirty="0" smtClean="0">
                <a:latin typeface="Times New Roman" pitchFamily="18" charset="0"/>
                <a:cs typeface="Times New Roman" pitchFamily="18" charset="0"/>
              </a:rPr>
              <a:t>The statement is prepared before the program is executed and the operational form of the statement persists beyond the execution of the program.</a:t>
            </a:r>
          </a:p>
          <a:p>
            <a:r>
              <a:rPr lang="en-US" dirty="0" smtClean="0">
                <a:latin typeface="Times New Roman" pitchFamily="18" charset="0"/>
                <a:cs typeface="Times New Roman" pitchFamily="18" charset="0"/>
              </a:rPr>
              <a:t>Static SQL statements in a source program must be processed before the program is compiled.</a:t>
            </a:r>
          </a:p>
          <a:p>
            <a:r>
              <a:rPr lang="en-US" dirty="0" smtClean="0">
                <a:latin typeface="Times New Roman" pitchFamily="18" charset="0"/>
                <a:cs typeface="Times New Roman" pitchFamily="18" charset="0"/>
              </a:rPr>
              <a:t>This processing can be accomplished through the DB2 </a:t>
            </a:r>
            <a:r>
              <a:rPr lang="en-US" dirty="0" err="1" smtClean="0">
                <a:latin typeface="Times New Roman" pitchFamily="18" charset="0"/>
                <a:cs typeface="Times New Roman" pitchFamily="18" charset="0"/>
              </a:rPr>
              <a:t>precompiler</a:t>
            </a:r>
            <a:r>
              <a:rPr lang="en-US" dirty="0" smtClean="0">
                <a:latin typeface="Times New Roman" pitchFamily="18" charset="0"/>
                <a:cs typeface="Times New Roman" pitchFamily="18" charset="0"/>
              </a:rPr>
              <a:t> or the SQL statement coprocessor.</a:t>
            </a:r>
          </a:p>
          <a:p>
            <a:r>
              <a:rPr lang="en-US" dirty="0" smtClean="0">
                <a:latin typeface="Times New Roman" pitchFamily="18" charset="0"/>
                <a:cs typeface="Times New Roman" pitchFamily="18" charset="0"/>
              </a:rPr>
              <a:t>The DB2 </a:t>
            </a:r>
            <a:r>
              <a:rPr lang="en-US" dirty="0" err="1" smtClean="0">
                <a:latin typeface="Times New Roman" pitchFamily="18" charset="0"/>
                <a:cs typeface="Times New Roman" pitchFamily="18" charset="0"/>
              </a:rPr>
              <a:t>precompiler</a:t>
            </a:r>
            <a:r>
              <a:rPr lang="en-US" dirty="0" smtClean="0">
                <a:latin typeface="Times New Roman" pitchFamily="18" charset="0"/>
                <a:cs typeface="Times New Roman" pitchFamily="18" charset="0"/>
              </a:rPr>
              <a:t> or the coprocessor checks the syntax of the SQL statements, turns them into host language comments, and generates host language statements to invoke DB2.</a:t>
            </a:r>
          </a:p>
          <a:p>
            <a:r>
              <a:rPr lang="en-US" dirty="0" smtClean="0">
                <a:latin typeface="Times New Roman" pitchFamily="18" charset="0"/>
                <a:cs typeface="Times New Roman" pitchFamily="18" charset="0"/>
              </a:rPr>
              <a:t>The preparation of an SQL application program includes </a:t>
            </a:r>
            <a:r>
              <a:rPr lang="en-US" dirty="0" err="1" smtClean="0">
                <a:latin typeface="Times New Roman" pitchFamily="18" charset="0"/>
                <a:cs typeface="Times New Roman" pitchFamily="18" charset="0"/>
              </a:rPr>
              <a:t>precompilation</a:t>
            </a:r>
            <a:r>
              <a:rPr lang="en-US" dirty="0" smtClean="0">
                <a:latin typeface="Times New Roman" pitchFamily="18" charset="0"/>
                <a:cs typeface="Times New Roman" pitchFamily="18" charset="0"/>
              </a:rPr>
              <a:t>, the preparation of its static SQL statements, and compilation of the modified source program.</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243840"/>
            <a:ext cx="8596668" cy="618309"/>
          </a:xfrm>
        </p:spPr>
        <p:txBody>
          <a:bodyPr>
            <a:normAutofit fontScale="90000"/>
          </a:bodyPr>
          <a:lstStyle/>
          <a:p>
            <a:r>
              <a:rPr lang="en-US" b="1" dirty="0" smtClean="0">
                <a:solidFill>
                  <a:schemeClr val="tx1"/>
                </a:solidFill>
                <a:latin typeface="Times New Roman" pitchFamily="18" charset="0"/>
                <a:cs typeface="Times New Roman" pitchFamily="18" charset="0"/>
              </a:rPr>
              <a:t>STATIC VS DYNAMIC SQL</a:t>
            </a:r>
            <a:endParaRPr lang="en-US" dirty="0"/>
          </a:p>
        </p:txBody>
      </p:sp>
      <p:sp>
        <p:nvSpPr>
          <p:cNvPr id="3" name="Content Placeholder 2"/>
          <p:cNvSpPr>
            <a:spLocks noGrp="1"/>
          </p:cNvSpPr>
          <p:nvPr>
            <p:ph idx="1"/>
          </p:nvPr>
        </p:nvSpPr>
        <p:spPr>
          <a:xfrm>
            <a:off x="677334" y="1045029"/>
            <a:ext cx="8596668" cy="4996333"/>
          </a:xfrm>
        </p:spPr>
        <p:txBody>
          <a:bodyPr/>
          <a:lstStyle/>
          <a:p>
            <a:pPr>
              <a:buNone/>
            </a:pPr>
            <a:r>
              <a:rPr lang="en-US" b="1" dirty="0" smtClean="0">
                <a:solidFill>
                  <a:schemeClr val="tx1"/>
                </a:solidFill>
                <a:latin typeface="Times New Roman" pitchFamily="18" charset="0"/>
                <a:cs typeface="Times New Roman" pitchFamily="18" charset="0"/>
              </a:rPr>
              <a:t>Dynamic SQL</a:t>
            </a:r>
          </a:p>
          <a:p>
            <a:r>
              <a:rPr lang="en-US" dirty="0" smtClean="0"/>
              <a:t>Programs that contain embedded dynamic SQL statements must be precompiled like those that contain static SQL, but unlike static SQL, the dynamic statements are constructed and prepared at run time.</a:t>
            </a:r>
          </a:p>
          <a:p>
            <a:r>
              <a:rPr lang="en-US" dirty="0" smtClean="0"/>
              <a:t>The source form of a dynamic statement is a character string that is passed to DB2 by the program using the static SQL statement PREPARE or EXECUTE IMMEDIATE.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26571" y="300447"/>
            <a:ext cx="9403217" cy="61526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2025</TotalTime>
  <Words>11577</Words>
  <Application>Microsoft Office PowerPoint</Application>
  <PresentationFormat>Custom</PresentationFormat>
  <Paragraphs>2117</Paragraphs>
  <Slides>169</Slides>
  <Notes>62</Notes>
  <HiddenSlides>35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169</vt:i4>
      </vt:variant>
    </vt:vector>
  </HeadingPairs>
  <TitlesOfParts>
    <vt:vector size="171" baseType="lpstr">
      <vt:lpstr>Facet</vt:lpstr>
      <vt:lpstr>Equation</vt:lpstr>
      <vt:lpstr>  SQL &amp; QUERY OPTIMIZATION </vt:lpstr>
      <vt:lpstr>Slide 2</vt:lpstr>
      <vt:lpstr>SQL Standards</vt:lpstr>
      <vt:lpstr>SQL STANDARDS(CONTD..)</vt:lpstr>
      <vt:lpstr>TYPES OF SQL COMMANDS</vt:lpstr>
      <vt:lpstr>TYPES OF SQL COMMANDS(CONTD..)</vt:lpstr>
      <vt:lpstr>TYPES OF SQL COMMANDS(CONTD..)</vt:lpstr>
      <vt:lpstr>TYPES OF SQL COMMANDS(CONTD..)</vt:lpstr>
      <vt:lpstr>TYPES OF SQL COMMANDS(CONTD..)</vt:lpstr>
      <vt:lpstr>SQL OPERATORS</vt:lpstr>
      <vt:lpstr>SQL Arithmetic Operators </vt:lpstr>
      <vt:lpstr>SQL Comparison Operators </vt:lpstr>
      <vt:lpstr>SQL Logical Operators </vt:lpstr>
      <vt:lpstr>SQL Logical Operators</vt:lpstr>
      <vt:lpstr>SQL OPERATORS</vt:lpstr>
      <vt:lpstr>DATA TYPE</vt:lpstr>
      <vt:lpstr>DATABASE OBJECTS</vt:lpstr>
      <vt:lpstr>DATABASE OBJECTS</vt:lpstr>
      <vt:lpstr>DATABASE OBJECTS(CONTD)</vt:lpstr>
      <vt:lpstr>DATABASE OBJECTS(CONTD)</vt:lpstr>
      <vt:lpstr>DATABASE OBJECTS(CONTD)</vt:lpstr>
      <vt:lpstr>DATABASE OBJECTS(CONTD)</vt:lpstr>
      <vt:lpstr>DDL</vt:lpstr>
      <vt:lpstr>DDL</vt:lpstr>
      <vt:lpstr>DDL</vt:lpstr>
      <vt:lpstr>DDL</vt:lpstr>
      <vt:lpstr>Data Manipulation Language (DML) Statements</vt:lpstr>
      <vt:lpstr>Notations</vt:lpstr>
      <vt:lpstr>Simple Queries</vt:lpstr>
      <vt:lpstr>Simple Queries Retrieve all columns &amp; rows</vt:lpstr>
      <vt:lpstr>Slide 31</vt:lpstr>
      <vt:lpstr>Slide 32</vt:lpstr>
      <vt:lpstr>Simple Queries Use of DISTINCT</vt:lpstr>
      <vt:lpstr>Slide 34</vt:lpstr>
      <vt:lpstr>Simple Queries for Calculated fields</vt:lpstr>
      <vt:lpstr>Slide 36</vt:lpstr>
      <vt:lpstr>Simple Queries Row selection (WHERE clause)</vt:lpstr>
      <vt:lpstr>Simple Queries Comparison search condition</vt:lpstr>
      <vt:lpstr>Slide 39</vt:lpstr>
      <vt:lpstr>Simple Queries Compound comparison search condition</vt:lpstr>
      <vt:lpstr>Slide 41</vt:lpstr>
      <vt:lpstr>Simple Queries BETWEEN/ NOT BETWEEN</vt:lpstr>
      <vt:lpstr>Slide 43</vt:lpstr>
      <vt:lpstr>Simple Queries IN/ NOT IN</vt:lpstr>
      <vt:lpstr>Slide 45</vt:lpstr>
      <vt:lpstr>Simple Queries LIKE/ NOT LIKE</vt:lpstr>
      <vt:lpstr>Simple Queries LIKE/ NOT LIKE</vt:lpstr>
      <vt:lpstr>Slide 48</vt:lpstr>
      <vt:lpstr>Simple Queries IS NULL/ IS NOT NULL</vt:lpstr>
      <vt:lpstr>Simple Queries ORDER BY clause</vt:lpstr>
      <vt:lpstr>Simple Queries ORDER BY clause</vt:lpstr>
      <vt:lpstr>Slide 52</vt:lpstr>
      <vt:lpstr>Simple Queries Aggregation </vt:lpstr>
      <vt:lpstr>Simple Queries Aggregation </vt:lpstr>
      <vt:lpstr>Simple Queries Aggregation </vt:lpstr>
      <vt:lpstr>Simple Queries Aggregation </vt:lpstr>
      <vt:lpstr>Simple Queries GROUP BY clause </vt:lpstr>
      <vt:lpstr>Simple Queries GROUP BY clause </vt:lpstr>
      <vt:lpstr>Simple Queries HAVING clause </vt:lpstr>
      <vt:lpstr>Subqueries</vt:lpstr>
      <vt:lpstr>Subqueries</vt:lpstr>
      <vt:lpstr>Subqueries</vt:lpstr>
      <vt:lpstr>Subqueries</vt:lpstr>
      <vt:lpstr>Subqueries</vt:lpstr>
      <vt:lpstr>UPDATES TO THE DATABASE</vt:lpstr>
      <vt:lpstr>UPDATES TO THE DATABASE</vt:lpstr>
      <vt:lpstr>UPDATES TO THE DATABASE</vt:lpstr>
      <vt:lpstr>VIEWS</vt:lpstr>
      <vt:lpstr>VIEWS</vt:lpstr>
      <vt:lpstr>VIEWS</vt:lpstr>
      <vt:lpstr>JOIN</vt:lpstr>
      <vt:lpstr>JOIN</vt:lpstr>
      <vt:lpstr>JOIN</vt:lpstr>
      <vt:lpstr>JOIN</vt:lpstr>
      <vt:lpstr>INNER JOIN </vt:lpstr>
      <vt:lpstr>LEFT JOIN/LEFT OUTER JOIN </vt:lpstr>
      <vt:lpstr>RIGHT JOIN /RIGHT OUTER JOIN </vt:lpstr>
      <vt:lpstr>FULL OUTER JOIN  </vt:lpstr>
      <vt:lpstr>TRIGGERS</vt:lpstr>
      <vt:lpstr>BENEFITS OF TRIGGERS </vt:lpstr>
      <vt:lpstr>CREATING TRIGGERS </vt:lpstr>
      <vt:lpstr>CREATING TRIGGERS</vt:lpstr>
      <vt:lpstr>STORED PROCEDURES</vt:lpstr>
      <vt:lpstr>PROCEDURES </vt:lpstr>
      <vt:lpstr>Slide 85</vt:lpstr>
      <vt:lpstr>FUNCTIONS </vt:lpstr>
      <vt:lpstr>FUNCTIONS</vt:lpstr>
      <vt:lpstr>DCL</vt:lpstr>
      <vt:lpstr>DCL</vt:lpstr>
      <vt:lpstr>TCL</vt:lpstr>
      <vt:lpstr>TCL</vt:lpstr>
      <vt:lpstr>EMBEDDED SQL </vt:lpstr>
      <vt:lpstr>Cursor in embedded SQL</vt:lpstr>
      <vt:lpstr>Cursor in embedded SQL</vt:lpstr>
      <vt:lpstr>Cursor in embedded SQL</vt:lpstr>
      <vt:lpstr>Cursor in embedded SQL</vt:lpstr>
      <vt:lpstr>STATIC VS DYNAMIC SQL</vt:lpstr>
      <vt:lpstr>STATIC VS DYNAMIC SQL</vt:lpstr>
      <vt:lpstr>Slide 99</vt:lpstr>
      <vt:lpstr>QUERY OPTIMIZATION</vt:lpstr>
      <vt:lpstr>QUERY PROCESSING </vt:lpstr>
      <vt:lpstr>QUERY EXPRESSION AND EXECUTION </vt:lpstr>
      <vt:lpstr>MEASURES OF QUERY COST</vt:lpstr>
      <vt:lpstr>QUERY OPTIMIZATION</vt:lpstr>
      <vt:lpstr>QUERY OPTIMIZATION</vt:lpstr>
      <vt:lpstr>TRANSLATING SQL QUERIES INTO RELATIONAL ALGEBRA </vt:lpstr>
      <vt:lpstr>TRANSLATING SQL QUERIES INTO RELATIONAL ALGEBRA </vt:lpstr>
      <vt:lpstr>ALGORITHMS FOR EXTERNAL SORTING </vt:lpstr>
      <vt:lpstr>ALGORITHMS FOR EXTERNAL SORTING</vt:lpstr>
      <vt:lpstr>ALGORITHMS FOR SELECT AND JOIN OPERATIONS </vt:lpstr>
      <vt:lpstr>ALGORITHMS FOR SELECT AND JOIN OPERATIONS</vt:lpstr>
      <vt:lpstr>ALGORITHMS FOR SELECT AND JOIN OPERATIONS </vt:lpstr>
      <vt:lpstr>ALGORITHMS FOR SELECT AND JOIN OPERATIONS</vt:lpstr>
      <vt:lpstr>ALGORITHMS FOR SELECT AND JOIN OPERATIONS </vt:lpstr>
      <vt:lpstr>ALGORITHMS FOR SELECT AND JOIN OPERATION</vt:lpstr>
      <vt:lpstr>ALGORITHMS FOR SELECT AND JOIN OPERATIONS</vt:lpstr>
      <vt:lpstr>Algorithms for SELECT and JOIN Operations (9)</vt:lpstr>
      <vt:lpstr>Algorithms for SELECT and JOIN Operations (10)</vt:lpstr>
      <vt:lpstr>Algorithms for SELECT and JOIN Operations (11)</vt:lpstr>
      <vt:lpstr>Algorithms for SELECT and JOIN Operations</vt:lpstr>
      <vt:lpstr>Algorithms for SELECT and JOIN Operations</vt:lpstr>
      <vt:lpstr>Algorithms for SELECT and JOIN Operations (14)</vt:lpstr>
      <vt:lpstr>Algorithms for SELECT and JOIN Operations (15)</vt:lpstr>
      <vt:lpstr>Algorithms for SELECT and JOIN Operations (16)</vt:lpstr>
      <vt:lpstr>Algorithms for SELECT and JOIN Operations (17)</vt:lpstr>
      <vt:lpstr>Algorithms for SELECT and JOIN Operations (18)</vt:lpstr>
      <vt:lpstr>4. Algorithms for PROJECT and SET Operations (1)</vt:lpstr>
      <vt:lpstr>Algorithms for PROJECT and SET Operations (2)</vt:lpstr>
      <vt:lpstr>Algorithms for PROJECT and SET Operations (3)</vt:lpstr>
      <vt:lpstr>5. Implementing Aggregate Operations and Outer Joins (1)</vt:lpstr>
      <vt:lpstr>Implementing Aggregate Operations and Outer Joins (2)</vt:lpstr>
      <vt:lpstr>Implementing Aggregate Operations and Outer Joins (3)</vt:lpstr>
      <vt:lpstr>Implementing Aggregate Operations and Outer Joins (4)</vt:lpstr>
      <vt:lpstr>Implementing Aggregate Operations and Outer Joins (5)</vt:lpstr>
      <vt:lpstr>6. Combining Operations using Pipelining</vt:lpstr>
      <vt:lpstr>Combining Operations using Pipelining</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 </vt:lpstr>
      <vt:lpstr>USING HEURISTICS IN QUERY OPTIMIZATION </vt:lpstr>
      <vt:lpstr>Using Heuristics in Query Optimization (14)</vt:lpstr>
      <vt:lpstr>Using Heuristics in Query Optimization (15)</vt:lpstr>
      <vt:lpstr>USING HEURISTICS IN QUERY OPTIMIZATION </vt:lpstr>
      <vt:lpstr>MATERIALIZATION</vt:lpstr>
      <vt:lpstr>PIPELINING</vt:lpstr>
      <vt:lpstr>PIPELINING (CONT.)</vt:lpstr>
      <vt:lpstr>USING SELECTIVITY AND COST ESTIMATES IN QUERY OPTIMIZATION</vt:lpstr>
      <vt:lpstr>USING SELECTIVITY AND COST ESTIMATES IN QUERY OPTIMIZATION </vt:lpstr>
      <vt:lpstr>USING SELECTIVITY AND COST ESTIMATES IN QUERY OPTIMIZATION </vt:lpstr>
      <vt:lpstr>Using Selectivity and Cost Estimates in Query Optimization (4)</vt:lpstr>
      <vt:lpstr>Using Selectivity and Cost Estimates in Query Optimization (5)</vt:lpstr>
      <vt:lpstr>Using Selectivity and Cost Estimates in Query Optimization (6)</vt:lpstr>
      <vt:lpstr>Using Selectivity and Cost Estimates in Query Optimization (7)</vt:lpstr>
      <vt:lpstr>Using Selectivity and Cost Estimates in Query Optimization (8)</vt:lpstr>
      <vt:lpstr>Using Selectivity and Cost Estimates in Query Optimization (9)</vt:lpstr>
      <vt:lpstr>Using Selectivity and Cost Estimates in Query Optimization (10)</vt:lpstr>
      <vt:lpstr>INTEGRITY</vt:lpstr>
      <vt:lpstr>INTEGRITY</vt:lpstr>
      <vt:lpstr>INTEGRITY</vt:lpstr>
      <vt:lpstr>INTEGRITY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it53</cp:lastModifiedBy>
  <cp:revision>220</cp:revision>
  <dcterms:created xsi:type="dcterms:W3CDTF">2014-09-12T02:18:09Z</dcterms:created>
  <dcterms:modified xsi:type="dcterms:W3CDTF">2017-07-31T05:00:17Z</dcterms:modified>
</cp:coreProperties>
</file>