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p:scale>
          <a:sx n="91" d="100"/>
          <a:sy n="91" d="100"/>
        </p:scale>
        <p:origin x="6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7/11/2025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85000" lnSpcReduction="10000"/>
          </a:bodyPr>
          <a:lstStyle/>
          <a:p>
            <a:pPr marL="0" indent="0">
              <a:lnSpc>
                <a:spcPct val="160000"/>
              </a:lnSpc>
              <a:buNone/>
            </a:pPr>
            <a:r>
              <a:rPr lang="en-US" sz="1200" b="1" dirty="0">
                <a:latin typeface="Calibri" panose="020F0502020204030204" pitchFamily="34" charset="0"/>
                <a:ea typeface="Calibri" panose="020F0502020204030204" pitchFamily="34" charset="0"/>
                <a:cs typeface="Calibri" panose="020F0502020204030204" pitchFamily="34" charset="0"/>
              </a:rPr>
              <a:t>Decreased Conversion Rates: </a:t>
            </a:r>
          </a:p>
          <a:p>
            <a:pPr>
              <a:lnSpc>
                <a:spcPct val="160000"/>
              </a:lnSpc>
            </a:pPr>
            <a:r>
              <a:rPr lang="en-US" sz="1100" dirty="0">
                <a:latin typeface="Calibri" panose="020F0502020204030204" pitchFamily="34" charset="0"/>
                <a:ea typeface="Calibri" panose="020F0502020204030204" pitchFamily="34" charset="0"/>
                <a:cs typeface="Calibri" panose="020F0502020204030204" pitchFamily="34" charset="0"/>
              </a:rPr>
              <a:t>The conversion rate demonstrated a strong rebound in December, reaching 10.2%, despite a notable dip to 5.0% in October.</a:t>
            </a:r>
          </a:p>
          <a:p>
            <a:pPr marL="0" indent="0">
              <a:lnSpc>
                <a:spcPct val="160000"/>
              </a:lnSpc>
              <a:buNone/>
            </a:pPr>
            <a:r>
              <a:rPr lang="en-US" sz="1200" b="1" dirty="0">
                <a:latin typeface="Calibri" panose="020F0502020204030204" pitchFamily="34" charset="0"/>
                <a:ea typeface="Calibri" panose="020F0502020204030204" pitchFamily="34" charset="0"/>
                <a:cs typeface="Calibri" panose="020F0502020204030204" pitchFamily="34" charset="0"/>
              </a:rPr>
              <a:t>Reduced Customer Engagement:</a:t>
            </a:r>
          </a:p>
          <a:p>
            <a:pPr>
              <a:lnSpc>
                <a:spcPct val="160000"/>
              </a:lnSpc>
            </a:pPr>
            <a:r>
              <a:rPr lang="en-US" sz="1200" dirty="0">
                <a:latin typeface="Calibri" panose="020F0502020204030204" pitchFamily="34" charset="0"/>
                <a:ea typeface="Calibri" panose="020F0502020204030204" pitchFamily="34" charset="0"/>
                <a:cs typeface="Calibri" panose="020F0502020204030204" pitchFamily="34" charset="0"/>
              </a:rPr>
              <a:t>There is a decline in overall social media engagement, with views dropping throughout the year.</a:t>
            </a:r>
          </a:p>
          <a:p>
            <a:pPr>
              <a:lnSpc>
                <a:spcPct val="160000"/>
              </a:lnSpc>
            </a:pPr>
            <a:r>
              <a:rPr lang="en-US" sz="1200" dirty="0">
                <a:latin typeface="Calibri" panose="020F0502020204030204" pitchFamily="34" charset="0"/>
                <a:ea typeface="Calibri" panose="020F0502020204030204" pitchFamily="34" charset="0"/>
                <a:cs typeface="Calibri" panose="020F0502020204030204" pitchFamily="34" charset="0"/>
              </a:rPr>
              <a:t>While clicks and likes are low compared to views, the click-through rate stands at 15.37%, meaning that engaged users are still interacting effectively.</a:t>
            </a:r>
          </a:p>
          <a:p>
            <a:pPr marL="0" indent="0">
              <a:lnSpc>
                <a:spcPct val="160000"/>
              </a:lnSpc>
              <a:buNone/>
            </a:pPr>
            <a:r>
              <a:rPr lang="en-US" sz="1200" b="1" dirty="0">
                <a:latin typeface="Calibri" panose="020F0502020204030204" pitchFamily="34" charset="0"/>
                <a:ea typeface="Calibri" panose="020F0502020204030204" pitchFamily="34" charset="0"/>
                <a:cs typeface="Calibri" panose="020F0502020204030204" pitchFamily="34" charset="0"/>
              </a:rPr>
              <a:t>Customer Feedback Analysis:</a:t>
            </a:r>
          </a:p>
          <a:p>
            <a:pPr>
              <a:lnSpc>
                <a:spcPct val="160000"/>
              </a:lnSpc>
            </a:pPr>
            <a:r>
              <a:rPr lang="en-US" sz="1200" dirty="0">
                <a:latin typeface="Calibri" panose="020F0502020204030204" pitchFamily="34" charset="0"/>
                <a:ea typeface="Calibri" panose="020F0502020204030204" pitchFamily="34" charset="0"/>
                <a:cs typeface="Calibri" panose="020F0502020204030204" pitchFamily="34" charset="0"/>
              </a:rPr>
              <a:t>Customer ratings have remained consistent, averaging around 3.7 throughout the year.</a:t>
            </a:r>
          </a:p>
          <a:p>
            <a:pPr>
              <a:lnSpc>
                <a:spcPct val="160000"/>
              </a:lnSpc>
            </a:pPr>
            <a:r>
              <a:rPr lang="en-US" sz="1200" dirty="0">
                <a:latin typeface="Calibri" panose="020F0502020204030204" pitchFamily="34" charset="0"/>
                <a:ea typeface="Calibri" panose="020F0502020204030204" pitchFamily="34" charset="0"/>
                <a:cs typeface="Calibri" panose="020F0502020204030204" pitchFamily="34" charset="0"/>
              </a:rPr>
              <a:t>Although stable, the average rating is below the target of 4.0, suggesting a need for focused improvements in customer satisfaction, for products below 3,5.</a:t>
            </a:r>
            <a:endParaRPr lang="nb-NO" sz="12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marL="0" indent="0">
              <a:lnSpc>
                <a:spcPct val="170000"/>
              </a:lnSpc>
              <a:buNone/>
            </a:pPr>
            <a:r>
              <a:rPr lang="en-US" b="1" dirty="0">
                <a:latin typeface="Calibri" panose="020F0502020204030204" pitchFamily="34" charset="0"/>
                <a:ea typeface="Calibri" panose="020F0502020204030204" pitchFamily="34" charset="0"/>
                <a:cs typeface="Calibri" panose="020F0502020204030204" pitchFamily="34" charset="0"/>
              </a:rPr>
              <a:t>General Conversion Trend:</a:t>
            </a:r>
          </a:p>
          <a:p>
            <a:pPr>
              <a:lnSpc>
                <a:spcPct val="170000"/>
              </a:lnSpc>
            </a:pPr>
            <a:r>
              <a:rPr lang="en-US" dirty="0">
                <a:latin typeface="Calibri" panose="020F0502020204030204" pitchFamily="34" charset="0"/>
                <a:ea typeface="Calibri" panose="020F0502020204030204" pitchFamily="34" charset="0"/>
                <a:cs typeface="Calibri" panose="020F0502020204030204" pitchFamily="34" charset="0"/>
              </a:rPr>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marL="0" indent="0">
              <a:lnSpc>
                <a:spcPct val="170000"/>
              </a:lnSpc>
              <a:buNone/>
            </a:pPr>
            <a:r>
              <a:rPr lang="en-US" b="1" dirty="0">
                <a:latin typeface="Calibri" panose="020F0502020204030204" pitchFamily="34" charset="0"/>
                <a:ea typeface="Calibri" panose="020F0502020204030204" pitchFamily="34" charset="0"/>
                <a:cs typeface="Calibri" panose="020F0502020204030204" pitchFamily="34" charset="0"/>
              </a:rPr>
              <a:t>Lowest Conversion Month:</a:t>
            </a:r>
          </a:p>
          <a:p>
            <a:pPr>
              <a:lnSpc>
                <a:spcPct val="170000"/>
              </a:lnSpc>
            </a:pPr>
            <a:r>
              <a:rPr lang="en-US" dirty="0">
                <a:latin typeface="Calibri" panose="020F0502020204030204" pitchFamily="34" charset="0"/>
                <a:ea typeface="Calibri" panose="020F0502020204030204" pitchFamily="34" charset="0"/>
                <a:cs typeface="Calibri" panose="020F0502020204030204" pitchFamily="34" charset="0"/>
              </a:rPr>
              <a:t>May experienced the lowest overall conversion rate at 4.3%, with no products standing out significantly in terms of conversion. This indicates a potential need to revisit marketing strategies or promotions during this period to boost performance.</a:t>
            </a:r>
          </a:p>
          <a:p>
            <a:pPr marL="0" indent="0">
              <a:lnSpc>
                <a:spcPct val="170000"/>
              </a:lnSpc>
              <a:buNone/>
            </a:pPr>
            <a:r>
              <a:rPr lang="en-US" b="1" dirty="0">
                <a:latin typeface="Calibri" panose="020F0502020204030204" pitchFamily="34" charset="0"/>
                <a:ea typeface="Calibri" panose="020F0502020204030204" pitchFamily="34" charset="0"/>
                <a:cs typeface="Calibri" panose="020F0502020204030204" pitchFamily="34" charset="0"/>
              </a:rPr>
              <a:t>Highest Conversion Rates:</a:t>
            </a:r>
          </a:p>
          <a:p>
            <a:pPr>
              <a:lnSpc>
                <a:spcPct val="170000"/>
              </a:lnSpc>
            </a:pPr>
            <a:r>
              <a:rPr lang="en-US" dirty="0">
                <a:latin typeface="Calibri" panose="020F0502020204030204" pitchFamily="34" charset="0"/>
                <a:ea typeface="Calibri" panose="020F0502020204030204" pitchFamily="34" charset="0"/>
                <a:cs typeface="Calibri" panose="020F0502020204030204" pitchFamily="34" charset="0"/>
              </a:rPr>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838200" y="1825625"/>
            <a:ext cx="5181600" cy="4566786"/>
          </a:xfrm>
        </p:spPr>
        <p:txBody>
          <a:bodyPr>
            <a:normAutofit fontScale="40000" lnSpcReduction="20000"/>
          </a:bodyPr>
          <a:lstStyle/>
          <a:p>
            <a:pPr marL="0" indent="0">
              <a:lnSpc>
                <a:spcPct val="170000"/>
              </a:lnSpc>
              <a:buNone/>
            </a:pPr>
            <a:r>
              <a:rPr lang="en-US" b="1" dirty="0"/>
              <a:t>Customer Ratings Distribution:</a:t>
            </a:r>
          </a:p>
          <a:p>
            <a:pPr>
              <a:lnSpc>
                <a:spcPct val="170000"/>
              </a:lnSpc>
            </a:pPr>
            <a:r>
              <a:rPr lang="en-US" sz="2800" dirty="0">
                <a:latin typeface="Calibri" panose="020F0502020204030204" pitchFamily="34" charset="0"/>
                <a:ea typeface="Calibri" panose="020F0502020204030204" pitchFamily="34" charset="0"/>
                <a:cs typeface="Calibri" panose="020F0502020204030204" pitchFamily="34" charset="0"/>
              </a:rPr>
              <a:t>The majority of customer reviews are in the higher ratings, with 140 reviews at 4 stars and 135 reviews at 5 stars, indicating overall positive feedback. Lower ratings (1-2 stars) account for a smaller proportion, with 26 reviews at 1 star and 57 reviews at 2 stars.</a:t>
            </a:r>
          </a:p>
          <a:p>
            <a:pPr marL="0" indent="0">
              <a:lnSpc>
                <a:spcPct val="170000"/>
              </a:lnSpc>
              <a:buNone/>
            </a:pPr>
            <a:r>
              <a:rPr lang="en-US" b="1" dirty="0">
                <a:latin typeface="Calibri" panose="020F0502020204030204" pitchFamily="34" charset="0"/>
                <a:ea typeface="Calibri" panose="020F0502020204030204" pitchFamily="34" charset="0"/>
                <a:cs typeface="Calibri" panose="020F0502020204030204" pitchFamily="34" charset="0"/>
              </a:rPr>
              <a:t>Sentiment Analysis:</a:t>
            </a:r>
          </a:p>
          <a:p>
            <a:pPr>
              <a:lnSpc>
                <a:spcPct val="170000"/>
              </a:lnSpc>
            </a:pPr>
            <a:r>
              <a:rPr lang="en-US" sz="2800" dirty="0">
                <a:latin typeface="Calibri" panose="020F0502020204030204" pitchFamily="34" charset="0"/>
                <a:ea typeface="Calibri" panose="020F0502020204030204" pitchFamily="34" charset="0"/>
                <a:cs typeface="Calibri" panose="020F0502020204030204" pitchFamily="34" charset="0"/>
              </a:rPr>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marL="0" indent="0">
              <a:lnSpc>
                <a:spcPct val="170000"/>
              </a:lnSpc>
              <a:buNone/>
            </a:pPr>
            <a:r>
              <a:rPr lang="en-US" b="1" dirty="0">
                <a:latin typeface="Calibri" panose="020F0502020204030204" pitchFamily="34" charset="0"/>
                <a:ea typeface="Calibri" panose="020F0502020204030204" pitchFamily="34" charset="0"/>
                <a:cs typeface="Calibri" panose="020F0502020204030204" pitchFamily="34" charset="0"/>
              </a:rPr>
              <a:t>Opportunity for Improvement:</a:t>
            </a:r>
          </a:p>
          <a:p>
            <a:pPr>
              <a:lnSpc>
                <a:spcPct val="170000"/>
              </a:lnSpc>
            </a:pPr>
            <a:r>
              <a:rPr lang="en-US" sz="2800" dirty="0">
                <a:latin typeface="Calibri" panose="020F0502020204030204" pitchFamily="34" charset="0"/>
                <a:ea typeface="Calibri" panose="020F0502020204030204" pitchFamily="34" charset="0"/>
                <a:cs typeface="Calibri" panose="020F0502020204030204" pitchFamily="34" charset="0"/>
              </a:rPr>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r>
              <a:rPr lang="en-US" dirty="0">
                <a:latin typeface="Calibri" panose="020F0502020204030204" pitchFamily="34" charset="0"/>
                <a:ea typeface="Calibri" panose="020F0502020204030204" pitchFamily="34" charset="0"/>
                <a:cs typeface="Calibri" panose="020F0502020204030204" pitchFamily="34" charset="0"/>
              </a:rPr>
              <a:t>.</a:t>
            </a:r>
            <a:endParaRPr lang="nb-NO"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787</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Ramu Kotaru</cp:lastModifiedBy>
  <cp:revision>2</cp:revision>
  <dcterms:created xsi:type="dcterms:W3CDTF">2024-09-03T15:16:05Z</dcterms:created>
  <dcterms:modified xsi:type="dcterms:W3CDTF">2025-07-11T17:52:21Z</dcterms:modified>
</cp:coreProperties>
</file>