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57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04B-C974-4B94-9735-3C8973446630}" type="datetimeFigureOut">
              <a:rPr lang="en-CA" smtClean="0"/>
              <a:t>2018-12-12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F2CB-430E-420A-8FA1-EE19E40F70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1561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04B-C974-4B94-9735-3C8973446630}" type="datetimeFigureOut">
              <a:rPr lang="en-CA" smtClean="0"/>
              <a:t>2018-12-12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F2CB-430E-420A-8FA1-EE19E40F70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1539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04B-C974-4B94-9735-3C8973446630}" type="datetimeFigureOut">
              <a:rPr lang="en-CA" smtClean="0"/>
              <a:t>2018-12-12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F2CB-430E-420A-8FA1-EE19E40F70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641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04B-C974-4B94-9735-3C8973446630}" type="datetimeFigureOut">
              <a:rPr lang="en-CA" smtClean="0"/>
              <a:t>2018-12-12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F2CB-430E-420A-8FA1-EE19E40F70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578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04B-C974-4B94-9735-3C8973446630}" type="datetimeFigureOut">
              <a:rPr lang="en-CA" smtClean="0"/>
              <a:t>2018-12-12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F2CB-430E-420A-8FA1-EE19E40F70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869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04B-C974-4B94-9735-3C8973446630}" type="datetimeFigureOut">
              <a:rPr lang="en-CA" smtClean="0"/>
              <a:t>2018-12-12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F2CB-430E-420A-8FA1-EE19E40F70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4243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04B-C974-4B94-9735-3C8973446630}" type="datetimeFigureOut">
              <a:rPr lang="en-CA" smtClean="0"/>
              <a:t>2018-12-12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F2CB-430E-420A-8FA1-EE19E40F70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9340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04B-C974-4B94-9735-3C8973446630}" type="datetimeFigureOut">
              <a:rPr lang="en-CA" smtClean="0"/>
              <a:t>2018-12-12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F2CB-430E-420A-8FA1-EE19E40F70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394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04B-C974-4B94-9735-3C8973446630}" type="datetimeFigureOut">
              <a:rPr lang="en-CA" smtClean="0"/>
              <a:t>2018-12-12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F2CB-430E-420A-8FA1-EE19E40F70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6729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04B-C974-4B94-9735-3C8973446630}" type="datetimeFigureOut">
              <a:rPr lang="en-CA" smtClean="0"/>
              <a:t>2018-12-12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F2CB-430E-420A-8FA1-EE19E40F70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8280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04B-C974-4B94-9735-3C8973446630}" type="datetimeFigureOut">
              <a:rPr lang="en-CA" smtClean="0"/>
              <a:t>2018-12-12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F2CB-430E-420A-8FA1-EE19E40F70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5829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9B04B-C974-4B94-9735-3C8973446630}" type="datetimeFigureOut">
              <a:rPr lang="en-CA" smtClean="0"/>
              <a:t>2018-12-12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4F2CB-430E-420A-8FA1-EE19E40F70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215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oauth.net/2/pkc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022" y="832021"/>
            <a:ext cx="10579443" cy="21788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OAuth2.0 and OpenID Connect are becoming industry best practices for solving Questrade current problems with </a:t>
            </a:r>
            <a:r>
              <a:rPr lang="en-US" dirty="0" err="1" smtClean="0"/>
              <a:t>AuthN</a:t>
            </a:r>
            <a:r>
              <a:rPr lang="en-US" dirty="0"/>
              <a:t> </a:t>
            </a:r>
            <a:r>
              <a:rPr lang="en-US" dirty="0" smtClean="0"/>
              <a:t>&amp; </a:t>
            </a:r>
            <a:r>
              <a:rPr lang="en-US" dirty="0" err="1" smtClean="0"/>
              <a:t>AuthZ</a:t>
            </a:r>
            <a:r>
              <a:rPr lang="en-US" dirty="0" smtClean="0"/>
              <a:t>. Hence this presentation will illustrate flows with OIDC.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1746422" y="3624595"/>
            <a:ext cx="3570531" cy="6274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OpenID Connect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1746422" y="4773824"/>
            <a:ext cx="3570530" cy="12233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5396814" y="3738281"/>
            <a:ext cx="4742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</a:t>
            </a:r>
            <a:r>
              <a:rPr lang="en-US" sz="2000" dirty="0" smtClean="0"/>
              <a:t>OpenID Connect is for Authentication</a:t>
            </a:r>
            <a:endParaRPr lang="en-CA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396814" y="4373714"/>
            <a:ext cx="3995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</a:t>
            </a:r>
            <a:r>
              <a:rPr lang="en-US" sz="2000" dirty="0" smtClean="0"/>
              <a:t>OAuth 2.0  is for  Authorization</a:t>
            </a:r>
            <a:endParaRPr lang="en-CA" sz="2000" dirty="0"/>
          </a:p>
        </p:txBody>
      </p:sp>
      <p:sp>
        <p:nvSpPr>
          <p:cNvPr id="6" name="Rectangle 5"/>
          <p:cNvSpPr/>
          <p:nvPr/>
        </p:nvSpPr>
        <p:spPr>
          <a:xfrm>
            <a:off x="1746422" y="4160107"/>
            <a:ext cx="3570528" cy="7535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OAuth 2.0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47105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2915" y="565234"/>
            <a:ext cx="10515600" cy="1963782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u="sng" dirty="0" smtClean="0"/>
              <a:t>OAuth 2.0 terminology</a:t>
            </a:r>
          </a:p>
          <a:p>
            <a:r>
              <a:rPr lang="en-US" dirty="0" smtClean="0"/>
              <a:t>Back Channel (highly secure </a:t>
            </a:r>
            <a:r>
              <a:rPr lang="en-US" dirty="0"/>
              <a:t>c</a:t>
            </a:r>
            <a:r>
              <a:rPr lang="en-US" dirty="0" smtClean="0"/>
              <a:t>hannel)</a:t>
            </a:r>
          </a:p>
          <a:p>
            <a:r>
              <a:rPr lang="en-US" dirty="0" smtClean="0"/>
              <a:t>Front Channel (less secure channel)</a:t>
            </a:r>
            <a:endParaRPr lang="en-CA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62915" y="2760620"/>
            <a:ext cx="10515600" cy="3145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u="sng" dirty="0" smtClean="0"/>
              <a:t>OAuth 2.0 flows</a:t>
            </a:r>
          </a:p>
          <a:p>
            <a:r>
              <a:rPr lang="en-US" dirty="0" smtClean="0"/>
              <a:t>Authorization Code (front channel + back channel)</a:t>
            </a:r>
          </a:p>
          <a:p>
            <a:r>
              <a:rPr lang="en-US" dirty="0" smtClean="0"/>
              <a:t>Implicit (front channel only)</a:t>
            </a:r>
          </a:p>
          <a:p>
            <a:r>
              <a:rPr lang="en-US" dirty="0" smtClean="0"/>
              <a:t>Resource owner password credentials (back channel only)</a:t>
            </a:r>
          </a:p>
          <a:p>
            <a:r>
              <a:rPr lang="en-US" dirty="0" smtClean="0"/>
              <a:t>Client credentials (back channel only)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09335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755822" y="594068"/>
            <a:ext cx="10515600" cy="5526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 smtClean="0"/>
              <a:t>Which grant type (flow) should we use?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Web application (web server backend) : </a:t>
            </a:r>
            <a:r>
              <a:rPr lang="en-US" b="1" dirty="0" smtClean="0"/>
              <a:t>Authorization Code</a:t>
            </a:r>
            <a:r>
              <a:rPr lang="en-US" dirty="0" smtClean="0"/>
              <a:t> flow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i.e</a:t>
            </a:r>
            <a:r>
              <a:rPr lang="en-US" dirty="0" smtClean="0"/>
              <a:t> </a:t>
            </a:r>
            <a:r>
              <a:rPr lang="en-US" dirty="0" smtClean="0"/>
              <a:t>: </a:t>
            </a:r>
            <a:r>
              <a:rPr lang="en-US" dirty="0" err="1" smtClean="0"/>
              <a:t>myQuestrade</a:t>
            </a:r>
            <a:r>
              <a:rPr lang="en-US" dirty="0" smtClean="0"/>
              <a:t>, </a:t>
            </a:r>
            <a:r>
              <a:rPr lang="en-US" dirty="0" err="1" smtClean="0"/>
              <a:t>questWealth</a:t>
            </a:r>
            <a:r>
              <a:rPr lang="en-US" dirty="0" smtClean="0"/>
              <a:t>, </a:t>
            </a:r>
            <a:r>
              <a:rPr lang="en-US" dirty="0" err="1" smtClean="0"/>
              <a:t>legacyOAA</a:t>
            </a:r>
            <a:r>
              <a:rPr lang="en-US" dirty="0" smtClean="0"/>
              <a:t>, Microservices/APIs</a:t>
            </a:r>
            <a:endParaRPr lang="en-US" dirty="0" smtClean="0"/>
          </a:p>
          <a:p>
            <a:pPr>
              <a:spcBef>
                <a:spcPts val="2400"/>
              </a:spcBef>
            </a:pPr>
            <a:r>
              <a:rPr lang="en-US" dirty="0" smtClean="0"/>
              <a:t>Native </a:t>
            </a:r>
            <a:r>
              <a:rPr lang="en-US" dirty="0" smtClean="0"/>
              <a:t>mobile </a:t>
            </a:r>
            <a:r>
              <a:rPr lang="en-US" dirty="0" smtClean="0"/>
              <a:t>application </a:t>
            </a:r>
            <a:r>
              <a:rPr lang="en-US" dirty="0" smtClean="0"/>
              <a:t>: </a:t>
            </a:r>
            <a:r>
              <a:rPr lang="en-US" b="1" dirty="0" smtClean="0"/>
              <a:t>Authorization Code</a:t>
            </a:r>
            <a:r>
              <a:rPr lang="en-US" dirty="0" smtClean="0"/>
              <a:t> flow with </a:t>
            </a:r>
            <a:r>
              <a:rPr lang="en-US" dirty="0" smtClean="0">
                <a:hlinkClick r:id="rId2"/>
              </a:rPr>
              <a:t>PKCE</a:t>
            </a: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i.e</a:t>
            </a:r>
            <a:r>
              <a:rPr lang="en-US" dirty="0" smtClean="0"/>
              <a:t> : ?</a:t>
            </a:r>
          </a:p>
          <a:p>
            <a:pPr>
              <a:spcBef>
                <a:spcPts val="2400"/>
              </a:spcBef>
            </a:pPr>
            <a:r>
              <a:rPr lang="en-US" dirty="0"/>
              <a:t>JavaScript/Angular app, SPA (web to API backend</a:t>
            </a:r>
            <a:r>
              <a:rPr lang="en-US" dirty="0" smtClean="0"/>
              <a:t>) : </a:t>
            </a:r>
            <a:r>
              <a:rPr lang="en-US" b="1" dirty="0" smtClean="0"/>
              <a:t>Implicit</a:t>
            </a:r>
            <a:r>
              <a:rPr lang="en-US" dirty="0" smtClean="0"/>
              <a:t> flow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i.e</a:t>
            </a:r>
            <a:r>
              <a:rPr lang="en-US" dirty="0" smtClean="0"/>
              <a:t> : New web application implementation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Lookup Microservices/APIs </a:t>
            </a:r>
            <a:r>
              <a:rPr lang="en-US" dirty="0"/>
              <a:t>: </a:t>
            </a:r>
            <a:r>
              <a:rPr lang="en-US" b="1" dirty="0"/>
              <a:t>Client </a:t>
            </a:r>
            <a:r>
              <a:rPr lang="en-US" b="1" dirty="0" smtClean="0"/>
              <a:t>Credentials</a:t>
            </a:r>
            <a:r>
              <a:rPr lang="en-US" dirty="0" smtClean="0"/>
              <a:t> flow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i.e</a:t>
            </a:r>
            <a:r>
              <a:rPr lang="en-US" dirty="0" smtClean="0"/>
              <a:t> : All our current &amp; new </a:t>
            </a:r>
            <a:r>
              <a:rPr lang="en-US" dirty="0" smtClean="0"/>
              <a:t>Look up data implementation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46687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86461" y="865008"/>
            <a:ext cx="3216878" cy="5741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497068" y="865008"/>
            <a:ext cx="1383955" cy="57417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205" y="159177"/>
            <a:ext cx="10515600" cy="6810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OpenID Connect + Authorization Code flow</a:t>
            </a:r>
            <a:endParaRPr lang="en-CA" dirty="0"/>
          </a:p>
        </p:txBody>
      </p:sp>
      <p:pic>
        <p:nvPicPr>
          <p:cNvPr id="1026" name="Picture 2" descr="Screen Shot 2017-09-09 at 9.49.49 P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3" t="29253" r="76132" b="31222"/>
          <a:stretch/>
        </p:blipFill>
        <p:spPr bwMode="auto">
          <a:xfrm>
            <a:off x="658449" y="1390147"/>
            <a:ext cx="1020961" cy="93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329248" y="1297488"/>
            <a:ext cx="2576387" cy="11161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2663048" y="1390147"/>
            <a:ext cx="190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y.questrade.com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2442081" y="1872085"/>
            <a:ext cx="235071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Login with new IAM</a:t>
            </a:r>
            <a:endParaRPr lang="en-CA" dirty="0"/>
          </a:p>
        </p:txBody>
      </p:sp>
      <p:sp>
        <p:nvSpPr>
          <p:cNvPr id="12" name="Rectangle 11"/>
          <p:cNvSpPr/>
          <p:nvPr/>
        </p:nvSpPr>
        <p:spPr>
          <a:xfrm>
            <a:off x="5303335" y="865008"/>
            <a:ext cx="6339017" cy="57417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" name="Rectangle 13"/>
          <p:cNvSpPr/>
          <p:nvPr/>
        </p:nvSpPr>
        <p:spPr>
          <a:xfrm>
            <a:off x="9020437" y="1058588"/>
            <a:ext cx="2407505" cy="15569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TextBox 14"/>
          <p:cNvSpPr txBox="1"/>
          <p:nvPr/>
        </p:nvSpPr>
        <p:spPr>
          <a:xfrm>
            <a:off x="9012198" y="1112134"/>
            <a:ext cx="240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IAM Vendor </a:t>
            </a:r>
            <a:r>
              <a:rPr lang="en-US" dirty="0"/>
              <a:t>l</a:t>
            </a:r>
            <a:r>
              <a:rPr lang="en-US" dirty="0" smtClean="0"/>
              <a:t>ogin page</a:t>
            </a:r>
            <a:endParaRPr lang="en-CA" dirty="0"/>
          </a:p>
        </p:txBody>
      </p:sp>
      <p:sp>
        <p:nvSpPr>
          <p:cNvPr id="16" name="TextBox 15"/>
          <p:cNvSpPr txBox="1"/>
          <p:nvPr/>
        </p:nvSpPr>
        <p:spPr>
          <a:xfrm>
            <a:off x="9125874" y="1616704"/>
            <a:ext cx="2196630" cy="36933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Email/username</a:t>
            </a:r>
            <a:endParaRPr lang="en-CA" dirty="0"/>
          </a:p>
        </p:txBody>
      </p:sp>
      <p:sp>
        <p:nvSpPr>
          <p:cNvPr id="19" name="TextBox 18"/>
          <p:cNvSpPr txBox="1"/>
          <p:nvPr/>
        </p:nvSpPr>
        <p:spPr>
          <a:xfrm>
            <a:off x="9134662" y="2092781"/>
            <a:ext cx="2196630" cy="36933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Password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2300418" y="3026066"/>
            <a:ext cx="2605217" cy="13839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2" name="TextBox 21"/>
          <p:cNvSpPr txBox="1"/>
          <p:nvPr/>
        </p:nvSpPr>
        <p:spPr>
          <a:xfrm>
            <a:off x="2367570" y="3119436"/>
            <a:ext cx="246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</a:t>
            </a:r>
            <a:r>
              <a:rPr lang="en-US" sz="1600" dirty="0" smtClean="0"/>
              <a:t>y.questrade.com/callback</a:t>
            </a:r>
            <a:endParaRPr lang="en-CA" sz="1600" dirty="0"/>
          </a:p>
        </p:txBody>
      </p:sp>
      <p:cxnSp>
        <p:nvCxnSpPr>
          <p:cNvPr id="24" name="Straight Arrow Connector 23"/>
          <p:cNvCxnSpPr>
            <a:stCxn id="1026" idx="3"/>
            <a:endCxn id="4" idx="1"/>
          </p:cNvCxnSpPr>
          <p:nvPr/>
        </p:nvCxnSpPr>
        <p:spPr>
          <a:xfrm>
            <a:off x="1679410" y="1855585"/>
            <a:ext cx="649838" cy="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 flipV="1">
            <a:off x="4905635" y="1837064"/>
            <a:ext cx="4114802" cy="1852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15232" y="1144559"/>
            <a:ext cx="36420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 to authorization server</a:t>
            </a:r>
          </a:p>
          <a:p>
            <a:r>
              <a:rPr lang="en-US" dirty="0" smtClean="0"/>
              <a:t>(Front channel)</a:t>
            </a:r>
            <a:endParaRPr lang="en-US" dirty="0"/>
          </a:p>
          <a:p>
            <a:endParaRPr lang="en-US" sz="1500" dirty="0" smtClean="0"/>
          </a:p>
          <a:p>
            <a:r>
              <a:rPr lang="en-US" sz="1500" dirty="0" smtClean="0"/>
              <a:t>Redirect URI : my.questrade.com/callback</a:t>
            </a:r>
          </a:p>
          <a:p>
            <a:r>
              <a:rPr lang="en-US" sz="1500" dirty="0" smtClean="0"/>
              <a:t>Response type : code</a:t>
            </a:r>
          </a:p>
          <a:p>
            <a:r>
              <a:rPr lang="en-US" sz="1500" dirty="0" smtClean="0"/>
              <a:t>Scope:  </a:t>
            </a:r>
            <a:r>
              <a:rPr lang="en-US" sz="1500" u="sng" dirty="0" smtClean="0"/>
              <a:t>openid</a:t>
            </a:r>
            <a:r>
              <a:rPr lang="en-US" sz="1500" dirty="0" smtClean="0"/>
              <a:t>, profile, account, balance</a:t>
            </a:r>
            <a:endParaRPr lang="en-CA" dirty="0"/>
          </a:p>
        </p:txBody>
      </p:sp>
      <p:cxnSp>
        <p:nvCxnSpPr>
          <p:cNvPr id="30" name="Elbow Connector 29"/>
          <p:cNvCxnSpPr/>
          <p:nvPr/>
        </p:nvCxnSpPr>
        <p:spPr>
          <a:xfrm rot="10800000" flipV="1">
            <a:off x="4905635" y="2629377"/>
            <a:ext cx="4689828" cy="764644"/>
          </a:xfrm>
          <a:prstGeom prst="bentConnector3">
            <a:avLst>
              <a:gd name="adj1" fmla="val -588"/>
            </a:avLst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788649" y="3029112"/>
            <a:ext cx="364205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 to redirect URI (Front channel)</a:t>
            </a:r>
            <a:endParaRPr lang="en-US" sz="1500" dirty="0" smtClean="0"/>
          </a:p>
          <a:p>
            <a:endParaRPr lang="en-US" sz="500" dirty="0"/>
          </a:p>
          <a:p>
            <a:r>
              <a:rPr lang="en-US" sz="1500" dirty="0"/>
              <a:t>w</a:t>
            </a:r>
            <a:r>
              <a:rPr lang="en-US" sz="1500" dirty="0" smtClean="0"/>
              <a:t>ith authorization code</a:t>
            </a:r>
            <a:endParaRPr lang="en-CA" dirty="0"/>
          </a:p>
        </p:txBody>
      </p:sp>
      <p:cxnSp>
        <p:nvCxnSpPr>
          <p:cNvPr id="35" name="Elbow Connector 34"/>
          <p:cNvCxnSpPr>
            <a:endCxn id="14" idx="2"/>
          </p:cNvCxnSpPr>
          <p:nvPr/>
        </p:nvCxnSpPr>
        <p:spPr>
          <a:xfrm flipV="1">
            <a:off x="4889382" y="2615539"/>
            <a:ext cx="5334808" cy="1592640"/>
          </a:xfrm>
          <a:prstGeom prst="bentConnector2">
            <a:avLst/>
          </a:prstGeom>
          <a:ln w="57150">
            <a:prstDash val="sysDash"/>
            <a:headEnd type="triangl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766482" y="3830335"/>
            <a:ext cx="46379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Exchange authorization code for </a:t>
            </a:r>
            <a:endParaRPr lang="en-US" sz="1500" dirty="0" smtClean="0"/>
          </a:p>
          <a:p>
            <a:endParaRPr lang="en-US" sz="800" dirty="0"/>
          </a:p>
          <a:p>
            <a:r>
              <a:rPr lang="en-US" sz="1500" dirty="0" smtClean="0"/>
              <a:t>Access token - JWT  &amp;  ID token - JWT </a:t>
            </a:r>
          </a:p>
          <a:p>
            <a:r>
              <a:rPr lang="en-US" sz="1500" dirty="0" smtClean="0"/>
              <a:t>(Back channel)</a:t>
            </a:r>
            <a:endParaRPr lang="en-CA" dirty="0"/>
          </a:p>
        </p:txBody>
      </p:sp>
      <p:sp>
        <p:nvSpPr>
          <p:cNvPr id="56" name="Rectangle 55"/>
          <p:cNvSpPr/>
          <p:nvPr/>
        </p:nvSpPr>
        <p:spPr>
          <a:xfrm>
            <a:off x="2300417" y="5229665"/>
            <a:ext cx="2605217" cy="6695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Microservice/API</a:t>
            </a:r>
            <a:endParaRPr lang="en-CA" dirty="0">
              <a:solidFill>
                <a:schemeClr val="tx1"/>
              </a:solidFill>
            </a:endParaRPr>
          </a:p>
        </p:txBody>
      </p:sp>
      <p:pic>
        <p:nvPicPr>
          <p:cNvPr id="1044" name="Picture 6" descr="Image result for loading icon 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44" b="10808"/>
          <a:stretch/>
        </p:blipFill>
        <p:spPr bwMode="auto">
          <a:xfrm>
            <a:off x="3060599" y="3509830"/>
            <a:ext cx="1067026" cy="840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5" name="TextBox 1044"/>
          <p:cNvSpPr txBox="1"/>
          <p:nvPr/>
        </p:nvSpPr>
        <p:spPr>
          <a:xfrm>
            <a:off x="3324050" y="3807053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loading</a:t>
            </a:r>
            <a:endParaRPr lang="en-CA" sz="1000" dirty="0"/>
          </a:p>
        </p:txBody>
      </p:sp>
      <p:cxnSp>
        <p:nvCxnSpPr>
          <p:cNvPr id="61" name="Straight Arrow Connector 60"/>
          <p:cNvCxnSpPr>
            <a:stCxn id="21" idx="2"/>
            <a:endCxn id="56" idx="0"/>
          </p:cNvCxnSpPr>
          <p:nvPr/>
        </p:nvCxnSpPr>
        <p:spPr>
          <a:xfrm flipH="1">
            <a:off x="3603026" y="4410035"/>
            <a:ext cx="1" cy="819630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10378601" y="2642266"/>
            <a:ext cx="1049341" cy="4771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Establish </a:t>
            </a:r>
            <a:r>
              <a:rPr lang="en-US" sz="1100" dirty="0" smtClean="0"/>
              <a:t>master session</a:t>
            </a:r>
            <a:endParaRPr lang="en-CA" sz="1100" dirty="0"/>
          </a:p>
        </p:txBody>
      </p:sp>
      <p:sp>
        <p:nvSpPr>
          <p:cNvPr id="76" name="Rectangle 75"/>
          <p:cNvSpPr/>
          <p:nvPr/>
        </p:nvSpPr>
        <p:spPr>
          <a:xfrm>
            <a:off x="3804016" y="4423484"/>
            <a:ext cx="1099141" cy="33935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Store session cookie</a:t>
            </a:r>
            <a:endParaRPr lang="en-CA" sz="11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587182" y="4464007"/>
            <a:ext cx="195488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 smtClean="0"/>
              <a:t>Talk to the resource </a:t>
            </a:r>
          </a:p>
          <a:p>
            <a:pPr algn="r"/>
            <a:r>
              <a:rPr lang="en-US" sz="1300" dirty="0" smtClean="0"/>
              <a:t>server with access token  </a:t>
            </a:r>
          </a:p>
          <a:p>
            <a:pPr algn="r"/>
            <a:r>
              <a:rPr lang="en-US" sz="1300" dirty="0" smtClean="0"/>
              <a:t> (Back channel)</a:t>
            </a:r>
            <a:endParaRPr lang="en-CA" sz="1300" dirty="0"/>
          </a:p>
        </p:txBody>
      </p:sp>
      <p:cxnSp>
        <p:nvCxnSpPr>
          <p:cNvPr id="38" name="Curved Connector 37"/>
          <p:cNvCxnSpPr>
            <a:endCxn id="56" idx="2"/>
          </p:cNvCxnSpPr>
          <p:nvPr/>
        </p:nvCxnSpPr>
        <p:spPr>
          <a:xfrm>
            <a:off x="2300417" y="5564447"/>
            <a:ext cx="1302609" cy="334783"/>
          </a:xfrm>
          <a:prstGeom prst="curvedConnector4">
            <a:avLst>
              <a:gd name="adj1" fmla="val -39842"/>
              <a:gd name="adj2" fmla="val 168283"/>
            </a:avLst>
          </a:prstGeom>
          <a:ln w="57150">
            <a:solidFill>
              <a:schemeClr val="accent5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668894" y="6057679"/>
            <a:ext cx="244267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Validate the access token (JWT) with signature &amp; expiry</a:t>
            </a:r>
            <a:endParaRPr lang="en-CA" sz="1300" dirty="0"/>
          </a:p>
        </p:txBody>
      </p:sp>
    </p:spTree>
    <p:extLst>
      <p:ext uri="{BB962C8B-B14F-4D97-AF65-F5344CB8AC3E}">
        <p14:creationId xmlns:p14="http://schemas.microsoft.com/office/powerpoint/2010/main" val="2335058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86461" y="865008"/>
            <a:ext cx="3216878" cy="5741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497068" y="865008"/>
            <a:ext cx="1383955" cy="57417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65205" y="159177"/>
            <a:ext cx="10515600" cy="6810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OpenID Connect + Authorization Code </a:t>
            </a:r>
            <a:r>
              <a:rPr lang="en-US" dirty="0" smtClean="0"/>
              <a:t>with </a:t>
            </a:r>
            <a:r>
              <a:rPr lang="en-US" b="1" u="sng" dirty="0" smtClean="0"/>
              <a:t>PKCE</a:t>
            </a:r>
            <a:endParaRPr lang="en-CA" b="1" u="sng" dirty="0"/>
          </a:p>
        </p:txBody>
      </p:sp>
      <p:pic>
        <p:nvPicPr>
          <p:cNvPr id="8" name="Picture 2" descr="Screen Shot 2017-09-09 at 9.49.49 P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3" t="29253" r="76132" b="31222"/>
          <a:stretch/>
        </p:blipFill>
        <p:spPr bwMode="auto">
          <a:xfrm>
            <a:off x="800854" y="914734"/>
            <a:ext cx="776382" cy="70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2283692" y="1861738"/>
            <a:ext cx="2576387" cy="8919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2630793" y="1855771"/>
            <a:ext cx="190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y.questrade.com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2440772" y="2271008"/>
            <a:ext cx="235071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Login with new IAM</a:t>
            </a:r>
            <a:endParaRPr lang="en-CA" dirty="0"/>
          </a:p>
        </p:txBody>
      </p:sp>
      <p:sp>
        <p:nvSpPr>
          <p:cNvPr id="12" name="Rectangle 11"/>
          <p:cNvSpPr/>
          <p:nvPr/>
        </p:nvSpPr>
        <p:spPr>
          <a:xfrm>
            <a:off x="5303335" y="865008"/>
            <a:ext cx="6339017" cy="57417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7" name="Rectangle 16"/>
          <p:cNvSpPr/>
          <p:nvPr/>
        </p:nvSpPr>
        <p:spPr>
          <a:xfrm>
            <a:off x="2300418" y="3264973"/>
            <a:ext cx="2605217" cy="13839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2367570" y="3358343"/>
            <a:ext cx="246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</a:t>
            </a:r>
            <a:r>
              <a:rPr lang="en-US" sz="1600" dirty="0" smtClean="0"/>
              <a:t>y.questrade.com/callback</a:t>
            </a:r>
            <a:endParaRPr lang="en-CA" sz="16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593712" y="1016369"/>
            <a:ext cx="68998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13" idx="1"/>
          </p:cNvCxnSpPr>
          <p:nvPr/>
        </p:nvCxnSpPr>
        <p:spPr>
          <a:xfrm flipV="1">
            <a:off x="4860079" y="2297515"/>
            <a:ext cx="4158343" cy="1021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462664" y="1714673"/>
            <a:ext cx="3642054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Go to authorization server</a:t>
            </a:r>
          </a:p>
          <a:p>
            <a:r>
              <a:rPr lang="en-US" sz="1600" dirty="0" smtClean="0"/>
              <a:t>(Front channel)</a:t>
            </a:r>
            <a:endParaRPr lang="en-US" sz="1600" dirty="0"/>
          </a:p>
          <a:p>
            <a:endParaRPr lang="en-US" sz="800" dirty="0" smtClean="0"/>
          </a:p>
          <a:p>
            <a:r>
              <a:rPr lang="en-US" sz="1300" dirty="0" smtClean="0"/>
              <a:t>Redirect URI : my.questrade.com/callback</a:t>
            </a:r>
          </a:p>
          <a:p>
            <a:r>
              <a:rPr lang="en-US" sz="1300" dirty="0" smtClean="0"/>
              <a:t>Response type : </a:t>
            </a:r>
            <a:r>
              <a:rPr lang="en-US" sz="1300" dirty="0" smtClean="0"/>
              <a:t>code + </a:t>
            </a:r>
            <a:r>
              <a:rPr lang="en-US" sz="1300" b="1" dirty="0" smtClean="0"/>
              <a:t>code_challenge</a:t>
            </a:r>
            <a:endParaRPr lang="en-US" sz="1300" b="1" dirty="0" smtClean="0"/>
          </a:p>
          <a:p>
            <a:r>
              <a:rPr lang="en-US" sz="1300" dirty="0" smtClean="0"/>
              <a:t>Scope:  </a:t>
            </a:r>
            <a:r>
              <a:rPr lang="en-US" sz="1300" u="sng" dirty="0" smtClean="0"/>
              <a:t>openid</a:t>
            </a:r>
            <a:r>
              <a:rPr lang="en-US" sz="1300" dirty="0" smtClean="0"/>
              <a:t>, profile, account, balance</a:t>
            </a:r>
            <a:endParaRPr lang="en-CA" sz="1300" dirty="0"/>
          </a:p>
        </p:txBody>
      </p:sp>
      <p:cxnSp>
        <p:nvCxnSpPr>
          <p:cNvPr id="22" name="Elbow Connector 21"/>
          <p:cNvCxnSpPr/>
          <p:nvPr/>
        </p:nvCxnSpPr>
        <p:spPr>
          <a:xfrm rot="10800000" flipV="1">
            <a:off x="4905637" y="2889725"/>
            <a:ext cx="4403120" cy="866772"/>
          </a:xfrm>
          <a:prstGeom prst="bentConnector3">
            <a:avLst>
              <a:gd name="adj1" fmla="val -702"/>
            </a:avLst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493714" y="3458082"/>
            <a:ext cx="3642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Back to redirect URI (Front channel)</a:t>
            </a:r>
          </a:p>
          <a:p>
            <a:endParaRPr lang="en-US" sz="500" dirty="0"/>
          </a:p>
          <a:p>
            <a:r>
              <a:rPr lang="en-US" sz="1400" dirty="0"/>
              <a:t>w</a:t>
            </a:r>
            <a:r>
              <a:rPr lang="en-US" sz="1400" dirty="0" smtClean="0"/>
              <a:t>ith authorization code</a:t>
            </a:r>
            <a:endParaRPr lang="en-CA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5493714" y="4096661"/>
            <a:ext cx="463790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Exchange authorization code </a:t>
            </a:r>
            <a:r>
              <a:rPr lang="en-US" sz="1600" dirty="0" smtClean="0"/>
              <a:t>+ </a:t>
            </a:r>
            <a:r>
              <a:rPr lang="en-US" sz="1600" b="1" dirty="0" smtClean="0"/>
              <a:t>verifier</a:t>
            </a:r>
            <a:r>
              <a:rPr lang="en-US" sz="1600" dirty="0" smtClean="0"/>
              <a:t> for </a:t>
            </a:r>
            <a:endParaRPr lang="en-US" sz="1600" dirty="0" smtClean="0"/>
          </a:p>
          <a:p>
            <a:endParaRPr lang="en-US" sz="800" dirty="0"/>
          </a:p>
          <a:p>
            <a:r>
              <a:rPr lang="en-US" sz="1300" dirty="0" smtClean="0"/>
              <a:t>Access token - JWT  &amp;  ID token - JWT </a:t>
            </a:r>
          </a:p>
          <a:p>
            <a:r>
              <a:rPr lang="en-US" sz="1300" dirty="0" smtClean="0"/>
              <a:t>(Back channel)</a:t>
            </a:r>
            <a:endParaRPr lang="en-CA" sz="1300" dirty="0"/>
          </a:p>
        </p:txBody>
      </p:sp>
      <p:sp>
        <p:nvSpPr>
          <p:cNvPr id="26" name="Rectangle 25"/>
          <p:cNvSpPr/>
          <p:nvPr/>
        </p:nvSpPr>
        <p:spPr>
          <a:xfrm>
            <a:off x="2300417" y="5468572"/>
            <a:ext cx="2605217" cy="6695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Microservice/API</a:t>
            </a:r>
            <a:endParaRPr lang="en-CA" dirty="0">
              <a:solidFill>
                <a:schemeClr val="tx1"/>
              </a:solidFill>
            </a:endParaRPr>
          </a:p>
        </p:txBody>
      </p:sp>
      <p:pic>
        <p:nvPicPr>
          <p:cNvPr id="27" name="Picture 6" descr="Image result for loading icon 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44" b="10808"/>
          <a:stretch/>
        </p:blipFill>
        <p:spPr bwMode="auto">
          <a:xfrm>
            <a:off x="3060599" y="3748737"/>
            <a:ext cx="1067026" cy="840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3324050" y="4045960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loading</a:t>
            </a:r>
            <a:endParaRPr lang="en-CA" sz="1000" dirty="0"/>
          </a:p>
        </p:txBody>
      </p:sp>
      <p:cxnSp>
        <p:nvCxnSpPr>
          <p:cNvPr id="29" name="Straight Arrow Connector 28"/>
          <p:cNvCxnSpPr>
            <a:stCxn id="17" idx="2"/>
            <a:endCxn id="26" idx="0"/>
          </p:cNvCxnSpPr>
          <p:nvPr/>
        </p:nvCxnSpPr>
        <p:spPr>
          <a:xfrm flipH="1">
            <a:off x="3603026" y="4648942"/>
            <a:ext cx="1" cy="819630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804016" y="4662391"/>
            <a:ext cx="1099141" cy="33935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Store session cookie</a:t>
            </a:r>
            <a:endParaRPr lang="en-CA" sz="11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87182" y="4702914"/>
            <a:ext cx="19548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Talk to the resource </a:t>
            </a:r>
          </a:p>
          <a:p>
            <a:pPr algn="r"/>
            <a:r>
              <a:rPr lang="en-US" sz="1100" dirty="0" smtClean="0"/>
              <a:t>server with access token  </a:t>
            </a:r>
          </a:p>
          <a:p>
            <a:pPr algn="r"/>
            <a:r>
              <a:rPr lang="en-US" sz="1100" dirty="0" smtClean="0"/>
              <a:t> (Back channel)</a:t>
            </a:r>
            <a:endParaRPr lang="en-CA" sz="1100" dirty="0"/>
          </a:p>
        </p:txBody>
      </p:sp>
      <p:cxnSp>
        <p:nvCxnSpPr>
          <p:cNvPr id="33" name="Curved Connector 32"/>
          <p:cNvCxnSpPr>
            <a:endCxn id="26" idx="2"/>
          </p:cNvCxnSpPr>
          <p:nvPr/>
        </p:nvCxnSpPr>
        <p:spPr>
          <a:xfrm>
            <a:off x="2300417" y="5803354"/>
            <a:ext cx="1302609" cy="334783"/>
          </a:xfrm>
          <a:prstGeom prst="curvedConnector4">
            <a:avLst>
              <a:gd name="adj1" fmla="val -39842"/>
              <a:gd name="adj2" fmla="val 168283"/>
            </a:avLst>
          </a:prstGeom>
          <a:ln w="57150">
            <a:solidFill>
              <a:schemeClr val="accent5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993700" y="6263325"/>
            <a:ext cx="2442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Validate the access token (JWT) with signature &amp; expiry</a:t>
            </a:r>
            <a:endParaRPr lang="en-CA" sz="1000" dirty="0"/>
          </a:p>
        </p:txBody>
      </p:sp>
      <p:sp>
        <p:nvSpPr>
          <p:cNvPr id="40" name="Rectangle 39"/>
          <p:cNvSpPr/>
          <p:nvPr/>
        </p:nvSpPr>
        <p:spPr>
          <a:xfrm>
            <a:off x="2296993" y="930614"/>
            <a:ext cx="2576387" cy="3965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1" name="TextBox 40"/>
          <p:cNvSpPr txBox="1"/>
          <p:nvPr/>
        </p:nvSpPr>
        <p:spPr>
          <a:xfrm>
            <a:off x="2630794" y="957823"/>
            <a:ext cx="190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y.questrade.com</a:t>
            </a:r>
            <a:endParaRPr lang="en-CA" dirty="0"/>
          </a:p>
        </p:txBody>
      </p:sp>
      <p:cxnSp>
        <p:nvCxnSpPr>
          <p:cNvPr id="42" name="Curved Connector 41"/>
          <p:cNvCxnSpPr>
            <a:stCxn id="40" idx="1"/>
            <a:endCxn id="40" idx="2"/>
          </p:cNvCxnSpPr>
          <p:nvPr/>
        </p:nvCxnSpPr>
        <p:spPr>
          <a:xfrm rot="10800000" flipH="1" flipV="1">
            <a:off x="2296993" y="1128884"/>
            <a:ext cx="1288194" cy="198271"/>
          </a:xfrm>
          <a:prstGeom prst="curvedConnector4">
            <a:avLst>
              <a:gd name="adj1" fmla="val -17746"/>
              <a:gd name="adj2" fmla="val 306703"/>
            </a:avLst>
          </a:prstGeom>
          <a:ln w="38100">
            <a:solidFill>
              <a:schemeClr val="accent5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993470" y="1277115"/>
            <a:ext cx="1384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Generate PKCE code verifier &amp; challenge</a:t>
            </a:r>
            <a:endParaRPr lang="en-CA" sz="1000" dirty="0"/>
          </a:p>
        </p:txBody>
      </p:sp>
      <p:cxnSp>
        <p:nvCxnSpPr>
          <p:cNvPr id="59" name="Straight Arrow Connector 58"/>
          <p:cNvCxnSpPr>
            <a:stCxn id="41" idx="2"/>
            <a:endCxn id="9" idx="0"/>
          </p:cNvCxnSpPr>
          <p:nvPr/>
        </p:nvCxnSpPr>
        <p:spPr>
          <a:xfrm flipH="1">
            <a:off x="3571886" y="1327155"/>
            <a:ext cx="13300" cy="534583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018422" y="1709385"/>
            <a:ext cx="1818845" cy="11762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0" name="Rectangle 29"/>
          <p:cNvSpPr/>
          <p:nvPr/>
        </p:nvSpPr>
        <p:spPr>
          <a:xfrm>
            <a:off x="9835285" y="3297214"/>
            <a:ext cx="1473500" cy="3604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 smtClean="0"/>
              <a:t>Establish </a:t>
            </a:r>
            <a:r>
              <a:rPr lang="en-US" sz="1000" dirty="0" smtClean="0"/>
              <a:t>master session</a:t>
            </a:r>
            <a:endParaRPr lang="en-CA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9104718" y="2490707"/>
            <a:ext cx="1659531" cy="27902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Password</a:t>
            </a:r>
            <a:endParaRPr lang="en-CA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9098079" y="2131036"/>
            <a:ext cx="1659531" cy="276999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Email/username</a:t>
            </a:r>
            <a:endParaRPr lang="en-CA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9012198" y="1749838"/>
            <a:ext cx="1818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IAM Vendor </a:t>
            </a:r>
            <a:r>
              <a:rPr lang="en-US" sz="1200" dirty="0"/>
              <a:t>l</a:t>
            </a:r>
            <a:r>
              <a:rPr lang="en-US" sz="1200" dirty="0" smtClean="0"/>
              <a:t>ogin page</a:t>
            </a:r>
            <a:endParaRPr lang="en-CA" sz="1200" dirty="0"/>
          </a:p>
        </p:txBody>
      </p:sp>
      <p:cxnSp>
        <p:nvCxnSpPr>
          <p:cNvPr id="80" name="Curved Connector 79"/>
          <p:cNvCxnSpPr>
            <a:stCxn id="88" idx="3"/>
            <a:endCxn id="13" idx="3"/>
          </p:cNvCxnSpPr>
          <p:nvPr/>
        </p:nvCxnSpPr>
        <p:spPr>
          <a:xfrm flipH="1" flipV="1">
            <a:off x="10837267" y="2297515"/>
            <a:ext cx="471518" cy="781374"/>
          </a:xfrm>
          <a:prstGeom prst="curvedConnector3">
            <a:avLst>
              <a:gd name="adj1" fmla="val -48482"/>
            </a:avLst>
          </a:prstGeom>
          <a:ln w="57150">
            <a:solidFill>
              <a:schemeClr val="accent5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9835285" y="2898640"/>
            <a:ext cx="1473500" cy="3604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/>
              <a:t>Evaluate PKCE Code</a:t>
            </a:r>
            <a:endParaRPr lang="en-CA" sz="1000" dirty="0"/>
          </a:p>
        </p:txBody>
      </p:sp>
      <p:cxnSp>
        <p:nvCxnSpPr>
          <p:cNvPr id="24" name="Elbow Connector 23"/>
          <p:cNvCxnSpPr>
            <a:endCxn id="13" idx="2"/>
          </p:cNvCxnSpPr>
          <p:nvPr/>
        </p:nvCxnSpPr>
        <p:spPr>
          <a:xfrm flipV="1">
            <a:off x="4889382" y="2885645"/>
            <a:ext cx="5038463" cy="1569677"/>
          </a:xfrm>
          <a:prstGeom prst="bentConnector2">
            <a:avLst/>
          </a:prstGeom>
          <a:ln w="57150">
            <a:prstDash val="sysDash"/>
            <a:headEnd type="triangl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419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6461" y="865008"/>
            <a:ext cx="3216878" cy="5741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497068" y="865008"/>
            <a:ext cx="1383955" cy="57417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65205" y="109749"/>
            <a:ext cx="10515600" cy="681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000" dirty="0"/>
              <a:t>OpenID Connect + </a:t>
            </a:r>
            <a:r>
              <a:rPr lang="en-US" sz="4000" dirty="0" smtClean="0"/>
              <a:t>Implicit </a:t>
            </a:r>
            <a:r>
              <a:rPr lang="en-US" sz="4000" dirty="0"/>
              <a:t>flow</a:t>
            </a:r>
            <a:endParaRPr lang="en-CA" sz="4000" dirty="0"/>
          </a:p>
        </p:txBody>
      </p:sp>
      <p:pic>
        <p:nvPicPr>
          <p:cNvPr id="7" name="Picture 2" descr="Screen Shot 2017-09-09 at 9.49.49 P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3" t="29253" r="76132" b="31222"/>
          <a:stretch/>
        </p:blipFill>
        <p:spPr bwMode="auto">
          <a:xfrm>
            <a:off x="658449" y="1390147"/>
            <a:ext cx="1020961" cy="93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329248" y="1297488"/>
            <a:ext cx="2576387" cy="11161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2663048" y="1390147"/>
            <a:ext cx="190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Angular app (SAP)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2442081" y="1872085"/>
            <a:ext cx="235071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Login with new IAM</a:t>
            </a:r>
            <a:endParaRPr lang="en-CA" dirty="0"/>
          </a:p>
        </p:txBody>
      </p:sp>
      <p:sp>
        <p:nvSpPr>
          <p:cNvPr id="11" name="Rectangle 10"/>
          <p:cNvSpPr/>
          <p:nvPr/>
        </p:nvSpPr>
        <p:spPr>
          <a:xfrm>
            <a:off x="5303335" y="865008"/>
            <a:ext cx="6339017" cy="57417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" name="Rectangle 11"/>
          <p:cNvSpPr/>
          <p:nvPr/>
        </p:nvSpPr>
        <p:spPr>
          <a:xfrm>
            <a:off x="9020437" y="1058588"/>
            <a:ext cx="2407505" cy="15569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9012198" y="1112134"/>
            <a:ext cx="240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IAM Vendor </a:t>
            </a:r>
            <a:r>
              <a:rPr lang="en-US" dirty="0"/>
              <a:t>l</a:t>
            </a:r>
            <a:r>
              <a:rPr lang="en-US" dirty="0" smtClean="0"/>
              <a:t>ogin page</a:t>
            </a:r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9125874" y="1616704"/>
            <a:ext cx="2196630" cy="36933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Email/username</a:t>
            </a:r>
            <a:endParaRPr lang="en-CA" dirty="0"/>
          </a:p>
        </p:txBody>
      </p:sp>
      <p:sp>
        <p:nvSpPr>
          <p:cNvPr id="15" name="TextBox 14"/>
          <p:cNvSpPr txBox="1"/>
          <p:nvPr/>
        </p:nvSpPr>
        <p:spPr>
          <a:xfrm>
            <a:off x="9134662" y="2092781"/>
            <a:ext cx="2196630" cy="36933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Password</a:t>
            </a:r>
            <a:endParaRPr lang="en-CA" dirty="0"/>
          </a:p>
        </p:txBody>
      </p:sp>
      <p:sp>
        <p:nvSpPr>
          <p:cNvPr id="16" name="Rectangle 15"/>
          <p:cNvSpPr/>
          <p:nvPr/>
        </p:nvSpPr>
        <p:spPr>
          <a:xfrm>
            <a:off x="2300418" y="3026066"/>
            <a:ext cx="2605217" cy="7837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2371249" y="3224745"/>
            <a:ext cx="246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Angular app (SAP)</a:t>
            </a:r>
            <a:endParaRPr lang="en-CA" sz="1600" dirty="0"/>
          </a:p>
        </p:txBody>
      </p:sp>
      <p:cxnSp>
        <p:nvCxnSpPr>
          <p:cNvPr id="18" name="Straight Arrow Connector 17"/>
          <p:cNvCxnSpPr>
            <a:stCxn id="7" idx="3"/>
            <a:endCxn id="8" idx="1"/>
          </p:cNvCxnSpPr>
          <p:nvPr/>
        </p:nvCxnSpPr>
        <p:spPr>
          <a:xfrm>
            <a:off x="1679410" y="1855585"/>
            <a:ext cx="649838" cy="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12" idx="1"/>
          </p:cNvCxnSpPr>
          <p:nvPr/>
        </p:nvCxnSpPr>
        <p:spPr>
          <a:xfrm flipV="1">
            <a:off x="4905635" y="1837064"/>
            <a:ext cx="4114802" cy="1852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15232" y="1144559"/>
            <a:ext cx="36420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 to authorization server</a:t>
            </a:r>
          </a:p>
          <a:p>
            <a:r>
              <a:rPr lang="en-US" dirty="0" smtClean="0"/>
              <a:t>(Front channel)</a:t>
            </a:r>
            <a:endParaRPr lang="en-US" dirty="0"/>
          </a:p>
          <a:p>
            <a:endParaRPr lang="en-US" sz="1500" dirty="0" smtClean="0"/>
          </a:p>
          <a:p>
            <a:r>
              <a:rPr lang="en-US" sz="1500" dirty="0" smtClean="0"/>
              <a:t>Redirect URI : my.questrade.com/callback</a:t>
            </a:r>
          </a:p>
          <a:p>
            <a:r>
              <a:rPr lang="en-US" sz="1500" dirty="0" smtClean="0"/>
              <a:t>Response type : token</a:t>
            </a:r>
          </a:p>
          <a:p>
            <a:r>
              <a:rPr lang="en-US" sz="1500" dirty="0" smtClean="0"/>
              <a:t>Scope:  </a:t>
            </a:r>
            <a:r>
              <a:rPr lang="en-US" sz="1500" u="sng" dirty="0" smtClean="0"/>
              <a:t>openid</a:t>
            </a:r>
            <a:r>
              <a:rPr lang="en-US" sz="1500" dirty="0" smtClean="0"/>
              <a:t>, profile, account, balance</a:t>
            </a:r>
            <a:endParaRPr lang="en-CA" dirty="0"/>
          </a:p>
        </p:txBody>
      </p:sp>
      <p:cxnSp>
        <p:nvCxnSpPr>
          <p:cNvPr id="21" name="Elbow Connector 20"/>
          <p:cNvCxnSpPr/>
          <p:nvPr/>
        </p:nvCxnSpPr>
        <p:spPr>
          <a:xfrm rot="10800000" flipV="1">
            <a:off x="4905635" y="2629377"/>
            <a:ext cx="4689828" cy="764644"/>
          </a:xfrm>
          <a:prstGeom prst="bentConnector3">
            <a:avLst>
              <a:gd name="adj1" fmla="val -588"/>
            </a:avLst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689825" y="3026066"/>
            <a:ext cx="364205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 to redirect URI (Front channel)</a:t>
            </a:r>
            <a:endParaRPr lang="en-US" sz="1500" dirty="0" smtClean="0"/>
          </a:p>
          <a:p>
            <a:endParaRPr lang="en-US" sz="500" dirty="0"/>
          </a:p>
          <a:p>
            <a:r>
              <a:rPr lang="en-US" sz="1500" dirty="0" smtClean="0"/>
              <a:t>Access token - JWT  &amp;  ID token - JWT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300417" y="5229665"/>
            <a:ext cx="2605217" cy="6695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Microservice/API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16" idx="2"/>
            <a:endCxn id="25" idx="0"/>
          </p:cNvCxnSpPr>
          <p:nvPr/>
        </p:nvCxnSpPr>
        <p:spPr>
          <a:xfrm flipH="1">
            <a:off x="3603026" y="3809803"/>
            <a:ext cx="1" cy="1419862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0378601" y="2642266"/>
            <a:ext cx="1049341" cy="4771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Established master session</a:t>
            </a:r>
            <a:endParaRPr lang="en-CA" sz="1100" dirty="0"/>
          </a:p>
        </p:txBody>
      </p:sp>
      <p:sp>
        <p:nvSpPr>
          <p:cNvPr id="30" name="Rectangle 29"/>
          <p:cNvSpPr/>
          <p:nvPr/>
        </p:nvSpPr>
        <p:spPr>
          <a:xfrm>
            <a:off x="3806493" y="3828457"/>
            <a:ext cx="1099141" cy="8753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Store session cookie ???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Need to check is this possible for SSO</a:t>
            </a:r>
            <a:endParaRPr lang="en-CA" sz="11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95420" y="4227075"/>
            <a:ext cx="195488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 smtClean="0"/>
              <a:t>Talk to the resource </a:t>
            </a:r>
          </a:p>
          <a:p>
            <a:pPr algn="r"/>
            <a:r>
              <a:rPr lang="en-US" sz="1300" dirty="0" smtClean="0"/>
              <a:t>server with access token  </a:t>
            </a:r>
          </a:p>
          <a:p>
            <a:pPr algn="r"/>
            <a:r>
              <a:rPr lang="en-US" sz="1300" dirty="0" smtClean="0"/>
              <a:t> (Front channel)</a:t>
            </a:r>
            <a:endParaRPr lang="en-CA" sz="1300" dirty="0"/>
          </a:p>
        </p:txBody>
      </p:sp>
      <p:cxnSp>
        <p:nvCxnSpPr>
          <p:cNvPr id="32" name="Curved Connector 31"/>
          <p:cNvCxnSpPr>
            <a:endCxn id="25" idx="2"/>
          </p:cNvCxnSpPr>
          <p:nvPr/>
        </p:nvCxnSpPr>
        <p:spPr>
          <a:xfrm>
            <a:off x="2300417" y="5564447"/>
            <a:ext cx="1302609" cy="334783"/>
          </a:xfrm>
          <a:prstGeom prst="curvedConnector4">
            <a:avLst>
              <a:gd name="adj1" fmla="val -39842"/>
              <a:gd name="adj2" fmla="val 168283"/>
            </a:avLst>
          </a:prstGeom>
          <a:ln w="57150">
            <a:solidFill>
              <a:schemeClr val="accent5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668894" y="6057679"/>
            <a:ext cx="244267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Validate the access token (JWT) with signature &amp; expiry</a:t>
            </a:r>
            <a:endParaRPr lang="en-CA" sz="1300" dirty="0"/>
          </a:p>
        </p:txBody>
      </p:sp>
    </p:spTree>
    <p:extLst>
      <p:ext uri="{BB962C8B-B14F-4D97-AF65-F5344CB8AC3E}">
        <p14:creationId xmlns:p14="http://schemas.microsoft.com/office/powerpoint/2010/main" val="3506012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in progress…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55863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2239</TotalTime>
  <Words>449</Words>
  <Application>Microsoft Office PowerPoint</Application>
  <PresentationFormat>Widescreen</PresentationFormat>
  <Paragraphs>107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OAuth2.0 and OpenID Connect are becoming industry best practices for solving Questrade current problems with AuthN &amp; AuthZ. Hence this presentation will illustrate flows with OIDC.</vt:lpstr>
      <vt:lpstr>PowerPoint Presentation</vt:lpstr>
      <vt:lpstr>PowerPoint Presentation</vt:lpstr>
      <vt:lpstr>OpenID Connect + Authorization Code flow</vt:lpstr>
      <vt:lpstr>OpenID Connect + Authorization Code with PKCE</vt:lpstr>
      <vt:lpstr>PowerPoint Presentation</vt:lpstr>
      <vt:lpstr>Work in progress…</vt:lpstr>
    </vt:vector>
  </TitlesOfParts>
  <Company>Questrade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Madhuranga Pinnagoda</dc:creator>
  <cp:lastModifiedBy>Madhuranga Pinnagoda</cp:lastModifiedBy>
  <cp:revision>53</cp:revision>
  <dcterms:created xsi:type="dcterms:W3CDTF">2018-12-11T20:01:27Z</dcterms:created>
  <dcterms:modified xsi:type="dcterms:W3CDTF">2018-12-13T17:33:42Z</dcterms:modified>
</cp:coreProperties>
</file>