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7" r:id="rId2"/>
    <p:sldId id="271" r:id="rId3"/>
    <p:sldId id="259" r:id="rId4"/>
    <p:sldId id="260" r:id="rId5"/>
    <p:sldId id="261" r:id="rId6"/>
    <p:sldId id="262" r:id="rId7"/>
    <p:sldId id="263" r:id="rId8"/>
    <p:sldId id="264" r:id="rId9"/>
    <p:sldId id="265" r:id="rId10"/>
    <p:sldId id="266" r:id="rId11"/>
    <p:sldId id="268" r:id="rId12"/>
    <p:sldId id="270"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6443"/>
    <a:srgbClr val="91FB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03" autoAdjust="0"/>
  </p:normalViewPr>
  <p:slideViewPr>
    <p:cSldViewPr snapToGrid="0">
      <p:cViewPr>
        <p:scale>
          <a:sx n="80" d="100"/>
          <a:sy n="80" d="100"/>
        </p:scale>
        <p:origin x="880" y="2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1ef99d2c9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1ef99d2c9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1ef99d2c9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1ef99d2c9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1ef99d2c9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1ef99d2c9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6FA994BA-C25A-5624-87B1-26E5509CB6C0}"/>
            </a:ext>
          </a:extLst>
        </p:cNvPr>
        <p:cNvGrpSpPr/>
        <p:nvPr/>
      </p:nvGrpSpPr>
      <p:grpSpPr>
        <a:xfrm>
          <a:off x="0" y="0"/>
          <a:ext cx="0" cy="0"/>
          <a:chOff x="0" y="0"/>
          <a:chExt cx="0" cy="0"/>
        </a:xfrm>
      </p:grpSpPr>
      <p:sp>
        <p:nvSpPr>
          <p:cNvPr id="66" name="Google Shape;66;g2a4e890203a_3_0:notes">
            <a:extLst>
              <a:ext uri="{FF2B5EF4-FFF2-40B4-BE49-F238E27FC236}">
                <a16:creationId xmlns:a16="http://schemas.microsoft.com/office/drawing/2014/main" id="{7F8E1365-CC74-F6F1-F1EA-F34C43D357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a4e890203a_3_0:notes">
            <a:extLst>
              <a:ext uri="{FF2B5EF4-FFF2-40B4-BE49-F238E27FC236}">
                <a16:creationId xmlns:a16="http://schemas.microsoft.com/office/drawing/2014/main" id="{23B1DDA3-DE4A-0284-2973-93DC6BCC23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038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ef99d2c9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ef99d2c9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1ef99d2c9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1ef99d2c9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ef99d2c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ef99d2c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ef99d2c9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ef99d2c9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1ef99d2c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1ef99d2c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1ef99d2c9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1ef99d2c9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1ef99d2c9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1ef99d2c9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2.png"/><Relationship Id="rId7"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3" name="Google Shape;63;p14"/>
          <p:cNvPicPr preferRelativeResize="0"/>
          <p:nvPr/>
        </p:nvPicPr>
        <p:blipFill rotWithShape="1">
          <a:blip r:embed="rId3">
            <a:alphaModFix/>
          </a:blip>
          <a:srcRect/>
          <a:stretch/>
        </p:blipFill>
        <p:spPr>
          <a:xfrm>
            <a:off x="87465" y="-79513"/>
            <a:ext cx="9144000" cy="5143500"/>
          </a:xfrm>
          <a:prstGeom prst="rect">
            <a:avLst/>
          </a:prstGeom>
          <a:noFill/>
          <a:ln>
            <a:noFill/>
          </a:ln>
        </p:spPr>
      </p:pic>
      <p:sp>
        <p:nvSpPr>
          <p:cNvPr id="64" name="Google Shape;64;p14"/>
          <p:cNvSpPr txBox="1"/>
          <p:nvPr/>
        </p:nvSpPr>
        <p:spPr>
          <a:xfrm>
            <a:off x="87465" y="1750884"/>
            <a:ext cx="8760000" cy="295908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800" b="1" dirty="0">
              <a:latin typeface="Google Sans"/>
              <a:ea typeface="Google Sans"/>
              <a:cs typeface="Google Sans"/>
              <a:sym typeface="Google Sans"/>
            </a:endParaRPr>
          </a:p>
          <a:p>
            <a:pPr marL="0" lvl="0" indent="0" algn="l" rtl="0">
              <a:spcBef>
                <a:spcPts val="0"/>
              </a:spcBef>
              <a:spcAft>
                <a:spcPts val="0"/>
              </a:spcAft>
              <a:buNone/>
            </a:pPr>
            <a:r>
              <a:rPr lang="en-GB" sz="1800" b="1" dirty="0">
                <a:latin typeface="Google Sans"/>
                <a:ea typeface="Google Sans"/>
                <a:cs typeface="Google Sans"/>
                <a:sym typeface="Google Sans"/>
              </a:rPr>
              <a:t>Team Details</a:t>
            </a:r>
            <a:endParaRPr sz="1800" b="1" dirty="0">
              <a:latin typeface="Google Sans"/>
              <a:ea typeface="Google Sans"/>
              <a:cs typeface="Google Sans"/>
              <a:sym typeface="Google Sans"/>
            </a:endParaRPr>
          </a:p>
          <a:p>
            <a:pPr marL="0" lvl="0" indent="0" algn="l" rtl="0">
              <a:spcBef>
                <a:spcPts val="0"/>
              </a:spcBef>
              <a:spcAft>
                <a:spcPts val="0"/>
              </a:spcAft>
              <a:buNone/>
            </a:pPr>
            <a:endParaRPr sz="1800" b="1" dirty="0">
              <a:latin typeface="Google Sans"/>
              <a:ea typeface="Google Sans"/>
              <a:cs typeface="Google Sans"/>
              <a:sym typeface="Google Sans"/>
            </a:endParaRPr>
          </a:p>
          <a:p>
            <a:pPr marL="914400" lvl="1" indent="-342900" algn="l" rtl="0">
              <a:spcBef>
                <a:spcPts val="0"/>
              </a:spcBef>
              <a:spcAft>
                <a:spcPts val="0"/>
              </a:spcAft>
              <a:buSzPts val="1800"/>
              <a:buFont typeface="Google Sans"/>
              <a:buAutoNum type="alphaLcPeriod"/>
            </a:pPr>
            <a:r>
              <a:rPr lang="en-GB" sz="1800" b="1" dirty="0">
                <a:latin typeface="Google Sans"/>
                <a:ea typeface="Google Sans"/>
                <a:cs typeface="Google Sans"/>
                <a:sym typeface="Google Sans"/>
              </a:rPr>
              <a:t>Team name:  </a:t>
            </a:r>
            <a:r>
              <a:rPr lang="en-GB" sz="1800" b="1" dirty="0" err="1">
                <a:latin typeface="Google Sans"/>
                <a:ea typeface="Google Sans"/>
                <a:cs typeface="Google Sans"/>
                <a:sym typeface="Google Sans"/>
              </a:rPr>
              <a:t>Zenithh</a:t>
            </a:r>
            <a:r>
              <a:rPr lang="en-GB" sz="1800" b="1" dirty="0">
                <a:latin typeface="Google Sans"/>
                <a:ea typeface="Google Sans"/>
                <a:cs typeface="Google Sans"/>
                <a:sym typeface="Google Sans"/>
              </a:rPr>
              <a:t> </a:t>
            </a:r>
            <a:endParaRPr sz="1800" b="1" dirty="0">
              <a:latin typeface="Google Sans"/>
              <a:ea typeface="Google Sans"/>
              <a:cs typeface="Google Sans"/>
              <a:sym typeface="Google Sans"/>
            </a:endParaRPr>
          </a:p>
          <a:p>
            <a:pPr marL="914400" lvl="1" indent="-342900" algn="l" rtl="0">
              <a:spcBef>
                <a:spcPts val="0"/>
              </a:spcBef>
              <a:spcAft>
                <a:spcPts val="0"/>
              </a:spcAft>
              <a:buSzPts val="1800"/>
              <a:buFont typeface="Google Sans"/>
              <a:buAutoNum type="alphaLcPeriod"/>
            </a:pPr>
            <a:r>
              <a:rPr lang="en-GB" sz="1800" b="1" dirty="0">
                <a:latin typeface="Google Sans"/>
                <a:ea typeface="Google Sans"/>
                <a:cs typeface="Google Sans"/>
                <a:sym typeface="Google Sans"/>
              </a:rPr>
              <a:t>Team leader name: Madhura .M .R</a:t>
            </a:r>
            <a:endParaRPr sz="1800" b="1" dirty="0">
              <a:latin typeface="Google Sans"/>
              <a:ea typeface="Google Sans"/>
              <a:cs typeface="Google Sans"/>
              <a:sym typeface="Google Sans"/>
            </a:endParaRPr>
          </a:p>
          <a:p>
            <a:pPr marL="914400" lvl="1" indent="-342900" algn="l" rtl="0">
              <a:spcBef>
                <a:spcPts val="0"/>
              </a:spcBef>
              <a:spcAft>
                <a:spcPts val="0"/>
              </a:spcAft>
              <a:buSzPts val="1800"/>
              <a:buFont typeface="Google Sans"/>
              <a:buAutoNum type="alphaLcPeriod"/>
            </a:pPr>
            <a:r>
              <a:rPr lang="en-GB" sz="1800" b="1" dirty="0">
                <a:latin typeface="Google Sans"/>
                <a:ea typeface="Google Sans"/>
                <a:cs typeface="Google Sans"/>
                <a:sym typeface="Google Sans"/>
              </a:rPr>
              <a:t>Problem Statement: </a:t>
            </a:r>
            <a:r>
              <a:rPr lang="en-US" b="1" dirty="0">
                <a:latin typeface="Google Sans"/>
                <a:ea typeface="Google Sans"/>
                <a:cs typeface="Google Sans"/>
                <a:sym typeface="Google Sans"/>
              </a:rPr>
              <a:t>The Growing Crisis of E-Waste: The rapid pace of technological advancement, coupled with increasing demand for consumer electronics and shorter device lifespans, has led to a dramatic rise in electronic waste (e-waste). According to the Global E-waste Monitor 2020, the world is projected to generate 74 million metric tons of e-waste by 2030. E-waste contains harmful substances and chemicals, contributing to toxic landfills and posing serious risks to public health and the environment. With the integration of artificial intelligence and the demand for advanced hardware like CPUs, GPUs, and memory chips, the e-waste problem is expected to worsen</a:t>
            </a:r>
            <a:r>
              <a:rPr lang="en-US" sz="1800" b="1" dirty="0">
                <a:latin typeface="Google Sans"/>
                <a:ea typeface="Google Sans"/>
                <a:cs typeface="Google Sans"/>
                <a:sym typeface="Google Sans"/>
              </a:rPr>
              <a:t>.</a:t>
            </a:r>
            <a:endParaRPr sz="1800" b="1" dirty="0">
              <a:latin typeface="Google Sans"/>
              <a:ea typeface="Google Sans"/>
              <a:cs typeface="Google Sans"/>
              <a:sym typeface="Google Sans"/>
            </a:endParaRPr>
          </a:p>
          <a:p>
            <a:pPr marL="0" lvl="0" indent="0" algn="l" rtl="0">
              <a:spcBef>
                <a:spcPts val="0"/>
              </a:spcBef>
              <a:spcAft>
                <a:spcPts val="0"/>
              </a:spcAft>
              <a:buNone/>
            </a:pPr>
            <a:endParaRPr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28" name="Google Shape;128;p2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9" name="Google Shape;129;p2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30" name="Google Shape;130;p23"/>
          <p:cNvSpPr txBox="1"/>
          <p:nvPr/>
        </p:nvSpPr>
        <p:spPr>
          <a:xfrm>
            <a:off x="210450" y="445175"/>
            <a:ext cx="87231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Google Sans"/>
                <a:ea typeface="Google Sans"/>
                <a:cs typeface="Google Sans"/>
                <a:sym typeface="Google Sans"/>
              </a:rPr>
              <a:t>Snapshots of the MVP</a:t>
            </a:r>
            <a:endParaRPr sz="1800">
              <a:latin typeface="Google Sans"/>
              <a:ea typeface="Google Sans"/>
              <a:cs typeface="Google Sans"/>
              <a:sym typeface="Google Sans"/>
            </a:endParaRPr>
          </a:p>
        </p:txBody>
      </p:sp>
      <p:pic>
        <p:nvPicPr>
          <p:cNvPr id="3" name="Picture 2">
            <a:extLst>
              <a:ext uri="{FF2B5EF4-FFF2-40B4-BE49-F238E27FC236}">
                <a16:creationId xmlns:a16="http://schemas.microsoft.com/office/drawing/2014/main" id="{B399D6F2-DBBA-31CA-446D-6339747AAC13}"/>
              </a:ext>
            </a:extLst>
          </p:cNvPr>
          <p:cNvPicPr>
            <a:picLocks noChangeAspect="1"/>
          </p:cNvPicPr>
          <p:nvPr/>
        </p:nvPicPr>
        <p:blipFill>
          <a:blip r:embed="rId4"/>
          <a:stretch>
            <a:fillRect/>
          </a:stretch>
        </p:blipFill>
        <p:spPr>
          <a:xfrm>
            <a:off x="304008" y="934618"/>
            <a:ext cx="1877594" cy="4172430"/>
          </a:xfrm>
          <a:prstGeom prst="rect">
            <a:avLst/>
          </a:prstGeom>
        </p:spPr>
      </p:pic>
      <p:pic>
        <p:nvPicPr>
          <p:cNvPr id="5" name="Picture 4">
            <a:extLst>
              <a:ext uri="{FF2B5EF4-FFF2-40B4-BE49-F238E27FC236}">
                <a16:creationId xmlns:a16="http://schemas.microsoft.com/office/drawing/2014/main" id="{08667645-B590-FDB9-69D6-C0E742AC5D16}"/>
              </a:ext>
            </a:extLst>
          </p:cNvPr>
          <p:cNvPicPr>
            <a:picLocks noChangeAspect="1"/>
          </p:cNvPicPr>
          <p:nvPr/>
        </p:nvPicPr>
        <p:blipFill>
          <a:blip r:embed="rId5"/>
          <a:stretch>
            <a:fillRect/>
          </a:stretch>
        </p:blipFill>
        <p:spPr>
          <a:xfrm>
            <a:off x="2561785" y="916392"/>
            <a:ext cx="1877594" cy="4172430"/>
          </a:xfrm>
          <a:prstGeom prst="rect">
            <a:avLst/>
          </a:prstGeom>
        </p:spPr>
      </p:pic>
      <p:pic>
        <p:nvPicPr>
          <p:cNvPr id="9" name="Picture 8">
            <a:extLst>
              <a:ext uri="{FF2B5EF4-FFF2-40B4-BE49-F238E27FC236}">
                <a16:creationId xmlns:a16="http://schemas.microsoft.com/office/drawing/2014/main" id="{3E1C01C3-F112-7235-0D70-6E9C2561DF26}"/>
              </a:ext>
            </a:extLst>
          </p:cNvPr>
          <p:cNvPicPr>
            <a:picLocks noChangeAspect="1"/>
          </p:cNvPicPr>
          <p:nvPr/>
        </p:nvPicPr>
        <p:blipFill>
          <a:blip r:embed="rId6"/>
          <a:stretch>
            <a:fillRect/>
          </a:stretch>
        </p:blipFill>
        <p:spPr>
          <a:xfrm>
            <a:off x="4704623" y="934618"/>
            <a:ext cx="1877594" cy="4172430"/>
          </a:xfrm>
          <a:prstGeom prst="rect">
            <a:avLst/>
          </a:prstGeom>
        </p:spPr>
      </p:pic>
      <p:pic>
        <p:nvPicPr>
          <p:cNvPr id="11" name="Picture 10">
            <a:extLst>
              <a:ext uri="{FF2B5EF4-FFF2-40B4-BE49-F238E27FC236}">
                <a16:creationId xmlns:a16="http://schemas.microsoft.com/office/drawing/2014/main" id="{A4DD7F73-2F66-0911-ED11-3977DC8AF6A2}"/>
              </a:ext>
            </a:extLst>
          </p:cNvPr>
          <p:cNvPicPr>
            <a:picLocks noChangeAspect="1"/>
          </p:cNvPicPr>
          <p:nvPr/>
        </p:nvPicPr>
        <p:blipFill>
          <a:blip r:embed="rId7"/>
          <a:stretch>
            <a:fillRect/>
          </a:stretch>
        </p:blipFill>
        <p:spPr>
          <a:xfrm>
            <a:off x="6834158" y="934618"/>
            <a:ext cx="1795922" cy="39909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44" name="Google Shape;144;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45" name="Google Shape;145;p25"/>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46" name="Google Shape;146;p25"/>
          <p:cNvSpPr txBox="1"/>
          <p:nvPr/>
        </p:nvSpPr>
        <p:spPr>
          <a:xfrm>
            <a:off x="146600" y="843000"/>
            <a:ext cx="8833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Google Sans"/>
                <a:ea typeface="Google Sans"/>
                <a:cs typeface="Google Sans"/>
                <a:sym typeface="Google Sans"/>
              </a:rPr>
              <a:t>Provide links to your:</a:t>
            </a:r>
            <a:endParaRPr sz="1800">
              <a:latin typeface="Google Sans"/>
              <a:ea typeface="Google Sans"/>
              <a:cs typeface="Google Sans"/>
              <a:sym typeface="Google Sans"/>
            </a:endParaRPr>
          </a:p>
          <a:p>
            <a:pPr marL="0" lvl="0" indent="0" algn="l" rtl="0">
              <a:spcBef>
                <a:spcPts val="0"/>
              </a:spcBef>
              <a:spcAft>
                <a:spcPts val="0"/>
              </a:spcAft>
              <a:buNone/>
            </a:pPr>
            <a:endParaRPr sz="1800">
              <a:latin typeface="Google Sans"/>
              <a:ea typeface="Google Sans"/>
              <a:cs typeface="Google Sans"/>
              <a:sym typeface="Google Sans"/>
            </a:endParaRPr>
          </a:p>
          <a:p>
            <a:pPr marL="457200" lvl="0" indent="-342900" algn="l" rtl="0">
              <a:spcBef>
                <a:spcPts val="0"/>
              </a:spcBef>
              <a:spcAft>
                <a:spcPts val="0"/>
              </a:spcAft>
              <a:buSzPts val="1800"/>
              <a:buFont typeface="Google Sans"/>
              <a:buAutoNum type="arabicPeriod"/>
            </a:pPr>
            <a:r>
              <a:rPr lang="en-GB" sz="1800">
                <a:latin typeface="Google Sans"/>
                <a:ea typeface="Google Sans"/>
                <a:cs typeface="Google Sans"/>
                <a:sym typeface="Google Sans"/>
              </a:rPr>
              <a:t>GitHub Public Repository</a:t>
            </a:r>
            <a:endParaRPr sz="1800">
              <a:latin typeface="Google Sans"/>
              <a:ea typeface="Google Sans"/>
              <a:cs typeface="Google Sans"/>
              <a:sym typeface="Google Sans"/>
            </a:endParaRPr>
          </a:p>
          <a:p>
            <a:pPr marL="457200" lvl="0" indent="-342900" algn="l" rtl="0">
              <a:spcBef>
                <a:spcPts val="0"/>
              </a:spcBef>
              <a:spcAft>
                <a:spcPts val="0"/>
              </a:spcAft>
              <a:buSzPts val="1800"/>
              <a:buFont typeface="Google Sans"/>
              <a:buAutoNum type="arabicPeriod"/>
            </a:pPr>
            <a:r>
              <a:rPr lang="en-GB" sz="1800">
                <a:latin typeface="Google Sans"/>
                <a:ea typeface="Google Sans"/>
                <a:cs typeface="Google Sans"/>
                <a:sym typeface="Google Sans"/>
              </a:rPr>
              <a:t>Demo Video Link (3 Minutes)</a:t>
            </a:r>
            <a:endParaRPr sz="1800">
              <a:latin typeface="Google Sans"/>
              <a:ea typeface="Google Sans"/>
              <a:cs typeface="Google Sans"/>
              <a:sym typeface="Google Sans"/>
            </a:endParaRPr>
          </a:p>
          <a:p>
            <a:pPr marL="457200" lvl="0" indent="-342900" algn="l" rtl="0">
              <a:spcBef>
                <a:spcPts val="0"/>
              </a:spcBef>
              <a:spcAft>
                <a:spcPts val="0"/>
              </a:spcAft>
              <a:buSzPts val="1800"/>
              <a:buFont typeface="Google Sans"/>
              <a:buAutoNum type="arabicPeriod"/>
            </a:pPr>
            <a:r>
              <a:rPr lang="en-GB" sz="1800">
                <a:latin typeface="Google Sans"/>
                <a:ea typeface="Google Sans"/>
                <a:cs typeface="Google Sans"/>
                <a:sym typeface="Google Sans"/>
              </a:rPr>
              <a:t>MVP Link</a:t>
            </a:r>
            <a:endParaRPr sz="1800">
              <a:latin typeface="Google Sans"/>
              <a:ea typeface="Google Sans"/>
              <a:cs typeface="Google Sans"/>
              <a:sym typeface="Google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59" name="Google Shape;159;p2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60" name="Google Shape;160;p27"/>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a:extLst>
            <a:ext uri="{FF2B5EF4-FFF2-40B4-BE49-F238E27FC236}">
              <a16:creationId xmlns:a16="http://schemas.microsoft.com/office/drawing/2014/main" id="{89C29EA3-93D4-E5CF-FE40-7580A86F68CC}"/>
            </a:ext>
          </a:extLst>
        </p:cNvPr>
        <p:cNvGrpSpPr/>
        <p:nvPr/>
      </p:nvGrpSpPr>
      <p:grpSpPr>
        <a:xfrm>
          <a:off x="0" y="0"/>
          <a:ext cx="0" cy="0"/>
          <a:chOff x="0" y="0"/>
          <a:chExt cx="0" cy="0"/>
        </a:xfrm>
      </p:grpSpPr>
      <p:pic>
        <p:nvPicPr>
          <p:cNvPr id="69" name="Google Shape;69;p15">
            <a:extLst>
              <a:ext uri="{FF2B5EF4-FFF2-40B4-BE49-F238E27FC236}">
                <a16:creationId xmlns:a16="http://schemas.microsoft.com/office/drawing/2014/main" id="{46D9B1B9-BB0B-CA74-9F85-F555E8229A68}"/>
              </a:ext>
            </a:extLst>
          </p:cNvPr>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0" name="Google Shape;70;p15">
            <a:extLst>
              <a:ext uri="{FF2B5EF4-FFF2-40B4-BE49-F238E27FC236}">
                <a16:creationId xmlns:a16="http://schemas.microsoft.com/office/drawing/2014/main" id="{10D2EC83-77EE-6F71-671E-908055A166EA}"/>
              </a:ext>
            </a:extLst>
          </p:cNvPr>
          <p:cNvSpPr txBox="1"/>
          <p:nvPr/>
        </p:nvSpPr>
        <p:spPr>
          <a:xfrm>
            <a:off x="100500" y="595992"/>
            <a:ext cx="8943000" cy="4547508"/>
          </a:xfrm>
          <a:prstGeom prst="rect">
            <a:avLst/>
          </a:prstGeom>
          <a:noFill/>
          <a:ln>
            <a:noFill/>
          </a:ln>
        </p:spPr>
        <p:txBody>
          <a:bodyPr spcFirstLastPara="1" wrap="square" lIns="91425" tIns="91425" rIns="91425" bIns="91425" anchor="t" anchorCtr="0">
            <a:noAutofit/>
          </a:bodyPr>
          <a:lstStyle/>
          <a:p>
            <a:pPr marL="285750" indent="-285750" algn="l" rtl="0" fontAlgn="base">
              <a:lnSpc>
                <a:spcPts val="1457"/>
              </a:lnSpc>
              <a:spcAft>
                <a:spcPts val="800"/>
              </a:spcAft>
              <a:buFont typeface="Courier New" panose="02070309020205020404" pitchFamily="49" charset="0"/>
              <a:buChar char="o"/>
            </a:pPr>
            <a:endParaRPr lang="en-US" sz="2400" b="0" i="0" dirty="0">
              <a:solidFill>
                <a:srgbClr val="000000"/>
              </a:solidFill>
              <a:effectLst/>
              <a:latin typeface="Segoe UI" panose="020B0502040204020203" pitchFamily="34" charset="0"/>
            </a:endParaRPr>
          </a:p>
        </p:txBody>
      </p:sp>
      <p:sp>
        <p:nvSpPr>
          <p:cNvPr id="2" name="Rectangle 1">
            <a:extLst>
              <a:ext uri="{FF2B5EF4-FFF2-40B4-BE49-F238E27FC236}">
                <a16:creationId xmlns:a16="http://schemas.microsoft.com/office/drawing/2014/main" id="{91DBC0E7-089E-990F-9D58-084E31D94E33}"/>
              </a:ext>
            </a:extLst>
          </p:cNvPr>
          <p:cNvSpPr>
            <a:spLocks noChangeArrowheads="1"/>
          </p:cNvSpPr>
          <p:nvPr/>
        </p:nvSpPr>
        <p:spPr bwMode="auto">
          <a:xfrm>
            <a:off x="0" y="434519"/>
            <a:ext cx="8703129"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200" b="1" i="0" u="none" strike="noStrike" cap="none" normalizeH="0" baseline="0" dirty="0">
                <a:ln>
                  <a:noFill/>
                </a:ln>
                <a:solidFill>
                  <a:schemeClr val="tx1"/>
                </a:solidFill>
                <a:effectLst/>
                <a:latin typeface="Arial" panose="020B0604020202020204" pitchFamily="34" charset="0"/>
              </a:rPr>
              <a:t>AI-Powered E-Waste Management at Your Fingertips</a:t>
            </a:r>
          </a:p>
          <a:p>
            <a:pPr marL="285750" lvl="8" indent="-285750" eaLnBrk="0" fontAlgn="base" hangingPunct="0">
              <a:lnSpc>
                <a:spcPct val="150000"/>
              </a:lnSpc>
              <a:spcBef>
                <a:spcPct val="0"/>
              </a:spcBef>
              <a:spcAft>
                <a:spcPct val="0"/>
              </a:spcAft>
              <a:buClrTx/>
              <a:buFont typeface="Courier New" panose="02070309020205020404" pitchFamily="49" charset="0"/>
              <a:buChar char="o"/>
            </a:pPr>
            <a:r>
              <a:rPr kumimoji="0" lang="en-US" altLang="en-US" sz="1200" b="0" i="0" u="none" strike="noStrike" cap="none" normalizeH="0" baseline="0" dirty="0">
                <a:ln>
                  <a:noFill/>
                </a:ln>
                <a:solidFill>
                  <a:schemeClr val="tx1"/>
                </a:solidFill>
                <a:effectLst/>
                <a:latin typeface="Arial" panose="020B0604020202020204" pitchFamily="34" charset="0"/>
              </a:rPr>
              <a:t>Our </a:t>
            </a:r>
            <a:r>
              <a:rPr kumimoji="0" lang="en-US" altLang="en-US" sz="1200" b="1" i="0" u="none" strike="noStrike" cap="none" normalizeH="0" baseline="0" dirty="0">
                <a:ln>
                  <a:noFill/>
                </a:ln>
                <a:solidFill>
                  <a:schemeClr val="tx1"/>
                </a:solidFill>
                <a:effectLst/>
                <a:latin typeface="Arial" panose="020B0604020202020204" pitchFamily="34" charset="0"/>
              </a:rPr>
              <a:t>smartphone app</a:t>
            </a:r>
            <a:r>
              <a:rPr kumimoji="0" lang="en-US" altLang="en-US" sz="1200" b="0" i="0" u="none" strike="noStrike" cap="none" normalizeH="0" baseline="0" dirty="0">
                <a:ln>
                  <a:noFill/>
                </a:ln>
                <a:solidFill>
                  <a:schemeClr val="tx1"/>
                </a:solidFill>
                <a:effectLst/>
                <a:latin typeface="Arial" panose="020B0604020202020204" pitchFamily="34" charset="0"/>
              </a:rPr>
              <a:t> makes e-waste disposal effortless with:</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 </a:t>
            </a:r>
            <a:r>
              <a:rPr kumimoji="0" lang="en-US" altLang="en-US" sz="1200" b="1" i="0" u="none" strike="noStrike" cap="none" normalizeH="0" baseline="0" dirty="0">
                <a:ln>
                  <a:noFill/>
                </a:ln>
                <a:solidFill>
                  <a:schemeClr val="tx1"/>
                </a:solidFill>
                <a:effectLst/>
                <a:latin typeface="Arial" panose="020B0604020202020204" pitchFamily="34" charset="0"/>
              </a:rPr>
              <a:t>AI Image Recognition</a:t>
            </a:r>
            <a:r>
              <a:rPr kumimoji="0" lang="en-US" altLang="en-US" sz="1200" b="0" i="0" u="none" strike="noStrike" cap="none" normalizeH="0" baseline="0" dirty="0">
                <a:ln>
                  <a:noFill/>
                </a:ln>
                <a:solidFill>
                  <a:schemeClr val="tx1"/>
                </a:solidFill>
                <a:effectLst/>
                <a:latin typeface="Arial" panose="020B0604020202020204" pitchFamily="34" charset="0"/>
              </a:rPr>
              <a:t> → Instantly identifies &amp; categorizes e-waste</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 </a:t>
            </a:r>
            <a:r>
              <a:rPr kumimoji="0" lang="en-US" altLang="en-US" sz="1200" b="1" i="0" u="none" strike="noStrike" cap="none" normalizeH="0" baseline="0" dirty="0">
                <a:ln>
                  <a:noFill/>
                </a:ln>
                <a:solidFill>
                  <a:schemeClr val="tx1"/>
                </a:solidFill>
                <a:effectLst/>
                <a:latin typeface="Arial" panose="020B0604020202020204" pitchFamily="34" charset="0"/>
              </a:rPr>
              <a:t>Smart Chatbot Support</a:t>
            </a:r>
            <a:r>
              <a:rPr kumimoji="0" lang="en-US" altLang="en-US" sz="1200" b="0" i="0" u="none" strike="noStrike" cap="none" normalizeH="0" baseline="0" dirty="0">
                <a:ln>
                  <a:noFill/>
                </a:ln>
                <a:solidFill>
                  <a:schemeClr val="tx1"/>
                </a:solidFill>
                <a:effectLst/>
                <a:latin typeface="Arial" panose="020B0604020202020204" pitchFamily="34" charset="0"/>
              </a:rPr>
              <a:t> → Provides real-time recycling guidance</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 </a:t>
            </a:r>
            <a:r>
              <a:rPr kumimoji="0" lang="en-US" altLang="en-US" sz="1200" b="1" i="0" u="none" strike="noStrike" cap="none" normalizeH="0" baseline="0" dirty="0">
                <a:ln>
                  <a:noFill/>
                </a:ln>
                <a:solidFill>
                  <a:schemeClr val="tx1"/>
                </a:solidFill>
                <a:effectLst/>
                <a:latin typeface="Arial" panose="020B0604020202020204" pitchFamily="34" charset="0"/>
              </a:rPr>
              <a:t>Geolocation Services</a:t>
            </a:r>
            <a:r>
              <a:rPr kumimoji="0" lang="en-US" altLang="en-US" sz="1200" b="0" i="0" u="none" strike="noStrike" cap="none" normalizeH="0" baseline="0" dirty="0">
                <a:ln>
                  <a:noFill/>
                </a:ln>
                <a:solidFill>
                  <a:schemeClr val="tx1"/>
                </a:solidFill>
                <a:effectLst/>
                <a:latin typeface="Arial" panose="020B0604020202020204" pitchFamily="34" charset="0"/>
              </a:rPr>
              <a:t> → Finds nearby collection centers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 </a:t>
            </a:r>
            <a:r>
              <a:rPr kumimoji="0" lang="en-US" altLang="en-US" sz="1200" b="1" i="0" u="none" strike="noStrike" cap="none" normalizeH="0" baseline="0" dirty="0">
                <a:ln>
                  <a:noFill/>
                </a:ln>
                <a:solidFill>
                  <a:schemeClr val="tx1"/>
                </a:solidFill>
                <a:effectLst/>
                <a:latin typeface="Arial" panose="020B0604020202020204" pitchFamily="34" charset="0"/>
              </a:rPr>
              <a:t>Gamification &amp; Rewards</a:t>
            </a:r>
            <a:r>
              <a:rPr kumimoji="0" lang="en-US" altLang="en-US" sz="1200" b="0" i="0" u="none" strike="noStrike" cap="none" normalizeH="0" baseline="0" dirty="0">
                <a:ln>
                  <a:noFill/>
                </a:ln>
                <a:solidFill>
                  <a:schemeClr val="tx1"/>
                </a:solidFill>
                <a:effectLst/>
                <a:latin typeface="Arial" panose="020B0604020202020204" pitchFamily="34" charset="0"/>
              </a:rPr>
              <a:t> → Encourages responsible disposal</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200" b="1" i="0" u="none" strike="noStrike" cap="none" normalizeH="0" baseline="0" dirty="0">
                <a:ln>
                  <a:noFill/>
                </a:ln>
                <a:solidFill>
                  <a:schemeClr val="tx1"/>
                </a:solidFill>
                <a:effectLst/>
                <a:latin typeface="Arial" panose="020B0604020202020204" pitchFamily="34" charset="0"/>
              </a:rPr>
              <a:t>Key Features:</a:t>
            </a:r>
          </a:p>
          <a:p>
            <a:pPr marR="0" lvl="0" algn="l" defTabSz="914400" rtl="0" eaLnBrk="0" fontAlgn="base" latinLnBrk="0" hangingPunct="0">
              <a:lnSpc>
                <a:spcPct val="15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	📷 </a:t>
            </a:r>
            <a:r>
              <a:rPr kumimoji="0" lang="en-US" altLang="en-US" sz="1200" b="1" i="0" u="none" strike="noStrike" cap="none" normalizeH="0" baseline="0" dirty="0">
                <a:ln>
                  <a:noFill/>
                </a:ln>
                <a:solidFill>
                  <a:schemeClr val="tx1"/>
                </a:solidFill>
                <a:effectLst/>
                <a:latin typeface="Arial" panose="020B0604020202020204" pitchFamily="34" charset="0"/>
              </a:rPr>
              <a:t>Scan &amp; Identify</a:t>
            </a:r>
            <a:r>
              <a:rPr kumimoji="0" lang="en-US" altLang="en-US" sz="1200" b="0" i="0" u="none" strike="noStrike" cap="none" normalizeH="0" baseline="0" dirty="0">
                <a:ln>
                  <a:noFill/>
                </a:ln>
                <a:solidFill>
                  <a:schemeClr val="tx1"/>
                </a:solidFill>
                <a:effectLst/>
                <a:latin typeface="Arial" panose="020B0604020202020204" pitchFamily="34" charset="0"/>
              </a:rPr>
              <a:t> → Detects devices like phones, laptops, and batteries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 </a:t>
            </a:r>
            <a:r>
              <a:rPr kumimoji="0" lang="en-US" altLang="en-US" sz="1200" b="1" i="0" u="none" strike="noStrike" cap="none" normalizeH="0" baseline="0" dirty="0">
                <a:ln>
                  <a:noFill/>
                </a:ln>
                <a:solidFill>
                  <a:schemeClr val="tx1"/>
                </a:solidFill>
                <a:effectLst/>
                <a:latin typeface="Arial" panose="020B0604020202020204" pitchFamily="34" charset="0"/>
              </a:rPr>
              <a:t>Locate Recycling Facilities</a:t>
            </a:r>
            <a:r>
              <a:rPr kumimoji="0" lang="en-US" altLang="en-US" sz="1200" b="0" i="0" u="none" strike="noStrike" cap="none" normalizeH="0" baseline="0" dirty="0">
                <a:ln>
                  <a:noFill/>
                </a:ln>
                <a:solidFill>
                  <a:schemeClr val="tx1"/>
                </a:solidFill>
                <a:effectLst/>
                <a:latin typeface="Arial" panose="020B0604020202020204" pitchFamily="34" charset="0"/>
              </a:rPr>
              <a:t> → Uses Google Maps API for easy drop-off</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 </a:t>
            </a:r>
            <a:r>
              <a:rPr kumimoji="0" lang="en-US" altLang="en-US" sz="1200" b="1" i="0" u="none" strike="noStrike" cap="none" normalizeH="0" baseline="0" dirty="0">
                <a:ln>
                  <a:noFill/>
                </a:ln>
                <a:solidFill>
                  <a:schemeClr val="tx1"/>
                </a:solidFill>
                <a:effectLst/>
                <a:latin typeface="Arial" panose="020B0604020202020204" pitchFamily="34" charset="0"/>
              </a:rPr>
              <a:t>AI Chatbot Assistance</a:t>
            </a:r>
            <a:r>
              <a:rPr kumimoji="0" lang="en-US" altLang="en-US" sz="1200" b="0" i="0" u="none" strike="noStrike" cap="none" normalizeH="0" baseline="0" dirty="0">
                <a:ln>
                  <a:noFill/>
                </a:ln>
                <a:solidFill>
                  <a:schemeClr val="tx1"/>
                </a:solidFill>
                <a:effectLst/>
                <a:latin typeface="Arial" panose="020B0604020202020204" pitchFamily="34" charset="0"/>
              </a:rPr>
              <a:t> → Powered by Gemini API for disposal insights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 </a:t>
            </a:r>
            <a:r>
              <a:rPr kumimoji="0" lang="en-US" altLang="en-US" sz="1200" b="1" i="0" u="none" strike="noStrike" cap="none" normalizeH="0" baseline="0" dirty="0">
                <a:ln>
                  <a:noFill/>
                </a:ln>
                <a:solidFill>
                  <a:schemeClr val="tx1"/>
                </a:solidFill>
                <a:effectLst/>
                <a:latin typeface="Arial" panose="020B0604020202020204" pitchFamily="34" charset="0"/>
              </a:rPr>
              <a:t>Earn Rewards</a:t>
            </a:r>
            <a:r>
              <a:rPr kumimoji="0" lang="en-US" altLang="en-US" sz="1200" b="0" i="0" u="none" strike="noStrike" cap="none" normalizeH="0" baseline="0" dirty="0">
                <a:ln>
                  <a:noFill/>
                </a:ln>
                <a:solidFill>
                  <a:schemeClr val="tx1"/>
                </a:solidFill>
                <a:effectLst/>
                <a:latin typeface="Arial" panose="020B0604020202020204" pitchFamily="34" charset="0"/>
              </a:rPr>
              <a:t> → Get points for eco-friendly actions</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200" b="1" i="0" u="none" strike="noStrike" cap="none" normalizeH="0" baseline="0" dirty="0">
                <a:ln>
                  <a:noFill/>
                </a:ln>
                <a:solidFill>
                  <a:schemeClr val="tx1"/>
                </a:solidFill>
                <a:effectLst/>
                <a:latin typeface="Arial" panose="020B0604020202020204" pitchFamily="34" charset="0"/>
              </a:rPr>
              <a:t>Impact &amp; Scalability: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 </a:t>
            </a:r>
            <a:r>
              <a:rPr kumimoji="0" lang="en-US" altLang="en-US" sz="1200" i="0" u="none" strike="noStrike" cap="none" normalizeH="0" baseline="0" dirty="0">
                <a:ln>
                  <a:noFill/>
                </a:ln>
                <a:solidFill>
                  <a:schemeClr val="tx1"/>
                </a:solidFill>
                <a:effectLst/>
                <a:latin typeface="Arial" panose="020B0604020202020204" pitchFamily="34" charset="0"/>
              </a:rPr>
              <a:t>Reduces illegal waste dumping</a:t>
            </a:r>
            <a:br>
              <a:rPr kumimoji="0" lang="en-US" altLang="en-US" sz="1200" i="0" u="none" strike="noStrike" cap="none" normalizeH="0" baseline="0" dirty="0">
                <a:ln>
                  <a:noFill/>
                </a:ln>
                <a:solidFill>
                  <a:schemeClr val="tx1"/>
                </a:solidFill>
                <a:effectLst/>
                <a:latin typeface="Arial" panose="020B0604020202020204" pitchFamily="34" charset="0"/>
              </a:rPr>
            </a:br>
            <a:r>
              <a:rPr kumimoji="0" lang="en-US" altLang="en-US" sz="1200" i="0" u="none" strike="noStrike" cap="none" normalizeH="0" baseline="0" dirty="0">
                <a:ln>
                  <a:noFill/>
                </a:ln>
                <a:solidFill>
                  <a:schemeClr val="tx1"/>
                </a:solidFill>
                <a:effectLst/>
                <a:latin typeface="Arial" panose="020B0604020202020204" pitchFamily="34" charset="0"/>
              </a:rPr>
              <a:t>	♻️ Promotes responsible recycling</a:t>
            </a:r>
            <a:br>
              <a:rPr kumimoji="0" lang="en-US" altLang="en-US" sz="1200" i="0" u="none" strike="noStrike" cap="none" normalizeH="0" baseline="0" dirty="0">
                <a:ln>
                  <a:noFill/>
                </a:ln>
                <a:solidFill>
                  <a:schemeClr val="tx1"/>
                </a:solidFill>
                <a:effectLst/>
                <a:latin typeface="Arial" panose="020B0604020202020204" pitchFamily="34" charset="0"/>
              </a:rPr>
            </a:br>
            <a:r>
              <a:rPr kumimoji="0" lang="en-US" altLang="en-US" sz="1200" i="0" u="none" strike="noStrike" cap="none" normalizeH="0" baseline="0" dirty="0">
                <a:ln>
                  <a:noFill/>
                </a:ln>
                <a:solidFill>
                  <a:schemeClr val="tx1"/>
                </a:solidFill>
                <a:effectLst/>
                <a:latin typeface="Arial" panose="020B0604020202020204" pitchFamily="34" charset="0"/>
              </a:rPr>
              <a:t>	🤝 Enables partnerships with private &amp; public collectors</a:t>
            </a:r>
            <a:br>
              <a:rPr kumimoji="0" lang="en-US" altLang="en-US" sz="1200" i="0" u="none" strike="noStrike" cap="none" normalizeH="0" baseline="0" dirty="0">
                <a:ln>
                  <a:noFill/>
                </a:ln>
                <a:solidFill>
                  <a:schemeClr val="tx1"/>
                </a:solidFill>
                <a:effectLst/>
                <a:latin typeface="Arial" panose="020B0604020202020204" pitchFamily="34" charset="0"/>
              </a:rPr>
            </a:br>
            <a:r>
              <a:rPr kumimoji="0" lang="en-US" altLang="en-US" sz="1200" i="0" u="none" strike="noStrike" cap="none" normalizeH="0" baseline="0" dirty="0">
                <a:ln>
                  <a:noFill/>
                </a:ln>
                <a:solidFill>
                  <a:schemeClr val="tx1"/>
                </a:solidFill>
                <a:effectLst/>
                <a:latin typeface="Arial" panose="020B0604020202020204" pitchFamily="34" charset="0"/>
              </a:rPr>
              <a:t>	📡 Scales across cities with expanding recycling networks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200" b="1" i="0" u="none" strike="noStrike" cap="none" normalizeH="0" baseline="0" dirty="0">
                <a:ln>
                  <a:noFill/>
                </a:ln>
                <a:solidFill>
                  <a:schemeClr val="tx1"/>
                </a:solidFill>
                <a:effectLst/>
                <a:latin typeface="Arial" panose="020B0604020202020204" pitchFamily="34" charset="0"/>
              </a:rPr>
              <a:t>Recycling made simple, smart &amp; rewarding!</a:t>
            </a:r>
            <a:r>
              <a:rPr kumimoji="0" lang="en-US" altLang="en-US" sz="12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21290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 name="Rectangle: Rounded Corners 1">
            <a:extLst>
              <a:ext uri="{FF2B5EF4-FFF2-40B4-BE49-F238E27FC236}">
                <a16:creationId xmlns:a16="http://schemas.microsoft.com/office/drawing/2014/main" id="{8D0D7A70-DDD6-55A6-578F-9BF5E906167D}"/>
              </a:ext>
            </a:extLst>
          </p:cNvPr>
          <p:cNvSpPr/>
          <p:nvPr/>
        </p:nvSpPr>
        <p:spPr>
          <a:xfrm>
            <a:off x="155121" y="595993"/>
            <a:ext cx="2702379" cy="428625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4747E279-646A-F593-92BF-81C700ED5189}"/>
              </a:ext>
            </a:extLst>
          </p:cNvPr>
          <p:cNvSpPr/>
          <p:nvPr/>
        </p:nvSpPr>
        <p:spPr>
          <a:xfrm>
            <a:off x="3220810" y="595993"/>
            <a:ext cx="2702379" cy="428625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873A7CF3-8C46-12A3-8A56-93F84BF40623}"/>
              </a:ext>
            </a:extLst>
          </p:cNvPr>
          <p:cNvSpPr/>
          <p:nvPr/>
        </p:nvSpPr>
        <p:spPr>
          <a:xfrm>
            <a:off x="6286499" y="595993"/>
            <a:ext cx="2702379" cy="428625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4">
            <a:extLst>
              <a:ext uri="{FF2B5EF4-FFF2-40B4-BE49-F238E27FC236}">
                <a16:creationId xmlns:a16="http://schemas.microsoft.com/office/drawing/2014/main" id="{CF831E5A-D357-7786-B832-00C159F8538C}"/>
              </a:ext>
            </a:extLst>
          </p:cNvPr>
          <p:cNvSpPr>
            <a:spLocks noChangeArrowheads="1"/>
          </p:cNvSpPr>
          <p:nvPr/>
        </p:nvSpPr>
        <p:spPr bwMode="auto">
          <a:xfrm>
            <a:off x="202293" y="1030958"/>
            <a:ext cx="260803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What Makes Us Stand Out?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Most e-waste apps fall short by providing static info, requiring manual waste selection, or lacking engagement and automation.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Our AI-driven solution changes the game:</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Instant waste identification</a:t>
            </a:r>
            <a:r>
              <a:rPr kumimoji="0" lang="en-US" altLang="en-US" sz="1200" b="0" i="0" u="none" strike="noStrike" cap="none" normalizeH="0" baseline="0" dirty="0">
                <a:ln>
                  <a:noFill/>
                </a:ln>
                <a:solidFill>
                  <a:schemeClr val="tx1"/>
                </a:solidFill>
                <a:effectLst/>
                <a:latin typeface="Arial" panose="020B0604020202020204" pitchFamily="34" charset="0"/>
              </a:rPr>
              <a:t> via image recognition</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Smart chatbot</a:t>
            </a:r>
            <a:r>
              <a:rPr kumimoji="0" lang="en-US" altLang="en-US" sz="1200" b="0" i="0" u="none" strike="noStrike" cap="none" normalizeH="0" baseline="0" dirty="0">
                <a:ln>
                  <a:noFill/>
                </a:ln>
                <a:solidFill>
                  <a:schemeClr val="tx1"/>
                </a:solidFill>
                <a:effectLst/>
                <a:latin typeface="Arial" panose="020B0604020202020204" pitchFamily="34" charset="0"/>
              </a:rPr>
              <a:t> for personalized eco-friendly tips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Real-time geolocation</a:t>
            </a:r>
            <a:r>
              <a:rPr kumimoji="0" lang="en-US" altLang="en-US" sz="1200" b="0" i="0" u="none" strike="noStrike" cap="none" normalizeH="0" baseline="0" dirty="0">
                <a:ln>
                  <a:noFill/>
                </a:ln>
                <a:solidFill>
                  <a:schemeClr val="tx1"/>
                </a:solidFill>
                <a:effectLst/>
                <a:latin typeface="Arial" panose="020B0604020202020204" pitchFamily="34" charset="0"/>
              </a:rPr>
              <a:t> for nearby disposal sites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Gamification &amp; rewards</a:t>
            </a:r>
            <a:r>
              <a:rPr kumimoji="0" lang="en-US" altLang="en-US" sz="1200" b="0" i="0" u="none" strike="noStrike" cap="none" normalizeH="0" baseline="0" dirty="0">
                <a:ln>
                  <a:noFill/>
                </a:ln>
                <a:solidFill>
                  <a:schemeClr val="tx1"/>
                </a:solidFill>
                <a:effectLst/>
                <a:latin typeface="Arial" panose="020B0604020202020204" pitchFamily="34" charset="0"/>
              </a:rPr>
              <a:t> to keep users engaged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We make e-waste disposal effortless, educational, and rewarding! </a:t>
            </a:r>
          </a:p>
        </p:txBody>
      </p:sp>
      <p:sp>
        <p:nvSpPr>
          <p:cNvPr id="12" name="Rectangle 5">
            <a:extLst>
              <a:ext uri="{FF2B5EF4-FFF2-40B4-BE49-F238E27FC236}">
                <a16:creationId xmlns:a16="http://schemas.microsoft.com/office/drawing/2014/main" id="{580F430B-298F-3C9C-FA57-299B648838D8}"/>
              </a:ext>
            </a:extLst>
          </p:cNvPr>
          <p:cNvSpPr>
            <a:spLocks noChangeArrowheads="1"/>
          </p:cNvSpPr>
          <p:nvPr/>
        </p:nvSpPr>
        <p:spPr bwMode="auto">
          <a:xfrm>
            <a:off x="3398536" y="888381"/>
            <a:ext cx="2346926"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How We Solve the Problem</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Lack of knowledge?</a:t>
            </a:r>
            <a:r>
              <a:rPr kumimoji="0" lang="en-US" altLang="en-US" sz="1200" b="0" i="0" u="none" strike="noStrike" cap="none" normalizeH="0" baseline="0" dirty="0">
                <a:ln>
                  <a:noFill/>
                </a:ln>
                <a:solidFill>
                  <a:schemeClr val="tx1"/>
                </a:solidFill>
                <a:effectLst/>
                <a:latin typeface="Arial" panose="020B0604020202020204" pitchFamily="34" charset="0"/>
              </a:rPr>
              <a:t> 🤔 → AI chatbot provides instant disposal guidance</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Where to recycle?</a:t>
            </a:r>
            <a:r>
              <a:rPr kumimoji="0" lang="en-US" altLang="en-US" sz="1200" b="0" i="0" u="none" strike="noStrike" cap="none" normalizeH="0" baseline="0" dirty="0">
                <a:ln>
                  <a:noFill/>
                </a:ln>
                <a:solidFill>
                  <a:schemeClr val="tx1"/>
                </a:solidFill>
                <a:effectLst/>
                <a:latin typeface="Arial" panose="020B0604020202020204" pitchFamily="34" charset="0"/>
              </a:rPr>
              <a:t> 📍 → Google Maps API finds nearby recycling centers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No motivation?</a:t>
            </a:r>
            <a:r>
              <a:rPr kumimoji="0" lang="en-US" altLang="en-US" sz="1200" b="0" i="0" u="none" strike="noStrike" cap="none" normalizeH="0" baseline="0" dirty="0">
                <a:ln>
                  <a:noFill/>
                </a:ln>
                <a:solidFill>
                  <a:schemeClr val="tx1"/>
                </a:solidFill>
                <a:effectLst/>
                <a:latin typeface="Arial" panose="020B0604020202020204" pitchFamily="34" charset="0"/>
              </a:rPr>
              <a:t> 🎁 → Gamification &amp; rewards drive eco-friendly actions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Waste identification?</a:t>
            </a:r>
            <a:r>
              <a:rPr kumimoji="0" lang="en-US" altLang="en-US" sz="1200" b="0" i="0" u="none" strike="noStrike" cap="none" normalizeH="0" baseline="0" dirty="0">
                <a:ln>
                  <a:noFill/>
                </a:ln>
                <a:solidFill>
                  <a:schemeClr val="tx1"/>
                </a:solidFill>
                <a:effectLst/>
                <a:latin typeface="Arial" panose="020B0604020202020204" pitchFamily="34" charset="0"/>
              </a:rPr>
              <a:t> 📷 → AI-powered scanner simplifies the process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We make ethical e-waste disposal </a:t>
            </a:r>
            <a:r>
              <a:rPr kumimoji="0" lang="en-US" altLang="en-US" sz="1200" b="1" i="0" u="none" strike="noStrike" cap="none" normalizeH="0" baseline="0" dirty="0">
                <a:ln>
                  <a:noFill/>
                </a:ln>
                <a:solidFill>
                  <a:schemeClr val="tx1"/>
                </a:solidFill>
                <a:effectLst/>
                <a:latin typeface="Arial" panose="020B0604020202020204" pitchFamily="34" charset="0"/>
              </a:rPr>
              <a:t>easy, engaging, and rewarding</a:t>
            </a:r>
            <a:r>
              <a:rPr kumimoji="0" lang="en-US" altLang="en-US" sz="1200" b="0" i="0" u="none" strike="noStrike" cap="none" normalizeH="0" baseline="0" dirty="0">
                <a:ln>
                  <a:noFill/>
                </a:ln>
                <a:solidFill>
                  <a:schemeClr val="tx1"/>
                </a:solidFill>
                <a:effectLst/>
                <a:latin typeface="Arial" panose="020B0604020202020204" pitchFamily="34" charset="0"/>
              </a:rPr>
              <a:t> by automating waste detection and connecting users to verified recycling partners! </a:t>
            </a:r>
          </a:p>
        </p:txBody>
      </p:sp>
      <p:sp>
        <p:nvSpPr>
          <p:cNvPr id="13" name="Rectangle 6">
            <a:extLst>
              <a:ext uri="{FF2B5EF4-FFF2-40B4-BE49-F238E27FC236}">
                <a16:creationId xmlns:a16="http://schemas.microsoft.com/office/drawing/2014/main" id="{AE4E4F7A-BFD7-968E-1428-14642CBD7EC9}"/>
              </a:ext>
            </a:extLst>
          </p:cNvPr>
          <p:cNvSpPr>
            <a:spLocks noChangeArrowheads="1"/>
          </p:cNvSpPr>
          <p:nvPr/>
        </p:nvSpPr>
        <p:spPr bwMode="auto">
          <a:xfrm>
            <a:off x="6319841" y="742187"/>
            <a:ext cx="2669037"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Our Unique Edge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 </a:t>
            </a:r>
            <a:r>
              <a:rPr kumimoji="0" lang="en-US" altLang="en-US" sz="1300" b="1" i="0" u="none" strike="noStrike" cap="none" normalizeH="0" baseline="0" dirty="0">
                <a:ln>
                  <a:noFill/>
                </a:ln>
                <a:solidFill>
                  <a:schemeClr val="tx1"/>
                </a:solidFill>
                <a:effectLst/>
                <a:latin typeface="Arial" panose="020B0604020202020204" pitchFamily="34" charset="0"/>
              </a:rPr>
              <a:t>AI-Powered Waste Identification</a:t>
            </a:r>
            <a:r>
              <a:rPr kumimoji="0" lang="en-US" altLang="en-US" sz="1300" b="0" i="0" u="none" strike="noStrike" cap="none" normalizeH="0" baseline="0" dirty="0">
                <a:ln>
                  <a:noFill/>
                </a:ln>
                <a:solidFill>
                  <a:schemeClr val="tx1"/>
                </a:solidFill>
                <a:effectLst/>
                <a:latin typeface="Arial" panose="020B0604020202020204" pitchFamily="34" charset="0"/>
              </a:rPr>
              <a:t> → Instant classification with deep learning</a:t>
            </a:r>
            <a:br>
              <a:rPr kumimoji="0" lang="en-US" altLang="en-US" sz="1300" b="0" i="0" u="none" strike="noStrike" cap="none" normalizeH="0" baseline="0" dirty="0">
                <a:ln>
                  <a:noFill/>
                </a:ln>
                <a:solidFill>
                  <a:schemeClr val="tx1"/>
                </a:solidFill>
                <a:effectLst/>
                <a:latin typeface="Arial" panose="020B0604020202020204" pitchFamily="34" charset="0"/>
              </a:rPr>
            </a:br>
            <a:r>
              <a:rPr kumimoji="0" lang="en-US" altLang="en-US" sz="1300" b="0" i="0" u="none" strike="noStrike" cap="none" normalizeH="0" baseline="0" dirty="0">
                <a:ln>
                  <a:noFill/>
                </a:ln>
                <a:solidFill>
                  <a:schemeClr val="tx1"/>
                </a:solidFill>
                <a:effectLst/>
                <a:latin typeface="Arial" panose="020B0604020202020204" pitchFamily="34" charset="0"/>
              </a:rPr>
              <a:t>⭐ </a:t>
            </a:r>
            <a:r>
              <a:rPr kumimoji="0" lang="en-US" altLang="en-US" sz="1300" b="1" i="0" u="none" strike="noStrike" cap="none" normalizeH="0" baseline="0" dirty="0">
                <a:ln>
                  <a:noFill/>
                </a:ln>
                <a:solidFill>
                  <a:schemeClr val="tx1"/>
                </a:solidFill>
                <a:effectLst/>
                <a:latin typeface="Arial" panose="020B0604020202020204" pitchFamily="34" charset="0"/>
              </a:rPr>
              <a:t>Smart Chatbot Assistance</a:t>
            </a:r>
            <a:r>
              <a:rPr kumimoji="0" lang="en-US" altLang="en-US" sz="1300" b="0" i="0" u="none" strike="noStrike" cap="none" normalizeH="0" baseline="0" dirty="0">
                <a:ln>
                  <a:noFill/>
                </a:ln>
                <a:solidFill>
                  <a:schemeClr val="tx1"/>
                </a:solidFill>
                <a:effectLst/>
                <a:latin typeface="Arial" panose="020B0604020202020204" pitchFamily="34" charset="0"/>
              </a:rPr>
              <a:t> → Real-time disposal guidance via Gemini API</a:t>
            </a:r>
            <a:br>
              <a:rPr kumimoji="0" lang="en-US" altLang="en-US" sz="1300" b="0" i="0" u="none" strike="noStrike" cap="none" normalizeH="0" baseline="0" dirty="0">
                <a:ln>
                  <a:noFill/>
                </a:ln>
                <a:solidFill>
                  <a:schemeClr val="tx1"/>
                </a:solidFill>
                <a:effectLst/>
                <a:latin typeface="Arial" panose="020B0604020202020204" pitchFamily="34" charset="0"/>
              </a:rPr>
            </a:br>
            <a:r>
              <a:rPr kumimoji="0" lang="en-US" altLang="en-US" sz="1300" b="0" i="0" u="none" strike="noStrike" cap="none" normalizeH="0" baseline="0" dirty="0">
                <a:ln>
                  <a:noFill/>
                </a:ln>
                <a:solidFill>
                  <a:schemeClr val="tx1"/>
                </a:solidFill>
                <a:effectLst/>
                <a:latin typeface="Arial" panose="020B0604020202020204" pitchFamily="34" charset="0"/>
              </a:rPr>
              <a:t>⭐ </a:t>
            </a:r>
            <a:r>
              <a:rPr kumimoji="0" lang="en-US" altLang="en-US" sz="1300" b="1" i="0" u="none" strike="noStrike" cap="none" normalizeH="0" baseline="0" dirty="0">
                <a:ln>
                  <a:noFill/>
                </a:ln>
                <a:solidFill>
                  <a:schemeClr val="tx1"/>
                </a:solidFill>
                <a:effectLst/>
                <a:latin typeface="Arial" panose="020B0604020202020204" pitchFamily="34" charset="0"/>
              </a:rPr>
              <a:t>Seamless Geo-Mapping</a:t>
            </a:r>
            <a:r>
              <a:rPr kumimoji="0" lang="en-US" altLang="en-US" sz="1300" b="0" i="0" u="none" strike="noStrike" cap="none" normalizeH="0" baseline="0" dirty="0">
                <a:ln>
                  <a:noFill/>
                </a:ln>
                <a:solidFill>
                  <a:schemeClr val="tx1"/>
                </a:solidFill>
                <a:effectLst/>
                <a:latin typeface="Arial" panose="020B0604020202020204" pitchFamily="34" charset="0"/>
              </a:rPr>
              <a:t> → Quick access to nearby e-waste facilities</a:t>
            </a:r>
            <a:br>
              <a:rPr kumimoji="0" lang="en-US" altLang="en-US" sz="1300" b="0" i="0" u="none" strike="noStrike" cap="none" normalizeH="0" baseline="0" dirty="0">
                <a:ln>
                  <a:noFill/>
                </a:ln>
                <a:solidFill>
                  <a:schemeClr val="tx1"/>
                </a:solidFill>
                <a:effectLst/>
                <a:latin typeface="Arial" panose="020B0604020202020204" pitchFamily="34" charset="0"/>
              </a:rPr>
            </a:br>
            <a:r>
              <a:rPr kumimoji="0" lang="en-US" altLang="en-US" sz="1300" b="0" i="0" u="none" strike="noStrike" cap="none" normalizeH="0" baseline="0" dirty="0">
                <a:ln>
                  <a:noFill/>
                </a:ln>
                <a:solidFill>
                  <a:schemeClr val="tx1"/>
                </a:solidFill>
                <a:effectLst/>
                <a:latin typeface="Arial" panose="020B0604020202020204" pitchFamily="34" charset="0"/>
              </a:rPr>
              <a:t>⭐ </a:t>
            </a:r>
            <a:r>
              <a:rPr kumimoji="0" lang="en-US" altLang="en-US" sz="1300" b="1" i="0" u="none" strike="noStrike" cap="none" normalizeH="0" baseline="0" dirty="0">
                <a:ln>
                  <a:noFill/>
                </a:ln>
                <a:solidFill>
                  <a:schemeClr val="tx1"/>
                </a:solidFill>
                <a:effectLst/>
                <a:latin typeface="Arial" panose="020B0604020202020204" pitchFamily="34" charset="0"/>
              </a:rPr>
              <a:t>Gamified Engagement</a:t>
            </a:r>
            <a:r>
              <a:rPr kumimoji="0" lang="en-US" altLang="en-US" sz="1300" b="0" i="0" u="none" strike="noStrike" cap="none" normalizeH="0" baseline="0" dirty="0">
                <a:ln>
                  <a:noFill/>
                </a:ln>
                <a:solidFill>
                  <a:schemeClr val="tx1"/>
                </a:solidFill>
                <a:effectLst/>
                <a:latin typeface="Arial" panose="020B0604020202020204" pitchFamily="34" charset="0"/>
              </a:rPr>
              <a:t> → Earn rewards, discounts, and points for recycling</a:t>
            </a:r>
            <a:br>
              <a:rPr kumimoji="0" lang="en-US" altLang="en-US" sz="1300" b="0" i="0" u="none" strike="noStrike" cap="none" normalizeH="0" baseline="0" dirty="0">
                <a:ln>
                  <a:noFill/>
                </a:ln>
                <a:solidFill>
                  <a:schemeClr val="tx1"/>
                </a:solidFill>
                <a:effectLst/>
                <a:latin typeface="Arial" panose="020B0604020202020204" pitchFamily="34" charset="0"/>
              </a:rPr>
            </a:br>
            <a:r>
              <a:rPr kumimoji="0" lang="en-US" altLang="en-US" sz="1300" b="0" i="0" u="none" strike="noStrike" cap="none" normalizeH="0" baseline="0" dirty="0">
                <a:ln>
                  <a:noFill/>
                </a:ln>
                <a:solidFill>
                  <a:schemeClr val="tx1"/>
                </a:solidFill>
                <a:effectLst/>
                <a:latin typeface="Arial" panose="020B0604020202020204" pitchFamily="34" charset="0"/>
              </a:rPr>
              <a:t>⭐ </a:t>
            </a:r>
            <a:r>
              <a:rPr kumimoji="0" lang="en-US" altLang="en-US" sz="1300" b="1" i="0" u="none" strike="noStrike" cap="none" normalizeH="0" baseline="0" dirty="0">
                <a:ln>
                  <a:noFill/>
                </a:ln>
                <a:solidFill>
                  <a:schemeClr val="tx1"/>
                </a:solidFill>
                <a:effectLst/>
                <a:latin typeface="Arial" panose="020B0604020202020204" pitchFamily="34" charset="0"/>
              </a:rPr>
              <a:t>Scalable &amp; Cloud-Enabled</a:t>
            </a:r>
            <a:r>
              <a:rPr kumimoji="0" lang="en-US" altLang="en-US" sz="1300" b="0" i="0" u="none" strike="noStrike" cap="none" normalizeH="0" baseline="0" dirty="0">
                <a:ln>
                  <a:noFill/>
                </a:ln>
                <a:solidFill>
                  <a:schemeClr val="tx1"/>
                </a:solidFill>
                <a:effectLst/>
                <a:latin typeface="Arial" panose="020B0604020202020204" pitchFamily="34" charset="0"/>
              </a:rPr>
              <a:t> → Expands effortlessly across cities &amp; partners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We make e-waste recycling </a:t>
            </a:r>
            <a:r>
              <a:rPr kumimoji="0" lang="en-US" altLang="en-US" sz="1300" b="1" i="0" u="none" strike="noStrike" cap="none" normalizeH="0" baseline="0" dirty="0">
                <a:ln>
                  <a:noFill/>
                </a:ln>
                <a:solidFill>
                  <a:schemeClr val="tx1"/>
                </a:solidFill>
                <a:effectLst/>
                <a:latin typeface="Arial" panose="020B0604020202020204" pitchFamily="34" charset="0"/>
              </a:rPr>
              <a:t>smarter, easier, and more rewarding!</a:t>
            </a:r>
            <a:r>
              <a:rPr kumimoji="0" lang="en-US" altLang="en-US" sz="13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7"/>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 name="Cloud 1">
            <a:extLst>
              <a:ext uri="{FF2B5EF4-FFF2-40B4-BE49-F238E27FC236}">
                <a16:creationId xmlns:a16="http://schemas.microsoft.com/office/drawing/2014/main" id="{AE6CDA38-2B07-168A-EA12-38A5543A3B04}"/>
              </a:ext>
            </a:extLst>
          </p:cNvPr>
          <p:cNvSpPr/>
          <p:nvPr/>
        </p:nvSpPr>
        <p:spPr>
          <a:xfrm>
            <a:off x="63793" y="467844"/>
            <a:ext cx="2514600" cy="1845129"/>
          </a:xfrm>
          <a:prstGeom prst="cloud">
            <a:avLst/>
          </a:prstGeom>
          <a:solidFill>
            <a:schemeClr val="accent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loud 3">
            <a:extLst>
              <a:ext uri="{FF2B5EF4-FFF2-40B4-BE49-F238E27FC236}">
                <a16:creationId xmlns:a16="http://schemas.microsoft.com/office/drawing/2014/main" id="{67126C2E-79F2-333E-DE24-FECAE71AAE6C}"/>
              </a:ext>
            </a:extLst>
          </p:cNvPr>
          <p:cNvSpPr/>
          <p:nvPr/>
        </p:nvSpPr>
        <p:spPr>
          <a:xfrm>
            <a:off x="4324364" y="1533519"/>
            <a:ext cx="2514600" cy="1845129"/>
          </a:xfrm>
          <a:prstGeom prst="cloud">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loud 2">
            <a:extLst>
              <a:ext uri="{FF2B5EF4-FFF2-40B4-BE49-F238E27FC236}">
                <a16:creationId xmlns:a16="http://schemas.microsoft.com/office/drawing/2014/main" id="{22EC043F-A3DA-F63E-9829-678995E0A352}"/>
              </a:ext>
            </a:extLst>
          </p:cNvPr>
          <p:cNvSpPr/>
          <p:nvPr/>
        </p:nvSpPr>
        <p:spPr>
          <a:xfrm>
            <a:off x="2380842" y="508665"/>
            <a:ext cx="2514600" cy="1845129"/>
          </a:xfrm>
          <a:prstGeom prst="cloud">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Cloud 4">
            <a:extLst>
              <a:ext uri="{FF2B5EF4-FFF2-40B4-BE49-F238E27FC236}">
                <a16:creationId xmlns:a16="http://schemas.microsoft.com/office/drawing/2014/main" id="{565D8C33-7612-90D6-5048-EA4E35ECECE6}"/>
              </a:ext>
            </a:extLst>
          </p:cNvPr>
          <p:cNvSpPr/>
          <p:nvPr/>
        </p:nvSpPr>
        <p:spPr>
          <a:xfrm>
            <a:off x="2564183" y="3181350"/>
            <a:ext cx="2514600" cy="1845129"/>
          </a:xfrm>
          <a:prstGeom prst="cloud">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loud 5">
            <a:extLst>
              <a:ext uri="{FF2B5EF4-FFF2-40B4-BE49-F238E27FC236}">
                <a16:creationId xmlns:a16="http://schemas.microsoft.com/office/drawing/2014/main" id="{A1E8CE11-3F0E-3504-5C63-181C9BC905ED}"/>
              </a:ext>
            </a:extLst>
          </p:cNvPr>
          <p:cNvSpPr/>
          <p:nvPr/>
        </p:nvSpPr>
        <p:spPr>
          <a:xfrm>
            <a:off x="217716" y="2456084"/>
            <a:ext cx="2514600" cy="1845129"/>
          </a:xfrm>
          <a:prstGeom prst="cloud">
            <a:avLst/>
          </a:prstGeom>
          <a:solidFill>
            <a:srgbClr val="91FB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Cloud 7">
            <a:extLst>
              <a:ext uri="{FF2B5EF4-FFF2-40B4-BE49-F238E27FC236}">
                <a16:creationId xmlns:a16="http://schemas.microsoft.com/office/drawing/2014/main" id="{19A77FE7-7B5B-A7E3-86E0-986A5D2670AB}"/>
              </a:ext>
            </a:extLst>
          </p:cNvPr>
          <p:cNvSpPr/>
          <p:nvPr/>
        </p:nvSpPr>
        <p:spPr>
          <a:xfrm>
            <a:off x="6347731" y="297984"/>
            <a:ext cx="2514600" cy="1845129"/>
          </a:xfrm>
          <a:prstGeom prst="cloud">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Cloud 6">
            <a:extLst>
              <a:ext uri="{FF2B5EF4-FFF2-40B4-BE49-F238E27FC236}">
                <a16:creationId xmlns:a16="http://schemas.microsoft.com/office/drawing/2014/main" id="{B9F71383-F91D-E89C-1181-75A2B01BB26B}"/>
              </a:ext>
            </a:extLst>
          </p:cNvPr>
          <p:cNvSpPr/>
          <p:nvPr/>
        </p:nvSpPr>
        <p:spPr>
          <a:xfrm>
            <a:off x="6275625" y="3144606"/>
            <a:ext cx="2514600" cy="1845129"/>
          </a:xfrm>
          <a:prstGeom prst="cloud">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374F23C-55C3-B4A2-FF2F-7560DC52C077}"/>
              </a:ext>
            </a:extLst>
          </p:cNvPr>
          <p:cNvSpPr txBox="1"/>
          <p:nvPr/>
        </p:nvSpPr>
        <p:spPr>
          <a:xfrm>
            <a:off x="351064" y="739997"/>
            <a:ext cx="2022039" cy="1192634"/>
          </a:xfrm>
          <a:prstGeom prst="rect">
            <a:avLst/>
          </a:prstGeom>
          <a:noFill/>
        </p:spPr>
        <p:txBody>
          <a:bodyPr wrap="square" rtlCol="0">
            <a:spAutoFit/>
          </a:bodyPr>
          <a:lstStyle/>
          <a:p>
            <a:pPr algn="ctr"/>
            <a:r>
              <a:rPr lang="en-IN" sz="1300" b="1" i="0" dirty="0">
                <a:solidFill>
                  <a:schemeClr val="bg1"/>
                </a:solidFill>
                <a:effectLst/>
                <a:latin typeface="Google Sans"/>
              </a:rPr>
              <a:t>AI E-Waste Scanner</a:t>
            </a:r>
            <a:br>
              <a:rPr lang="en-IN" sz="1200" b="0" i="0" dirty="0">
                <a:solidFill>
                  <a:schemeClr val="bg1"/>
                </a:solidFill>
                <a:effectLst/>
                <a:latin typeface="Google Sans"/>
              </a:rPr>
            </a:br>
            <a:r>
              <a:rPr lang="en-IN" sz="1200" b="0" i="0" dirty="0">
                <a:solidFill>
                  <a:schemeClr val="bg1"/>
                </a:solidFill>
                <a:effectLst/>
                <a:latin typeface="Google Sans"/>
              </a:rPr>
              <a:t>Mobile camera scan (CNN/</a:t>
            </a:r>
            <a:r>
              <a:rPr lang="en-IN" sz="1200" b="0" i="0" dirty="0" err="1">
                <a:solidFill>
                  <a:schemeClr val="bg1"/>
                </a:solidFill>
                <a:effectLst/>
                <a:latin typeface="Google Sans"/>
              </a:rPr>
              <a:t>TFLite</a:t>
            </a:r>
            <a:r>
              <a:rPr lang="en-IN" sz="1200" b="0" i="0" dirty="0">
                <a:solidFill>
                  <a:schemeClr val="bg1"/>
                </a:solidFill>
                <a:effectLst/>
                <a:latin typeface="Google Sans"/>
              </a:rPr>
              <a:t>) identifies e-waste and suggests disposal methods</a:t>
            </a:r>
          </a:p>
          <a:p>
            <a:endParaRPr lang="en-IN" sz="1050" dirty="0"/>
          </a:p>
        </p:txBody>
      </p:sp>
      <p:sp>
        <p:nvSpPr>
          <p:cNvPr id="10" name="TextBox 9">
            <a:extLst>
              <a:ext uri="{FF2B5EF4-FFF2-40B4-BE49-F238E27FC236}">
                <a16:creationId xmlns:a16="http://schemas.microsoft.com/office/drawing/2014/main" id="{0CECAB28-902F-2287-E7F4-5FDCBA8BB5A4}"/>
              </a:ext>
            </a:extLst>
          </p:cNvPr>
          <p:cNvSpPr txBox="1"/>
          <p:nvPr/>
        </p:nvSpPr>
        <p:spPr>
          <a:xfrm>
            <a:off x="2660374" y="819834"/>
            <a:ext cx="2116075" cy="1292662"/>
          </a:xfrm>
          <a:prstGeom prst="rect">
            <a:avLst/>
          </a:prstGeom>
          <a:noFill/>
        </p:spPr>
        <p:txBody>
          <a:bodyPr wrap="square" rtlCol="0">
            <a:spAutoFit/>
          </a:bodyPr>
          <a:lstStyle/>
          <a:p>
            <a:pPr algn="ctr"/>
            <a:r>
              <a:rPr lang="en-US" sz="1300" b="1" i="0" dirty="0">
                <a:effectLst/>
                <a:latin typeface="Google Sans"/>
              </a:rPr>
              <a:t>Multilingual Eco-Chatbot</a:t>
            </a:r>
            <a:br>
              <a:rPr lang="en-US" sz="1300" b="0" i="0" dirty="0">
                <a:effectLst/>
                <a:latin typeface="Google Sans"/>
              </a:rPr>
            </a:br>
            <a:r>
              <a:rPr lang="en-US" sz="1300" b="0" i="0" dirty="0">
                <a:effectLst/>
                <a:latin typeface="Google Sans"/>
              </a:rPr>
              <a:t>GPT-4/Gemini-powered assistant provides disposal guides, eco-swaps, and center locations in Indian languages</a:t>
            </a:r>
          </a:p>
        </p:txBody>
      </p:sp>
      <p:sp>
        <p:nvSpPr>
          <p:cNvPr id="11" name="TextBox 10">
            <a:extLst>
              <a:ext uri="{FF2B5EF4-FFF2-40B4-BE49-F238E27FC236}">
                <a16:creationId xmlns:a16="http://schemas.microsoft.com/office/drawing/2014/main" id="{1398379F-CF73-CB5D-15AA-5CBD08C690D8}"/>
              </a:ext>
            </a:extLst>
          </p:cNvPr>
          <p:cNvSpPr txBox="1"/>
          <p:nvPr/>
        </p:nvSpPr>
        <p:spPr>
          <a:xfrm>
            <a:off x="6758682" y="497091"/>
            <a:ext cx="1883213" cy="1815882"/>
          </a:xfrm>
          <a:prstGeom prst="rect">
            <a:avLst/>
          </a:prstGeom>
          <a:noFill/>
        </p:spPr>
        <p:txBody>
          <a:bodyPr wrap="square" rtlCol="0">
            <a:spAutoFit/>
          </a:bodyPr>
          <a:lstStyle/>
          <a:p>
            <a:pPr algn="ctr"/>
            <a:r>
              <a:rPr lang="en-US" b="1" i="0" dirty="0">
                <a:effectLst/>
                <a:latin typeface="fkGroteskNeue"/>
              </a:rPr>
              <a:t>Smart Facility Locator</a:t>
            </a:r>
            <a:br>
              <a:rPr lang="en-US" b="0" i="0" dirty="0">
                <a:effectLst/>
                <a:latin typeface="fkGroteskNeue"/>
              </a:rPr>
            </a:br>
            <a:r>
              <a:rPr lang="en-US" b="0" i="0" dirty="0">
                <a:effectLst/>
                <a:latin typeface="fkGroteskNeue"/>
              </a:rPr>
              <a:t>Google Maps integration shows verified recycling centers with live pickup tracking</a:t>
            </a:r>
          </a:p>
          <a:p>
            <a:pPr>
              <a:buNone/>
            </a:pPr>
            <a:br>
              <a:rPr lang="en-US" dirty="0"/>
            </a:br>
            <a:endParaRPr lang="en-IN" dirty="0"/>
          </a:p>
        </p:txBody>
      </p:sp>
      <p:sp>
        <p:nvSpPr>
          <p:cNvPr id="12" name="TextBox 11">
            <a:extLst>
              <a:ext uri="{FF2B5EF4-FFF2-40B4-BE49-F238E27FC236}">
                <a16:creationId xmlns:a16="http://schemas.microsoft.com/office/drawing/2014/main" id="{F34F2ED9-76A5-DB16-C389-AD862FFEF01E}"/>
              </a:ext>
            </a:extLst>
          </p:cNvPr>
          <p:cNvSpPr txBox="1"/>
          <p:nvPr/>
        </p:nvSpPr>
        <p:spPr>
          <a:xfrm>
            <a:off x="4694468" y="1857370"/>
            <a:ext cx="1861453" cy="1508105"/>
          </a:xfrm>
          <a:prstGeom prst="rect">
            <a:avLst/>
          </a:prstGeom>
          <a:noFill/>
        </p:spPr>
        <p:txBody>
          <a:bodyPr wrap="square" rtlCol="0">
            <a:spAutoFit/>
          </a:bodyPr>
          <a:lstStyle/>
          <a:p>
            <a:pPr algn="ctr"/>
            <a:r>
              <a:rPr lang="en-US" b="1" i="0" dirty="0">
                <a:effectLst/>
                <a:latin typeface="Google Sans"/>
              </a:rPr>
              <a:t>Green Rewards System</a:t>
            </a:r>
            <a:br>
              <a:rPr lang="en-US" sz="1200" b="0" i="0" dirty="0">
                <a:effectLst/>
                <a:latin typeface="Google Sans"/>
              </a:rPr>
            </a:br>
            <a:r>
              <a:rPr lang="en-US" sz="1300" b="0" i="0" dirty="0">
                <a:effectLst/>
                <a:latin typeface="Google Sans"/>
              </a:rPr>
              <a:t>Points redeemable for discounts + competitive leaderboards to encourage participation</a:t>
            </a:r>
          </a:p>
          <a:p>
            <a:endParaRPr lang="en-IN" sz="1200" dirty="0">
              <a:latin typeface="Google Sans"/>
            </a:endParaRPr>
          </a:p>
        </p:txBody>
      </p:sp>
      <p:sp>
        <p:nvSpPr>
          <p:cNvPr id="13" name="TextBox 12">
            <a:extLst>
              <a:ext uri="{FF2B5EF4-FFF2-40B4-BE49-F238E27FC236}">
                <a16:creationId xmlns:a16="http://schemas.microsoft.com/office/drawing/2014/main" id="{B9335FD1-85CA-C2F2-6AA6-1CDA135B6D6D}"/>
              </a:ext>
            </a:extLst>
          </p:cNvPr>
          <p:cNvSpPr txBox="1"/>
          <p:nvPr/>
        </p:nvSpPr>
        <p:spPr>
          <a:xfrm>
            <a:off x="535109" y="2803065"/>
            <a:ext cx="1861453" cy="1600438"/>
          </a:xfrm>
          <a:prstGeom prst="rect">
            <a:avLst/>
          </a:prstGeom>
          <a:noFill/>
        </p:spPr>
        <p:txBody>
          <a:bodyPr wrap="square" rtlCol="0">
            <a:spAutoFit/>
          </a:bodyPr>
          <a:lstStyle/>
          <a:p>
            <a:pPr algn="ctr"/>
            <a:r>
              <a:rPr lang="en-US" b="1" i="0" dirty="0">
                <a:effectLst/>
                <a:latin typeface="fkGroteskNeue"/>
              </a:rPr>
              <a:t>Doorstep Pickup Integration</a:t>
            </a:r>
            <a:br>
              <a:rPr lang="en-US" b="0" i="0" dirty="0">
                <a:effectLst/>
                <a:latin typeface="fkGroteskNeue"/>
              </a:rPr>
            </a:br>
            <a:r>
              <a:rPr lang="en-US" b="0" i="0" dirty="0">
                <a:effectLst/>
                <a:latin typeface="fkGroteskNeue"/>
              </a:rPr>
              <a:t>Scheduled collections with local recyclers + real-time status updates</a:t>
            </a:r>
          </a:p>
          <a:p>
            <a:endParaRPr lang="en-IN" dirty="0"/>
          </a:p>
        </p:txBody>
      </p:sp>
      <p:sp>
        <p:nvSpPr>
          <p:cNvPr id="14" name="TextBox 13">
            <a:extLst>
              <a:ext uri="{FF2B5EF4-FFF2-40B4-BE49-F238E27FC236}">
                <a16:creationId xmlns:a16="http://schemas.microsoft.com/office/drawing/2014/main" id="{F30DDA41-5BBA-E364-EB25-718200792196}"/>
              </a:ext>
            </a:extLst>
          </p:cNvPr>
          <p:cNvSpPr txBox="1"/>
          <p:nvPr/>
        </p:nvSpPr>
        <p:spPr>
          <a:xfrm>
            <a:off x="2914996" y="3479338"/>
            <a:ext cx="1861453" cy="1384995"/>
          </a:xfrm>
          <a:prstGeom prst="rect">
            <a:avLst/>
          </a:prstGeom>
          <a:noFill/>
        </p:spPr>
        <p:txBody>
          <a:bodyPr wrap="square" rtlCol="0">
            <a:spAutoFit/>
          </a:bodyPr>
          <a:lstStyle/>
          <a:p>
            <a:pPr algn="ctr"/>
            <a:r>
              <a:rPr lang="en-US" b="1" i="0" dirty="0">
                <a:effectLst/>
                <a:latin typeface="fkGroteskNeue"/>
              </a:rPr>
              <a:t>Impact Dashboard</a:t>
            </a:r>
            <a:br>
              <a:rPr lang="en-US" b="0" i="0" dirty="0">
                <a:effectLst/>
                <a:latin typeface="fkGroteskNeue"/>
              </a:rPr>
            </a:br>
            <a:r>
              <a:rPr lang="en-US" b="0" i="0" dirty="0">
                <a:effectLst/>
                <a:latin typeface="fkGroteskNeue"/>
              </a:rPr>
              <a:t>Tracks disposed waste, CO₂ reduction, and reward earnings with visual analytics</a:t>
            </a:r>
          </a:p>
          <a:p>
            <a:endParaRPr lang="en-IN" dirty="0"/>
          </a:p>
        </p:txBody>
      </p:sp>
      <p:sp>
        <p:nvSpPr>
          <p:cNvPr id="15" name="TextBox 14">
            <a:extLst>
              <a:ext uri="{FF2B5EF4-FFF2-40B4-BE49-F238E27FC236}">
                <a16:creationId xmlns:a16="http://schemas.microsoft.com/office/drawing/2014/main" id="{7DD3846A-E770-14F2-9AA3-F218260A5C86}"/>
              </a:ext>
            </a:extLst>
          </p:cNvPr>
          <p:cNvSpPr txBox="1"/>
          <p:nvPr/>
        </p:nvSpPr>
        <p:spPr>
          <a:xfrm>
            <a:off x="6645730" y="3479338"/>
            <a:ext cx="1747156" cy="1197427"/>
          </a:xfrm>
          <a:prstGeom prst="rect">
            <a:avLst/>
          </a:prstGeom>
          <a:noFill/>
        </p:spPr>
        <p:txBody>
          <a:bodyPr wrap="square" rtlCol="0">
            <a:spAutoFit/>
          </a:bodyPr>
          <a:lstStyle/>
          <a:p>
            <a:pPr algn="ctr"/>
            <a:r>
              <a:rPr lang="en-US" b="1" i="0" dirty="0">
                <a:effectLst/>
                <a:latin typeface="fkGroteskNeue"/>
              </a:rPr>
              <a:t>Scalable Cloud API</a:t>
            </a:r>
            <a:br>
              <a:rPr lang="en-US" b="0" i="0" dirty="0">
                <a:effectLst/>
                <a:latin typeface="fkGroteskNeue"/>
              </a:rPr>
            </a:br>
            <a:r>
              <a:rPr lang="en-US" b="0" i="0" dirty="0">
                <a:effectLst/>
                <a:latin typeface="fkGroteskNeue"/>
              </a:rPr>
              <a:t>Flask/</a:t>
            </a:r>
            <a:r>
              <a:rPr lang="en-US" b="0" i="0" dirty="0" err="1">
                <a:effectLst/>
                <a:latin typeface="fkGroteskNeue"/>
              </a:rPr>
              <a:t>FastAPI</a:t>
            </a:r>
            <a:r>
              <a:rPr lang="en-US" b="0" i="0" dirty="0">
                <a:effectLst/>
                <a:latin typeface="fkGroteskNeue"/>
              </a:rPr>
              <a:t> backend enables city-wide expansion with secure 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88" name="Google Shape;88;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9" name="Google Shape;89;p18"/>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90" name="Google Shape;90;p18"/>
          <p:cNvSpPr txBox="1"/>
          <p:nvPr/>
        </p:nvSpPr>
        <p:spPr>
          <a:xfrm>
            <a:off x="186000" y="475068"/>
            <a:ext cx="87720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Google Sans"/>
                <a:ea typeface="Google Sans"/>
                <a:cs typeface="Google Sans"/>
                <a:sym typeface="Google Sans"/>
              </a:rPr>
              <a:t>Process flow diagram or Use-case diagram</a:t>
            </a:r>
            <a:endParaRPr sz="1800">
              <a:latin typeface="Google Sans"/>
              <a:ea typeface="Google Sans"/>
              <a:cs typeface="Google Sans"/>
              <a:sym typeface="Google Sans"/>
            </a:endParaRPr>
          </a:p>
        </p:txBody>
      </p:sp>
      <p:pic>
        <p:nvPicPr>
          <p:cNvPr id="3" name="Picture 2">
            <a:extLst>
              <a:ext uri="{FF2B5EF4-FFF2-40B4-BE49-F238E27FC236}">
                <a16:creationId xmlns:a16="http://schemas.microsoft.com/office/drawing/2014/main" id="{219D03DE-B255-04C0-998C-E4A3532F9E5D}"/>
              </a:ext>
            </a:extLst>
          </p:cNvPr>
          <p:cNvPicPr>
            <a:picLocks noChangeAspect="1"/>
          </p:cNvPicPr>
          <p:nvPr/>
        </p:nvPicPr>
        <p:blipFill>
          <a:blip r:embed="rId4"/>
          <a:stretch>
            <a:fillRect/>
          </a:stretch>
        </p:blipFill>
        <p:spPr>
          <a:xfrm>
            <a:off x="5012005" y="295783"/>
            <a:ext cx="3466208" cy="4681734"/>
          </a:xfrm>
          <a:prstGeom prst="rect">
            <a:avLst/>
          </a:prstGeom>
        </p:spPr>
      </p:pic>
      <p:pic>
        <p:nvPicPr>
          <p:cNvPr id="12" name="Picture 11">
            <a:extLst>
              <a:ext uri="{FF2B5EF4-FFF2-40B4-BE49-F238E27FC236}">
                <a16:creationId xmlns:a16="http://schemas.microsoft.com/office/drawing/2014/main" id="{6263EBED-140B-DC2F-9B64-AF34E9A3D6DD}"/>
              </a:ext>
            </a:extLst>
          </p:cNvPr>
          <p:cNvPicPr>
            <a:picLocks noChangeAspect="1"/>
          </p:cNvPicPr>
          <p:nvPr/>
        </p:nvPicPr>
        <p:blipFill>
          <a:blip r:embed="rId5"/>
          <a:srcRect l="18058" r="21350"/>
          <a:stretch/>
        </p:blipFill>
        <p:spPr>
          <a:xfrm>
            <a:off x="0" y="949127"/>
            <a:ext cx="4796405" cy="41557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6" name="Google Shape;96;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7" name="Google Shape;97;p19"/>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98" name="Google Shape;98;p19"/>
          <p:cNvSpPr txBox="1"/>
          <p:nvPr/>
        </p:nvSpPr>
        <p:spPr>
          <a:xfrm>
            <a:off x="106616" y="408225"/>
            <a:ext cx="87231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latin typeface="Google Sans"/>
                <a:ea typeface="Google Sans"/>
                <a:cs typeface="Google Sans"/>
                <a:sym typeface="Google Sans"/>
              </a:rPr>
              <a:t>Wireframes/Mock diagrams of the proposed solution (optional)</a:t>
            </a:r>
            <a:endParaRPr sz="1800" dirty="0">
              <a:latin typeface="Google Sans"/>
              <a:ea typeface="Google Sans"/>
              <a:cs typeface="Google Sans"/>
              <a:sym typeface="Google Sans"/>
            </a:endParaRPr>
          </a:p>
        </p:txBody>
      </p:sp>
      <p:pic>
        <p:nvPicPr>
          <p:cNvPr id="3" name="Picture 2">
            <a:extLst>
              <a:ext uri="{FF2B5EF4-FFF2-40B4-BE49-F238E27FC236}">
                <a16:creationId xmlns:a16="http://schemas.microsoft.com/office/drawing/2014/main" id="{67E73018-CD39-C1AD-4618-546A77CAD09D}"/>
              </a:ext>
            </a:extLst>
          </p:cNvPr>
          <p:cNvPicPr>
            <a:picLocks noChangeAspect="1"/>
          </p:cNvPicPr>
          <p:nvPr/>
        </p:nvPicPr>
        <p:blipFill>
          <a:blip r:embed="rId4"/>
          <a:stretch>
            <a:fillRect/>
          </a:stretch>
        </p:blipFill>
        <p:spPr>
          <a:xfrm>
            <a:off x="148070" y="911334"/>
            <a:ext cx="3388965" cy="2723199"/>
          </a:xfrm>
          <a:prstGeom prst="rect">
            <a:avLst/>
          </a:prstGeom>
        </p:spPr>
      </p:pic>
      <p:pic>
        <p:nvPicPr>
          <p:cNvPr id="6" name="Picture 5">
            <a:extLst>
              <a:ext uri="{FF2B5EF4-FFF2-40B4-BE49-F238E27FC236}">
                <a16:creationId xmlns:a16="http://schemas.microsoft.com/office/drawing/2014/main" id="{C67A7F1E-72E7-FED0-B704-79D4BCFB6D46}"/>
              </a:ext>
            </a:extLst>
          </p:cNvPr>
          <p:cNvPicPr>
            <a:picLocks noChangeAspect="1"/>
          </p:cNvPicPr>
          <p:nvPr/>
        </p:nvPicPr>
        <p:blipFill>
          <a:blip r:embed="rId5"/>
          <a:stretch>
            <a:fillRect/>
          </a:stretch>
        </p:blipFill>
        <p:spPr>
          <a:xfrm>
            <a:off x="3896139" y="893703"/>
            <a:ext cx="1746234" cy="1826670"/>
          </a:xfrm>
          <a:prstGeom prst="rect">
            <a:avLst/>
          </a:prstGeom>
        </p:spPr>
      </p:pic>
      <p:pic>
        <p:nvPicPr>
          <p:cNvPr id="7" name="Picture 6">
            <a:extLst>
              <a:ext uri="{FF2B5EF4-FFF2-40B4-BE49-F238E27FC236}">
                <a16:creationId xmlns:a16="http://schemas.microsoft.com/office/drawing/2014/main" id="{CB4E5792-0104-E580-748C-F4E923CAF0CD}"/>
              </a:ext>
            </a:extLst>
          </p:cNvPr>
          <p:cNvPicPr>
            <a:picLocks noChangeAspect="1"/>
          </p:cNvPicPr>
          <p:nvPr/>
        </p:nvPicPr>
        <p:blipFill>
          <a:blip r:embed="rId6"/>
          <a:stretch>
            <a:fillRect/>
          </a:stretch>
        </p:blipFill>
        <p:spPr>
          <a:xfrm>
            <a:off x="6485399" y="93833"/>
            <a:ext cx="1964536" cy="2205795"/>
          </a:xfrm>
          <a:prstGeom prst="rect">
            <a:avLst/>
          </a:prstGeom>
        </p:spPr>
      </p:pic>
      <p:pic>
        <p:nvPicPr>
          <p:cNvPr id="8" name="Picture 7">
            <a:extLst>
              <a:ext uri="{FF2B5EF4-FFF2-40B4-BE49-F238E27FC236}">
                <a16:creationId xmlns:a16="http://schemas.microsoft.com/office/drawing/2014/main" id="{4AC449CF-6EFE-944D-BA16-44539C900210}"/>
              </a:ext>
            </a:extLst>
          </p:cNvPr>
          <p:cNvPicPr>
            <a:picLocks noChangeAspect="1"/>
          </p:cNvPicPr>
          <p:nvPr/>
        </p:nvPicPr>
        <p:blipFill>
          <a:blip r:embed="rId7"/>
          <a:stretch>
            <a:fillRect/>
          </a:stretch>
        </p:blipFill>
        <p:spPr>
          <a:xfrm>
            <a:off x="3752549" y="3230425"/>
            <a:ext cx="2256675" cy="1799323"/>
          </a:xfrm>
          <a:prstGeom prst="rect">
            <a:avLst/>
          </a:prstGeom>
        </p:spPr>
      </p:pic>
      <p:pic>
        <p:nvPicPr>
          <p:cNvPr id="9" name="Picture 8">
            <a:extLst>
              <a:ext uri="{FF2B5EF4-FFF2-40B4-BE49-F238E27FC236}">
                <a16:creationId xmlns:a16="http://schemas.microsoft.com/office/drawing/2014/main" id="{5BDABBEB-4CFF-3514-F41A-EDE87431972F}"/>
              </a:ext>
            </a:extLst>
          </p:cNvPr>
          <p:cNvPicPr>
            <a:picLocks noChangeAspect="1"/>
          </p:cNvPicPr>
          <p:nvPr/>
        </p:nvPicPr>
        <p:blipFill>
          <a:blip r:embed="rId8"/>
          <a:srcRect l="14875" t="15336" r="5974" b="13460"/>
          <a:stretch/>
        </p:blipFill>
        <p:spPr>
          <a:xfrm>
            <a:off x="6402115" y="2482159"/>
            <a:ext cx="2427601" cy="17865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04" name="Google Shape;104;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5" name="Google Shape;105;p20"/>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06" name="Google Shape;106;p20"/>
          <p:cNvSpPr txBox="1"/>
          <p:nvPr/>
        </p:nvSpPr>
        <p:spPr>
          <a:xfrm>
            <a:off x="161550" y="504820"/>
            <a:ext cx="88209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latin typeface="Google Sans"/>
                <a:ea typeface="Google Sans"/>
                <a:cs typeface="Google Sans"/>
                <a:sym typeface="Google Sans"/>
              </a:rPr>
              <a:t>Architecture diagram of the proposed solution</a:t>
            </a:r>
            <a:endParaRPr sz="1800" dirty="0">
              <a:latin typeface="Google Sans"/>
              <a:ea typeface="Google Sans"/>
              <a:cs typeface="Google Sans"/>
              <a:sym typeface="Google Sans"/>
            </a:endParaRPr>
          </a:p>
        </p:txBody>
      </p:sp>
      <p:pic>
        <p:nvPicPr>
          <p:cNvPr id="7" name="Picture 6">
            <a:extLst>
              <a:ext uri="{FF2B5EF4-FFF2-40B4-BE49-F238E27FC236}">
                <a16:creationId xmlns:a16="http://schemas.microsoft.com/office/drawing/2014/main" id="{D2AF4058-42C0-8B6F-786F-6DA8415A8824}"/>
              </a:ext>
            </a:extLst>
          </p:cNvPr>
          <p:cNvPicPr>
            <a:picLocks noChangeAspect="1"/>
          </p:cNvPicPr>
          <p:nvPr/>
        </p:nvPicPr>
        <p:blipFill>
          <a:blip r:embed="rId4"/>
          <a:stretch>
            <a:fillRect/>
          </a:stretch>
        </p:blipFill>
        <p:spPr>
          <a:xfrm>
            <a:off x="19000" y="1283234"/>
            <a:ext cx="8820900" cy="36806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2" name="Google Shape;112;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3" name="Google Shape;113;p21"/>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4" name="Decagon 3">
            <a:extLst>
              <a:ext uri="{FF2B5EF4-FFF2-40B4-BE49-F238E27FC236}">
                <a16:creationId xmlns:a16="http://schemas.microsoft.com/office/drawing/2014/main" id="{6AABFBA6-1B7F-0A4D-8FE4-2D77E598260B}"/>
              </a:ext>
            </a:extLst>
          </p:cNvPr>
          <p:cNvSpPr/>
          <p:nvPr/>
        </p:nvSpPr>
        <p:spPr>
          <a:xfrm>
            <a:off x="3295786" y="1674587"/>
            <a:ext cx="2498271" cy="2122714"/>
          </a:xfrm>
          <a:prstGeom prst="dec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836375F6-59C0-4040-AD07-27B1727E6DF4}"/>
              </a:ext>
            </a:extLst>
          </p:cNvPr>
          <p:cNvSpPr/>
          <p:nvPr/>
        </p:nvSpPr>
        <p:spPr>
          <a:xfrm>
            <a:off x="7020767" y="1720889"/>
            <a:ext cx="2018212" cy="1885319"/>
          </a:xfrm>
          <a:prstGeom prst="ellipse">
            <a:avLst/>
          </a:prstGeom>
          <a:solidFill>
            <a:schemeClr val="bg1"/>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D1CCF0E-19FA-7BAC-C0C8-8685D22A2147}"/>
              </a:ext>
            </a:extLst>
          </p:cNvPr>
          <p:cNvSpPr/>
          <p:nvPr/>
        </p:nvSpPr>
        <p:spPr>
          <a:xfrm>
            <a:off x="5281020" y="208466"/>
            <a:ext cx="2065098" cy="2014078"/>
          </a:xfrm>
          <a:prstGeom prst="ellipse">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8623790A-AEDF-80AF-DAF3-0A6D96520EBE}"/>
              </a:ext>
            </a:extLst>
          </p:cNvPr>
          <p:cNvSpPr/>
          <p:nvPr/>
        </p:nvSpPr>
        <p:spPr>
          <a:xfrm>
            <a:off x="2006710" y="328388"/>
            <a:ext cx="1830504" cy="1725400"/>
          </a:xfrm>
          <a:prstGeom prst="ellipse">
            <a:avLst/>
          </a:prstGeom>
          <a:solidFill>
            <a:schemeClr val="bg1"/>
          </a:solidFill>
          <a:ln>
            <a:solidFill>
              <a:srgbClr val="EF644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5A8F4446-094B-FF68-913E-89E342232E96}"/>
              </a:ext>
            </a:extLst>
          </p:cNvPr>
          <p:cNvSpPr/>
          <p:nvPr/>
        </p:nvSpPr>
        <p:spPr>
          <a:xfrm>
            <a:off x="523860" y="1682751"/>
            <a:ext cx="1990740" cy="1943974"/>
          </a:xfrm>
          <a:prstGeom prst="ellipse">
            <a:avLst/>
          </a:prstGeom>
          <a:solidFill>
            <a:schemeClr val="bg1"/>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2EBC329-1A91-970B-795B-9B203DDC6A71}"/>
              </a:ext>
            </a:extLst>
          </p:cNvPr>
          <p:cNvSpPr/>
          <p:nvPr/>
        </p:nvSpPr>
        <p:spPr>
          <a:xfrm>
            <a:off x="1756884" y="3366556"/>
            <a:ext cx="1624693" cy="1657350"/>
          </a:xfrm>
          <a:prstGeom prst="ellipse">
            <a:avLst/>
          </a:prstGeom>
          <a:solidFill>
            <a:schemeClr val="bg1"/>
          </a:solidFill>
          <a:ln>
            <a:solidFill>
              <a:srgbClr val="91FB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FB8BBAA-CC8E-9181-5CB5-BB662B892154}"/>
              </a:ext>
            </a:extLst>
          </p:cNvPr>
          <p:cNvSpPr/>
          <p:nvPr/>
        </p:nvSpPr>
        <p:spPr>
          <a:xfrm>
            <a:off x="5739493" y="3387536"/>
            <a:ext cx="1624693" cy="1657350"/>
          </a:xfrm>
          <a:prstGeom prst="ellipse">
            <a:avLst/>
          </a:prstGeom>
          <a:solidFill>
            <a:schemeClr val="bg1"/>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88C63095-C2F2-D8A2-9BAA-50CE18F9C374}"/>
              </a:ext>
            </a:extLst>
          </p:cNvPr>
          <p:cNvSpPr txBox="1"/>
          <p:nvPr/>
        </p:nvSpPr>
        <p:spPr>
          <a:xfrm>
            <a:off x="3588256" y="2107715"/>
            <a:ext cx="1913329" cy="1538883"/>
          </a:xfrm>
          <a:prstGeom prst="rect">
            <a:avLst/>
          </a:prstGeom>
          <a:noFill/>
        </p:spPr>
        <p:txBody>
          <a:bodyPr wrap="square" rtlCol="0">
            <a:spAutoFit/>
          </a:bodyPr>
          <a:lstStyle/>
          <a:p>
            <a:pPr algn="ctr">
              <a:buNone/>
            </a:pPr>
            <a:r>
              <a:rPr lang="en-IN" sz="1200" b="1" dirty="0"/>
              <a:t>Why This Tech Stack?</a:t>
            </a:r>
          </a:p>
          <a:p>
            <a:pPr algn="ctr"/>
            <a:r>
              <a:rPr lang="en-IN" sz="1200" dirty="0"/>
              <a:t>🚀 </a:t>
            </a:r>
            <a:r>
              <a:rPr lang="en-IN" sz="1200" b="1" dirty="0"/>
              <a:t>AI-Driven</a:t>
            </a:r>
            <a:r>
              <a:rPr lang="en-IN" sz="1200" dirty="0"/>
              <a:t> </a:t>
            </a:r>
            <a:br>
              <a:rPr lang="en-IN" sz="1200" dirty="0"/>
            </a:br>
            <a:r>
              <a:rPr lang="en-IN" sz="1200" dirty="0"/>
              <a:t>🌍 </a:t>
            </a:r>
            <a:r>
              <a:rPr lang="en-IN" sz="1200" b="1" dirty="0"/>
              <a:t>Cloud-Powered</a:t>
            </a:r>
            <a:r>
              <a:rPr lang="en-IN" sz="1200" dirty="0"/>
              <a:t> </a:t>
            </a:r>
            <a:br>
              <a:rPr lang="en-IN" sz="1200" dirty="0"/>
            </a:br>
            <a:r>
              <a:rPr lang="en-IN" sz="1200" dirty="0"/>
              <a:t>📈 </a:t>
            </a:r>
            <a:r>
              <a:rPr lang="en-IN" sz="1200" b="1" dirty="0"/>
              <a:t>Scalable &amp; Cost-Effective</a:t>
            </a:r>
            <a:r>
              <a:rPr lang="en-IN" sz="1200" dirty="0"/>
              <a:t> using Firebase and GCP</a:t>
            </a:r>
            <a:br>
              <a:rPr lang="en-IN" sz="1200" dirty="0"/>
            </a:br>
            <a:r>
              <a:rPr lang="en-IN" sz="1200" dirty="0"/>
              <a:t>📲 </a:t>
            </a:r>
            <a:r>
              <a:rPr lang="en-IN" sz="1200" b="1" dirty="0"/>
              <a:t>Mobile-Optimized</a:t>
            </a:r>
            <a:r>
              <a:rPr lang="en-IN" sz="1200" dirty="0"/>
              <a:t> </a:t>
            </a:r>
          </a:p>
          <a:p>
            <a:endParaRPr lang="en-IN" sz="1000" dirty="0"/>
          </a:p>
        </p:txBody>
      </p:sp>
      <p:sp>
        <p:nvSpPr>
          <p:cNvPr id="14" name="TextBox 13">
            <a:extLst>
              <a:ext uri="{FF2B5EF4-FFF2-40B4-BE49-F238E27FC236}">
                <a16:creationId xmlns:a16="http://schemas.microsoft.com/office/drawing/2014/main" id="{E8D6A8F5-0FEB-D23B-A153-4FD9C6B09E5A}"/>
              </a:ext>
            </a:extLst>
          </p:cNvPr>
          <p:cNvSpPr txBox="1"/>
          <p:nvPr/>
        </p:nvSpPr>
        <p:spPr>
          <a:xfrm>
            <a:off x="2040365" y="593774"/>
            <a:ext cx="1758669" cy="1323439"/>
          </a:xfrm>
          <a:prstGeom prst="rect">
            <a:avLst/>
          </a:prstGeom>
          <a:noFill/>
        </p:spPr>
        <p:txBody>
          <a:bodyPr wrap="square" rtlCol="0">
            <a:spAutoFit/>
          </a:bodyPr>
          <a:lstStyle/>
          <a:p>
            <a:pPr algn="ctr"/>
            <a:r>
              <a:rPr lang="en-IN" sz="1000" dirty="0"/>
              <a:t>📱 </a:t>
            </a:r>
            <a:r>
              <a:rPr lang="en-IN" sz="1000" b="1" dirty="0"/>
              <a:t>Mobile App Frontend</a:t>
            </a:r>
            <a:br>
              <a:rPr lang="en-IN" sz="1000" dirty="0"/>
            </a:br>
            <a:r>
              <a:rPr lang="en-IN" sz="1000" dirty="0"/>
              <a:t>✅ </a:t>
            </a:r>
            <a:r>
              <a:rPr lang="en-IN" sz="1000" b="1" dirty="0"/>
              <a:t>Flutter (Dart)</a:t>
            </a:r>
            <a:r>
              <a:rPr lang="en-IN" sz="1000" dirty="0"/>
              <a:t> for seamless cross-platform UI</a:t>
            </a:r>
            <a:br>
              <a:rPr lang="en-IN" sz="1000" dirty="0"/>
            </a:br>
            <a:r>
              <a:rPr lang="en-IN" sz="1000" dirty="0"/>
              <a:t>✅ </a:t>
            </a:r>
            <a:r>
              <a:rPr lang="en-IN" sz="1000" b="1" dirty="0"/>
              <a:t>Figma</a:t>
            </a:r>
            <a:r>
              <a:rPr lang="en-IN" sz="1000" dirty="0"/>
              <a:t> for intuitive UI/UX design</a:t>
            </a:r>
            <a:br>
              <a:rPr lang="en-IN" sz="1000" dirty="0"/>
            </a:br>
            <a:r>
              <a:rPr lang="en-IN" sz="1000" dirty="0"/>
              <a:t>✅ </a:t>
            </a:r>
            <a:r>
              <a:rPr lang="en-IN" sz="1000" b="1" dirty="0"/>
              <a:t>IDX Deployment</a:t>
            </a:r>
            <a:r>
              <a:rPr lang="en-IN" sz="1000" dirty="0"/>
              <a:t> for cloud-based development &amp; testing</a:t>
            </a:r>
          </a:p>
        </p:txBody>
      </p:sp>
      <p:sp>
        <p:nvSpPr>
          <p:cNvPr id="15" name="TextBox 14">
            <a:extLst>
              <a:ext uri="{FF2B5EF4-FFF2-40B4-BE49-F238E27FC236}">
                <a16:creationId xmlns:a16="http://schemas.microsoft.com/office/drawing/2014/main" id="{18672508-5B23-5F05-19BF-73A5111671E7}"/>
              </a:ext>
            </a:extLst>
          </p:cNvPr>
          <p:cNvSpPr txBox="1"/>
          <p:nvPr/>
        </p:nvSpPr>
        <p:spPr>
          <a:xfrm>
            <a:off x="689870" y="1985179"/>
            <a:ext cx="1685298" cy="1384995"/>
          </a:xfrm>
          <a:prstGeom prst="rect">
            <a:avLst/>
          </a:prstGeom>
          <a:noFill/>
        </p:spPr>
        <p:txBody>
          <a:bodyPr wrap="square" rtlCol="0">
            <a:spAutoFit/>
          </a:bodyPr>
          <a:lstStyle/>
          <a:p>
            <a:pPr algn="ctr"/>
            <a:r>
              <a:rPr lang="en-IN" sz="1200" b="1" dirty="0"/>
              <a:t>AI-Powered Image Recognition -</a:t>
            </a:r>
            <a:br>
              <a:rPr lang="en-IN" sz="1000" dirty="0"/>
            </a:br>
            <a:r>
              <a:rPr lang="en-IN" sz="1000" b="1" dirty="0"/>
              <a:t>CNN Model</a:t>
            </a:r>
            <a:r>
              <a:rPr lang="en-IN" sz="1000" dirty="0"/>
              <a:t> </a:t>
            </a:r>
            <a:br>
              <a:rPr lang="en-IN" sz="1000" dirty="0"/>
            </a:br>
            <a:r>
              <a:rPr lang="en-IN" sz="1000" b="1" dirty="0" err="1"/>
              <a:t>FastAPI</a:t>
            </a:r>
            <a:r>
              <a:rPr lang="en-IN" sz="1000" b="1" dirty="0"/>
              <a:t> Deployment</a:t>
            </a:r>
            <a:r>
              <a:rPr lang="en-IN" sz="1000" dirty="0"/>
              <a:t> for cloud-based API access</a:t>
            </a:r>
            <a:br>
              <a:rPr lang="en-IN" sz="1000" dirty="0"/>
            </a:br>
            <a:r>
              <a:rPr lang="en-IN" sz="1000" b="1" dirty="0"/>
              <a:t>TensorFlow Lite</a:t>
            </a:r>
            <a:r>
              <a:rPr lang="en-IN" sz="1000" dirty="0"/>
              <a:t> for mobile optimization</a:t>
            </a:r>
            <a:br>
              <a:rPr lang="en-IN" sz="1000" dirty="0"/>
            </a:br>
            <a:r>
              <a:rPr lang="en-IN" sz="1000" dirty="0"/>
              <a:t> </a:t>
            </a:r>
            <a:r>
              <a:rPr lang="en-IN" sz="1000" b="1" dirty="0"/>
              <a:t>Kaggle E-Waste Dataset</a:t>
            </a:r>
            <a:endParaRPr lang="en-IN" sz="1000" dirty="0"/>
          </a:p>
        </p:txBody>
      </p:sp>
      <p:sp>
        <p:nvSpPr>
          <p:cNvPr id="16" name="TextBox 15">
            <a:extLst>
              <a:ext uri="{FF2B5EF4-FFF2-40B4-BE49-F238E27FC236}">
                <a16:creationId xmlns:a16="http://schemas.microsoft.com/office/drawing/2014/main" id="{50E81F3F-0E48-D764-A2D4-90318DF88AAC}"/>
              </a:ext>
            </a:extLst>
          </p:cNvPr>
          <p:cNvSpPr txBox="1"/>
          <p:nvPr/>
        </p:nvSpPr>
        <p:spPr>
          <a:xfrm>
            <a:off x="1874132" y="3702051"/>
            <a:ext cx="1493184" cy="1061829"/>
          </a:xfrm>
          <a:prstGeom prst="rect">
            <a:avLst/>
          </a:prstGeom>
          <a:noFill/>
        </p:spPr>
        <p:txBody>
          <a:bodyPr wrap="square" rtlCol="0">
            <a:spAutoFit/>
          </a:bodyPr>
          <a:lstStyle/>
          <a:p>
            <a:pPr algn="ctr"/>
            <a:r>
              <a:rPr lang="en-US" sz="900" dirty="0"/>
              <a:t>✨ </a:t>
            </a:r>
            <a:r>
              <a:rPr lang="en-US" sz="900" b="1" dirty="0"/>
              <a:t>Smart AI Assistance</a:t>
            </a:r>
            <a:br>
              <a:rPr lang="en-US" sz="900" dirty="0"/>
            </a:br>
            <a:r>
              <a:rPr lang="en-US" sz="900" dirty="0"/>
              <a:t>✅ </a:t>
            </a:r>
            <a:r>
              <a:rPr lang="en-US" sz="900" b="1" dirty="0"/>
              <a:t>Google Gemini API</a:t>
            </a:r>
            <a:r>
              <a:rPr lang="en-US" sz="900" dirty="0"/>
              <a:t> for enhanced AI insights &amp; material identification</a:t>
            </a:r>
            <a:br>
              <a:rPr lang="en-US" sz="900" dirty="0"/>
            </a:br>
            <a:r>
              <a:rPr lang="en-US" sz="900" dirty="0"/>
              <a:t>✅ </a:t>
            </a:r>
            <a:r>
              <a:rPr lang="en-US" sz="900" b="1" dirty="0"/>
              <a:t>AI Chatbot</a:t>
            </a:r>
            <a:r>
              <a:rPr lang="en-US" sz="900" dirty="0"/>
              <a:t> using Gemini API for real-time guidance</a:t>
            </a:r>
            <a:endParaRPr lang="en-IN" sz="900" dirty="0"/>
          </a:p>
        </p:txBody>
      </p:sp>
      <p:sp>
        <p:nvSpPr>
          <p:cNvPr id="17" name="TextBox 16">
            <a:extLst>
              <a:ext uri="{FF2B5EF4-FFF2-40B4-BE49-F238E27FC236}">
                <a16:creationId xmlns:a16="http://schemas.microsoft.com/office/drawing/2014/main" id="{E618287C-8365-27C7-3E76-88F4E9029A17}"/>
              </a:ext>
            </a:extLst>
          </p:cNvPr>
          <p:cNvSpPr txBox="1"/>
          <p:nvPr/>
        </p:nvSpPr>
        <p:spPr>
          <a:xfrm>
            <a:off x="5839250" y="3530372"/>
            <a:ext cx="1471986" cy="1169551"/>
          </a:xfrm>
          <a:prstGeom prst="rect">
            <a:avLst/>
          </a:prstGeom>
          <a:noFill/>
        </p:spPr>
        <p:txBody>
          <a:bodyPr wrap="square" rtlCol="0">
            <a:spAutoFit/>
          </a:bodyPr>
          <a:lstStyle/>
          <a:p>
            <a:pPr algn="ctr"/>
            <a:r>
              <a:rPr lang="en-US" sz="1000" b="1" dirty="0"/>
              <a:t>Geolocation &amp; Mapping</a:t>
            </a:r>
            <a:br>
              <a:rPr lang="en-US" sz="1000" dirty="0"/>
            </a:br>
            <a:r>
              <a:rPr lang="en-US" sz="1000" dirty="0"/>
              <a:t>    </a:t>
            </a:r>
            <a:r>
              <a:rPr lang="en-US" sz="1000" b="1" dirty="0"/>
              <a:t>Google Maps API</a:t>
            </a:r>
            <a:r>
              <a:rPr lang="en-US" sz="1000" dirty="0"/>
              <a:t> to find nearby facilities</a:t>
            </a:r>
            <a:br>
              <a:rPr lang="en-US" sz="1000" dirty="0"/>
            </a:br>
            <a:r>
              <a:rPr lang="en-US" sz="1000" b="1" dirty="0"/>
              <a:t>Geolocation API</a:t>
            </a:r>
            <a:r>
              <a:rPr lang="en-US" sz="1000" dirty="0"/>
              <a:t> for personalized disposal recommendations</a:t>
            </a:r>
            <a:endParaRPr lang="en-IN" sz="1000" dirty="0"/>
          </a:p>
        </p:txBody>
      </p:sp>
      <p:sp>
        <p:nvSpPr>
          <p:cNvPr id="18" name="TextBox 17">
            <a:extLst>
              <a:ext uri="{FF2B5EF4-FFF2-40B4-BE49-F238E27FC236}">
                <a16:creationId xmlns:a16="http://schemas.microsoft.com/office/drawing/2014/main" id="{A634FFBE-E932-B48A-CC9A-16FFDD4AD65A}"/>
              </a:ext>
            </a:extLst>
          </p:cNvPr>
          <p:cNvSpPr txBox="1"/>
          <p:nvPr/>
        </p:nvSpPr>
        <p:spPr>
          <a:xfrm>
            <a:off x="7207579" y="2064097"/>
            <a:ext cx="1753011" cy="1431161"/>
          </a:xfrm>
          <a:prstGeom prst="rect">
            <a:avLst/>
          </a:prstGeom>
          <a:noFill/>
        </p:spPr>
        <p:txBody>
          <a:bodyPr wrap="square" rtlCol="0">
            <a:spAutoFit/>
          </a:bodyPr>
          <a:lstStyle/>
          <a:p>
            <a:pPr algn="ctr"/>
            <a:r>
              <a:rPr lang="en-IN" sz="1200" b="1" dirty="0"/>
              <a:t>Rewards &amp; Gamification</a:t>
            </a:r>
            <a:br>
              <a:rPr lang="en-IN" sz="1000" dirty="0"/>
            </a:br>
            <a:r>
              <a:rPr lang="en-IN" sz="900" b="1" dirty="0"/>
              <a:t>Firebase </a:t>
            </a:r>
          </a:p>
          <a:p>
            <a:pPr algn="ctr"/>
            <a:r>
              <a:rPr lang="en-IN" sz="900" b="1" dirty="0" err="1"/>
              <a:t>Firestore</a:t>
            </a:r>
            <a:r>
              <a:rPr lang="en-IN" sz="900" b="1" dirty="0"/>
              <a:t> Leaderboard &amp; Points System</a:t>
            </a:r>
            <a:br>
              <a:rPr lang="en-IN" sz="900" dirty="0"/>
            </a:br>
            <a:r>
              <a:rPr lang="en-IN" sz="900" b="1" dirty="0"/>
              <a:t>Stripe API</a:t>
            </a:r>
            <a:r>
              <a:rPr lang="en-IN" sz="900" dirty="0"/>
              <a:t> for cashback incentives</a:t>
            </a:r>
            <a:br>
              <a:rPr lang="en-IN" sz="900" dirty="0"/>
            </a:br>
            <a:r>
              <a:rPr lang="en-IN" sz="900" b="1" dirty="0"/>
              <a:t>FCM Push Notifications</a:t>
            </a:r>
            <a:r>
              <a:rPr lang="en-IN" sz="900" dirty="0"/>
              <a:t> to engage users</a:t>
            </a:r>
          </a:p>
        </p:txBody>
      </p:sp>
      <p:sp>
        <p:nvSpPr>
          <p:cNvPr id="19" name="TextBox 18">
            <a:extLst>
              <a:ext uri="{FF2B5EF4-FFF2-40B4-BE49-F238E27FC236}">
                <a16:creationId xmlns:a16="http://schemas.microsoft.com/office/drawing/2014/main" id="{6862CF4C-A7C0-A0C1-40AC-FF500F805749}"/>
              </a:ext>
            </a:extLst>
          </p:cNvPr>
          <p:cNvSpPr txBox="1"/>
          <p:nvPr/>
        </p:nvSpPr>
        <p:spPr>
          <a:xfrm>
            <a:off x="5397927" y="489146"/>
            <a:ext cx="1809652" cy="1538883"/>
          </a:xfrm>
          <a:prstGeom prst="rect">
            <a:avLst/>
          </a:prstGeom>
          <a:noFill/>
        </p:spPr>
        <p:txBody>
          <a:bodyPr wrap="square" rtlCol="0">
            <a:spAutoFit/>
          </a:bodyPr>
          <a:lstStyle/>
          <a:p>
            <a:pPr algn="ctr"/>
            <a:r>
              <a:rPr lang="en-IN" sz="1200" b="1" dirty="0"/>
              <a:t>Database &amp; Cloud Backend</a:t>
            </a:r>
            <a:br>
              <a:rPr lang="en-IN" sz="1000" dirty="0"/>
            </a:br>
            <a:r>
              <a:rPr lang="en-IN" sz="1000" dirty="0"/>
              <a:t>✅ </a:t>
            </a:r>
            <a:r>
              <a:rPr lang="en-IN" sz="1000" b="1" dirty="0" err="1"/>
              <a:t>FastAPI</a:t>
            </a:r>
            <a:r>
              <a:rPr lang="en-IN" sz="1000" b="1" dirty="0"/>
              <a:t> Backend Framework</a:t>
            </a:r>
            <a:br>
              <a:rPr lang="en-IN" sz="1000" dirty="0"/>
            </a:br>
            <a:r>
              <a:rPr lang="en-IN" sz="1000" dirty="0"/>
              <a:t>✅ </a:t>
            </a:r>
            <a:r>
              <a:rPr lang="en-IN" sz="1000" b="1" dirty="0"/>
              <a:t>Firebase </a:t>
            </a:r>
            <a:r>
              <a:rPr lang="en-IN" sz="1000" b="1" dirty="0" err="1"/>
              <a:t>Firestore</a:t>
            </a:r>
            <a:r>
              <a:rPr lang="en-IN" sz="1000" dirty="0"/>
              <a:t> </a:t>
            </a:r>
            <a:br>
              <a:rPr lang="en-IN" sz="1000" dirty="0"/>
            </a:br>
            <a:r>
              <a:rPr lang="en-IN" sz="1000" dirty="0"/>
              <a:t>✅ </a:t>
            </a:r>
            <a:r>
              <a:rPr lang="en-IN" sz="1000" b="1" dirty="0"/>
              <a:t>Firebase Auth</a:t>
            </a:r>
            <a:r>
              <a:rPr lang="en-IN" sz="1000" dirty="0"/>
              <a:t> with Google Sign-In</a:t>
            </a:r>
            <a:br>
              <a:rPr lang="en-IN" sz="1000" dirty="0"/>
            </a:br>
            <a:r>
              <a:rPr lang="en-IN" sz="1000" dirty="0"/>
              <a:t>✅ </a:t>
            </a:r>
            <a:r>
              <a:rPr lang="en-IN" sz="1000" b="1" dirty="0"/>
              <a:t>Google Cloud Platform (GCP)</a:t>
            </a:r>
            <a:r>
              <a:rPr lang="en-IN" sz="1000" dirty="0"/>
              <a:t> for authentication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20" name="Google Shape;120;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1" name="Google Shape;121;p22"/>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22" name="Google Shape;122;p22"/>
          <p:cNvSpPr txBox="1"/>
          <p:nvPr/>
        </p:nvSpPr>
        <p:spPr>
          <a:xfrm>
            <a:off x="0" y="426875"/>
            <a:ext cx="8845200" cy="635400"/>
          </a:xfrm>
          <a:prstGeom prst="rect">
            <a:avLst/>
          </a:prstGeom>
          <a:noFill/>
          <a:ln>
            <a:noFill/>
          </a:ln>
        </p:spPr>
        <p:txBody>
          <a:bodyPr spcFirstLastPara="1" wrap="square" lIns="91425" tIns="91425" rIns="91425" bIns="91425" anchor="t" anchorCtr="0">
            <a:noAutofit/>
          </a:bodyPr>
          <a:lstStyle/>
          <a:p>
            <a:r>
              <a:rPr lang="en-GB" sz="1800" dirty="0">
                <a:latin typeface="Google Sans"/>
                <a:ea typeface="Google Sans"/>
                <a:cs typeface="Google Sans"/>
                <a:sym typeface="Google Sans"/>
              </a:rPr>
              <a:t>Estimated implementation cost (optional)                     </a:t>
            </a:r>
            <a:r>
              <a:rPr lang="en-US" sz="1800" dirty="0">
                <a:latin typeface="Google Sans"/>
                <a:ea typeface="Google Sans"/>
                <a:cs typeface="Google Sans"/>
                <a:sym typeface="Google Sans"/>
              </a:rPr>
              <a:t>Additional Details/Future Development </a:t>
            </a:r>
          </a:p>
          <a:p>
            <a:pPr marL="0" lvl="0" indent="0" algn="l" rtl="0">
              <a:spcBef>
                <a:spcPts val="0"/>
              </a:spcBef>
              <a:spcAft>
                <a:spcPts val="0"/>
              </a:spcAft>
              <a:buNone/>
            </a:pPr>
            <a:endParaRPr sz="1800" dirty="0">
              <a:latin typeface="Google Sans"/>
              <a:ea typeface="Google Sans"/>
              <a:cs typeface="Google Sans"/>
              <a:sym typeface="Google Sans"/>
            </a:endParaRPr>
          </a:p>
        </p:txBody>
      </p:sp>
      <p:pic>
        <p:nvPicPr>
          <p:cNvPr id="3" name="Picture 2">
            <a:extLst>
              <a:ext uri="{FF2B5EF4-FFF2-40B4-BE49-F238E27FC236}">
                <a16:creationId xmlns:a16="http://schemas.microsoft.com/office/drawing/2014/main" id="{F4E8D5DA-0E6D-52A0-C17D-C18875DDF7C2}"/>
              </a:ext>
            </a:extLst>
          </p:cNvPr>
          <p:cNvPicPr>
            <a:picLocks noChangeAspect="1"/>
          </p:cNvPicPr>
          <p:nvPr/>
        </p:nvPicPr>
        <p:blipFill>
          <a:blip r:embed="rId4"/>
          <a:stretch>
            <a:fillRect/>
          </a:stretch>
        </p:blipFill>
        <p:spPr>
          <a:xfrm>
            <a:off x="196431" y="1062275"/>
            <a:ext cx="4253335" cy="3482563"/>
          </a:xfrm>
          <a:prstGeom prst="rect">
            <a:avLst/>
          </a:prstGeom>
        </p:spPr>
      </p:pic>
      <p:sp>
        <p:nvSpPr>
          <p:cNvPr id="5" name="TextBox 4">
            <a:extLst>
              <a:ext uri="{FF2B5EF4-FFF2-40B4-BE49-F238E27FC236}">
                <a16:creationId xmlns:a16="http://schemas.microsoft.com/office/drawing/2014/main" id="{619F17CC-0AED-140C-BD4F-459D8966A355}"/>
              </a:ext>
            </a:extLst>
          </p:cNvPr>
          <p:cNvSpPr txBox="1"/>
          <p:nvPr/>
        </p:nvSpPr>
        <p:spPr>
          <a:xfrm>
            <a:off x="4748567" y="1509827"/>
            <a:ext cx="4083725" cy="1600438"/>
          </a:xfrm>
          <a:prstGeom prst="rect">
            <a:avLst/>
          </a:prstGeom>
          <a:noFill/>
        </p:spPr>
        <p:txBody>
          <a:bodyPr wrap="square">
            <a:spAutoFit/>
          </a:bodyPr>
          <a:lstStyle/>
          <a:p>
            <a:pPr marL="285750" indent="-285750">
              <a:buFont typeface="Wingdings" panose="05000000000000000000" pitchFamily="2" charset="2"/>
              <a:buChar char="§"/>
            </a:pPr>
            <a:r>
              <a:rPr lang="en-US" b="1" dirty="0"/>
              <a:t>AI-Powered Smart Bins</a:t>
            </a:r>
            <a:r>
              <a:rPr lang="en-US" dirty="0"/>
              <a:t> – Use </a:t>
            </a:r>
            <a:r>
              <a:rPr lang="en-US" b="1" dirty="0"/>
              <a:t>IoT sensors</a:t>
            </a:r>
          </a:p>
          <a:p>
            <a:pPr marL="285750" indent="-285750">
              <a:buFont typeface="Wingdings" panose="05000000000000000000" pitchFamily="2" charset="2"/>
              <a:buChar char="§"/>
            </a:pPr>
            <a:r>
              <a:rPr lang="en-US" b="1" dirty="0"/>
              <a:t>Real-Time Waste Monitoring</a:t>
            </a:r>
            <a:r>
              <a:rPr lang="en-US" dirty="0"/>
              <a:t> – Deploy</a:t>
            </a:r>
          </a:p>
          <a:p>
            <a:r>
              <a:rPr lang="en-US" dirty="0"/>
              <a:t> </a:t>
            </a:r>
            <a:r>
              <a:rPr lang="en-US" b="1" dirty="0"/>
              <a:t>IoT-based tracking</a:t>
            </a:r>
          </a:p>
          <a:p>
            <a:pPr marL="285750" indent="-285750">
              <a:buFont typeface="Wingdings" panose="05000000000000000000" pitchFamily="2" charset="2"/>
              <a:buChar char="§"/>
            </a:pPr>
            <a:r>
              <a:rPr lang="en-US" b="1" dirty="0"/>
              <a:t>Toxicity Detection</a:t>
            </a:r>
            <a:r>
              <a:rPr lang="en-US" dirty="0"/>
              <a:t> – Integrate </a:t>
            </a:r>
            <a:r>
              <a:rPr lang="en-US" b="1" dirty="0"/>
              <a:t>chemical </a:t>
            </a:r>
          </a:p>
          <a:p>
            <a:r>
              <a:rPr lang="en-US" b="1" dirty="0"/>
              <a:t>sensors</a:t>
            </a:r>
          </a:p>
          <a:p>
            <a:pPr marL="285750" indent="-285750">
              <a:buFont typeface="Wingdings" panose="05000000000000000000" pitchFamily="2" charset="2"/>
              <a:buChar char="§"/>
            </a:pPr>
            <a:r>
              <a:rPr lang="en-US" b="1" dirty="0"/>
              <a:t>Material Analysis</a:t>
            </a:r>
            <a:r>
              <a:rPr lang="en-US" dirty="0"/>
              <a:t> – Estimate </a:t>
            </a:r>
            <a:r>
              <a:rPr lang="en-US" b="1" dirty="0"/>
              <a:t>waste </a:t>
            </a:r>
          </a:p>
          <a:p>
            <a:r>
              <a:rPr lang="en-US" b="1" dirty="0"/>
              <a:t>composition</a:t>
            </a:r>
            <a:r>
              <a:rPr lang="en-US" dirty="0"/>
              <a:t> for recyclers</a:t>
            </a:r>
            <a:endParaRPr lang="en-I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896</Words>
  <Application>Microsoft Office PowerPoint</Application>
  <PresentationFormat>On-screen Show (16:9)</PresentationFormat>
  <Paragraphs>57</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Courier New</vt:lpstr>
      <vt:lpstr>fkGroteskNeue</vt:lpstr>
      <vt:lpstr>Google Sans</vt:lpstr>
      <vt:lpstr>Segoe UI</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Madhura M R</dc:creator>
  <cp:lastModifiedBy>Madhura M R</cp:lastModifiedBy>
  <cp:revision>15</cp:revision>
  <dcterms:modified xsi:type="dcterms:W3CDTF">2025-03-25T01:06:05Z</dcterms:modified>
</cp:coreProperties>
</file>