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67" r:id="rId13"/>
    <p:sldId id="268" r:id="rId14"/>
    <p:sldId id="269" r:id="rId15"/>
    <p:sldId id="270" r:id="rId16"/>
    <p:sldId id="271" r:id="rId17"/>
    <p:sldId id="285" r:id="rId18"/>
    <p:sldId id="272" r:id="rId19"/>
    <p:sldId id="286" r:id="rId20"/>
    <p:sldId id="287" r:id="rId21"/>
    <p:sldId id="273" r:id="rId22"/>
    <p:sldId id="278" r:id="rId23"/>
    <p:sldId id="274" r:id="rId24"/>
    <p:sldId id="275" r:id="rId25"/>
    <p:sldId id="276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323070"/>
            <a:ext cx="8915399" cy="983857"/>
          </a:xfrm>
        </p:spPr>
        <p:txBody>
          <a:bodyPr>
            <a:noAutofit/>
          </a:bodyPr>
          <a:lstStyle/>
          <a:p>
            <a:r>
              <a:rPr lang="en-US" sz="6000" dirty="0"/>
              <a:t>Apache CouchDB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418136"/>
            <a:ext cx="8915399" cy="78316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Midwestern State University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539888" y="4992129"/>
            <a:ext cx="1964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Avinash</a:t>
            </a:r>
            <a:endParaRPr lang="en-US" dirty="0"/>
          </a:p>
          <a:p>
            <a:r>
              <a:rPr lang="en-US" dirty="0" err="1"/>
              <a:t>Azhar</a:t>
            </a:r>
            <a:endParaRPr lang="en-US" dirty="0"/>
          </a:p>
          <a:p>
            <a:r>
              <a:rPr lang="en-US" dirty="0" err="1"/>
              <a:t>Madhu</a:t>
            </a:r>
            <a:endParaRPr lang="en-US" dirty="0"/>
          </a:p>
          <a:p>
            <a:r>
              <a:rPr lang="en-US" dirty="0"/>
              <a:t>Vishnu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29" y="545221"/>
            <a:ext cx="4186283" cy="17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/>
          <a:srcRect/>
          <a:stretch/>
        </p:blipFill>
        <p:spPr bwMode="auto">
          <a:xfrm>
            <a:off x="7038487" y="1631817"/>
            <a:ext cx="4171423" cy="38669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669" y="19050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Schema-Free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Distributed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Open Source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Horizontally Scalable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Easy Replication Support</a:t>
            </a:r>
          </a:p>
        </p:txBody>
      </p:sp>
    </p:spTree>
    <p:extLst>
      <p:ext uri="{BB962C8B-B14F-4D97-AF65-F5344CB8AC3E}">
        <p14:creationId xmlns:p14="http://schemas.microsoft.com/office/powerpoint/2010/main" val="187228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Schema-Free.?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Do not require any modeling (3</a:t>
            </a:r>
            <a:r>
              <a:rPr lang="en-US" baseline="30000" dirty="0"/>
              <a:t>rd</a:t>
            </a:r>
            <a:r>
              <a:rPr lang="en-US" dirty="0"/>
              <a:t> Normalization form)</a:t>
            </a:r>
          </a:p>
          <a:p>
            <a:pPr>
              <a:lnSpc>
                <a:spcPct val="150000"/>
              </a:lnSpc>
            </a:pPr>
            <a:r>
              <a:rPr lang="en-US" dirty="0"/>
              <a:t>Does not enforce 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Models the business usage, rather than database schema, applications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Can store structured and unstructured data</a:t>
            </a:r>
          </a:p>
          <a:p>
            <a:pPr>
              <a:lnSpc>
                <a:spcPct val="150000"/>
              </a:lnSpc>
            </a:pPr>
            <a:r>
              <a:rPr lang="en-US" dirty="0"/>
              <a:t>Object Oriented format.</a:t>
            </a:r>
          </a:p>
        </p:txBody>
      </p:sp>
      <p:pic>
        <p:nvPicPr>
          <p:cNvPr id="4098" name="Picture 2" descr="http://www.clipartkid.com/images/538/go-back-gallery-for-phew-face-wBKzt8-clip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228" y="4022411"/>
            <a:ext cx="2562497" cy="25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9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911634"/>
          </a:xfrm>
        </p:spPr>
        <p:txBody>
          <a:bodyPr>
            <a:normAutofit/>
          </a:bodyPr>
          <a:lstStyle/>
          <a:p>
            <a:r>
              <a:rPr lang="en-US" dirty="0"/>
              <a:t>Not all storage units are connected to the same CPU.</a:t>
            </a:r>
          </a:p>
          <a:p>
            <a:r>
              <a:rPr lang="en-US" dirty="0"/>
              <a:t>Data stored on multiple computers in same or different location.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Increased reliability and availability</a:t>
            </a:r>
          </a:p>
          <a:p>
            <a:pPr lvl="1"/>
            <a:r>
              <a:rPr lang="en-US" dirty="0"/>
              <a:t>Easier expansion</a:t>
            </a:r>
          </a:p>
          <a:p>
            <a:pPr lvl="1"/>
            <a:r>
              <a:rPr lang="en-US" dirty="0"/>
              <a:t>Protection of valuable data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Improved performance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Analysis of distributed data</a:t>
            </a:r>
          </a:p>
        </p:txBody>
      </p:sp>
      <p:pic>
        <p:nvPicPr>
          <p:cNvPr id="5122" name="Picture 2" descr="https://www.sevone.com/sites/default/files/images/sevone-cluster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86" y="2977968"/>
            <a:ext cx="6807307" cy="33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4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8171"/>
            <a:ext cx="6502537" cy="42130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Source code of product is made available for: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Open source products are available </a:t>
            </a:r>
            <a:r>
              <a:rPr lang="en-US" dirty="0">
                <a:solidFill>
                  <a:srgbClr val="FF0000"/>
                </a:solidFill>
              </a:rPr>
              <a:t>free</a:t>
            </a:r>
            <a:r>
              <a:rPr lang="en-US" dirty="0"/>
              <a:t> of cost.</a:t>
            </a:r>
          </a:p>
          <a:p>
            <a:pPr>
              <a:lnSpc>
                <a:spcPct val="150000"/>
              </a:lnSpc>
            </a:pPr>
            <a:r>
              <a:rPr lang="en-US" dirty="0"/>
              <a:t>Open source is a certification owned by Open Source Initiative (OSI)</a:t>
            </a:r>
          </a:p>
          <a:p>
            <a:pPr>
              <a:lnSpc>
                <a:spcPct val="150000"/>
              </a:lnSpc>
            </a:pPr>
            <a:r>
              <a:rPr lang="en-US" dirty="0"/>
              <a:t>No restrictions can be applied on modified source code.</a:t>
            </a:r>
          </a:p>
        </p:txBody>
      </p:sp>
      <p:pic>
        <p:nvPicPr>
          <p:cNvPr id="6146" name="Picture 2" descr="http://vecto.rs/1024/vector-of-a-cartoon-surprising-businessman-shouting-ta-ta-coloring-page-outline-by-ron-leishman-14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281" y="2397107"/>
            <a:ext cx="3188154" cy="3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6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Horizontally Scalable.?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126" y="1364173"/>
            <a:ext cx="7236823" cy="493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Ability to increase capacity by adding hardware or software entities.</a:t>
            </a:r>
          </a:p>
          <a:p>
            <a:pPr>
              <a:lnSpc>
                <a:spcPct val="150000"/>
              </a:lnSpc>
            </a:pPr>
            <a:r>
              <a:rPr lang="en-US" dirty="0"/>
              <a:t>Building out, instead of building up.</a:t>
            </a:r>
          </a:p>
          <a:p>
            <a:pPr>
              <a:lnSpc>
                <a:spcPct val="150000"/>
              </a:lnSpc>
            </a:pPr>
            <a:r>
              <a:rPr lang="en-US" dirty="0"/>
              <a:t>Advantage: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Don’t have to buy a new bigger server and move data, ADD a node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Handles high number of reads and writes</a:t>
            </a:r>
          </a:p>
          <a:p>
            <a:pPr>
              <a:lnSpc>
                <a:spcPct val="150000"/>
              </a:lnSpc>
            </a:pPr>
            <a:r>
              <a:rPr lang="en-US" dirty="0"/>
              <a:t>Disadvantage: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Database administrator needs to put all pieces together.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Adding cost effective servers is not a good idea.</a:t>
            </a:r>
          </a:p>
        </p:txBody>
      </p:sp>
      <p:pic>
        <p:nvPicPr>
          <p:cNvPr id="7170" name="Picture 2" descr="http://abiasforaction.net/wp-content/uploads/2015/01/Network-Diagram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2" t="-689" r="200" b="689"/>
          <a:stretch/>
        </p:blipFill>
        <p:spPr bwMode="auto">
          <a:xfrm>
            <a:off x="9400949" y="1364173"/>
            <a:ext cx="2656069" cy="454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92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Replication support?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149634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Replication: Synchronizing multiple copies of same data.</a:t>
            </a:r>
          </a:p>
          <a:p>
            <a:pPr>
              <a:lnSpc>
                <a:spcPct val="160000"/>
              </a:lnSpc>
            </a:pPr>
            <a:r>
              <a:rPr lang="en-US" dirty="0"/>
              <a:t>Involves source and destination database.</a:t>
            </a:r>
          </a:p>
          <a:p>
            <a:pPr>
              <a:lnSpc>
                <a:spcPct val="160000"/>
              </a:lnSpc>
            </a:pPr>
            <a:r>
              <a:rPr lang="en-US" dirty="0"/>
              <a:t>Advantages: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Saves data loss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Increases speed of access</a:t>
            </a:r>
          </a:p>
          <a:p>
            <a:pPr>
              <a:lnSpc>
                <a:spcPct val="160000"/>
              </a:lnSpc>
            </a:pPr>
            <a:r>
              <a:rPr lang="en-US" dirty="0"/>
              <a:t>Data centers of significant companies: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Facebook: 9 copies of same data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Google: 17 across the world</a:t>
            </a:r>
          </a:p>
        </p:txBody>
      </p:sp>
      <p:pic>
        <p:nvPicPr>
          <p:cNvPr id="8194" name="Picture 2" descr="https://docs.oracle.com/cd/E11882_01/server.112/e17516/img/tdpii5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847" y="2908254"/>
            <a:ext cx="2476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8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NoSql</a:t>
            </a:r>
            <a:r>
              <a:rPr lang="en-US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8983"/>
            <a:ext cx="8915400" cy="4624251"/>
          </a:xfrm>
        </p:spPr>
        <p:txBody>
          <a:bodyPr>
            <a:normAutofit/>
          </a:bodyPr>
          <a:lstStyle/>
          <a:p>
            <a:r>
              <a:rPr lang="en-US" b="1" dirty="0"/>
              <a:t>Key - value stores: </a:t>
            </a:r>
          </a:p>
          <a:p>
            <a:pPr lvl="1"/>
            <a:r>
              <a:rPr lang="en-US" dirty="0"/>
              <a:t>Each data value consists of an indexed key and a value for that key</a:t>
            </a:r>
          </a:p>
          <a:p>
            <a:pPr lvl="1"/>
            <a:r>
              <a:rPr lang="en-US" dirty="0"/>
              <a:t>Examples − Berkeley dB, Cassandra</a:t>
            </a:r>
          </a:p>
          <a:p>
            <a:pPr marL="457200" lvl="1" indent="0">
              <a:buNone/>
            </a:pPr>
            <a:r>
              <a:rPr lang="en-US" dirty="0"/>
              <a:t>The key value type uses a hash table in which there exists </a:t>
            </a:r>
          </a:p>
          <a:p>
            <a:pPr lvl="1"/>
            <a:r>
              <a:rPr lang="en-US" dirty="0"/>
              <a:t> unique key and a pointer to a particular item of data.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1378" t="30787" r="50801" b="38996"/>
          <a:stretch/>
        </p:blipFill>
        <p:spPr bwMode="auto">
          <a:xfrm>
            <a:off x="3601329" y="3629465"/>
            <a:ext cx="5711483" cy="2194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874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351"/>
          </a:xfrm>
        </p:spPr>
        <p:txBody>
          <a:bodyPr>
            <a:noAutofit/>
          </a:bodyPr>
          <a:lstStyle/>
          <a:p>
            <a:r>
              <a:rPr lang="en-US" dirty="0"/>
              <a:t>Document stores: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4243"/>
            <a:ext cx="8915400" cy="4426979"/>
          </a:xfrm>
        </p:spPr>
        <p:txBody>
          <a:bodyPr/>
          <a:lstStyle/>
          <a:p>
            <a:r>
              <a:rPr lang="en-US" dirty="0"/>
              <a:t>Data - a collection of key value pairs is compressed as a document store quite similar to a key-value store.</a:t>
            </a:r>
          </a:p>
          <a:p>
            <a:r>
              <a:rPr lang="en-US" dirty="0"/>
              <a:t>The only difference is that values stored referred to as “documents”.</a:t>
            </a:r>
          </a:p>
          <a:p>
            <a:r>
              <a:rPr lang="en-US" dirty="0"/>
              <a:t> Shows data values collected as a “document” representing the names of specific retail stores.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2340" t="25371" r="28525" b="49829"/>
          <a:stretch/>
        </p:blipFill>
        <p:spPr bwMode="auto">
          <a:xfrm>
            <a:off x="3249637" y="3376246"/>
            <a:ext cx="7695028" cy="24337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350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in documents, rather than in tables.</a:t>
            </a:r>
          </a:p>
          <a:p>
            <a:r>
              <a:rPr lang="en-US" dirty="0"/>
              <a:t>Apache Couch DB is an example of a document store.</a:t>
            </a:r>
          </a:p>
          <a:p>
            <a:r>
              <a:rPr lang="en-US" dirty="0"/>
              <a:t>Couch DB and MongoDB are the most popular </a:t>
            </a:r>
          </a:p>
          <a:p>
            <a:pPr marL="0" indent="0">
              <a:buNone/>
            </a:pPr>
            <a:r>
              <a:rPr lang="en-US" dirty="0"/>
              <a:t>      document based databases.</a:t>
            </a:r>
          </a:p>
          <a:p>
            <a:r>
              <a:rPr lang="en-US" dirty="0"/>
              <a:t>API or query language that retrieves documents based</a:t>
            </a:r>
          </a:p>
          <a:p>
            <a:pPr marL="0" indent="0">
              <a:buNone/>
            </a:pPr>
            <a:r>
              <a:rPr lang="en-US" dirty="0"/>
              <a:t>     on their contents.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83756" y="2133600"/>
            <a:ext cx="258881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834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864"/>
          </a:xfrm>
        </p:spPr>
        <p:txBody>
          <a:bodyPr>
            <a:normAutofit fontScale="90000"/>
          </a:bodyPr>
          <a:lstStyle/>
          <a:p>
            <a:r>
              <a:rPr lang="en-US" dirty="0"/>
              <a:t>Column</a:t>
            </a:r>
            <a:r>
              <a:rPr lang="en-US" b="1" dirty="0"/>
              <a:t> </a:t>
            </a:r>
            <a:r>
              <a:rPr lang="en-US" dirty="0"/>
              <a:t>stores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4974"/>
            <a:ext cx="8915400" cy="4546248"/>
          </a:xfrm>
        </p:spPr>
        <p:txBody>
          <a:bodyPr/>
          <a:lstStyle/>
          <a:p>
            <a:r>
              <a:rPr lang="en-US" dirty="0"/>
              <a:t>Store data in column families as rows that have many columns associated with a row key.</a:t>
            </a:r>
          </a:p>
          <a:p>
            <a:r>
              <a:rPr lang="en-US" dirty="0"/>
              <a:t>Column family can be compared to a container of rows in an RDBMS table.</a:t>
            </a:r>
          </a:p>
          <a:p>
            <a:r>
              <a:rPr lang="en-US" dirty="0"/>
              <a:t>key identifies the row and the row consists of multiple columns.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7244" t="12258" r="28686" b="50684"/>
          <a:stretch/>
        </p:blipFill>
        <p:spPr bwMode="auto">
          <a:xfrm>
            <a:off x="3179298" y="2982350"/>
            <a:ext cx="6302327" cy="29288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58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on these..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499556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About CouchDB</a:t>
            </a:r>
          </a:p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NoSql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Databases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Installation steps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Curl and Futon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HTTP API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Creating and Deleting Databases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Updating Databases – Basic operations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Using files in Databases</a:t>
            </a:r>
          </a:p>
        </p:txBody>
      </p:sp>
    </p:spTree>
    <p:extLst>
      <p:ext uri="{BB962C8B-B14F-4D97-AF65-F5344CB8AC3E}">
        <p14:creationId xmlns:p14="http://schemas.microsoft.com/office/powerpoint/2010/main" val="297751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7612"/>
          </a:xfrm>
        </p:spPr>
        <p:txBody>
          <a:bodyPr>
            <a:noAutofit/>
          </a:bodyPr>
          <a:lstStyle/>
          <a:p>
            <a:r>
              <a:rPr lang="en-US" dirty="0"/>
              <a:t>Graph base: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0991"/>
            <a:ext cx="8915400" cy="4572000"/>
          </a:xfrm>
        </p:spPr>
        <p:txBody>
          <a:bodyPr/>
          <a:lstStyle/>
          <a:p>
            <a:r>
              <a:rPr lang="en-US" dirty="0"/>
              <a:t> No SQL or tables or columns representation. </a:t>
            </a:r>
          </a:p>
          <a:p>
            <a:r>
              <a:rPr lang="en-US" dirty="0"/>
              <a:t> Graphical representation with nodes, edges &amp; relationships between them.</a:t>
            </a:r>
          </a:p>
          <a:p>
            <a:r>
              <a:rPr lang="en-US" dirty="0"/>
              <a:t> Data can be easily transformed from one model to the other using a Graph Base NoSQL database.</a:t>
            </a:r>
          </a:p>
          <a:p>
            <a:r>
              <a:rPr lang="en-US" dirty="0"/>
              <a:t>Database uses edges and nodes to represent and store data.</a:t>
            </a:r>
          </a:p>
          <a:p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2019" t="33352" r="66026" b="22463"/>
          <a:stretch/>
        </p:blipFill>
        <p:spPr bwMode="auto">
          <a:xfrm>
            <a:off x="4586068" y="3319975"/>
            <a:ext cx="3573194" cy="2723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824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CouchDB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7570662"/>
              </p:ext>
            </p:extLst>
          </p:nvPr>
        </p:nvGraphicFramePr>
        <p:xfrm>
          <a:off x="2592923" y="2083525"/>
          <a:ext cx="8471316" cy="35465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235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CouchDB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313">
                <a:tc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Non-Relational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313">
                <a:tc>
                  <a:txBody>
                    <a:bodyPr/>
                    <a:lstStyle/>
                    <a:p>
                      <a:r>
                        <a:rPr lang="en-US" dirty="0"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313">
                <a:tc>
                  <a:txBody>
                    <a:bodyPr/>
                    <a:lstStyle/>
                    <a:p>
                      <a:r>
                        <a:rPr lang="en-US" dirty="0"/>
                        <a:t>Rows and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  <a:r>
                        <a:rPr lang="en-US" baseline="0" dirty="0"/>
                        <a:t> Fields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313">
                <a:tc>
                  <a:txBody>
                    <a:bodyPr/>
                    <a:lstStyle/>
                    <a:p>
                      <a:r>
                        <a:rPr lang="en-US" dirty="0"/>
                        <a:t>SQL Query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Map/Reduce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462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427"/>
          </a:xfrm>
        </p:spPr>
        <p:txBody>
          <a:bodyPr/>
          <a:lstStyle/>
          <a:p>
            <a:r>
              <a:rPr lang="en-US" dirty="0"/>
              <a:t>Installing CouchDB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8652"/>
            <a:ext cx="5183188" cy="33658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package;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1.6.1 Stable release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2.0.0 Latest release</a:t>
            </a:r>
          </a:p>
          <a:p>
            <a:pPr>
              <a:lnSpc>
                <a:spcPct val="150000"/>
              </a:lnSpc>
            </a:pPr>
            <a:r>
              <a:rPr lang="en-US" dirty="0"/>
              <a:t>Linux: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couchdb</a:t>
            </a:r>
            <a:r>
              <a:rPr lang="en-US" dirty="0"/>
              <a:t> – y</a:t>
            </a:r>
          </a:p>
          <a:p>
            <a:pPr>
              <a:lnSpc>
                <a:spcPct val="150000"/>
              </a:lnSpc>
            </a:pPr>
            <a:r>
              <a:rPr lang="en-US" dirty="0"/>
              <a:t>Windows: run the setup file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Need an installation demo?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2864" y="5172241"/>
            <a:ext cx="613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Masters in Computer Science!</a:t>
            </a:r>
          </a:p>
        </p:txBody>
      </p:sp>
    </p:spTree>
    <p:extLst>
      <p:ext uri="{BB962C8B-B14F-4D97-AF65-F5344CB8AC3E}">
        <p14:creationId xmlns:p14="http://schemas.microsoft.com/office/powerpoint/2010/main" val="425291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CouchDB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02526"/>
            <a:ext cx="7599817" cy="1262743"/>
          </a:xfrm>
        </p:spPr>
        <p:txBody>
          <a:bodyPr/>
          <a:lstStyle/>
          <a:p>
            <a:r>
              <a:rPr lang="en-US" dirty="0"/>
              <a:t>HTTP based REST API</a:t>
            </a:r>
          </a:p>
          <a:p>
            <a:r>
              <a:rPr lang="en-US" dirty="0"/>
              <a:t>No need to worry about structure of the data</a:t>
            </a:r>
          </a:p>
          <a:p>
            <a:r>
              <a:rPr lang="en-US" dirty="0"/>
              <a:t>Easy-to-use Replication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2965269"/>
            <a:ext cx="7916092" cy="34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86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CouchDB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Representation - Using JSON</a:t>
            </a:r>
          </a:p>
          <a:p>
            <a:pPr>
              <a:lnSpc>
                <a:spcPct val="200000"/>
              </a:lnSpc>
            </a:pPr>
            <a:r>
              <a:rPr lang="en-US" dirty="0"/>
              <a:t>Interaction - Futon / CouchDB API</a:t>
            </a:r>
          </a:p>
          <a:p>
            <a:pPr>
              <a:lnSpc>
                <a:spcPct val="200000"/>
              </a:lnSpc>
            </a:pPr>
            <a:r>
              <a:rPr lang="en-US" dirty="0"/>
              <a:t>Querying - Map / Reduce</a:t>
            </a:r>
          </a:p>
          <a:p>
            <a:pPr>
              <a:lnSpc>
                <a:spcPct val="200000"/>
              </a:lnSpc>
            </a:pPr>
            <a:r>
              <a:rPr lang="en-US" dirty="0"/>
              <a:t>Design Documents - Application code(Language :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/>
              <a:t>Documents can have attachments</a:t>
            </a:r>
          </a:p>
        </p:txBody>
      </p:sp>
    </p:spTree>
    <p:extLst>
      <p:ext uri="{BB962C8B-B14F-4D97-AF65-F5344CB8AC3E}">
        <p14:creationId xmlns:p14="http://schemas.microsoft.com/office/powerpoint/2010/main" val="1396917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US" dirty="0"/>
              <a:t>JSON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1" y="2081348"/>
            <a:ext cx="4843554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Stands for JavaScript Object Notation</a:t>
            </a:r>
          </a:p>
          <a:p>
            <a:pPr>
              <a:lnSpc>
                <a:spcPct val="200000"/>
              </a:lnSpc>
            </a:pPr>
            <a:r>
              <a:rPr lang="en-US" dirty="0"/>
              <a:t>Derived from JavaScript scripting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Used for representing simple data structures and associative arrays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3577" y="1523335"/>
            <a:ext cx="4572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buClr>
                <a:schemeClr val="dk2"/>
              </a:buClr>
              <a:buSzPct val="166666"/>
              <a:defRPr/>
            </a:pPr>
            <a:r>
              <a:rPr lang="en" sz="2000" dirty="0">
                <a:solidFill>
                  <a:schemeClr val="dk2"/>
                </a:solidFill>
                <a:sym typeface="Arial"/>
              </a:rPr>
              <a:t>Example:</a:t>
            </a:r>
          </a:p>
          <a:p>
            <a:pPr marL="38100">
              <a:buClr>
                <a:schemeClr val="dk2"/>
              </a:buClr>
              <a:buSzPct val="166666"/>
              <a:defRPr/>
            </a:pPr>
            <a:r>
              <a:rPr lang="en" sz="2000" dirty="0">
                <a:solidFill>
                  <a:schemeClr val="dk2"/>
                </a:solidFill>
                <a:sym typeface="Arial"/>
              </a:rPr>
              <a:t>{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1600" dirty="0">
                <a:solidFill>
                  <a:schemeClr val="dk2"/>
                </a:solidFill>
                <a:sym typeface="Arial"/>
              </a:rPr>
              <a:t>	</a:t>
            </a:r>
            <a:r>
              <a:rPr lang="en-US" sz="2000" dirty="0">
                <a:solidFill>
                  <a:schemeClr val="dk2"/>
                </a:solidFill>
                <a:sym typeface="Arial"/>
              </a:rPr>
              <a:t>"firstName": "John",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"lastName": "Smith",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"age": 25,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"phoneNumber": [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 {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	"type": "home",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	"number": "212 555-1234"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 },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{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	"type": "fax",            					"number": "646 555-4567"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	 } ]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sz="2000" dirty="0">
                <a:solidFill>
                  <a:schemeClr val="dk2"/>
                </a:solidFill>
                <a:sym typeface="Arial"/>
              </a:rPr>
              <a:t>}</a:t>
            </a:r>
            <a:endParaRPr lang="en-US" sz="2000" dirty="0">
              <a:solidFill>
                <a:schemeClr val="dk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44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– Transferring data using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3337"/>
            <a:ext cx="8915400" cy="1706880"/>
          </a:xfrm>
        </p:spPr>
        <p:txBody>
          <a:bodyPr>
            <a:normAutofit/>
          </a:bodyPr>
          <a:lstStyle/>
          <a:p>
            <a:r>
              <a:rPr lang="en-US" dirty="0"/>
              <a:t>Checking to see if CouchDB server is up.</a:t>
            </a:r>
          </a:p>
          <a:p>
            <a:pPr lvl="1"/>
            <a:r>
              <a:rPr lang="en-US" dirty="0"/>
              <a:t>curl 127.0.0.1:5984</a:t>
            </a:r>
          </a:p>
          <a:p>
            <a:pPr lvl="1"/>
            <a:r>
              <a:rPr lang="en-US" dirty="0"/>
              <a:t>curl localhost:5984</a:t>
            </a:r>
          </a:p>
          <a:p>
            <a:pPr lvl="1"/>
            <a:r>
              <a:rPr lang="en-US" dirty="0"/>
              <a:t>curl server_ip:5984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7778"/>
          <a:stretch/>
        </p:blipFill>
        <p:spPr>
          <a:xfrm>
            <a:off x="2935741" y="4068534"/>
            <a:ext cx="7305540" cy="20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86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– Database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294" y="1441622"/>
            <a:ext cx="8915400" cy="3777622"/>
          </a:xfrm>
        </p:spPr>
        <p:txBody>
          <a:bodyPr>
            <a:noAutofit/>
          </a:bodyPr>
          <a:lstStyle/>
          <a:p>
            <a:r>
              <a:rPr lang="en-US" dirty="0"/>
              <a:t>Command to get a list of Databases : </a:t>
            </a:r>
          </a:p>
          <a:p>
            <a:pPr marL="0" indent="0">
              <a:buNone/>
            </a:pPr>
            <a:r>
              <a:rPr lang="en-US" dirty="0"/>
              <a:t>	curl -X GET http://127.0.0.1:5984/_all_dbs</a:t>
            </a:r>
          </a:p>
          <a:p>
            <a:endParaRPr lang="en-US" dirty="0"/>
          </a:p>
          <a:p>
            <a:r>
              <a:rPr lang="en-US" dirty="0"/>
              <a:t>Command to create a Database :</a:t>
            </a:r>
          </a:p>
          <a:p>
            <a:pPr marL="0" indent="0">
              <a:buNone/>
            </a:pPr>
            <a:r>
              <a:rPr lang="en-US" dirty="0"/>
              <a:t>	curl -X PUT http://127.0.0.1:5984/DB_name</a:t>
            </a:r>
          </a:p>
          <a:p>
            <a:endParaRPr lang="en-US" dirty="0"/>
          </a:p>
          <a:p>
            <a:r>
              <a:rPr lang="en-US" dirty="0"/>
              <a:t>Curl's -v option :</a:t>
            </a:r>
          </a:p>
          <a:p>
            <a:pPr marL="0" indent="0">
              <a:buNone/>
            </a:pPr>
            <a:r>
              <a:rPr lang="en-US" dirty="0"/>
              <a:t>	curl -</a:t>
            </a:r>
            <a:r>
              <a:rPr lang="en-US" dirty="0" err="1"/>
              <a:t>vX</a:t>
            </a:r>
            <a:r>
              <a:rPr lang="en-US" dirty="0"/>
              <a:t> PUT http://127.0.0.1:5984/DB_name</a:t>
            </a:r>
          </a:p>
          <a:p>
            <a:endParaRPr lang="en-US" dirty="0"/>
          </a:p>
          <a:p>
            <a:r>
              <a:rPr lang="en-US" dirty="0"/>
              <a:t>Command to destroy a Database :</a:t>
            </a:r>
          </a:p>
          <a:p>
            <a:pPr marL="0" indent="0">
              <a:buNone/>
            </a:pPr>
            <a:r>
              <a:rPr lang="en-US" dirty="0"/>
              <a:t>	curl -X DELETE http://127.0.0.1:5984/DB_name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2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– Document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434" y="1478692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Command to create a document :</a:t>
            </a:r>
          </a:p>
          <a:p>
            <a:pPr marL="0" indent="0">
              <a:buNone/>
            </a:pPr>
            <a:r>
              <a:rPr lang="en-US" sz="1900" dirty="0"/>
              <a:t>	    curl -X PUT http://127.0.0.1:5984/albums/</a:t>
            </a:r>
          </a:p>
          <a:p>
            <a:pPr marL="0" indent="0">
              <a:buNone/>
            </a:pPr>
            <a:r>
              <a:rPr lang="en-US" sz="1900" dirty="0"/>
              <a:t>	    6ert2gh45ji6h6tywe324743rtbhgtrg \ -d       </a:t>
            </a:r>
          </a:p>
          <a:p>
            <a:pPr marL="0" indent="0">
              <a:buNone/>
            </a:pPr>
            <a:r>
              <a:rPr lang="en-US" sz="1900" dirty="0"/>
              <a:t>	    '{"title":"</a:t>
            </a:r>
            <a:r>
              <a:rPr lang="en-US" sz="1900" dirty="0" err="1"/>
              <a:t>abc</a:t>
            </a:r>
            <a:r>
              <a:rPr lang="en-US" sz="1900" dirty="0"/>
              <a:t>","artist":"</a:t>
            </a:r>
            <a:r>
              <a:rPr lang="en-US" sz="1900" dirty="0" err="1"/>
              <a:t>xyz</a:t>
            </a:r>
            <a:r>
              <a:rPr lang="en-US" sz="1900" dirty="0"/>
              <a:t>"}' </a:t>
            </a:r>
          </a:p>
          <a:p>
            <a:endParaRPr lang="en-US" sz="1900" dirty="0"/>
          </a:p>
          <a:p>
            <a:r>
              <a:rPr lang="en-US" sz="1900" dirty="0"/>
              <a:t>Command to get a UUID :</a:t>
            </a:r>
          </a:p>
          <a:p>
            <a:pPr marL="0" indent="0">
              <a:buNone/>
            </a:pPr>
            <a:r>
              <a:rPr lang="en-US" sz="1900" dirty="0"/>
              <a:t>	    curl -X GET http://127.0.0.1:5984/_uuids</a:t>
            </a:r>
          </a:p>
          <a:p>
            <a:endParaRPr lang="en-US" sz="1900" dirty="0"/>
          </a:p>
          <a:p>
            <a:r>
              <a:rPr lang="en-US" sz="1900" dirty="0"/>
              <a:t>Command to retrieve a Document :</a:t>
            </a:r>
          </a:p>
          <a:p>
            <a:pPr marL="0" indent="0">
              <a:buNone/>
            </a:pPr>
            <a:r>
              <a:rPr lang="en-US" sz="1900" dirty="0"/>
              <a:t>	     curl -X GET http://127.0.0.1:5984/albums/</a:t>
            </a:r>
          </a:p>
          <a:p>
            <a:pPr marL="457200" lvl="1" indent="0">
              <a:buNone/>
            </a:pPr>
            <a:r>
              <a:rPr lang="en-US" sz="1900" dirty="0"/>
              <a:t>     6ert2gh45ji6h6tywe324743rtbhgtrg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1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– Document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650" y="1515762"/>
            <a:ext cx="8915400" cy="3777622"/>
          </a:xfrm>
        </p:spPr>
        <p:txBody>
          <a:bodyPr/>
          <a:lstStyle/>
          <a:p>
            <a:r>
              <a:rPr lang="en-US" dirty="0"/>
              <a:t>Command for attachments :</a:t>
            </a:r>
          </a:p>
          <a:p>
            <a:pPr marL="0" indent="0">
              <a:buNone/>
            </a:pPr>
            <a:r>
              <a:rPr lang="en-US" dirty="0"/>
              <a:t>	     curl -</a:t>
            </a:r>
            <a:r>
              <a:rPr lang="en-US" dirty="0" err="1"/>
              <a:t>vX</a:t>
            </a:r>
            <a:r>
              <a:rPr lang="en-US" dirty="0"/>
              <a:t> PUT http://127.0.0.1:5984/albums/</a:t>
            </a:r>
          </a:p>
          <a:p>
            <a:pPr marL="0" indent="0">
              <a:buNone/>
            </a:pPr>
            <a:r>
              <a:rPr lang="en-US" dirty="0"/>
              <a:t>	    6ert2gh45ji6h6tywe324743rtbhgtrg/ \ 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err="1"/>
              <a:t>artwork.jpg?rev</a:t>
            </a:r>
            <a:r>
              <a:rPr lang="en-US" dirty="0"/>
              <a:t>=2-2739352689 --data-binary   </a:t>
            </a:r>
          </a:p>
          <a:p>
            <a:pPr marL="0" indent="0">
              <a:buNone/>
            </a:pPr>
            <a:r>
              <a:rPr lang="en-US" dirty="0"/>
              <a:t>	    @artwork.jpg -H "Content-Type: image/jpg“</a:t>
            </a:r>
          </a:p>
          <a:p>
            <a:endParaRPr lang="en-US" dirty="0"/>
          </a:p>
          <a:p>
            <a:r>
              <a:rPr lang="en-US" dirty="0"/>
              <a:t>To view the image in the browser, URL is :</a:t>
            </a:r>
          </a:p>
          <a:p>
            <a:pPr marL="0" indent="0">
              <a:buNone/>
            </a:pPr>
            <a:r>
              <a:rPr lang="en-US" dirty="0"/>
              <a:t>	     http://127.0.0.1:5984/albums/6ert2gh45ji6h6  </a:t>
            </a:r>
          </a:p>
          <a:p>
            <a:pPr marL="457200" lvl="1" indent="0">
              <a:buNone/>
            </a:pPr>
            <a:r>
              <a:rPr lang="en-US" sz="1800" dirty="0"/>
              <a:t>      tywe324743rtbhgtrg/artwork.jpg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6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Couchdb</a:t>
            </a:r>
            <a:r>
              <a:rPr lang="en-US" dirty="0"/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53479"/>
            <a:ext cx="8915400" cy="41361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An open-source document oriented database </a:t>
            </a:r>
          </a:p>
          <a:p>
            <a:pPr>
              <a:lnSpc>
                <a:spcPct val="200000"/>
              </a:lnSpc>
            </a:pPr>
            <a:r>
              <a:rPr lang="en-US" dirty="0"/>
              <a:t>Created By : Damien Katz </a:t>
            </a:r>
          </a:p>
          <a:p>
            <a:pPr>
              <a:lnSpc>
                <a:spcPct val="200000"/>
              </a:lnSpc>
            </a:pPr>
            <a:r>
              <a:rPr lang="en-US" dirty="0"/>
              <a:t>Year : 2005</a:t>
            </a:r>
          </a:p>
          <a:p>
            <a:pPr>
              <a:lnSpc>
                <a:spcPct val="200000"/>
              </a:lnSpc>
            </a:pPr>
            <a:r>
              <a:rPr lang="en-US" dirty="0"/>
              <a:t>Language 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Erlang</a:t>
            </a:r>
          </a:p>
          <a:p>
            <a:pPr>
              <a:lnSpc>
                <a:spcPct val="200000"/>
              </a:lnSpc>
            </a:pPr>
            <a:r>
              <a:rPr lang="en-US" dirty="0"/>
              <a:t>License 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Apache Software Foundation(2008)</a:t>
            </a:r>
          </a:p>
          <a:p>
            <a:pPr>
              <a:lnSpc>
                <a:spcPct val="200000"/>
              </a:lnSpc>
            </a:pPr>
            <a:r>
              <a:rPr lang="en-US" dirty="0"/>
              <a:t>Type of DB: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NoSQL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29" y="375630"/>
            <a:ext cx="4186283" cy="17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68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– Replicate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714" y="1577546"/>
            <a:ext cx="8915400" cy="3777622"/>
          </a:xfrm>
        </p:spPr>
        <p:txBody>
          <a:bodyPr/>
          <a:lstStyle/>
          <a:p>
            <a:r>
              <a:rPr lang="en-US" dirty="0"/>
              <a:t>Command to replicate a Database :</a:t>
            </a:r>
          </a:p>
          <a:p>
            <a:pPr marL="0" indent="0">
              <a:buNone/>
            </a:pPr>
            <a:r>
              <a:rPr lang="en-US" dirty="0"/>
              <a:t>	    curl -</a:t>
            </a:r>
            <a:r>
              <a:rPr lang="en-US" dirty="0" err="1"/>
              <a:t>vX</a:t>
            </a:r>
            <a:r>
              <a:rPr lang="en-US" dirty="0"/>
              <a:t> POST http://127.0.0.1:5984/</a:t>
            </a:r>
          </a:p>
          <a:p>
            <a:pPr marL="0" indent="0">
              <a:buNone/>
            </a:pPr>
            <a:r>
              <a:rPr lang="en-US" dirty="0"/>
              <a:t>	    _replicate \ -d '{"</a:t>
            </a:r>
            <a:r>
              <a:rPr lang="en-US" dirty="0" err="1"/>
              <a:t>source":"albums","target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	     "</a:t>
            </a:r>
            <a:r>
              <a:rPr lang="en-US" dirty="0" err="1"/>
              <a:t>albums_replica</a:t>
            </a:r>
            <a:r>
              <a:rPr lang="en-US" dirty="0"/>
              <a:t>"}'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51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001" y="1429265"/>
            <a:ext cx="8915400" cy="3777622"/>
          </a:xfrm>
        </p:spPr>
        <p:txBody>
          <a:bodyPr>
            <a:noAutofit/>
          </a:bodyPr>
          <a:lstStyle/>
          <a:p>
            <a:r>
              <a:rPr lang="en-US" dirty="0"/>
              <a:t>Built-in admin interface</a:t>
            </a:r>
          </a:p>
          <a:p>
            <a:endParaRPr lang="en-US" dirty="0"/>
          </a:p>
          <a:p>
            <a:r>
              <a:rPr lang="en-US" dirty="0"/>
              <a:t>Access to all CouchDB features</a:t>
            </a:r>
          </a:p>
          <a:p>
            <a:endParaRPr lang="en-US" dirty="0"/>
          </a:p>
          <a:p>
            <a:r>
              <a:rPr lang="en-US" dirty="0"/>
              <a:t>Create and Destroy databases</a:t>
            </a:r>
          </a:p>
          <a:p>
            <a:endParaRPr lang="en-US" dirty="0"/>
          </a:p>
          <a:p>
            <a:r>
              <a:rPr lang="en-US" dirty="0"/>
              <a:t>Create, View and Edit Documents</a:t>
            </a:r>
          </a:p>
          <a:p>
            <a:endParaRPr lang="en-US" dirty="0"/>
          </a:p>
          <a:p>
            <a:r>
              <a:rPr lang="en-US" dirty="0"/>
              <a:t>Compose and run Map / Reduce Views</a:t>
            </a:r>
          </a:p>
          <a:p>
            <a:endParaRPr lang="en-US" dirty="0"/>
          </a:p>
          <a:p>
            <a:r>
              <a:rPr lang="en-US" dirty="0"/>
              <a:t>Replicate a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20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FUTON Interface Demo</a:t>
            </a:r>
          </a:p>
        </p:txBody>
      </p:sp>
      <p:pic>
        <p:nvPicPr>
          <p:cNvPr id="4" name="Picture 2" descr="G:\AdvanceDB\Presentation\images\HTTP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2925" y="1594022"/>
            <a:ext cx="8552870" cy="4806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6582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(HTTP API)</a:t>
            </a:r>
            <a:br>
              <a:rPr lang="en-US" dirty="0"/>
            </a:br>
            <a:r>
              <a:rPr lang="en-US" dirty="0"/>
              <a:t>HTTP Request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1"/>
            <a:ext cx="8404589" cy="45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2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20837"/>
            <a:ext cx="8911687" cy="44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04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682177"/>
          </a:xfrm>
        </p:spPr>
        <p:txBody>
          <a:bodyPr>
            <a:normAutofit fontScale="90000"/>
          </a:bodyPr>
          <a:lstStyle/>
          <a:p>
            <a:r>
              <a:rPr lang="en-US" dirty="0"/>
              <a:t>Map/Reduce in CouchDB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337" y="1467395"/>
            <a:ext cx="8915400" cy="1785256"/>
          </a:xfrm>
        </p:spPr>
        <p:txBody>
          <a:bodyPr/>
          <a:lstStyle/>
          <a:p>
            <a:r>
              <a:rPr lang="en-US" dirty="0"/>
              <a:t>Map –Reduce is a technique designed for dealing with big data and processing in parallel in distributed systems</a:t>
            </a:r>
          </a:p>
          <a:p>
            <a:r>
              <a:rPr lang="en-US" dirty="0"/>
              <a:t>Designed to deal with semi-structured data</a:t>
            </a:r>
          </a:p>
          <a:p>
            <a:r>
              <a:rPr lang="en-US" dirty="0"/>
              <a:t>JavaScript (Default)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G:\AdvanceDB\mp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5041" y="3137029"/>
            <a:ext cx="4830098" cy="33532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4390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/>
          <a:lstStyle/>
          <a:p>
            <a:r>
              <a:rPr lang="en-US" dirty="0"/>
              <a:t>MAP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338" y="1349829"/>
            <a:ext cx="8915400" cy="3777622"/>
          </a:xfrm>
        </p:spPr>
        <p:txBody>
          <a:bodyPr/>
          <a:lstStyle/>
          <a:p>
            <a:r>
              <a:rPr lang="en-US" dirty="0"/>
              <a:t>MAP functions identify data with collections, process them, and output transformed values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G:\AdvanceDB\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8127" y="2381103"/>
            <a:ext cx="6850902" cy="2778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0686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/>
          <a:lstStyle/>
          <a:p>
            <a:r>
              <a:rPr lang="en-US" dirty="0"/>
              <a:t>MAP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7578"/>
            <a:ext cx="8915400" cy="3777622"/>
          </a:xfrm>
        </p:spPr>
        <p:txBody>
          <a:bodyPr/>
          <a:lstStyle/>
          <a:p>
            <a:r>
              <a:rPr lang="en-US" dirty="0"/>
              <a:t>Has one document as input</a:t>
            </a:r>
          </a:p>
          <a:p>
            <a:r>
              <a:rPr lang="en-US" dirty="0"/>
              <a:t>Can emit all JSON _Types as key and value</a:t>
            </a:r>
          </a:p>
          <a:p>
            <a:pPr lvl="1"/>
            <a:r>
              <a:rPr lang="en-US" dirty="0"/>
              <a:t>Special Values: 	null , True, False</a:t>
            </a:r>
          </a:p>
          <a:p>
            <a:pPr lvl="1"/>
            <a:r>
              <a:rPr lang="en-US" dirty="0"/>
              <a:t>Numbers:			1.5, 200</a:t>
            </a:r>
          </a:p>
          <a:p>
            <a:pPr lvl="1"/>
            <a:r>
              <a:rPr lang="en-US" dirty="0"/>
              <a:t>Strings:			“+”, “1”, “</a:t>
            </a:r>
            <a:r>
              <a:rPr lang="en-US" dirty="0" err="1"/>
              <a:t>audi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Arrays:			[1], [1,2], [1, “Audi”, true]</a:t>
            </a:r>
          </a:p>
          <a:p>
            <a:r>
              <a:rPr lang="en-US" dirty="0"/>
              <a:t>Results are ordered by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05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US" dirty="0"/>
              <a:t>Reduce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3703"/>
            <a:ext cx="8915400" cy="3777622"/>
          </a:xfrm>
        </p:spPr>
        <p:txBody>
          <a:bodyPr/>
          <a:lstStyle/>
          <a:p>
            <a:r>
              <a:rPr lang="en-US" dirty="0"/>
              <a:t>Has arrays of keys and values as input</a:t>
            </a:r>
          </a:p>
          <a:p>
            <a:r>
              <a:rPr lang="en-US" dirty="0"/>
              <a:t>Should reduce the result of a map to a single value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In CouchDB: Some simple built-in native </a:t>
            </a:r>
            <a:r>
              <a:rPr lang="en-US" dirty="0" err="1"/>
              <a:t>erlang</a:t>
            </a:r>
            <a:r>
              <a:rPr lang="en-US" dirty="0"/>
              <a:t> functions (_sum, _count)</a:t>
            </a:r>
          </a:p>
          <a:p>
            <a:r>
              <a:rPr lang="en-US" dirty="0"/>
              <a:t>Automatically called after MAP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51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553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/>
              <a:t>/Reduce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275" y="1310640"/>
            <a:ext cx="8915400" cy="5547360"/>
          </a:xfrm>
        </p:spPr>
        <p:txBody>
          <a:bodyPr/>
          <a:lstStyle/>
          <a:p>
            <a:r>
              <a:rPr lang="en-US" dirty="0"/>
              <a:t>Considering the list of documents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a map, ordered by make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3076" name="Picture 4" descr="G:\AdvanceDB\m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6941" y="1761941"/>
            <a:ext cx="6505070" cy="1124950"/>
          </a:xfrm>
          <a:prstGeom prst="rect">
            <a:avLst/>
          </a:prstGeom>
          <a:noFill/>
        </p:spPr>
      </p:pic>
      <p:pic>
        <p:nvPicPr>
          <p:cNvPr id="3077" name="Picture 5" descr="G:\AdvanceDB\mp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9120" y="3457657"/>
            <a:ext cx="2899954" cy="1153531"/>
          </a:xfrm>
          <a:prstGeom prst="rect">
            <a:avLst/>
          </a:prstGeom>
          <a:noFill/>
        </p:spPr>
      </p:pic>
      <p:pic>
        <p:nvPicPr>
          <p:cNvPr id="3078" name="Picture 6" descr="G:\AdvanceDB\mp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23805" y="5107578"/>
            <a:ext cx="1750423" cy="1580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105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functional programming language</a:t>
            </a:r>
            <a:r>
              <a:rPr lang="en-US" dirty="0"/>
              <a:t>, inspired by LISP, Prolog</a:t>
            </a:r>
          </a:p>
          <a:p>
            <a:r>
              <a:rPr lang="en-US" dirty="0"/>
              <a:t>Appeared first: 1986 (30 Years ago)</a:t>
            </a:r>
          </a:p>
          <a:p>
            <a:r>
              <a:rPr lang="en-US" dirty="0"/>
              <a:t>Recent stable release: 09/21/2016 (Less than 30 days ago) – 19.1</a:t>
            </a:r>
          </a:p>
          <a:p>
            <a:r>
              <a:rPr lang="en-US" dirty="0"/>
              <a:t>Initial Owner: Ericsson</a:t>
            </a:r>
          </a:p>
          <a:p>
            <a:r>
              <a:rPr lang="en-US" dirty="0"/>
              <a:t>Current Owner(Licensed to): Apache Software Foundations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Concurrency and distribution orientation</a:t>
            </a:r>
            <a:r>
              <a:rPr lang="en-US" dirty="0"/>
              <a:t> of Erlang</a:t>
            </a:r>
          </a:p>
          <a:p>
            <a:r>
              <a:rPr lang="en-US" dirty="0"/>
              <a:t>8 Primitive data types</a:t>
            </a:r>
          </a:p>
          <a:p>
            <a:pPr lvl="1"/>
            <a:r>
              <a:rPr lang="en-US" dirty="0"/>
              <a:t>Tuples is one of them with 3 compound data types</a:t>
            </a:r>
          </a:p>
          <a:p>
            <a:pPr lvl="2"/>
            <a:r>
              <a:rPr lang="en-US" dirty="0"/>
              <a:t>One of these 3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MAPS.</a:t>
            </a:r>
          </a:p>
        </p:txBody>
      </p:sp>
    </p:spTree>
    <p:extLst>
      <p:ext uri="{BB962C8B-B14F-4D97-AF65-F5344CB8AC3E}">
        <p14:creationId xmlns:p14="http://schemas.microsoft.com/office/powerpoint/2010/main" val="450231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9113"/>
          </a:xfrm>
        </p:spPr>
        <p:txBody>
          <a:bodyPr/>
          <a:lstStyle/>
          <a:p>
            <a:r>
              <a:rPr lang="en-US" dirty="0"/>
              <a:t>Simple Map/</a:t>
            </a:r>
            <a:r>
              <a:rPr lang="en-US" dirty="0">
                <a:solidFill>
                  <a:srgbClr val="0070C0"/>
                </a:solidFill>
              </a:rPr>
              <a:t>Reduce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275" y="1362890"/>
            <a:ext cx="8915400" cy="4946469"/>
          </a:xfrm>
        </p:spPr>
        <p:txBody>
          <a:bodyPr/>
          <a:lstStyle/>
          <a:p>
            <a:r>
              <a:rPr lang="en-US" dirty="0"/>
              <a:t>Result: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‘sum’ – reduce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" descr="G:\AdvanceDB\mp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0559" y="1489167"/>
            <a:ext cx="1750423" cy="1580606"/>
          </a:xfrm>
          <a:prstGeom prst="rect">
            <a:avLst/>
          </a:prstGeom>
          <a:noFill/>
        </p:spPr>
      </p:pic>
      <p:pic>
        <p:nvPicPr>
          <p:cNvPr id="4098" name="Picture 2" descr="G:\AdvanceDB\reduc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6464" y="3750234"/>
            <a:ext cx="3285936" cy="965457"/>
          </a:xfrm>
          <a:prstGeom prst="rect">
            <a:avLst/>
          </a:prstGeom>
          <a:noFill/>
        </p:spPr>
      </p:pic>
      <p:pic>
        <p:nvPicPr>
          <p:cNvPr id="4099" name="Picture 3" descr="G:\AdvanceDB\reduce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6991" y="5443785"/>
            <a:ext cx="2416140" cy="6304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2453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Array-key</a:t>
            </a:r>
            <a:r>
              <a:rPr lang="en-US" dirty="0"/>
              <a:t> Map/Reduce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149" y="1349828"/>
            <a:ext cx="8915400" cy="5207726"/>
          </a:xfrm>
        </p:spPr>
        <p:txBody>
          <a:bodyPr/>
          <a:lstStyle/>
          <a:p>
            <a:r>
              <a:rPr lang="en-US" dirty="0"/>
              <a:t>List of cars (Documents)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a map, Array as key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Result: </a:t>
            </a:r>
          </a:p>
          <a:p>
            <a:endParaRPr lang="en-US" dirty="0"/>
          </a:p>
        </p:txBody>
      </p:sp>
      <p:pic>
        <p:nvPicPr>
          <p:cNvPr id="5122" name="Picture 2" descr="G:\AdvanceDB\arr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3623" y="3435498"/>
            <a:ext cx="3605347" cy="744615"/>
          </a:xfrm>
          <a:prstGeom prst="rect">
            <a:avLst/>
          </a:prstGeom>
          <a:noFill/>
        </p:spPr>
      </p:pic>
      <p:pic>
        <p:nvPicPr>
          <p:cNvPr id="6" name="Picture 4" descr="G:\AdvanceDB\mp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6941" y="1761941"/>
            <a:ext cx="7628476" cy="1177202"/>
          </a:xfrm>
          <a:prstGeom prst="rect">
            <a:avLst/>
          </a:prstGeom>
          <a:noFill/>
        </p:spPr>
      </p:pic>
      <p:pic>
        <p:nvPicPr>
          <p:cNvPr id="5123" name="Picture 3" descr="G:\AdvanceDB\array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2927" y="4779316"/>
            <a:ext cx="1826433" cy="16476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1288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US" dirty="0"/>
              <a:t>Reduce / </a:t>
            </a:r>
            <a:r>
              <a:rPr lang="en-US" dirty="0" err="1"/>
              <a:t>Rereduce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3338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The input of a reduce-function does not only accept the result of a map, but also the result of itself.</a:t>
            </a:r>
          </a:p>
          <a:p>
            <a:r>
              <a:rPr lang="en-US" dirty="0"/>
              <a:t>A reduce function can be used more than once</a:t>
            </a:r>
          </a:p>
          <a:p>
            <a:r>
              <a:rPr lang="en-US" dirty="0"/>
              <a:t>Three built in reduce functions:</a:t>
            </a:r>
          </a:p>
          <a:p>
            <a:pPr>
              <a:buNone/>
            </a:pPr>
            <a:r>
              <a:rPr lang="en-US" dirty="0"/>
              <a:t>-&gt; _sum</a:t>
            </a:r>
          </a:p>
          <a:p>
            <a:pPr>
              <a:buNone/>
            </a:pPr>
            <a:r>
              <a:rPr lang="en-US" dirty="0"/>
              <a:t>-&gt;  _count</a:t>
            </a:r>
          </a:p>
          <a:p>
            <a:pPr>
              <a:buNone/>
            </a:pPr>
            <a:r>
              <a:rPr lang="en-US" dirty="0"/>
              <a:t>-&gt; _stats</a:t>
            </a:r>
          </a:p>
          <a:p>
            <a:r>
              <a:rPr lang="en-US" dirty="0"/>
              <a:t>If the map is too large, then it will split and each part runs through the reduce function, finally all the results run through the same reduce function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2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427"/>
          </a:xfrm>
        </p:spPr>
        <p:txBody>
          <a:bodyPr/>
          <a:lstStyle/>
          <a:p>
            <a:r>
              <a:rPr lang="en-US" dirty="0"/>
              <a:t>Reduce/ </a:t>
            </a:r>
            <a:r>
              <a:rPr lang="en-US" dirty="0" err="1"/>
              <a:t>Rereduce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086" y="1532708"/>
            <a:ext cx="8915400" cy="3777622"/>
          </a:xfrm>
        </p:spPr>
        <p:txBody>
          <a:bodyPr/>
          <a:lstStyle/>
          <a:p>
            <a:r>
              <a:rPr lang="en-US" dirty="0"/>
              <a:t>Example for Counting values..</a:t>
            </a:r>
          </a:p>
          <a:p>
            <a:endParaRPr lang="en-US" dirty="0"/>
          </a:p>
        </p:txBody>
      </p:sp>
      <p:pic>
        <p:nvPicPr>
          <p:cNvPr id="6146" name="Picture 2" descr="G:\AdvanceDB\reredu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7258" y="1998393"/>
            <a:ext cx="8086171" cy="4415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7831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US" dirty="0"/>
              <a:t>Reduce/ </a:t>
            </a:r>
            <a:r>
              <a:rPr lang="en-US" dirty="0" err="1"/>
              <a:t>Rereduce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087" y="1323702"/>
            <a:ext cx="8915400" cy="3777622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rereduce</a:t>
            </a:r>
            <a:r>
              <a:rPr lang="en-US" dirty="0"/>
              <a:t>-flag</a:t>
            </a:r>
          </a:p>
          <a:p>
            <a:endParaRPr lang="en-US" dirty="0"/>
          </a:p>
        </p:txBody>
      </p:sp>
      <p:pic>
        <p:nvPicPr>
          <p:cNvPr id="7170" name="Picture 2" descr="G:\AdvanceDB\reredu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2638" y="1827492"/>
            <a:ext cx="8443487" cy="45733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0327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553"/>
          </a:xfrm>
        </p:spPr>
        <p:txBody>
          <a:bodyPr/>
          <a:lstStyle/>
          <a:p>
            <a:r>
              <a:rPr lang="en-US" dirty="0"/>
              <a:t>Where does Map/ Reduce live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149" y="1402079"/>
            <a:ext cx="8915400" cy="5286103"/>
          </a:xfrm>
        </p:spPr>
        <p:txBody>
          <a:bodyPr/>
          <a:lstStyle/>
          <a:p>
            <a:r>
              <a:rPr lang="en-US" dirty="0"/>
              <a:t>Map /reduce functions are stored in a design document in the “views” key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Map/Reduce function start when a view is called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 descr="G:\AdvanceDB\reducesto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371" y="2006024"/>
            <a:ext cx="5620492" cy="2409222"/>
          </a:xfrm>
          <a:prstGeom prst="rect">
            <a:avLst/>
          </a:prstGeom>
          <a:noFill/>
        </p:spPr>
      </p:pic>
      <p:pic>
        <p:nvPicPr>
          <p:cNvPr id="8197" name="Picture 5" descr="G:\AdvanceDB\reducesto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3225" y="5204974"/>
            <a:ext cx="7067426" cy="869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0603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you!</a:t>
            </a:r>
          </a:p>
          <a:p>
            <a:pPr marL="0" indent="0" algn="ctr">
              <a:buNone/>
            </a:pPr>
            <a:r>
              <a:rPr lang="en-US" sz="6600" dirty="0"/>
              <a:t>For being patient with us! </a:t>
            </a:r>
          </a:p>
        </p:txBody>
      </p:sp>
    </p:spTree>
    <p:extLst>
      <p:ext uri="{BB962C8B-B14F-4D97-AF65-F5344CB8AC3E}">
        <p14:creationId xmlns:p14="http://schemas.microsoft.com/office/powerpoint/2010/main" val="509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637" y="624110"/>
            <a:ext cx="9057975" cy="1280890"/>
          </a:xfrm>
        </p:spPr>
        <p:txBody>
          <a:bodyPr/>
          <a:lstStyle/>
          <a:p>
            <a:r>
              <a:rPr lang="en-US" dirty="0"/>
              <a:t>Erlang (</a:t>
            </a:r>
            <a:r>
              <a:rPr lang="en-US" dirty="0" err="1"/>
              <a:t>Cont</a:t>
            </a:r>
            <a:r>
              <a:rPr lang="en-US" dirty="0"/>
              <a:t>) – 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636" y="1905000"/>
            <a:ext cx="9057975" cy="3777622"/>
          </a:xfrm>
        </p:spPr>
        <p:txBody>
          <a:bodyPr/>
          <a:lstStyle/>
          <a:p>
            <a:r>
              <a:rPr lang="en-US" dirty="0"/>
              <a:t>FP treats computation as evaluation of mathematical functions</a:t>
            </a:r>
          </a:p>
          <a:p>
            <a:r>
              <a:rPr lang="en-US" dirty="0"/>
              <a:t>Code snippet: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talking much about functional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741" y="2584007"/>
            <a:ext cx="4203763" cy="24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7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7/7b/An_illustration_of_the_dining_philosophers_problem.png/231px-An_illustration_of_the_dining_philosophers_proble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9309" y="1712411"/>
            <a:ext cx="3696834" cy="384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Erlang (Cont) – </a:t>
            </a:r>
            <a:br>
              <a:rPr lang="en-US"/>
            </a:br>
            <a:r>
              <a:rPr lang="en-US"/>
              <a:t>Concurrency and Distribution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326" y="2129481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Consistent results, when concurrent programs are executed in-order or in partial order.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Example: Dining Philosopher’s problem.</a:t>
            </a:r>
          </a:p>
          <a:p>
            <a:pPr>
              <a:lnSpc>
                <a:spcPct val="150000"/>
              </a:lnSpc>
            </a:pPr>
            <a:r>
              <a:rPr lang="en-US" dirty="0"/>
              <a:t>Benchmark of 20 million processes were successfully performed.</a:t>
            </a:r>
          </a:p>
          <a:p>
            <a:pPr>
              <a:lnSpc>
                <a:spcPct val="150000"/>
              </a:lnSpc>
            </a:pPr>
            <a:r>
              <a:rPr lang="en-US" dirty="0"/>
              <a:t>Erlang uses “message passing” for communication.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 distribution is done over multiple processors.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programming.</a:t>
            </a:r>
          </a:p>
        </p:txBody>
      </p:sp>
    </p:spTree>
    <p:extLst>
      <p:ext uri="{BB962C8B-B14F-4D97-AF65-F5344CB8AC3E}">
        <p14:creationId xmlns:p14="http://schemas.microsoft.com/office/powerpoint/2010/main" val="418165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 (</a:t>
            </a:r>
            <a:r>
              <a:rPr lang="en-US" dirty="0" err="1"/>
              <a:t>Cont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MAPS – one of the compound data types in Erlang</a:t>
            </a:r>
          </a:p>
          <a:p>
            <a:r>
              <a:rPr lang="en-US" sz="2000" dirty="0"/>
              <a:t>Contain variable number of Key-Value associations.</a:t>
            </a:r>
          </a:p>
          <a:p>
            <a:r>
              <a:rPr lang="en-US" sz="2000" dirty="0"/>
              <a:t>Syntax: #{Key1=&gt;Value1,...,</a:t>
            </a:r>
            <a:r>
              <a:rPr lang="en-US" sz="2000" dirty="0" err="1"/>
              <a:t>KeyN</a:t>
            </a:r>
            <a:r>
              <a:rPr lang="en-US" sz="2000" dirty="0"/>
              <a:t>=&gt;</a:t>
            </a:r>
            <a:r>
              <a:rPr lang="en-US" sz="2000" dirty="0" err="1"/>
              <a:t>ValueN</a:t>
            </a:r>
            <a:r>
              <a:rPr lang="en-US" sz="2000" dirty="0"/>
              <a:t>}</a:t>
            </a:r>
          </a:p>
          <a:p>
            <a:r>
              <a:rPr lang="en-US" sz="2000" dirty="0"/>
              <a:t>2 ways to store data in Key-Value association:</a:t>
            </a:r>
          </a:p>
          <a:p>
            <a:pPr lvl="1"/>
            <a:r>
              <a:rPr lang="en-US" sz="1800" dirty="0"/>
              <a:t>Strings: doubly quoted lists of characters</a:t>
            </a:r>
          </a:p>
          <a:p>
            <a:pPr lvl="2"/>
            <a:r>
              <a:rPr lang="en-US" sz="1600" dirty="0"/>
              <a:t>ASCII codes used for characters in string</a:t>
            </a:r>
          </a:p>
          <a:p>
            <a:pPr lvl="2"/>
            <a:r>
              <a:rPr lang="en-US" sz="1600" dirty="0"/>
              <a:t>Example:  “cat” -&gt; [99,97,116] </a:t>
            </a:r>
          </a:p>
          <a:p>
            <a:pPr lvl="1"/>
            <a:r>
              <a:rPr lang="en-US" sz="1800" dirty="0"/>
              <a:t>Records: Indexing using tag element.</a:t>
            </a:r>
          </a:p>
          <a:p>
            <a:pPr lvl="2"/>
            <a:r>
              <a:rPr lang="en-US" sz="1600" dirty="0"/>
              <a:t>Useful for handling files.</a:t>
            </a:r>
          </a:p>
        </p:txBody>
      </p:sp>
      <p:pic>
        <p:nvPicPr>
          <p:cNvPr id="2050" name="Picture 2" descr="Question Sm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663" y="3447536"/>
            <a:ext cx="3042533" cy="29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/>
          <p:cNvSpPr/>
          <p:nvPr/>
        </p:nvSpPr>
        <p:spPr>
          <a:xfrm>
            <a:off x="9526702" y="1440442"/>
            <a:ext cx="2101006" cy="177849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all this?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Helps understand CouchDB</a:t>
            </a:r>
          </a:p>
        </p:txBody>
      </p:sp>
    </p:spTree>
    <p:extLst>
      <p:ext uri="{BB962C8B-B14F-4D97-AF65-F5344CB8AC3E}">
        <p14:creationId xmlns:p14="http://schemas.microsoft.com/office/powerpoint/2010/main" val="18734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License? </a:t>
            </a:r>
            <a:br>
              <a:rPr lang="en-US" dirty="0"/>
            </a:br>
            <a:r>
              <a:rPr lang="en-US" dirty="0"/>
              <a:t>Apache Software Foundations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51623"/>
          </a:xfrm>
        </p:spPr>
        <p:txBody>
          <a:bodyPr/>
          <a:lstStyle/>
          <a:p>
            <a:r>
              <a:rPr lang="en-US" dirty="0"/>
              <a:t>License: Legal instrument for use or redistribution of software.</a:t>
            </a:r>
          </a:p>
          <a:p>
            <a:r>
              <a:rPr lang="en-US" dirty="0"/>
              <a:t>FOSS – Free Open Source Software licenses.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27" y="3285223"/>
            <a:ext cx="10287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9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Enp5AS70Svs/VKZOYMtUSaI/AAAAAAAAAqg/sbQ1iOiVzN0/s1600/questioning-smile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9222" y="2040467"/>
            <a:ext cx="2759714" cy="31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US" dirty="0"/>
              <a:t>Apache Software Foundations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040467"/>
            <a:ext cx="5961663" cy="38707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Found: June 1999</a:t>
            </a:r>
          </a:p>
          <a:p>
            <a:pPr>
              <a:lnSpc>
                <a:spcPct val="150000"/>
              </a:lnSpc>
            </a:pPr>
            <a:r>
              <a:rPr lang="en-US" dirty="0"/>
              <a:t>Type: Non-profit corporation</a:t>
            </a:r>
          </a:p>
          <a:p>
            <a:pPr>
              <a:lnSpc>
                <a:spcPct val="150000"/>
              </a:lnSpc>
            </a:pPr>
            <a:r>
              <a:rPr lang="en-US" dirty="0"/>
              <a:t>All products are FOSS – Free open Source 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Website: </a:t>
            </a:r>
            <a:r>
              <a:rPr lang="en-US" dirty="0">
                <a:hlinkClick r:id="rId3"/>
              </a:rPr>
              <a:t>www.apache.org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Interesting fact: Google mentioned that 25% of 100,000 projects hosted on Google code were using Apache License, including Android OS.</a:t>
            </a:r>
          </a:p>
        </p:txBody>
      </p:sp>
    </p:spTree>
    <p:extLst>
      <p:ext uri="{BB962C8B-B14F-4D97-AF65-F5344CB8AC3E}">
        <p14:creationId xmlns:p14="http://schemas.microsoft.com/office/powerpoint/2010/main" val="92514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3169</TotalTime>
  <Words>1320</Words>
  <Application>Microsoft Office PowerPoint</Application>
  <PresentationFormat>Widescreen</PresentationFormat>
  <Paragraphs>357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Century Gothic</vt:lpstr>
      <vt:lpstr>Wingdings 3</vt:lpstr>
      <vt:lpstr>Wisp</vt:lpstr>
      <vt:lpstr>Apache CouchDB</vt:lpstr>
      <vt:lpstr>Talking on these..</vt:lpstr>
      <vt:lpstr>About Couchdb..</vt:lpstr>
      <vt:lpstr>Erlang ?</vt:lpstr>
      <vt:lpstr>Erlang (Cont) – Functional Programming</vt:lpstr>
      <vt:lpstr>Erlang (Cont) –  Concurrency and Distribution orientation</vt:lpstr>
      <vt:lpstr>Erlang (Cont) MAPS</vt:lpstr>
      <vt:lpstr>License?  Apache Software Foundations</vt:lpstr>
      <vt:lpstr>Apache Software Foundations</vt:lpstr>
      <vt:lpstr>NoSql Databases</vt:lpstr>
      <vt:lpstr>Schema-Free.?</vt:lpstr>
      <vt:lpstr>Distributed.?</vt:lpstr>
      <vt:lpstr>Open Source?</vt:lpstr>
      <vt:lpstr>Horizontally Scalable.?</vt:lpstr>
      <vt:lpstr>Easy Replication support?</vt:lpstr>
      <vt:lpstr>Types of NoSql Databases</vt:lpstr>
      <vt:lpstr>Document stores: </vt:lpstr>
      <vt:lpstr>Document store</vt:lpstr>
      <vt:lpstr>Column stores </vt:lpstr>
      <vt:lpstr>Graph base: </vt:lpstr>
      <vt:lpstr>SQL VS CouchDB</vt:lpstr>
      <vt:lpstr>Installing CouchDB</vt:lpstr>
      <vt:lpstr>Why CouchDB</vt:lpstr>
      <vt:lpstr>Features of CouchDB</vt:lpstr>
      <vt:lpstr>JSON representation</vt:lpstr>
      <vt:lpstr>CURL – Transferring data using protocol</vt:lpstr>
      <vt:lpstr>CURL – Database API</vt:lpstr>
      <vt:lpstr>CURL – Document API</vt:lpstr>
      <vt:lpstr>CURL – Document API</vt:lpstr>
      <vt:lpstr>CURL – Replicate API</vt:lpstr>
      <vt:lpstr>FUTON</vt:lpstr>
      <vt:lpstr>FUTON Interface Demo</vt:lpstr>
      <vt:lpstr>(HTTP API) HTTP Request Methods</vt:lpstr>
      <vt:lpstr>HTTP Status codes </vt:lpstr>
      <vt:lpstr>Map/Reduce in CouchDB  </vt:lpstr>
      <vt:lpstr>MAP Function</vt:lpstr>
      <vt:lpstr>MAP Function</vt:lpstr>
      <vt:lpstr>Reduce Function</vt:lpstr>
      <vt:lpstr>Simple Map/Reduce Example </vt:lpstr>
      <vt:lpstr>Simple Map/Reduce example</vt:lpstr>
      <vt:lpstr>Array-key Map/Reduce example</vt:lpstr>
      <vt:lpstr>Reduce / Rereduce </vt:lpstr>
      <vt:lpstr>Reduce/ Rereduce</vt:lpstr>
      <vt:lpstr>Reduce/ Rereduce</vt:lpstr>
      <vt:lpstr>Where does Map/ Reduce live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CouchDB</dc:title>
  <dc:creator>Vishnu Chaitanya Mandalapu</dc:creator>
  <cp:lastModifiedBy>Vishnu Chaitanya Mandalapu</cp:lastModifiedBy>
  <cp:revision>135</cp:revision>
  <dcterms:created xsi:type="dcterms:W3CDTF">2016-10-06T11:09:36Z</dcterms:created>
  <dcterms:modified xsi:type="dcterms:W3CDTF">2016-10-17T16:49:23Z</dcterms:modified>
</cp:coreProperties>
</file>