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76" r:id="rId4"/>
    <p:sldId id="275" r:id="rId5"/>
    <p:sldId id="259" r:id="rId6"/>
    <p:sldId id="260" r:id="rId7"/>
    <p:sldId id="277" r:id="rId8"/>
    <p:sldId id="261" r:id="rId9"/>
    <p:sldId id="262" r:id="rId10"/>
    <p:sldId id="263" r:id="rId11"/>
    <p:sldId id="264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96D2-6103-42F6-B1E8-F0D4EB6B347B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430C-0014-49BF-A981-80F8EA163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6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96D2-6103-42F6-B1E8-F0D4EB6B347B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430C-0014-49BF-A981-80F8EA163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96D2-6103-42F6-B1E8-F0D4EB6B347B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430C-0014-49BF-A981-80F8EA163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39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96D2-6103-42F6-B1E8-F0D4EB6B347B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430C-0014-49BF-A981-80F8EA1635F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7118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96D2-6103-42F6-B1E8-F0D4EB6B347B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430C-0014-49BF-A981-80F8EA163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05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96D2-6103-42F6-B1E8-F0D4EB6B347B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430C-0014-49BF-A981-80F8EA163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13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96D2-6103-42F6-B1E8-F0D4EB6B347B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430C-0014-49BF-A981-80F8EA163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37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96D2-6103-42F6-B1E8-F0D4EB6B347B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430C-0014-49BF-A981-80F8EA163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57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96D2-6103-42F6-B1E8-F0D4EB6B347B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430C-0014-49BF-A981-80F8EA163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8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96D2-6103-42F6-B1E8-F0D4EB6B347B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430C-0014-49BF-A981-80F8EA163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96D2-6103-42F6-B1E8-F0D4EB6B347B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430C-0014-49BF-A981-80F8EA163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2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96D2-6103-42F6-B1E8-F0D4EB6B347B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430C-0014-49BF-A981-80F8EA163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1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96D2-6103-42F6-B1E8-F0D4EB6B347B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430C-0014-49BF-A981-80F8EA163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8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96D2-6103-42F6-B1E8-F0D4EB6B347B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430C-0014-49BF-A981-80F8EA163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6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96D2-6103-42F6-B1E8-F0D4EB6B347B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430C-0014-49BF-A981-80F8EA163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3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96D2-6103-42F6-B1E8-F0D4EB6B347B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430C-0014-49BF-A981-80F8EA163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4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96D2-6103-42F6-B1E8-F0D4EB6B347B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430C-0014-49BF-A981-80F8EA163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2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3C996D2-6103-42F6-B1E8-F0D4EB6B347B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1430C-0014-49BF-A981-80F8EA163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91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055" y="1066800"/>
            <a:ext cx="8825658" cy="965200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Card Financial Dashboard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6070" y="5799357"/>
            <a:ext cx="2904565" cy="86142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MADHURI SAWANT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518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91" y="1318832"/>
            <a:ext cx="7239000" cy="3810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52618" y="713525"/>
            <a:ext cx="4877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Quarter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Wise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&amp; Transaction Volume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32844" y="5334029"/>
            <a:ext cx="74997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Revenue and Transaction Volume peaked in Q3 with 14.24M and 166.57K respectively. This shows strong seasonal performance. A consistent upward trend indicates positive business growth</a:t>
            </a:r>
          </a:p>
        </p:txBody>
      </p:sp>
    </p:spTree>
    <p:extLst>
      <p:ext uri="{BB962C8B-B14F-4D97-AF65-F5344CB8AC3E}">
        <p14:creationId xmlns:p14="http://schemas.microsoft.com/office/powerpoint/2010/main" val="2936368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13" y="241300"/>
            <a:ext cx="8827773" cy="5308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713" y="393700"/>
            <a:ext cx="8827773" cy="5308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6396" t="4585" r="10074" b="2038"/>
          <a:stretch/>
        </p:blipFill>
        <p:spPr>
          <a:xfrm>
            <a:off x="3129566" y="1017430"/>
            <a:ext cx="6490952" cy="49583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7" t="5499" r="2740" b="1"/>
          <a:stretch/>
        </p:blipFill>
        <p:spPr>
          <a:xfrm>
            <a:off x="1566929" y="1160798"/>
            <a:ext cx="7443989" cy="334117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06828" y="5025936"/>
            <a:ext cx="75641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Bills lead the way as the top spending category, contributing over $13.78 Million in revenue. Following closely, Entertainment and Fuel also show 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performance, generating $9.52 Million and $9.33 Million 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espectively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These categories are key drivers of revenue growth</a:t>
            </a:r>
          </a:p>
        </p:txBody>
      </p:sp>
      <p:sp>
        <p:nvSpPr>
          <p:cNvPr id="6" name="Rectangle 5"/>
          <p:cNvSpPr/>
          <p:nvPr/>
        </p:nvSpPr>
        <p:spPr>
          <a:xfrm>
            <a:off x="3256322" y="374601"/>
            <a:ext cx="32880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by Expenditure Type</a:t>
            </a:r>
          </a:p>
        </p:txBody>
      </p:sp>
    </p:spTree>
    <p:extLst>
      <p:ext uri="{BB962C8B-B14F-4D97-AF65-F5344CB8AC3E}">
        <p14:creationId xmlns:p14="http://schemas.microsoft.com/office/powerpoint/2010/main" val="42419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" t="2199" r="922"/>
          <a:stretch/>
        </p:blipFill>
        <p:spPr>
          <a:xfrm>
            <a:off x="2831118" y="1416675"/>
            <a:ext cx="5499278" cy="27818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096216" y="552649"/>
            <a:ext cx="29690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by Card Category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2380444" y="4662429"/>
            <a:ext cx="69717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 cards dominate revenue, contributing over $46.14 Million, far surpassing the other card types. Silver, Gold, and Platinum cards contribute significantly less, with $5.59 Million, $2.45 Million, and $1.14 Million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043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319" y="1128866"/>
            <a:ext cx="5666705" cy="317267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26555" y="462497"/>
            <a:ext cx="1923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Revenue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Job</a:t>
            </a:r>
          </a:p>
        </p:txBody>
      </p:sp>
      <p:sp>
        <p:nvSpPr>
          <p:cNvPr id="4" name="Rectangle 3"/>
          <p:cNvSpPr/>
          <p:nvPr/>
        </p:nvSpPr>
        <p:spPr>
          <a:xfrm>
            <a:off x="2730319" y="4709152"/>
            <a:ext cx="68644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Businessman leads with $17.4M in revenue, significantly outpacing other job roles. White-collar contribute $10.1M, 13 while Retirees contribute the least at $4.5M</a:t>
            </a:r>
          </a:p>
        </p:txBody>
      </p:sp>
    </p:spTree>
    <p:extLst>
      <p:ext uri="{BB962C8B-B14F-4D97-AF65-F5344CB8AC3E}">
        <p14:creationId xmlns:p14="http://schemas.microsoft.com/office/powerpoint/2010/main" val="3529294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42" y="1570942"/>
            <a:ext cx="5550794" cy="31169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55057" y="835985"/>
            <a:ext cx="24192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by Job</a:t>
            </a:r>
          </a:p>
        </p:txBody>
      </p:sp>
      <p:sp>
        <p:nvSpPr>
          <p:cNvPr id="4" name="Rectangle 3"/>
          <p:cNvSpPr/>
          <p:nvPr/>
        </p:nvSpPr>
        <p:spPr>
          <a:xfrm>
            <a:off x="2962141" y="5022756"/>
            <a:ext cx="69030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 generated $30.22M in revenue, while women generated $25.09M. This indicates that men contribute about 17% more to t he total revenue than women. To increase revenue, marketing 14 efforts should be targeted toward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women.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1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" t="2367" r="-1"/>
          <a:stretch/>
        </p:blipFill>
        <p:spPr>
          <a:xfrm>
            <a:off x="2678804" y="978796"/>
            <a:ext cx="6194739" cy="318653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22482" y="256436"/>
            <a:ext cx="1923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by Job</a:t>
            </a:r>
          </a:p>
        </p:txBody>
      </p:sp>
      <p:sp>
        <p:nvSpPr>
          <p:cNvPr id="4" name="Rectangle 3"/>
          <p:cNvSpPr/>
          <p:nvPr/>
        </p:nvSpPr>
        <p:spPr>
          <a:xfrm>
            <a:off x="2507087" y="4629250"/>
            <a:ext cx="69717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High-income group dominates overall revenue, driven primarily by Males ( $21.99M), while Females contribute $7.24M. In the Medium-income group, Females slightly outperform Males. Among the Low-income group, Females s how a significantly higher contribution ($9.69M) compared to Males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1453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8190" y="462498"/>
            <a:ext cx="33121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by Education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350" y="1184858"/>
            <a:ext cx="6774287" cy="31180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56252" y="4908671"/>
            <a:ext cx="80559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Graduates lead in revenue, with Males contributing $12.5M and Females $9.8M. High School level follows, with a near-equal gender split ($6.1M Males, $5.1M Females). Post-Graduate and Doctorate levels show the lowest 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similar contributions from both genders.</a:t>
            </a:r>
          </a:p>
        </p:txBody>
      </p:sp>
    </p:spTree>
    <p:extLst>
      <p:ext uri="{BB962C8B-B14F-4D97-AF65-F5344CB8AC3E}">
        <p14:creationId xmlns:p14="http://schemas.microsoft.com/office/powerpoint/2010/main" val="3204346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052" y="1126191"/>
            <a:ext cx="6703789" cy="35159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86020" y="565528"/>
            <a:ext cx="26561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62301" y="4802677"/>
            <a:ext cx="91377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revenue peaked on May 21, 2023, with Male revenue at $7.71M and Female revenue at $3.76M. Overall, Male revenue consistently exceeds Female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revenue.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there are fluctuations, the revenue trend remains relatively stable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throughout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year, without major spikes or drops outside of the peak week. 17 Click to edit Master title style Key Insights from Transaction Report • Revenue and transaction volume both peaked in Q</a:t>
            </a:r>
          </a:p>
        </p:txBody>
      </p:sp>
    </p:spTree>
    <p:extLst>
      <p:ext uri="{BB962C8B-B14F-4D97-AF65-F5344CB8AC3E}">
        <p14:creationId xmlns:p14="http://schemas.microsoft.com/office/powerpoint/2010/main" val="1260212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8136" y="414150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from </a:t>
            </a:r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Report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89398" y="2293955"/>
            <a:ext cx="982658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Blue card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category dominates with the highest revenue and interest earned.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Silver cards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have the highest number of transactions but lower revenue, suggesting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small-value high-volume transactions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Q3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peak quarter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both revenue and transaction volume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revenue contributors are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Bills, Entertainment, and Fuel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customer spending patterns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Graduate users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most active contributors to revenue. This could help target future marketing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professionals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in transaction-based revenue, followed by salaried individuals.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156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830" y="117935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</a:t>
            </a:r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</a:p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Report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656822" y="1998045"/>
            <a:ext cx="102515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Businessmen: Highest revenue (17.38M), highest interest (2.53M), and highest income (186.69M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Self-employed and White-collar also contribute significantly to revenue and income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Contributor: Blue-collar workers, with the lowest in all three metrics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revenue generated from Platinum cards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Married customers generate the most revenue (~25M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40–50 age group leads with ~14M revenue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High-income customers are the most profitable (~24M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 (Texas) contributes the highest revenue (~6M).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5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870" y="1604683"/>
            <a:ext cx="8946541" cy="35051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Comprehensive Credit Card Dashboard  Weekly That Provides  Real Time Insights Into Key Performance Metrics And trends, Enabling Stakeholders To Monitor And Analyze credit card Operations Effectively.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06070" y="645459"/>
            <a:ext cx="75841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552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3330" y="514013"/>
            <a:ext cx="37454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</p:txBody>
      </p:sp>
      <p:sp>
        <p:nvSpPr>
          <p:cNvPr id="3" name="Rectangle 2"/>
          <p:cNvSpPr/>
          <p:nvPr/>
        </p:nvSpPr>
        <p:spPr>
          <a:xfrm>
            <a:off x="1275008" y="1997839"/>
            <a:ext cx="78689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top-performing customer segments such as businessmen, high-income earners, and graduates for focused marketing strategies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Revealed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 Card holders as the most valuable group, guiding future card promotion strategies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Flagged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high-risk customers with high credit utilization and poor repayment behavior for risk mitigation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upselling to Platinum cardholders with consistent spending and repayment patterns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into spending behavior by category like, Bills, Entertainment, and Fuel can help tailor targeted cashback or loyalty programs.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Gender-based revenue analysis helps in designing campaigns aimed at increasing Female engagement, especially in underperforming segments</a:t>
            </a:r>
          </a:p>
        </p:txBody>
      </p:sp>
    </p:spTree>
    <p:extLst>
      <p:ext uri="{BB962C8B-B14F-4D97-AF65-F5344CB8AC3E}">
        <p14:creationId xmlns:p14="http://schemas.microsoft.com/office/powerpoint/2010/main" val="3210424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1216" y="2629110"/>
            <a:ext cx="101356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successfully delivered a comprehensive view of customer credit card usage, repayment behavior, and segment-wise performance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Power BI to visualize and analyze customer and card data, I was able to uncover valuable insights that helped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88396" y="1003410"/>
            <a:ext cx="301076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721217" y="3921771"/>
            <a:ext cx="9453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dashboards offer clear visibility into key revenue drivers, customer behaviors, and transaction trends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insights can support data-driven decision-making across marketing, product strategy, and customer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08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990" y="192743"/>
            <a:ext cx="4725892" cy="986237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6518" y="1132814"/>
            <a:ext cx="10524565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used in this project was sourced from an open dataset available online.</a:t>
            </a:r>
          </a:p>
          <a:p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includes a variety of features related to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credit card transactions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profiles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offering rich insights into customer behavior and financial metrics.</a:t>
            </a:r>
            <a:b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Highlights: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Transactions: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656K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Income: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576M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Customer Satisfaction Score: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3.19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Fields Included: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Card Category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Income Group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/>
              <a:t>Financial Metrics:</a:t>
            </a:r>
            <a:endParaRPr lang="en-US" dirty="0" smtClean="0"/>
          </a:p>
          <a:p>
            <a:r>
              <a:rPr lang="en-US" dirty="0" smtClean="0"/>
              <a:t>Revenue</a:t>
            </a:r>
          </a:p>
          <a:p>
            <a:r>
              <a:rPr lang="en-US" dirty="0" smtClean="0"/>
              <a:t>Interest Earned</a:t>
            </a:r>
          </a:p>
          <a:p>
            <a:r>
              <a:rPr lang="en-US" dirty="0" smtClean="0"/>
              <a:t>Transaction Volume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8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11" y="463639"/>
            <a:ext cx="9929611" cy="591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2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title"/>
          </p:nvPr>
        </p:nvSpPr>
        <p:spPr>
          <a:xfrm>
            <a:off x="646112" y="452718"/>
            <a:ext cx="5790548" cy="909917"/>
          </a:xfrm>
        </p:spPr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6112" y="1853248"/>
            <a:ext cx="11043864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report focuses on the financial aspect of credit card transactions. It provides a broad view of how revenue and transaction volumes vary across different dimensions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Elements: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KPI Cards: Overall Revenue, Interest, Transaction Amount &amp; Count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 Categories: Blue, Gold, Platinum, Silver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Trends: Revenue &amp; Transaction Volume by Quarter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Demographics &amp; Usage Analysis: • Revenue by Job, Education, Card Category, and Use Type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Expenditure Types and their revenue contributions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is prepared with slicers for Quarter, Gender, Card Type, Income Group, and Start Date of Week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 Dynamic Filtering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2643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30" y="489396"/>
            <a:ext cx="9594760" cy="609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7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6400148" cy="784411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98495"/>
            <a:ext cx="8946541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highlights the customer profile side of credit card usage. It helps understand which customer groups are contributing more to revenue and how usage patterns vary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Elements: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Cards: Revenue, Interest, Income, and CSS ( Customer Satisfaction Score)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 Table: Job-wise Revenue, Interest,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Behavioural Patterns: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by Age, Income Group, Marital Status, Education, Dependents, and State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trends over Week Slicers are available for Quarter, Gender, Card Type, and Start Date of Week, providing interactive </a:t>
            </a:r>
            <a:r>
              <a:rPr lang="en-US" dirty="0"/>
              <a:t>filtering</a:t>
            </a:r>
          </a:p>
        </p:txBody>
      </p:sp>
    </p:spTree>
    <p:extLst>
      <p:ext uri="{BB962C8B-B14F-4D97-AF65-F5344CB8AC3E}">
        <p14:creationId xmlns:p14="http://schemas.microsoft.com/office/powerpoint/2010/main" val="935414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95300" y="1428751"/>
            <a:ext cx="9554553" cy="39814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presents key performance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provide a quick snapshot of the credit card business performance. These metrics are displayed as KPI cards across both reports for quick analysis.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Revenue: 55M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Interest Earned: 7.84M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Transaction Amount: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45M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Total Income: 576M Volume Metrics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Count: 656K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Score (CSS):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88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1" y="128868"/>
            <a:ext cx="5469920" cy="1185582"/>
          </a:xfrm>
        </p:spPr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24001"/>
            <a:ext cx="96964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reports allow filtering based 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Time Period (Quarter / Start Date of Week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Demographics (Gender, Marital Status, Education)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Attributes (Card Category, Income Group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filters help in analyzing KPIs across different customer segments and time frames</a:t>
            </a:r>
          </a:p>
        </p:txBody>
      </p:sp>
    </p:spTree>
    <p:extLst>
      <p:ext uri="{BB962C8B-B14F-4D97-AF65-F5344CB8AC3E}">
        <p14:creationId xmlns:p14="http://schemas.microsoft.com/office/powerpoint/2010/main" val="3035911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367</TotalTime>
  <Words>884</Words>
  <Application>Microsoft Office PowerPoint</Application>
  <PresentationFormat>Widescreen</PresentationFormat>
  <Paragraphs>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Century Gothic</vt:lpstr>
      <vt:lpstr>Courier New</vt:lpstr>
      <vt:lpstr>Times New Roman</vt:lpstr>
      <vt:lpstr>Wingdings 3</vt:lpstr>
      <vt:lpstr>Ion</vt:lpstr>
      <vt:lpstr>Credit Card Financial Dashboard</vt:lpstr>
      <vt:lpstr>PowerPoint Presentation</vt:lpstr>
      <vt:lpstr> Data Overview</vt:lpstr>
      <vt:lpstr>PowerPoint Presentation</vt:lpstr>
      <vt:lpstr>Dashboard Structure</vt:lpstr>
      <vt:lpstr>PowerPoint Presentation</vt:lpstr>
      <vt:lpstr>Dashboard Structure</vt:lpstr>
      <vt:lpstr>Key Metrics </vt:lpstr>
      <vt:lpstr>Key Metrics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Financial Dashboard</dc:title>
  <dc:creator>SHREE</dc:creator>
  <cp:lastModifiedBy>SHREE</cp:lastModifiedBy>
  <cp:revision>43</cp:revision>
  <dcterms:created xsi:type="dcterms:W3CDTF">2025-07-26T09:08:03Z</dcterms:created>
  <dcterms:modified xsi:type="dcterms:W3CDTF">2025-07-27T09:41:32Z</dcterms:modified>
</cp:coreProperties>
</file>