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8" r:id="rId6"/>
    <p:sldId id="279" r:id="rId7"/>
    <p:sldId id="280" r:id="rId8"/>
    <p:sldId id="283" r:id="rId9"/>
    <p:sldId id="282"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1" d="100"/>
          <a:sy n="81" d="100"/>
        </p:scale>
        <p:origin x="754"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6/30/2022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6/30/2022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6/30/2022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479249" y="4564574"/>
            <a:ext cx="7233501" cy="1661993"/>
          </a:xfrm>
        </p:spPr>
        <p:txBody>
          <a:bodyPr wrap="square" lIns="0" tIns="0" rIns="0" bIns="0" anchor="t">
            <a:spAutoFit/>
          </a:bodyPr>
          <a:lstStyle/>
          <a:p>
            <a:r>
              <a:rPr lang="en-US" b="1" dirty="0">
                <a:solidFill>
                  <a:schemeClr val="bg1"/>
                </a:solidFill>
              </a:rPr>
              <a:t>Customer Segmentation</a:t>
            </a:r>
            <a:endParaRPr lang="en-US" dirty="0">
              <a:solidFill>
                <a:schemeClr val="accent4"/>
              </a:solidFill>
            </a:endParaRPr>
          </a:p>
        </p:txBody>
      </p:sp>
      <p:pic>
        <p:nvPicPr>
          <p:cNvPr id="1026" name="Picture 2" descr="Customer Segmentation | Freshdesk Customer Success">
            <a:extLst>
              <a:ext uri="{FF2B5EF4-FFF2-40B4-BE49-F238E27FC236}">
                <a16:creationId xmlns:a16="http://schemas.microsoft.com/office/drawing/2014/main" id="{9C16DA82-4263-16DD-D700-CC7B1C9E3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080" y="169736"/>
            <a:ext cx="5624299" cy="468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 Summary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481D58D3-87D7-4D40-B59F-7F751F117F96}"/>
              </a:ext>
            </a:extLst>
          </p:cNvPr>
          <p:cNvSpPr/>
          <p:nvPr/>
        </p:nvSpPr>
        <p:spPr>
          <a:xfrm>
            <a:off x="10148887" y="4242463"/>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t>
            </a:r>
          </a:p>
        </p:txBody>
      </p:sp>
      <p:pic>
        <p:nvPicPr>
          <p:cNvPr id="3074" name="Picture 2">
            <a:extLst>
              <a:ext uri="{FF2B5EF4-FFF2-40B4-BE49-F238E27FC236}">
                <a16:creationId xmlns:a16="http://schemas.microsoft.com/office/drawing/2014/main" id="{BFC0312B-8D18-A727-65D3-5B73BE0BF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721" y="1160339"/>
            <a:ext cx="379095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F45C626-DB44-07E2-FD5B-F443DD296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60339"/>
            <a:ext cx="37338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D78A047-F633-CD74-48E9-419FD3F29F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1975" y="1198439"/>
            <a:ext cx="3781425" cy="2524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85E933-3A99-E7C9-A48D-743BACD6C04E}"/>
              </a:ext>
            </a:extLst>
          </p:cNvPr>
          <p:cNvSpPr txBox="1"/>
          <p:nvPr/>
        </p:nvSpPr>
        <p:spPr>
          <a:xfrm>
            <a:off x="2043112" y="4142691"/>
            <a:ext cx="7616857" cy="923330"/>
          </a:xfrm>
          <a:prstGeom prst="rect">
            <a:avLst/>
          </a:prstGeom>
          <a:noFill/>
        </p:spPr>
        <p:txBody>
          <a:bodyPr wrap="square" rtlCol="0">
            <a:spAutoFit/>
          </a:bodyPr>
          <a:lstStyle/>
          <a:p>
            <a:pPr algn="ctr"/>
            <a:r>
              <a:rPr lang="en-IN" dirty="0"/>
              <a:t>The positive skewness of the three variables suggest customers need to be put into different segments based on these parameters and then make different strategies for different segments to maximise the sales.  </a:t>
            </a:r>
          </a:p>
        </p:txBody>
      </p:sp>
    </p:spTree>
    <p:extLst>
      <p:ext uri="{BB962C8B-B14F-4D97-AF65-F5344CB8AC3E}">
        <p14:creationId xmlns:p14="http://schemas.microsoft.com/office/powerpoint/2010/main" val="84376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RFM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671514" y="5535617"/>
            <a:ext cx="2743195" cy="716030"/>
          </a:xfrm>
          <a:prstGeom prst="rect">
            <a:avLst/>
          </a:prstGeom>
        </p:spPr>
        <p:txBody>
          <a:bodyPr wrap="square" lIns="0" tIns="0" rIns="0" bIns="0" anchor="t">
            <a:spAutoFit/>
          </a:bodyPr>
          <a:lstStyle/>
          <a:p>
            <a:pPr>
              <a:lnSpc>
                <a:spcPts val="1900"/>
              </a:lnSpc>
            </a:pPr>
            <a:r>
              <a:rPr lang="en-US" sz="1400" b="0" i="0" dirty="0">
                <a:solidFill>
                  <a:srgbClr val="1D1D1D"/>
                </a:solidFill>
                <a:effectLst/>
                <a:latin typeface="Segoe UI Light" panose="020B0502040204020203" pitchFamily="34" charset="0"/>
                <a:ea typeface="Segoe UI Historic" panose="020B0502040204020203" pitchFamily="34" charset="0"/>
                <a:cs typeface="Segoe UI Light" panose="020B0502040204020203" pitchFamily="34" charset="0"/>
              </a:rPr>
              <a:t>How much time has elapsed since a customer’s last activity or transaction with the brand?</a:t>
            </a:r>
            <a:endParaRPr lang="en-US" sz="1400" dirty="0">
              <a:solidFill>
                <a:schemeClr val="tx1">
                  <a:lumMod val="75000"/>
                  <a:lumOff val="25000"/>
                </a:schemeClr>
              </a:solidFill>
              <a:latin typeface="Segoe UI Light" panose="020B0502040204020203" pitchFamily="34" charset="0"/>
              <a:ea typeface="Segoe UI Historic" panose="020B0502040204020203" pitchFamily="34" charset="0"/>
              <a:cs typeface="Segoe UI Light"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38206" y="5054687"/>
            <a:ext cx="2743194" cy="283411"/>
          </a:xfrm>
          <a:prstGeom prst="rect">
            <a:avLst/>
          </a:prstGeom>
        </p:spPr>
        <p:txBody>
          <a:bodyPr wrap="square" lIns="0" tIns="0" rIns="0" bIns="0" anchor="t">
            <a:spAutoFit/>
          </a:bodyPr>
          <a:lstStyle/>
          <a:p>
            <a:pPr>
              <a:lnSpc>
                <a:spcPts val="1900"/>
              </a:lnSpc>
            </a:pPr>
            <a:r>
              <a:rPr lang="en-US" sz="3600" b="1" dirty="0">
                <a:solidFill>
                  <a:schemeClr val="accent3">
                    <a:lumMod val="75000"/>
                  </a:schemeClr>
                </a:solidFill>
                <a:latin typeface="+mj-lt"/>
                <a:cs typeface="Segoe UI" panose="020B0502040204020203" pitchFamily="34" charset="0"/>
              </a:rPr>
              <a:t>Recency</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954364"/>
          </a:xfrm>
          <a:prstGeom prst="rect">
            <a:avLst/>
          </a:prstGeom>
        </p:spPr>
        <p:txBody>
          <a:bodyPr wrap="square" lIns="0" tIns="0" rIns="0" bIns="0" anchor="t">
            <a:spAutoFit/>
          </a:bodyPr>
          <a:lstStyle/>
          <a:p>
            <a:pPr>
              <a:lnSpc>
                <a:spcPts val="1900"/>
              </a:lnSpc>
            </a:pPr>
            <a:r>
              <a:rPr lang="en-US" sz="1400" b="0" i="0" dirty="0">
                <a:solidFill>
                  <a:srgbClr val="1D1D1D"/>
                </a:solidFill>
                <a:effectLst/>
                <a:latin typeface="Segoe UI Light" panose="020B0502040204020203" pitchFamily="34" charset="0"/>
                <a:cs typeface="Segoe UI Light" panose="020B0502040204020203" pitchFamily="34" charset="0"/>
              </a:rPr>
              <a:t>How often has a customer transacted or interacted with the brand during a particular period of time? </a:t>
            </a:r>
            <a:endParaRPr lang="en-US" sz="1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2" y="5054686"/>
            <a:ext cx="2743195" cy="283411"/>
          </a:xfrm>
          <a:prstGeom prst="rect">
            <a:avLst/>
          </a:prstGeom>
        </p:spPr>
        <p:txBody>
          <a:bodyPr wrap="square" lIns="0" tIns="0" rIns="0" bIns="0" anchor="t">
            <a:spAutoFit/>
          </a:bodyPr>
          <a:lstStyle/>
          <a:p>
            <a:pPr>
              <a:lnSpc>
                <a:spcPts val="1900"/>
              </a:lnSpc>
            </a:pPr>
            <a:r>
              <a:rPr lang="en-US" sz="3600" b="1" dirty="0">
                <a:solidFill>
                  <a:schemeClr val="accent4">
                    <a:lumMod val="75000"/>
                  </a:schemeClr>
                </a:solidFill>
                <a:latin typeface="+mj-lt"/>
                <a:cs typeface="Segoe UI" panose="020B0502040204020203" pitchFamily="34" charset="0"/>
              </a:rPr>
              <a:t>Frequency</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6030"/>
          </a:xfrm>
          <a:prstGeom prst="rect">
            <a:avLst/>
          </a:prstGeom>
        </p:spPr>
        <p:txBody>
          <a:bodyPr wrap="square" lIns="0" tIns="0" rIns="0" bIns="0" anchor="t">
            <a:spAutoFit/>
          </a:bodyPr>
          <a:lstStyle/>
          <a:p>
            <a:pPr>
              <a:lnSpc>
                <a:spcPts val="1900"/>
              </a:lnSpc>
            </a:pPr>
            <a:r>
              <a:rPr lang="en-US" sz="1400" dirty="0">
                <a:solidFill>
                  <a:srgbClr val="1D1D1D"/>
                </a:solidFill>
                <a:latin typeface="Segoe UI Light" panose="020B0502040204020203" pitchFamily="34" charset="0"/>
                <a:cs typeface="Segoe UI Light" panose="020B0502040204020203" pitchFamily="34" charset="0"/>
              </a:rPr>
              <a:t>T</a:t>
            </a:r>
            <a:r>
              <a:rPr lang="en-US" sz="1400" b="0" i="0" dirty="0">
                <a:solidFill>
                  <a:srgbClr val="1D1D1D"/>
                </a:solidFill>
                <a:effectLst/>
                <a:latin typeface="Segoe UI Light" panose="020B0502040204020203" pitchFamily="34" charset="0"/>
                <a:cs typeface="Segoe UI Light" panose="020B0502040204020203" pitchFamily="34" charset="0"/>
              </a:rPr>
              <a:t>his factor reflects how much a customer has spent with the brand during a particular period of time.</a:t>
            </a:r>
            <a:endParaRPr lang="en-US" sz="14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599" y="5104781"/>
            <a:ext cx="2743195" cy="283411"/>
          </a:xfrm>
          <a:prstGeom prst="rect">
            <a:avLst/>
          </a:prstGeom>
        </p:spPr>
        <p:txBody>
          <a:bodyPr wrap="square" lIns="0" tIns="0" rIns="0" bIns="0" anchor="t">
            <a:spAutoFit/>
          </a:bodyPr>
          <a:lstStyle/>
          <a:p>
            <a:pPr>
              <a:lnSpc>
                <a:spcPts val="1900"/>
              </a:lnSpc>
            </a:pPr>
            <a:r>
              <a:rPr lang="en-US" sz="3600" b="1" dirty="0">
                <a:solidFill>
                  <a:schemeClr val="tx1">
                    <a:lumMod val="75000"/>
                    <a:lumOff val="25000"/>
                  </a:schemeClr>
                </a:solidFill>
                <a:latin typeface="+mj-lt"/>
                <a:cs typeface="Segoe UI" panose="020B0502040204020203" pitchFamily="34" charset="0"/>
              </a:rPr>
              <a:t>Monetary</a:t>
            </a:r>
          </a:p>
        </p:txBody>
      </p:sp>
      <p:pic>
        <p:nvPicPr>
          <p:cNvPr id="4102" name="Picture 6" descr="Catch-all guide on your customer base RFM analysis - RFMcube">
            <a:extLst>
              <a:ext uri="{FF2B5EF4-FFF2-40B4-BE49-F238E27FC236}">
                <a16:creationId xmlns:a16="http://schemas.microsoft.com/office/drawing/2014/main" id="{A24A6137-44E6-7C27-E118-C88FD687C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3" y="626286"/>
            <a:ext cx="7371335" cy="388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14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1646"/>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K-means </a:t>
            </a:r>
          </a:p>
          <a:p>
            <a:pPr algn="ctr"/>
            <a:r>
              <a:rPr lang="en-US" sz="2800" b="1" dirty="0">
                <a:solidFill>
                  <a:schemeClr val="tx1">
                    <a:lumMod val="75000"/>
                    <a:lumOff val="25000"/>
                  </a:schemeClr>
                </a:solidFill>
              </a:rPr>
              <a:t>clustering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454895" y="1357350"/>
            <a:ext cx="2428875" cy="144167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To do the customer segmentation using RFM model     here, I have </a:t>
            </a:r>
            <a:r>
              <a:rPr lang="en-US" sz="1400" b="1" dirty="0">
                <a:solidFill>
                  <a:schemeClr val="tx1">
                    <a:lumMod val="75000"/>
                    <a:lumOff val="25000"/>
                  </a:schemeClr>
                </a:solidFill>
                <a:cs typeface="Segoe UI" panose="020B0502040204020203" pitchFamily="34" charset="0"/>
              </a:rPr>
              <a:t>used K-means clustering, </a:t>
            </a:r>
            <a:r>
              <a:rPr lang="en-US" sz="1400" dirty="0">
                <a:solidFill>
                  <a:schemeClr val="tx1">
                    <a:lumMod val="75000"/>
                    <a:lumOff val="25000"/>
                  </a:schemeClr>
                </a:solidFill>
                <a:cs typeface="Segoe UI" panose="020B0502040204020203" pitchFamily="34" charset="0"/>
              </a:rPr>
              <a:t>where the </a:t>
            </a:r>
            <a:r>
              <a:rPr lang="en-US" sz="1400" b="1" dirty="0">
                <a:solidFill>
                  <a:schemeClr val="tx1">
                    <a:lumMod val="75000"/>
                    <a:lumOff val="25000"/>
                  </a:schemeClr>
                </a:solidFill>
                <a:cs typeface="Segoe UI" panose="020B0502040204020203" pitchFamily="34" charset="0"/>
              </a:rPr>
              <a:t>value of K is take 4 </a:t>
            </a:r>
            <a:r>
              <a:rPr lang="en-US" sz="1400" dirty="0">
                <a:solidFill>
                  <a:schemeClr val="tx1">
                    <a:lumMod val="75000"/>
                    <a:lumOff val="25000"/>
                  </a:schemeClr>
                </a:solidFill>
                <a:cs typeface="Segoe UI" panose="020B0502040204020203" pitchFamily="34" charset="0"/>
              </a:rPr>
              <a:t>considering the problem. .</a:t>
            </a:r>
          </a:p>
        </p:txBody>
      </p:sp>
      <p:sp>
        <p:nvSpPr>
          <p:cNvPr id="34" name="Rectangle 33">
            <a:extLst>
              <a:ext uri="{FF2B5EF4-FFF2-40B4-BE49-F238E27FC236}">
                <a16:creationId xmlns:a16="http://schemas.microsoft.com/office/drawing/2014/main" id="{53F5EDC0-C02E-4790-A681-CA7AB9133338}"/>
              </a:ext>
            </a:extLst>
          </p:cNvPr>
          <p:cNvSpPr/>
          <p:nvPr/>
        </p:nvSpPr>
        <p:spPr>
          <a:xfrm>
            <a:off x="8402203" y="1295609"/>
            <a:ext cx="2428875" cy="961097"/>
          </a:xfrm>
          <a:prstGeom prst="rect">
            <a:avLst/>
          </a:prstGeom>
        </p:spPr>
        <p:txBody>
          <a:bodyPr wrap="square" lIns="0" tIns="0" rIns="0" bIns="0" anchor="t">
            <a:spAutoFit/>
          </a:bodyPr>
          <a:lstStyle/>
          <a:p>
            <a:pPr>
              <a:lnSpc>
                <a:spcPts val="1900"/>
              </a:lnSpc>
            </a:pPr>
            <a:r>
              <a:rPr lang="en-US" sz="1400" dirty="0">
                <a:solidFill>
                  <a:srgbClr val="292929"/>
                </a:solidFill>
                <a:latin typeface="Segoe UI Light" panose="020B0502040204020203" pitchFamily="34" charset="0"/>
                <a:cs typeface="Segoe UI Light" panose="020B0502040204020203" pitchFamily="34" charset="0"/>
              </a:rPr>
              <a:t>T</a:t>
            </a:r>
            <a:r>
              <a:rPr lang="en-US" sz="1400" b="0" i="0" dirty="0">
                <a:solidFill>
                  <a:srgbClr val="292929"/>
                </a:solidFill>
                <a:effectLst/>
                <a:latin typeface="Segoe UI Light" panose="020B0502040204020203" pitchFamily="34" charset="0"/>
                <a:cs typeface="Segoe UI Light" panose="020B0502040204020203" pitchFamily="34" charset="0"/>
              </a:rPr>
              <a:t>he </a:t>
            </a:r>
            <a:r>
              <a:rPr lang="en-US" sz="1400" b="1" i="0" dirty="0">
                <a:solidFill>
                  <a:srgbClr val="292929"/>
                </a:solidFill>
                <a:effectLst/>
                <a:latin typeface="Segoe UI Light" panose="020B0502040204020203" pitchFamily="34" charset="0"/>
                <a:cs typeface="Segoe UI Light" panose="020B0502040204020203" pitchFamily="34" charset="0"/>
              </a:rPr>
              <a:t>objective of K-means </a:t>
            </a:r>
            <a:r>
              <a:rPr lang="en-US" sz="1400" b="0" i="0" dirty="0">
                <a:solidFill>
                  <a:srgbClr val="292929"/>
                </a:solidFill>
                <a:effectLst/>
                <a:latin typeface="Segoe UI Light" panose="020B0502040204020203" pitchFamily="34" charset="0"/>
                <a:cs typeface="Segoe UI Light" panose="020B0502040204020203" pitchFamily="34" charset="0"/>
              </a:rPr>
              <a:t>is </a:t>
            </a:r>
            <a:r>
              <a:rPr lang="en-US" sz="1400" b="0" i="0" dirty="0">
                <a:solidFill>
                  <a:schemeClr val="tx1">
                    <a:lumMod val="75000"/>
                    <a:lumOff val="25000"/>
                  </a:schemeClr>
                </a:solidFill>
                <a:effectLst/>
                <a:latin typeface="Segoe UI Light" panose="020B0502040204020203" pitchFamily="34" charset="0"/>
                <a:cs typeface="Segoe UI Light" panose="020B0502040204020203" pitchFamily="34" charset="0"/>
              </a:rPr>
              <a:t>: </a:t>
            </a:r>
            <a:r>
              <a:rPr lang="en-US" sz="1400" b="1" i="0" dirty="0">
                <a:solidFill>
                  <a:srgbClr val="292929"/>
                </a:solidFill>
                <a:effectLst/>
                <a:latin typeface="Segoe UI Light" panose="020B0502040204020203" pitchFamily="34" charset="0"/>
                <a:cs typeface="Segoe UI Light" panose="020B0502040204020203" pitchFamily="34" charset="0"/>
              </a:rPr>
              <a:t>group similar data points together</a:t>
            </a:r>
            <a:r>
              <a:rPr lang="en-US" sz="1400" b="0" i="0" dirty="0">
                <a:solidFill>
                  <a:srgbClr val="292929"/>
                </a:solidFill>
                <a:effectLst/>
                <a:latin typeface="Segoe UI Light" panose="020B0502040204020203" pitchFamily="34" charset="0"/>
                <a:cs typeface="Segoe UI Light" panose="020B0502040204020203" pitchFamily="34" charset="0"/>
              </a:rPr>
              <a:t> and discover underlying patterns</a:t>
            </a:r>
            <a:r>
              <a:rPr lang="en-US" sz="1400" b="0" i="0" dirty="0">
                <a:solidFill>
                  <a:schemeClr val="tx1">
                    <a:lumMod val="75000"/>
                    <a:lumOff val="25000"/>
                  </a:schemeClr>
                </a:solidFill>
                <a:effectLst/>
                <a:latin typeface="Segoe UI Light" panose="020B0502040204020203" pitchFamily="34" charset="0"/>
                <a:cs typeface="Segoe UI Light" panose="020B0502040204020203" pitchFamily="34" charset="0"/>
              </a:rPr>
              <a:t> </a:t>
            </a:r>
            <a:endParaRPr lang="en-US" sz="1400" dirty="0">
              <a:solidFill>
                <a:srgbClr val="292929"/>
              </a:solidFill>
              <a:latin typeface="Segoe UI Light" panose="020B0502040204020203" pitchFamily="34" charset="0"/>
              <a:cs typeface="Segoe UI Light"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560726" y="4302630"/>
            <a:ext cx="2428875" cy="1198020"/>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After </a:t>
            </a:r>
            <a:r>
              <a:rPr lang="en-US" sz="1400" b="1" dirty="0">
                <a:solidFill>
                  <a:schemeClr val="tx1">
                    <a:lumMod val="75000"/>
                    <a:lumOff val="25000"/>
                  </a:schemeClr>
                </a:solidFill>
                <a:cs typeface="Segoe UI" panose="020B0502040204020203" pitchFamily="34" charset="0"/>
              </a:rPr>
              <a:t>applying the K means </a:t>
            </a:r>
            <a:r>
              <a:rPr lang="en-US" sz="1400" dirty="0">
                <a:solidFill>
                  <a:schemeClr val="tx1">
                    <a:lumMod val="75000"/>
                    <a:lumOff val="25000"/>
                  </a:schemeClr>
                </a:solidFill>
                <a:cs typeface="Segoe UI" panose="020B0502040204020203" pitchFamily="34" charset="0"/>
              </a:rPr>
              <a:t>clustering we </a:t>
            </a:r>
            <a:r>
              <a:rPr lang="en-US" sz="1400" b="1" dirty="0">
                <a:solidFill>
                  <a:schemeClr val="tx1">
                    <a:lumMod val="75000"/>
                    <a:lumOff val="25000"/>
                  </a:schemeClr>
                </a:solidFill>
                <a:cs typeface="Segoe UI" panose="020B0502040204020203" pitchFamily="34" charset="0"/>
              </a:rPr>
              <a:t>get a table </a:t>
            </a:r>
            <a:r>
              <a:rPr lang="en-US" sz="1400" dirty="0">
                <a:solidFill>
                  <a:schemeClr val="tx1">
                    <a:lumMod val="75000"/>
                    <a:lumOff val="25000"/>
                  </a:schemeClr>
                </a:solidFill>
                <a:cs typeface="Segoe UI" panose="020B0502040204020203" pitchFamily="34" charset="0"/>
              </a:rPr>
              <a:t>through which we can identify  Potential customers, Champions, Need Attention. .</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t>
            </a:r>
          </a:p>
        </p:txBody>
      </p:sp>
      <p:pic>
        <p:nvPicPr>
          <p:cNvPr id="5126" name="Picture 6" descr="Data Science Struggle: Introduction to K-means: Algorithm and Visualization  with Julia from scratch">
            <a:extLst>
              <a:ext uri="{FF2B5EF4-FFF2-40B4-BE49-F238E27FC236}">
                <a16:creationId xmlns:a16="http://schemas.microsoft.com/office/drawing/2014/main" id="{785D8A33-7290-47CB-2775-85ACA681E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566" y="1120067"/>
            <a:ext cx="4614840" cy="34611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D532A8B7-BB1C-44D4-1B99-83B927D95EE6}"/>
              </a:ext>
            </a:extLst>
          </p:cNvPr>
          <p:cNvPicPr>
            <a:picLocks noChangeAspect="1"/>
          </p:cNvPicPr>
          <p:nvPr/>
        </p:nvPicPr>
        <p:blipFill>
          <a:blip r:embed="rId4"/>
          <a:stretch>
            <a:fillRect/>
          </a:stretch>
        </p:blipFill>
        <p:spPr>
          <a:xfrm>
            <a:off x="4173566" y="4534749"/>
            <a:ext cx="3143309" cy="2041880"/>
          </a:xfrm>
          <a:prstGeom prst="rect">
            <a:avLst/>
          </a:prstGeom>
        </p:spPr>
      </p:pic>
      <p:sp>
        <p:nvSpPr>
          <p:cNvPr id="4" name="TextBox 3">
            <a:extLst>
              <a:ext uri="{FF2B5EF4-FFF2-40B4-BE49-F238E27FC236}">
                <a16:creationId xmlns:a16="http://schemas.microsoft.com/office/drawing/2014/main" id="{27DB93A9-5A5A-3B33-9B73-9C8B8AAE3919}"/>
              </a:ext>
            </a:extLst>
          </p:cNvPr>
          <p:cNvSpPr txBox="1"/>
          <p:nvPr/>
        </p:nvSpPr>
        <p:spPr>
          <a:xfrm>
            <a:off x="8606672" y="4326903"/>
            <a:ext cx="2978870" cy="1600438"/>
          </a:xfrm>
          <a:prstGeom prst="rect">
            <a:avLst/>
          </a:prstGeom>
          <a:noFill/>
        </p:spPr>
        <p:txBody>
          <a:bodyPr wrap="square" rtlCol="0">
            <a:spAutoFit/>
          </a:bodyPr>
          <a:lstStyle/>
          <a:p>
            <a:r>
              <a:rPr lang="en-US" sz="1400" dirty="0"/>
              <a:t>There are </a:t>
            </a:r>
            <a:r>
              <a:rPr lang="en-US" sz="1400" b="1" dirty="0"/>
              <a:t>three conditions</a:t>
            </a:r>
            <a:r>
              <a:rPr lang="en-US" sz="1400" dirty="0"/>
              <a:t> for applying K-means :</a:t>
            </a:r>
          </a:p>
          <a:p>
            <a:r>
              <a:rPr lang="en-US" sz="1400" dirty="0"/>
              <a:t>1. The data should not be skewed.</a:t>
            </a:r>
          </a:p>
          <a:p>
            <a:r>
              <a:rPr lang="en-US" sz="1400" dirty="0"/>
              <a:t>2. There should not be any outliers.</a:t>
            </a:r>
          </a:p>
          <a:p>
            <a:r>
              <a:rPr lang="en-US" sz="1400" dirty="0"/>
              <a:t>3. The data must have same mean and variance which we are doing by making mean 0 and variance 1.</a:t>
            </a:r>
            <a:endParaRPr lang="en-IN" sz="1400" dirty="0"/>
          </a:p>
        </p:txBody>
      </p:sp>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1647"/>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More Recency</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Less Recency</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Low Monetary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High Monetary </a:t>
            </a:r>
            <a:endParaRPr lang="en-US" b="1" dirty="0">
              <a:latin typeface="+mj-lt"/>
            </a:endParaRP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b="1" dirty="0">
                <a:solidFill>
                  <a:schemeClr val="tx1">
                    <a:lumMod val="75000"/>
                    <a:lumOff val="25000"/>
                  </a:schemeClr>
                </a:solidFill>
                <a:cs typeface="Segoe UI" panose="020B0502040204020203" pitchFamily="34" charset="0"/>
              </a:rPr>
              <a:t>Champions</a:t>
            </a:r>
            <a:r>
              <a:rPr lang="en-US" sz="1400" dirty="0">
                <a:solidFill>
                  <a:schemeClr val="tx1">
                    <a:lumMod val="75000"/>
                    <a:lumOff val="25000"/>
                  </a:schemeClr>
                </a:solidFill>
                <a:cs typeface="Segoe UI" panose="020B0502040204020203" pitchFamily="34" charset="0"/>
              </a:rPr>
              <a:t> since they recently shopped, they shop often and they purchase high revenue items.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We need strategies to </a:t>
            </a:r>
            <a:r>
              <a:rPr lang="en-US" sz="1400" b="1" dirty="0">
                <a:solidFill>
                  <a:schemeClr val="tx1">
                    <a:lumMod val="75000"/>
                    <a:lumOff val="25000"/>
                  </a:schemeClr>
                </a:solidFill>
                <a:cs typeface="Segoe UI" panose="020B0502040204020203" pitchFamily="34" charset="0"/>
              </a:rPr>
              <a:t>add more value </a:t>
            </a:r>
            <a:r>
              <a:rPr lang="en-US" sz="1400" dirty="0">
                <a:solidFill>
                  <a:schemeClr val="tx1">
                    <a:lumMod val="75000"/>
                    <a:lumOff val="25000"/>
                  </a:schemeClr>
                </a:solidFill>
                <a:cs typeface="Segoe UI" panose="020B0502040204020203" pitchFamily="34" charset="0"/>
              </a:rPr>
              <a:t>to their shopping experience</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b="1" dirty="0">
                <a:solidFill>
                  <a:schemeClr val="tx1">
                    <a:lumMod val="75000"/>
                    <a:lumOff val="25000"/>
                  </a:schemeClr>
                </a:solidFill>
                <a:cs typeface="Segoe UI" panose="020B0502040204020203" pitchFamily="34" charset="0"/>
              </a:rPr>
              <a:t>Need Attention </a:t>
            </a:r>
            <a:r>
              <a:rPr lang="en-US" sz="1400" dirty="0">
                <a:solidFill>
                  <a:schemeClr val="tx1">
                    <a:lumMod val="75000"/>
                    <a:lumOff val="25000"/>
                  </a:schemeClr>
                </a:solidFill>
                <a:cs typeface="Segoe UI" panose="020B0502040204020203" pitchFamily="34" charset="0"/>
              </a:rPr>
              <a:t>since theses customers shopped often and that too high value items but they have not made a purchase recently.</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We need strategies to tackle the customer churn by first </a:t>
            </a:r>
            <a:r>
              <a:rPr lang="en-US" sz="1400" b="1" dirty="0">
                <a:solidFill>
                  <a:schemeClr val="tx1">
                    <a:lumMod val="75000"/>
                    <a:lumOff val="25000"/>
                  </a:schemeClr>
                </a:solidFill>
                <a:cs typeface="Segoe UI" panose="020B0502040204020203" pitchFamily="34" charset="0"/>
              </a:rPr>
              <a:t>identifying the reason and then fixing it</a:t>
            </a:r>
            <a:r>
              <a:rPr lang="en-US" sz="1400" dirty="0">
                <a:solidFill>
                  <a:schemeClr val="tx1">
                    <a:lumMod val="75000"/>
                    <a:lumOff val="25000"/>
                  </a:schemeClr>
                </a:solidFill>
                <a:cs typeface="Segoe UI" panose="020B0502040204020203" pitchFamily="34" charset="0"/>
              </a:rPr>
              <a: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b="1" dirty="0">
                <a:solidFill>
                  <a:schemeClr val="tx1">
                    <a:lumMod val="75000"/>
                    <a:lumOff val="25000"/>
                  </a:schemeClr>
                </a:solidFill>
                <a:cs typeface="Segoe UI" panose="020B0502040204020203" pitchFamily="34" charset="0"/>
              </a:rPr>
              <a:t>Potential Customers </a:t>
            </a:r>
            <a:r>
              <a:rPr lang="en-US" sz="1400" dirty="0">
                <a:solidFill>
                  <a:schemeClr val="tx1">
                    <a:lumMod val="75000"/>
                    <a:lumOff val="25000"/>
                  </a:schemeClr>
                </a:solidFill>
                <a:cs typeface="Segoe UI" panose="020B0502040204020203" pitchFamily="34" charset="0"/>
              </a:rPr>
              <a:t>these customers made a purchase recently, have made a few orders and  hence low monetary value.</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We need strategies to </a:t>
            </a:r>
            <a:r>
              <a:rPr lang="en-US" sz="1400" b="1" dirty="0">
                <a:solidFill>
                  <a:schemeClr val="tx1">
                    <a:lumMod val="75000"/>
                    <a:lumOff val="25000"/>
                  </a:schemeClr>
                </a:solidFill>
                <a:cs typeface="Segoe UI" panose="020B0502040204020203" pitchFamily="34" charset="0"/>
              </a:rPr>
              <a:t>keep them coming back to the business.</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b="1" dirty="0">
                <a:solidFill>
                  <a:schemeClr val="tx1">
                    <a:lumMod val="75000"/>
                    <a:lumOff val="25000"/>
                  </a:schemeClr>
                </a:solidFill>
                <a:cs typeface="Segoe UI" panose="020B0502040204020203" pitchFamily="34" charset="0"/>
              </a:rPr>
              <a:t>Lost customers </a:t>
            </a:r>
            <a:r>
              <a:rPr lang="en-US" sz="1400" dirty="0">
                <a:solidFill>
                  <a:schemeClr val="tx1">
                    <a:lumMod val="75000"/>
                    <a:lumOff val="25000"/>
                  </a:schemeClr>
                </a:solidFill>
                <a:cs typeface="Segoe UI" panose="020B0502040204020203" pitchFamily="34" charset="0"/>
              </a:rPr>
              <a:t>are the ones who have not made a purchase recently and in the past they made few purchase with low monetary value.</a:t>
            </a:r>
            <a:endParaRPr lang="en-US" sz="1400" b="1" dirty="0">
              <a:solidFill>
                <a:schemeClr val="tx1">
                  <a:lumMod val="75000"/>
                  <a:lumOff val="25000"/>
                </a:schemeClr>
              </a:solidFill>
              <a:cs typeface="Segoe UI" panose="020B0502040204020203" pitchFamily="34" charset="0"/>
            </a:endParaRP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We </a:t>
            </a:r>
            <a:r>
              <a:rPr lang="en-US" sz="1400" b="1" dirty="0">
                <a:solidFill>
                  <a:schemeClr val="tx1">
                    <a:lumMod val="75000"/>
                    <a:lumOff val="25000"/>
                  </a:schemeClr>
                </a:solidFill>
                <a:cs typeface="Segoe UI" panose="020B0502040204020203" pitchFamily="34" charset="0"/>
              </a:rPr>
              <a:t>do not need to do anything </a:t>
            </a:r>
            <a:r>
              <a:rPr lang="en-US" sz="1400" dirty="0">
                <a:solidFill>
                  <a:schemeClr val="tx1">
                    <a:lumMod val="75000"/>
                    <a:lumOff val="25000"/>
                  </a:schemeClr>
                </a:solidFill>
                <a:cs typeface="Segoe UI" panose="020B0502040204020203" pitchFamily="34" charset="0"/>
              </a:rPr>
              <a:t>about them.</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More Frequency</a:t>
            </a:r>
          </a:p>
        </p:txBody>
      </p:sp>
      <p:sp>
        <p:nvSpPr>
          <p:cNvPr id="44" name="Rectangle 43">
            <a:extLst>
              <a:ext uri="{FF2B5EF4-FFF2-40B4-BE49-F238E27FC236}">
                <a16:creationId xmlns:a16="http://schemas.microsoft.com/office/drawing/2014/main" id="{95967C4C-72D9-469E-BB08-F31A36FBD11D}"/>
              </a:ext>
            </a:extLst>
          </p:cNvPr>
          <p:cNvSpPr/>
          <p:nvPr/>
        </p:nvSpPr>
        <p:spPr>
          <a:xfrm>
            <a:off x="6734893" y="2198171"/>
            <a:ext cx="4162870" cy="492443"/>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More Frequency</a:t>
            </a:r>
          </a:p>
          <a:p>
            <a:endParaRPr lang="en-US" sz="1600" b="1" dirty="0">
              <a:solidFill>
                <a:schemeClr val="tx1">
                  <a:lumMod val="75000"/>
                  <a:lumOff val="25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Less Frequency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492443"/>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Less Frequency</a:t>
            </a:r>
          </a:p>
          <a:p>
            <a:endParaRPr lang="en-US"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2736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381081" y="1715340"/>
            <a:ext cx="4268298" cy="1198020"/>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Champions</a:t>
            </a:r>
            <a:r>
              <a:rPr lang="en-US" sz="1400" dirty="0">
                <a:solidFill>
                  <a:schemeClr val="tx1">
                    <a:lumMod val="75000"/>
                    <a:lumOff val="25000"/>
                  </a:schemeClr>
                </a:solidFill>
                <a:cs typeface="Segoe UI" panose="020B0502040204020203" pitchFamily="34" charset="0"/>
              </a:rPr>
              <a:t> are the best customers, since the mean monetary value is highest for them so giving discounts would not do any good instead </a:t>
            </a:r>
            <a:r>
              <a:rPr lang="en-US" sz="1400" b="1" dirty="0">
                <a:solidFill>
                  <a:schemeClr val="tx1">
                    <a:lumMod val="75000"/>
                    <a:lumOff val="25000"/>
                  </a:schemeClr>
                </a:solidFill>
                <a:cs typeface="Segoe UI" panose="020B0502040204020203" pitchFamily="34" charset="0"/>
              </a:rPr>
              <a:t>focus on improving the shopping experience for them </a:t>
            </a:r>
            <a:r>
              <a:rPr lang="en-US" sz="1400" dirty="0">
                <a:solidFill>
                  <a:schemeClr val="tx1">
                    <a:lumMod val="75000"/>
                    <a:lumOff val="25000"/>
                  </a:schemeClr>
                </a:solidFill>
                <a:cs typeface="Segoe UI" panose="020B0502040204020203" pitchFamily="34" charset="0"/>
              </a:rPr>
              <a:t>by giving them product recommendations or priority customer service etc.</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95436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For </a:t>
            </a:r>
            <a:r>
              <a:rPr lang="en-US" sz="1400" b="1" dirty="0">
                <a:solidFill>
                  <a:schemeClr val="tx1">
                    <a:lumMod val="75000"/>
                    <a:lumOff val="25000"/>
                  </a:schemeClr>
                </a:solidFill>
                <a:cs typeface="Segoe UI" panose="020B0502040204020203" pitchFamily="34" charset="0"/>
              </a:rPr>
              <a:t>Potential customers </a:t>
            </a:r>
            <a:r>
              <a:rPr lang="en-US" sz="1400" dirty="0">
                <a:solidFill>
                  <a:schemeClr val="tx1">
                    <a:lumMod val="75000"/>
                    <a:lumOff val="25000"/>
                  </a:schemeClr>
                </a:solidFill>
                <a:cs typeface="Segoe UI" panose="020B0502040204020203" pitchFamily="34" charset="0"/>
              </a:rPr>
              <a:t>we can offer them more </a:t>
            </a:r>
            <a:r>
              <a:rPr lang="en-US" sz="1400" b="1" dirty="0">
                <a:solidFill>
                  <a:schemeClr val="tx1">
                    <a:lumMod val="75000"/>
                    <a:lumOff val="25000"/>
                  </a:schemeClr>
                </a:solidFill>
                <a:cs typeface="Segoe UI" panose="020B0502040204020203" pitchFamily="34" charset="0"/>
              </a:rPr>
              <a:t>discounts like $15 off on $75 </a:t>
            </a:r>
            <a:r>
              <a:rPr lang="en-US" sz="1400" dirty="0">
                <a:solidFill>
                  <a:schemeClr val="tx1">
                    <a:lumMod val="75000"/>
                    <a:lumOff val="25000"/>
                  </a:schemeClr>
                </a:solidFill>
                <a:cs typeface="Segoe UI" panose="020B0502040204020203" pitchFamily="34" charset="0"/>
              </a:rPr>
              <a:t>so they keep coming back and an offer for subscription to the services could be another way.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1198020"/>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Need attention </a:t>
            </a:r>
            <a:r>
              <a:rPr lang="en-US" sz="1400" dirty="0">
                <a:solidFill>
                  <a:schemeClr val="tx1">
                    <a:lumMod val="75000"/>
                    <a:lumOff val="25000"/>
                  </a:schemeClr>
                </a:solidFill>
                <a:cs typeface="Segoe UI" panose="020B0502040204020203" pitchFamily="34" charset="0"/>
              </a:rPr>
              <a:t>customers can be further classified based on the reason of their churning. If </a:t>
            </a:r>
            <a:r>
              <a:rPr lang="en-US" sz="1400" b="1" dirty="0">
                <a:solidFill>
                  <a:schemeClr val="tx1">
                    <a:lumMod val="75000"/>
                    <a:lumOff val="25000"/>
                  </a:schemeClr>
                </a:solidFill>
                <a:cs typeface="Segoe UI" panose="020B0502040204020203" pitchFamily="34" charset="0"/>
              </a:rPr>
              <a:t>price sensitivity </a:t>
            </a:r>
            <a:r>
              <a:rPr lang="en-US" sz="1400" dirty="0">
                <a:solidFill>
                  <a:schemeClr val="tx1">
                    <a:lumMod val="75000"/>
                    <a:lumOff val="25000"/>
                  </a:schemeClr>
                </a:solidFill>
                <a:cs typeface="Segoe UI" panose="020B0502040204020203" pitchFamily="34" charset="0"/>
              </a:rPr>
              <a:t>is the reason then a </a:t>
            </a:r>
            <a:r>
              <a:rPr lang="en-US" sz="1400" b="1" dirty="0">
                <a:solidFill>
                  <a:schemeClr val="tx1">
                    <a:lumMod val="75000"/>
                    <a:lumOff val="25000"/>
                  </a:schemeClr>
                </a:solidFill>
                <a:cs typeface="Segoe UI" panose="020B0502040204020203" pitchFamily="34" charset="0"/>
              </a:rPr>
              <a:t>discount on their wish listed items </a:t>
            </a:r>
            <a:r>
              <a:rPr lang="en-US" sz="1400" dirty="0">
                <a:solidFill>
                  <a:schemeClr val="tx1">
                    <a:lumMod val="75000"/>
                    <a:lumOff val="25000"/>
                  </a:schemeClr>
                </a:solidFill>
                <a:cs typeface="Segoe UI" panose="020B0502040204020203" pitchFamily="34" charset="0"/>
              </a:rPr>
              <a:t>or </a:t>
            </a:r>
            <a:r>
              <a:rPr lang="en-US" sz="1400" b="1" dirty="0">
                <a:solidFill>
                  <a:schemeClr val="tx1">
                    <a:lumMod val="75000"/>
                    <a:lumOff val="25000"/>
                  </a:schemeClr>
                </a:solidFill>
                <a:cs typeface="Segoe UI" panose="020B0502040204020203" pitchFamily="34" charset="0"/>
              </a:rPr>
              <a:t>discount on the items based on their purchase can be a good choice </a:t>
            </a:r>
            <a:r>
              <a:rPr lang="en-US" sz="1400" dirty="0">
                <a:solidFill>
                  <a:schemeClr val="tx1">
                    <a:lumMod val="75000"/>
                    <a:lumOff val="25000"/>
                  </a:schemeClr>
                </a:solidFill>
                <a:cs typeface="Segoe UI" panose="020B0502040204020203" pitchFamily="34" charset="0"/>
              </a:rPr>
              <a:t>.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46174" y="1301569"/>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406594" y="3024224"/>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F6C49B84-ED86-EFF2-9900-3B079ECFC681}"/>
              </a:ext>
            </a:extLst>
          </p:cNvPr>
          <p:cNvPicPr>
            <a:picLocks noChangeAspect="1"/>
          </p:cNvPicPr>
          <p:nvPr/>
        </p:nvPicPr>
        <p:blipFill>
          <a:blip r:embed="rId3"/>
          <a:stretch>
            <a:fillRect/>
          </a:stretch>
        </p:blipFill>
        <p:spPr>
          <a:xfrm>
            <a:off x="1946225" y="1453074"/>
            <a:ext cx="3533775" cy="2295525"/>
          </a:xfrm>
          <a:prstGeom prst="rect">
            <a:avLst/>
          </a:prstGeom>
        </p:spPr>
      </p:pic>
      <p:sp>
        <p:nvSpPr>
          <p:cNvPr id="5" name="TextBox 4">
            <a:extLst>
              <a:ext uri="{FF2B5EF4-FFF2-40B4-BE49-F238E27FC236}">
                <a16:creationId xmlns:a16="http://schemas.microsoft.com/office/drawing/2014/main" id="{FC297D06-7997-79BD-4C75-A3F6EBEEC851}"/>
              </a:ext>
            </a:extLst>
          </p:cNvPr>
          <p:cNvSpPr txBox="1"/>
          <p:nvPr/>
        </p:nvSpPr>
        <p:spPr>
          <a:xfrm>
            <a:off x="2362325" y="4272264"/>
            <a:ext cx="3349542" cy="1200329"/>
          </a:xfrm>
          <a:prstGeom prst="rect">
            <a:avLst/>
          </a:prstGeom>
          <a:noFill/>
        </p:spPr>
        <p:txBody>
          <a:bodyPr wrap="square" rtlCol="0">
            <a:spAutoFit/>
          </a:bodyPr>
          <a:lstStyle/>
          <a:p>
            <a:endParaRPr lang="en-IN" dirty="0"/>
          </a:p>
          <a:p>
            <a:r>
              <a:rPr lang="en-IN" b="1" dirty="0"/>
              <a:t>Cluster 0 - Champions</a:t>
            </a:r>
          </a:p>
          <a:p>
            <a:r>
              <a:rPr lang="en-IN" b="1" dirty="0"/>
              <a:t>Cluster 2 - Potential Customers</a:t>
            </a:r>
          </a:p>
          <a:p>
            <a:r>
              <a:rPr lang="en-IN" b="1" dirty="0"/>
              <a:t>Cluster 3 - Need Attention</a:t>
            </a:r>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142</TotalTime>
  <Words>539</Words>
  <Application>Microsoft Office PowerPoint</Application>
  <PresentationFormat>Widescreen</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Segoe UI Light</vt:lpstr>
      <vt:lpstr>Office Theme</vt:lpstr>
      <vt:lpstr>Customer Segmentation</vt:lpstr>
      <vt:lpstr>Project analysis slide 4</vt:lpstr>
      <vt:lpstr>Project analysis slide 5</vt:lpstr>
      <vt:lpstr>Project analysis slide 6</vt:lpstr>
      <vt:lpstr>Project analysis slide 8</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ag_madhuri@outlook.com</dc:creator>
  <cp:lastModifiedBy>ag_madhuri@outlook.com</cp:lastModifiedBy>
  <cp:revision>4</cp:revision>
  <dcterms:created xsi:type="dcterms:W3CDTF">2022-06-27T04:38:53Z</dcterms:created>
  <dcterms:modified xsi:type="dcterms:W3CDTF">2022-06-30T09:36:55Z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