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5"/>
  </p:notesMasterIdLst>
  <p:handoutMasterIdLst>
    <p:handoutMasterId r:id="rId26"/>
  </p:handoutMasterIdLst>
  <p:sldIdLst>
    <p:sldId id="314" r:id="rId5"/>
    <p:sldId id="315" r:id="rId6"/>
    <p:sldId id="316" r:id="rId7"/>
    <p:sldId id="317" r:id="rId8"/>
    <p:sldId id="318" r:id="rId9"/>
    <p:sldId id="319" r:id="rId10"/>
    <p:sldId id="320" r:id="rId11"/>
    <p:sldId id="321" r:id="rId12"/>
    <p:sldId id="322" r:id="rId13"/>
    <p:sldId id="323" r:id="rId14"/>
    <p:sldId id="326" r:id="rId15"/>
    <p:sldId id="324" r:id="rId16"/>
    <p:sldId id="325" r:id="rId17"/>
    <p:sldId id="328" r:id="rId18"/>
    <p:sldId id="327" r:id="rId19"/>
    <p:sldId id="329" r:id="rId20"/>
    <p:sldId id="330" r:id="rId21"/>
    <p:sldId id="331" r:id="rId22"/>
    <p:sldId id="332" r:id="rId23"/>
    <p:sldId id="33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376458-8D93-4D5B-A664-770347FC54A1}">
          <p14:sldIdLst>
            <p14:sldId id="314"/>
            <p14:sldId id="315"/>
            <p14:sldId id="316"/>
            <p14:sldId id="317"/>
            <p14:sldId id="318"/>
            <p14:sldId id="319"/>
            <p14:sldId id="320"/>
            <p14:sldId id="321"/>
            <p14:sldId id="322"/>
            <p14:sldId id="323"/>
            <p14:sldId id="326"/>
            <p14:sldId id="324"/>
            <p14:sldId id="325"/>
            <p14:sldId id="328"/>
          </p14:sldIdLst>
        </p14:section>
        <p14:section name="Untitled Section" id="{CBDB709F-ECC8-46FE-A009-86D39047D7EE}">
          <p14:sldIdLst>
            <p14:sldId id="327"/>
            <p14:sldId id="329"/>
            <p14:sldId id="330"/>
            <p14:sldId id="331"/>
            <p14:sldId id="332"/>
            <p14:sldId id="333"/>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33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sahu" userId="2b9fe5d0e6a8cc9f" providerId="LiveId" clId="{8056A02A-5C0D-4014-AAB5-1978540E0EBF}"/>
    <pc:docChg chg="custSel modSld">
      <pc:chgData name="ashish sahu" userId="2b9fe5d0e6a8cc9f" providerId="LiveId" clId="{8056A02A-5C0D-4014-AAB5-1978540E0EBF}" dt="2024-08-20T15:10:53.918" v="25" actId="21"/>
      <pc:docMkLst>
        <pc:docMk/>
      </pc:docMkLst>
      <pc:sldChg chg="modSp mod">
        <pc:chgData name="ashish sahu" userId="2b9fe5d0e6a8cc9f" providerId="LiveId" clId="{8056A02A-5C0D-4014-AAB5-1978540E0EBF}" dt="2024-08-20T15:08:45.261" v="22" actId="1076"/>
        <pc:sldMkLst>
          <pc:docMk/>
          <pc:sldMk cId="4293742996" sldId="316"/>
        </pc:sldMkLst>
        <pc:spChg chg="mod">
          <ac:chgData name="ashish sahu" userId="2b9fe5d0e6a8cc9f" providerId="LiveId" clId="{8056A02A-5C0D-4014-AAB5-1978540E0EBF}" dt="2024-08-20T15:08:32.110" v="21" actId="20577"/>
          <ac:spMkLst>
            <pc:docMk/>
            <pc:sldMk cId="4293742996" sldId="316"/>
            <ac:spMk id="10" creationId="{070660D2-BAC0-0EB7-ED4D-761289D1B150}"/>
          </ac:spMkLst>
        </pc:spChg>
        <pc:spChg chg="mod">
          <ac:chgData name="ashish sahu" userId="2b9fe5d0e6a8cc9f" providerId="LiveId" clId="{8056A02A-5C0D-4014-AAB5-1978540E0EBF}" dt="2024-08-20T15:08:45.261" v="22" actId="1076"/>
          <ac:spMkLst>
            <pc:docMk/>
            <pc:sldMk cId="4293742996" sldId="316"/>
            <ac:spMk id="11" creationId="{EA365829-415E-49DF-0447-2194F9D5CECB}"/>
          </ac:spMkLst>
        </pc:spChg>
      </pc:sldChg>
      <pc:sldChg chg="delSp modSp mod">
        <pc:chgData name="ashish sahu" userId="2b9fe5d0e6a8cc9f" providerId="LiveId" clId="{8056A02A-5C0D-4014-AAB5-1978540E0EBF}" dt="2024-08-20T15:10:53.918" v="25" actId="21"/>
        <pc:sldMkLst>
          <pc:docMk/>
          <pc:sldMk cId="1517447069" sldId="322"/>
        </pc:sldMkLst>
        <pc:spChg chg="del mod">
          <ac:chgData name="ashish sahu" userId="2b9fe5d0e6a8cc9f" providerId="LiveId" clId="{8056A02A-5C0D-4014-AAB5-1978540E0EBF}" dt="2024-08-20T15:10:53.918" v="25" actId="21"/>
          <ac:spMkLst>
            <pc:docMk/>
            <pc:sldMk cId="1517447069" sldId="322"/>
            <ac:spMk id="8" creationId="{08C0DE85-51D6-D5C0-21A2-08CFFF0866B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8/20/2024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a:p>
        </p:txBody>
      </p:sp>
    </p:spTree>
    <p:extLst>
      <p:ext uri="{BB962C8B-B14F-4D97-AF65-F5344CB8AC3E}">
        <p14:creationId xmlns:p14="http://schemas.microsoft.com/office/powerpoint/2010/main" val="4110010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a:p>
        </p:txBody>
      </p:sp>
    </p:spTree>
    <p:extLst>
      <p:ext uri="{BB962C8B-B14F-4D97-AF65-F5344CB8AC3E}">
        <p14:creationId xmlns:p14="http://schemas.microsoft.com/office/powerpoint/2010/main" val="679238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a:p>
        </p:txBody>
      </p:sp>
    </p:spTree>
    <p:extLst>
      <p:ext uri="{BB962C8B-B14F-4D97-AF65-F5344CB8AC3E}">
        <p14:creationId xmlns:p14="http://schemas.microsoft.com/office/powerpoint/2010/main" val="226176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a:p>
        </p:txBody>
      </p:sp>
    </p:spTree>
    <p:extLst>
      <p:ext uri="{BB962C8B-B14F-4D97-AF65-F5344CB8AC3E}">
        <p14:creationId xmlns:p14="http://schemas.microsoft.com/office/powerpoint/2010/main" val="33360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a:p>
        </p:txBody>
      </p:sp>
    </p:spTree>
    <p:extLst>
      <p:ext uri="{BB962C8B-B14F-4D97-AF65-F5344CB8AC3E}">
        <p14:creationId xmlns:p14="http://schemas.microsoft.com/office/powerpoint/2010/main" val="6312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a:p>
        </p:txBody>
      </p:sp>
    </p:spTree>
    <p:extLst>
      <p:ext uri="{BB962C8B-B14F-4D97-AF65-F5344CB8AC3E}">
        <p14:creationId xmlns:p14="http://schemas.microsoft.com/office/powerpoint/2010/main" val="348647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a:p>
        </p:txBody>
      </p:sp>
    </p:spTree>
    <p:extLst>
      <p:ext uri="{BB962C8B-B14F-4D97-AF65-F5344CB8AC3E}">
        <p14:creationId xmlns:p14="http://schemas.microsoft.com/office/powerpoint/2010/main" val="355512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a:p>
        </p:txBody>
      </p:sp>
    </p:spTree>
    <p:extLst>
      <p:ext uri="{BB962C8B-B14F-4D97-AF65-F5344CB8AC3E}">
        <p14:creationId xmlns:p14="http://schemas.microsoft.com/office/powerpoint/2010/main" val="398422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a:p>
        </p:txBody>
      </p:sp>
    </p:spTree>
    <p:extLst>
      <p:ext uri="{BB962C8B-B14F-4D97-AF65-F5344CB8AC3E}">
        <p14:creationId xmlns:p14="http://schemas.microsoft.com/office/powerpoint/2010/main" val="2586565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37.jpeg"/></Relationships>
</file>

<file path=ppt/slides/_rels/slide1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548284" y="462117"/>
            <a:ext cx="5222076" cy="2369574"/>
          </a:xfrm>
        </p:spPr>
        <p:txBody>
          <a:bodyPr>
            <a:normAutofit/>
          </a:bodyPr>
          <a:lstStyle/>
          <a:p>
            <a:r>
              <a:rPr lang="en-IN">
                <a:solidFill>
                  <a:schemeClr val="accent2">
                    <a:lumMod val="60000"/>
                    <a:lumOff val="40000"/>
                  </a:schemeClr>
                </a:solidFill>
                <a:latin typeface="Stencil" panose="040409050D0802020404" pitchFamily="82" charset="0"/>
              </a:rPr>
              <a:t>WEB SCRAPING TO PYMYSQL</a:t>
            </a:r>
            <a:br>
              <a:rPr lang="en-IN">
                <a:latin typeface="Stencil" panose="040409050D0802020404" pitchFamily="82" charset="0"/>
              </a:rPr>
            </a:br>
            <a:endParaRPr lang="en-US">
              <a:latin typeface="Stencil" panose="040409050D0802020404" pitchFamily="82" charset="0"/>
            </a:endParaRPr>
          </a:p>
        </p:txBody>
      </p:sp>
      <p:sp>
        <p:nvSpPr>
          <p:cNvPr id="3" name="TextBox 2">
            <a:extLst>
              <a:ext uri="{FF2B5EF4-FFF2-40B4-BE49-F238E27FC236}">
                <a16:creationId xmlns:a16="http://schemas.microsoft.com/office/drawing/2014/main" id="{055CD56E-29A5-1ACA-1645-552A5AAA4703}"/>
              </a:ext>
            </a:extLst>
          </p:cNvPr>
          <p:cNvSpPr txBox="1"/>
          <p:nvPr/>
        </p:nvSpPr>
        <p:spPr>
          <a:xfrm>
            <a:off x="9655277" y="2163097"/>
            <a:ext cx="2890684" cy="923330"/>
          </a:xfrm>
          <a:prstGeom prst="rect">
            <a:avLst/>
          </a:prstGeom>
          <a:noFill/>
        </p:spPr>
        <p:txBody>
          <a:bodyPr wrap="square" rtlCol="0">
            <a:spAutoFit/>
          </a:bodyPr>
          <a:lstStyle/>
          <a:p>
            <a:r>
              <a:rPr lang="en-IN">
                <a:solidFill>
                  <a:schemeClr val="bg1"/>
                </a:solidFill>
                <a:latin typeface="Book Antiqua" panose="02040602050305030304" pitchFamily="18" charset="0"/>
              </a:rPr>
              <a:t>MADHURI GUPTA 	</a:t>
            </a:r>
          </a:p>
          <a:p>
            <a:r>
              <a:rPr lang="en-IN">
                <a:solidFill>
                  <a:schemeClr val="bg1"/>
                </a:solidFill>
                <a:latin typeface="Book Antiqua" panose="02040602050305030304" pitchFamily="18" charset="0"/>
              </a:rPr>
              <a:t>DA/DS BATCH 28</a:t>
            </a:r>
          </a:p>
        </p:txBody>
      </p:sp>
      <p:pic>
        <p:nvPicPr>
          <p:cNvPr id="5" name="Picture 4">
            <a:extLst>
              <a:ext uri="{FF2B5EF4-FFF2-40B4-BE49-F238E27FC236}">
                <a16:creationId xmlns:a16="http://schemas.microsoft.com/office/drawing/2014/main" id="{99EBED94-6D51-8BDD-7CE3-FADF36CB2D2D}"/>
              </a:ext>
            </a:extLst>
          </p:cNvPr>
          <p:cNvPicPr>
            <a:picLocks noChangeAspect="1"/>
          </p:cNvPicPr>
          <p:nvPr/>
        </p:nvPicPr>
        <p:blipFill>
          <a:blip r:embed="rId3"/>
          <a:stretch>
            <a:fillRect/>
          </a:stretch>
        </p:blipFill>
        <p:spPr>
          <a:xfrm>
            <a:off x="5014452" y="3086427"/>
            <a:ext cx="7177548" cy="3771573"/>
          </a:xfrm>
          <a:prstGeom prst="rect">
            <a:avLst/>
          </a:prstGeom>
        </p:spPr>
      </p:pic>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550607" y="365125"/>
            <a:ext cx="7315200" cy="1414514"/>
          </a:xfrm>
        </p:spPr>
        <p:txBody>
          <a:bodyPr/>
          <a:lstStyle/>
          <a:p>
            <a:r>
              <a:rPr lang="en-US">
                <a:latin typeface="Bodoni MT Black" panose="02070A03080606020203" pitchFamily="18" charset="0"/>
              </a:rPr>
              <a:t>IMPORTING MOVIE NAME YEAR AND RATING FROM SITE</a:t>
            </a:r>
          </a:p>
        </p:txBody>
      </p:sp>
      <p:sp>
        <p:nvSpPr>
          <p:cNvPr id="3" name="Content Placeholder 2">
            <a:extLst>
              <a:ext uri="{FF2B5EF4-FFF2-40B4-BE49-F238E27FC236}">
                <a16:creationId xmlns:a16="http://schemas.microsoft.com/office/drawing/2014/main" id="{93C71586-1388-197C-1294-83D4DD85293E}"/>
              </a:ext>
            </a:extLst>
          </p:cNvPr>
          <p:cNvSpPr>
            <a:spLocks noGrp="1"/>
          </p:cNvSpPr>
          <p:nvPr>
            <p:ph sz="quarter" idx="10"/>
          </p:nvPr>
        </p:nvSpPr>
        <p:spPr>
          <a:xfrm>
            <a:off x="914399" y="2022250"/>
            <a:ext cx="3299013" cy="3914910"/>
          </a:xfrm>
        </p:spPr>
        <p:txBody>
          <a:bodyPr/>
          <a:lstStyle/>
          <a:p>
            <a:r>
              <a:rPr lang="en-US"/>
              <a:t>Opportunity to build</a:t>
            </a:r>
          </a:p>
          <a:p>
            <a:r>
              <a:rPr lang="en-US"/>
              <a:t>Fully inclusive market</a:t>
            </a:r>
          </a:p>
          <a:p>
            <a:r>
              <a:rPr lang="en-US"/>
              <a:t>Total addressable market</a:t>
            </a:r>
          </a:p>
          <a:p>
            <a:r>
              <a:rPr lang="en-US" noProof="1"/>
              <a:t>Freedom to invent</a:t>
            </a:r>
            <a:endParaRPr lang="en-US"/>
          </a:p>
          <a:p>
            <a:r>
              <a:rPr lang="en-US" noProof="1"/>
              <a:t>Selectively inclusive market</a:t>
            </a:r>
          </a:p>
          <a:p>
            <a:r>
              <a:rPr lang="en-US" noProof="1"/>
              <a:t>Serviceable available market</a:t>
            </a:r>
          </a:p>
        </p:txBody>
      </p:sp>
      <p:graphicFrame>
        <p:nvGraphicFramePr>
          <p:cNvPr id="6" name="Table 11">
            <a:extLst>
              <a:ext uri="{FF2B5EF4-FFF2-40B4-BE49-F238E27FC236}">
                <a16:creationId xmlns:a16="http://schemas.microsoft.com/office/drawing/2014/main" id="{2EE5D6E7-8306-54E8-220A-099D3B755FFE}"/>
              </a:ext>
            </a:extLst>
          </p:cNvPr>
          <p:cNvGraphicFramePr>
            <a:graphicFrameLocks noGrp="1"/>
          </p:cNvGraphicFramePr>
          <p:nvPr>
            <p:ph type="tbl" sz="quarter" idx="11"/>
            <p:extLst>
              <p:ext uri="{D42A27DB-BD31-4B8C-83A1-F6EECF244321}">
                <p14:modId xmlns:p14="http://schemas.microsoft.com/office/powerpoint/2010/main" val="2564561545"/>
              </p:ext>
            </p:extLst>
          </p:nvPr>
        </p:nvGraphicFramePr>
        <p:xfrm>
          <a:off x="4602163" y="2017713"/>
          <a:ext cx="6675294" cy="3925485"/>
        </p:xfrm>
        <a:graphic>
          <a:graphicData uri="http://schemas.openxmlformats.org/drawingml/2006/table">
            <a:tbl>
              <a:tblPr firstRow="1" bandRow="1">
                <a:tableStyleId>{5C22544A-7EE6-4342-B048-85BDC9FD1C3A}</a:tableStyleId>
              </a:tblPr>
              <a:tblGrid>
                <a:gridCol w="1085272">
                  <a:extLst>
                    <a:ext uri="{9D8B030D-6E8A-4147-A177-3AD203B41FA5}">
                      <a16:colId xmlns:a16="http://schemas.microsoft.com/office/drawing/2014/main" val="3233966979"/>
                    </a:ext>
                  </a:extLst>
                </a:gridCol>
                <a:gridCol w="1085272">
                  <a:extLst>
                    <a:ext uri="{9D8B030D-6E8A-4147-A177-3AD203B41FA5}">
                      <a16:colId xmlns:a16="http://schemas.microsoft.com/office/drawing/2014/main" val="1158840958"/>
                    </a:ext>
                  </a:extLst>
                </a:gridCol>
                <a:gridCol w="1085272">
                  <a:extLst>
                    <a:ext uri="{9D8B030D-6E8A-4147-A177-3AD203B41FA5}">
                      <a16:colId xmlns:a16="http://schemas.microsoft.com/office/drawing/2014/main" val="1014947327"/>
                    </a:ext>
                  </a:extLst>
                </a:gridCol>
                <a:gridCol w="1709739">
                  <a:extLst>
                    <a:ext uri="{9D8B030D-6E8A-4147-A177-3AD203B41FA5}">
                      <a16:colId xmlns:a16="http://schemas.microsoft.com/office/drawing/2014/main" val="2653728004"/>
                    </a:ext>
                  </a:extLst>
                </a:gridCol>
                <a:gridCol w="1709739">
                  <a:extLst>
                    <a:ext uri="{9D8B030D-6E8A-4147-A177-3AD203B41FA5}">
                      <a16:colId xmlns:a16="http://schemas.microsoft.com/office/drawing/2014/main" val="4218738779"/>
                    </a:ext>
                  </a:extLst>
                </a:gridCol>
              </a:tblGrid>
              <a:tr h="785097">
                <a:tc>
                  <a:txBody>
                    <a:bodyPr/>
                    <a:lstStyle/>
                    <a:p>
                      <a:pPr algn="l"/>
                      <a:endParaRPr lang="en-US" sz="1800">
                        <a:solidFill>
                          <a:schemeClr val="tx1"/>
                        </a:solidFill>
                      </a:endParaRPr>
                    </a:p>
                  </a:txBody>
                  <a:tcPr/>
                </a:tc>
                <a:tc>
                  <a:txBody>
                    <a:bodyPr/>
                    <a:lstStyle/>
                    <a:p>
                      <a:pPr algn="l"/>
                      <a:r>
                        <a:rPr lang="en-US" sz="1800">
                          <a:solidFill>
                            <a:schemeClr val="tx1"/>
                          </a:solidFill>
                        </a:rPr>
                        <a:t>Clients</a:t>
                      </a:r>
                      <a:endParaRPr lang="ru-RU" sz="1800">
                        <a:solidFill>
                          <a:schemeClr val="tx1"/>
                        </a:solidFill>
                      </a:endParaRPr>
                    </a:p>
                  </a:txBody>
                  <a:tcPr marL="95186" marR="95186" marT="47593" marB="47593" anchor="ctr"/>
                </a:tc>
                <a:tc>
                  <a:txBody>
                    <a:bodyPr/>
                    <a:lstStyle/>
                    <a:p>
                      <a:pPr algn="l"/>
                      <a:r>
                        <a:rPr lang="en-US" sz="1800">
                          <a:solidFill>
                            <a:schemeClr val="tx1"/>
                          </a:solidFill>
                        </a:rPr>
                        <a:t>Orders</a:t>
                      </a:r>
                      <a:endParaRPr lang="ru-RU" sz="1800">
                        <a:solidFill>
                          <a:schemeClr val="tx1"/>
                        </a:solidFill>
                      </a:endParaRPr>
                    </a:p>
                  </a:txBody>
                  <a:tcPr marL="95186" marR="95186" marT="47593" marB="47593" anchor="ctr"/>
                </a:tc>
                <a:tc>
                  <a:txBody>
                    <a:bodyPr/>
                    <a:lstStyle/>
                    <a:p>
                      <a:pPr algn="l"/>
                      <a:r>
                        <a:rPr lang="en-US" sz="1800">
                          <a:solidFill>
                            <a:schemeClr val="tx1"/>
                          </a:solidFill>
                        </a:rPr>
                        <a:t>Gross revenue</a:t>
                      </a:r>
                      <a:endParaRPr lang="ru-RU" sz="1800">
                        <a:solidFill>
                          <a:schemeClr val="tx1"/>
                        </a:solidFill>
                      </a:endParaRPr>
                    </a:p>
                  </a:txBody>
                  <a:tcPr marL="95186" marR="95186" marT="47593" marB="47593" anchor="ctr"/>
                </a:tc>
                <a:tc>
                  <a:txBody>
                    <a:bodyPr/>
                    <a:lstStyle/>
                    <a:p>
                      <a:pPr algn="l"/>
                      <a:r>
                        <a:rPr lang="en-US" sz="1800">
                          <a:solidFill>
                            <a:schemeClr val="tx1"/>
                          </a:solidFill>
                        </a:rPr>
                        <a:t>Net revenue</a:t>
                      </a:r>
                      <a:endParaRPr lang="ru-RU" sz="1800">
                        <a:solidFill>
                          <a:schemeClr val="tx1"/>
                        </a:solidFill>
                      </a:endParaRPr>
                    </a:p>
                  </a:txBody>
                  <a:tcPr marL="95186" marR="95186" marT="47593" marB="47593" anchor="ctr"/>
                </a:tc>
                <a:extLst>
                  <a:ext uri="{0D108BD9-81ED-4DB2-BD59-A6C34878D82A}">
                    <a16:rowId xmlns:a16="http://schemas.microsoft.com/office/drawing/2014/main" val="3213590700"/>
                  </a:ext>
                </a:extLst>
              </a:tr>
              <a:tr h="785097">
                <a:tc>
                  <a:txBody>
                    <a:bodyPr/>
                    <a:lstStyle/>
                    <a:p>
                      <a:pPr algn="l"/>
                      <a:r>
                        <a:rPr lang="en-US" sz="1800">
                          <a:solidFill>
                            <a:schemeClr val="tx1"/>
                          </a:solidFill>
                        </a:rPr>
                        <a:t>20XX</a:t>
                      </a:r>
                      <a:endParaRPr lang="ru-RU" sz="1800">
                        <a:solidFill>
                          <a:schemeClr val="tx1"/>
                        </a:solidFill>
                      </a:endParaRPr>
                    </a:p>
                  </a:txBody>
                  <a:tcPr anchor="ctr"/>
                </a:tc>
                <a:tc>
                  <a:txBody>
                    <a:bodyPr/>
                    <a:lstStyle/>
                    <a:p>
                      <a:pPr algn="l"/>
                      <a:r>
                        <a:rPr lang="en-US" sz="1800">
                          <a:solidFill>
                            <a:schemeClr val="tx1"/>
                          </a:solidFill>
                        </a:rPr>
                        <a:t>10</a:t>
                      </a:r>
                      <a:endParaRPr lang="ru-RU" sz="1800">
                        <a:solidFill>
                          <a:schemeClr val="tx1"/>
                        </a:solidFill>
                      </a:endParaRPr>
                    </a:p>
                  </a:txBody>
                  <a:tcPr marL="95186" marR="95186" marT="47593" marB="47593" anchor="ctr"/>
                </a:tc>
                <a:tc>
                  <a:txBody>
                    <a:bodyPr/>
                    <a:lstStyle/>
                    <a:p>
                      <a:pPr algn="l"/>
                      <a:r>
                        <a:rPr lang="en-US" sz="1800">
                          <a:solidFill>
                            <a:schemeClr val="tx1"/>
                          </a:solidFill>
                        </a:rPr>
                        <a:t>1100</a:t>
                      </a:r>
                      <a:endParaRPr lang="ru-RU" sz="1800">
                        <a:solidFill>
                          <a:schemeClr val="tx1"/>
                        </a:solidFill>
                      </a:endParaRPr>
                    </a:p>
                  </a:txBody>
                  <a:tcPr marL="95186" marR="95186" marT="47593" marB="47593" anchor="ctr"/>
                </a:tc>
                <a:tc>
                  <a:txBody>
                    <a:bodyPr/>
                    <a:lstStyle/>
                    <a:p>
                      <a:pPr algn="l"/>
                      <a:r>
                        <a:rPr lang="en-US" sz="1800">
                          <a:solidFill>
                            <a:schemeClr val="tx1"/>
                          </a:solidFill>
                        </a:rPr>
                        <a:t>$10,000</a:t>
                      </a:r>
                      <a:endParaRPr lang="ru-RU" sz="1800">
                        <a:solidFill>
                          <a:schemeClr val="tx1"/>
                        </a:solidFill>
                      </a:endParaRPr>
                    </a:p>
                  </a:txBody>
                  <a:tcPr marL="95186" marR="95186" marT="47593" marB="47593" anchor="ctr"/>
                </a:tc>
                <a:tc>
                  <a:txBody>
                    <a:bodyPr/>
                    <a:lstStyle/>
                    <a:p>
                      <a:pPr algn="l"/>
                      <a:r>
                        <a:rPr lang="en-US" sz="1800">
                          <a:solidFill>
                            <a:schemeClr val="tx1"/>
                          </a:solidFill>
                        </a:rPr>
                        <a:t>$7,000</a:t>
                      </a:r>
                      <a:endParaRPr lang="ru-RU" sz="1800">
                        <a:solidFill>
                          <a:schemeClr val="tx1"/>
                        </a:solidFill>
                      </a:endParaRPr>
                    </a:p>
                  </a:txBody>
                  <a:tcPr marL="95186" marR="95186" marT="47593" marB="47593" anchor="ctr"/>
                </a:tc>
                <a:extLst>
                  <a:ext uri="{0D108BD9-81ED-4DB2-BD59-A6C34878D82A}">
                    <a16:rowId xmlns:a16="http://schemas.microsoft.com/office/drawing/2014/main" val="2830826746"/>
                  </a:ext>
                </a:extLst>
              </a:tr>
              <a:tr h="785097">
                <a:tc>
                  <a:txBody>
                    <a:bodyPr/>
                    <a:lstStyle/>
                    <a:p>
                      <a:pPr algn="l"/>
                      <a:r>
                        <a:rPr lang="en-US" sz="1800">
                          <a:solidFill>
                            <a:schemeClr val="tx1"/>
                          </a:solidFill>
                        </a:rPr>
                        <a:t>20XX</a:t>
                      </a:r>
                      <a:endParaRPr lang="ru-RU" sz="1800">
                        <a:solidFill>
                          <a:schemeClr val="tx1"/>
                        </a:solidFill>
                      </a:endParaRPr>
                    </a:p>
                  </a:txBody>
                  <a:tcPr anchor="ctr"/>
                </a:tc>
                <a:tc>
                  <a:txBody>
                    <a:bodyPr/>
                    <a:lstStyle/>
                    <a:p>
                      <a:pPr algn="l"/>
                      <a:r>
                        <a:rPr lang="en-US" sz="1800">
                          <a:solidFill>
                            <a:schemeClr val="tx1"/>
                          </a:solidFill>
                        </a:rPr>
                        <a:t>20</a:t>
                      </a:r>
                      <a:endParaRPr lang="ru-RU" sz="1800">
                        <a:solidFill>
                          <a:schemeClr val="tx1"/>
                        </a:solidFill>
                      </a:endParaRPr>
                    </a:p>
                  </a:txBody>
                  <a:tcPr marL="95186" marR="95186" marT="47593" marB="47593" anchor="ctr"/>
                </a:tc>
                <a:tc>
                  <a:txBody>
                    <a:bodyPr/>
                    <a:lstStyle/>
                    <a:p>
                      <a:pPr algn="l"/>
                      <a:r>
                        <a:rPr lang="en-US" sz="1800">
                          <a:solidFill>
                            <a:schemeClr val="tx1"/>
                          </a:solidFill>
                        </a:rPr>
                        <a:t>200</a:t>
                      </a:r>
                      <a:endParaRPr lang="ru-RU" sz="180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rPr>
                        <a:t>$20,000</a:t>
                      </a:r>
                      <a:endParaRPr lang="ru-RU" sz="180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rPr>
                        <a:t>$16,000</a:t>
                      </a:r>
                      <a:endParaRPr lang="ru-RU" sz="1800">
                        <a:solidFill>
                          <a:schemeClr val="tx1"/>
                        </a:solidFill>
                      </a:endParaRPr>
                    </a:p>
                  </a:txBody>
                  <a:tcPr marL="95186" marR="95186" marT="47593" marB="47593" anchor="ctr"/>
                </a:tc>
                <a:extLst>
                  <a:ext uri="{0D108BD9-81ED-4DB2-BD59-A6C34878D82A}">
                    <a16:rowId xmlns:a16="http://schemas.microsoft.com/office/drawing/2014/main" val="2517333721"/>
                  </a:ext>
                </a:extLst>
              </a:tr>
              <a:tr h="785097">
                <a:tc>
                  <a:txBody>
                    <a:bodyPr/>
                    <a:lstStyle/>
                    <a:p>
                      <a:pPr algn="l"/>
                      <a:r>
                        <a:rPr lang="en-US" sz="1800">
                          <a:solidFill>
                            <a:schemeClr val="tx1"/>
                          </a:solidFill>
                        </a:rPr>
                        <a:t>20XX</a:t>
                      </a:r>
                      <a:endParaRPr lang="ru-RU" sz="1800">
                        <a:solidFill>
                          <a:schemeClr val="tx1"/>
                        </a:solidFill>
                      </a:endParaRPr>
                    </a:p>
                  </a:txBody>
                  <a:tcPr anchor="ctr"/>
                </a:tc>
                <a:tc>
                  <a:txBody>
                    <a:bodyPr/>
                    <a:lstStyle/>
                    <a:p>
                      <a:pPr algn="l"/>
                      <a:r>
                        <a:rPr lang="en-US" sz="1800">
                          <a:solidFill>
                            <a:schemeClr val="tx1"/>
                          </a:solidFill>
                        </a:rPr>
                        <a:t>30</a:t>
                      </a:r>
                      <a:endParaRPr lang="ru-RU" sz="1800">
                        <a:solidFill>
                          <a:schemeClr val="tx1"/>
                        </a:solidFill>
                      </a:endParaRPr>
                    </a:p>
                  </a:txBody>
                  <a:tcPr marL="95186" marR="95186" marT="47593" marB="47593" anchor="ctr"/>
                </a:tc>
                <a:tc>
                  <a:txBody>
                    <a:bodyPr/>
                    <a:lstStyle/>
                    <a:p>
                      <a:pPr algn="l"/>
                      <a:r>
                        <a:rPr lang="en-US" sz="1800">
                          <a:solidFill>
                            <a:schemeClr val="tx1"/>
                          </a:solidFill>
                        </a:rPr>
                        <a:t>300</a:t>
                      </a:r>
                      <a:endParaRPr lang="ru-RU" sz="180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rPr>
                        <a:t>$30,000</a:t>
                      </a:r>
                      <a:endParaRPr lang="ru-RU" sz="180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rPr>
                        <a:t>$25,000</a:t>
                      </a:r>
                      <a:endParaRPr lang="ru-RU" sz="1800">
                        <a:solidFill>
                          <a:schemeClr val="tx1"/>
                        </a:solidFill>
                      </a:endParaRPr>
                    </a:p>
                  </a:txBody>
                  <a:tcPr marL="95186" marR="95186" marT="47593" marB="47593" anchor="ctr"/>
                </a:tc>
                <a:extLst>
                  <a:ext uri="{0D108BD9-81ED-4DB2-BD59-A6C34878D82A}">
                    <a16:rowId xmlns:a16="http://schemas.microsoft.com/office/drawing/2014/main" val="3321589815"/>
                  </a:ext>
                </a:extLst>
              </a:tr>
              <a:tr h="785097">
                <a:tc>
                  <a:txBody>
                    <a:bodyPr/>
                    <a:lstStyle/>
                    <a:p>
                      <a:pPr algn="l"/>
                      <a:r>
                        <a:rPr lang="en-US" sz="1800">
                          <a:solidFill>
                            <a:schemeClr val="tx1"/>
                          </a:solidFill>
                        </a:rPr>
                        <a:t>20XX</a:t>
                      </a:r>
                      <a:endParaRPr lang="ru-RU" sz="1800">
                        <a:solidFill>
                          <a:schemeClr val="tx1"/>
                        </a:solidFill>
                      </a:endParaRPr>
                    </a:p>
                  </a:txBody>
                  <a:tcPr anchor="ctr"/>
                </a:tc>
                <a:tc>
                  <a:txBody>
                    <a:bodyPr/>
                    <a:lstStyle/>
                    <a:p>
                      <a:pPr algn="l"/>
                      <a:r>
                        <a:rPr lang="en-US" sz="1800">
                          <a:solidFill>
                            <a:schemeClr val="tx1"/>
                          </a:solidFill>
                        </a:rPr>
                        <a:t>40</a:t>
                      </a:r>
                      <a:endParaRPr lang="ru-RU" sz="1800">
                        <a:solidFill>
                          <a:schemeClr val="tx1"/>
                        </a:solidFill>
                      </a:endParaRPr>
                    </a:p>
                  </a:txBody>
                  <a:tcPr marL="95186" marR="95186" marT="47593" marB="47593" anchor="ctr"/>
                </a:tc>
                <a:tc>
                  <a:txBody>
                    <a:bodyPr/>
                    <a:lstStyle/>
                    <a:p>
                      <a:pPr algn="l"/>
                      <a:r>
                        <a:rPr lang="en-US" sz="1800">
                          <a:solidFill>
                            <a:schemeClr val="tx1"/>
                          </a:solidFill>
                        </a:rPr>
                        <a:t>400</a:t>
                      </a:r>
                      <a:endParaRPr lang="ru-RU" sz="180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rPr>
                        <a:t>$40,000</a:t>
                      </a:r>
                      <a:endParaRPr lang="ru-RU" sz="1800">
                        <a:solidFill>
                          <a:schemeClr val="tx1"/>
                        </a:solidFill>
                      </a:endParaRPr>
                    </a:p>
                  </a:txBody>
                  <a:tcPr marL="95186" marR="95186" marT="47593" marB="47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rPr>
                        <a:t>$30,000</a:t>
                      </a:r>
                      <a:endParaRPr lang="ru-RU" sz="1800">
                        <a:solidFill>
                          <a:schemeClr val="tx1"/>
                        </a:solidFill>
                      </a:endParaRPr>
                    </a:p>
                  </a:txBody>
                  <a:tcPr marL="95186" marR="95186" marT="47593" marB="47593" anchor="ctr"/>
                </a:tc>
                <a:extLst>
                  <a:ext uri="{0D108BD9-81ED-4DB2-BD59-A6C34878D82A}">
                    <a16:rowId xmlns:a16="http://schemas.microsoft.com/office/drawing/2014/main" val="3345832805"/>
                  </a:ext>
                </a:extLst>
              </a:tr>
            </a:tbl>
          </a:graphicData>
        </a:graphic>
      </p:graphicFrame>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a:p>
        </p:txBody>
      </p:sp>
      <p:pic>
        <p:nvPicPr>
          <p:cNvPr id="7" name="Picture 6">
            <a:extLst>
              <a:ext uri="{FF2B5EF4-FFF2-40B4-BE49-F238E27FC236}">
                <a16:creationId xmlns:a16="http://schemas.microsoft.com/office/drawing/2014/main" id="{ADD9B9E0-1F81-9A43-AA23-4199F4B34701}"/>
              </a:ext>
            </a:extLst>
          </p:cNvPr>
          <p:cNvPicPr>
            <a:picLocks noChangeAspect="1"/>
          </p:cNvPicPr>
          <p:nvPr/>
        </p:nvPicPr>
        <p:blipFill>
          <a:blip r:embed="rId3"/>
          <a:stretch>
            <a:fillRect/>
          </a:stretch>
        </p:blipFill>
        <p:spPr>
          <a:xfrm>
            <a:off x="334780" y="1779639"/>
            <a:ext cx="11522439" cy="4728108"/>
          </a:xfrm>
          <a:prstGeom prst="rect">
            <a:avLst/>
          </a:prstGeom>
        </p:spPr>
      </p:pic>
      <p:pic>
        <p:nvPicPr>
          <p:cNvPr id="11" name="Picture 10">
            <a:extLst>
              <a:ext uri="{FF2B5EF4-FFF2-40B4-BE49-F238E27FC236}">
                <a16:creationId xmlns:a16="http://schemas.microsoft.com/office/drawing/2014/main" id="{0FB68352-A4C3-2D25-8E08-016DCAED1F4E}"/>
              </a:ext>
            </a:extLst>
          </p:cNvPr>
          <p:cNvPicPr>
            <a:picLocks noChangeAspect="1"/>
          </p:cNvPicPr>
          <p:nvPr/>
        </p:nvPicPr>
        <p:blipFill>
          <a:blip r:embed="rId4"/>
          <a:stretch>
            <a:fillRect/>
          </a:stretch>
        </p:blipFill>
        <p:spPr>
          <a:xfrm>
            <a:off x="7718323" y="0"/>
            <a:ext cx="4473677" cy="6857999"/>
          </a:xfrm>
          <a:prstGeom prst="rect">
            <a:avLst/>
          </a:prstGeom>
        </p:spPr>
      </p:pic>
    </p:spTree>
    <p:extLst>
      <p:ext uri="{BB962C8B-B14F-4D97-AF65-F5344CB8AC3E}">
        <p14:creationId xmlns:p14="http://schemas.microsoft.com/office/powerpoint/2010/main" val="214926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97D6B01-AAC3-6C22-51CD-18132AF1355E}"/>
              </a:ext>
            </a:extLst>
          </p:cNvPr>
          <p:cNvSpPr>
            <a:spLocks noGrp="1"/>
          </p:cNvSpPr>
          <p:nvPr>
            <p:ph type="sldNum" sz="quarter" idx="4"/>
          </p:nvPr>
        </p:nvSpPr>
        <p:spPr/>
        <p:txBody>
          <a:bodyPr/>
          <a:lstStyle/>
          <a:p>
            <a:fld id="{B5CEABB6-07DC-46E8-9B57-56EC44A396E5}" type="slidenum">
              <a:rPr lang="en-US" smtClean="0"/>
              <a:pPr/>
              <a:t>11</a:t>
            </a:fld>
            <a:endParaRPr lang="en-US"/>
          </a:p>
        </p:txBody>
      </p:sp>
      <p:pic>
        <p:nvPicPr>
          <p:cNvPr id="7" name="Picture 6">
            <a:extLst>
              <a:ext uri="{FF2B5EF4-FFF2-40B4-BE49-F238E27FC236}">
                <a16:creationId xmlns:a16="http://schemas.microsoft.com/office/drawing/2014/main" id="{CD90DFE6-284F-20D7-D2B1-4838B1C90EC4}"/>
              </a:ext>
            </a:extLst>
          </p:cNvPr>
          <p:cNvPicPr>
            <a:picLocks noChangeAspect="1"/>
          </p:cNvPicPr>
          <p:nvPr/>
        </p:nvPicPr>
        <p:blipFill>
          <a:blip r:embed="rId2"/>
          <a:stretch>
            <a:fillRect/>
          </a:stretch>
        </p:blipFill>
        <p:spPr>
          <a:xfrm>
            <a:off x="372884" y="583112"/>
            <a:ext cx="11446232" cy="5959356"/>
          </a:xfrm>
          <a:prstGeom prst="rect">
            <a:avLst/>
          </a:prstGeom>
        </p:spPr>
      </p:pic>
      <p:pic>
        <p:nvPicPr>
          <p:cNvPr id="9" name="Picture 8">
            <a:extLst>
              <a:ext uri="{FF2B5EF4-FFF2-40B4-BE49-F238E27FC236}">
                <a16:creationId xmlns:a16="http://schemas.microsoft.com/office/drawing/2014/main" id="{CDD7F832-B004-42F7-F115-3CC06DB1248B}"/>
              </a:ext>
            </a:extLst>
          </p:cNvPr>
          <p:cNvPicPr>
            <a:picLocks noChangeAspect="1"/>
          </p:cNvPicPr>
          <p:nvPr/>
        </p:nvPicPr>
        <p:blipFill>
          <a:blip r:embed="rId3"/>
          <a:stretch>
            <a:fillRect/>
          </a:stretch>
        </p:blipFill>
        <p:spPr>
          <a:xfrm>
            <a:off x="5614220" y="0"/>
            <a:ext cx="6577780" cy="6858000"/>
          </a:xfrm>
          <a:prstGeom prst="rect">
            <a:avLst/>
          </a:prstGeom>
        </p:spPr>
      </p:pic>
    </p:spTree>
    <p:extLst>
      <p:ext uri="{BB962C8B-B14F-4D97-AF65-F5344CB8AC3E}">
        <p14:creationId xmlns:p14="http://schemas.microsoft.com/office/powerpoint/2010/main" val="330121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a:p>
        </p:txBody>
      </p:sp>
      <p:pic>
        <p:nvPicPr>
          <p:cNvPr id="13" name="Picture 12">
            <a:extLst>
              <a:ext uri="{FF2B5EF4-FFF2-40B4-BE49-F238E27FC236}">
                <a16:creationId xmlns:a16="http://schemas.microsoft.com/office/drawing/2014/main" id="{C78F5F8C-1F60-347F-D5B0-3E02159FF963}"/>
              </a:ext>
            </a:extLst>
          </p:cNvPr>
          <p:cNvPicPr>
            <a:picLocks noChangeAspect="1"/>
          </p:cNvPicPr>
          <p:nvPr/>
        </p:nvPicPr>
        <p:blipFill>
          <a:blip r:embed="rId3"/>
          <a:stretch>
            <a:fillRect/>
          </a:stretch>
        </p:blipFill>
        <p:spPr>
          <a:xfrm>
            <a:off x="372884" y="1868129"/>
            <a:ext cx="11446232" cy="4635807"/>
          </a:xfrm>
          <a:prstGeom prst="rect">
            <a:avLst/>
          </a:prstGeom>
        </p:spPr>
      </p:pic>
      <p:sp>
        <p:nvSpPr>
          <p:cNvPr id="14" name="TextBox 13">
            <a:extLst>
              <a:ext uri="{FF2B5EF4-FFF2-40B4-BE49-F238E27FC236}">
                <a16:creationId xmlns:a16="http://schemas.microsoft.com/office/drawing/2014/main" id="{22D3EE34-5EDC-02C3-33BF-BF10E057EE85}"/>
              </a:ext>
            </a:extLst>
          </p:cNvPr>
          <p:cNvSpPr txBox="1"/>
          <p:nvPr/>
        </p:nvSpPr>
        <p:spPr>
          <a:xfrm>
            <a:off x="372884" y="334297"/>
            <a:ext cx="9459374" cy="830997"/>
          </a:xfrm>
          <a:prstGeom prst="rect">
            <a:avLst/>
          </a:prstGeom>
          <a:noFill/>
        </p:spPr>
        <p:txBody>
          <a:bodyPr wrap="square" rtlCol="0">
            <a:spAutoFit/>
          </a:bodyPr>
          <a:lstStyle/>
          <a:p>
            <a:r>
              <a:rPr lang="en-IN" sz="2400" i="1">
                <a:latin typeface="Bodoni MT Black" panose="02070A03080606020203" pitchFamily="18" charset="0"/>
              </a:rPr>
              <a:t>INSATLLING PYMYSQL THEN CONNECTING TO MYSQL</a:t>
            </a:r>
          </a:p>
        </p:txBody>
      </p:sp>
    </p:spTree>
    <p:extLst>
      <p:ext uri="{BB962C8B-B14F-4D97-AF65-F5344CB8AC3E}">
        <p14:creationId xmlns:p14="http://schemas.microsoft.com/office/powerpoint/2010/main" val="239840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6843939" cy="1096839"/>
          </a:xfrm>
        </p:spPr>
        <p:txBody>
          <a:bodyPr/>
          <a:lstStyle/>
          <a:p>
            <a:r>
              <a:rPr lang="en-US">
                <a:latin typeface="Bodoni MT Black" panose="02070A03080606020203" pitchFamily="18" charset="0"/>
              </a:rPr>
              <a:t>STORING DATA INTO MYSQL</a:t>
            </a:r>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a:p>
        </p:txBody>
      </p:sp>
      <p:pic>
        <p:nvPicPr>
          <p:cNvPr id="6" name="Picture 5">
            <a:extLst>
              <a:ext uri="{FF2B5EF4-FFF2-40B4-BE49-F238E27FC236}">
                <a16:creationId xmlns:a16="http://schemas.microsoft.com/office/drawing/2014/main" id="{EFA861D3-01FE-4D1C-0802-C7D2BABB19EF}"/>
              </a:ext>
            </a:extLst>
          </p:cNvPr>
          <p:cNvPicPr>
            <a:picLocks noChangeAspect="1"/>
          </p:cNvPicPr>
          <p:nvPr/>
        </p:nvPicPr>
        <p:blipFill>
          <a:blip r:embed="rId3"/>
          <a:stretch>
            <a:fillRect/>
          </a:stretch>
        </p:blipFill>
        <p:spPr>
          <a:xfrm>
            <a:off x="350022" y="1553498"/>
            <a:ext cx="11491956" cy="4870422"/>
          </a:xfrm>
          <a:prstGeom prst="rect">
            <a:avLst/>
          </a:prstGeom>
        </p:spPr>
      </p:pic>
    </p:spTree>
    <p:extLst>
      <p:ext uri="{BB962C8B-B14F-4D97-AF65-F5344CB8AC3E}">
        <p14:creationId xmlns:p14="http://schemas.microsoft.com/office/powerpoint/2010/main" val="232350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A5D35A59-EBD5-8C62-F69C-9DA73A7490AD}"/>
              </a:ext>
            </a:extLst>
          </p:cNvPr>
          <p:cNvPicPr>
            <a:picLocks noGrp="1" noChangeAspect="1"/>
          </p:cNvPicPr>
          <p:nvPr>
            <p:ph type="pic" sz="quarter" idx="11"/>
          </p:nvPr>
        </p:nvPicPr>
        <p:blipFill>
          <a:blip r:embed="rId2"/>
          <a:srcRect l="7424" r="7424"/>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219FF2E6-4E95-30E7-0443-53BDF8A94042}"/>
              </a:ext>
            </a:extLst>
          </p:cNvPr>
          <p:cNvSpPr>
            <a:spLocks noGrp="1"/>
          </p:cNvSpPr>
          <p:nvPr>
            <p:ph type="sldNum" sz="quarter" idx="4294967295"/>
          </p:nvPr>
        </p:nvSpPr>
        <p:spPr>
          <a:xfrm>
            <a:off x="0" y="6246813"/>
            <a:ext cx="631825" cy="295275"/>
          </a:xfrm>
        </p:spPr>
        <p:txBody>
          <a:bodyPr/>
          <a:lstStyle/>
          <a:p>
            <a:fld id="{B5CEABB6-07DC-46E8-9B57-56EC44A396E5}" type="slidenum">
              <a:rPr lang="en-US" smtClean="0"/>
              <a:pPr/>
              <a:t>14</a:t>
            </a:fld>
            <a:endParaRPr lang="en-US"/>
          </a:p>
        </p:txBody>
      </p:sp>
      <p:pic>
        <p:nvPicPr>
          <p:cNvPr id="10" name="Picture 9">
            <a:extLst>
              <a:ext uri="{FF2B5EF4-FFF2-40B4-BE49-F238E27FC236}">
                <a16:creationId xmlns:a16="http://schemas.microsoft.com/office/drawing/2014/main" id="{8952EC97-B91E-0C81-4E88-0CF03A1CC43E}"/>
              </a:ext>
            </a:extLst>
          </p:cNvPr>
          <p:cNvPicPr>
            <a:picLocks noChangeAspect="1"/>
          </p:cNvPicPr>
          <p:nvPr/>
        </p:nvPicPr>
        <p:blipFill>
          <a:blip r:embed="rId3"/>
          <a:stretch>
            <a:fillRect/>
          </a:stretch>
        </p:blipFill>
        <p:spPr>
          <a:xfrm>
            <a:off x="5476352" y="0"/>
            <a:ext cx="6461090" cy="6858000"/>
          </a:xfrm>
          <a:prstGeom prst="rect">
            <a:avLst/>
          </a:prstGeom>
        </p:spPr>
      </p:pic>
    </p:spTree>
    <p:extLst>
      <p:ext uri="{BB962C8B-B14F-4D97-AF65-F5344CB8AC3E}">
        <p14:creationId xmlns:p14="http://schemas.microsoft.com/office/powerpoint/2010/main" val="281872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35E029-6690-1BA7-7EBF-F0B6545BC270}"/>
              </a:ext>
            </a:extLst>
          </p:cNvPr>
          <p:cNvSpPr>
            <a:spLocks noGrp="1"/>
          </p:cNvSpPr>
          <p:nvPr>
            <p:ph type="sldNum" sz="quarter" idx="4294967295"/>
          </p:nvPr>
        </p:nvSpPr>
        <p:spPr>
          <a:xfrm>
            <a:off x="0" y="6246813"/>
            <a:ext cx="631825" cy="295275"/>
          </a:xfrm>
        </p:spPr>
        <p:txBody>
          <a:bodyPr/>
          <a:lstStyle/>
          <a:p>
            <a:fld id="{B5CEABB6-07DC-46E8-9B57-56EC44A396E5}" type="slidenum">
              <a:rPr lang="en-US" smtClean="0"/>
              <a:pPr/>
              <a:t>15</a:t>
            </a:fld>
            <a:endParaRPr lang="en-US"/>
          </a:p>
        </p:txBody>
      </p:sp>
      <p:pic>
        <p:nvPicPr>
          <p:cNvPr id="20" name="Picture 19">
            <a:extLst>
              <a:ext uri="{FF2B5EF4-FFF2-40B4-BE49-F238E27FC236}">
                <a16:creationId xmlns:a16="http://schemas.microsoft.com/office/drawing/2014/main" id="{DB806280-FB1E-F63D-7765-7EEAB3EEA8A1}"/>
              </a:ext>
            </a:extLst>
          </p:cNvPr>
          <p:cNvPicPr>
            <a:picLocks noChangeAspect="1"/>
          </p:cNvPicPr>
          <p:nvPr/>
        </p:nvPicPr>
        <p:blipFill>
          <a:blip r:embed="rId2"/>
          <a:stretch>
            <a:fillRect/>
          </a:stretch>
        </p:blipFill>
        <p:spPr>
          <a:xfrm>
            <a:off x="0" y="0"/>
            <a:ext cx="12192000" cy="6857999"/>
          </a:xfrm>
          <a:prstGeom prst="rect">
            <a:avLst/>
          </a:prstGeom>
        </p:spPr>
      </p:pic>
      <p:pic>
        <p:nvPicPr>
          <p:cNvPr id="22" name="Picture 21">
            <a:extLst>
              <a:ext uri="{FF2B5EF4-FFF2-40B4-BE49-F238E27FC236}">
                <a16:creationId xmlns:a16="http://schemas.microsoft.com/office/drawing/2014/main" id="{36501536-A9BA-B8F2-33AF-CC79A56B9591}"/>
              </a:ext>
            </a:extLst>
          </p:cNvPr>
          <p:cNvPicPr>
            <a:picLocks noChangeAspect="1"/>
          </p:cNvPicPr>
          <p:nvPr/>
        </p:nvPicPr>
        <p:blipFill>
          <a:blip r:embed="rId3"/>
          <a:stretch>
            <a:fillRect/>
          </a:stretch>
        </p:blipFill>
        <p:spPr>
          <a:xfrm>
            <a:off x="5860026" y="0"/>
            <a:ext cx="6331974" cy="6857999"/>
          </a:xfrm>
          <a:prstGeom prst="rect">
            <a:avLst/>
          </a:prstGeom>
        </p:spPr>
      </p:pic>
    </p:spTree>
    <p:extLst>
      <p:ext uri="{BB962C8B-B14F-4D97-AF65-F5344CB8AC3E}">
        <p14:creationId xmlns:p14="http://schemas.microsoft.com/office/powerpoint/2010/main" val="336625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6464D1B-61C0-EA1E-F534-D49C2351C73A}"/>
              </a:ext>
            </a:extLst>
          </p:cNvPr>
          <p:cNvPicPr>
            <a:picLocks noChangeAspect="1"/>
          </p:cNvPicPr>
          <p:nvPr/>
        </p:nvPicPr>
        <p:blipFill>
          <a:blip r:embed="rId2"/>
          <a:stretch>
            <a:fillRect/>
          </a:stretch>
        </p:blipFill>
        <p:spPr>
          <a:xfrm>
            <a:off x="-78659" y="1307688"/>
            <a:ext cx="12192000" cy="3637938"/>
          </a:xfrm>
          <a:prstGeom prst="rect">
            <a:avLst/>
          </a:prstGeom>
        </p:spPr>
      </p:pic>
      <p:sp>
        <p:nvSpPr>
          <p:cNvPr id="15" name="TextBox 14">
            <a:extLst>
              <a:ext uri="{FF2B5EF4-FFF2-40B4-BE49-F238E27FC236}">
                <a16:creationId xmlns:a16="http://schemas.microsoft.com/office/drawing/2014/main" id="{246EA2FB-61AB-4012-00ED-A02276B642E1}"/>
              </a:ext>
            </a:extLst>
          </p:cNvPr>
          <p:cNvSpPr txBox="1"/>
          <p:nvPr/>
        </p:nvSpPr>
        <p:spPr>
          <a:xfrm>
            <a:off x="6420465" y="806245"/>
            <a:ext cx="5486400" cy="369332"/>
          </a:xfrm>
          <a:prstGeom prst="rect">
            <a:avLst/>
          </a:prstGeom>
          <a:noFill/>
        </p:spPr>
        <p:txBody>
          <a:bodyPr wrap="square" rtlCol="0">
            <a:spAutoFit/>
          </a:bodyPr>
          <a:lstStyle/>
          <a:p>
            <a:r>
              <a:rPr lang="en-IN">
                <a:solidFill>
                  <a:schemeClr val="accent5">
                    <a:lumMod val="75000"/>
                  </a:schemeClr>
                </a:solidFill>
                <a:latin typeface="Bodoni MT Black" panose="02070A03080606020203" pitchFamily="18" charset="0"/>
              </a:rPr>
              <a:t>FILTERED YEAR AND RATING </a:t>
            </a:r>
          </a:p>
        </p:txBody>
      </p:sp>
      <p:pic>
        <p:nvPicPr>
          <p:cNvPr id="17" name="Picture 16">
            <a:extLst>
              <a:ext uri="{FF2B5EF4-FFF2-40B4-BE49-F238E27FC236}">
                <a16:creationId xmlns:a16="http://schemas.microsoft.com/office/drawing/2014/main" id="{0E60AB18-EFA6-6042-64D2-6A3B7974D6A4}"/>
              </a:ext>
            </a:extLst>
          </p:cNvPr>
          <p:cNvPicPr>
            <a:picLocks noChangeAspect="1"/>
          </p:cNvPicPr>
          <p:nvPr/>
        </p:nvPicPr>
        <p:blipFill>
          <a:blip r:embed="rId3"/>
          <a:stretch>
            <a:fillRect/>
          </a:stretch>
        </p:blipFill>
        <p:spPr>
          <a:xfrm>
            <a:off x="-78659" y="4660489"/>
            <a:ext cx="12270659" cy="2192953"/>
          </a:xfrm>
          <a:prstGeom prst="rect">
            <a:avLst/>
          </a:prstGeom>
        </p:spPr>
      </p:pic>
    </p:spTree>
    <p:extLst>
      <p:ext uri="{BB962C8B-B14F-4D97-AF65-F5344CB8AC3E}">
        <p14:creationId xmlns:p14="http://schemas.microsoft.com/office/powerpoint/2010/main" val="404701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684E-432B-ECC7-C6E0-5E19FA696CC1}"/>
              </a:ext>
            </a:extLst>
          </p:cNvPr>
          <p:cNvSpPr>
            <a:spLocks noGrp="1"/>
          </p:cNvSpPr>
          <p:nvPr>
            <p:ph type="title"/>
          </p:nvPr>
        </p:nvSpPr>
        <p:spPr>
          <a:xfrm>
            <a:off x="914400" y="0"/>
            <a:ext cx="5181600" cy="580103"/>
          </a:xfrm>
        </p:spPr>
        <p:txBody>
          <a:bodyPr/>
          <a:lstStyle/>
          <a:p>
            <a:r>
              <a:rPr lang="en-IN">
                <a:latin typeface="Bodoni MT Black" panose="02070A03080606020203" pitchFamily="18" charset="0"/>
              </a:rPr>
              <a:t>DATA VISUALISATION</a:t>
            </a:r>
          </a:p>
        </p:txBody>
      </p:sp>
      <p:sp>
        <p:nvSpPr>
          <p:cNvPr id="4" name="Slide Number Placeholder 3">
            <a:extLst>
              <a:ext uri="{FF2B5EF4-FFF2-40B4-BE49-F238E27FC236}">
                <a16:creationId xmlns:a16="http://schemas.microsoft.com/office/drawing/2014/main" id="{65423C38-138F-158E-CA15-64188CA7C6AC}"/>
              </a:ext>
            </a:extLst>
          </p:cNvPr>
          <p:cNvSpPr>
            <a:spLocks noGrp="1"/>
          </p:cNvSpPr>
          <p:nvPr>
            <p:ph type="sldNum" sz="quarter" idx="4"/>
          </p:nvPr>
        </p:nvSpPr>
        <p:spPr/>
        <p:txBody>
          <a:bodyPr/>
          <a:lstStyle/>
          <a:p>
            <a:fld id="{B5CEABB6-07DC-46E8-9B57-56EC44A396E5}" type="slidenum">
              <a:rPr lang="en-US" smtClean="0"/>
              <a:pPr/>
              <a:t>17</a:t>
            </a:fld>
            <a:endParaRPr lang="en-US"/>
          </a:p>
        </p:txBody>
      </p:sp>
      <p:pic>
        <p:nvPicPr>
          <p:cNvPr id="12" name="Picture 11">
            <a:extLst>
              <a:ext uri="{FF2B5EF4-FFF2-40B4-BE49-F238E27FC236}">
                <a16:creationId xmlns:a16="http://schemas.microsoft.com/office/drawing/2014/main" id="{606D07A2-6231-2764-C039-793335DA67F0}"/>
              </a:ext>
            </a:extLst>
          </p:cNvPr>
          <p:cNvPicPr>
            <a:picLocks noChangeAspect="1"/>
          </p:cNvPicPr>
          <p:nvPr/>
        </p:nvPicPr>
        <p:blipFill>
          <a:blip r:embed="rId2"/>
          <a:stretch>
            <a:fillRect/>
          </a:stretch>
        </p:blipFill>
        <p:spPr>
          <a:xfrm>
            <a:off x="-157316" y="501444"/>
            <a:ext cx="12260826" cy="6263445"/>
          </a:xfrm>
          <a:prstGeom prst="rect">
            <a:avLst/>
          </a:prstGeom>
        </p:spPr>
      </p:pic>
    </p:spTree>
    <p:extLst>
      <p:ext uri="{BB962C8B-B14F-4D97-AF65-F5344CB8AC3E}">
        <p14:creationId xmlns:p14="http://schemas.microsoft.com/office/powerpoint/2010/main" val="7755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863972-2CC4-2F30-53B0-19E498E10D5B}"/>
              </a:ext>
            </a:extLst>
          </p:cNvPr>
          <p:cNvSpPr>
            <a:spLocks noGrp="1"/>
          </p:cNvSpPr>
          <p:nvPr>
            <p:ph type="sldNum" sz="quarter" idx="4"/>
          </p:nvPr>
        </p:nvSpPr>
        <p:spPr/>
        <p:txBody>
          <a:bodyPr/>
          <a:lstStyle/>
          <a:p>
            <a:fld id="{B5CEABB6-07DC-46E8-9B57-56EC44A396E5}" type="slidenum">
              <a:rPr lang="en-US" smtClean="0"/>
              <a:pPr/>
              <a:t>18</a:t>
            </a:fld>
            <a:endParaRPr lang="en-US"/>
          </a:p>
        </p:txBody>
      </p:sp>
      <p:pic>
        <p:nvPicPr>
          <p:cNvPr id="6" name="Picture 5">
            <a:extLst>
              <a:ext uri="{FF2B5EF4-FFF2-40B4-BE49-F238E27FC236}">
                <a16:creationId xmlns:a16="http://schemas.microsoft.com/office/drawing/2014/main" id="{DB307F87-A41F-67CC-61D8-3A6F06850527}"/>
              </a:ext>
            </a:extLst>
          </p:cNvPr>
          <p:cNvPicPr>
            <a:picLocks noChangeAspect="1"/>
          </p:cNvPicPr>
          <p:nvPr/>
        </p:nvPicPr>
        <p:blipFill>
          <a:blip r:embed="rId2"/>
          <a:stretch>
            <a:fillRect/>
          </a:stretch>
        </p:blipFill>
        <p:spPr>
          <a:xfrm>
            <a:off x="109996" y="1396181"/>
            <a:ext cx="12082004" cy="5330008"/>
          </a:xfrm>
          <a:prstGeom prst="rect">
            <a:avLst/>
          </a:prstGeom>
        </p:spPr>
      </p:pic>
      <p:sp>
        <p:nvSpPr>
          <p:cNvPr id="7" name="TextBox 6">
            <a:extLst>
              <a:ext uri="{FF2B5EF4-FFF2-40B4-BE49-F238E27FC236}">
                <a16:creationId xmlns:a16="http://schemas.microsoft.com/office/drawing/2014/main" id="{5BB4DE1C-BD28-3113-F0D6-57E19321EF54}"/>
              </a:ext>
            </a:extLst>
          </p:cNvPr>
          <p:cNvSpPr txBox="1"/>
          <p:nvPr/>
        </p:nvSpPr>
        <p:spPr>
          <a:xfrm>
            <a:off x="3578943" y="131811"/>
            <a:ext cx="2064773" cy="769441"/>
          </a:xfrm>
          <a:prstGeom prst="rect">
            <a:avLst/>
          </a:prstGeom>
          <a:noFill/>
        </p:spPr>
        <p:txBody>
          <a:bodyPr wrap="square" rtlCol="0">
            <a:spAutoFit/>
          </a:bodyPr>
          <a:lstStyle/>
          <a:p>
            <a:r>
              <a:rPr lang="en-IN" sz="4400">
                <a:latin typeface="Bodoni MT Black" panose="02070A03080606020203" pitchFamily="18" charset="0"/>
              </a:rPr>
              <a:t>PLOT</a:t>
            </a:r>
          </a:p>
        </p:txBody>
      </p:sp>
    </p:spTree>
    <p:extLst>
      <p:ext uri="{BB962C8B-B14F-4D97-AF65-F5344CB8AC3E}">
        <p14:creationId xmlns:p14="http://schemas.microsoft.com/office/powerpoint/2010/main" val="239188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5D47-7283-4C17-5C80-D479D93F9992}"/>
              </a:ext>
            </a:extLst>
          </p:cNvPr>
          <p:cNvSpPr>
            <a:spLocks noGrp="1"/>
          </p:cNvSpPr>
          <p:nvPr>
            <p:ph type="title"/>
          </p:nvPr>
        </p:nvSpPr>
        <p:spPr>
          <a:xfrm>
            <a:off x="914400" y="315533"/>
            <a:ext cx="5181600" cy="756183"/>
          </a:xfrm>
        </p:spPr>
        <p:txBody>
          <a:bodyPr/>
          <a:lstStyle/>
          <a:p>
            <a:r>
              <a:rPr lang="en-IN">
                <a:latin typeface="Bodoni MT Black" panose="02070A03080606020203" pitchFamily="18" charset="0"/>
              </a:rPr>
              <a:t>BAR GRAPH</a:t>
            </a:r>
          </a:p>
        </p:txBody>
      </p:sp>
      <p:sp>
        <p:nvSpPr>
          <p:cNvPr id="4" name="Slide Number Placeholder 3">
            <a:extLst>
              <a:ext uri="{FF2B5EF4-FFF2-40B4-BE49-F238E27FC236}">
                <a16:creationId xmlns:a16="http://schemas.microsoft.com/office/drawing/2014/main" id="{83D69C45-7F24-7629-F4C3-E3EC4C30BA58}"/>
              </a:ext>
            </a:extLst>
          </p:cNvPr>
          <p:cNvSpPr>
            <a:spLocks noGrp="1"/>
          </p:cNvSpPr>
          <p:nvPr>
            <p:ph type="sldNum" sz="quarter" idx="4"/>
          </p:nvPr>
        </p:nvSpPr>
        <p:spPr/>
        <p:txBody>
          <a:bodyPr/>
          <a:lstStyle/>
          <a:p>
            <a:fld id="{B5CEABB6-07DC-46E8-9B57-56EC44A396E5}" type="slidenum">
              <a:rPr lang="en-US" smtClean="0"/>
              <a:pPr/>
              <a:t>19</a:t>
            </a:fld>
            <a:endParaRPr lang="en-US"/>
          </a:p>
        </p:txBody>
      </p:sp>
      <p:pic>
        <p:nvPicPr>
          <p:cNvPr id="10" name="Picture 9">
            <a:extLst>
              <a:ext uri="{FF2B5EF4-FFF2-40B4-BE49-F238E27FC236}">
                <a16:creationId xmlns:a16="http://schemas.microsoft.com/office/drawing/2014/main" id="{CC5D810E-03B1-3E5A-465F-8EF6BD7D03F8}"/>
              </a:ext>
            </a:extLst>
          </p:cNvPr>
          <p:cNvPicPr>
            <a:picLocks noChangeAspect="1"/>
          </p:cNvPicPr>
          <p:nvPr/>
        </p:nvPicPr>
        <p:blipFill>
          <a:blip r:embed="rId2"/>
          <a:stretch>
            <a:fillRect/>
          </a:stretch>
        </p:blipFill>
        <p:spPr>
          <a:xfrm>
            <a:off x="-68825" y="1334252"/>
            <a:ext cx="12182168" cy="5349704"/>
          </a:xfrm>
          <a:prstGeom prst="rect">
            <a:avLst/>
          </a:prstGeom>
        </p:spPr>
      </p:pic>
    </p:spTree>
    <p:extLst>
      <p:ext uri="{BB962C8B-B14F-4D97-AF65-F5344CB8AC3E}">
        <p14:creationId xmlns:p14="http://schemas.microsoft.com/office/powerpoint/2010/main" val="36197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0" y="-48262"/>
            <a:ext cx="5181600" cy="1169139"/>
          </a:xfrm>
        </p:spPr>
        <p:txBody>
          <a:bodyPr/>
          <a:lstStyle/>
          <a:p>
            <a:r>
              <a:rPr lang="en-IN" i="1">
                <a:effectLst/>
              </a:rPr>
              <a:t>Introduction</a:t>
            </a:r>
            <a:br>
              <a:rPr lang="en-IN"/>
            </a:br>
            <a:endParaRPr lang="en-US"/>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0" y="707924"/>
            <a:ext cx="5850194" cy="2192592"/>
          </a:xfrm>
        </p:spPr>
        <p:txBody>
          <a:bodyPr>
            <a:normAutofit/>
          </a:bodyPr>
          <a:lstStyle/>
          <a:p>
            <a:r>
              <a:rPr lang="en-US" i="1">
                <a:effectLst/>
                <a:latin typeface="MS PGothic" panose="020B0600070205080204" pitchFamily="34" charset="-128"/>
                <a:ea typeface="MS PGothic" panose="020B0600070205080204" pitchFamily="34" charset="-128"/>
              </a:rPr>
              <a:t>web scraping data from a website and storing it in a MySQL database using </a:t>
            </a:r>
            <a:r>
              <a:rPr lang="en-US" i="1" err="1">
                <a:effectLst/>
                <a:latin typeface="MS PGothic" panose="020B0600070205080204" pitchFamily="34" charset="-128"/>
                <a:ea typeface="MS PGothic" panose="020B0600070205080204" pitchFamily="34" charset="-128"/>
              </a:rPr>
              <a:t>Pymysql</a:t>
            </a:r>
            <a:r>
              <a:rPr lang="en-US" i="1">
                <a:effectLst/>
                <a:latin typeface="MS PGothic" panose="020B0600070205080204" pitchFamily="34" charset="-128"/>
                <a:ea typeface="MS PGothic" panose="020B0600070205080204" pitchFamily="34" charset="-128"/>
              </a:rPr>
              <a:t>. The goal is to automate the data extraction process and make it accessible for analysis and reporting.</a:t>
            </a:r>
            <a:endParaRPr lang="en-US">
              <a:latin typeface="MS PGothic" panose="020B0600070205080204" pitchFamily="34" charset="-128"/>
              <a:ea typeface="MS PGothic" panose="020B0600070205080204" pitchFamily="34" charset="-128"/>
            </a:endParaRPr>
          </a:p>
          <a:p>
            <a:endParaRPr lang="en-US"/>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a:p>
        </p:txBody>
      </p:sp>
      <p:pic>
        <p:nvPicPr>
          <p:cNvPr id="6" name="Picture 5">
            <a:extLst>
              <a:ext uri="{FF2B5EF4-FFF2-40B4-BE49-F238E27FC236}">
                <a16:creationId xmlns:a16="http://schemas.microsoft.com/office/drawing/2014/main" id="{21BC104A-B70B-5150-98EB-39FCF466DA40}"/>
              </a:ext>
            </a:extLst>
          </p:cNvPr>
          <p:cNvPicPr>
            <a:picLocks noChangeAspect="1"/>
          </p:cNvPicPr>
          <p:nvPr/>
        </p:nvPicPr>
        <p:blipFill>
          <a:blip r:embed="rId3"/>
          <a:stretch>
            <a:fillRect/>
          </a:stretch>
        </p:blipFill>
        <p:spPr>
          <a:xfrm>
            <a:off x="0" y="2222090"/>
            <a:ext cx="6921910" cy="4635910"/>
          </a:xfrm>
          <a:prstGeom prst="rect">
            <a:avLst/>
          </a:prstGeom>
        </p:spPr>
      </p:pic>
    </p:spTree>
    <p:extLst>
      <p:ext uri="{BB962C8B-B14F-4D97-AF65-F5344CB8AC3E}">
        <p14:creationId xmlns:p14="http://schemas.microsoft.com/office/powerpoint/2010/main" val="54205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FB9EE6-BE9F-ED60-7669-FD4BA3D1D68B}"/>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E10DB86D-EF75-4665-4FC4-8B411E1A1C52}"/>
              </a:ext>
            </a:extLst>
          </p:cNvPr>
          <p:cNvSpPr>
            <a:spLocks noGrp="1"/>
          </p:cNvSpPr>
          <p:nvPr>
            <p:ph type="sldNum" sz="quarter" idx="4294967295"/>
          </p:nvPr>
        </p:nvSpPr>
        <p:spPr>
          <a:xfrm>
            <a:off x="0" y="6246813"/>
            <a:ext cx="631825" cy="295275"/>
          </a:xfrm>
        </p:spPr>
        <p:txBody>
          <a:bodyPr/>
          <a:lstStyle/>
          <a:p>
            <a:fld id="{B5CEABB6-07DC-46E8-9B57-56EC44A396E5}" type="slidenum">
              <a:rPr lang="en-US" smtClean="0"/>
              <a:pPr/>
              <a:t>20</a:t>
            </a:fld>
            <a:endParaRPr lang="en-US"/>
          </a:p>
        </p:txBody>
      </p:sp>
      <p:pic>
        <p:nvPicPr>
          <p:cNvPr id="7" name="Picture 6">
            <a:extLst>
              <a:ext uri="{FF2B5EF4-FFF2-40B4-BE49-F238E27FC236}">
                <a16:creationId xmlns:a16="http://schemas.microsoft.com/office/drawing/2014/main" id="{95CB068F-07CC-A5EB-D663-40070ABB1186}"/>
              </a:ext>
            </a:extLst>
          </p:cNvPr>
          <p:cNvPicPr>
            <a:picLocks noChangeAspect="1"/>
          </p:cNvPicPr>
          <p:nvPr/>
        </p:nvPicPr>
        <p:blipFill>
          <a:blip r:embed="rId2"/>
          <a:stretch>
            <a:fillRect/>
          </a:stretch>
        </p:blipFill>
        <p:spPr>
          <a:xfrm>
            <a:off x="6062837" y="2773681"/>
            <a:ext cx="6129163" cy="4082845"/>
          </a:xfrm>
          <a:prstGeom prst="rect">
            <a:avLst/>
          </a:prstGeom>
        </p:spPr>
      </p:pic>
    </p:spTree>
    <p:extLst>
      <p:ext uri="{BB962C8B-B14F-4D97-AF65-F5344CB8AC3E}">
        <p14:creationId xmlns:p14="http://schemas.microsoft.com/office/powerpoint/2010/main" val="228842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2694038" y="-10159"/>
            <a:ext cx="3401961" cy="786907"/>
          </a:xfrm>
        </p:spPr>
        <p:txBody>
          <a:bodyPr/>
          <a:lstStyle/>
          <a:p>
            <a:r>
              <a:rPr lang="en-US"/>
              <a:t>OBJECTIVE </a:t>
            </a:r>
          </a:p>
        </p:txBody>
      </p:sp>
      <p:pic>
        <p:nvPicPr>
          <p:cNvPr id="6" name="Picture Placeholder 5">
            <a:extLst>
              <a:ext uri="{FF2B5EF4-FFF2-40B4-BE49-F238E27FC236}">
                <a16:creationId xmlns:a16="http://schemas.microsoft.com/office/drawing/2014/main" id="{08AD4F24-26E3-A19F-25CF-B0CC8031E1D3}"/>
              </a:ext>
            </a:extLst>
          </p:cNvPr>
          <p:cNvPicPr>
            <a:picLocks noGrp="1" noChangeAspect="1"/>
          </p:cNvPicPr>
          <p:nvPr>
            <p:ph type="pic" sz="quarter" idx="10"/>
          </p:nvPr>
        </p:nvPicPr>
        <p:blipFill rotWithShape="1">
          <a:blip r:embed="rId3"/>
          <a:srcRect l="46898" t="2344" r="17212" b="-2344"/>
          <a:stretch/>
        </p:blipFill>
        <p:spPr>
          <a:xfrm>
            <a:off x="5899355" y="78660"/>
            <a:ext cx="6292645" cy="6857999"/>
          </a:xfrm>
        </p:spPr>
      </p:pic>
      <p:sp>
        <p:nvSpPr>
          <p:cNvPr id="7" name="TextBox 6">
            <a:extLst>
              <a:ext uri="{FF2B5EF4-FFF2-40B4-BE49-F238E27FC236}">
                <a16:creationId xmlns:a16="http://schemas.microsoft.com/office/drawing/2014/main" id="{ECE0EF0D-60A9-5F9C-756A-D244A1EB0850}"/>
              </a:ext>
            </a:extLst>
          </p:cNvPr>
          <p:cNvSpPr txBox="1"/>
          <p:nvPr/>
        </p:nvSpPr>
        <p:spPr>
          <a:xfrm>
            <a:off x="1592826" y="1582994"/>
            <a:ext cx="4109884" cy="923330"/>
          </a:xfrm>
          <a:prstGeom prst="rect">
            <a:avLst/>
          </a:prstGeom>
          <a:noFill/>
        </p:spPr>
        <p:txBody>
          <a:bodyPr wrap="square" rtlCol="0">
            <a:spAutoFit/>
          </a:bodyPr>
          <a:lstStyle/>
          <a:p>
            <a:pPr marL="285750" indent="-285750">
              <a:buFont typeface="Wingdings" panose="05000000000000000000" pitchFamily="2" charset="2"/>
              <a:buChar char="Ø"/>
            </a:pPr>
            <a:r>
              <a:rPr kumimoji="0" lang="en-US" altLang="en-US" sz="1800" b="0" i="0" u="none" strike="noStrike" cap="none" normalizeH="0" baseline="0">
                <a:ln>
                  <a:noFill/>
                </a:ln>
                <a:solidFill>
                  <a:schemeClr val="accent2">
                    <a:lumMod val="60000"/>
                    <a:lumOff val="40000"/>
                  </a:schemeClr>
                </a:solidFill>
                <a:effectLst/>
                <a:latin typeface="Arial" panose="020B0604020202020204" pitchFamily="34" charset="0"/>
              </a:rPr>
              <a:t>Extract specific data from a website.</a:t>
            </a:r>
          </a:p>
          <a:p>
            <a:pPr marL="285750" indent="-285750">
              <a:buFont typeface="Wingdings" panose="05000000000000000000" pitchFamily="2" charset="2"/>
              <a:buChar char="Ø"/>
            </a:pPr>
            <a:endParaRPr lang="en-IN"/>
          </a:p>
        </p:txBody>
      </p:sp>
      <p:sp>
        <p:nvSpPr>
          <p:cNvPr id="8" name="TextBox 7">
            <a:extLst>
              <a:ext uri="{FF2B5EF4-FFF2-40B4-BE49-F238E27FC236}">
                <a16:creationId xmlns:a16="http://schemas.microsoft.com/office/drawing/2014/main" id="{CFBE1F55-CBCB-DE92-8480-CA80D6FA9789}"/>
              </a:ext>
            </a:extLst>
          </p:cNvPr>
          <p:cNvSpPr txBox="1"/>
          <p:nvPr/>
        </p:nvSpPr>
        <p:spPr>
          <a:xfrm>
            <a:off x="1592826" y="2142531"/>
            <a:ext cx="3647768" cy="923330"/>
          </a:xfrm>
          <a:prstGeom prst="rect">
            <a:avLst/>
          </a:prstGeom>
          <a:noFill/>
        </p:spPr>
        <p:txBody>
          <a:bodyPr wrap="square" rtlCol="0">
            <a:spAutoFit/>
          </a:bodyPr>
          <a:lstStyle/>
          <a:p>
            <a:pPr marL="285750" indent="-285750">
              <a:buFont typeface="Wingdings" panose="05000000000000000000" pitchFamily="2" charset="2"/>
              <a:buChar char="Ø"/>
            </a:pPr>
            <a:r>
              <a:rPr lang="en-US" altLang="en-US">
                <a:solidFill>
                  <a:schemeClr val="accent2">
                    <a:lumMod val="60000"/>
                    <a:lumOff val="40000"/>
                  </a:schemeClr>
                </a:solidFill>
                <a:latin typeface="Arial" panose="020B0604020202020204" pitchFamily="34" charset="0"/>
              </a:rPr>
              <a:t>Store the scraped data in a MySQL database.</a:t>
            </a:r>
          </a:p>
          <a:p>
            <a:pPr marL="285750" indent="-285750">
              <a:buFont typeface="Wingdings" panose="05000000000000000000" pitchFamily="2" charset="2"/>
              <a:buChar char="Ø"/>
            </a:pPr>
            <a:endParaRPr lang="en-IN"/>
          </a:p>
        </p:txBody>
      </p:sp>
      <p:sp>
        <p:nvSpPr>
          <p:cNvPr id="9" name="TextBox 8">
            <a:extLst>
              <a:ext uri="{FF2B5EF4-FFF2-40B4-BE49-F238E27FC236}">
                <a16:creationId xmlns:a16="http://schemas.microsoft.com/office/drawing/2014/main" id="{E1D2B327-CE69-AC3A-14DE-DE80D2719919}"/>
              </a:ext>
            </a:extLst>
          </p:cNvPr>
          <p:cNvSpPr txBox="1"/>
          <p:nvPr/>
        </p:nvSpPr>
        <p:spPr>
          <a:xfrm>
            <a:off x="1538749" y="2742695"/>
            <a:ext cx="4031225" cy="646331"/>
          </a:xfrm>
          <a:prstGeom prst="rect">
            <a:avLst/>
          </a:prstGeom>
          <a:noFill/>
        </p:spPr>
        <p:txBody>
          <a:bodyPr wrap="square" rtlCol="0">
            <a:spAutoFit/>
          </a:bodyPr>
          <a:lstStyle/>
          <a:p>
            <a:pPr marL="342900" indent="-342900">
              <a:buFont typeface="Wingdings" panose="05000000000000000000" pitchFamily="2" charset="2"/>
              <a:buChar char="Ø"/>
            </a:pPr>
            <a:r>
              <a:rPr lang="en-IN">
                <a:solidFill>
                  <a:schemeClr val="accent2">
                    <a:lumMod val="60000"/>
                    <a:lumOff val="40000"/>
                  </a:schemeClr>
                </a:solidFill>
                <a:latin typeface="Arial" panose="020B0604020202020204" pitchFamily="34" charset="0"/>
              </a:rPr>
              <a:t>Insert the data frame into a MySQL table.</a:t>
            </a:r>
          </a:p>
        </p:txBody>
      </p:sp>
      <p:sp>
        <p:nvSpPr>
          <p:cNvPr id="10" name="TextBox 9">
            <a:extLst>
              <a:ext uri="{FF2B5EF4-FFF2-40B4-BE49-F238E27FC236}">
                <a16:creationId xmlns:a16="http://schemas.microsoft.com/office/drawing/2014/main" id="{070660D2-BAC0-0EB7-ED4D-761289D1B150}"/>
              </a:ext>
            </a:extLst>
          </p:cNvPr>
          <p:cNvSpPr txBox="1"/>
          <p:nvPr/>
        </p:nvSpPr>
        <p:spPr>
          <a:xfrm>
            <a:off x="1538749" y="3389026"/>
            <a:ext cx="4591665" cy="369332"/>
          </a:xfrm>
          <a:prstGeom prst="rect">
            <a:avLst/>
          </a:prstGeom>
          <a:noFill/>
        </p:spPr>
        <p:txBody>
          <a:bodyPr wrap="square" rtlCol="0">
            <a:spAutoFit/>
          </a:bodyPr>
          <a:lstStyle/>
          <a:p>
            <a:pPr marL="342900" indent="-342900">
              <a:buFont typeface="Wingdings" panose="05000000000000000000" pitchFamily="2" charset="2"/>
              <a:buChar char="Ø"/>
            </a:pPr>
            <a:r>
              <a:rPr lang="en-IN" dirty="0">
                <a:solidFill>
                  <a:schemeClr val="accent2">
                    <a:lumMod val="60000"/>
                    <a:lumOff val="40000"/>
                  </a:schemeClr>
                </a:solidFill>
                <a:latin typeface="Arial" panose="020B0604020202020204" pitchFamily="34" charset="0"/>
              </a:rPr>
              <a:t>Filter the data for specific Movies</a:t>
            </a:r>
          </a:p>
        </p:txBody>
      </p:sp>
      <p:sp>
        <p:nvSpPr>
          <p:cNvPr id="11" name="TextBox 10">
            <a:extLst>
              <a:ext uri="{FF2B5EF4-FFF2-40B4-BE49-F238E27FC236}">
                <a16:creationId xmlns:a16="http://schemas.microsoft.com/office/drawing/2014/main" id="{EA365829-415E-49DF-0447-2194F9D5CECB}"/>
              </a:ext>
            </a:extLst>
          </p:cNvPr>
          <p:cNvSpPr txBox="1"/>
          <p:nvPr/>
        </p:nvSpPr>
        <p:spPr>
          <a:xfrm>
            <a:off x="1538749" y="3810063"/>
            <a:ext cx="3927989"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accent2">
                    <a:lumMod val="60000"/>
                    <a:lumOff val="40000"/>
                  </a:schemeClr>
                </a:solidFill>
                <a:latin typeface="Arial" panose="020B0604020202020204" pitchFamily="34" charset="0"/>
              </a:rPr>
              <a:t>And perform data visualisation for that data.</a:t>
            </a:r>
          </a:p>
          <a:p>
            <a:pPr marL="285750" indent="-285750">
              <a:buFont typeface="Wingdings" panose="05000000000000000000" pitchFamily="2" charset="2"/>
              <a:buChar char="Ø"/>
            </a:pPr>
            <a:endParaRPr lang="en-IN" dirty="0">
              <a:solidFill>
                <a:schemeClr val="accent2">
                  <a:lumMod val="60000"/>
                  <a:lumOff val="40000"/>
                </a:schemeClr>
              </a:solidFill>
            </a:endParaRPr>
          </a:p>
        </p:txBody>
      </p:sp>
    </p:spTree>
    <p:extLst>
      <p:ext uri="{BB962C8B-B14F-4D97-AF65-F5344CB8AC3E}">
        <p14:creationId xmlns:p14="http://schemas.microsoft.com/office/powerpoint/2010/main" val="42937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244467" y="1219200"/>
            <a:ext cx="4805997" cy="668594"/>
          </a:xfrm>
        </p:spPr>
        <p:txBody>
          <a:bodyPr>
            <a:normAutofit fontScale="90000"/>
          </a:bodyPr>
          <a:lstStyle/>
          <a:p>
            <a:r>
              <a:rPr lang="en-US">
                <a:latin typeface="Stencil" panose="040409050D0802020404" pitchFamily="82" charset="0"/>
              </a:rPr>
              <a:t>WEB SCRAPING </a:t>
            </a:r>
          </a:p>
        </p:txBody>
      </p:sp>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5831195" y="1887794"/>
            <a:ext cx="6262482" cy="2005780"/>
          </a:xfrm>
        </p:spPr>
        <p:txBody>
          <a:bodyPr>
            <a:normAutofit lnSpcReduction="10000"/>
          </a:bodyPr>
          <a:lstStyle/>
          <a:p>
            <a:pPr algn="just"/>
            <a:r>
              <a:rPr lang="en-US">
                <a:latin typeface="Bookman Old Style" panose="02050604050505020204" pitchFamily="18" charset="0"/>
              </a:rPr>
              <a:t>Web scraping is the technique of automatically extracting information from websites. It involves writing code or using tools to load web pages, access their HTML structure, and collect specific data, such as text, images, or links. This data can then be stored in a structured format like a database or a file for further analysis or use.  </a:t>
            </a:r>
          </a:p>
        </p:txBody>
      </p:sp>
      <p:pic>
        <p:nvPicPr>
          <p:cNvPr id="6" name="Picture Placeholder 5">
            <a:extLst>
              <a:ext uri="{FF2B5EF4-FFF2-40B4-BE49-F238E27FC236}">
                <a16:creationId xmlns:a16="http://schemas.microsoft.com/office/drawing/2014/main" id="{7E193FF8-DAF3-A0B1-9BE1-616086DF2E1A}"/>
              </a:ext>
            </a:extLst>
          </p:cNvPr>
          <p:cNvPicPr>
            <a:picLocks noGrp="1" noChangeAspect="1"/>
          </p:cNvPicPr>
          <p:nvPr>
            <p:ph type="pic" sz="quarter" idx="11"/>
          </p:nvPr>
        </p:nvPicPr>
        <p:blipFill>
          <a:blip r:embed="rId3"/>
          <a:srcRect l="20356" r="20356"/>
          <a:stretch>
            <a:fillRect/>
          </a:stretch>
        </p:blipFill>
        <p:spPr>
          <a:xfrm>
            <a:off x="-1" y="-10160"/>
            <a:ext cx="6105031" cy="6868160"/>
          </a:xfrm>
        </p:spPr>
      </p:pic>
    </p:spTree>
    <p:extLst>
      <p:ext uri="{BB962C8B-B14F-4D97-AF65-F5344CB8AC3E}">
        <p14:creationId xmlns:p14="http://schemas.microsoft.com/office/powerpoint/2010/main" val="561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1376516" y="411467"/>
            <a:ext cx="3628103" cy="988693"/>
          </a:xfrm>
        </p:spPr>
        <p:txBody>
          <a:bodyPr/>
          <a:lstStyle/>
          <a:p>
            <a:r>
              <a:rPr lang="en-IN">
                <a:latin typeface="Bodoni MT Black" panose="02070A03080606020203" pitchFamily="18" charset="0"/>
              </a:rPr>
              <a:t>Key Points:</a:t>
            </a:r>
            <a:endParaRPr lang="en-US" sz="3200">
              <a:latin typeface="Bodoni MT Black" panose="02070A03080606020203" pitchFamily="18" charset="0"/>
            </a:endParaRP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383457" y="1490253"/>
            <a:ext cx="7273638" cy="4155757"/>
          </a:xfrm>
        </p:spPr>
        <p:txBody>
          <a:bodyPr>
            <a:normAutofit lnSpcReduction="10000"/>
          </a:bodyPr>
          <a:lstStyle/>
          <a:p>
            <a:pPr marL="228600" indent="-228600" algn="just">
              <a:spcBef>
                <a:spcPts val="0"/>
              </a:spcBef>
              <a:spcAft>
                <a:spcPts val="1200"/>
              </a:spcAft>
              <a:buFont typeface="Arial" panose="020B0604020202020204" pitchFamily="34" charset="0"/>
              <a:buChar char="•"/>
            </a:pPr>
            <a:r>
              <a:rPr lang="en-US" b="1"/>
              <a:t>Automation</a:t>
            </a:r>
            <a:r>
              <a:rPr lang="en-US"/>
              <a:t>: Web scraping allows for the collection of large amounts of data quickly and efficiently, which would be time-consuming to do manually.</a:t>
            </a:r>
          </a:p>
          <a:p>
            <a:pPr algn="just"/>
            <a:r>
              <a:rPr lang="en-US" altLang="en-US" sz="2100" b="1"/>
              <a:t>Tools and Libraries: </a:t>
            </a:r>
            <a:r>
              <a:rPr lang="en-US" altLang="en-US" sz="2100"/>
              <a:t>Common tools include Python's </a:t>
            </a:r>
            <a:r>
              <a:rPr lang="en-US" altLang="en-US" sz="2100" err="1"/>
              <a:t>BeautifulSoup</a:t>
            </a:r>
            <a:r>
              <a:rPr lang="en-US" altLang="en-US" sz="2100"/>
              <a:t>, Scrapy, Selenium, and requests. These help in navigating web pages and extracting content. </a:t>
            </a:r>
          </a:p>
          <a:p>
            <a:pPr marL="228600" indent="-228600" algn="just">
              <a:spcBef>
                <a:spcPts val="0"/>
              </a:spcBef>
              <a:spcAft>
                <a:spcPts val="1200"/>
              </a:spcAft>
              <a:buFont typeface="Arial" panose="020B0604020202020204" pitchFamily="34" charset="0"/>
              <a:buChar char="•"/>
            </a:pPr>
            <a:r>
              <a:rPr lang="en-US" sz="2000" b="1" cap="none"/>
              <a:t> </a:t>
            </a:r>
            <a:r>
              <a:rPr lang="en-US" b="1"/>
              <a:t>Use Cases</a:t>
            </a:r>
            <a:r>
              <a:rPr lang="en-US"/>
              <a:t>: It’s often used for market research, price monitoring, data mining, and content aggregation.</a:t>
            </a:r>
            <a:endParaRPr lang="en-US" sz="2000" cap="none"/>
          </a:p>
          <a:p>
            <a:pPr algn="just"/>
            <a:r>
              <a:rPr lang="en-US" altLang="en-US" sz="2100" b="1"/>
              <a:t>Legal Considerations:</a:t>
            </a:r>
            <a:r>
              <a:rPr lang="en-US" altLang="en-US" sz="2100"/>
              <a:t> Always check a website’s robots.txt file and terms of service to ensure your scraping activities are permitted. </a:t>
            </a:r>
          </a:p>
          <a:p>
            <a:pPr marL="0" indent="0">
              <a:spcBef>
                <a:spcPts val="0"/>
              </a:spcBef>
              <a:spcAft>
                <a:spcPts val="1200"/>
              </a:spcAft>
              <a:buNone/>
            </a:pPr>
            <a:r>
              <a:rPr lang="en-US" sz="2100"/>
              <a:t>In essence, web scraping is a powerful tool for gathering data from the web for various applications.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5</a:t>
            </a:fld>
            <a:endParaRPr lang="en-US"/>
          </a:p>
        </p:txBody>
      </p:sp>
      <p:pic>
        <p:nvPicPr>
          <p:cNvPr id="8" name="Picture 7">
            <a:extLst>
              <a:ext uri="{FF2B5EF4-FFF2-40B4-BE49-F238E27FC236}">
                <a16:creationId xmlns:a16="http://schemas.microsoft.com/office/drawing/2014/main" id="{E6D087D5-A2BA-85DB-8B6D-B37283F1B3E5}"/>
              </a:ext>
            </a:extLst>
          </p:cNvPr>
          <p:cNvPicPr>
            <a:picLocks noChangeAspect="1"/>
          </p:cNvPicPr>
          <p:nvPr/>
        </p:nvPicPr>
        <p:blipFill>
          <a:blip r:embed="rId3"/>
          <a:stretch>
            <a:fillRect/>
          </a:stretch>
        </p:blipFill>
        <p:spPr>
          <a:xfrm>
            <a:off x="7657095" y="0"/>
            <a:ext cx="4534904" cy="6858000"/>
          </a:xfrm>
          <a:prstGeom prst="rect">
            <a:avLst/>
          </a:prstGeom>
        </p:spPr>
      </p:pic>
    </p:spTree>
    <p:extLst>
      <p:ext uri="{BB962C8B-B14F-4D97-AF65-F5344CB8AC3E}">
        <p14:creationId xmlns:p14="http://schemas.microsoft.com/office/powerpoint/2010/main" val="41200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0BB92F07-D192-BDF5-F718-B9672947869E}"/>
              </a:ext>
            </a:extLst>
          </p:cNvPr>
          <p:cNvPicPr>
            <a:picLocks noGrp="1" noChangeAspect="1"/>
          </p:cNvPicPr>
          <p:nvPr>
            <p:ph type="pic" sz="quarter" idx="11"/>
          </p:nvPr>
        </p:nvPicPr>
        <p:blipFill rotWithShape="1">
          <a:blip r:embed="rId3"/>
          <a:srcRect l="-22105" t="-93533" r="-37232" b="-39361"/>
          <a:stretch/>
        </p:blipFill>
        <p:spPr>
          <a:xfrm>
            <a:off x="-2582425" y="-1479620"/>
            <a:ext cx="19122013" cy="10018205"/>
          </a:xfrm>
        </p:spPr>
      </p:pic>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10176387" y="4172990"/>
            <a:ext cx="816290" cy="2309726"/>
          </a:xfrm>
        </p:spPr>
        <p:txBody>
          <a:bodyPr/>
          <a:lstStyle/>
          <a:p>
            <a:r>
              <a:rPr lang="en-US" noProof="1"/>
              <a:t>Online store and market swap</a:t>
            </a:r>
          </a:p>
        </p:txBody>
      </p:sp>
      <p:sp>
        <p:nvSpPr>
          <p:cNvPr id="10" name="Title 9">
            <a:extLst>
              <a:ext uri="{FF2B5EF4-FFF2-40B4-BE49-F238E27FC236}">
                <a16:creationId xmlns:a16="http://schemas.microsoft.com/office/drawing/2014/main" id="{AD7373E1-0590-7883-E0EF-9200F50576D7}"/>
              </a:ext>
            </a:extLst>
          </p:cNvPr>
          <p:cNvSpPr>
            <a:spLocks noGrp="1"/>
          </p:cNvSpPr>
          <p:nvPr>
            <p:ph type="title"/>
          </p:nvPr>
        </p:nvSpPr>
        <p:spPr>
          <a:xfrm>
            <a:off x="522514" y="375285"/>
            <a:ext cx="6893170" cy="1121919"/>
          </a:xfrm>
        </p:spPr>
        <p:txBody>
          <a:bodyPr>
            <a:normAutofit/>
          </a:bodyPr>
          <a:lstStyle/>
          <a:p>
            <a:r>
              <a:rPr lang="en-IN" sz="3600">
                <a:latin typeface="Stencil" panose="040409050D0802020404" pitchFamily="82" charset="0"/>
              </a:rPr>
              <a:t>INSTALING SELENIUM AND BS4</a:t>
            </a:r>
          </a:p>
        </p:txBody>
      </p:sp>
    </p:spTree>
    <p:extLst>
      <p:ext uri="{BB962C8B-B14F-4D97-AF65-F5344CB8AC3E}">
        <p14:creationId xmlns:p14="http://schemas.microsoft.com/office/powerpoint/2010/main" val="176041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0" y="315532"/>
            <a:ext cx="10097729" cy="1129810"/>
          </a:xfrm>
        </p:spPr>
        <p:txBody>
          <a:bodyPr>
            <a:normAutofit/>
          </a:bodyPr>
          <a:lstStyle/>
          <a:p>
            <a:r>
              <a:rPr lang="en-US">
                <a:latin typeface="Bodoni MT Black" panose="02070A03080606020203" pitchFamily="18" charset="0"/>
              </a:rPr>
              <a:t>IMPORTING WEBDRIVER AND BEAUTIFULSOUP</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a:p>
        </p:txBody>
      </p:sp>
      <p:pic>
        <p:nvPicPr>
          <p:cNvPr id="11" name="Picture 10">
            <a:extLst>
              <a:ext uri="{FF2B5EF4-FFF2-40B4-BE49-F238E27FC236}">
                <a16:creationId xmlns:a16="http://schemas.microsoft.com/office/drawing/2014/main" id="{0080F623-3A82-1CD1-A03D-6BA617A88A28}"/>
              </a:ext>
            </a:extLst>
          </p:cNvPr>
          <p:cNvPicPr>
            <a:picLocks noChangeAspect="1"/>
          </p:cNvPicPr>
          <p:nvPr/>
        </p:nvPicPr>
        <p:blipFill>
          <a:blip r:embed="rId3"/>
          <a:stretch>
            <a:fillRect/>
          </a:stretch>
        </p:blipFill>
        <p:spPr>
          <a:xfrm>
            <a:off x="2694039" y="1445342"/>
            <a:ext cx="9497961" cy="5412658"/>
          </a:xfrm>
          <a:prstGeom prst="rect">
            <a:avLst/>
          </a:prstGeom>
        </p:spPr>
      </p:pic>
    </p:spTree>
    <p:extLst>
      <p:ext uri="{BB962C8B-B14F-4D97-AF65-F5344CB8AC3E}">
        <p14:creationId xmlns:p14="http://schemas.microsoft.com/office/powerpoint/2010/main" val="43040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0" y="251111"/>
            <a:ext cx="10127226" cy="1617017"/>
          </a:xfrm>
        </p:spPr>
        <p:txBody>
          <a:bodyPr>
            <a:normAutofit/>
          </a:bodyPr>
          <a:lstStyle/>
          <a:p>
            <a:r>
              <a:rPr lang="en-US" sz="2400" b="1" i="1" err="1">
                <a:latin typeface="Bookman Old Style" panose="02050604050505020204" pitchFamily="18" charset="0"/>
              </a:rPr>
              <a:t>BeautifulSoup</a:t>
            </a:r>
            <a:r>
              <a:rPr lang="en-US" sz="2400" b="1" i="1">
                <a:latin typeface="Bookman Old Style" panose="02050604050505020204" pitchFamily="18" charset="0"/>
              </a:rPr>
              <a:t> is a powerful and widely used tool in web scraping for parsing HTML and extracting data from web pages</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a:p>
        </p:txBody>
      </p:sp>
      <p:pic>
        <p:nvPicPr>
          <p:cNvPr id="11" name="Picture 10">
            <a:extLst>
              <a:ext uri="{FF2B5EF4-FFF2-40B4-BE49-F238E27FC236}">
                <a16:creationId xmlns:a16="http://schemas.microsoft.com/office/drawing/2014/main" id="{FDDEB4F9-7DDF-B0D9-6C40-52274FFF56C6}"/>
              </a:ext>
            </a:extLst>
          </p:cNvPr>
          <p:cNvPicPr>
            <a:picLocks noChangeAspect="1"/>
          </p:cNvPicPr>
          <p:nvPr/>
        </p:nvPicPr>
        <p:blipFill>
          <a:blip r:embed="rId3"/>
          <a:stretch>
            <a:fillRect/>
          </a:stretch>
        </p:blipFill>
        <p:spPr>
          <a:xfrm>
            <a:off x="-117987" y="1868128"/>
            <a:ext cx="12309987" cy="4159045"/>
          </a:xfrm>
          <a:prstGeom prst="rect">
            <a:avLst/>
          </a:prstGeom>
        </p:spPr>
      </p:pic>
    </p:spTree>
    <p:extLst>
      <p:ext uri="{BB962C8B-B14F-4D97-AF65-F5344CB8AC3E}">
        <p14:creationId xmlns:p14="http://schemas.microsoft.com/office/powerpoint/2010/main" val="56969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916384" y="592853"/>
            <a:ext cx="11275613" cy="1164773"/>
          </a:xfrm>
        </p:spPr>
        <p:txBody>
          <a:bodyPr>
            <a:normAutofit/>
          </a:bodyPr>
          <a:lstStyle/>
          <a:p>
            <a:r>
              <a:rPr lang="en-US" sz="2000" b="1" i="1">
                <a:latin typeface="Bookman Old Style" panose="02050604050505020204" pitchFamily="18" charset="0"/>
              </a:rPr>
              <a:t>Extracting data typically refers to the process of retrieving specific information from a larger dataset or source, such as a website, database, or document. </a:t>
            </a:r>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a:p>
        </p:txBody>
      </p:sp>
      <p:pic>
        <p:nvPicPr>
          <p:cNvPr id="6" name="Picture 5">
            <a:extLst>
              <a:ext uri="{FF2B5EF4-FFF2-40B4-BE49-F238E27FC236}">
                <a16:creationId xmlns:a16="http://schemas.microsoft.com/office/drawing/2014/main" id="{1C5CC0BF-AE76-BA46-628E-A030494BE0EC}"/>
              </a:ext>
            </a:extLst>
          </p:cNvPr>
          <p:cNvPicPr>
            <a:picLocks noChangeAspect="1"/>
          </p:cNvPicPr>
          <p:nvPr/>
        </p:nvPicPr>
        <p:blipFill>
          <a:blip r:embed="rId3"/>
          <a:stretch>
            <a:fillRect/>
          </a:stretch>
        </p:blipFill>
        <p:spPr>
          <a:xfrm>
            <a:off x="472273" y="1768510"/>
            <a:ext cx="11719725" cy="5089489"/>
          </a:xfrm>
          <a:prstGeom prst="rect">
            <a:avLst/>
          </a:prstGeom>
        </p:spPr>
      </p:pic>
    </p:spTree>
    <p:extLst>
      <p:ext uri="{BB962C8B-B14F-4D97-AF65-F5344CB8AC3E}">
        <p14:creationId xmlns:p14="http://schemas.microsoft.com/office/powerpoint/2010/main" val="151744706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622457D9-12AC-4794-A05E-F1B90FCD8DA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0</TotalTime>
  <Words>441</Words>
  <Application>Microsoft Office PowerPoint</Application>
  <PresentationFormat>Widescreen</PresentationFormat>
  <Paragraphs>88</Paragraphs>
  <Slides>20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MS PGothic</vt:lpstr>
      <vt:lpstr>Arial</vt:lpstr>
      <vt:lpstr>Bodoni MT Black</vt:lpstr>
      <vt:lpstr>Book Antiqua</vt:lpstr>
      <vt:lpstr>Bookman Old Style</vt:lpstr>
      <vt:lpstr>Calibri</vt:lpstr>
      <vt:lpstr>Stencil</vt:lpstr>
      <vt:lpstr>Tenorite</vt:lpstr>
      <vt:lpstr>Wingdings</vt:lpstr>
      <vt:lpstr>Custom</vt:lpstr>
      <vt:lpstr>WEB SCRAPING TO PYMYSQL </vt:lpstr>
      <vt:lpstr>Introduction </vt:lpstr>
      <vt:lpstr>OBJECTIVE </vt:lpstr>
      <vt:lpstr>WEB SCRAPING </vt:lpstr>
      <vt:lpstr>Key Points:</vt:lpstr>
      <vt:lpstr>INSTALING SELENIUM AND BS4</vt:lpstr>
      <vt:lpstr>IMPORTING WEBDRIVER AND BEAUTIFULSOUP</vt:lpstr>
      <vt:lpstr>BeautifulSoup is a powerful and widely used tool in web scraping for parsing HTML and extracting data from web pages</vt:lpstr>
      <vt:lpstr>Extracting data typically refers to the process of retrieving specific information from a larger dataset or source, such as a website, database, or document. </vt:lpstr>
      <vt:lpstr>IMPORTING MOVIE NAME YEAR AND RATING FROM SITE</vt:lpstr>
      <vt:lpstr>PowerPoint Presentation</vt:lpstr>
      <vt:lpstr>PowerPoint Presentation</vt:lpstr>
      <vt:lpstr>STORING DATA INTO MYSQL</vt:lpstr>
      <vt:lpstr>PowerPoint Presentation</vt:lpstr>
      <vt:lpstr>PowerPoint Presentation</vt:lpstr>
      <vt:lpstr>PowerPoint Presentation</vt:lpstr>
      <vt:lpstr>DATA VISUALISATION</vt:lpstr>
      <vt:lpstr>PowerPoint Presentation</vt:lpstr>
      <vt:lpstr>BAR 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 sahu</dc:creator>
  <cp:lastModifiedBy>ashish sahu</cp:lastModifiedBy>
  <cp:revision>1</cp:revision>
  <dcterms:created xsi:type="dcterms:W3CDTF">2024-08-18T18:50:59Z</dcterms:created>
  <dcterms:modified xsi:type="dcterms:W3CDTF">2024-08-20T15:11:07Z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