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58"/>
  </p:notesMasterIdLst>
  <p:sldIdLst>
    <p:sldId id="256" r:id="rId2"/>
    <p:sldId id="282" r:id="rId3"/>
    <p:sldId id="293" r:id="rId4"/>
    <p:sldId id="281" r:id="rId5"/>
    <p:sldId id="279" r:id="rId6"/>
    <p:sldId id="294" r:id="rId7"/>
    <p:sldId id="295" r:id="rId8"/>
    <p:sldId id="329" r:id="rId9"/>
    <p:sldId id="305" r:id="rId10"/>
    <p:sldId id="306" r:id="rId11"/>
    <p:sldId id="330" r:id="rId12"/>
    <p:sldId id="297" r:id="rId13"/>
    <p:sldId id="278" r:id="rId14"/>
    <p:sldId id="275" r:id="rId15"/>
    <p:sldId id="331" r:id="rId16"/>
    <p:sldId id="276" r:id="rId17"/>
    <p:sldId id="274" r:id="rId18"/>
    <p:sldId id="339" r:id="rId19"/>
    <p:sldId id="299" r:id="rId20"/>
    <p:sldId id="333" r:id="rId21"/>
    <p:sldId id="287" r:id="rId22"/>
    <p:sldId id="271" r:id="rId23"/>
    <p:sldId id="272" r:id="rId24"/>
    <p:sldId id="334" r:id="rId25"/>
    <p:sldId id="332" r:id="rId26"/>
    <p:sldId id="288" r:id="rId27"/>
    <p:sldId id="289" r:id="rId28"/>
    <p:sldId id="290" r:id="rId29"/>
    <p:sldId id="291" r:id="rId30"/>
    <p:sldId id="292" r:id="rId31"/>
    <p:sldId id="33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273" r:id="rId54"/>
    <p:sldId id="264" r:id="rId55"/>
    <p:sldId id="301" r:id="rId56"/>
    <p:sldId id="30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3069" autoAdjust="0"/>
  </p:normalViewPr>
  <p:slideViewPr>
    <p:cSldViewPr>
      <p:cViewPr varScale="1">
        <p:scale>
          <a:sx n="74" d="100"/>
          <a:sy n="74"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31-May-19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a:p>
        </p:txBody>
      </p:sp>
    </p:spTree>
    <p:extLst>
      <p:ext uri="{BB962C8B-B14F-4D97-AF65-F5344CB8AC3E}">
        <p14:creationId xmlns:p14="http://schemas.microsoft.com/office/powerpoint/2010/main" val="390794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27F71-13B9-4F8B-A7FA-06F36091B277}" type="slidenum">
              <a:rPr lang="en-US" smtClean="0"/>
              <a:pPr/>
              <a:t>1</a:t>
            </a:fld>
            <a:endParaRPr lang="en-US"/>
          </a:p>
        </p:txBody>
      </p:sp>
    </p:spTree>
    <p:extLst>
      <p:ext uri="{BB962C8B-B14F-4D97-AF65-F5344CB8AC3E}">
        <p14:creationId xmlns:p14="http://schemas.microsoft.com/office/powerpoint/2010/main" val="275149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27F71-13B9-4F8B-A7FA-06F36091B277}" type="slidenum">
              <a:rPr lang="en-US" smtClean="0"/>
              <a:pPr/>
              <a:t>31</a:t>
            </a:fld>
            <a:endParaRPr lang="en-US"/>
          </a:p>
        </p:txBody>
      </p:sp>
    </p:spTree>
    <p:extLst>
      <p:ext uri="{BB962C8B-B14F-4D97-AF65-F5344CB8AC3E}">
        <p14:creationId xmlns:p14="http://schemas.microsoft.com/office/powerpoint/2010/main" val="210461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3A74BC-A292-4DA0-9FAC-42E5B1EC541E}"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68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AC8E9A-1E40-4C65-9BE3-D6DD51728641}"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80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DC622D-B7F6-4045-8397-72A8B20AFEEC}"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509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3C8509-19D5-46A5-93A9-A97F3570FCD2}"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851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3D646-36D9-4397-B20E-1E9E2F53367B}" type="datetime1">
              <a:rPr lang="en-US" smtClean="0"/>
              <a:t>31-May-19</a:t>
            </a:fld>
            <a:endParaRPr lang="en-US"/>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99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554FE0-6611-45F2-A2EC-6EC5996FDB60}" type="datetime1">
              <a:rPr lang="en-US" smtClean="0"/>
              <a:t>31-May-19</a:t>
            </a:fld>
            <a:endParaRPr lang="en-US"/>
          </a:p>
        </p:txBody>
      </p:sp>
      <p:sp>
        <p:nvSpPr>
          <p:cNvPr id="6" name="Footer Placeholder 5"/>
          <p:cNvSpPr>
            <a:spLocks noGrp="1"/>
          </p:cNvSpPr>
          <p:nvPr>
            <p:ph type="ftr" sz="quarter" idx="11"/>
          </p:nvPr>
        </p:nvSpPr>
        <p:spPr/>
        <p:txBody>
          <a:bodyPr/>
          <a:lstStyle/>
          <a:p>
            <a:r>
              <a:rPr lang="en-US" smtClean="0"/>
              <a:t>NGO Connect: An Android Application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58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51764C-88BB-47E3-9D9F-DD11842CB97A}" type="datetime1">
              <a:rPr lang="en-US" smtClean="0"/>
              <a:t>31-May-19</a:t>
            </a:fld>
            <a:endParaRPr lang="en-US"/>
          </a:p>
        </p:txBody>
      </p:sp>
      <p:sp>
        <p:nvSpPr>
          <p:cNvPr id="8" name="Footer Placeholder 7"/>
          <p:cNvSpPr>
            <a:spLocks noGrp="1"/>
          </p:cNvSpPr>
          <p:nvPr>
            <p:ph type="ftr" sz="quarter" idx="11"/>
          </p:nvPr>
        </p:nvSpPr>
        <p:spPr/>
        <p:txBody>
          <a:bodyPr/>
          <a:lstStyle/>
          <a:p>
            <a:r>
              <a:rPr lang="en-US" smtClean="0"/>
              <a:t>NGO Connect: An Android Application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1952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A1E2CF-42CB-482A-A8B9-B030211FA407}" type="datetime1">
              <a:rPr lang="en-US" smtClean="0"/>
              <a:t>31-May-19</a:t>
            </a:fld>
            <a:endParaRPr lang="en-US"/>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900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02069CB-BEBA-4A7E-A304-2298B512F51A}" type="datetime1">
              <a:rPr lang="en-US" smtClean="0"/>
              <a:t>31-May-19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NGO Connect: An Android Application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329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75F6200-5DB0-4FCC-A64A-8B39B13B4DE8}" type="datetime1">
              <a:rPr lang="en-US" smtClean="0"/>
              <a:t>31-May-19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NGO Connect: An Android Application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5644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9355FF-569E-4202-B6AB-B9D8A3387250}" type="datetime1">
              <a:rPr lang="en-US" smtClean="0"/>
              <a:t>31-May-19</a:t>
            </a:fld>
            <a:endParaRPr lang="en-US"/>
          </a:p>
        </p:txBody>
      </p:sp>
      <p:sp>
        <p:nvSpPr>
          <p:cNvPr id="6" name="Footer Placeholder 5"/>
          <p:cNvSpPr>
            <a:spLocks noGrp="1"/>
          </p:cNvSpPr>
          <p:nvPr>
            <p:ph type="ftr" sz="quarter" idx="11"/>
          </p:nvPr>
        </p:nvSpPr>
        <p:spPr/>
        <p:txBody>
          <a:bodyPr/>
          <a:lstStyle/>
          <a:p>
            <a:r>
              <a:rPr lang="en-US" smtClean="0"/>
              <a:t>NGO Connect: An Android Application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2165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04BF600-7263-4BDC-8932-1EFA5B92F83B}" type="datetime1">
              <a:rPr lang="en-US" smtClean="0"/>
              <a:t>31-May-19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NGO Connect: An Android Application</a:t>
            </a:r>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426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81000"/>
            <a:ext cx="7772400" cy="860425"/>
          </a:xfrm>
        </p:spPr>
        <p:txBody>
          <a:bodyPr>
            <a:normAutofit/>
          </a:bodyPr>
          <a:lstStyle/>
          <a:p>
            <a:r>
              <a:rPr lang="en-US" sz="2800" dirty="0"/>
              <a:t>Sinhgad College of Engineering</a:t>
            </a:r>
            <a:br>
              <a:rPr lang="en-US" sz="2800" dirty="0"/>
            </a:br>
            <a:r>
              <a:rPr lang="en-US" sz="2400" dirty="0"/>
              <a:t>Department of Information Technology</a:t>
            </a:r>
            <a:endParaRPr lang="en-US" sz="2800" dirty="0"/>
          </a:p>
        </p:txBody>
      </p:sp>
      <p:sp>
        <p:nvSpPr>
          <p:cNvPr id="3" name="Subtitle 2"/>
          <p:cNvSpPr>
            <a:spLocks noGrp="1"/>
          </p:cNvSpPr>
          <p:nvPr>
            <p:ph type="subTitle" idx="1"/>
          </p:nvPr>
        </p:nvSpPr>
        <p:spPr>
          <a:xfrm>
            <a:off x="838200" y="1369148"/>
            <a:ext cx="7696200" cy="1752600"/>
          </a:xfrm>
        </p:spPr>
        <p:txBody>
          <a:bodyPr>
            <a:normAutofit fontScale="70000" lnSpcReduction="20000"/>
          </a:bodyPr>
          <a:lstStyle/>
          <a:p>
            <a:r>
              <a:rPr lang="en-US" sz="2400" dirty="0" smtClean="0"/>
              <a:t>Project </a:t>
            </a:r>
            <a:r>
              <a:rPr lang="en-US" sz="2400" dirty="0" err="1" smtClean="0"/>
              <a:t>REview</a:t>
            </a:r>
            <a:endParaRPr lang="en-US" sz="2400" dirty="0"/>
          </a:p>
          <a:p>
            <a:r>
              <a:rPr lang="en-US" sz="2400" dirty="0"/>
              <a:t>On</a:t>
            </a:r>
          </a:p>
          <a:p>
            <a:r>
              <a:rPr lang="en-US" sz="3800" dirty="0">
                <a:solidFill>
                  <a:schemeClr val="tx1"/>
                </a:solidFill>
              </a:rPr>
              <a:t>“NGO Connect </a:t>
            </a:r>
            <a:r>
              <a:rPr lang="en-US" sz="3800" dirty="0" smtClean="0">
                <a:solidFill>
                  <a:schemeClr val="tx1"/>
                </a:solidFill>
              </a:rPr>
              <a:t>ANDROID application </a:t>
            </a:r>
            <a:r>
              <a:rPr lang="en-US" sz="3800" dirty="0">
                <a:solidFill>
                  <a:schemeClr val="tx1"/>
                </a:solidFill>
              </a:rPr>
              <a:t>using </a:t>
            </a:r>
            <a:r>
              <a:rPr lang="en-US" sz="3800" dirty="0" smtClean="0">
                <a:solidFill>
                  <a:schemeClr val="tx1"/>
                </a:solidFill>
              </a:rPr>
              <a:t>cloud”</a:t>
            </a:r>
            <a:endParaRPr lang="en-US" sz="3800" dirty="0">
              <a:solidFill>
                <a:schemeClr val="tx1"/>
              </a:solidFill>
            </a:endParaRPr>
          </a:p>
          <a:p>
            <a:r>
              <a:rPr lang="en-US" sz="2200" dirty="0">
                <a:solidFill>
                  <a:schemeClr val="tx1"/>
                </a:solidFill>
              </a:rPr>
              <a:t>by</a:t>
            </a:r>
          </a:p>
          <a:p>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92995700"/>
              </p:ext>
            </p:extLst>
          </p:nvPr>
        </p:nvGraphicFramePr>
        <p:xfrm>
          <a:off x="533400" y="2855273"/>
          <a:ext cx="8382001" cy="2096939"/>
        </p:xfrm>
        <a:graphic>
          <a:graphicData uri="http://schemas.openxmlformats.org/drawingml/2006/table">
            <a:tbl>
              <a:tblPr firstRow="1" bandRow="1">
                <a:tableStyleId>{5C22544A-7EE6-4342-B048-85BDC9FD1C3A}</a:tableStyleId>
              </a:tblPr>
              <a:tblGrid>
                <a:gridCol w="2200276">
                  <a:extLst>
                    <a:ext uri="{9D8B030D-6E8A-4147-A177-3AD203B41FA5}">
                      <a16:colId xmlns:a16="http://schemas.microsoft.com/office/drawing/2014/main" xmlns="" val="20000"/>
                    </a:ext>
                  </a:extLst>
                </a:gridCol>
                <a:gridCol w="6181725">
                  <a:extLst>
                    <a:ext uri="{9D8B030D-6E8A-4147-A177-3AD203B41FA5}">
                      <a16:colId xmlns:a16="http://schemas.microsoft.com/office/drawing/2014/main" xmlns="" val="20001"/>
                    </a:ext>
                  </a:extLst>
                </a:gridCol>
              </a:tblGrid>
              <a:tr h="420540">
                <a:tc>
                  <a:txBody>
                    <a:bodyPr/>
                    <a:lstStyle/>
                    <a:p>
                      <a:r>
                        <a:rPr lang="en-US" dirty="0"/>
                        <a:t>Roll No</a:t>
                      </a:r>
                    </a:p>
                  </a:txBody>
                  <a:tcPr/>
                </a:tc>
                <a:tc>
                  <a:txBody>
                    <a:bodyPr/>
                    <a:lstStyle/>
                    <a:p>
                      <a:r>
                        <a:rPr lang="en-US" dirty="0"/>
                        <a:t>Name</a:t>
                      </a:r>
                    </a:p>
                  </a:txBody>
                  <a:tcPr/>
                </a:tc>
                <a:extLst>
                  <a:ext uri="{0D108BD9-81ED-4DB2-BD59-A6C34878D82A}">
                    <a16:rowId xmlns:a16="http://schemas.microsoft.com/office/drawing/2014/main" xmlns="" val="10000"/>
                  </a:ext>
                </a:extLst>
              </a:tr>
              <a:tr h="414779">
                <a:tc>
                  <a:txBody>
                    <a:bodyPr/>
                    <a:lstStyle/>
                    <a:p>
                      <a:r>
                        <a:rPr lang="en-US" dirty="0" smtClean="0"/>
                        <a:t>407003</a:t>
                      </a:r>
                      <a:endParaRPr lang="en-US" dirty="0"/>
                    </a:p>
                  </a:txBody>
                  <a:tcPr/>
                </a:tc>
                <a:tc>
                  <a:txBody>
                    <a:bodyPr/>
                    <a:lstStyle/>
                    <a:p>
                      <a:r>
                        <a:rPr lang="en-US" dirty="0"/>
                        <a:t>Ali Asghar</a:t>
                      </a:r>
                    </a:p>
                  </a:txBody>
                  <a:tcPr/>
                </a:tc>
                <a:extLst>
                  <a:ext uri="{0D108BD9-81ED-4DB2-BD59-A6C34878D82A}">
                    <a16:rowId xmlns:a16="http://schemas.microsoft.com/office/drawing/2014/main" xmlns="" val="10001"/>
                  </a:ext>
                </a:extLst>
              </a:tr>
              <a:tr h="420540">
                <a:tc>
                  <a:txBody>
                    <a:bodyPr/>
                    <a:lstStyle/>
                    <a:p>
                      <a:r>
                        <a:rPr lang="en-US" dirty="0"/>
                        <a:t>407032</a:t>
                      </a:r>
                    </a:p>
                  </a:txBody>
                  <a:tcPr/>
                </a:tc>
                <a:tc>
                  <a:txBody>
                    <a:bodyPr/>
                    <a:lstStyle/>
                    <a:p>
                      <a:r>
                        <a:rPr lang="en-US" dirty="0"/>
                        <a:t>Balaji Davangave</a:t>
                      </a:r>
                    </a:p>
                  </a:txBody>
                  <a:tcPr/>
                </a:tc>
                <a:extLst>
                  <a:ext uri="{0D108BD9-81ED-4DB2-BD59-A6C34878D82A}">
                    <a16:rowId xmlns:a16="http://schemas.microsoft.com/office/drawing/2014/main" xmlns="" val="10002"/>
                  </a:ext>
                </a:extLst>
              </a:tr>
              <a:tr h="420540">
                <a:tc>
                  <a:txBody>
                    <a:bodyPr/>
                    <a:lstStyle/>
                    <a:p>
                      <a:r>
                        <a:rPr lang="en-US" dirty="0" smtClean="0"/>
                        <a:t>407044</a:t>
                      </a:r>
                      <a:endParaRPr lang="en-US" dirty="0"/>
                    </a:p>
                  </a:txBody>
                  <a:tcPr/>
                </a:tc>
                <a:tc>
                  <a:txBody>
                    <a:bodyPr/>
                    <a:lstStyle/>
                    <a:p>
                      <a:r>
                        <a:rPr lang="en-US" dirty="0"/>
                        <a:t>Rohan Gaikwad</a:t>
                      </a:r>
                    </a:p>
                  </a:txBody>
                  <a:tcPr/>
                </a:tc>
                <a:extLst>
                  <a:ext uri="{0D108BD9-81ED-4DB2-BD59-A6C34878D82A}">
                    <a16:rowId xmlns:a16="http://schemas.microsoft.com/office/drawing/2014/main" xmlns="" val="10003"/>
                  </a:ext>
                </a:extLst>
              </a:tr>
              <a:tr h="420540">
                <a:tc>
                  <a:txBody>
                    <a:bodyPr/>
                    <a:lstStyle/>
                    <a:p>
                      <a:r>
                        <a:rPr lang="en-US" dirty="0" smtClean="0"/>
                        <a:t>407011</a:t>
                      </a:r>
                      <a:endParaRPr lang="en-US" dirty="0"/>
                    </a:p>
                  </a:txBody>
                  <a:tcPr/>
                </a:tc>
                <a:tc>
                  <a:txBody>
                    <a:bodyPr/>
                    <a:lstStyle/>
                    <a:p>
                      <a:r>
                        <a:rPr lang="en-US" dirty="0"/>
                        <a:t>Madhuri Awachar</a:t>
                      </a:r>
                    </a:p>
                  </a:txBody>
                  <a:tcPr/>
                </a:tc>
                <a:extLst>
                  <a:ext uri="{0D108BD9-81ED-4DB2-BD59-A6C34878D82A}">
                    <a16:rowId xmlns:a16="http://schemas.microsoft.com/office/drawing/2014/main" xmlns="" val="10004"/>
                  </a:ext>
                </a:extLst>
              </a:tr>
            </a:tbl>
          </a:graphicData>
        </a:graphic>
      </p:graphicFrame>
      <p:sp>
        <p:nvSpPr>
          <p:cNvPr id="6" name="Subtitle 2"/>
          <p:cNvSpPr txBox="1">
            <a:spLocks/>
          </p:cNvSpPr>
          <p:nvPr/>
        </p:nvSpPr>
        <p:spPr>
          <a:xfrm>
            <a:off x="533400" y="5181600"/>
            <a:ext cx="7696200" cy="8382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tint val="75000"/>
                  </a:schemeClr>
                </a:solidFill>
              </a:rPr>
              <a:t>Guide</a:t>
            </a: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smtClean="0">
                <a:solidFill>
                  <a:schemeClr val="tx1">
                    <a:tint val="75000"/>
                  </a:schemeClr>
                </a:solidFill>
              </a:rPr>
              <a:t>Mrs. B</a:t>
            </a:r>
            <a:r>
              <a:rPr lang="en-US" sz="2600" dirty="0">
                <a:solidFill>
                  <a:schemeClr val="tx1">
                    <a:tint val="75000"/>
                  </a:schemeClr>
                </a:solidFill>
              </a:rPr>
              <a:t>. P. Vasgi</a:t>
            </a:r>
            <a:endParaRPr kumimoji="0" lang="en-US" sz="26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Times New Roman" panose="02020603050405020304" pitchFamily="18" charset="0"/>
                <a:cs typeface="Times New Roman" panose="02020603050405020304" pitchFamily="18" charset="0"/>
              </a:rPr>
              <a:t>High Level </a:t>
            </a:r>
            <a:r>
              <a:rPr lang="en-US" sz="3200" b="1" dirty="0" smtClean="0">
                <a:latin typeface="Times New Roman" panose="02020603050405020304" pitchFamily="18" charset="0"/>
                <a:cs typeface="Times New Roman" panose="02020603050405020304" pitchFamily="18" charset="0"/>
              </a:rPr>
              <a:t>Design</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81200"/>
            <a:ext cx="9144000" cy="5087550"/>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006636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Hosting Services</a:t>
            </a:r>
            <a:endParaRPr lang="en-US" sz="32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6702042"/>
              </p:ext>
            </p:extLst>
          </p:nvPr>
        </p:nvGraphicFramePr>
        <p:xfrm>
          <a:off x="914400" y="1828800"/>
          <a:ext cx="6248400" cy="3964624"/>
        </p:xfrm>
        <a:graphic>
          <a:graphicData uri="http://schemas.openxmlformats.org/drawingml/2006/table">
            <a:tbl>
              <a:tblPr firstRow="1" bandRow="1">
                <a:tableStyleId>{5C22544A-7EE6-4342-B048-85BDC9FD1C3A}</a:tableStyleId>
              </a:tblPr>
              <a:tblGrid>
                <a:gridCol w="3352800"/>
                <a:gridCol w="2895600"/>
              </a:tblGrid>
              <a:tr h="372481">
                <a:tc>
                  <a:txBody>
                    <a:bodyPr/>
                    <a:lstStyle/>
                    <a:p>
                      <a:r>
                        <a:rPr lang="en-US" dirty="0" smtClean="0"/>
                        <a:t>Local</a:t>
                      </a:r>
                      <a:r>
                        <a:rPr lang="en-US" baseline="0" dirty="0" smtClean="0"/>
                        <a:t> Hosting</a:t>
                      </a:r>
                      <a:endParaRPr lang="en-US" dirty="0"/>
                    </a:p>
                  </a:txBody>
                  <a:tcPr/>
                </a:tc>
                <a:tc>
                  <a:txBody>
                    <a:bodyPr/>
                    <a:lstStyle/>
                    <a:p>
                      <a:r>
                        <a:rPr lang="en-US" dirty="0" smtClean="0"/>
                        <a:t>Cloud Hosting</a:t>
                      </a:r>
                      <a:endParaRPr lang="en-US" dirty="0"/>
                    </a:p>
                  </a:txBody>
                  <a:tcPr/>
                </a:tc>
              </a:tr>
              <a:tr h="918445">
                <a:tc>
                  <a:txBody>
                    <a:bodyPr/>
                    <a:lstStyle/>
                    <a:p>
                      <a:r>
                        <a:rPr lang="en-US" dirty="0" smtClean="0"/>
                        <a:t>Hosted on the</a:t>
                      </a:r>
                      <a:r>
                        <a:rPr lang="en-US" baseline="0" dirty="0" smtClean="0"/>
                        <a:t> local area network or within organization</a:t>
                      </a:r>
                      <a:endParaRPr lang="en-US" dirty="0"/>
                    </a:p>
                  </a:txBody>
                  <a:tcPr/>
                </a:tc>
                <a:tc>
                  <a:txBody>
                    <a:bodyPr/>
                    <a:lstStyle/>
                    <a:p>
                      <a:r>
                        <a:rPr lang="en-US" sz="1800" b="0" i="0" kern="1200" dirty="0" smtClean="0">
                          <a:solidFill>
                            <a:schemeClr val="dk1"/>
                          </a:solidFill>
                          <a:effectLst/>
                          <a:latin typeface="+mn-lt"/>
                          <a:ea typeface="+mn-ea"/>
                          <a:cs typeface="+mn-cs"/>
                        </a:rPr>
                        <a:t>Hosted on a third party’s network infrastructure</a:t>
                      </a:r>
                      <a:endParaRPr lang="en-US" dirty="0"/>
                    </a:p>
                  </a:txBody>
                  <a:tcPr/>
                </a:tc>
              </a:tr>
              <a:tr h="642912">
                <a:tc>
                  <a:txBody>
                    <a:bodyPr/>
                    <a:lstStyle/>
                    <a:p>
                      <a:r>
                        <a:rPr lang="en-US" dirty="0" smtClean="0"/>
                        <a:t>Lot of infrastructure is needed on client</a:t>
                      </a:r>
                      <a:r>
                        <a:rPr lang="en-US" baseline="0" dirty="0" smtClean="0"/>
                        <a:t> side</a:t>
                      </a:r>
                      <a:endParaRPr lang="en-US" dirty="0"/>
                    </a:p>
                  </a:txBody>
                  <a:tcPr/>
                </a:tc>
                <a:tc>
                  <a:txBody>
                    <a:bodyPr/>
                    <a:lstStyle/>
                    <a:p>
                      <a:r>
                        <a:rPr lang="en-US" sz="1800" b="0" i="0" kern="1200" dirty="0" smtClean="0">
                          <a:solidFill>
                            <a:schemeClr val="dk1"/>
                          </a:solidFill>
                          <a:effectLst/>
                          <a:latin typeface="+mn-lt"/>
                          <a:ea typeface="+mn-ea"/>
                          <a:cs typeface="+mn-cs"/>
                        </a:rPr>
                        <a:t>Very little infrastructure from the client</a:t>
                      </a:r>
                      <a:endParaRPr lang="en-US" dirty="0"/>
                    </a:p>
                  </a:txBody>
                  <a:tcPr/>
                </a:tc>
              </a:tr>
              <a:tr h="642912">
                <a:tc>
                  <a:txBody>
                    <a:bodyPr/>
                    <a:lstStyle/>
                    <a:p>
                      <a:r>
                        <a:rPr lang="en-US" dirty="0" smtClean="0"/>
                        <a:t>Administrator has full access every</a:t>
                      </a:r>
                      <a:r>
                        <a:rPr lang="en-US" baseline="0" dirty="0" smtClean="0"/>
                        <a:t> time</a:t>
                      </a:r>
                      <a:endParaRPr lang="en-US" dirty="0"/>
                    </a:p>
                  </a:txBody>
                  <a:tcPr/>
                </a:tc>
                <a:tc>
                  <a:txBody>
                    <a:bodyPr/>
                    <a:lstStyle/>
                    <a:p>
                      <a:r>
                        <a:rPr lang="en-US" dirty="0" smtClean="0"/>
                        <a:t>Administrator losses the control</a:t>
                      </a:r>
                      <a:endParaRPr lang="en-US" dirty="0"/>
                    </a:p>
                  </a:txBody>
                  <a:tcPr/>
                </a:tc>
              </a:tr>
              <a:tr h="372481">
                <a:tc>
                  <a:txBody>
                    <a:bodyPr/>
                    <a:lstStyle/>
                    <a:p>
                      <a:r>
                        <a:rPr lang="en-US" dirty="0" smtClean="0"/>
                        <a:t>Higher</a:t>
                      </a:r>
                      <a:r>
                        <a:rPr lang="en-US" baseline="0" dirty="0" smtClean="0"/>
                        <a:t> cost startup</a:t>
                      </a:r>
                      <a:endParaRPr lang="en-US" dirty="0"/>
                    </a:p>
                  </a:txBody>
                  <a:tcPr/>
                </a:tc>
                <a:tc>
                  <a:txBody>
                    <a:bodyPr/>
                    <a:lstStyle/>
                    <a:p>
                      <a:r>
                        <a:rPr lang="en-US" dirty="0" smtClean="0"/>
                        <a:t>Lower</a:t>
                      </a:r>
                      <a:r>
                        <a:rPr lang="en-US" baseline="0" dirty="0" smtClean="0"/>
                        <a:t> cost startup</a:t>
                      </a:r>
                      <a:endParaRPr lang="en-US" dirty="0"/>
                    </a:p>
                  </a:txBody>
                  <a:tcPr/>
                </a:tc>
              </a:tr>
              <a:tr h="642912">
                <a:tc>
                  <a:txBody>
                    <a:bodyPr/>
                    <a:lstStyle/>
                    <a:p>
                      <a:r>
                        <a:rPr lang="en-US" dirty="0" smtClean="0"/>
                        <a:t>Difficult setup and configuration</a:t>
                      </a:r>
                      <a:endParaRPr lang="en-US" dirty="0"/>
                    </a:p>
                  </a:txBody>
                  <a:tcPr/>
                </a:tc>
                <a:tc>
                  <a:txBody>
                    <a:bodyPr/>
                    <a:lstStyle/>
                    <a:p>
                      <a:r>
                        <a:rPr lang="en-US" dirty="0" smtClean="0"/>
                        <a:t>Easy setup and configuration</a:t>
                      </a:r>
                      <a:endParaRPr lang="en-US" dirty="0"/>
                    </a:p>
                  </a:txBody>
                  <a:tcPr/>
                </a:tc>
              </a:tr>
              <a:tr h="372481">
                <a:tc>
                  <a:txBody>
                    <a:bodyPr/>
                    <a:lstStyle/>
                    <a:p>
                      <a:r>
                        <a:rPr lang="en-US" dirty="0" smtClean="0"/>
                        <a:t>Higher security</a:t>
                      </a:r>
                      <a:endParaRPr lang="en-US" dirty="0"/>
                    </a:p>
                  </a:txBody>
                  <a:tcPr/>
                </a:tc>
                <a:tc>
                  <a:txBody>
                    <a:bodyPr/>
                    <a:lstStyle/>
                    <a:p>
                      <a:r>
                        <a:rPr lang="en-US" dirty="0" smtClean="0"/>
                        <a:t>Lesser security</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90457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394" y="990600"/>
            <a:ext cx="7543800" cy="746761"/>
          </a:xfrm>
        </p:spPr>
        <p:txBody>
          <a:bodyPr>
            <a:normAutofit/>
          </a:bodyPr>
          <a:lstStyle/>
          <a:p>
            <a:r>
              <a:rPr lang="en-US" sz="3200" b="1" dirty="0" smtClean="0">
                <a:latin typeface="Times New Roman" panose="02020603050405020304" pitchFamily="18" charset="0"/>
                <a:cs typeface="Times New Roman" panose="02020603050405020304" pitchFamily="18" charset="0"/>
              </a:rPr>
              <a:t>Cloud Storage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Accessibility</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t>Collaboration</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Disaster Recovery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Scalable </a:t>
            </a:r>
            <a:r>
              <a:rPr lang="en-US" sz="2400" dirty="0" smtClean="0">
                <a:latin typeface="Times New Roman" panose="02020603050405020304" pitchFamily="18" charset="0"/>
                <a:cs typeface="Times New Roman" panose="02020603050405020304" pitchFamily="18" charset="0"/>
              </a:rPr>
              <a:t>Service</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Syncing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845734"/>
            <a:ext cx="3711794" cy="2928056"/>
          </a:xfrm>
          <a:prstGeom prst="rect">
            <a:avLst/>
          </a:prstGeom>
          <a:ln>
            <a:noFill/>
          </a:ln>
          <a:effectLst>
            <a:softEdge rad="112500"/>
          </a:effectLst>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592316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8226"/>
            <a:ext cx="7290054" cy="865841"/>
          </a:xfrm>
        </p:spPr>
        <p:txBody>
          <a:bodyPr>
            <a:noAutofit/>
          </a:bodyPr>
          <a:lstStyle/>
          <a:p>
            <a:r>
              <a:rPr lang="en-US" sz="3200" b="1" dirty="0" smtClean="0">
                <a:latin typeface="Times New Roman" panose="02020603050405020304" pitchFamily="18" charset="0"/>
                <a:cs typeface="Times New Roman" panose="02020603050405020304" pitchFamily="18" charset="0"/>
              </a:rPr>
              <a:t>Comparison between Firebase and Parse Server</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5268200"/>
              </p:ext>
            </p:extLst>
          </p:nvPr>
        </p:nvGraphicFramePr>
        <p:xfrm>
          <a:off x="457200" y="1784068"/>
          <a:ext cx="8458200" cy="4129052"/>
        </p:xfrm>
        <a:graphic>
          <a:graphicData uri="http://schemas.openxmlformats.org/drawingml/2006/table">
            <a:tbl>
              <a:tblPr firstRow="1" bandRow="1">
                <a:tableStyleId>{5C22544A-7EE6-4342-B048-85BDC9FD1C3A}</a:tableStyleId>
              </a:tblPr>
              <a:tblGrid>
                <a:gridCol w="1752600"/>
                <a:gridCol w="3352800"/>
                <a:gridCol w="3352800"/>
              </a:tblGrid>
              <a:tr h="587533">
                <a:tc>
                  <a:txBody>
                    <a:bodyPr/>
                    <a:lstStyle/>
                    <a:p>
                      <a:pPr>
                        <a:lnSpc>
                          <a:spcPct val="150000"/>
                        </a:lnSpc>
                      </a:pPr>
                      <a:endParaRPr lang="en-US" sz="2000" dirty="0"/>
                    </a:p>
                  </a:txBody>
                  <a:tcPr/>
                </a:tc>
                <a:tc>
                  <a:txBody>
                    <a:bodyPr/>
                    <a:lstStyle/>
                    <a:p>
                      <a:pPr algn="ctr"/>
                      <a:r>
                        <a:rPr lang="en-US" sz="2000" dirty="0" smtClean="0">
                          <a:latin typeface="Times New Roman" panose="02020603050405020304" pitchFamily="18" charset="0"/>
                          <a:cs typeface="Times New Roman" panose="02020603050405020304" pitchFamily="18" charset="0"/>
                        </a:rPr>
                        <a:t>Firebase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Parse Server</a:t>
                      </a:r>
                      <a:endParaRPr lang="en-US" sz="2000" dirty="0">
                        <a:latin typeface="Times New Roman" panose="02020603050405020304" pitchFamily="18" charset="0"/>
                        <a:cs typeface="Times New Roman" panose="02020603050405020304" pitchFamily="18" charset="0"/>
                      </a:endParaRPr>
                    </a:p>
                  </a:txBody>
                  <a:tcPr/>
                </a:tc>
              </a:tr>
              <a:tr h="397129">
                <a:tc>
                  <a:txBody>
                    <a:bodyPr/>
                    <a:lstStyle/>
                    <a:p>
                      <a:r>
                        <a:rPr lang="en-US" sz="1800" dirty="0" smtClean="0">
                          <a:latin typeface="Times New Roman" panose="02020603050405020304" pitchFamily="18" charset="0"/>
                          <a:cs typeface="Times New Roman" panose="02020603050405020304" pitchFamily="18" charset="0"/>
                        </a:rPr>
                        <a:t>General Purpose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Fast Real</a:t>
                      </a:r>
                      <a:r>
                        <a:rPr lang="en-US" sz="1800" baseline="0" dirty="0" smtClean="0">
                          <a:latin typeface="Times New Roman" panose="02020603050405020304" pitchFamily="18" charset="0"/>
                          <a:cs typeface="Times New Roman" panose="02020603050405020304" pitchFamily="18" charset="0"/>
                        </a:rPr>
                        <a:t> time updates</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Real time update is not available</a:t>
                      </a:r>
                      <a:endParaRPr lang="en-US" sz="1800" dirty="0">
                        <a:latin typeface="Times New Roman" panose="02020603050405020304" pitchFamily="18" charset="0"/>
                        <a:cs typeface="Times New Roman" panose="02020603050405020304" pitchFamily="18" charset="0"/>
                      </a:endParaRPr>
                    </a:p>
                  </a:txBody>
                  <a:tcPr/>
                </a:tc>
              </a:tr>
              <a:tr h="685455">
                <a:tc>
                  <a:txBody>
                    <a:bodyPr/>
                    <a:lstStyle/>
                    <a:p>
                      <a:r>
                        <a:rPr lang="en-US" sz="1800" dirty="0" smtClean="0">
                          <a:latin typeface="Times New Roman" panose="02020603050405020304" pitchFamily="18" charset="0"/>
                          <a:cs typeface="Times New Roman" panose="02020603050405020304" pitchFamily="18" charset="0"/>
                        </a:rPr>
                        <a:t>Hosting</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Google Hosting. Free upto 100 simultaneous connection</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Self Hosting</a:t>
                      </a:r>
                      <a:r>
                        <a:rPr lang="en-US" sz="1800" baseline="0" dirty="0" smtClean="0">
                          <a:latin typeface="Times New Roman" panose="02020603050405020304" pitchFamily="18" charset="0"/>
                          <a:cs typeface="Times New Roman" panose="02020603050405020304" pitchFamily="18" charset="0"/>
                        </a:rPr>
                        <a:t> and Parse hosting</a:t>
                      </a:r>
                      <a:endParaRPr lang="en-US" sz="1800" dirty="0">
                        <a:latin typeface="Times New Roman" panose="02020603050405020304" pitchFamily="18" charset="0"/>
                        <a:cs typeface="Times New Roman" panose="02020603050405020304" pitchFamily="18" charset="0"/>
                      </a:endParaRPr>
                    </a:p>
                  </a:txBody>
                  <a:tcPr/>
                </a:tc>
              </a:tr>
              <a:tr h="397129">
                <a:tc>
                  <a:txBody>
                    <a:bodyPr/>
                    <a:lstStyle/>
                    <a:p>
                      <a:r>
                        <a:rPr lang="en-US" sz="1800" dirty="0" smtClean="0">
                          <a:latin typeface="Times New Roman" panose="02020603050405020304" pitchFamily="18" charset="0"/>
                          <a:cs typeface="Times New Roman" panose="02020603050405020304" pitchFamily="18" charset="0"/>
                        </a:rPr>
                        <a:t>Custom Code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Custom code not supported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Custom</a:t>
                      </a:r>
                      <a:r>
                        <a:rPr lang="en-US" sz="1800" baseline="0" dirty="0" smtClean="0">
                          <a:latin typeface="Times New Roman" panose="02020603050405020304" pitchFamily="18" charset="0"/>
                          <a:cs typeface="Times New Roman" panose="02020603050405020304" pitchFamily="18" charset="0"/>
                        </a:rPr>
                        <a:t> code totally supported</a:t>
                      </a:r>
                      <a:endParaRPr lang="en-US" sz="1800" dirty="0">
                        <a:latin typeface="Times New Roman" panose="02020603050405020304" pitchFamily="18" charset="0"/>
                        <a:cs typeface="Times New Roman" panose="02020603050405020304" pitchFamily="18" charset="0"/>
                      </a:endParaRPr>
                    </a:p>
                  </a:txBody>
                  <a:tcPr/>
                </a:tc>
              </a:tr>
              <a:tr h="685455">
                <a:tc>
                  <a:txBody>
                    <a:bodyPr/>
                    <a:lstStyle/>
                    <a:p>
                      <a:r>
                        <a:rPr lang="en-US" sz="1800" dirty="0" smtClean="0">
                          <a:latin typeface="Times New Roman" panose="02020603050405020304" pitchFamily="18" charset="0"/>
                          <a:cs typeface="Times New Roman" panose="02020603050405020304" pitchFamily="18" charset="0"/>
                        </a:rPr>
                        <a:t>Database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Support model observer scheme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Has</a:t>
                      </a:r>
                      <a:r>
                        <a:rPr lang="en-US" sz="1800" baseline="0" dirty="0" smtClean="0">
                          <a:latin typeface="Times New Roman" panose="02020603050405020304" pitchFamily="18" charset="0"/>
                          <a:cs typeface="Times New Roman" panose="02020603050405020304" pitchFamily="18" charset="0"/>
                        </a:rPr>
                        <a:t> huge relationship based databases</a:t>
                      </a:r>
                      <a:endParaRPr lang="en-US" sz="1800" dirty="0">
                        <a:latin typeface="Times New Roman" panose="02020603050405020304" pitchFamily="18" charset="0"/>
                        <a:cs typeface="Times New Roman" panose="02020603050405020304" pitchFamily="18" charset="0"/>
                      </a:endParaRPr>
                    </a:p>
                  </a:txBody>
                  <a:tcPr/>
                </a:tc>
              </a:tr>
              <a:tr h="979222">
                <a:tc>
                  <a:txBody>
                    <a:bodyPr/>
                    <a:lstStyle/>
                    <a:p>
                      <a:r>
                        <a:rPr lang="en-US" sz="1800" dirty="0" smtClean="0">
                          <a:latin typeface="Times New Roman" panose="02020603050405020304" pitchFamily="18" charset="0"/>
                          <a:cs typeface="Times New Roman" panose="02020603050405020304" pitchFamily="18" charset="0"/>
                        </a:rPr>
                        <a:t>Storage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Stores data as JSON and data can be uploaded to Google</a:t>
                      </a:r>
                      <a:r>
                        <a:rPr lang="en-US" sz="1800" baseline="0" dirty="0" smtClean="0">
                          <a:latin typeface="Times New Roman" panose="02020603050405020304" pitchFamily="18" charset="0"/>
                          <a:cs typeface="Times New Roman" panose="02020603050405020304" pitchFamily="18" charset="0"/>
                        </a:rPr>
                        <a:t> Cloud Storage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No File</a:t>
                      </a:r>
                      <a:r>
                        <a:rPr lang="en-US" sz="1800" baseline="0" dirty="0" smtClean="0">
                          <a:latin typeface="Times New Roman" panose="02020603050405020304" pitchFamily="18" charset="0"/>
                          <a:cs typeface="Times New Roman" panose="02020603050405020304" pitchFamily="18" charset="0"/>
                        </a:rPr>
                        <a:t> Storage restriction</a:t>
                      </a:r>
                      <a:endParaRPr lang="en-US" sz="1800" dirty="0">
                        <a:latin typeface="Times New Roman" panose="02020603050405020304" pitchFamily="18" charset="0"/>
                        <a:cs typeface="Times New Roman" panose="02020603050405020304" pitchFamily="18" charset="0"/>
                      </a:endParaRPr>
                    </a:p>
                  </a:txBody>
                  <a:tcPr/>
                </a:tc>
              </a:tr>
              <a:tr h="397129">
                <a:tc>
                  <a:txBody>
                    <a:bodyPr/>
                    <a:lstStyle/>
                    <a:p>
                      <a:r>
                        <a:rPr lang="en-US" sz="1800" dirty="0" smtClean="0">
                          <a:latin typeface="Times New Roman" panose="02020603050405020304" pitchFamily="18" charset="0"/>
                          <a:cs typeface="Times New Roman" panose="02020603050405020304" pitchFamily="18" charset="0"/>
                        </a:rPr>
                        <a:t>Provider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Developed by Google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Developed by Facebook</a:t>
                      </a:r>
                      <a:endParaRPr 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68684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472" y="1066800"/>
            <a:ext cx="8229600" cy="665171"/>
          </a:xfrm>
        </p:spPr>
        <p:txBody>
          <a:bodyPr>
            <a:normAutofit/>
          </a:bodyPr>
          <a:lstStyle/>
          <a:p>
            <a:r>
              <a:rPr lang="en-US" sz="3200" b="1" dirty="0" smtClean="0">
                <a:latin typeface="Times New Roman" panose="02020603050405020304" pitchFamily="18" charset="0"/>
                <a:cs typeface="Times New Roman" panose="02020603050405020304" pitchFamily="18" charset="0"/>
              </a:rPr>
              <a:t>Firebase</a:t>
            </a:r>
            <a:r>
              <a:rPr lang="en-US" sz="3200" b="1" dirty="0" smtClean="0">
                <a:latin typeface="Times New Roman" panose="02020603050405020304" pitchFamily="18" charset="0"/>
                <a:cs typeface="Times New Roman" panose="02020603050405020304" pitchFamily="18" charset="0"/>
              </a:rPr>
              <a:t> Features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Real-time </a:t>
            </a: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 Firebase supports JSON data and all users connected to it receive </a:t>
            </a:r>
            <a:r>
              <a:rPr lang="en-US" sz="2400" dirty="0" smtClean="0">
                <a:latin typeface="Times New Roman" panose="02020603050405020304" pitchFamily="18" charset="0"/>
                <a:cs typeface="Times New Roman" panose="02020603050405020304" pitchFamily="18" charset="0"/>
              </a:rPr>
              <a:t>real-time updates </a:t>
            </a:r>
            <a:r>
              <a:rPr lang="en-US" sz="2400" dirty="0">
                <a:latin typeface="Times New Roman" panose="02020603050405020304" pitchFamily="18" charset="0"/>
                <a:cs typeface="Times New Roman" panose="02020603050405020304" pitchFamily="18" charset="0"/>
              </a:rPr>
              <a:t>after every change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 We can use anonymous, password or different social authentications.</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Hosting</a:t>
            </a:r>
            <a:r>
              <a:rPr lang="en-US" sz="2400" dirty="0">
                <a:latin typeface="Times New Roman" panose="02020603050405020304" pitchFamily="18" charset="0"/>
                <a:cs typeface="Times New Roman" panose="02020603050405020304" pitchFamily="18" charset="0"/>
              </a:rPr>
              <a:t> − The applications can be deployed over secured connection to Firebase servers.</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Cloud Messaging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Firebase Cloud Messaging (FCM) is a cross-platform messaging solution that lets </a:t>
            </a:r>
            <a:r>
              <a:rPr lang="en-US" sz="2400" dirty="0" smtClean="0">
                <a:latin typeface="Times New Roman" panose="02020603050405020304" pitchFamily="18" charset="0"/>
                <a:cs typeface="Times New Roman" panose="02020603050405020304" pitchFamily="18" charset="0"/>
              </a:rPr>
              <a:t>us </a:t>
            </a:r>
            <a:r>
              <a:rPr lang="en-US" sz="2400" dirty="0">
                <a:latin typeface="Times New Roman" panose="02020603050405020304" pitchFamily="18" charset="0"/>
                <a:cs typeface="Times New Roman" panose="02020603050405020304" pitchFamily="18" charset="0"/>
              </a:rPr>
              <a:t>reliably deliver messages at no cost.</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69118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Firebase Analytics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Google Analytics for Firebase is a free app measurement solution that provides insight on app usage and user engagement</a:t>
            </a:r>
            <a:r>
              <a:rPr lang="en-US" dirty="0" smtClean="0"/>
              <a:t>.</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User Reporting</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Audience Segmentation</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99089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91" y="940788"/>
            <a:ext cx="7290054" cy="1421412"/>
          </a:xfrm>
        </p:spPr>
        <p:txBody>
          <a:bodyPr>
            <a:normAutofit/>
          </a:bodyPr>
          <a:lstStyle/>
          <a:p>
            <a:r>
              <a:rPr lang="en-US" sz="3200" b="1" dirty="0">
                <a:latin typeface="Times New Roman" panose="02020603050405020304" pitchFamily="18" charset="0"/>
                <a:cs typeface="Times New Roman" panose="02020603050405020304" pitchFamily="18" charset="0"/>
              </a:rPr>
              <a:t>Firebase Advantages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simple and user friendly. No need for complicated configuration.</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data is real-time, which means that every change will automatically update connected clients.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Firebase offers simple control dashboard.</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are a number of useful services to choose.</a:t>
            </a:r>
          </a:p>
          <a:p>
            <a:pPr>
              <a:buFont typeface="Wingdings" panose="05000000000000000000" pitchFamily="2" charset="2"/>
              <a:buChar char="§"/>
            </a:pPr>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5907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76200"/>
            <a:ext cx="7290054" cy="685800"/>
          </a:xfrm>
        </p:spPr>
        <p:txBody>
          <a:bodyPr>
            <a:normAutofit/>
          </a:bodyPr>
          <a:lstStyle/>
          <a:p>
            <a:r>
              <a:rPr lang="en-US" sz="3200" b="1" dirty="0" smtClean="0">
                <a:latin typeface="Times New Roman" panose="02020603050405020304" pitchFamily="18" charset="0"/>
                <a:cs typeface="Times New Roman" panose="02020603050405020304" pitchFamily="18" charset="0"/>
              </a:rPr>
              <a:t>Firebase Products</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0955561"/>
              </p:ext>
            </p:extLst>
          </p:nvPr>
        </p:nvGraphicFramePr>
        <p:xfrm>
          <a:off x="685800" y="762000"/>
          <a:ext cx="7886700" cy="5462906"/>
        </p:xfrm>
        <a:graphic>
          <a:graphicData uri="http://schemas.openxmlformats.org/drawingml/2006/table">
            <a:tbl>
              <a:tblPr firstRow="1" bandRow="1">
                <a:tableStyleId>{5C22544A-7EE6-4342-B048-85BDC9FD1C3A}</a:tableStyleId>
              </a:tblPr>
              <a:tblGrid>
                <a:gridCol w="1971675"/>
                <a:gridCol w="1971675"/>
                <a:gridCol w="1971675"/>
                <a:gridCol w="1971675"/>
              </a:tblGrid>
              <a:tr h="430661">
                <a:tc>
                  <a:txBody>
                    <a:bodyPr/>
                    <a:lstStyle/>
                    <a:p>
                      <a:pPr algn="ctr"/>
                      <a:r>
                        <a:rPr lang="en-US" sz="2000" dirty="0" smtClean="0">
                          <a:latin typeface="Times New Roman" panose="02020603050405020304" pitchFamily="18" charset="0"/>
                          <a:cs typeface="Times New Roman" panose="02020603050405020304" pitchFamily="18" charset="0"/>
                        </a:rPr>
                        <a:t>Products</a:t>
                      </a:r>
                      <a:endParaRPr lang="en-US" sz="2000" dirty="0">
                        <a:latin typeface="Times New Roman" panose="02020603050405020304" pitchFamily="18" charset="0"/>
                        <a:cs typeface="Times New Roman" panose="02020603050405020304" pitchFamily="18" charset="0"/>
                      </a:endParaRPr>
                    </a:p>
                  </a:txBody>
                  <a:tcPr marL="87630" marR="87630"/>
                </a:tc>
                <a:tc>
                  <a:txBody>
                    <a:bodyPr/>
                    <a:lstStyle/>
                    <a:p>
                      <a:pPr algn="ctr"/>
                      <a:r>
                        <a:rPr lang="en-US" sz="2000" dirty="0" smtClean="0">
                          <a:latin typeface="Times New Roman" panose="02020603050405020304" pitchFamily="18" charset="0"/>
                          <a:cs typeface="Times New Roman" panose="02020603050405020304" pitchFamily="18" charset="0"/>
                        </a:rPr>
                        <a:t>Free</a:t>
                      </a:r>
                      <a:endParaRPr lang="en-US" sz="2000" dirty="0">
                        <a:latin typeface="Times New Roman" panose="02020603050405020304" pitchFamily="18" charset="0"/>
                        <a:cs typeface="Times New Roman" panose="02020603050405020304" pitchFamily="18" charset="0"/>
                      </a:endParaRPr>
                    </a:p>
                  </a:txBody>
                  <a:tcPr marL="87630" marR="87630"/>
                </a:tc>
                <a:tc>
                  <a:txBody>
                    <a:bodyPr/>
                    <a:lstStyle/>
                    <a:p>
                      <a:pPr algn="ctr"/>
                      <a:r>
                        <a:rPr lang="en-US" sz="2000" dirty="0" smtClean="0">
                          <a:latin typeface="Times New Roman" panose="02020603050405020304" pitchFamily="18" charset="0"/>
                          <a:cs typeface="Times New Roman" panose="02020603050405020304" pitchFamily="18" charset="0"/>
                        </a:rPr>
                        <a:t>$25 Per  Month</a:t>
                      </a:r>
                      <a:endParaRPr lang="en-US" sz="2000" dirty="0">
                        <a:latin typeface="Times New Roman" panose="02020603050405020304" pitchFamily="18" charset="0"/>
                        <a:cs typeface="Times New Roman" panose="02020603050405020304" pitchFamily="18" charset="0"/>
                      </a:endParaRPr>
                    </a:p>
                  </a:txBody>
                  <a:tcPr marL="87630" marR="87630"/>
                </a:tc>
                <a:tc>
                  <a:txBody>
                    <a:bodyPr/>
                    <a:lstStyle/>
                    <a:p>
                      <a:pPr algn="ctr"/>
                      <a:r>
                        <a:rPr lang="en-US" sz="2000" dirty="0" smtClean="0">
                          <a:latin typeface="Times New Roman" panose="02020603050405020304" pitchFamily="18" charset="0"/>
                          <a:cs typeface="Times New Roman" panose="02020603050405020304" pitchFamily="18" charset="0"/>
                        </a:rPr>
                        <a:t>Pay As We Go</a:t>
                      </a:r>
                      <a:endParaRPr lang="en-US" sz="2000" dirty="0">
                        <a:latin typeface="Times New Roman" panose="02020603050405020304" pitchFamily="18" charset="0"/>
                        <a:cs typeface="Times New Roman" panose="02020603050405020304" pitchFamily="18" charset="0"/>
                      </a:endParaRPr>
                    </a:p>
                  </a:txBody>
                  <a:tcPr marL="87630" marR="87630"/>
                </a:tc>
              </a:tr>
              <a:tr h="430661">
                <a:tc>
                  <a:txBody>
                    <a:bodyPr/>
                    <a:lstStyle/>
                    <a:p>
                      <a:r>
                        <a:rPr lang="en-US" sz="1800" dirty="0" smtClean="0">
                          <a:latin typeface="Times New Roman" panose="02020603050405020304" pitchFamily="18" charset="0"/>
                          <a:cs typeface="Times New Roman" panose="02020603050405020304" pitchFamily="18" charset="0"/>
                        </a:rPr>
                        <a:t>Cloud Messaging</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r>
              <a:tr h="672539">
                <a:tc>
                  <a:txBody>
                    <a:bodyPr/>
                    <a:lstStyle/>
                    <a:p>
                      <a:r>
                        <a:rPr lang="en-US" sz="1800" dirty="0" smtClean="0">
                          <a:latin typeface="Times New Roman" panose="02020603050405020304" pitchFamily="18" charset="0"/>
                          <a:cs typeface="Times New Roman" panose="02020603050405020304" pitchFamily="18" charset="0"/>
                        </a:rPr>
                        <a:t>Performance</a:t>
                      </a:r>
                      <a:r>
                        <a:rPr lang="en-US" sz="1800" baseline="0" dirty="0" smtClean="0">
                          <a:latin typeface="Times New Roman" panose="02020603050405020304" pitchFamily="18" charset="0"/>
                          <a:cs typeface="Times New Roman" panose="02020603050405020304" pitchFamily="18" charset="0"/>
                        </a:rPr>
                        <a:t> Monitoring</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r>
              <a:tr h="955714">
                <a:tc>
                  <a:txBody>
                    <a:bodyPr/>
                    <a:lstStyle/>
                    <a:p>
                      <a:r>
                        <a:rPr lang="en-US" sz="1800" dirty="0" smtClean="0">
                          <a:latin typeface="Times New Roman" panose="02020603050405020304" pitchFamily="18" charset="0"/>
                          <a:cs typeface="Times New Roman" panose="02020603050405020304" pitchFamily="18" charset="0"/>
                        </a:rPr>
                        <a:t>Authentication</a:t>
                      </a:r>
                    </a:p>
                    <a:p>
                      <a:r>
                        <a:rPr lang="en-US" sz="1800" dirty="0" smtClean="0">
                          <a:latin typeface="Times New Roman" panose="02020603050405020304" pitchFamily="18" charset="0"/>
                          <a:cs typeface="Times New Roman" panose="02020603050405020304" pitchFamily="18" charset="0"/>
                        </a:rPr>
                        <a:t>(Without Phone </a:t>
                      </a:r>
                      <a:r>
                        <a:rPr lang="en-US" sz="1800" dirty="0" err="1" smtClean="0">
                          <a:latin typeface="Times New Roman" panose="02020603050405020304" pitchFamily="18" charset="0"/>
                          <a:cs typeface="Times New Roman" panose="02020603050405020304" pitchFamily="18" charset="0"/>
                        </a:rPr>
                        <a:t>Auth</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r>
              <a:tr h="672539">
                <a:tc>
                  <a:txBody>
                    <a:bodyPr/>
                    <a:lstStyle/>
                    <a:p>
                      <a:r>
                        <a:rPr lang="en-US" sz="1800" dirty="0" smtClean="0">
                          <a:latin typeface="Times New Roman" panose="02020603050405020304" pitchFamily="18" charset="0"/>
                          <a:cs typeface="Times New Roman" panose="02020603050405020304" pitchFamily="18" charset="0"/>
                        </a:rPr>
                        <a:t>Simultaneous</a:t>
                      </a:r>
                      <a:r>
                        <a:rPr lang="en-US" sz="1800" baseline="0" dirty="0" smtClean="0">
                          <a:latin typeface="Times New Roman" panose="02020603050405020304" pitchFamily="18" charset="0"/>
                          <a:cs typeface="Times New Roman" panose="02020603050405020304" pitchFamily="18" charset="0"/>
                        </a:rPr>
                        <a:t> Connection</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100</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100K</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100K/Database</a:t>
                      </a:r>
                      <a:endParaRPr lang="en-US" sz="1800" dirty="0">
                        <a:latin typeface="Times New Roman" panose="02020603050405020304" pitchFamily="18" charset="0"/>
                        <a:cs typeface="Times New Roman" panose="02020603050405020304" pitchFamily="18" charset="0"/>
                      </a:endParaRPr>
                    </a:p>
                  </a:txBody>
                  <a:tcPr marL="87630" marR="87630"/>
                </a:tc>
              </a:tr>
              <a:tr h="955714">
                <a:tc>
                  <a:txBody>
                    <a:bodyPr/>
                    <a:lstStyle/>
                    <a:p>
                      <a:r>
                        <a:rPr lang="en-US" sz="1800" dirty="0" smtClean="0">
                          <a:latin typeface="Times New Roman" panose="02020603050405020304" pitchFamily="18" charset="0"/>
                          <a:cs typeface="Times New Roman" panose="02020603050405020304" pitchFamily="18" charset="0"/>
                        </a:rPr>
                        <a:t>Storage</a:t>
                      </a:r>
                    </a:p>
                    <a:p>
                      <a:r>
                        <a:rPr lang="en-US" sz="1800" dirty="0" smtClean="0">
                          <a:latin typeface="Times New Roman" panose="02020603050405020304" pitchFamily="18" charset="0"/>
                          <a:cs typeface="Times New Roman" panose="02020603050405020304" pitchFamily="18" charset="0"/>
                        </a:rPr>
                        <a:t>GB</a:t>
                      </a:r>
                      <a:r>
                        <a:rPr lang="en-US" sz="1800" baseline="0" dirty="0" smtClean="0">
                          <a:latin typeface="Times New Roman" panose="02020603050405020304" pitchFamily="18" charset="0"/>
                          <a:cs typeface="Times New Roman" panose="02020603050405020304" pitchFamily="18" charset="0"/>
                        </a:rPr>
                        <a:t> Stored</a:t>
                      </a:r>
                    </a:p>
                    <a:p>
                      <a:r>
                        <a:rPr lang="en-US" sz="1800" baseline="0" dirty="0" smtClean="0">
                          <a:latin typeface="Times New Roman" panose="02020603050405020304" pitchFamily="18" charset="0"/>
                          <a:cs typeface="Times New Roman" panose="02020603050405020304" pitchFamily="18" charset="0"/>
                        </a:rPr>
                        <a:t>GB </a:t>
                      </a:r>
                      <a:r>
                        <a:rPr lang="en-US" sz="1800" baseline="0" dirty="0" err="1" smtClean="0">
                          <a:latin typeface="Times New Roman" panose="02020603050405020304" pitchFamily="18" charset="0"/>
                          <a:cs typeface="Times New Roman" panose="02020603050405020304" pitchFamily="18" charset="0"/>
                        </a:rPr>
                        <a:t>Downloded</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5GB</a:t>
                      </a:r>
                    </a:p>
                    <a:p>
                      <a:r>
                        <a:rPr lang="en-US" sz="1800" dirty="0" smtClean="0">
                          <a:latin typeface="Times New Roman" panose="02020603050405020304" pitchFamily="18" charset="0"/>
                          <a:cs typeface="Times New Roman" panose="02020603050405020304" pitchFamily="18" charset="0"/>
                        </a:rPr>
                        <a:t>1 GB/day</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50 GB</a:t>
                      </a:r>
                    </a:p>
                    <a:p>
                      <a:r>
                        <a:rPr lang="en-US" sz="1800" dirty="0" smtClean="0">
                          <a:latin typeface="Times New Roman" panose="02020603050405020304" pitchFamily="18" charset="0"/>
                          <a:cs typeface="Times New Roman" panose="02020603050405020304" pitchFamily="18" charset="0"/>
                        </a:rPr>
                        <a:t>50 GB/day</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$0.026/GB</a:t>
                      </a:r>
                    </a:p>
                    <a:p>
                      <a:r>
                        <a:rPr lang="en-US" sz="1800" dirty="0" smtClean="0">
                          <a:latin typeface="Times New Roman" panose="02020603050405020304" pitchFamily="18" charset="0"/>
                          <a:cs typeface="Times New Roman" panose="02020603050405020304" pitchFamily="18" charset="0"/>
                        </a:rPr>
                        <a:t>$0.12/GB</a:t>
                      </a:r>
                    </a:p>
                  </a:txBody>
                  <a:tcPr marL="87630" marR="87630"/>
                </a:tc>
              </a:tr>
              <a:tr h="672539">
                <a:tc>
                  <a:txBody>
                    <a:bodyPr/>
                    <a:lstStyle/>
                    <a:p>
                      <a:r>
                        <a:rPr lang="en-US" sz="1800" dirty="0" smtClean="0">
                          <a:latin typeface="Times New Roman" panose="02020603050405020304" pitchFamily="18" charset="0"/>
                          <a:cs typeface="Times New Roman" panose="02020603050405020304" pitchFamily="18" charset="0"/>
                        </a:rPr>
                        <a:t>Document Writes</a:t>
                      </a:r>
                    </a:p>
                    <a:p>
                      <a:r>
                        <a:rPr lang="en-US" sz="1800" dirty="0" smtClean="0">
                          <a:latin typeface="Times New Roman" panose="02020603050405020304" pitchFamily="18" charset="0"/>
                          <a:cs typeface="Times New Roman" panose="02020603050405020304" pitchFamily="18" charset="0"/>
                        </a:rPr>
                        <a:t>Document Reads</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20K/day</a:t>
                      </a:r>
                    </a:p>
                    <a:p>
                      <a:r>
                        <a:rPr lang="en-US" sz="1800" dirty="0" smtClean="0">
                          <a:latin typeface="Times New Roman" panose="02020603050405020304" pitchFamily="18" charset="0"/>
                          <a:cs typeface="Times New Roman" panose="02020603050405020304" pitchFamily="18" charset="0"/>
                        </a:rPr>
                        <a:t>50K/day</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100K/day</a:t>
                      </a:r>
                    </a:p>
                    <a:p>
                      <a:r>
                        <a:rPr lang="en-US" sz="1800" dirty="0" smtClean="0">
                          <a:latin typeface="Times New Roman" panose="02020603050405020304" pitchFamily="18" charset="0"/>
                          <a:cs typeface="Times New Roman" panose="02020603050405020304" pitchFamily="18" charset="0"/>
                        </a:rPr>
                        <a:t>250K/day</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$0.18/100K</a:t>
                      </a:r>
                    </a:p>
                    <a:p>
                      <a:r>
                        <a:rPr lang="en-US" sz="1800" dirty="0" smtClean="0">
                          <a:latin typeface="Times New Roman" panose="02020603050405020304" pitchFamily="18" charset="0"/>
                          <a:cs typeface="Times New Roman" panose="02020603050405020304" pitchFamily="18" charset="0"/>
                        </a:rPr>
                        <a:t>$0.06/100K</a:t>
                      </a:r>
                    </a:p>
                  </a:txBody>
                  <a:tcPr marL="87630" marR="87630"/>
                </a:tc>
              </a:tr>
              <a:tr h="672539">
                <a:tc>
                  <a:txBody>
                    <a:bodyPr/>
                    <a:lstStyle/>
                    <a:p>
                      <a:r>
                        <a:rPr lang="en-US" sz="1800" dirty="0" smtClean="0">
                          <a:latin typeface="Times New Roman" panose="02020603050405020304" pitchFamily="18" charset="0"/>
                          <a:cs typeface="Times New Roman" panose="02020603050405020304" pitchFamily="18" charset="0"/>
                        </a:rPr>
                        <a:t>Multiple </a:t>
                      </a:r>
                      <a:r>
                        <a:rPr lang="en-US" sz="1800" dirty="0" err="1" smtClean="0">
                          <a:latin typeface="Times New Roman" panose="02020603050405020304" pitchFamily="18" charset="0"/>
                          <a:cs typeface="Times New Roman" panose="02020603050405020304" pitchFamily="18" charset="0"/>
                        </a:rPr>
                        <a:t>databses</a:t>
                      </a:r>
                      <a:r>
                        <a:rPr lang="en-US" sz="1800" dirty="0" smtClean="0">
                          <a:latin typeface="Times New Roman" panose="02020603050405020304" pitchFamily="18" charset="0"/>
                          <a:cs typeface="Times New Roman" panose="02020603050405020304" pitchFamily="18" charset="0"/>
                        </a:rPr>
                        <a:t> Per Project</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No</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No</a:t>
                      </a:r>
                      <a:endParaRPr lang="en-US" sz="1800" dirty="0">
                        <a:latin typeface="Times New Roman" panose="02020603050405020304" pitchFamily="18" charset="0"/>
                        <a:cs typeface="Times New Roman" panose="02020603050405020304" pitchFamily="18" charset="0"/>
                      </a:endParaRPr>
                    </a:p>
                  </a:txBody>
                  <a:tcPr marL="87630" marR="87630"/>
                </a:tc>
                <a:tc>
                  <a:txBody>
                    <a:bodyPr/>
                    <a:lstStyle/>
                    <a:p>
                      <a:r>
                        <a:rPr lang="en-US" sz="1800" dirty="0" smtClean="0">
                          <a:latin typeface="Times New Roman" panose="02020603050405020304" pitchFamily="18" charset="0"/>
                          <a:cs typeface="Times New Roman" panose="02020603050405020304" pitchFamily="18" charset="0"/>
                        </a:rPr>
                        <a:t>Yes</a:t>
                      </a:r>
                      <a:endParaRPr lang="en-US" sz="1800" dirty="0">
                        <a:latin typeface="Times New Roman" panose="02020603050405020304" pitchFamily="18" charset="0"/>
                        <a:cs typeface="Times New Roman" panose="02020603050405020304" pitchFamily="18" charset="0"/>
                      </a:endParaRPr>
                    </a:p>
                  </a:txBody>
                  <a:tcPr marL="87630" marR="87630"/>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967186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Location Based Service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59" y="1845734"/>
            <a:ext cx="8321041" cy="4174066"/>
          </a:xfrm>
        </p:spPr>
        <p:txBody>
          <a:bodyPr>
            <a:normAutofit/>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An</a:t>
            </a:r>
            <a:r>
              <a:rPr lang="en-US" sz="2400" dirty="0">
                <a:latin typeface="Times New Roman" panose="02020603050405020304" pitchFamily="18" charset="0"/>
                <a:cs typeface="Times New Roman" panose="02020603050405020304" pitchFamily="18" charset="0"/>
              </a:rPr>
              <a:t> information service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umber </a:t>
            </a:r>
            <a:r>
              <a:rPr lang="en-US" sz="2400" dirty="0">
                <a:latin typeface="Times New Roman" panose="02020603050405020304" pitchFamily="18" charset="0"/>
                <a:cs typeface="Times New Roman" panose="02020603050405020304" pitchFamily="18" charset="0"/>
              </a:rPr>
              <a:t>of </a:t>
            </a: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in social </a:t>
            </a:r>
            <a:r>
              <a:rPr lang="en-US" sz="2400" dirty="0" smtClean="0">
                <a:latin typeface="Times New Roman" panose="02020603050405020304" pitchFamily="18" charset="0"/>
                <a:cs typeface="Times New Roman" panose="02020603050405020304" pitchFamily="18" charset="0"/>
              </a:rPr>
              <a:t>networking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ccessible </a:t>
            </a:r>
            <a:r>
              <a:rPr lang="en-US" sz="2400" dirty="0">
                <a:latin typeface="Times New Roman" panose="02020603050405020304" pitchFamily="18" charset="0"/>
                <a:cs typeface="Times New Roman" panose="02020603050405020304" pitchFamily="18" charset="0"/>
              </a:rPr>
              <a:t>with mobile </a:t>
            </a:r>
            <a:r>
              <a:rPr lang="en-US" sz="2400" dirty="0" smtClean="0">
                <a:latin typeface="Times New Roman" panose="02020603050405020304" pitchFamily="18" charset="0"/>
                <a:cs typeface="Times New Roman" panose="02020603050405020304" pitchFamily="18" charset="0"/>
              </a:rPr>
              <a:t>devices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U</a:t>
            </a:r>
            <a:r>
              <a:rPr lang="en-US" sz="2400" dirty="0" smtClean="0">
                <a:latin typeface="Times New Roman" panose="02020603050405020304" pitchFamily="18" charset="0"/>
                <a:cs typeface="Times New Roman" panose="02020603050405020304" pitchFamily="18" charset="0"/>
              </a:rPr>
              <a:t>ses </a:t>
            </a:r>
            <a:r>
              <a:rPr lang="en-US" sz="2400" dirty="0">
                <a:latin typeface="Times New Roman" panose="02020603050405020304" pitchFamily="18" charset="0"/>
                <a:cs typeface="Times New Roman" panose="02020603050405020304" pitchFamily="18" charset="0"/>
              </a:rPr>
              <a:t>information on the </a:t>
            </a:r>
            <a:r>
              <a:rPr lang="en-US" sz="2400" dirty="0" smtClean="0">
                <a:latin typeface="Times New Roman" panose="02020603050405020304" pitchFamily="18" charset="0"/>
                <a:cs typeface="Times New Roman" panose="02020603050405020304" pitchFamily="18" charset="0"/>
              </a:rPr>
              <a:t>geographical</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position </a:t>
            </a:r>
            <a:r>
              <a:rPr lang="en-US" sz="2400" dirty="0">
                <a:latin typeface="Times New Roman" panose="02020603050405020304" pitchFamily="18" charset="0"/>
                <a:cs typeface="Times New Roman" panose="02020603050405020304" pitchFamily="18" charset="0"/>
              </a:rPr>
              <a:t>of the mobile </a:t>
            </a:r>
            <a:r>
              <a:rPr lang="en-US" sz="2400" dirty="0" smtClean="0">
                <a:latin typeface="Times New Roman" panose="02020603050405020304" pitchFamily="18" charset="0"/>
                <a:cs typeface="Times New Roman" panose="02020603050405020304" pitchFamily="18" charset="0"/>
              </a:rPr>
              <a:t>device</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nclude </a:t>
            </a:r>
            <a:r>
              <a:rPr lang="en-US" sz="2400" dirty="0">
                <a:latin typeface="Times New Roman" panose="02020603050405020304" pitchFamily="18" charset="0"/>
                <a:cs typeface="Times New Roman" panose="02020603050405020304" pitchFamily="18" charset="0"/>
              </a:rPr>
              <a:t>services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identify the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location</a:t>
            </a:r>
            <a:r>
              <a:rPr lang="en-US" sz="2400" dirty="0">
                <a:latin typeface="Times New Roman" panose="02020603050405020304" pitchFamily="18" charset="0"/>
                <a:cs typeface="Times New Roman" panose="02020603050405020304" pitchFamily="18" charset="0"/>
              </a:rPr>
              <a:t> of a person or object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920" y="1811390"/>
            <a:ext cx="3802848" cy="3253331"/>
          </a:xfrm>
          <a:prstGeom prst="rect">
            <a:avLst/>
          </a:prstGeom>
        </p:spPr>
      </p:pic>
    </p:spTree>
    <p:extLst>
      <p:ext uri="{BB962C8B-B14F-4D97-AF65-F5344CB8AC3E}">
        <p14:creationId xmlns:p14="http://schemas.microsoft.com/office/powerpoint/2010/main" val="3736301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Location Based Service In Android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Location Manager:</a:t>
            </a:r>
            <a:r>
              <a:rPr lang="en-US" sz="2400" i="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anages all other components </a:t>
            </a:r>
          </a:p>
          <a:p>
            <a:pPr>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Location Provider</a:t>
            </a:r>
            <a:r>
              <a:rPr lang="en-US" sz="2400" i="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:Determine the physical location</a:t>
            </a:r>
            <a:endParaRPr lang="en-US" dirty="0" smtClean="0"/>
          </a:p>
        </p:txBody>
      </p:sp>
      <p:pic>
        <p:nvPicPr>
          <p:cNvPr id="6" name="Picture 5"/>
          <p:cNvPicPr>
            <a:picLocks noChangeAspect="1"/>
          </p:cNvPicPr>
          <p:nvPr/>
        </p:nvPicPr>
        <p:blipFill>
          <a:blip r:embed="rId2"/>
          <a:stretch>
            <a:fillRect/>
          </a:stretch>
        </p:blipFill>
        <p:spPr>
          <a:xfrm>
            <a:off x="3051221" y="3778424"/>
            <a:ext cx="3333741" cy="2057400"/>
          </a:xfrm>
          <a:prstGeom prst="rect">
            <a:avLst/>
          </a:prstGeo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517866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Times New Roman" pitchFamily="18" charset="0"/>
                <a:cs typeface="Times New Roman" pitchFamily="18" charset="0"/>
              </a:rPr>
              <a:t>Project Details</a:t>
            </a:r>
            <a:endParaRPr lang="en-US" sz="3200" b="1" dirty="0">
              <a:latin typeface="Times New Roman" pitchFamily="18" charset="0"/>
              <a:cs typeface="Times New Roman" pitchFamily="18" charset="0"/>
            </a:endParaRPr>
          </a:p>
        </p:txBody>
      </p:sp>
      <p:sp>
        <p:nvSpPr>
          <p:cNvPr id="4" name="Content Placeholder 3"/>
          <p:cNvSpPr>
            <a:spLocks noGrp="1"/>
          </p:cNvSpPr>
          <p:nvPr>
            <p:ph idx="1"/>
          </p:nvPr>
        </p:nvSpPr>
        <p:spPr/>
        <p:txBody>
          <a:bodyPr>
            <a:normAutofit/>
          </a:bodyPr>
          <a:lstStyle/>
          <a:p>
            <a:r>
              <a:rPr lang="en-US" sz="2400" dirty="0" smtClean="0">
                <a:latin typeface="Times New Roman" pitchFamily="18" charset="0"/>
                <a:cs typeface="Times New Roman" pitchFamily="18" charset="0"/>
              </a:rPr>
              <a:t>Project Title       : NGO Connect Application</a:t>
            </a:r>
          </a:p>
          <a:p>
            <a:r>
              <a:rPr lang="en-US" sz="2400" dirty="0" smtClean="0">
                <a:latin typeface="Times New Roman" pitchFamily="18" charset="0"/>
                <a:cs typeface="Times New Roman" pitchFamily="18" charset="0"/>
              </a:rPr>
              <a:t>Project Domain  : Cloud Computing &amp; Android</a:t>
            </a:r>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19771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Continue…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10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Geocoding:</a:t>
            </a:r>
          </a:p>
          <a:p>
            <a:pPr marL="0" indent="0">
              <a:lnSpc>
                <a:spcPct val="100000"/>
              </a:lnSpc>
              <a:buNone/>
            </a:pPr>
            <a:r>
              <a:rPr lang="en-US" sz="2400" dirty="0" smtClean="0">
                <a:latin typeface="Times New Roman" panose="02020603050405020304" pitchFamily="18" charset="0"/>
                <a:cs typeface="Times New Roman" panose="02020603050405020304" pitchFamily="18" charset="0"/>
              </a:rPr>
              <a:t> Reverse </a:t>
            </a:r>
            <a:r>
              <a:rPr lang="en-US" sz="2400" dirty="0">
                <a:latin typeface="Times New Roman" panose="02020603050405020304" pitchFamily="18" charset="0"/>
                <a:cs typeface="Times New Roman" panose="02020603050405020304" pitchFamily="18" charset="0"/>
              </a:rPr>
              <a:t>geocoding provides a way to convert geographical coordinates into street address and forward geocoding provides a mean to get geographical coordinated from street address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Google Map in Android:</a:t>
            </a:r>
          </a:p>
          <a:p>
            <a:pPr marL="0" indent="0">
              <a:buNone/>
            </a:pPr>
            <a:r>
              <a:rPr lang="en-US" sz="2400" dirty="0" smtClean="0">
                <a:latin typeface="Times New Roman" panose="02020603050405020304" pitchFamily="18" charset="0"/>
                <a:cs typeface="Times New Roman" panose="02020603050405020304" pitchFamily="18" charset="0"/>
              </a:rPr>
              <a:t> Android </a:t>
            </a:r>
            <a:r>
              <a:rPr lang="en-US" sz="2400" dirty="0">
                <a:latin typeface="Times New Roman" panose="02020603050405020304" pitchFamily="18" charset="0"/>
                <a:cs typeface="Times New Roman" panose="02020603050405020304" pitchFamily="18" charset="0"/>
              </a:rPr>
              <a:t>provides a number of objects to handle maps in </a:t>
            </a:r>
            <a:r>
              <a:rPr lang="en-US" sz="2400" dirty="0" smtClean="0">
                <a:latin typeface="Times New Roman" panose="02020603050405020304" pitchFamily="18" charset="0"/>
                <a:cs typeface="Times New Roman" panose="02020603050405020304" pitchFamily="18" charset="0"/>
              </a:rPr>
              <a:t>   LBS </a:t>
            </a:r>
            <a:r>
              <a:rPr lang="en-US" sz="2400" dirty="0">
                <a:latin typeface="Times New Roman" panose="02020603050405020304" pitchFamily="18" charset="0"/>
                <a:cs typeface="Times New Roman" panose="02020603050405020304" pitchFamily="18" charset="0"/>
              </a:rPr>
              <a:t>system like </a:t>
            </a:r>
            <a:r>
              <a:rPr lang="en-US" sz="2400" dirty="0" err="1">
                <a:latin typeface="Times New Roman" panose="02020603050405020304" pitchFamily="18" charset="0"/>
                <a:cs typeface="Times New Roman" panose="02020603050405020304" pitchFamily="18" charset="0"/>
              </a:rPr>
              <a:t>MapView</a:t>
            </a:r>
            <a:r>
              <a:rPr lang="en-US" sz="2400" dirty="0">
                <a:latin typeface="Times New Roman" panose="02020603050405020304" pitchFamily="18" charset="0"/>
                <a:cs typeface="Times New Roman" panose="02020603050405020304" pitchFamily="18" charset="0"/>
              </a:rPr>
              <a:t> which displays the map. To handle this a </a:t>
            </a:r>
            <a:r>
              <a:rPr lang="en-US" sz="2400" dirty="0" err="1">
                <a:latin typeface="Times New Roman" panose="02020603050405020304" pitchFamily="18" charset="0"/>
                <a:cs typeface="Times New Roman" panose="02020603050405020304" pitchFamily="18" charset="0"/>
              </a:rPr>
              <a:t>MapActivity</a:t>
            </a:r>
            <a:r>
              <a:rPr lang="en-US" sz="2400" dirty="0">
                <a:latin typeface="Times New Roman" panose="02020603050405020304" pitchFamily="18" charset="0"/>
                <a:cs typeface="Times New Roman" panose="02020603050405020304" pitchFamily="18" charset="0"/>
              </a:rPr>
              <a:t> class</a:t>
            </a:r>
          </a:p>
          <a:p>
            <a:pPr>
              <a:lnSpc>
                <a:spcPct val="100000"/>
              </a:lnSpc>
            </a:pPr>
            <a:endParaRPr lang="en-US" sz="2400"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6910" y="491348"/>
            <a:ext cx="2609850" cy="105904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98648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911" y="835942"/>
            <a:ext cx="7542512" cy="838200"/>
          </a:xfrm>
        </p:spPr>
        <p:txBody>
          <a:bodyPr>
            <a:normAutofit/>
          </a:bodyPr>
          <a:lstStyle/>
          <a:p>
            <a:r>
              <a:rPr lang="en-US" sz="3200" b="1" dirty="0" smtClean="0">
                <a:latin typeface="Times New Roman" panose="02020603050405020304" pitchFamily="18" charset="0"/>
                <a:cs typeface="Times New Roman" panose="02020603050405020304" pitchFamily="18" charset="0"/>
              </a:rPr>
              <a:t>Methods For Distance Calculation</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46621327"/>
              </p:ext>
            </p:extLst>
          </p:nvPr>
        </p:nvGraphicFramePr>
        <p:xfrm>
          <a:off x="822325" y="1846264"/>
          <a:ext cx="7543800" cy="2420936"/>
        </p:xfrm>
        <a:graphic>
          <a:graphicData uri="http://schemas.openxmlformats.org/drawingml/2006/table">
            <a:tbl>
              <a:tblPr firstRow="1" bandRow="1">
                <a:tableStyleId>{5C22544A-7EE6-4342-B048-85BDC9FD1C3A}</a:tableStyleId>
              </a:tblPr>
              <a:tblGrid>
                <a:gridCol w="3771900"/>
                <a:gridCol w="3771900"/>
              </a:tblGrid>
              <a:tr h="515936">
                <a:tc>
                  <a:txBody>
                    <a:bodyPr/>
                    <a:lstStyle/>
                    <a:p>
                      <a:pPr algn="ctr"/>
                      <a:r>
                        <a:rPr lang="en-US" sz="2000" dirty="0" smtClean="0">
                          <a:latin typeface="Times New Roman" panose="02020603050405020304" pitchFamily="18" charset="0"/>
                          <a:cs typeface="Times New Roman" panose="02020603050405020304" pitchFamily="18" charset="0"/>
                        </a:rPr>
                        <a:t>Haversine Formula</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err="1" smtClean="0">
                          <a:latin typeface="Times New Roman" panose="02020603050405020304" pitchFamily="18" charset="0"/>
                          <a:cs typeface="Times New Roman" panose="02020603050405020304" pitchFamily="18" charset="0"/>
                        </a:rPr>
                        <a:t>Vincenty</a:t>
                      </a:r>
                      <a:r>
                        <a:rPr lang="en-US" sz="2000" dirty="0" smtClean="0">
                          <a:latin typeface="Times New Roman" panose="02020603050405020304" pitchFamily="18" charset="0"/>
                          <a:cs typeface="Times New Roman" panose="02020603050405020304" pitchFamily="18" charset="0"/>
                        </a:rPr>
                        <a:t> Formula</a:t>
                      </a:r>
                      <a:endParaRPr lang="en-US" sz="20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000" dirty="0" smtClean="0">
                          <a:latin typeface="Times New Roman" panose="02020603050405020304" pitchFamily="18" charset="0"/>
                          <a:cs typeface="Times New Roman" panose="02020603050405020304" pitchFamily="18" charset="0"/>
                        </a:rPr>
                        <a:t>Easy</a:t>
                      </a:r>
                      <a:r>
                        <a:rPr lang="en-US" sz="2000" baseline="0" dirty="0" smtClean="0">
                          <a:latin typeface="Times New Roman" panose="02020603050405020304" pitchFamily="18" charset="0"/>
                          <a:cs typeface="Times New Roman" panose="02020603050405020304" pitchFamily="18" charset="0"/>
                        </a:rPr>
                        <a:t> To Calculate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Complex to Calculate</a:t>
                      </a:r>
                      <a:endParaRPr lang="en-US" sz="20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000" dirty="0" smtClean="0">
                          <a:latin typeface="Times New Roman" panose="02020603050405020304" pitchFamily="18" charset="0"/>
                          <a:cs typeface="Times New Roman" panose="02020603050405020304" pitchFamily="18" charset="0"/>
                        </a:rPr>
                        <a:t>Less Accurate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More Accurate</a:t>
                      </a:r>
                      <a:endParaRPr lang="en-US" sz="2000" dirty="0">
                        <a:latin typeface="Times New Roman" panose="02020603050405020304" pitchFamily="18" charset="0"/>
                        <a:cs typeface="Times New Roman" panose="02020603050405020304" pitchFamily="18" charset="0"/>
                      </a:endParaRPr>
                    </a:p>
                  </a:txBody>
                  <a:tcPr/>
                </a:tc>
              </a:tr>
              <a:tr h="533400">
                <a:tc>
                  <a:txBody>
                    <a:bodyPr/>
                    <a:lstStyle/>
                    <a:p>
                      <a:pPr algn="ctr"/>
                      <a:r>
                        <a:rPr lang="en-US" sz="2000" dirty="0" smtClean="0">
                          <a:latin typeface="Times New Roman" panose="02020603050405020304" pitchFamily="18" charset="0"/>
                          <a:cs typeface="Times New Roman" panose="02020603050405020304" pitchFamily="18" charset="0"/>
                        </a:rPr>
                        <a:t>Faster Calculation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Slower Calculation</a:t>
                      </a:r>
                      <a:endParaRPr lang="en-US" sz="2000" dirty="0">
                        <a:latin typeface="Times New Roman" panose="02020603050405020304" pitchFamily="18" charset="0"/>
                        <a:cs typeface="Times New Roman" panose="02020603050405020304" pitchFamily="18" charset="0"/>
                      </a:endParaRPr>
                    </a:p>
                  </a:txBody>
                  <a:tcPr/>
                </a:tc>
              </a:tr>
              <a:tr h="457200">
                <a:tc>
                  <a:txBody>
                    <a:bodyPr/>
                    <a:lstStyle/>
                    <a:p>
                      <a:pPr algn="ctr"/>
                      <a:r>
                        <a:rPr lang="en-US" sz="2000" dirty="0" smtClean="0">
                          <a:latin typeface="Times New Roman" panose="02020603050405020304" pitchFamily="18" charset="0"/>
                          <a:cs typeface="Times New Roman" panose="02020603050405020304" pitchFamily="18" charset="0"/>
                        </a:rPr>
                        <a:t>Less Battery</a:t>
                      </a:r>
                      <a:r>
                        <a:rPr lang="en-US" sz="2000" baseline="0" dirty="0" smtClean="0">
                          <a:latin typeface="Times New Roman" panose="02020603050405020304" pitchFamily="18" charset="0"/>
                          <a:cs typeface="Times New Roman" panose="02020603050405020304" pitchFamily="18" charset="0"/>
                        </a:rPr>
                        <a:t> Usage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More Battery Usage</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2740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290054" cy="1075407"/>
          </a:xfrm>
        </p:spPr>
        <p:txBody>
          <a:bodyPr>
            <a:noAutofit/>
          </a:bodyPr>
          <a:lstStyle/>
          <a:p>
            <a:r>
              <a:rPr lang="en-US" sz="3200" b="1" dirty="0" smtClean="0">
                <a:latin typeface="Times New Roman" panose="02020603050405020304" pitchFamily="18" charset="0"/>
                <a:cs typeface="Times New Roman" panose="02020603050405020304" pitchFamily="18" charset="0"/>
              </a:rPr>
              <a:t>Haversine Method (For Distance Calculation)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905000"/>
            <a:ext cx="7494963" cy="441960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Generally, Haversine is used for computing the </a:t>
            </a:r>
            <a:r>
              <a:rPr lang="en-US" sz="2400" dirty="0" smtClean="0">
                <a:latin typeface="Times New Roman" panose="02020603050405020304" pitchFamily="18" charset="0"/>
                <a:cs typeface="Times New Roman" panose="02020603050405020304" pitchFamily="18" charset="0"/>
              </a:rPr>
              <a:t>great circle </a:t>
            </a:r>
            <a:r>
              <a:rPr lang="en-US" sz="2400" dirty="0">
                <a:latin typeface="Times New Roman" panose="02020603050405020304" pitchFamily="18" charset="0"/>
                <a:cs typeface="Times New Roman" panose="02020603050405020304" pitchFamily="18" charset="0"/>
              </a:rPr>
              <a:t>distances between two pairs of coordinates on a </a:t>
            </a:r>
            <a:r>
              <a:rPr lang="en-US" sz="2400" dirty="0" smtClean="0">
                <a:latin typeface="Times New Roman" panose="02020603050405020304" pitchFamily="18" charset="0"/>
                <a:cs typeface="Times New Roman" panose="02020603050405020304" pitchFamily="18" charset="0"/>
              </a:rPr>
              <a:t>sphere.</a:t>
            </a:r>
          </a:p>
          <a:p>
            <a:pPr marL="0" indent="0">
              <a:buNone/>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no geometric shape that the Earth can fall </a:t>
            </a:r>
            <a:r>
              <a:rPr lang="en-US" sz="2400" dirty="0" smtClean="0">
                <a:latin typeface="Times New Roman" panose="02020603050405020304" pitchFamily="18" charset="0"/>
                <a:cs typeface="Times New Roman" panose="02020603050405020304" pitchFamily="18" charset="0"/>
              </a:rPr>
              <a:t>perfectly under </a:t>
            </a:r>
            <a:r>
              <a:rPr lang="en-US" sz="2400" dirty="0">
                <a:latin typeface="Times New Roman" panose="02020603050405020304" pitchFamily="18" charset="0"/>
                <a:cs typeface="Times New Roman" panose="02020603050405020304" pitchFamily="18" charset="0"/>
              </a:rPr>
              <a:t>its calculations. Haversine formula perfectly applied </a:t>
            </a:r>
            <a:r>
              <a:rPr lang="en-US" sz="2400" dirty="0" smtClean="0">
                <a:latin typeface="Times New Roman" panose="02020603050405020304" pitchFamily="18" charset="0"/>
                <a:cs typeface="Times New Roman" panose="02020603050405020304" pitchFamily="18" charset="0"/>
              </a:rPr>
              <a:t>to calculate </a:t>
            </a:r>
            <a:r>
              <a:rPr lang="en-US" sz="2400" dirty="0">
                <a:latin typeface="Times New Roman" panose="02020603050405020304" pitchFamily="18" charset="0"/>
                <a:cs typeface="Times New Roman" panose="02020603050405020304" pitchFamily="18" charset="0"/>
              </a:rPr>
              <a:t>distance on a spherical </a:t>
            </a:r>
            <a:r>
              <a:rPr lang="en-US" sz="2400" dirty="0" smtClean="0">
                <a:latin typeface="Times New Roman" panose="02020603050405020304" pitchFamily="18" charset="0"/>
                <a:cs typeface="Times New Roman" panose="02020603050405020304" pitchFamily="18" charset="0"/>
              </a:rPr>
              <a:t>shape. </a:t>
            </a:r>
          </a:p>
          <a:p>
            <a:pPr marL="0" indent="0">
              <a:buNone/>
            </a:pPr>
            <a:r>
              <a:rPr lang="en-US" sz="2400" dirty="0" smtClean="0">
                <a:latin typeface="Times New Roman" panose="02020603050405020304" pitchFamily="18" charset="0"/>
                <a:cs typeface="Times New Roman" panose="02020603050405020304" pitchFamily="18" charset="0"/>
              </a:rPr>
              <a:t>The shortest distance </a:t>
            </a:r>
            <a:r>
              <a:rPr lang="en-US" sz="2400" dirty="0">
                <a:latin typeface="Times New Roman" panose="02020603050405020304" pitchFamily="18" charset="0"/>
                <a:cs typeface="Times New Roman" panose="02020603050405020304" pitchFamily="18" charset="0"/>
              </a:rPr>
              <a:t>between two points on the surface of an earth or </a:t>
            </a:r>
            <a:r>
              <a:rPr lang="en-US" sz="2400" dirty="0" smtClean="0">
                <a:latin typeface="Times New Roman" panose="02020603050405020304" pitchFamily="18" charset="0"/>
                <a:cs typeface="Times New Roman" panose="02020603050405020304" pitchFamily="18" charset="0"/>
              </a:rPr>
              <a:t>a sphere measured along the surface and can be displayed on the Google map.</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Formula:</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410200"/>
            <a:ext cx="4572000" cy="4667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693" y="5882346"/>
            <a:ext cx="3196107" cy="362001"/>
          </a:xfrm>
          <a:prstGeom prst="rect">
            <a:avLst/>
          </a:prstGeom>
        </p:spPr>
      </p:pic>
      <p:sp>
        <p:nvSpPr>
          <p:cNvPr id="6" name="Footer Placeholder 5"/>
          <p:cNvSpPr>
            <a:spLocks noGrp="1"/>
          </p:cNvSpPr>
          <p:nvPr>
            <p:ph type="ftr" sz="quarter" idx="11"/>
          </p:nvPr>
        </p:nvSpPr>
        <p:spPr/>
        <p:txBody>
          <a:bodyPr/>
          <a:lstStyle/>
          <a:p>
            <a:r>
              <a:rPr lang="en-US" smtClean="0"/>
              <a:t>NGO Connect: An Android Application</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9140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Steps: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Step 1: Express location coordinates in decimal format</a:t>
            </a:r>
          </a:p>
          <a:p>
            <a:r>
              <a:rPr lang="en-US" sz="2400" dirty="0">
                <a:latin typeface="Times New Roman" panose="02020603050405020304" pitchFamily="18" charset="0"/>
                <a:cs typeface="Times New Roman" panose="02020603050405020304" pitchFamily="18" charset="0"/>
              </a:rPr>
              <a:t>Step 2: Express Longitudes and latitudes</a:t>
            </a:r>
          </a:p>
          <a:p>
            <a:r>
              <a:rPr lang="en-US" sz="2400" dirty="0">
                <a:latin typeface="Times New Roman" panose="02020603050405020304" pitchFamily="18" charset="0"/>
                <a:cs typeface="Times New Roman" panose="02020603050405020304" pitchFamily="18" charset="0"/>
              </a:rPr>
              <a:t>Step 3: Express Location coordinates as radians</a:t>
            </a:r>
          </a:p>
          <a:p>
            <a:r>
              <a:rPr lang="en-US" sz="2400" dirty="0">
                <a:latin typeface="Times New Roman" panose="02020603050405020304" pitchFamily="18" charset="0"/>
                <a:cs typeface="Times New Roman" panose="02020603050405020304" pitchFamily="18" charset="0"/>
              </a:rPr>
              <a:t>Step 4: Determine the initial latitude and initial longitude</a:t>
            </a:r>
          </a:p>
          <a:p>
            <a:r>
              <a:rPr lang="en-US" sz="2400" dirty="0">
                <a:latin typeface="Times New Roman" panose="02020603050405020304" pitchFamily="18" charset="0"/>
                <a:cs typeface="Times New Roman" panose="02020603050405020304" pitchFamily="18" charset="0"/>
              </a:rPr>
              <a:t>Step 5: Calculate the total distance from to the </a:t>
            </a:r>
            <a:r>
              <a:rPr lang="en-US" sz="2400" dirty="0" smtClean="0">
                <a:latin typeface="Times New Roman" panose="02020603050405020304" pitchFamily="18" charset="0"/>
                <a:cs typeface="Times New Roman" panose="02020603050405020304" pitchFamily="18" charset="0"/>
              </a:rPr>
              <a:t>optimal location </a:t>
            </a:r>
            <a:r>
              <a:rPr lang="en-US" sz="2400" dirty="0">
                <a:latin typeface="Times New Roman" panose="02020603050405020304" pitchFamily="18" charset="0"/>
                <a:cs typeface="Times New Roman" panose="02020603050405020304" pitchFamily="18" charset="0"/>
              </a:rPr>
              <a:t>using the </a:t>
            </a:r>
            <a:r>
              <a:rPr lang="en-US" sz="2400" dirty="0" smtClean="0">
                <a:latin typeface="Times New Roman" panose="02020603050405020304" pitchFamily="18" charset="0"/>
                <a:cs typeface="Times New Roman" panose="02020603050405020304" pitchFamily="18" charset="0"/>
              </a:rPr>
              <a:t>Haversine </a:t>
            </a:r>
            <a:r>
              <a:rPr lang="en-US" sz="2400" dirty="0">
                <a:latin typeface="Times New Roman" panose="02020603050405020304" pitchFamily="18" charset="0"/>
                <a:cs typeface="Times New Roman" panose="02020603050405020304" pitchFamily="18" charset="0"/>
              </a:rPr>
              <a:t>formula.</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05124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Recommendation System</a:t>
            </a:r>
            <a:endParaRPr lang="en-US" sz="3200"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Recommender systems produce a list of </a:t>
            </a:r>
            <a:r>
              <a:rPr lang="en-US" sz="2400" dirty="0" smtClean="0">
                <a:latin typeface="Times New Roman" panose="02020603050405020304" pitchFamily="18" charset="0"/>
                <a:cs typeface="Times New Roman" panose="02020603050405020304" pitchFamily="18" charset="0"/>
              </a:rPr>
              <a:t>recommendations</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Collaborative Filtering</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Content Based Recommendation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113097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Continue…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Content-based </a:t>
            </a:r>
            <a:r>
              <a:rPr lang="en-US" sz="2400" dirty="0">
                <a:latin typeface="Times New Roman" panose="02020603050405020304" pitchFamily="18" charset="0"/>
                <a:cs typeface="Times New Roman" panose="02020603050405020304" pitchFamily="18" charset="0"/>
              </a:rPr>
              <a:t>filtering methods are based on a description of </a:t>
            </a:r>
            <a:r>
              <a:rPr lang="en-US" sz="2400" dirty="0" smtClean="0">
                <a:latin typeface="Times New Roman" panose="02020603050405020304" pitchFamily="18" charset="0"/>
                <a:cs typeface="Times New Roman" panose="02020603050405020304" pitchFamily="18" charset="0"/>
              </a:rPr>
              <a:t>the item and a profile of the user’s preferences.</a:t>
            </a:r>
          </a:p>
          <a:p>
            <a:r>
              <a:rPr lang="en-US" sz="2400" dirty="0">
                <a:latin typeface="Times New Roman" panose="02020603050405020304" pitchFamily="18" charset="0"/>
                <a:cs typeface="Times New Roman" panose="02020603050405020304" pitchFamily="18" charset="0"/>
              </a:rPr>
              <a:t>To create a user </a:t>
            </a:r>
            <a:r>
              <a:rPr lang="en-US" sz="2400" dirty="0" smtClean="0">
                <a:latin typeface="Times New Roman" panose="02020603050405020304" pitchFamily="18" charset="0"/>
                <a:cs typeface="Times New Roman" panose="02020603050405020304" pitchFamily="18" charset="0"/>
              </a:rPr>
              <a:t>profile</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A model of the user's preference.</a:t>
            </a:r>
          </a:p>
          <a:p>
            <a:r>
              <a:rPr lang="en-US" sz="2400" dirty="0">
                <a:latin typeface="Times New Roman" panose="02020603050405020304" pitchFamily="18" charset="0"/>
                <a:cs typeface="Times New Roman" panose="02020603050405020304" pitchFamily="18" charset="0"/>
              </a:rPr>
              <a:t>2. A history of the user's interaction with the recommender system.</a:t>
            </a: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664215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1952" y="304800"/>
            <a:ext cx="7543800" cy="1450757"/>
          </a:xfrm>
        </p:spPr>
        <p:txBody>
          <a:bodyPr/>
          <a:lstStyle/>
          <a:p>
            <a:pPr algn="ctr"/>
            <a:r>
              <a:rPr lang="en-US" b="1" dirty="0" smtClean="0">
                <a:latin typeface="Times New Roman" panose="02020603050405020304" pitchFamily="18" charset="0"/>
                <a:cs typeface="Times New Roman" panose="02020603050405020304" pitchFamily="18" charset="0"/>
              </a:rPr>
              <a:t>Design and Modelling</a:t>
            </a:r>
            <a:endParaRPr lang="en-US" b="1"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22016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90" y="472067"/>
            <a:ext cx="7543800" cy="670561"/>
          </a:xfrm>
        </p:spPr>
        <p:txBody>
          <a:bodyPr>
            <a:normAutofit/>
          </a:bodyPr>
          <a:lstStyle/>
          <a:p>
            <a:r>
              <a:rPr lang="en-US" sz="3200" b="1" dirty="0" smtClean="0">
                <a:latin typeface="Times New Roman" panose="02020603050405020304" pitchFamily="18" charset="0"/>
                <a:cs typeface="Times New Roman" panose="02020603050405020304" pitchFamily="18" charset="0"/>
              </a:rPr>
              <a:t>Use Case Diagram</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732" y="1142628"/>
            <a:ext cx="7506358" cy="4859710"/>
          </a:xfrm>
        </p:spPr>
      </p:pic>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617478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304800"/>
            <a:ext cx="7543800" cy="670561"/>
          </a:xfrm>
        </p:spPr>
        <p:txBody>
          <a:bodyPr>
            <a:normAutofit/>
          </a:bodyPr>
          <a:lstStyle/>
          <a:p>
            <a:r>
              <a:rPr lang="en-US" sz="3200" b="1" dirty="0" smtClean="0">
                <a:latin typeface="Times New Roman" panose="02020603050405020304" pitchFamily="18" charset="0"/>
                <a:cs typeface="Times New Roman" panose="02020603050405020304" pitchFamily="18" charset="0"/>
              </a:rPr>
              <a:t>Class Diagram</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563" y="1066801"/>
            <a:ext cx="7543800" cy="4802188"/>
          </a:xfrm>
        </p:spPr>
      </p:pic>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319228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201"/>
          <p:cNvGrpSpPr/>
          <p:nvPr/>
        </p:nvGrpSpPr>
        <p:grpSpPr>
          <a:xfrm>
            <a:off x="1447800" y="228600"/>
            <a:ext cx="8409363" cy="5926386"/>
            <a:chOff x="791305" y="387334"/>
            <a:chExt cx="13792780" cy="6083331"/>
          </a:xfrm>
        </p:grpSpPr>
        <p:sp>
          <p:nvSpPr>
            <p:cNvPr id="7" name="Rectangle"/>
            <p:cNvSpPr/>
            <p:nvPr/>
          </p:nvSpPr>
          <p:spPr>
            <a:xfrm>
              <a:off x="2672189" y="398265"/>
              <a:ext cx="4396716" cy="344693"/>
            </a:xfrm>
            <a:custGeom>
              <a:avLst/>
              <a:gdLst/>
              <a:ahLst/>
              <a:cxnLst/>
              <a:rect l="l" t="t" r="r" b="b"/>
              <a:pathLst>
                <a:path w="4396716" h="344693">
                  <a:moveTo>
                    <a:pt x="0" y="0"/>
                  </a:moveTo>
                  <a:lnTo>
                    <a:pt x="4396716" y="0"/>
                  </a:lnTo>
                  <a:lnTo>
                    <a:pt x="4396716" y="344693"/>
                  </a:lnTo>
                  <a:lnTo>
                    <a:pt x="0" y="344693"/>
                  </a:lnTo>
                  <a:lnTo>
                    <a:pt x="0" y="0"/>
                  </a:lnTo>
                  <a:close/>
                </a:path>
              </a:pathLst>
            </a:custGeom>
            <a:solidFill>
              <a:srgbClr val="DD7195"/>
            </a:solidFill>
            <a:ln w="7600" cap="flat">
              <a:solidFill>
                <a:srgbClr val="DD7195"/>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1976">
                  <a:solidFill>
                    <a:srgbClr val="FFFFFF"/>
                  </a:solidFill>
                  <a:latin typeface="Arial"/>
                </a:rPr>
                <a:t>UML Activity Diagram</a:t>
              </a:r>
            </a:p>
          </p:txBody>
        </p:sp>
        <p:cxnSp>
          <p:nvCxnSpPr>
            <p:cNvPr id="8" name="Vertical Synchronization Bar"/>
            <p:cNvCxnSpPr/>
            <p:nvPr/>
          </p:nvCxnSpPr>
          <p:spPr>
            <a:xfrm rot="-5400000">
              <a:off x="856493" y="3829500"/>
              <a:ext cx="5054331" cy="0"/>
            </a:xfrm>
            <a:prstGeom prst="line">
              <a:avLst/>
            </a:prstGeom>
            <a:ln w="38000" cap="flat">
              <a:solidFill>
                <a:srgbClr val="4F81BD"/>
              </a:solidFill>
              <a:bevel/>
            </a:ln>
          </p:spPr>
        </p:cxnSp>
        <p:sp>
          <p:nvSpPr>
            <p:cNvPr id="9" name="Initial State"/>
            <p:cNvSpPr/>
            <p:nvPr/>
          </p:nvSpPr>
          <p:spPr>
            <a:xfrm>
              <a:off x="2468362" y="1279865"/>
              <a:ext cx="197600" cy="197600"/>
            </a:xfrm>
            <a:custGeom>
              <a:avLst/>
              <a:gdLst>
                <a:gd name="connsiteX0" fmla="*/ 98800 w 197600"/>
                <a:gd name="connsiteY0" fmla="*/ 0 h 197600"/>
                <a:gd name="connsiteX1" fmla="*/ 98800 w 197600"/>
                <a:gd name="connsiteY1" fmla="*/ 197600 h 197600"/>
                <a:gd name="connsiteX2" fmla="*/ 0 w 197600"/>
                <a:gd name="connsiteY2" fmla="*/ 98800 h 197600"/>
                <a:gd name="connsiteX3" fmla="*/ 197600 w 197600"/>
                <a:gd name="connsiteY3" fmla="*/ 98800 h 197600"/>
              </a:gdLst>
              <a:ahLst/>
              <a:cxnLst>
                <a:cxn ang="0">
                  <a:pos x="connsiteX0" y="connsiteY0"/>
                </a:cxn>
                <a:cxn ang="0">
                  <a:pos x="connsiteX1" y="connsiteY1"/>
                </a:cxn>
                <a:cxn ang="0">
                  <a:pos x="connsiteX2" y="connsiteY2"/>
                </a:cxn>
                <a:cxn ang="0">
                  <a:pos x="connsiteX3" y="connsiteY3"/>
                </a:cxn>
              </a:cxnLst>
              <a:rect l="0" t="0" r="0" b="0"/>
              <a:pathLst>
                <a:path w="197600" h="197600">
                  <a:moveTo>
                    <a:pt x="0" y="98800"/>
                  </a:moveTo>
                  <a:cubicBezTo>
                    <a:pt x="0" y="44234"/>
                    <a:pt x="44234" y="0"/>
                    <a:pt x="98800" y="0"/>
                  </a:cubicBezTo>
                  <a:cubicBezTo>
                    <a:pt x="153366" y="0"/>
                    <a:pt x="197600" y="44234"/>
                    <a:pt x="197600" y="98800"/>
                  </a:cubicBezTo>
                  <a:cubicBezTo>
                    <a:pt x="197600" y="153366"/>
                    <a:pt x="153366" y="197600"/>
                    <a:pt x="98800" y="197600"/>
                  </a:cubicBezTo>
                  <a:cubicBezTo>
                    <a:pt x="44234" y="197600"/>
                    <a:pt x="0" y="153366"/>
                    <a:pt x="0" y="98800"/>
                  </a:cubicBezTo>
                  <a:close/>
                </a:path>
              </a:pathLst>
            </a:custGeom>
            <a:solidFill>
              <a:srgbClr val="3498DB"/>
            </a:solidFill>
            <a:ln w="7600" cap="flat">
              <a:solidFill>
                <a:srgbClr val="3498DB"/>
              </a:solidFill>
              <a:bevel/>
            </a:ln>
          </p:spPr>
          <p:txBody>
            <a:bodyPr/>
            <a:lstStyle/>
            <a:p>
              <a:endParaRPr lang="en-US"/>
            </a:p>
          </p:txBody>
        </p:sp>
        <p:sp>
          <p:nvSpPr>
            <p:cNvPr id="10" name="Control Flow"/>
            <p:cNvSpPr/>
            <p:nvPr/>
          </p:nvSpPr>
          <p:spPr>
            <a:xfrm>
              <a:off x="2567162" y="1477465"/>
              <a:ext cx="0" cy="326800"/>
            </a:xfrm>
            <a:custGeom>
              <a:avLst/>
              <a:gdLst/>
              <a:ahLst/>
              <a:cxnLst/>
              <a:rect l="0" t="0" r="0" b="0"/>
              <a:pathLst>
                <a:path h="326800" fill="none">
                  <a:moveTo>
                    <a:pt x="0" y="0"/>
                  </a:moveTo>
                  <a:lnTo>
                    <a:pt x="0" y="326800"/>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11" name="Decision Activity"/>
            <p:cNvSpPr/>
            <p:nvPr/>
          </p:nvSpPr>
          <p:spPr>
            <a:xfrm>
              <a:off x="3792869" y="3390843"/>
              <a:ext cx="591581" cy="394053"/>
            </a:xfrm>
            <a:custGeom>
              <a:avLst/>
              <a:gdLst>
                <a:gd name="connsiteX0" fmla="*/ 295790 w 591581"/>
                <a:gd name="connsiteY0" fmla="*/ 394053 h 394053"/>
                <a:gd name="connsiteX1" fmla="*/ 295790 w 591581"/>
                <a:gd name="connsiteY1" fmla="*/ 0 h 394053"/>
                <a:gd name="connsiteX2" fmla="*/ 591581 w 591581"/>
                <a:gd name="connsiteY2" fmla="*/ 197026 h 394053"/>
                <a:gd name="connsiteX3" fmla="*/ 0 w 591581"/>
                <a:gd name="connsiteY3" fmla="*/ 197026 h 394053"/>
                <a:gd name="connsiteX4" fmla="*/ 295790 w 591581"/>
                <a:gd name="connsiteY4" fmla="*/ 197026 h 394053"/>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591581" h="394053">
                  <a:moveTo>
                    <a:pt x="295790" y="394053"/>
                  </a:moveTo>
                  <a:lnTo>
                    <a:pt x="591581" y="197026"/>
                  </a:lnTo>
                  <a:lnTo>
                    <a:pt x="295790" y="0"/>
                  </a:lnTo>
                  <a:lnTo>
                    <a:pt x="0" y="197026"/>
                  </a:lnTo>
                  <a:lnTo>
                    <a:pt x="295790" y="394053"/>
                  </a:lnTo>
                  <a:close/>
                </a:path>
              </a:pathLst>
            </a:custGeom>
            <a:solidFill>
              <a:srgbClr val="3498DB"/>
            </a:solidFill>
            <a:ln w="7600" cap="flat">
              <a:solidFill>
                <a:srgbClr val="3498DB"/>
              </a:solidFill>
              <a:bevel/>
            </a:ln>
          </p:spPr>
          <p:txBody>
            <a:bodyPr/>
            <a:lstStyle/>
            <a:p>
              <a:endParaRPr lang="en-US"/>
            </a:p>
          </p:txBody>
        </p:sp>
        <p:sp>
          <p:nvSpPr>
            <p:cNvPr id="12" name="State"/>
            <p:cNvSpPr/>
            <p:nvPr/>
          </p:nvSpPr>
          <p:spPr>
            <a:xfrm>
              <a:off x="3722813" y="2123465"/>
              <a:ext cx="731692" cy="424365"/>
            </a:xfrm>
            <a:custGeom>
              <a:avLst/>
              <a:gdLst>
                <a:gd name="connsiteX0" fmla="*/ 365846 w 731692"/>
                <a:gd name="connsiteY0" fmla="*/ 424365 h 424365"/>
                <a:gd name="connsiteX1" fmla="*/ 365846 w 731692"/>
                <a:gd name="connsiteY1" fmla="*/ 0 h 424365"/>
                <a:gd name="connsiteX2" fmla="*/ 731692 w 731692"/>
                <a:gd name="connsiteY2" fmla="*/ 212182 h 424365"/>
                <a:gd name="connsiteX3" fmla="*/ 0 w 731692"/>
                <a:gd name="connsiteY3" fmla="*/ 212182 h 424365"/>
                <a:gd name="connsiteX4" fmla="*/ 182923 w 731692"/>
                <a:gd name="connsiteY4" fmla="*/ 0 h 424365"/>
                <a:gd name="connsiteX5" fmla="*/ 548769 w 731692"/>
                <a:gd name="connsiteY5" fmla="*/ 0 h 424365"/>
                <a:gd name="connsiteX6" fmla="*/ 182923 w 731692"/>
                <a:gd name="connsiteY6" fmla="*/ 424365 h 424365"/>
                <a:gd name="connsiteX7" fmla="*/ 548769 w 731692"/>
                <a:gd name="connsiteY7" fmla="*/ 424365 h 424365"/>
                <a:gd name="connsiteX8" fmla="*/ 0 w 731692"/>
                <a:gd name="connsiteY8" fmla="*/ 106091 h 424365"/>
                <a:gd name="connsiteX9" fmla="*/ 0 w 731692"/>
                <a:gd name="connsiteY9" fmla="*/ 318273 h 424365"/>
                <a:gd name="connsiteX10" fmla="*/ 731692 w 731692"/>
                <a:gd name="connsiteY10" fmla="*/ 106091 h 424365"/>
                <a:gd name="connsiteX11" fmla="*/ 731692 w 731692"/>
                <a:gd name="connsiteY11" fmla="*/ 318273 h 424365"/>
                <a:gd name="rtt" fmla="*/ -15818 h 424365"/>
                <a:gd name="rtb" fmla="*/ 440182 h 42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731692" h="424365">
                  <a:moveTo>
                    <a:pt x="643889" y="424365"/>
                  </a:moveTo>
                  <a:cubicBezTo>
                    <a:pt x="692382" y="424365"/>
                    <a:pt x="731692" y="385055"/>
                    <a:pt x="731692" y="336562"/>
                  </a:cubicBezTo>
                  <a:lnTo>
                    <a:pt x="731692" y="87803"/>
                  </a:lnTo>
                  <a:cubicBezTo>
                    <a:pt x="731692" y="39309"/>
                    <a:pt x="692382" y="0"/>
                    <a:pt x="643889" y="0"/>
                  </a:cubicBezTo>
                  <a:lnTo>
                    <a:pt x="87803" y="0"/>
                  </a:lnTo>
                  <a:cubicBezTo>
                    <a:pt x="39309" y="0"/>
                    <a:pt x="0" y="39309"/>
                    <a:pt x="0" y="87803"/>
                  </a:cubicBezTo>
                  <a:lnTo>
                    <a:pt x="0" y="336562"/>
                  </a:lnTo>
                  <a:cubicBezTo>
                    <a:pt x="0" y="385055"/>
                    <a:pt x="39309" y="424365"/>
                    <a:pt x="87803" y="424365"/>
                  </a:cubicBezTo>
                  <a:lnTo>
                    <a:pt x="643889" y="424365"/>
                  </a:ln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Browse NGOs</a:t>
              </a:r>
            </a:p>
          </p:txBody>
        </p:sp>
        <p:sp>
          <p:nvSpPr>
            <p:cNvPr id="13" name="Activity"/>
            <p:cNvSpPr/>
            <p:nvPr/>
          </p:nvSpPr>
          <p:spPr>
            <a:xfrm>
              <a:off x="3722813" y="2937636"/>
              <a:ext cx="731692" cy="333429"/>
            </a:xfrm>
            <a:custGeom>
              <a:avLst/>
              <a:gdLst>
                <a:gd name="connsiteX0" fmla="*/ 365846 w 731692"/>
                <a:gd name="connsiteY0" fmla="*/ 333429 h 333429"/>
                <a:gd name="connsiteX1" fmla="*/ 365846 w 731692"/>
                <a:gd name="connsiteY1" fmla="*/ 0 h 333429"/>
                <a:gd name="connsiteX2" fmla="*/ 731692 w 731692"/>
                <a:gd name="connsiteY2" fmla="*/ 166715 h 333429"/>
                <a:gd name="connsiteX3" fmla="*/ 0 w 731692"/>
                <a:gd name="connsiteY3" fmla="*/ 166715 h 333429"/>
                <a:gd name="connsiteX4" fmla="*/ 182923 w 731692"/>
                <a:gd name="connsiteY4" fmla="*/ 0 h 333429"/>
                <a:gd name="connsiteX5" fmla="*/ 548769 w 731692"/>
                <a:gd name="connsiteY5" fmla="*/ 0 h 333429"/>
                <a:gd name="connsiteX6" fmla="*/ 182923 w 731692"/>
                <a:gd name="connsiteY6" fmla="*/ 333429 h 333429"/>
                <a:gd name="connsiteX7" fmla="*/ 548769 w 731692"/>
                <a:gd name="connsiteY7" fmla="*/ 333429 h 333429"/>
                <a:gd name="connsiteX8" fmla="*/ 30731 w 731692"/>
                <a:gd name="connsiteY8" fmla="*/ 66686 h 333429"/>
                <a:gd name="connsiteX9" fmla="*/ 30731 w 731692"/>
                <a:gd name="connsiteY9" fmla="*/ 266743 h 333429"/>
                <a:gd name="connsiteX10" fmla="*/ 700961 w 731692"/>
                <a:gd name="connsiteY10" fmla="*/ 66686 h 333429"/>
                <a:gd name="connsiteX11" fmla="*/ 700961 w 731692"/>
                <a:gd name="connsiteY11" fmla="*/ 266743 h 33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1692" h="333429">
                  <a:moveTo>
                    <a:pt x="166715" y="333429"/>
                  </a:moveTo>
                  <a:lnTo>
                    <a:pt x="564977" y="333429"/>
                  </a:lnTo>
                  <a:cubicBezTo>
                    <a:pt x="657068" y="333453"/>
                    <a:pt x="731735" y="258805"/>
                    <a:pt x="731735" y="166715"/>
                  </a:cubicBezTo>
                  <a:cubicBezTo>
                    <a:pt x="731735" y="74624"/>
                    <a:pt x="657068" y="-24"/>
                    <a:pt x="564977" y="0"/>
                  </a:cubicBezTo>
                  <a:lnTo>
                    <a:pt x="166715" y="0"/>
                  </a:lnTo>
                  <a:cubicBezTo>
                    <a:pt x="74624" y="-24"/>
                    <a:pt x="-43" y="74624"/>
                    <a:pt x="-43" y="166715"/>
                  </a:cubicBezTo>
                  <a:cubicBezTo>
                    <a:pt x="-43" y="258805"/>
                    <a:pt x="74624" y="333453"/>
                    <a:pt x="166715" y="333429"/>
                  </a:cubicBez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Apply</a:t>
              </a:r>
            </a:p>
          </p:txBody>
        </p:sp>
        <p:sp>
          <p:nvSpPr>
            <p:cNvPr id="14" name="Control Flow"/>
            <p:cNvSpPr/>
            <p:nvPr/>
          </p:nvSpPr>
          <p:spPr>
            <a:xfrm>
              <a:off x="4088659" y="2547830"/>
              <a:ext cx="0" cy="389806"/>
            </a:xfrm>
            <a:custGeom>
              <a:avLst/>
              <a:gdLst/>
              <a:ahLst/>
              <a:cxnLst/>
              <a:rect l="0" t="0" r="0" b="0"/>
              <a:pathLst>
                <a:path h="389806" fill="none">
                  <a:moveTo>
                    <a:pt x="0" y="0"/>
                  </a:moveTo>
                  <a:lnTo>
                    <a:pt x="0" y="389806"/>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15" name="Control Flow"/>
            <p:cNvSpPr/>
            <p:nvPr/>
          </p:nvSpPr>
          <p:spPr>
            <a:xfrm>
              <a:off x="4088659" y="3271065"/>
              <a:ext cx="0" cy="119778"/>
            </a:xfrm>
            <a:custGeom>
              <a:avLst/>
              <a:gdLst/>
              <a:ahLst/>
              <a:cxnLst/>
              <a:rect l="0" t="0" r="0" b="0"/>
              <a:pathLst>
                <a:path h="119778" fill="none">
                  <a:moveTo>
                    <a:pt x="0" y="0"/>
                  </a:moveTo>
                  <a:lnTo>
                    <a:pt x="0" y="119778"/>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16" name="State"/>
            <p:cNvSpPr/>
            <p:nvPr/>
          </p:nvSpPr>
          <p:spPr>
            <a:xfrm>
              <a:off x="3722813" y="4043568"/>
              <a:ext cx="731692" cy="424365"/>
            </a:xfrm>
            <a:custGeom>
              <a:avLst/>
              <a:gdLst>
                <a:gd name="connsiteX0" fmla="*/ 365846 w 731692"/>
                <a:gd name="connsiteY0" fmla="*/ 424365 h 424365"/>
                <a:gd name="connsiteX1" fmla="*/ 365846 w 731692"/>
                <a:gd name="connsiteY1" fmla="*/ 0 h 424365"/>
                <a:gd name="connsiteX2" fmla="*/ 731692 w 731692"/>
                <a:gd name="connsiteY2" fmla="*/ 212182 h 424365"/>
                <a:gd name="connsiteX3" fmla="*/ 0 w 731692"/>
                <a:gd name="connsiteY3" fmla="*/ 212182 h 424365"/>
                <a:gd name="connsiteX4" fmla="*/ 182923 w 731692"/>
                <a:gd name="connsiteY4" fmla="*/ 0 h 424365"/>
                <a:gd name="connsiteX5" fmla="*/ 548769 w 731692"/>
                <a:gd name="connsiteY5" fmla="*/ 0 h 424365"/>
                <a:gd name="connsiteX6" fmla="*/ 182923 w 731692"/>
                <a:gd name="connsiteY6" fmla="*/ 424365 h 424365"/>
                <a:gd name="connsiteX7" fmla="*/ 548769 w 731692"/>
                <a:gd name="connsiteY7" fmla="*/ 424365 h 424365"/>
                <a:gd name="connsiteX8" fmla="*/ 0 w 731692"/>
                <a:gd name="connsiteY8" fmla="*/ 106091 h 424365"/>
                <a:gd name="connsiteX9" fmla="*/ 0 w 731692"/>
                <a:gd name="connsiteY9" fmla="*/ 318273 h 424365"/>
                <a:gd name="connsiteX10" fmla="*/ 731692 w 731692"/>
                <a:gd name="connsiteY10" fmla="*/ 106091 h 424365"/>
                <a:gd name="connsiteX11" fmla="*/ 731692 w 731692"/>
                <a:gd name="connsiteY11" fmla="*/ 318273 h 424365"/>
                <a:gd name="rtt" fmla="*/ 44982 h 424365"/>
                <a:gd name="rtb" fmla="*/ 379382 h 42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731692" h="424365">
                  <a:moveTo>
                    <a:pt x="643889" y="424365"/>
                  </a:moveTo>
                  <a:cubicBezTo>
                    <a:pt x="692382" y="424365"/>
                    <a:pt x="731692" y="385055"/>
                    <a:pt x="731692" y="336562"/>
                  </a:cubicBezTo>
                  <a:lnTo>
                    <a:pt x="731692" y="87803"/>
                  </a:lnTo>
                  <a:cubicBezTo>
                    <a:pt x="731692" y="39309"/>
                    <a:pt x="692382" y="0"/>
                    <a:pt x="643889" y="0"/>
                  </a:cubicBezTo>
                  <a:lnTo>
                    <a:pt x="87803" y="0"/>
                  </a:lnTo>
                  <a:cubicBezTo>
                    <a:pt x="39309" y="0"/>
                    <a:pt x="0" y="39309"/>
                    <a:pt x="0" y="87803"/>
                  </a:cubicBezTo>
                  <a:lnTo>
                    <a:pt x="0" y="336562"/>
                  </a:lnTo>
                  <a:cubicBezTo>
                    <a:pt x="0" y="385055"/>
                    <a:pt x="39309" y="424365"/>
                    <a:pt x="87803" y="424365"/>
                  </a:cubicBezTo>
                  <a:lnTo>
                    <a:pt x="643889" y="424365"/>
                  </a:ln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Sucessful</a:t>
              </a:r>
            </a:p>
          </p:txBody>
        </p:sp>
        <p:sp>
          <p:nvSpPr>
            <p:cNvPr id="17" name="Activity"/>
            <p:cNvSpPr/>
            <p:nvPr/>
          </p:nvSpPr>
          <p:spPr>
            <a:xfrm>
              <a:off x="3722813" y="4582675"/>
              <a:ext cx="731692" cy="333429"/>
            </a:xfrm>
            <a:custGeom>
              <a:avLst/>
              <a:gdLst>
                <a:gd name="connsiteX0" fmla="*/ 365846 w 731692"/>
                <a:gd name="connsiteY0" fmla="*/ 333429 h 333429"/>
                <a:gd name="connsiteX1" fmla="*/ 365846 w 731692"/>
                <a:gd name="connsiteY1" fmla="*/ 0 h 333429"/>
                <a:gd name="connsiteX2" fmla="*/ 731692 w 731692"/>
                <a:gd name="connsiteY2" fmla="*/ 166715 h 333429"/>
                <a:gd name="connsiteX3" fmla="*/ 0 w 731692"/>
                <a:gd name="connsiteY3" fmla="*/ 166715 h 333429"/>
                <a:gd name="connsiteX4" fmla="*/ 182923 w 731692"/>
                <a:gd name="connsiteY4" fmla="*/ 0 h 333429"/>
                <a:gd name="connsiteX5" fmla="*/ 548769 w 731692"/>
                <a:gd name="connsiteY5" fmla="*/ 0 h 333429"/>
                <a:gd name="connsiteX6" fmla="*/ 182923 w 731692"/>
                <a:gd name="connsiteY6" fmla="*/ 333429 h 333429"/>
                <a:gd name="connsiteX7" fmla="*/ 548769 w 731692"/>
                <a:gd name="connsiteY7" fmla="*/ 333429 h 333429"/>
                <a:gd name="connsiteX8" fmla="*/ 30731 w 731692"/>
                <a:gd name="connsiteY8" fmla="*/ 66686 h 333429"/>
                <a:gd name="connsiteX9" fmla="*/ 30731 w 731692"/>
                <a:gd name="connsiteY9" fmla="*/ 266743 h 333429"/>
                <a:gd name="connsiteX10" fmla="*/ 700961 w 731692"/>
                <a:gd name="connsiteY10" fmla="*/ 66686 h 333429"/>
                <a:gd name="connsiteX11" fmla="*/ 700961 w 731692"/>
                <a:gd name="connsiteY11" fmla="*/ 266743 h 33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1692" h="333429">
                  <a:moveTo>
                    <a:pt x="166715" y="333429"/>
                  </a:moveTo>
                  <a:lnTo>
                    <a:pt x="564977" y="333429"/>
                  </a:lnTo>
                  <a:cubicBezTo>
                    <a:pt x="657068" y="333453"/>
                    <a:pt x="731735" y="258805"/>
                    <a:pt x="731735" y="166715"/>
                  </a:cubicBezTo>
                  <a:cubicBezTo>
                    <a:pt x="731735" y="74624"/>
                    <a:pt x="657068" y="-24"/>
                    <a:pt x="564977" y="0"/>
                  </a:cubicBezTo>
                  <a:lnTo>
                    <a:pt x="166715" y="0"/>
                  </a:lnTo>
                  <a:cubicBezTo>
                    <a:pt x="74624" y="-24"/>
                    <a:pt x="-43" y="74624"/>
                    <a:pt x="-43" y="166715"/>
                  </a:cubicBezTo>
                  <a:cubicBezTo>
                    <a:pt x="-43" y="258805"/>
                    <a:pt x="74624" y="333453"/>
                    <a:pt x="166715" y="333429"/>
                  </a:cubicBez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Donate food</a:t>
              </a:r>
            </a:p>
          </p:txBody>
        </p:sp>
        <p:sp>
          <p:nvSpPr>
            <p:cNvPr id="18" name="State"/>
            <p:cNvSpPr/>
            <p:nvPr/>
          </p:nvSpPr>
          <p:spPr>
            <a:xfrm>
              <a:off x="3722813" y="5643501"/>
              <a:ext cx="731692" cy="424365"/>
            </a:xfrm>
            <a:custGeom>
              <a:avLst/>
              <a:gdLst>
                <a:gd name="connsiteX0" fmla="*/ 365846 w 731692"/>
                <a:gd name="connsiteY0" fmla="*/ 424365 h 424365"/>
                <a:gd name="connsiteX1" fmla="*/ 365846 w 731692"/>
                <a:gd name="connsiteY1" fmla="*/ 0 h 424365"/>
                <a:gd name="connsiteX2" fmla="*/ 731692 w 731692"/>
                <a:gd name="connsiteY2" fmla="*/ 212182 h 424365"/>
                <a:gd name="connsiteX3" fmla="*/ 0 w 731692"/>
                <a:gd name="connsiteY3" fmla="*/ 212182 h 424365"/>
                <a:gd name="connsiteX4" fmla="*/ 182923 w 731692"/>
                <a:gd name="connsiteY4" fmla="*/ 0 h 424365"/>
                <a:gd name="connsiteX5" fmla="*/ 548769 w 731692"/>
                <a:gd name="connsiteY5" fmla="*/ 0 h 424365"/>
                <a:gd name="connsiteX6" fmla="*/ 182923 w 731692"/>
                <a:gd name="connsiteY6" fmla="*/ 424365 h 424365"/>
                <a:gd name="connsiteX7" fmla="*/ 548769 w 731692"/>
                <a:gd name="connsiteY7" fmla="*/ 424365 h 424365"/>
                <a:gd name="connsiteX8" fmla="*/ 0 w 731692"/>
                <a:gd name="connsiteY8" fmla="*/ 106091 h 424365"/>
                <a:gd name="connsiteX9" fmla="*/ 0 w 731692"/>
                <a:gd name="connsiteY9" fmla="*/ 318273 h 424365"/>
                <a:gd name="connsiteX10" fmla="*/ 731692 w 731692"/>
                <a:gd name="connsiteY10" fmla="*/ 106091 h 424365"/>
                <a:gd name="connsiteX11" fmla="*/ 731692 w 731692"/>
                <a:gd name="connsiteY11" fmla="*/ 318273 h 424365"/>
                <a:gd name="rtt" fmla="*/ -15818 h 424365"/>
                <a:gd name="rtb" fmla="*/ 440182 h 424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731692" h="424365">
                  <a:moveTo>
                    <a:pt x="643889" y="424365"/>
                  </a:moveTo>
                  <a:cubicBezTo>
                    <a:pt x="692382" y="424365"/>
                    <a:pt x="731692" y="385055"/>
                    <a:pt x="731692" y="336562"/>
                  </a:cubicBezTo>
                  <a:lnTo>
                    <a:pt x="731692" y="87803"/>
                  </a:lnTo>
                  <a:cubicBezTo>
                    <a:pt x="731692" y="39309"/>
                    <a:pt x="692382" y="0"/>
                    <a:pt x="643889" y="0"/>
                  </a:cubicBezTo>
                  <a:lnTo>
                    <a:pt x="87803" y="0"/>
                  </a:lnTo>
                  <a:cubicBezTo>
                    <a:pt x="39309" y="0"/>
                    <a:pt x="0" y="39309"/>
                    <a:pt x="0" y="87803"/>
                  </a:cubicBezTo>
                  <a:lnTo>
                    <a:pt x="0" y="336562"/>
                  </a:lnTo>
                  <a:cubicBezTo>
                    <a:pt x="0" y="385055"/>
                    <a:pt x="39309" y="424365"/>
                    <a:pt x="87803" y="424365"/>
                  </a:cubicBezTo>
                  <a:lnTo>
                    <a:pt x="643889" y="424365"/>
                  </a:ln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Sucessfully donated</a:t>
              </a:r>
            </a:p>
          </p:txBody>
        </p:sp>
        <p:cxnSp>
          <p:nvCxnSpPr>
            <p:cNvPr id="19" name="Vertical Synchronization Bar"/>
            <p:cNvCxnSpPr/>
            <p:nvPr/>
          </p:nvCxnSpPr>
          <p:spPr>
            <a:xfrm rot="-5400000">
              <a:off x="2440505" y="3917065"/>
              <a:ext cx="5031200" cy="0"/>
            </a:xfrm>
            <a:prstGeom prst="line">
              <a:avLst/>
            </a:prstGeom>
            <a:ln w="38000" cap="flat">
              <a:solidFill>
                <a:srgbClr val="4F81BD"/>
              </a:solidFill>
              <a:bevel/>
            </a:ln>
          </p:spPr>
        </p:cxnSp>
        <p:sp>
          <p:nvSpPr>
            <p:cNvPr id="20" name="Activity"/>
            <p:cNvSpPr/>
            <p:nvPr/>
          </p:nvSpPr>
          <p:spPr>
            <a:xfrm>
              <a:off x="5558481" y="1279865"/>
              <a:ext cx="714400" cy="334400"/>
            </a:xfrm>
            <a:custGeom>
              <a:avLst/>
              <a:gdLst>
                <a:gd name="connsiteX0" fmla="*/ 357200 w 714400"/>
                <a:gd name="connsiteY0" fmla="*/ 334400 h 334400"/>
                <a:gd name="connsiteX1" fmla="*/ 357200 w 714400"/>
                <a:gd name="connsiteY1" fmla="*/ 0 h 334400"/>
                <a:gd name="connsiteX2" fmla="*/ 714400 w 714400"/>
                <a:gd name="connsiteY2" fmla="*/ 167200 h 334400"/>
                <a:gd name="connsiteX3" fmla="*/ 0 w 714400"/>
                <a:gd name="connsiteY3" fmla="*/ 167200 h 334400"/>
                <a:gd name="connsiteX4" fmla="*/ 178600 w 714400"/>
                <a:gd name="connsiteY4" fmla="*/ 0 h 334400"/>
                <a:gd name="connsiteX5" fmla="*/ 535800 w 714400"/>
                <a:gd name="connsiteY5" fmla="*/ 0 h 334400"/>
                <a:gd name="connsiteX6" fmla="*/ 178600 w 714400"/>
                <a:gd name="connsiteY6" fmla="*/ 334400 h 334400"/>
                <a:gd name="connsiteX7" fmla="*/ 535800 w 714400"/>
                <a:gd name="connsiteY7" fmla="*/ 334400 h 334400"/>
                <a:gd name="connsiteX8" fmla="*/ 30005 w 714400"/>
                <a:gd name="connsiteY8" fmla="*/ 66880 h 334400"/>
                <a:gd name="connsiteX9" fmla="*/ 30005 w 714400"/>
                <a:gd name="connsiteY9" fmla="*/ 267520 h 334400"/>
                <a:gd name="connsiteX10" fmla="*/ 684395 w 714400"/>
                <a:gd name="connsiteY10" fmla="*/ 66880 h 334400"/>
                <a:gd name="connsiteX11" fmla="*/ 684395 w 714400"/>
                <a:gd name="connsiteY11" fmla="*/ 267520 h 33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4400" h="334400">
                  <a:moveTo>
                    <a:pt x="167200" y="334400"/>
                  </a:moveTo>
                  <a:lnTo>
                    <a:pt x="547200" y="334400"/>
                  </a:lnTo>
                  <a:cubicBezTo>
                    <a:pt x="639542" y="334400"/>
                    <a:pt x="714400" y="259542"/>
                    <a:pt x="714400" y="167200"/>
                  </a:cubicBezTo>
                  <a:cubicBezTo>
                    <a:pt x="714400" y="74858"/>
                    <a:pt x="639542" y="0"/>
                    <a:pt x="547200" y="0"/>
                  </a:cubicBezTo>
                  <a:lnTo>
                    <a:pt x="167200" y="0"/>
                  </a:lnTo>
                  <a:cubicBezTo>
                    <a:pt x="74858" y="0"/>
                    <a:pt x="0" y="74858"/>
                    <a:pt x="0" y="167200"/>
                  </a:cubicBezTo>
                  <a:cubicBezTo>
                    <a:pt x="0" y="259542"/>
                    <a:pt x="74858" y="334400"/>
                    <a:pt x="167200" y="334400"/>
                  </a:cubicBez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Login</a:t>
              </a:r>
            </a:p>
          </p:txBody>
        </p:sp>
        <p:sp>
          <p:nvSpPr>
            <p:cNvPr id="21" name="State"/>
            <p:cNvSpPr/>
            <p:nvPr/>
          </p:nvSpPr>
          <p:spPr>
            <a:xfrm>
              <a:off x="7395705" y="1804265"/>
              <a:ext cx="714400" cy="425600"/>
            </a:xfrm>
            <a:custGeom>
              <a:avLst/>
              <a:gdLst>
                <a:gd name="connsiteX0" fmla="*/ 357200 w 714400"/>
                <a:gd name="connsiteY0" fmla="*/ 425600 h 425600"/>
                <a:gd name="connsiteX1" fmla="*/ 357200 w 714400"/>
                <a:gd name="connsiteY1" fmla="*/ 0 h 425600"/>
                <a:gd name="connsiteX2" fmla="*/ 714400 w 714400"/>
                <a:gd name="connsiteY2" fmla="*/ 212800 h 425600"/>
                <a:gd name="connsiteX3" fmla="*/ 0 w 714400"/>
                <a:gd name="connsiteY3" fmla="*/ 212800 h 425600"/>
                <a:gd name="connsiteX4" fmla="*/ 178600 w 714400"/>
                <a:gd name="connsiteY4" fmla="*/ 0 h 425600"/>
                <a:gd name="connsiteX5" fmla="*/ 535800 w 714400"/>
                <a:gd name="connsiteY5" fmla="*/ 0 h 425600"/>
                <a:gd name="connsiteX6" fmla="*/ 178600 w 714400"/>
                <a:gd name="connsiteY6" fmla="*/ 425600 h 425600"/>
                <a:gd name="connsiteX7" fmla="*/ 535800 w 714400"/>
                <a:gd name="connsiteY7" fmla="*/ 425600 h 425600"/>
                <a:gd name="connsiteX8" fmla="*/ 0 w 714400"/>
                <a:gd name="connsiteY8" fmla="*/ 106400 h 425600"/>
                <a:gd name="connsiteX9" fmla="*/ 0 w 714400"/>
                <a:gd name="connsiteY9" fmla="*/ 319200 h 425600"/>
                <a:gd name="connsiteX10" fmla="*/ 714400 w 714400"/>
                <a:gd name="connsiteY10" fmla="*/ 106400 h 425600"/>
                <a:gd name="connsiteX11" fmla="*/ 714400 w 714400"/>
                <a:gd name="connsiteY11" fmla="*/ 319200 h 425600"/>
                <a:gd name="rtt" fmla="*/ 45600 h 425600"/>
                <a:gd name="rtb" fmla="*/ 380000 h 4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714400" h="425600">
                  <a:moveTo>
                    <a:pt x="628672" y="425600"/>
                  </a:moveTo>
                  <a:cubicBezTo>
                    <a:pt x="676020" y="425600"/>
                    <a:pt x="714400" y="387220"/>
                    <a:pt x="714400" y="339872"/>
                  </a:cubicBezTo>
                  <a:lnTo>
                    <a:pt x="714400" y="85728"/>
                  </a:lnTo>
                  <a:cubicBezTo>
                    <a:pt x="714400" y="38380"/>
                    <a:pt x="676020" y="0"/>
                    <a:pt x="628672" y="0"/>
                  </a:cubicBezTo>
                  <a:lnTo>
                    <a:pt x="85728" y="0"/>
                  </a:lnTo>
                  <a:cubicBezTo>
                    <a:pt x="38380" y="0"/>
                    <a:pt x="0" y="38380"/>
                    <a:pt x="0" y="85728"/>
                  </a:cubicBezTo>
                  <a:lnTo>
                    <a:pt x="0" y="339872"/>
                  </a:lnTo>
                  <a:cubicBezTo>
                    <a:pt x="0" y="387220"/>
                    <a:pt x="38380" y="425600"/>
                    <a:pt x="85728" y="425600"/>
                  </a:cubicBezTo>
                  <a:lnTo>
                    <a:pt x="628672" y="425600"/>
                  </a:ln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Authorised</a:t>
              </a:r>
            </a:p>
          </p:txBody>
        </p:sp>
        <p:sp>
          <p:nvSpPr>
            <p:cNvPr id="22" name="Decision Activity"/>
            <p:cNvSpPr/>
            <p:nvPr/>
          </p:nvSpPr>
          <p:spPr>
            <a:xfrm>
              <a:off x="3792869" y="5154123"/>
              <a:ext cx="591581" cy="394053"/>
            </a:xfrm>
            <a:custGeom>
              <a:avLst/>
              <a:gdLst>
                <a:gd name="connsiteX0" fmla="*/ 295790 w 591581"/>
                <a:gd name="connsiteY0" fmla="*/ 394053 h 394053"/>
                <a:gd name="connsiteX1" fmla="*/ 295790 w 591581"/>
                <a:gd name="connsiteY1" fmla="*/ 0 h 394053"/>
                <a:gd name="connsiteX2" fmla="*/ 591581 w 591581"/>
                <a:gd name="connsiteY2" fmla="*/ 197026 h 394053"/>
                <a:gd name="connsiteX3" fmla="*/ 0 w 591581"/>
                <a:gd name="connsiteY3" fmla="*/ 197026 h 394053"/>
                <a:gd name="connsiteX4" fmla="*/ 295790 w 591581"/>
                <a:gd name="connsiteY4" fmla="*/ 197026 h 394053"/>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591581" h="394053">
                  <a:moveTo>
                    <a:pt x="295790" y="394053"/>
                  </a:moveTo>
                  <a:lnTo>
                    <a:pt x="591581" y="197026"/>
                  </a:lnTo>
                  <a:lnTo>
                    <a:pt x="295790" y="0"/>
                  </a:lnTo>
                  <a:lnTo>
                    <a:pt x="0" y="197026"/>
                  </a:lnTo>
                  <a:lnTo>
                    <a:pt x="295790" y="394053"/>
                  </a:lnTo>
                  <a:close/>
                </a:path>
              </a:pathLst>
            </a:custGeom>
            <a:solidFill>
              <a:srgbClr val="3498DB"/>
            </a:solidFill>
            <a:ln w="7600" cap="flat">
              <a:solidFill>
                <a:srgbClr val="3498DB"/>
              </a:solidFill>
              <a:bevel/>
            </a:ln>
          </p:spPr>
          <p:txBody>
            <a:bodyPr/>
            <a:lstStyle/>
            <a:p>
              <a:endParaRPr lang="en-US"/>
            </a:p>
          </p:txBody>
        </p:sp>
        <p:sp>
          <p:nvSpPr>
            <p:cNvPr id="23" name="Decision Activity"/>
            <p:cNvSpPr/>
            <p:nvPr/>
          </p:nvSpPr>
          <p:spPr>
            <a:xfrm>
              <a:off x="7457115" y="2664212"/>
              <a:ext cx="591581" cy="394053"/>
            </a:xfrm>
            <a:custGeom>
              <a:avLst/>
              <a:gdLst>
                <a:gd name="connsiteX0" fmla="*/ 295790 w 591581"/>
                <a:gd name="connsiteY0" fmla="*/ 394053 h 394053"/>
                <a:gd name="connsiteX1" fmla="*/ 295790 w 591581"/>
                <a:gd name="connsiteY1" fmla="*/ 0 h 394053"/>
                <a:gd name="connsiteX2" fmla="*/ 591581 w 591581"/>
                <a:gd name="connsiteY2" fmla="*/ 197026 h 394053"/>
                <a:gd name="connsiteX3" fmla="*/ 0 w 591581"/>
                <a:gd name="connsiteY3" fmla="*/ 197026 h 394053"/>
                <a:gd name="connsiteX4" fmla="*/ 295790 w 591581"/>
                <a:gd name="connsiteY4" fmla="*/ 197026 h 394053"/>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591581" h="394053">
                  <a:moveTo>
                    <a:pt x="295790" y="394053"/>
                  </a:moveTo>
                  <a:lnTo>
                    <a:pt x="591581" y="197026"/>
                  </a:lnTo>
                  <a:lnTo>
                    <a:pt x="295790" y="0"/>
                  </a:lnTo>
                  <a:lnTo>
                    <a:pt x="0" y="197026"/>
                  </a:lnTo>
                  <a:lnTo>
                    <a:pt x="295790" y="394053"/>
                  </a:lnTo>
                  <a:close/>
                </a:path>
              </a:pathLst>
            </a:custGeom>
            <a:solidFill>
              <a:srgbClr val="3498DB"/>
            </a:solidFill>
            <a:ln w="7600" cap="flat">
              <a:solidFill>
                <a:srgbClr val="3498DB"/>
              </a:solidFill>
              <a:bevel/>
            </a:ln>
          </p:spPr>
          <p:txBody>
            <a:bodyPr/>
            <a:lstStyle/>
            <a:p>
              <a:endParaRPr lang="en-US"/>
            </a:p>
          </p:txBody>
        </p:sp>
        <p:sp>
          <p:nvSpPr>
            <p:cNvPr id="24" name="Activity"/>
            <p:cNvSpPr/>
            <p:nvPr/>
          </p:nvSpPr>
          <p:spPr>
            <a:xfrm>
              <a:off x="2209962" y="1804265"/>
              <a:ext cx="714400" cy="334400"/>
            </a:xfrm>
            <a:custGeom>
              <a:avLst/>
              <a:gdLst>
                <a:gd name="connsiteX0" fmla="*/ 357200 w 714400"/>
                <a:gd name="connsiteY0" fmla="*/ 334400 h 334400"/>
                <a:gd name="connsiteX1" fmla="*/ 357200 w 714400"/>
                <a:gd name="connsiteY1" fmla="*/ 0 h 334400"/>
                <a:gd name="connsiteX2" fmla="*/ 714400 w 714400"/>
                <a:gd name="connsiteY2" fmla="*/ 167200 h 334400"/>
                <a:gd name="connsiteX3" fmla="*/ 0 w 714400"/>
                <a:gd name="connsiteY3" fmla="*/ 167200 h 334400"/>
                <a:gd name="connsiteX4" fmla="*/ 178600 w 714400"/>
                <a:gd name="connsiteY4" fmla="*/ 0 h 334400"/>
                <a:gd name="connsiteX5" fmla="*/ 535800 w 714400"/>
                <a:gd name="connsiteY5" fmla="*/ 0 h 334400"/>
                <a:gd name="connsiteX6" fmla="*/ 178600 w 714400"/>
                <a:gd name="connsiteY6" fmla="*/ 334400 h 334400"/>
                <a:gd name="connsiteX7" fmla="*/ 535800 w 714400"/>
                <a:gd name="connsiteY7" fmla="*/ 334400 h 334400"/>
                <a:gd name="connsiteX8" fmla="*/ 30005 w 714400"/>
                <a:gd name="connsiteY8" fmla="*/ 66880 h 334400"/>
                <a:gd name="connsiteX9" fmla="*/ 30005 w 714400"/>
                <a:gd name="connsiteY9" fmla="*/ 267520 h 334400"/>
                <a:gd name="connsiteX10" fmla="*/ 684395 w 714400"/>
                <a:gd name="connsiteY10" fmla="*/ 66880 h 334400"/>
                <a:gd name="connsiteX11" fmla="*/ 684395 w 714400"/>
                <a:gd name="connsiteY11" fmla="*/ 267520 h 33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4400" h="334400">
                  <a:moveTo>
                    <a:pt x="167200" y="334400"/>
                  </a:moveTo>
                  <a:lnTo>
                    <a:pt x="547200" y="334400"/>
                  </a:lnTo>
                  <a:cubicBezTo>
                    <a:pt x="639542" y="334400"/>
                    <a:pt x="714400" y="259542"/>
                    <a:pt x="714400" y="167200"/>
                  </a:cubicBezTo>
                  <a:cubicBezTo>
                    <a:pt x="714400" y="74858"/>
                    <a:pt x="639542" y="0"/>
                    <a:pt x="547200" y="0"/>
                  </a:cubicBezTo>
                  <a:lnTo>
                    <a:pt x="167200" y="0"/>
                  </a:lnTo>
                  <a:cubicBezTo>
                    <a:pt x="74858" y="0"/>
                    <a:pt x="0" y="74858"/>
                    <a:pt x="0" y="167200"/>
                  </a:cubicBezTo>
                  <a:cubicBezTo>
                    <a:pt x="0" y="259542"/>
                    <a:pt x="74858" y="334400"/>
                    <a:pt x="167200" y="334400"/>
                  </a:cubicBez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Login</a:t>
              </a:r>
            </a:p>
          </p:txBody>
        </p:sp>
        <p:cxnSp>
          <p:nvCxnSpPr>
            <p:cNvPr id="25" name="Vertical Synchronization Bar"/>
            <p:cNvCxnSpPr/>
            <p:nvPr/>
          </p:nvCxnSpPr>
          <p:spPr>
            <a:xfrm rot="-5400000">
              <a:off x="4412705" y="3882865"/>
              <a:ext cx="4810800" cy="0"/>
            </a:xfrm>
            <a:prstGeom prst="line">
              <a:avLst/>
            </a:prstGeom>
            <a:ln w="38000" cap="flat">
              <a:solidFill>
                <a:srgbClr val="4F81BD"/>
              </a:solidFill>
              <a:bevel/>
            </a:ln>
          </p:spPr>
        </p:cxnSp>
        <p:sp>
          <p:nvSpPr>
            <p:cNvPr id="26" name="Control Flow 2"/>
            <p:cNvSpPr/>
            <p:nvPr/>
          </p:nvSpPr>
          <p:spPr>
            <a:xfrm>
              <a:off x="4454505" y="2335648"/>
              <a:ext cx="70056" cy="1252222"/>
            </a:xfrm>
            <a:custGeom>
              <a:avLst/>
              <a:gdLst/>
              <a:ahLst/>
              <a:cxnLst/>
              <a:rect l="0" t="0" r="0" b="0"/>
              <a:pathLst>
                <a:path w="70056" h="1252222" fill="none">
                  <a:moveTo>
                    <a:pt x="0" y="0"/>
                  </a:moveTo>
                  <a:lnTo>
                    <a:pt x="243243" y="0"/>
                  </a:lnTo>
                  <a:lnTo>
                    <a:pt x="243243" y="1252222"/>
                  </a:lnTo>
                  <a:lnTo>
                    <a:pt x="-70056" y="1252222"/>
                  </a:lnTo>
                </a:path>
              </a:pathLst>
            </a:custGeom>
            <a:solidFill>
              <a:srgbClr val="000000"/>
            </a:solidFill>
            <a:ln w="7600" cap="flat">
              <a:solidFill>
                <a:srgbClr val="000000"/>
              </a:solidFill>
              <a:bevel/>
              <a:tailEnd type="arrow" w="lg" len="lg"/>
            </a:ln>
          </p:spPr>
          <p:txBody>
            <a:bodyPr/>
            <a:lstStyle/>
            <a:p>
              <a:endParaRPr lang="en-US"/>
            </a:p>
          </p:txBody>
        </p:sp>
        <p:sp>
          <p:nvSpPr>
            <p:cNvPr id="27" name="Control Flow"/>
            <p:cNvSpPr/>
            <p:nvPr/>
          </p:nvSpPr>
          <p:spPr>
            <a:xfrm>
              <a:off x="4088659" y="3784896"/>
              <a:ext cx="0" cy="258673"/>
            </a:xfrm>
            <a:custGeom>
              <a:avLst/>
              <a:gdLst/>
              <a:ahLst/>
              <a:cxnLst/>
              <a:rect l="0" t="0" r="0" b="0"/>
              <a:pathLst>
                <a:path h="258673" fill="none">
                  <a:moveTo>
                    <a:pt x="0" y="0"/>
                  </a:moveTo>
                  <a:lnTo>
                    <a:pt x="0" y="258673"/>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28" name="Control Flow"/>
            <p:cNvSpPr/>
            <p:nvPr/>
          </p:nvSpPr>
          <p:spPr>
            <a:xfrm>
              <a:off x="4088659" y="4916105"/>
              <a:ext cx="0" cy="238019"/>
            </a:xfrm>
            <a:custGeom>
              <a:avLst/>
              <a:gdLst/>
              <a:ahLst/>
              <a:cxnLst/>
              <a:rect l="0" t="0" r="0" b="0"/>
              <a:pathLst>
                <a:path h="238019" fill="none">
                  <a:moveTo>
                    <a:pt x="0" y="0"/>
                  </a:moveTo>
                  <a:lnTo>
                    <a:pt x="0" y="238019"/>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29" name="Control Flow"/>
            <p:cNvSpPr/>
            <p:nvPr/>
          </p:nvSpPr>
          <p:spPr>
            <a:xfrm>
              <a:off x="4088659" y="5548177"/>
              <a:ext cx="0" cy="0"/>
            </a:xfrm>
            <a:custGeom>
              <a:avLst/>
              <a:gdLst/>
              <a:ahLst/>
              <a:cxnLst/>
              <a:rect l="0" t="0" r="0" b="0"/>
              <a:pathLst>
                <a:path fill="none">
                  <a:moveTo>
                    <a:pt x="0" y="0"/>
                  </a:move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30" name="Control Flow"/>
            <p:cNvSpPr/>
            <p:nvPr/>
          </p:nvSpPr>
          <p:spPr>
            <a:xfrm>
              <a:off x="4088659" y="5548177"/>
              <a:ext cx="0" cy="95324"/>
            </a:xfrm>
            <a:custGeom>
              <a:avLst/>
              <a:gdLst/>
              <a:ahLst/>
              <a:cxnLst/>
              <a:rect l="0" t="0" r="0" b="0"/>
              <a:pathLst>
                <a:path h="95324" fill="none">
                  <a:moveTo>
                    <a:pt x="0" y="0"/>
                  </a:moveTo>
                  <a:lnTo>
                    <a:pt x="0" y="95324"/>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31" name="Control Flow 2"/>
            <p:cNvSpPr/>
            <p:nvPr/>
          </p:nvSpPr>
          <p:spPr>
            <a:xfrm>
              <a:off x="4423774" y="4649361"/>
              <a:ext cx="39324" cy="701788"/>
            </a:xfrm>
            <a:custGeom>
              <a:avLst/>
              <a:gdLst/>
              <a:ahLst/>
              <a:cxnLst/>
              <a:rect l="0" t="0" r="0" b="0"/>
              <a:pathLst>
                <a:path w="39324" h="701788" fill="none">
                  <a:moveTo>
                    <a:pt x="0" y="0"/>
                  </a:moveTo>
                  <a:lnTo>
                    <a:pt x="91574" y="0"/>
                  </a:lnTo>
                  <a:lnTo>
                    <a:pt x="91574" y="701788"/>
                  </a:lnTo>
                  <a:lnTo>
                    <a:pt x="-39324" y="701788"/>
                  </a:lnTo>
                </a:path>
              </a:pathLst>
            </a:custGeom>
            <a:solidFill>
              <a:srgbClr val="000000"/>
            </a:solidFill>
            <a:ln w="7600" cap="flat">
              <a:solidFill>
                <a:srgbClr val="000000"/>
              </a:solidFill>
              <a:bevel/>
              <a:tailEnd type="arrow" w="lg" len="lg"/>
            </a:ln>
          </p:spPr>
          <p:txBody>
            <a:bodyPr/>
            <a:lstStyle/>
            <a:p>
              <a:endParaRPr lang="en-US"/>
            </a:p>
          </p:txBody>
        </p:sp>
        <p:sp>
          <p:nvSpPr>
            <p:cNvPr id="32" name="Rectangle"/>
            <p:cNvSpPr/>
            <p:nvPr/>
          </p:nvSpPr>
          <p:spPr>
            <a:xfrm>
              <a:off x="2209962" y="854701"/>
              <a:ext cx="787816" cy="313422"/>
            </a:xfrm>
            <a:custGeom>
              <a:avLst/>
              <a:gdLst/>
              <a:ahLst/>
              <a:cxnLst/>
              <a:rect l="l" t="t" r="r" b="b"/>
              <a:pathLst>
                <a:path w="787816" h="313422">
                  <a:moveTo>
                    <a:pt x="0" y="0"/>
                  </a:moveTo>
                  <a:lnTo>
                    <a:pt x="787816" y="0"/>
                  </a:lnTo>
                  <a:lnTo>
                    <a:pt x="787816"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Volunteers</a:t>
              </a:r>
            </a:p>
          </p:txBody>
        </p:sp>
        <p:sp>
          <p:nvSpPr>
            <p:cNvPr id="33" name="Rectangle"/>
            <p:cNvSpPr/>
            <p:nvPr/>
          </p:nvSpPr>
          <p:spPr>
            <a:xfrm>
              <a:off x="3792869" y="854701"/>
              <a:ext cx="787816" cy="313422"/>
            </a:xfrm>
            <a:custGeom>
              <a:avLst/>
              <a:gdLst/>
              <a:ahLst/>
              <a:cxnLst/>
              <a:rect l="l" t="t" r="r" b="b"/>
              <a:pathLst>
                <a:path w="787816" h="313422">
                  <a:moveTo>
                    <a:pt x="0" y="0"/>
                  </a:moveTo>
                  <a:lnTo>
                    <a:pt x="787816" y="0"/>
                  </a:lnTo>
                  <a:lnTo>
                    <a:pt x="787816"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NGOs</a:t>
              </a:r>
            </a:p>
          </p:txBody>
        </p:sp>
        <p:sp>
          <p:nvSpPr>
            <p:cNvPr id="34" name="Rectangle"/>
            <p:cNvSpPr/>
            <p:nvPr/>
          </p:nvSpPr>
          <p:spPr>
            <a:xfrm>
              <a:off x="5558481" y="854701"/>
              <a:ext cx="787816" cy="313422"/>
            </a:xfrm>
            <a:custGeom>
              <a:avLst/>
              <a:gdLst/>
              <a:ahLst/>
              <a:cxnLst/>
              <a:rect l="l" t="t" r="r" b="b"/>
              <a:pathLst>
                <a:path w="787816" h="313422">
                  <a:moveTo>
                    <a:pt x="0" y="0"/>
                  </a:moveTo>
                  <a:lnTo>
                    <a:pt x="787816" y="0"/>
                  </a:lnTo>
                  <a:lnTo>
                    <a:pt x="787816"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Restaurant</a:t>
              </a:r>
            </a:p>
          </p:txBody>
        </p:sp>
        <p:sp>
          <p:nvSpPr>
            <p:cNvPr id="35" name="Rectangle"/>
            <p:cNvSpPr/>
            <p:nvPr/>
          </p:nvSpPr>
          <p:spPr>
            <a:xfrm>
              <a:off x="7395705" y="854701"/>
              <a:ext cx="787816" cy="313422"/>
            </a:xfrm>
            <a:custGeom>
              <a:avLst/>
              <a:gdLst/>
              <a:ahLst/>
              <a:cxnLst/>
              <a:rect l="l" t="t" r="r" b="b"/>
              <a:pathLst>
                <a:path w="787816" h="313422">
                  <a:moveTo>
                    <a:pt x="0" y="0"/>
                  </a:moveTo>
                  <a:lnTo>
                    <a:pt x="787816" y="0"/>
                  </a:lnTo>
                  <a:lnTo>
                    <a:pt x="787816"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Firebase Database</a:t>
              </a:r>
            </a:p>
          </p:txBody>
        </p:sp>
        <p:sp>
          <p:nvSpPr>
            <p:cNvPr id="36" name="Control Flow 2"/>
            <p:cNvSpPr/>
            <p:nvPr/>
          </p:nvSpPr>
          <p:spPr>
            <a:xfrm>
              <a:off x="6272881" y="1447065"/>
              <a:ext cx="1480024" cy="357200"/>
            </a:xfrm>
            <a:custGeom>
              <a:avLst/>
              <a:gdLst/>
              <a:ahLst/>
              <a:cxnLst/>
              <a:rect l="0" t="0" r="0" b="0"/>
              <a:pathLst>
                <a:path w="1480024" h="357200" fill="none">
                  <a:moveTo>
                    <a:pt x="0" y="0"/>
                  </a:moveTo>
                  <a:lnTo>
                    <a:pt x="1480024" y="0"/>
                  </a:lnTo>
                  <a:lnTo>
                    <a:pt x="1480024" y="357200"/>
                  </a:lnTo>
                </a:path>
              </a:pathLst>
            </a:custGeom>
            <a:solidFill>
              <a:srgbClr val="000000"/>
            </a:solidFill>
            <a:ln w="7600" cap="flat">
              <a:solidFill>
                <a:srgbClr val="000000"/>
              </a:solidFill>
              <a:bevel/>
              <a:tailEnd type="arrow" w="lg" len="lg"/>
            </a:ln>
          </p:spPr>
          <p:txBody>
            <a:bodyPr/>
            <a:lstStyle/>
            <a:p>
              <a:endParaRPr lang="en-US"/>
            </a:p>
          </p:txBody>
        </p:sp>
        <p:sp>
          <p:nvSpPr>
            <p:cNvPr id="37" name="Control Flow"/>
            <p:cNvSpPr/>
            <p:nvPr/>
          </p:nvSpPr>
          <p:spPr>
            <a:xfrm>
              <a:off x="2924362" y="1971465"/>
              <a:ext cx="4471343" cy="45600"/>
            </a:xfrm>
            <a:custGeom>
              <a:avLst/>
              <a:gdLst/>
              <a:ahLst/>
              <a:cxnLst/>
              <a:rect l="0" t="0" r="0" b="0"/>
              <a:pathLst>
                <a:path w="4471343" h="45600" fill="none">
                  <a:moveTo>
                    <a:pt x="0" y="0"/>
                  </a:moveTo>
                  <a:lnTo>
                    <a:pt x="4471343" y="45600"/>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38" name="Control Flow 2"/>
            <p:cNvSpPr/>
            <p:nvPr/>
          </p:nvSpPr>
          <p:spPr>
            <a:xfrm>
              <a:off x="7752905" y="3058265"/>
              <a:ext cx="3481323" cy="1524410"/>
            </a:xfrm>
            <a:custGeom>
              <a:avLst/>
              <a:gdLst/>
              <a:ahLst/>
              <a:cxnLst/>
              <a:rect l="0" t="0" r="0" b="0"/>
              <a:pathLst>
                <a:path w="3481323" h="1524410" fill="none">
                  <a:moveTo>
                    <a:pt x="0" y="0"/>
                  </a:moveTo>
                  <a:lnTo>
                    <a:pt x="-2698000" y="0"/>
                  </a:lnTo>
                  <a:lnTo>
                    <a:pt x="-2698000" y="1524410"/>
                  </a:lnTo>
                  <a:lnTo>
                    <a:pt x="-3481323" y="1524410"/>
                  </a:lnTo>
                </a:path>
              </a:pathLst>
            </a:custGeom>
            <a:solidFill>
              <a:srgbClr val="000000"/>
            </a:solidFill>
            <a:ln w="7600" cap="flat">
              <a:solidFill>
                <a:srgbClr val="000000"/>
              </a:solidFill>
              <a:bevel/>
              <a:tailEnd type="arrow" w="lg" len="lg"/>
            </a:ln>
          </p:spPr>
          <p:txBody>
            <a:bodyPr/>
            <a:lstStyle/>
            <a:p>
              <a:endParaRPr lang="en-US"/>
            </a:p>
          </p:txBody>
        </p:sp>
        <p:sp>
          <p:nvSpPr>
            <p:cNvPr id="39" name="Control Flow"/>
            <p:cNvSpPr/>
            <p:nvPr/>
          </p:nvSpPr>
          <p:spPr>
            <a:xfrm>
              <a:off x="7752905" y="2229865"/>
              <a:ext cx="0" cy="434347"/>
            </a:xfrm>
            <a:custGeom>
              <a:avLst/>
              <a:gdLst/>
              <a:ahLst/>
              <a:cxnLst/>
              <a:rect l="0" t="0" r="0" b="0"/>
              <a:pathLst>
                <a:path h="434347" fill="none">
                  <a:moveTo>
                    <a:pt x="0" y="0"/>
                  </a:moveTo>
                  <a:lnTo>
                    <a:pt x="0" y="434347"/>
                  </a:lnTo>
                </a:path>
              </a:pathLst>
            </a:custGeom>
            <a:gradFill>
              <a:gsLst>
                <a:gs pos="0">
                  <a:srgbClr val="EDF0F7"/>
                </a:gs>
                <a:gs pos="100000">
                  <a:srgbClr val="A6BED0"/>
                </a:gs>
              </a:gsLst>
              <a:lin ang="5400000" scaled="0"/>
            </a:gradFill>
            <a:ln w="7600" cap="flat">
              <a:solidFill>
                <a:srgbClr val="000000"/>
              </a:solidFill>
              <a:bevel/>
              <a:tailEnd type="arrow" w="lg" len="lg"/>
            </a:ln>
          </p:spPr>
          <p:txBody>
            <a:bodyPr/>
            <a:lstStyle/>
            <a:p>
              <a:endParaRPr lang="en-US"/>
            </a:p>
          </p:txBody>
        </p:sp>
        <p:sp>
          <p:nvSpPr>
            <p:cNvPr id="40" name="Rectangle"/>
            <p:cNvSpPr/>
            <p:nvPr/>
          </p:nvSpPr>
          <p:spPr>
            <a:xfrm>
              <a:off x="3433562" y="3848665"/>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yes</a:t>
              </a:r>
            </a:p>
          </p:txBody>
        </p:sp>
        <p:sp>
          <p:nvSpPr>
            <p:cNvPr id="41" name="Rectangle"/>
            <p:cNvSpPr/>
            <p:nvPr/>
          </p:nvSpPr>
          <p:spPr>
            <a:xfrm>
              <a:off x="4223962" y="3390843"/>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No</a:t>
              </a:r>
            </a:p>
          </p:txBody>
        </p:sp>
        <p:sp>
          <p:nvSpPr>
            <p:cNvPr id="42" name="Rectangle"/>
            <p:cNvSpPr/>
            <p:nvPr/>
          </p:nvSpPr>
          <p:spPr>
            <a:xfrm>
              <a:off x="4576675" y="5108443"/>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No</a:t>
              </a:r>
            </a:p>
          </p:txBody>
        </p:sp>
        <p:sp>
          <p:nvSpPr>
            <p:cNvPr id="43" name="Rectangle"/>
            <p:cNvSpPr/>
            <p:nvPr/>
          </p:nvSpPr>
          <p:spPr>
            <a:xfrm>
              <a:off x="3433562" y="5336693"/>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yes</a:t>
              </a:r>
            </a:p>
          </p:txBody>
        </p:sp>
        <p:sp>
          <p:nvSpPr>
            <p:cNvPr id="44" name="Rectangle"/>
            <p:cNvSpPr/>
            <p:nvPr/>
          </p:nvSpPr>
          <p:spPr>
            <a:xfrm>
              <a:off x="7241162" y="2234407"/>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yes</a:t>
              </a:r>
            </a:p>
          </p:txBody>
        </p:sp>
        <p:sp>
          <p:nvSpPr>
            <p:cNvPr id="45" name="Rectangle"/>
            <p:cNvSpPr/>
            <p:nvPr/>
          </p:nvSpPr>
          <p:spPr>
            <a:xfrm>
              <a:off x="7241162" y="3229747"/>
              <a:ext cx="587743" cy="313422"/>
            </a:xfrm>
            <a:custGeom>
              <a:avLst/>
              <a:gdLst/>
              <a:ahLst/>
              <a:cxnLst/>
              <a:rect l="l" t="t" r="r" b="b"/>
              <a:pathLst>
                <a:path w="587743" h="313422">
                  <a:moveTo>
                    <a:pt x="0" y="0"/>
                  </a:moveTo>
                  <a:lnTo>
                    <a:pt x="587743" y="0"/>
                  </a:lnTo>
                  <a:lnTo>
                    <a:pt x="587743" y="313422"/>
                  </a:lnTo>
                  <a:lnTo>
                    <a:pt x="0" y="313422"/>
                  </a:lnTo>
                  <a:lnTo>
                    <a:pt x="0" y="0"/>
                  </a:lnTo>
                  <a:close/>
                </a:path>
              </a:pathLst>
            </a:custGeom>
            <a:noFill/>
            <a:ln w="8580" cap="flat">
              <a:no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1F6391"/>
                  </a:solidFill>
                  <a:latin typeface="Arial"/>
                </a:rPr>
                <a:t>yes</a:t>
              </a:r>
            </a:p>
          </p:txBody>
        </p:sp>
        <p:sp>
          <p:nvSpPr>
            <p:cNvPr id="46" name="Control Flow 2"/>
            <p:cNvSpPr/>
            <p:nvPr/>
          </p:nvSpPr>
          <p:spPr>
            <a:xfrm>
              <a:off x="7395705" y="2123465"/>
              <a:ext cx="3124123" cy="2459210"/>
            </a:xfrm>
            <a:custGeom>
              <a:avLst/>
              <a:gdLst/>
              <a:ahLst/>
              <a:cxnLst/>
              <a:rect l="0" t="0" r="0" b="0"/>
              <a:pathLst>
                <a:path w="3124123" h="2459210" fill="none">
                  <a:moveTo>
                    <a:pt x="0" y="0"/>
                  </a:moveTo>
                  <a:lnTo>
                    <a:pt x="-2340800" y="0"/>
                  </a:lnTo>
                  <a:lnTo>
                    <a:pt x="-2340800" y="2459210"/>
                  </a:lnTo>
                  <a:lnTo>
                    <a:pt x="-3124123" y="2459210"/>
                  </a:lnTo>
                </a:path>
              </a:pathLst>
            </a:custGeom>
            <a:solidFill>
              <a:srgbClr val="000000"/>
            </a:solidFill>
            <a:ln w="7600" cap="flat">
              <a:solidFill>
                <a:srgbClr val="000000"/>
              </a:solidFill>
              <a:bevel/>
              <a:tailEnd type="arrow" w="lg" len="lg"/>
            </a:ln>
          </p:spPr>
          <p:txBody>
            <a:bodyPr/>
            <a:lstStyle/>
            <a:p>
              <a:endParaRPr lang="en-US"/>
            </a:p>
          </p:txBody>
        </p:sp>
        <p:sp>
          <p:nvSpPr>
            <p:cNvPr id="47" name="State"/>
            <p:cNvSpPr/>
            <p:nvPr/>
          </p:nvSpPr>
          <p:spPr>
            <a:xfrm>
              <a:off x="798905" y="5862665"/>
              <a:ext cx="714400" cy="425600"/>
            </a:xfrm>
            <a:custGeom>
              <a:avLst/>
              <a:gdLst>
                <a:gd name="connsiteX0" fmla="*/ 357200 w 714400"/>
                <a:gd name="connsiteY0" fmla="*/ 425600 h 425600"/>
                <a:gd name="connsiteX1" fmla="*/ 357200 w 714400"/>
                <a:gd name="connsiteY1" fmla="*/ 0 h 425600"/>
                <a:gd name="connsiteX2" fmla="*/ 714400 w 714400"/>
                <a:gd name="connsiteY2" fmla="*/ 212800 h 425600"/>
                <a:gd name="connsiteX3" fmla="*/ 0 w 714400"/>
                <a:gd name="connsiteY3" fmla="*/ 212800 h 425600"/>
                <a:gd name="connsiteX4" fmla="*/ 178600 w 714400"/>
                <a:gd name="connsiteY4" fmla="*/ 0 h 425600"/>
                <a:gd name="connsiteX5" fmla="*/ 535800 w 714400"/>
                <a:gd name="connsiteY5" fmla="*/ 0 h 425600"/>
                <a:gd name="connsiteX6" fmla="*/ 178600 w 714400"/>
                <a:gd name="connsiteY6" fmla="*/ 425600 h 425600"/>
                <a:gd name="connsiteX7" fmla="*/ 535800 w 714400"/>
                <a:gd name="connsiteY7" fmla="*/ 425600 h 425600"/>
                <a:gd name="connsiteX8" fmla="*/ 0 w 714400"/>
                <a:gd name="connsiteY8" fmla="*/ 106400 h 425600"/>
                <a:gd name="connsiteX9" fmla="*/ 0 w 714400"/>
                <a:gd name="connsiteY9" fmla="*/ 319200 h 425600"/>
                <a:gd name="connsiteX10" fmla="*/ 714400 w 714400"/>
                <a:gd name="connsiteY10" fmla="*/ 106400 h 425600"/>
                <a:gd name="connsiteX11" fmla="*/ 714400 w 714400"/>
                <a:gd name="connsiteY11" fmla="*/ 319200 h 425600"/>
                <a:gd name="rtt" fmla="*/ 45600 h 425600"/>
                <a:gd name="rtb" fmla="*/ 380000 h 4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rtt" r="r" b="rtb"/>
              <a:pathLst>
                <a:path w="714400" h="425600">
                  <a:moveTo>
                    <a:pt x="628672" y="425600"/>
                  </a:moveTo>
                  <a:cubicBezTo>
                    <a:pt x="676020" y="425600"/>
                    <a:pt x="714400" y="387220"/>
                    <a:pt x="714400" y="339872"/>
                  </a:cubicBezTo>
                  <a:lnTo>
                    <a:pt x="714400" y="85728"/>
                  </a:lnTo>
                  <a:cubicBezTo>
                    <a:pt x="714400" y="38380"/>
                    <a:pt x="676020" y="0"/>
                    <a:pt x="628672" y="0"/>
                  </a:cubicBezTo>
                  <a:lnTo>
                    <a:pt x="85728" y="0"/>
                  </a:lnTo>
                  <a:cubicBezTo>
                    <a:pt x="38380" y="0"/>
                    <a:pt x="0" y="38380"/>
                    <a:pt x="0" y="85728"/>
                  </a:cubicBezTo>
                  <a:lnTo>
                    <a:pt x="0" y="339872"/>
                  </a:lnTo>
                  <a:cubicBezTo>
                    <a:pt x="0" y="387220"/>
                    <a:pt x="38380" y="425600"/>
                    <a:pt x="85728" y="425600"/>
                  </a:cubicBezTo>
                  <a:lnTo>
                    <a:pt x="628672" y="425600"/>
                  </a:lnTo>
                  <a:close/>
                </a:path>
              </a:pathLst>
            </a:custGeom>
            <a:solidFill>
              <a:srgbClr val="3498DB"/>
            </a:solidFill>
            <a:ln w="7600" cap="flat">
              <a:solidFill>
                <a:srgbClr val="3498DB"/>
              </a:solidFill>
              <a:bevel/>
            </a:ln>
          </p:spPr>
          <p:txBody>
            <a:bodyPr wrap="square" lIns="3000" rIns="30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sz="760">
                  <a:solidFill>
                    <a:srgbClr val="303030"/>
                  </a:solidFill>
                  <a:latin typeface="Arial"/>
                </a:rPr>
                <a:t>food</a:t>
              </a:r>
            </a:p>
          </p:txBody>
        </p:sp>
        <p:sp>
          <p:nvSpPr>
            <p:cNvPr id="48" name="Control Flow 2"/>
            <p:cNvSpPr/>
            <p:nvPr/>
          </p:nvSpPr>
          <p:spPr>
            <a:xfrm>
              <a:off x="8048695" y="2861238"/>
              <a:ext cx="6535390" cy="3320627"/>
            </a:xfrm>
            <a:custGeom>
              <a:avLst/>
              <a:gdLst/>
              <a:ahLst/>
              <a:cxnLst/>
              <a:rect l="0" t="0" r="0" b="0"/>
              <a:pathLst>
                <a:path w="6535390" h="3320627" fill="none">
                  <a:moveTo>
                    <a:pt x="0" y="0"/>
                  </a:moveTo>
                  <a:lnTo>
                    <a:pt x="243200" y="0"/>
                  </a:lnTo>
                  <a:lnTo>
                    <a:pt x="243200" y="3320627"/>
                  </a:lnTo>
                  <a:lnTo>
                    <a:pt x="-6535390" y="3320627"/>
                  </a:lnTo>
                </a:path>
              </a:pathLst>
            </a:custGeom>
            <a:solidFill>
              <a:srgbClr val="000000"/>
            </a:solidFill>
            <a:ln w="7600" cap="flat">
              <a:solidFill>
                <a:srgbClr val="000000"/>
              </a:solidFill>
              <a:bevel/>
              <a:tailEnd type="arrow" w="lg" len="lg"/>
            </a:ln>
          </p:spPr>
          <p:txBody>
            <a:bodyPr/>
            <a:lstStyle/>
            <a:p>
              <a:endParaRPr lang="en-US"/>
            </a:p>
          </p:txBody>
        </p:sp>
        <p:cxnSp>
          <p:nvCxnSpPr>
            <p:cNvPr id="49" name="Vertical Synchronization Bar"/>
            <p:cNvCxnSpPr/>
            <p:nvPr/>
          </p:nvCxnSpPr>
          <p:spPr>
            <a:xfrm rot="-5400000">
              <a:off x="-565295" y="3844865"/>
              <a:ext cx="4886800" cy="0"/>
            </a:xfrm>
            <a:prstGeom prst="line">
              <a:avLst/>
            </a:prstGeom>
            <a:ln w="38000" cap="flat">
              <a:solidFill>
                <a:srgbClr val="4F81BD"/>
              </a:solidFill>
              <a:bevel/>
            </a:ln>
          </p:spPr>
        </p:cxnSp>
        <p:sp>
          <p:nvSpPr>
            <p:cNvPr id="50" name="Text 202"/>
            <p:cNvSpPr txBox="1"/>
            <p:nvPr/>
          </p:nvSpPr>
          <p:spPr>
            <a:xfrm>
              <a:off x="791305" y="387334"/>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endParaRPr sz="2432" dirty="0">
                <a:solidFill>
                  <a:srgbClr val="1BBC9B"/>
                </a:solidFill>
                <a:latin typeface="Calibri"/>
              </a:endParaRPr>
            </a:p>
          </p:txBody>
        </p:sp>
        <p:sp>
          <p:nvSpPr>
            <p:cNvPr id="51" name="Text 203"/>
            <p:cNvSpPr txBox="1"/>
            <p:nvPr/>
          </p:nvSpPr>
          <p:spPr>
            <a:xfrm>
              <a:off x="791305" y="2820667"/>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endParaRPr sz="2432" dirty="0">
                <a:solidFill>
                  <a:srgbClr val="1BBC9B"/>
                </a:solidFill>
                <a:latin typeface="Calibri"/>
              </a:endParaRPr>
            </a:p>
          </p:txBody>
        </p:sp>
        <p:sp>
          <p:nvSpPr>
            <p:cNvPr id="52" name="Text 204"/>
            <p:cNvSpPr txBox="1"/>
            <p:nvPr/>
          </p:nvSpPr>
          <p:spPr>
            <a:xfrm>
              <a:off x="791305" y="5253999"/>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endParaRPr sz="2432" dirty="0">
                <a:solidFill>
                  <a:srgbClr val="1BBC9B"/>
                </a:solidFill>
                <a:latin typeface="Calibri"/>
              </a:endParaRPr>
            </a:p>
          </p:txBody>
        </p:sp>
        <p:sp>
          <p:nvSpPr>
            <p:cNvPr id="53" name="Text 205"/>
            <p:cNvSpPr txBox="1"/>
            <p:nvPr/>
          </p:nvSpPr>
          <p:spPr>
            <a:xfrm>
              <a:off x="791305" y="387334"/>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endParaRPr sz="2432" dirty="0">
                <a:solidFill>
                  <a:srgbClr val="1BBC9B"/>
                </a:solidFill>
                <a:latin typeface="Calibri"/>
              </a:endParaRPr>
            </a:p>
          </p:txBody>
        </p:sp>
        <p:sp>
          <p:nvSpPr>
            <p:cNvPr id="54" name="Text 206"/>
            <p:cNvSpPr txBox="1"/>
            <p:nvPr/>
          </p:nvSpPr>
          <p:spPr>
            <a:xfrm>
              <a:off x="791305" y="2820667"/>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endParaRPr sz="2432" dirty="0">
                <a:solidFill>
                  <a:srgbClr val="1BBC9B"/>
                </a:solidFill>
                <a:latin typeface="Calibri"/>
              </a:endParaRPr>
            </a:p>
          </p:txBody>
        </p:sp>
        <p:sp>
          <p:nvSpPr>
            <p:cNvPr id="55" name="Text 207"/>
            <p:cNvSpPr txBox="1"/>
            <p:nvPr/>
          </p:nvSpPr>
          <p:spPr>
            <a:xfrm>
              <a:off x="791305" y="5253999"/>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endParaRPr sz="2432" dirty="0">
                <a:solidFill>
                  <a:srgbClr val="1BBC9B"/>
                </a:solidFill>
                <a:latin typeface="Calibri"/>
              </a:endParaRPr>
            </a:p>
          </p:txBody>
        </p:sp>
        <p:sp>
          <p:nvSpPr>
            <p:cNvPr id="56" name="Text 208"/>
            <p:cNvSpPr txBox="1"/>
            <p:nvPr/>
          </p:nvSpPr>
          <p:spPr>
            <a:xfrm>
              <a:off x="791305" y="387334"/>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pPr>
              <a:endParaRPr sz="2432" dirty="0">
                <a:solidFill>
                  <a:srgbClr val="1BBC9B"/>
                </a:solidFill>
                <a:latin typeface="Calibri"/>
              </a:endParaRPr>
            </a:p>
          </p:txBody>
        </p:sp>
        <p:sp>
          <p:nvSpPr>
            <p:cNvPr id="57" name="Text 209"/>
            <p:cNvSpPr txBox="1"/>
            <p:nvPr/>
          </p:nvSpPr>
          <p:spPr>
            <a:xfrm>
              <a:off x="791305" y="2820667"/>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endParaRPr sz="2432" dirty="0">
                <a:solidFill>
                  <a:srgbClr val="1BBC9B"/>
                </a:solidFill>
                <a:latin typeface="Calibri"/>
              </a:endParaRPr>
            </a:p>
          </p:txBody>
        </p:sp>
        <p:sp>
          <p:nvSpPr>
            <p:cNvPr id="58" name="Text 210"/>
            <p:cNvSpPr txBox="1"/>
            <p:nvPr/>
          </p:nvSpPr>
          <p:spPr>
            <a:xfrm>
              <a:off x="791305" y="5253999"/>
              <a:ext cx="7561390" cy="1216666"/>
            </a:xfrm>
            <a:prstGeom prst="rect">
              <a:avLst/>
            </a:prstGeom>
            <a:noFill/>
          </p:spPr>
          <p:txBody>
            <a:bodyPr wrap="square" lIns="0" r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endParaRPr sz="2432" dirty="0">
                <a:solidFill>
                  <a:srgbClr val="1BBC9B"/>
                </a:solidFill>
                <a:latin typeface="Calibri"/>
              </a:endParaRPr>
            </a:p>
          </p:txBody>
        </p:sp>
      </p:grpSp>
      <p:sp>
        <p:nvSpPr>
          <p:cNvPr id="2" name="Footer Placeholder 1"/>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249208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156" y="767361"/>
            <a:ext cx="7543800" cy="975361"/>
          </a:xfrm>
        </p:spPr>
        <p:txBody>
          <a:bodyPr>
            <a:normAutofit/>
          </a:bodyPr>
          <a:lstStyle/>
          <a:p>
            <a:r>
              <a:rPr lang="en-US" sz="3200" b="1" dirty="0" smtClean="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is no proper way to communicate with different NGOs in one go.</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Providing a</a:t>
            </a:r>
            <a:r>
              <a:rPr lang="en-US"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proper way through which wasted food can be utilized.</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There is no centralized way through which the government can moderate the NGO system.</a:t>
            </a:r>
          </a:p>
          <a:p>
            <a:pPr>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Providing a </a:t>
            </a:r>
            <a:r>
              <a:rPr lang="en-US" sz="2400" dirty="0" smtClean="0">
                <a:latin typeface="Times New Roman" panose="02020603050405020304" pitchFamily="18" charset="0"/>
                <a:cs typeface="Times New Roman" panose="02020603050405020304" pitchFamily="18" charset="0"/>
              </a:rPr>
              <a:t>digitalized system </a:t>
            </a:r>
            <a:r>
              <a:rPr lang="en-US" sz="2400" dirty="0" smtClean="0">
                <a:latin typeface="Times New Roman" panose="02020603050405020304" pitchFamily="18" charset="0"/>
                <a:cs typeface="Times New Roman" panose="02020603050405020304" pitchFamily="18" charset="0"/>
              </a:rPr>
              <a:t>using which NGOs can recruit their volunteer and store their data.</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421551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5524" y="108652"/>
            <a:ext cx="7543800" cy="975361"/>
          </a:xfrm>
        </p:spPr>
        <p:txBody>
          <a:bodyPr>
            <a:normAutofit/>
          </a:bodyPr>
          <a:lstStyle/>
          <a:p>
            <a:r>
              <a:rPr lang="en-US" sz="3200" b="1" dirty="0" smtClean="0">
                <a:latin typeface="Times New Roman" panose="02020603050405020304" pitchFamily="18" charset="0"/>
                <a:cs typeface="Times New Roman" panose="02020603050405020304" pitchFamily="18" charset="0"/>
              </a:rPr>
              <a:t>Sequence Diagram</a:t>
            </a:r>
            <a:endParaRPr lang="en-US" sz="3200"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084014"/>
            <a:ext cx="7494963" cy="5164386"/>
          </a:xfrm>
        </p:spPr>
      </p:pic>
      <p:sp>
        <p:nvSpPr>
          <p:cNvPr id="2" name="Footer Placeholder 1"/>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421325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41952" y="304800"/>
            <a:ext cx="7543800" cy="145075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Results</a:t>
            </a:r>
            <a:endParaRPr lang="en-US" b="1"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3994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Admin Page(1/2)</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150512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Admin Page(2/2)</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14663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Code(1/3)</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Restaurant</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NGO</a:t>
            </a:r>
          </a:p>
          <a:p>
            <a:pPr>
              <a:buFont typeface="Arial" panose="020B0604020202020204" pitchFamily="34" charset="0"/>
              <a:buChar char="•"/>
            </a:pPr>
            <a:endParaRPr lang="en-US" dirty="0" smtClean="0"/>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Functionalities: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Get Location</a:t>
            </a:r>
          </a:p>
          <a:p>
            <a:pPr marL="0" indent="0">
              <a:buNone/>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ngo_id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NGOid.getText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mUserDatabase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FirebaseDatabase.getInstance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getReference</a:t>
            </a:r>
            <a:r>
              <a:rPr lang="en-US" dirty="0">
                <a:latin typeface="Times New Roman" panose="02020603050405020304" pitchFamily="18" charset="0"/>
                <a:cs typeface="Times New Roman" panose="02020603050405020304" pitchFamily="18" charset="0"/>
              </a:rPr>
              <a:t>().child("admin").child("Temp_loc1</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161013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Code(2/3)</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Update Coordinates</a:t>
            </a:r>
          </a:p>
          <a:p>
            <a:pPr marL="0" lvl="0" indent="0">
              <a:buClr>
                <a:srgbClr val="E48312"/>
              </a:buClr>
              <a:buNone/>
            </a:pPr>
            <a:r>
              <a:rPr lang="en-US" dirty="0">
                <a:solidFill>
                  <a:srgbClr val="000000">
                    <a:lumMod val="75000"/>
                    <a:lumOff val="25000"/>
                  </a:srgbClr>
                </a:solidFill>
                <a:latin typeface="Times New Roman" panose="02020603050405020304" pitchFamily="18" charset="0"/>
                <a:cs typeface="Times New Roman" panose="02020603050405020304" pitchFamily="18" charset="0"/>
              </a:rPr>
              <a:t>String </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ngo_id</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NGOid.getText</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toString</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a:t>
            </a:r>
          </a:p>
          <a:p>
            <a:pPr marL="0" lvl="0" indent="0">
              <a:buClr>
                <a:srgbClr val="E48312"/>
              </a:buClr>
              <a:buNone/>
            </a:pPr>
            <a:r>
              <a:rPr lang="en-US" dirty="0">
                <a:solidFill>
                  <a:srgbClr val="000000">
                    <a:lumMod val="75000"/>
                    <a:lumOff val="25000"/>
                  </a:srgbClr>
                </a:solidFill>
                <a:latin typeface="Times New Roman" panose="02020603050405020304" pitchFamily="18" charset="0"/>
                <a:cs typeface="Times New Roman" panose="02020603050405020304" pitchFamily="18" charset="0"/>
              </a:rPr>
              <a:t>  </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mUserDatabase</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FirebaseDatabase.getInstance</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a:t>
            </a:r>
            <a:r>
              <a:rPr lang="en-US" dirty="0" err="1">
                <a:solidFill>
                  <a:srgbClr val="000000">
                    <a:lumMod val="75000"/>
                    <a:lumOff val="25000"/>
                  </a:srgbClr>
                </a:solidFill>
                <a:latin typeface="Times New Roman" panose="02020603050405020304" pitchFamily="18" charset="0"/>
                <a:cs typeface="Times New Roman" panose="02020603050405020304" pitchFamily="18" charset="0"/>
              </a:rPr>
              <a:t>getReference</a:t>
            </a:r>
            <a:r>
              <a:rPr lang="en-US" dirty="0">
                <a:solidFill>
                  <a:srgbClr val="000000">
                    <a:lumMod val="75000"/>
                    <a:lumOff val="25000"/>
                  </a:srgbClr>
                </a:solidFill>
                <a:latin typeface="Times New Roman" panose="02020603050405020304" pitchFamily="18" charset="0"/>
                <a:cs typeface="Times New Roman" panose="02020603050405020304" pitchFamily="18" charset="0"/>
              </a:rPr>
              <a:t>().child("admin").child("Temp_loc1");</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661274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Code(3/3)</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1" y="1845734"/>
            <a:ext cx="8229600" cy="4023360"/>
          </a:xfrm>
        </p:spPr>
        <p:txBody>
          <a:bodyPr>
            <a:normAutofit fontScale="92500" lnSpcReduction="10000"/>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Finish</a:t>
            </a:r>
          </a:p>
          <a:p>
            <a:pPr marL="0" indent="0">
              <a:buNone/>
            </a:pPr>
            <a:r>
              <a:rPr lang="en-US" dirty="0" err="1">
                <a:latin typeface="Times New Roman" panose="02020603050405020304" pitchFamily="18" charset="0"/>
                <a:cs typeface="Times New Roman" panose="02020603050405020304" pitchFamily="18" charset="0"/>
              </a:rPr>
              <a:t>finishButton.setOnClickListener</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View.OnClickListener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public </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onClick</a:t>
            </a:r>
            <a:r>
              <a:rPr lang="en-US" dirty="0">
                <a:latin typeface="Times New Roman" panose="02020603050405020304" pitchFamily="18" charset="0"/>
                <a:cs typeface="Times New Roman" panose="02020603050405020304" pitchFamily="18" charset="0"/>
              </a:rPr>
              <a:t>(View view) {</a:t>
            </a:r>
          </a:p>
          <a:p>
            <a:pPr marL="0" indent="0">
              <a:buNone/>
            </a:pPr>
            <a:r>
              <a:rPr lang="en-US" dirty="0" smtClean="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ngo_id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NGOid.getText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mRESTDatabase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FirebaseDatabase.getInstance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getReference</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NGO_list</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ngo_id</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lat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setValue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NGOlat.getText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toString</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mRESTDatabase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FirebaseDatabase.getInstance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getReference</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NGO_list</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ngo_id</a:t>
            </a:r>
            <a:r>
              <a:rPr lang="en-US" dirty="0">
                <a:latin typeface="Times New Roman" panose="02020603050405020304" pitchFamily="18" charset="0"/>
                <a:cs typeface="Times New Roman" panose="02020603050405020304" pitchFamily="18" charset="0"/>
              </a:rPr>
              <a:t>).child("</a:t>
            </a:r>
            <a:r>
              <a:rPr lang="en-US" dirty="0" err="1">
                <a:latin typeface="Times New Roman" panose="02020603050405020304" pitchFamily="18" charset="0"/>
                <a:cs typeface="Times New Roman" panose="02020603050405020304" pitchFamily="18" charset="0"/>
              </a:rPr>
              <a:t>lon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setValue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NGOlon.getText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System.out.println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NGOlat.getText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toString</a:t>
            </a:r>
            <a:r>
              <a:rPr lang="en-US" dirty="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00817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Login Page</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456725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Code(1/2)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1600" dirty="0">
                <a:latin typeface="Times New Roman" panose="02020603050405020304" pitchFamily="18" charset="0"/>
                <a:cs typeface="Times New Roman" panose="02020603050405020304" pitchFamily="18" charset="0"/>
              </a:rPr>
              <a:t>public void </a:t>
            </a:r>
            <a:r>
              <a:rPr lang="en-US" sz="1600" dirty="0" err="1">
                <a:latin typeface="Times New Roman" panose="02020603050405020304" pitchFamily="18" charset="0"/>
                <a:cs typeface="Times New Roman" panose="02020603050405020304" pitchFamily="18" charset="0"/>
              </a:rPr>
              <a:t>onComplete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NonNull</a:t>
            </a:r>
            <a:r>
              <a:rPr lang="en-US" sz="1600" dirty="0">
                <a:latin typeface="Times New Roman" panose="02020603050405020304" pitchFamily="18" charset="0"/>
                <a:cs typeface="Times New Roman" panose="02020603050405020304" pitchFamily="18" charset="0"/>
              </a:rPr>
              <a:t> Task&lt;</a:t>
            </a:r>
            <a:r>
              <a:rPr lang="en-US" sz="1600" dirty="0" err="1">
                <a:latin typeface="Times New Roman" panose="02020603050405020304" pitchFamily="18" charset="0"/>
                <a:cs typeface="Times New Roman" panose="02020603050405020304" pitchFamily="18" charset="0"/>
              </a:rPr>
              <a:t>AuthResult</a:t>
            </a:r>
            <a:r>
              <a:rPr lang="en-US" sz="1600" dirty="0">
                <a:latin typeface="Times New Roman" panose="02020603050405020304" pitchFamily="18" charset="0"/>
                <a:cs typeface="Times New Roman" panose="02020603050405020304" pitchFamily="18" charset="0"/>
              </a:rPr>
              <a:t>&gt; task)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if(</a:t>
            </a:r>
            <a:r>
              <a:rPr lang="en-US" sz="1600" dirty="0" err="1">
                <a:latin typeface="Times New Roman" panose="02020603050405020304" pitchFamily="18" charset="0"/>
                <a:cs typeface="Times New Roman" panose="02020603050405020304" pitchFamily="18" charset="0"/>
              </a:rPr>
              <a:t>task.isSuccessful</a:t>
            </a:r>
            <a:r>
              <a:rPr lang="en-US" sz="1600" dirty="0">
                <a:latin typeface="Times New Roman" panose="02020603050405020304" pitchFamily="18" charset="0"/>
                <a:cs typeface="Times New Roman" panose="02020603050405020304" pitchFamily="18" charset="0"/>
              </a:rPr>
              <a:t>()){</a:t>
            </a: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mLoginProgress.dismiss</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Intent </a:t>
            </a:r>
            <a:r>
              <a:rPr lang="en-US" sz="1600" dirty="0" err="1">
                <a:latin typeface="Times New Roman" panose="02020603050405020304" pitchFamily="18" charset="0"/>
                <a:cs typeface="Times New Roman" panose="02020603050405020304" pitchFamily="18" charset="0"/>
              </a:rPr>
              <a:t>mainIntent</a:t>
            </a:r>
            <a:r>
              <a:rPr lang="en-US" sz="1600" dirty="0">
                <a:latin typeface="Times New Roman" panose="02020603050405020304" pitchFamily="18" charset="0"/>
                <a:cs typeface="Times New Roman" panose="02020603050405020304" pitchFamily="18" charset="0"/>
              </a:rPr>
              <a:t>=new Intent(</a:t>
            </a:r>
            <a:r>
              <a:rPr lang="en-US" sz="1600" dirty="0" err="1">
                <a:latin typeface="Times New Roman" panose="02020603050405020304" pitchFamily="18" charset="0"/>
                <a:cs typeface="Times New Roman" panose="02020603050405020304" pitchFamily="18" charset="0"/>
              </a:rPr>
              <a:t>LoginActivity.this,MainActivity.class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mainIntent.addFlags</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Intent.FLAG_ACTIVITY_NEW_TASK</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Intent.FLAG_ACTIVITY_CLEAR_TASK</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startActivity</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mainIntent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finish();</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0320548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Code(2/2)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else</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mLoginProgress.hide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Toast.makeText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LoginActivity.this,"Oops</a:t>
            </a:r>
            <a:r>
              <a:rPr lang="en-US" dirty="0">
                <a:latin typeface="Times New Roman" panose="02020603050405020304" pitchFamily="18" charset="0"/>
                <a:cs typeface="Times New Roman" panose="02020603050405020304" pitchFamily="18" charset="0"/>
              </a:rPr>
              <a:t>...error...please try again",</a:t>
            </a:r>
            <a:r>
              <a:rPr lang="en-US" dirty="0" err="1">
                <a:latin typeface="Times New Roman" panose="02020603050405020304" pitchFamily="18" charset="0"/>
                <a:cs typeface="Times New Roman" panose="02020603050405020304" pitchFamily="18" charset="0"/>
              </a:rPr>
              <a:t>Toast.LENGTH_LONG</a:t>
            </a:r>
            <a:r>
              <a:rPr lang="en-US" dirty="0">
                <a:latin typeface="Times New Roman" panose="02020603050405020304" pitchFamily="18" charset="0"/>
                <a:cs typeface="Times New Roman" panose="02020603050405020304" pitchFamily="18" charset="0"/>
              </a:rPr>
              <a:t>).show();</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421688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Times New Roman" panose="02020603050405020304" pitchFamily="18" charset="0"/>
                <a:cs typeface="Times New Roman" panose="02020603050405020304" pitchFamily="18" charset="0"/>
              </a:rPr>
              <a:t>Problem Statement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Developing Android application using cloud based data storage and using location based service to locate NGOs, volunteers and restaurants so that they can work together in the process of recruiting volunteers and reducing wastage of food.</a:t>
            </a:r>
          </a:p>
          <a:p>
            <a:endParaRPr lang="en-US" sz="24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826882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Homepage Activity</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9272552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Code(1/5)</a:t>
            </a:r>
            <a:endParaRPr lang="en-US" sz="3200" dirty="0"/>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My Info</a:t>
            </a:r>
          </a:p>
          <a:p>
            <a:r>
              <a:rPr lang="en-US" dirty="0" err="1" smtClean="0">
                <a:latin typeface="Times New Roman" panose="02020603050405020304" pitchFamily="18" charset="0"/>
                <a:cs typeface="Times New Roman" panose="02020603050405020304" pitchFamily="18" charset="0"/>
              </a:rPr>
              <a:t>myInfoButton.setOnClickListener</a:t>
            </a:r>
            <a:r>
              <a:rPr lang="en-US" dirty="0" smtClean="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View.OnClickListener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@Override</a:t>
            </a:r>
          </a:p>
          <a:p>
            <a:r>
              <a:rPr lang="en-US" dirty="0">
                <a:latin typeface="Times New Roman" panose="02020603050405020304" pitchFamily="18" charset="0"/>
                <a:cs typeface="Times New Roman" panose="02020603050405020304" pitchFamily="18" charset="0"/>
              </a:rPr>
              <a:t>            public void </a:t>
            </a:r>
            <a:r>
              <a:rPr lang="en-US" dirty="0" err="1">
                <a:latin typeface="Times New Roman" panose="02020603050405020304" pitchFamily="18" charset="0"/>
                <a:cs typeface="Times New Roman" panose="02020603050405020304" pitchFamily="18" charset="0"/>
              </a:rPr>
              <a:t>onClick</a:t>
            </a:r>
            <a:r>
              <a:rPr lang="en-US" dirty="0">
                <a:latin typeface="Times New Roman" panose="02020603050405020304" pitchFamily="18" charset="0"/>
                <a:cs typeface="Times New Roman" panose="02020603050405020304" pitchFamily="18" charset="0"/>
              </a:rPr>
              <a:t>(View view)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Intent </a:t>
            </a:r>
            <a:r>
              <a:rPr lang="en-US" dirty="0" err="1">
                <a:latin typeface="Times New Roman" panose="02020603050405020304" pitchFamily="18" charset="0"/>
                <a:cs typeface="Times New Roman" panose="02020603050405020304" pitchFamily="18" charset="0"/>
              </a:rPr>
              <a:t>login_intent</a:t>
            </a:r>
            <a:r>
              <a:rPr lang="en-US" dirty="0">
                <a:latin typeface="Times New Roman" panose="02020603050405020304" pitchFamily="18" charset="0"/>
                <a:cs typeface="Times New Roman" panose="02020603050405020304" pitchFamily="18" charset="0"/>
              </a:rPr>
              <a:t>=new Intent(</a:t>
            </a:r>
            <a:r>
              <a:rPr lang="en-US" dirty="0" err="1">
                <a:latin typeface="Times New Roman" panose="02020603050405020304" pitchFamily="18" charset="0"/>
                <a:cs typeface="Times New Roman" panose="02020603050405020304" pitchFamily="18" charset="0"/>
              </a:rPr>
              <a:t>MainActivity.this,MyInfoActivity.class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startActivity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login_intent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833427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Code(2/5)</a:t>
            </a:r>
            <a:endParaRPr lang="en-US" sz="3200" dirty="0"/>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NGO</a:t>
            </a:r>
          </a:p>
          <a:p>
            <a:r>
              <a:rPr lang="en-US" dirty="0"/>
              <a:t> </a:t>
            </a:r>
            <a:r>
              <a:rPr lang="en-US" dirty="0" err="1">
                <a:latin typeface="Times New Roman" panose="02020603050405020304" pitchFamily="18" charset="0"/>
                <a:cs typeface="Times New Roman" panose="02020603050405020304" pitchFamily="18" charset="0"/>
              </a:rPr>
              <a:t>mAllNGO.setOnClickListener</a:t>
            </a:r>
            <a:r>
              <a:rPr lang="en-US" dirty="0">
                <a:latin typeface="Times New Roman" panose="02020603050405020304" pitchFamily="18" charset="0"/>
                <a:cs typeface="Times New Roman" panose="02020603050405020304" pitchFamily="18" charset="0"/>
              </a:rPr>
              <a:t>(new </a:t>
            </a:r>
            <a:r>
              <a:rPr lang="en-US" dirty="0" err="1">
                <a:latin typeface="Times New Roman" panose="02020603050405020304" pitchFamily="18" charset="0"/>
                <a:cs typeface="Times New Roman" panose="02020603050405020304" pitchFamily="18" charset="0"/>
              </a:rPr>
              <a:t>View.OnClickListener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@Override</a:t>
            </a:r>
          </a:p>
          <a:p>
            <a:r>
              <a:rPr lang="en-US" dirty="0">
                <a:latin typeface="Times New Roman" panose="02020603050405020304" pitchFamily="18" charset="0"/>
                <a:cs typeface="Times New Roman" panose="02020603050405020304" pitchFamily="18" charset="0"/>
              </a:rPr>
              <a:t>            public void </a:t>
            </a:r>
            <a:r>
              <a:rPr lang="en-US" dirty="0" err="1">
                <a:latin typeface="Times New Roman" panose="02020603050405020304" pitchFamily="18" charset="0"/>
                <a:cs typeface="Times New Roman" panose="02020603050405020304" pitchFamily="18" charset="0"/>
              </a:rPr>
              <a:t>onClick</a:t>
            </a:r>
            <a:r>
              <a:rPr lang="en-US" dirty="0">
                <a:latin typeface="Times New Roman" panose="02020603050405020304" pitchFamily="18" charset="0"/>
                <a:cs typeface="Times New Roman" panose="02020603050405020304" pitchFamily="18" charset="0"/>
              </a:rPr>
              <a:t>(View view)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Intent </a:t>
            </a:r>
            <a:r>
              <a:rPr lang="en-US" dirty="0" err="1">
                <a:latin typeface="Times New Roman" panose="02020603050405020304" pitchFamily="18" charset="0"/>
                <a:cs typeface="Times New Roman" panose="02020603050405020304" pitchFamily="18" charset="0"/>
              </a:rPr>
              <a:t>login_intent</a:t>
            </a:r>
            <a:r>
              <a:rPr lang="en-US" dirty="0">
                <a:latin typeface="Times New Roman" panose="02020603050405020304" pitchFamily="18" charset="0"/>
                <a:cs typeface="Times New Roman" panose="02020603050405020304" pitchFamily="18" charset="0"/>
              </a:rPr>
              <a:t>=new Intent(</a:t>
            </a:r>
            <a:r>
              <a:rPr lang="en-US" dirty="0" err="1">
                <a:latin typeface="Times New Roman" panose="02020603050405020304" pitchFamily="18" charset="0"/>
                <a:cs typeface="Times New Roman" panose="02020603050405020304" pitchFamily="18" charset="0"/>
              </a:rPr>
              <a:t>MainActivity.this,ShowNGOActivity.class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startActivity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login_intent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1901830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Code(3/5)</a:t>
            </a:r>
            <a:endParaRPr lang="en-US" sz="3200" dirty="0"/>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smtClean="0"/>
              <a:t>Restaurant Login</a:t>
            </a:r>
          </a:p>
          <a:p>
            <a:r>
              <a:rPr lang="en-US" dirty="0"/>
              <a:t> </a:t>
            </a:r>
            <a:r>
              <a:rPr lang="en-US" dirty="0" err="1"/>
              <a:t>mRESTLog.setOnClickListener</a:t>
            </a:r>
            <a:r>
              <a:rPr lang="en-US" dirty="0"/>
              <a:t>(new </a:t>
            </a:r>
            <a:r>
              <a:rPr lang="en-US" dirty="0" err="1"/>
              <a:t>View.OnClickListener</a:t>
            </a:r>
            <a:r>
              <a:rPr lang="en-US" dirty="0"/>
              <a:t>() {</a:t>
            </a:r>
          </a:p>
          <a:p>
            <a:r>
              <a:rPr lang="en-US" dirty="0"/>
              <a:t>            @Override</a:t>
            </a:r>
          </a:p>
          <a:p>
            <a:r>
              <a:rPr lang="en-US" dirty="0"/>
              <a:t>            public void </a:t>
            </a:r>
            <a:r>
              <a:rPr lang="en-US" dirty="0" err="1"/>
              <a:t>onClick</a:t>
            </a:r>
            <a:r>
              <a:rPr lang="en-US" dirty="0"/>
              <a:t>(View view) {</a:t>
            </a:r>
          </a:p>
          <a:p>
            <a:endParaRPr lang="en-US" dirty="0"/>
          </a:p>
          <a:p>
            <a:endParaRPr lang="en-US" dirty="0"/>
          </a:p>
          <a:p>
            <a:r>
              <a:rPr lang="en-US" dirty="0"/>
              <a:t>                Intent </a:t>
            </a:r>
            <a:r>
              <a:rPr lang="en-US" dirty="0" err="1"/>
              <a:t>login_intent</a:t>
            </a:r>
            <a:r>
              <a:rPr lang="en-US" dirty="0"/>
              <a:t>=new Intent(</a:t>
            </a:r>
            <a:r>
              <a:rPr lang="en-US" dirty="0" err="1"/>
              <a:t>MainActivity.this,MainRESTActivity.class</a:t>
            </a:r>
            <a:r>
              <a:rPr lang="en-US" dirty="0"/>
              <a:t>);</a:t>
            </a:r>
          </a:p>
          <a:p>
            <a:r>
              <a:rPr lang="en-US" dirty="0"/>
              <a:t>                </a:t>
            </a:r>
            <a:r>
              <a:rPr lang="en-US" dirty="0" err="1"/>
              <a:t>startActivity</a:t>
            </a:r>
            <a:r>
              <a:rPr lang="en-US" dirty="0"/>
              <a:t>(</a:t>
            </a:r>
            <a:r>
              <a:rPr lang="en-US" dirty="0" err="1"/>
              <a:t>login_intent</a:t>
            </a:r>
            <a:r>
              <a:rPr lang="en-US" dirty="0"/>
              <a:t>);</a:t>
            </a:r>
          </a:p>
          <a:p>
            <a:endParaRPr lang="en-US" dirty="0"/>
          </a:p>
          <a:p>
            <a:r>
              <a:rPr lang="en-US" dirty="0"/>
              <a:t>            }</a:t>
            </a:r>
          </a:p>
          <a:p>
            <a:r>
              <a:rPr lang="en-US" dirty="0"/>
              <a:t>        });</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433712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Code(4/5)</a:t>
            </a:r>
            <a:endParaRPr lang="en-US" sz="3200" dirty="0"/>
          </a:p>
        </p:txBody>
      </p:sp>
      <p:sp>
        <p:nvSpPr>
          <p:cNvPr id="3" name="Content Placeholder 2"/>
          <p:cNvSpPr>
            <a:spLocks noGrp="1"/>
          </p:cNvSpPr>
          <p:nvPr>
            <p:ph idx="1"/>
          </p:nvPr>
        </p:nvSpPr>
        <p:spPr/>
        <p:txBody>
          <a:bodyPr>
            <a:normAutofit fontScale="77500" lnSpcReduction="20000"/>
          </a:bodyPr>
          <a:lstStyle/>
          <a:p>
            <a:pPr>
              <a:buFont typeface="Arial" panose="020B0604020202020204" pitchFamily="34" charset="0"/>
              <a:buChar char="•"/>
            </a:pPr>
            <a:r>
              <a:rPr lang="en-US" dirty="0" smtClean="0"/>
              <a:t>NGO Login</a:t>
            </a:r>
          </a:p>
          <a:p>
            <a:r>
              <a:rPr lang="en-US" dirty="0" err="1"/>
              <a:t>mNGOLog.setOnClickListener</a:t>
            </a:r>
            <a:r>
              <a:rPr lang="en-US" dirty="0"/>
              <a:t>(new </a:t>
            </a:r>
            <a:r>
              <a:rPr lang="en-US" dirty="0" err="1"/>
              <a:t>View.OnClickListener</a:t>
            </a:r>
            <a:r>
              <a:rPr lang="en-US" dirty="0"/>
              <a:t>() {</a:t>
            </a:r>
          </a:p>
          <a:p>
            <a:r>
              <a:rPr lang="en-US" dirty="0"/>
              <a:t>            @Override</a:t>
            </a:r>
          </a:p>
          <a:p>
            <a:r>
              <a:rPr lang="en-US" dirty="0"/>
              <a:t>            public void </a:t>
            </a:r>
            <a:r>
              <a:rPr lang="en-US" dirty="0" err="1"/>
              <a:t>onClick</a:t>
            </a:r>
            <a:r>
              <a:rPr lang="en-US" dirty="0"/>
              <a:t>(View view) {</a:t>
            </a:r>
          </a:p>
          <a:p>
            <a:endParaRPr lang="en-US" dirty="0"/>
          </a:p>
          <a:p>
            <a:r>
              <a:rPr lang="en-US" dirty="0"/>
              <a:t>                Intent </a:t>
            </a:r>
            <a:r>
              <a:rPr lang="en-US" dirty="0" err="1"/>
              <a:t>mainIntent</a:t>
            </a:r>
            <a:r>
              <a:rPr lang="en-US" dirty="0"/>
              <a:t>=new Intent(</a:t>
            </a:r>
            <a:r>
              <a:rPr lang="en-US" dirty="0" err="1"/>
              <a:t>MainActivity.this,MainNGOActivity.class</a:t>
            </a:r>
            <a:r>
              <a:rPr lang="en-US" dirty="0"/>
              <a:t>);</a:t>
            </a:r>
          </a:p>
          <a:p>
            <a:r>
              <a:rPr lang="en-US" dirty="0"/>
              <a:t>                //  </a:t>
            </a:r>
            <a:r>
              <a:rPr lang="en-US" dirty="0" err="1"/>
              <a:t>mainIntent.addFlags</a:t>
            </a:r>
            <a:r>
              <a:rPr lang="en-US" dirty="0"/>
              <a:t>(</a:t>
            </a:r>
            <a:r>
              <a:rPr lang="en-US" dirty="0" err="1"/>
              <a:t>Intent.FLAG_ACTIVITY_NEW_TASK</a:t>
            </a:r>
            <a:r>
              <a:rPr lang="en-US" dirty="0"/>
              <a:t> | </a:t>
            </a:r>
            <a:r>
              <a:rPr lang="en-US" dirty="0" err="1"/>
              <a:t>Intent.FLAG_ACTIVITY_CLEAR_TASK</a:t>
            </a:r>
            <a:r>
              <a:rPr lang="en-US" dirty="0"/>
              <a:t>);</a:t>
            </a:r>
          </a:p>
          <a:p>
            <a:r>
              <a:rPr lang="en-US" dirty="0"/>
              <a:t>                </a:t>
            </a:r>
            <a:r>
              <a:rPr lang="en-US" dirty="0" err="1"/>
              <a:t>startActivity</a:t>
            </a:r>
            <a:r>
              <a:rPr lang="en-US" dirty="0"/>
              <a:t>(</a:t>
            </a:r>
            <a:r>
              <a:rPr lang="en-US" dirty="0" err="1"/>
              <a:t>mainIntent</a:t>
            </a:r>
            <a:r>
              <a:rPr lang="en-US" dirty="0"/>
              <a:t>);</a:t>
            </a:r>
          </a:p>
          <a:p>
            <a:r>
              <a:rPr lang="en-US" dirty="0"/>
              <a:t>                // finish();</a:t>
            </a:r>
          </a:p>
          <a:p>
            <a:r>
              <a:rPr lang="en-US" dirty="0"/>
              <a:t>            }</a:t>
            </a:r>
          </a:p>
          <a:p>
            <a:r>
              <a:rPr lang="en-US" dirty="0"/>
              <a:t>        });</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729102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Code(5/5)</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smtClean="0"/>
              <a:t>Admin Login</a:t>
            </a:r>
          </a:p>
          <a:p>
            <a:r>
              <a:rPr lang="en-US" dirty="0" err="1"/>
              <a:t>mAdminBTN.setOnClickListener</a:t>
            </a:r>
            <a:r>
              <a:rPr lang="en-US" dirty="0"/>
              <a:t>(new </a:t>
            </a:r>
            <a:r>
              <a:rPr lang="en-US" dirty="0" err="1"/>
              <a:t>View.OnClickListener</a:t>
            </a:r>
            <a:r>
              <a:rPr lang="en-US" dirty="0"/>
              <a:t>() {</a:t>
            </a:r>
          </a:p>
          <a:p>
            <a:r>
              <a:rPr lang="en-US" dirty="0"/>
              <a:t>            @Override</a:t>
            </a:r>
          </a:p>
          <a:p>
            <a:r>
              <a:rPr lang="en-US" dirty="0"/>
              <a:t>            public void </a:t>
            </a:r>
            <a:r>
              <a:rPr lang="en-US" dirty="0" err="1"/>
              <a:t>onClick</a:t>
            </a:r>
            <a:r>
              <a:rPr lang="en-US" dirty="0"/>
              <a:t>(View view) {</a:t>
            </a:r>
          </a:p>
          <a:p>
            <a:endParaRPr lang="en-US" dirty="0"/>
          </a:p>
          <a:p>
            <a:endParaRPr lang="en-US" dirty="0"/>
          </a:p>
          <a:p>
            <a:r>
              <a:rPr lang="en-US" dirty="0"/>
              <a:t>                Intent </a:t>
            </a:r>
            <a:r>
              <a:rPr lang="en-US" dirty="0" err="1"/>
              <a:t>login_intent</a:t>
            </a:r>
            <a:r>
              <a:rPr lang="en-US" dirty="0"/>
              <a:t>=new Intent(</a:t>
            </a:r>
            <a:r>
              <a:rPr lang="en-US" dirty="0" err="1"/>
              <a:t>MainActivity.this,AdminLoginActivity.class</a:t>
            </a:r>
            <a:r>
              <a:rPr lang="en-US" dirty="0"/>
              <a:t>);</a:t>
            </a:r>
          </a:p>
          <a:p>
            <a:r>
              <a:rPr lang="en-US" dirty="0"/>
              <a:t>                </a:t>
            </a:r>
            <a:r>
              <a:rPr lang="en-US" dirty="0" err="1"/>
              <a:t>startActivity</a:t>
            </a:r>
            <a:r>
              <a:rPr lang="en-US" dirty="0"/>
              <a:t>(</a:t>
            </a:r>
            <a:r>
              <a:rPr lang="en-US" dirty="0" err="1"/>
              <a:t>login_intent</a:t>
            </a:r>
            <a:r>
              <a:rPr lang="en-US" dirty="0"/>
              <a:t>);</a:t>
            </a:r>
          </a:p>
          <a:p>
            <a:endParaRPr lang="en-US" dirty="0"/>
          </a:p>
          <a:p>
            <a:r>
              <a:rPr lang="en-US" dirty="0"/>
              <a:t>            }</a:t>
            </a:r>
          </a:p>
          <a:p>
            <a:r>
              <a:rPr lang="en-US" dirty="0"/>
              <a:t>        });</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08947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User Location Activity</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3703263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Imported Libraries(1/2)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import </a:t>
            </a:r>
            <a:r>
              <a:rPr lang="en-US" dirty="0" err="1"/>
              <a:t>com.google.android.gms.common.ConnectionResult</a:t>
            </a:r>
            <a:r>
              <a:rPr lang="en-US" dirty="0"/>
              <a:t>;</a:t>
            </a:r>
          </a:p>
          <a:p>
            <a:r>
              <a:rPr lang="en-US" dirty="0"/>
              <a:t>import </a:t>
            </a:r>
            <a:r>
              <a:rPr lang="en-US" dirty="0" err="1"/>
              <a:t>com.google.android.gms.common.api.GoogleApiClient</a:t>
            </a:r>
            <a:r>
              <a:rPr lang="en-US" dirty="0"/>
              <a:t>;</a:t>
            </a:r>
          </a:p>
          <a:p>
            <a:r>
              <a:rPr lang="en-US" dirty="0"/>
              <a:t>import </a:t>
            </a:r>
            <a:r>
              <a:rPr lang="en-US" dirty="0" err="1"/>
              <a:t>com.google.android.gms.location.LocationListener</a:t>
            </a:r>
            <a:r>
              <a:rPr lang="en-US" dirty="0"/>
              <a:t>;</a:t>
            </a:r>
          </a:p>
          <a:p>
            <a:r>
              <a:rPr lang="en-US" dirty="0"/>
              <a:t>import </a:t>
            </a:r>
            <a:r>
              <a:rPr lang="en-US" dirty="0" err="1"/>
              <a:t>com.google.android.gms.location.LocationRequest</a:t>
            </a:r>
            <a:r>
              <a:rPr lang="en-US" dirty="0"/>
              <a:t>;</a:t>
            </a:r>
          </a:p>
          <a:p>
            <a:r>
              <a:rPr lang="en-US" dirty="0"/>
              <a:t>import </a:t>
            </a:r>
            <a:r>
              <a:rPr lang="en-US" dirty="0" err="1"/>
              <a:t>com.google.android.gms.location.LocationServices</a:t>
            </a:r>
            <a:r>
              <a:rPr lang="en-US" dirty="0"/>
              <a:t>;</a:t>
            </a:r>
          </a:p>
          <a:p>
            <a:r>
              <a:rPr lang="en-US" dirty="0"/>
              <a:t>import </a:t>
            </a:r>
            <a:r>
              <a:rPr lang="en-US" dirty="0" err="1"/>
              <a:t>com.google.android.gms.maps.CameraUpdate</a:t>
            </a:r>
            <a:r>
              <a:rPr lang="en-US" dirty="0"/>
              <a:t>;</a:t>
            </a:r>
          </a:p>
          <a:p>
            <a:r>
              <a:rPr lang="en-US" dirty="0"/>
              <a:t>import </a:t>
            </a:r>
            <a:r>
              <a:rPr lang="en-US" dirty="0" err="1"/>
              <a:t>com.google.android.gms.maps.CameraUpdateFactory</a:t>
            </a:r>
            <a:r>
              <a:rPr lang="en-US" dirty="0"/>
              <a:t>;</a:t>
            </a:r>
          </a:p>
          <a:p>
            <a:r>
              <a:rPr lang="en-US" dirty="0"/>
              <a:t>import </a:t>
            </a:r>
            <a:r>
              <a:rPr lang="en-US" dirty="0" err="1"/>
              <a:t>com.google.android.gms.maps.GoogleMap</a:t>
            </a:r>
            <a:r>
              <a:rPr lang="en-US" dirty="0"/>
              <a: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0991714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Imported </a:t>
            </a:r>
            <a:r>
              <a:rPr lang="en-US" sz="3200" b="1" dirty="0" smtClean="0">
                <a:latin typeface="Times New Roman" panose="02020603050405020304" pitchFamily="18" charset="0"/>
                <a:cs typeface="Times New Roman" panose="02020603050405020304" pitchFamily="18" charset="0"/>
              </a:rPr>
              <a:t>Libraries(2/2</a:t>
            </a:r>
            <a:r>
              <a:rPr lang="en-US" sz="3200" b="1" dirty="0">
                <a:latin typeface="Times New Roman" panose="02020603050405020304" pitchFamily="18" charset="0"/>
                <a:cs typeface="Times New Roman" panose="02020603050405020304" pitchFamily="18" charset="0"/>
              </a:rPr>
              <a:t>)</a:t>
            </a:r>
            <a:endParaRPr lang="en-US" sz="3200" dirty="0"/>
          </a:p>
        </p:txBody>
      </p:sp>
      <p:sp>
        <p:nvSpPr>
          <p:cNvPr id="3" name="Content Placeholder 2"/>
          <p:cNvSpPr>
            <a:spLocks noGrp="1"/>
          </p:cNvSpPr>
          <p:nvPr>
            <p:ph idx="1"/>
          </p:nvPr>
        </p:nvSpPr>
        <p:spPr/>
        <p:txBody>
          <a:bodyPr>
            <a:normAutofit/>
          </a:bodyPr>
          <a:lstStyle/>
          <a:p>
            <a:r>
              <a:rPr lang="en-US" dirty="0"/>
              <a:t>import </a:t>
            </a:r>
            <a:r>
              <a:rPr lang="en-US" dirty="0" err="1"/>
              <a:t>com.google.android.gms.maps.OnMapReadyCallback</a:t>
            </a:r>
            <a:r>
              <a:rPr lang="en-US" dirty="0"/>
              <a:t>;</a:t>
            </a:r>
          </a:p>
          <a:p>
            <a:r>
              <a:rPr lang="en-US" dirty="0"/>
              <a:t>import </a:t>
            </a:r>
            <a:r>
              <a:rPr lang="en-US" dirty="0" err="1"/>
              <a:t>com.google.android.gms.maps.SupportMapFragment</a:t>
            </a:r>
            <a:r>
              <a:rPr lang="en-US" dirty="0"/>
              <a:t>;</a:t>
            </a:r>
          </a:p>
          <a:p>
            <a:r>
              <a:rPr lang="en-US" dirty="0"/>
              <a:t>import </a:t>
            </a:r>
            <a:r>
              <a:rPr lang="en-US" dirty="0" err="1"/>
              <a:t>com.google.android.gms.maps.model.LatLng</a:t>
            </a:r>
            <a:r>
              <a:rPr lang="en-US" dirty="0"/>
              <a:t>;</a:t>
            </a:r>
          </a:p>
          <a:p>
            <a:r>
              <a:rPr lang="en-US" dirty="0"/>
              <a:t>import </a:t>
            </a:r>
            <a:r>
              <a:rPr lang="en-US" dirty="0" err="1"/>
              <a:t>com.google.android.gms.maps.model.MarkerOptions</a:t>
            </a:r>
            <a:r>
              <a:rPr lang="en-US" dirty="0"/>
              <a:t>;</a:t>
            </a:r>
          </a:p>
          <a:p>
            <a:r>
              <a:rPr lang="en-US" dirty="0"/>
              <a:t>import </a:t>
            </a:r>
            <a:r>
              <a:rPr lang="en-US" dirty="0" err="1"/>
              <a:t>com.google.firebase.auth.FirebaseAuth</a:t>
            </a:r>
            <a:r>
              <a:rPr lang="en-US" dirty="0"/>
              <a:t>;</a:t>
            </a:r>
          </a:p>
          <a:p>
            <a:r>
              <a:rPr lang="en-US" dirty="0"/>
              <a:t>import </a:t>
            </a:r>
            <a:r>
              <a:rPr lang="en-US" dirty="0" err="1"/>
              <a:t>com.google.firebase.auth.FirebaseUser</a:t>
            </a:r>
            <a:r>
              <a:rPr lang="en-US" dirty="0"/>
              <a:t>;</a:t>
            </a:r>
          </a:p>
          <a:p>
            <a:r>
              <a:rPr lang="en-US" dirty="0"/>
              <a:t>import </a:t>
            </a:r>
            <a:r>
              <a:rPr lang="en-US" dirty="0" err="1"/>
              <a:t>com.google.firebase.database.DatabaseReference</a:t>
            </a:r>
            <a:r>
              <a:rPr lang="en-US" dirty="0"/>
              <a:t>;</a:t>
            </a:r>
          </a:p>
          <a:p>
            <a:r>
              <a:rPr lang="en-US" dirty="0"/>
              <a:t>import </a:t>
            </a:r>
            <a:r>
              <a:rPr lang="en-US" dirty="0" err="1"/>
              <a:t>com.google.firebase.database.FirebaseDatabase</a:t>
            </a:r>
            <a:r>
              <a:rPr lang="en-US" dirty="0"/>
              <a:t>;</a:t>
            </a:r>
          </a:p>
          <a:p>
            <a:pPr marL="0" indent="0">
              <a:buNone/>
            </a:pPr>
            <a:r>
              <a:rPr lang="en-US" dirty="0" smtClean="0"/>
              <a:t>import </a:t>
            </a:r>
            <a:r>
              <a:rPr lang="en-US" dirty="0" err="1"/>
              <a:t>java.util.HashMap</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4887056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Code(1/2)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smtClean="0"/>
              <a:t>For Nearby Restaurant</a:t>
            </a:r>
          </a:p>
          <a:p>
            <a:pPr marL="0" indent="0">
              <a:buNone/>
            </a:pPr>
            <a:r>
              <a:rPr lang="en-US" dirty="0" err="1"/>
              <a:t>CameraUpdate</a:t>
            </a:r>
            <a:r>
              <a:rPr lang="en-US" dirty="0"/>
              <a:t> update = </a:t>
            </a:r>
            <a:r>
              <a:rPr lang="en-US" dirty="0" err="1"/>
              <a:t>CameraUpdateFactory.newLatLngZoom</a:t>
            </a:r>
            <a:r>
              <a:rPr lang="en-US" dirty="0"/>
              <a:t>(</a:t>
            </a:r>
            <a:r>
              <a:rPr lang="en-US" dirty="0" err="1"/>
              <a:t>latLngCurrent</a:t>
            </a:r>
            <a:r>
              <a:rPr lang="en-US" dirty="0"/>
              <a:t>, 15);</a:t>
            </a:r>
          </a:p>
          <a:p>
            <a:pPr marL="0" indent="0">
              <a:buNone/>
            </a:pPr>
            <a:r>
              <a:rPr lang="en-US" dirty="0"/>
              <a:t>            </a:t>
            </a:r>
            <a:r>
              <a:rPr lang="en-US" dirty="0" err="1"/>
              <a:t>mMap.animateCamera</a:t>
            </a:r>
            <a:r>
              <a:rPr lang="en-US" dirty="0"/>
              <a:t>(update);</a:t>
            </a:r>
          </a:p>
          <a:p>
            <a:pPr marL="0" indent="0">
              <a:buNone/>
            </a:pPr>
            <a:endParaRPr lang="en-US" dirty="0"/>
          </a:p>
          <a:p>
            <a:pPr marL="0" indent="0">
              <a:buNone/>
            </a:pPr>
            <a:endParaRPr lang="en-US" dirty="0"/>
          </a:p>
          <a:p>
            <a:pPr marL="0" indent="0">
              <a:buNone/>
            </a:pPr>
            <a:r>
              <a:rPr lang="en-US" dirty="0"/>
              <a:t>            </a:t>
            </a:r>
            <a:r>
              <a:rPr lang="en-US" dirty="0" err="1"/>
              <a:t>MarkerOptions</a:t>
            </a:r>
            <a:r>
              <a:rPr lang="en-US" dirty="0"/>
              <a:t> options = new </a:t>
            </a:r>
            <a:r>
              <a:rPr lang="en-US" dirty="0" err="1"/>
              <a:t>MarkerOptions</a:t>
            </a:r>
            <a:r>
              <a:rPr lang="en-US" dirty="0"/>
              <a:t>();</a:t>
            </a:r>
          </a:p>
          <a:p>
            <a:pPr marL="0" indent="0">
              <a:buNone/>
            </a:pPr>
            <a:r>
              <a:rPr lang="en-US" dirty="0"/>
              <a:t>            </a:t>
            </a:r>
            <a:r>
              <a:rPr lang="en-US" dirty="0" err="1"/>
              <a:t>options.position</a:t>
            </a:r>
            <a:r>
              <a:rPr lang="en-US" dirty="0"/>
              <a:t>(</a:t>
            </a:r>
            <a:r>
              <a:rPr lang="en-US" dirty="0" err="1"/>
              <a:t>latLngCurrent</a:t>
            </a:r>
            <a:r>
              <a:rPr lang="en-US" dirty="0"/>
              <a:t>);</a:t>
            </a:r>
          </a:p>
          <a:p>
            <a:pPr marL="0" indent="0">
              <a:buNone/>
            </a:pPr>
            <a:r>
              <a:rPr lang="en-US" dirty="0"/>
              <a:t>            </a:t>
            </a:r>
            <a:r>
              <a:rPr lang="en-US" dirty="0" err="1"/>
              <a:t>options.title</a:t>
            </a:r>
            <a:r>
              <a:rPr lang="en-US" dirty="0"/>
              <a:t>("Current Location");</a:t>
            </a:r>
          </a:p>
          <a:p>
            <a:pPr marL="0" indent="0">
              <a:buNone/>
            </a:pPr>
            <a:r>
              <a:rPr lang="en-US" dirty="0"/>
              <a:t>            </a:t>
            </a:r>
            <a:r>
              <a:rPr lang="en-US" dirty="0" err="1"/>
              <a:t>mMap.addMarker</a:t>
            </a:r>
            <a:r>
              <a:rPr lang="en-US" dirty="0"/>
              <a:t>(options);</a:t>
            </a:r>
          </a:p>
          <a:p>
            <a:pPr marL="0" indent="0">
              <a:buNone/>
            </a:pPr>
            <a:endParaRPr lang="en-US" dirty="0"/>
          </a:p>
          <a:p>
            <a:pPr marL="0" indent="0">
              <a:buNone/>
            </a:pPr>
            <a:r>
              <a:rPr lang="en-US" dirty="0"/>
              <a:t>            </a:t>
            </a:r>
            <a:r>
              <a:rPr lang="en-US" dirty="0" err="1"/>
              <a:t>statusOfMap</a:t>
            </a:r>
            <a:r>
              <a:rPr lang="en-US" dirty="0"/>
              <a:t>=1;</a:t>
            </a:r>
            <a:endParaRPr lang="en-US" dirty="0" smtClean="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1771973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50926"/>
            <a:ext cx="7886700" cy="701674"/>
          </a:xfrm>
        </p:spPr>
        <p:txBody>
          <a:bodyPr>
            <a:normAutofit/>
          </a:bodyPr>
          <a:lstStyle/>
          <a:p>
            <a:pPr algn="just"/>
            <a:r>
              <a:rPr lang="en-US" sz="3200" b="1" dirty="0" smtClean="0">
                <a:latin typeface="Times New Roman" panose="02020603050405020304" pitchFamily="18" charset="0"/>
                <a:cs typeface="Times New Roman" pitchFamily="18" charset="0"/>
              </a:rPr>
              <a:t>Aim and Objectives</a:t>
            </a:r>
            <a:endParaRPr lang="en-US" sz="3200" b="1" dirty="0">
              <a:latin typeface="Times New Roman" panose="02020603050405020304" pitchFamily="18" charset="0"/>
              <a:cs typeface="Times New Roman" pitchFamily="18" charset="0"/>
            </a:endParaRPr>
          </a:p>
        </p:txBody>
      </p:sp>
      <p:sp>
        <p:nvSpPr>
          <p:cNvPr id="4" name="Content Placeholder 3"/>
          <p:cNvSpPr>
            <a:spLocks noGrp="1"/>
          </p:cNvSpPr>
          <p:nvPr>
            <p:ph idx="1"/>
          </p:nvPr>
        </p:nvSpPr>
        <p:spPr>
          <a:xfrm>
            <a:off x="628650" y="1752600"/>
            <a:ext cx="7886700" cy="5102050"/>
          </a:xfrm>
        </p:spPr>
        <p:txBody>
          <a:bodyPr>
            <a:noAutofit/>
          </a:bodyPr>
          <a:lstStyle/>
          <a:p>
            <a:r>
              <a:rPr lang="en-US" sz="2400" b="1" dirty="0">
                <a:latin typeface="Times New Roman" pitchFamily="18" charset="0"/>
                <a:cs typeface="Times New Roman" pitchFamily="18" charset="0"/>
              </a:rPr>
              <a:t>AIM:</a:t>
            </a:r>
          </a:p>
          <a:p>
            <a:pPr lvl="2">
              <a:buFont typeface="Wingdings" panose="05000000000000000000" pitchFamily="2" charset="2"/>
              <a:buChar char="§"/>
            </a:pP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develop </a:t>
            </a:r>
            <a:r>
              <a:rPr lang="en-US" sz="2400" dirty="0">
                <a:latin typeface="Times New Roman" pitchFamily="18" charset="0"/>
                <a:cs typeface="Times New Roman" pitchFamily="18" charset="0"/>
              </a:rPr>
              <a:t>an android application </a:t>
            </a:r>
            <a:r>
              <a:rPr lang="en-US" sz="2400" dirty="0" smtClean="0">
                <a:latin typeface="Times New Roman" pitchFamily="18" charset="0"/>
                <a:cs typeface="Times New Roman" pitchFamily="18" charset="0"/>
              </a:rPr>
              <a:t>which will </a:t>
            </a:r>
            <a:r>
              <a:rPr lang="en-US" sz="2400" dirty="0">
                <a:latin typeface="Times New Roman" pitchFamily="18" charset="0"/>
                <a:cs typeface="Times New Roman" pitchFamily="18" charset="0"/>
              </a:rPr>
              <a:t>become a bridge between volunteers and NGOs in any </a:t>
            </a:r>
            <a:r>
              <a:rPr lang="en-US" sz="2400" dirty="0" smtClean="0">
                <a:latin typeface="Times New Roman" pitchFamily="18" charset="0"/>
                <a:cs typeface="Times New Roman" pitchFamily="18" charset="0"/>
              </a:rPr>
              <a:t>domain, </a:t>
            </a:r>
            <a:r>
              <a:rPr lang="en-US" sz="2400" dirty="0">
                <a:latin typeface="Times New Roman" pitchFamily="18" charset="0"/>
                <a:cs typeface="Times New Roman" pitchFamily="18" charset="0"/>
              </a:rPr>
              <a:t>with the help of cloud based easy to access database and </a:t>
            </a:r>
            <a:r>
              <a:rPr lang="en-US" sz="2400" dirty="0" smtClean="0">
                <a:latin typeface="Times New Roman" pitchFamily="18" charset="0"/>
                <a:cs typeface="Times New Roman" pitchFamily="18" charset="0"/>
              </a:rPr>
              <a:t>help to </a:t>
            </a:r>
            <a:r>
              <a:rPr lang="en-US" sz="2400" dirty="0">
                <a:latin typeface="Times New Roman" pitchFamily="18" charset="0"/>
                <a:cs typeface="Times New Roman" pitchFamily="18" charset="0"/>
              </a:rPr>
              <a:t>reduce the wastage of food by providing it to nearby NGOs using location </a:t>
            </a:r>
            <a:r>
              <a:rPr lang="en-US" sz="2400" dirty="0" smtClean="0">
                <a:latin typeface="Times New Roman" pitchFamily="18" charset="0"/>
                <a:cs typeface="Times New Roman" pitchFamily="18" charset="0"/>
              </a:rPr>
              <a:t>service</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OBJECTIVES</a:t>
            </a:r>
            <a:r>
              <a:rPr lang="en-US" sz="2400" b="1" dirty="0">
                <a:latin typeface="Times New Roman" pitchFamily="18" charset="0"/>
                <a:cs typeface="Times New Roman" pitchFamily="18" charset="0"/>
              </a:rPr>
              <a:t>:</a:t>
            </a:r>
          </a:p>
          <a:p>
            <a:pPr lvl="2">
              <a:buFont typeface="Wingdings" panose="05000000000000000000" pitchFamily="2" charset="2"/>
              <a:buChar char="§"/>
            </a:pPr>
            <a:r>
              <a:rPr lang="en-US" sz="2400" dirty="0">
                <a:latin typeface="Times New Roman" pitchFamily="18" charset="0"/>
                <a:cs typeface="Times New Roman" pitchFamily="18" charset="0"/>
              </a:rPr>
              <a:t>To provide an overview on cloud based data storage</a:t>
            </a:r>
          </a:p>
          <a:p>
            <a:pPr lvl="2">
              <a:buFont typeface="Wingdings" panose="05000000000000000000" pitchFamily="2" charset="2"/>
              <a:buChar char="§"/>
            </a:pP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study </a:t>
            </a:r>
            <a:r>
              <a:rPr lang="en-US" sz="2400" dirty="0" smtClean="0">
                <a:latin typeface="Times New Roman" pitchFamily="18" charset="0"/>
                <a:cs typeface="Times New Roman" pitchFamily="18" charset="0"/>
              </a:rPr>
              <a:t>location based </a:t>
            </a:r>
            <a:r>
              <a:rPr lang="en-US" sz="2400" dirty="0" smtClean="0">
                <a:latin typeface="Times New Roman" pitchFamily="18" charset="0"/>
                <a:cs typeface="Times New Roman" pitchFamily="18" charset="0"/>
              </a:rPr>
              <a:t>service to search nearby locations</a:t>
            </a:r>
            <a:endParaRPr lang="en-US" sz="2400" dirty="0">
              <a:latin typeface="Times New Roman" pitchFamily="18" charset="0"/>
              <a:cs typeface="Times New Roman" pitchFamily="18" charset="0"/>
            </a:endParaRPr>
          </a:p>
          <a:p>
            <a:pPr lvl="2">
              <a:buFont typeface="Wingdings" panose="05000000000000000000" pitchFamily="2" charset="2"/>
              <a:buChar char="§"/>
            </a:pP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develop an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android </a:t>
            </a:r>
            <a:r>
              <a:rPr lang="en-US" sz="2400" dirty="0" smtClean="0">
                <a:latin typeface="Times New Roman" pitchFamily="18" charset="0"/>
                <a:cs typeface="Times New Roman" pitchFamily="18" charset="0"/>
              </a:rPr>
              <a:t>application</a:t>
            </a:r>
            <a:endParaRPr lang="en-US" sz="2400" dirty="0">
              <a:latin typeface="Times New Roman" pitchFamily="18" charset="0"/>
              <a:cs typeface="Times New Roman" pitchFamily="18" charset="0"/>
            </a:endParaRPr>
          </a:p>
          <a:p>
            <a:pPr lvl="2" indent="0">
              <a:buNone/>
            </a:pPr>
            <a:endParaRPr lang="en-US" sz="24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020089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Code(2/2)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a:t>FirebaseUser </a:t>
            </a:r>
            <a:r>
              <a:rPr lang="en-US" dirty="0" err="1"/>
              <a:t>current_user</a:t>
            </a:r>
            <a:r>
              <a:rPr lang="en-US" dirty="0"/>
              <a:t> = </a:t>
            </a:r>
            <a:r>
              <a:rPr lang="en-US" dirty="0" err="1"/>
              <a:t>FirebaseAuth.getInstance</a:t>
            </a:r>
            <a:r>
              <a:rPr lang="en-US" dirty="0"/>
              <a:t>().</a:t>
            </a:r>
            <a:r>
              <a:rPr lang="en-US" dirty="0" err="1"/>
              <a:t>getCurrentUser</a:t>
            </a:r>
            <a:r>
              <a:rPr lang="en-US" dirty="0"/>
              <a:t>();</a:t>
            </a:r>
          </a:p>
          <a:p>
            <a:endParaRPr lang="en-US" dirty="0"/>
          </a:p>
          <a:p>
            <a:r>
              <a:rPr lang="en-US" dirty="0"/>
              <a:t>            String </a:t>
            </a:r>
            <a:r>
              <a:rPr lang="en-US" dirty="0" err="1"/>
              <a:t>uid</a:t>
            </a:r>
            <a:r>
              <a:rPr lang="en-US" dirty="0"/>
              <a:t>=</a:t>
            </a:r>
            <a:r>
              <a:rPr lang="en-US" dirty="0" err="1"/>
              <a:t>current_user.getUid</a:t>
            </a:r>
            <a:r>
              <a:rPr lang="en-US" dirty="0"/>
              <a:t>();</a:t>
            </a:r>
          </a:p>
          <a:p>
            <a:r>
              <a:rPr lang="en-US" dirty="0"/>
              <a:t>            </a:t>
            </a:r>
            <a:r>
              <a:rPr lang="en-US" dirty="0" err="1"/>
              <a:t>mDatabase</a:t>
            </a:r>
            <a:r>
              <a:rPr lang="en-US" dirty="0"/>
              <a:t>= </a:t>
            </a:r>
            <a:r>
              <a:rPr lang="en-US" dirty="0" err="1"/>
              <a:t>FirebaseDatabase.getInstance</a:t>
            </a:r>
            <a:r>
              <a:rPr lang="en-US" dirty="0"/>
              <a:t>().</a:t>
            </a:r>
            <a:r>
              <a:rPr lang="en-US" dirty="0" err="1"/>
              <a:t>getReference</a:t>
            </a:r>
            <a:r>
              <a:rPr lang="en-US" dirty="0"/>
              <a:t>().child("</a:t>
            </a:r>
            <a:r>
              <a:rPr lang="en-US" dirty="0" err="1"/>
              <a:t>Volunteers_loc</a:t>
            </a:r>
            <a:r>
              <a:rPr lang="en-US" dirty="0"/>
              <a:t>").child(</a:t>
            </a:r>
            <a:r>
              <a:rPr lang="en-US" dirty="0" err="1"/>
              <a:t>uid</a:t>
            </a:r>
            <a:r>
              <a:rPr lang="en-US" dirty="0"/>
              <a:t>);</a:t>
            </a:r>
          </a:p>
          <a:p>
            <a:endParaRPr lang="en-US" dirty="0"/>
          </a:p>
          <a:p>
            <a:r>
              <a:rPr lang="en-US" dirty="0"/>
              <a:t>            </a:t>
            </a:r>
            <a:r>
              <a:rPr lang="en-US" dirty="0" err="1"/>
              <a:t>HashMap</a:t>
            </a:r>
            <a:r>
              <a:rPr lang="en-US" dirty="0"/>
              <a:t>&lt;</a:t>
            </a:r>
            <a:r>
              <a:rPr lang="en-US" dirty="0" err="1"/>
              <a:t>String,String</a:t>
            </a:r>
            <a:r>
              <a:rPr lang="en-US" dirty="0"/>
              <a:t>&gt; </a:t>
            </a:r>
            <a:r>
              <a:rPr lang="en-US" dirty="0" err="1"/>
              <a:t>VolunteersMap</a:t>
            </a:r>
            <a:r>
              <a:rPr lang="en-US" dirty="0"/>
              <a:t>= new </a:t>
            </a:r>
            <a:r>
              <a:rPr lang="en-US" dirty="0" err="1"/>
              <a:t>HashMap</a:t>
            </a:r>
            <a:r>
              <a:rPr lang="en-US" dirty="0"/>
              <a:t>&lt;&gt;();</a:t>
            </a:r>
          </a:p>
          <a:p>
            <a:r>
              <a:rPr lang="en-US" dirty="0"/>
              <a:t>            </a:t>
            </a:r>
            <a:r>
              <a:rPr lang="en-US" dirty="0" err="1"/>
              <a:t>VolunteersMap.put</a:t>
            </a:r>
            <a:r>
              <a:rPr lang="en-US" dirty="0"/>
              <a:t>("</a:t>
            </a:r>
            <a:r>
              <a:rPr lang="en-US" dirty="0" err="1"/>
              <a:t>Lat</a:t>
            </a:r>
            <a:r>
              <a:rPr lang="en-US" dirty="0"/>
              <a:t>",</a:t>
            </a:r>
            <a:r>
              <a:rPr lang="en-US" dirty="0" err="1"/>
              <a:t>Lat</a:t>
            </a:r>
            <a:r>
              <a:rPr lang="en-US" dirty="0"/>
              <a:t>+"");</a:t>
            </a:r>
          </a:p>
          <a:p>
            <a:r>
              <a:rPr lang="en-US" dirty="0"/>
              <a:t>            </a:t>
            </a:r>
            <a:r>
              <a:rPr lang="en-US" dirty="0" err="1"/>
              <a:t>VolunteersMap.put</a:t>
            </a:r>
            <a:r>
              <a:rPr lang="en-US" dirty="0"/>
              <a:t>("Lan",</a:t>
            </a:r>
            <a:r>
              <a:rPr lang="en-US" dirty="0" err="1"/>
              <a:t>Lng</a:t>
            </a:r>
            <a:r>
              <a:rPr lang="en-US" dirty="0"/>
              <a:t>+"");</a:t>
            </a:r>
          </a:p>
          <a:p>
            <a:r>
              <a:rPr lang="en-US" dirty="0"/>
              <a:t>            //</a:t>
            </a:r>
            <a:r>
              <a:rPr lang="en-US" dirty="0" err="1"/>
              <a:t>VolunteersMap.put</a:t>
            </a:r>
            <a:r>
              <a:rPr lang="en-US" dirty="0"/>
              <a:t>("</a:t>
            </a:r>
            <a:r>
              <a:rPr lang="en-US" dirty="0" err="1"/>
              <a:t>Email_id",email</a:t>
            </a:r>
            <a:r>
              <a:rPr lang="en-US" dirty="0"/>
              <a:t>);</a:t>
            </a:r>
          </a:p>
          <a:p>
            <a:endParaRPr lang="en-US" dirty="0"/>
          </a:p>
          <a:p>
            <a:r>
              <a:rPr lang="en-US" dirty="0"/>
              <a:t>            </a:t>
            </a:r>
            <a:r>
              <a:rPr lang="en-US" dirty="0" err="1"/>
              <a:t>mDatabase.setValue</a:t>
            </a:r>
            <a:r>
              <a:rPr lang="en-US" dirty="0"/>
              <a:t>(</a:t>
            </a:r>
            <a:r>
              <a:rPr lang="en-US" dirty="0" err="1"/>
              <a:t>VolunteersMap</a:t>
            </a:r>
            <a:r>
              <a:rPr lang="en-US" dirty="0"/>
              <a:t>);</a:t>
            </a:r>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9548366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NGOs List</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3050740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Restaurants List</a:t>
            </a:r>
            <a:endParaRPr lang="en-US" sz="32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62834" y="1846263"/>
            <a:ext cx="2262782" cy="4022725"/>
          </a:xfrm>
        </p:spPr>
      </p:pic>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999493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connect people with NGOs</a:t>
            </a:r>
          </a:p>
          <a:p>
            <a:r>
              <a:rPr lang="en-US" sz="2400" dirty="0">
                <a:latin typeface="Times New Roman" panose="02020603050405020304" pitchFamily="18" charset="0"/>
                <a:cs typeface="Times New Roman" panose="02020603050405020304" pitchFamily="18" charset="0"/>
              </a:rPr>
              <a:t>To stop the wastage of food.</a:t>
            </a:r>
          </a:p>
          <a:p>
            <a:r>
              <a:rPr lang="en-US" sz="2400" dirty="0">
                <a:latin typeface="Times New Roman" panose="02020603050405020304" pitchFamily="18" charset="0"/>
                <a:cs typeface="Times New Roman" panose="02020603050405020304" pitchFamily="18" charset="0"/>
              </a:rPr>
              <a:t>To get help when some natural calamity occurs </a:t>
            </a:r>
            <a:r>
              <a:rPr lang="en-US" sz="2400" dirty="0" smtClean="0">
                <a:latin typeface="Times New Roman" pitchFamily="18" charset="0"/>
                <a:cs typeface="Times New Roman" pitchFamily="18" charset="0"/>
              </a:rPr>
              <a:t>somewhere</a:t>
            </a:r>
          </a:p>
          <a:p>
            <a:r>
              <a:rPr lang="en-US" sz="2400" dirty="0" smtClean="0">
                <a:latin typeface="Times New Roman" pitchFamily="18" charset="0"/>
                <a:cs typeface="Times New Roman" pitchFamily="18" charset="0"/>
              </a:rPr>
              <a:t>Helpful for government to track records of NGOs</a:t>
            </a:r>
          </a:p>
          <a:p>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253623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400" dirty="0"/>
              <a:t>The system which we have proposed An android application which connecting people, restaurants, NGOs for the purpose to improve waste food management services. </a:t>
            </a:r>
          </a:p>
          <a:p>
            <a:r>
              <a:rPr lang="en-US" sz="2400" dirty="0" smtClean="0"/>
              <a:t>This </a:t>
            </a:r>
            <a:r>
              <a:rPr lang="en-US" sz="2400" dirty="0"/>
              <a:t>application is based on android, cloud, location based service. For location based service we are using </a:t>
            </a:r>
            <a:r>
              <a:rPr lang="en-US" sz="2400" dirty="0" err="1"/>
              <a:t>Haversines</a:t>
            </a:r>
            <a:r>
              <a:rPr lang="en-US" sz="2400" dirty="0"/>
              <a:t> formula. </a:t>
            </a:r>
            <a:endParaRPr lang="en-US" sz="2400" dirty="0" smtClean="0"/>
          </a:p>
          <a:p>
            <a:r>
              <a:rPr lang="en-US" sz="2400" dirty="0" smtClean="0"/>
              <a:t>Android </a:t>
            </a:r>
            <a:r>
              <a:rPr lang="en-US" sz="2400" dirty="0"/>
              <a:t>app is connected to cloud for data storage purpose. It concludes that using cloud, </a:t>
            </a:r>
            <a:r>
              <a:rPr lang="en-US" sz="2400" dirty="0" err="1"/>
              <a:t>Haversines</a:t>
            </a:r>
            <a:r>
              <a:rPr lang="en-US" sz="2400" dirty="0"/>
              <a:t> formula we are arranging volunteers according to shortest distance allocation to serve for the NGOs.</a:t>
            </a:r>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References(1/2)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59" y="1845734"/>
            <a:ext cx="7543801" cy="4326466"/>
          </a:xfrm>
        </p:spPr>
        <p:txBody>
          <a:bodyPr>
            <a:normAutofit fontScale="92500" lnSpcReduction="10000"/>
          </a:bodyPr>
          <a:lstStyle/>
          <a:p>
            <a:pPr>
              <a:buNone/>
            </a:pPr>
            <a:r>
              <a:rPr lang="en-IN" sz="2200" dirty="0">
                <a:latin typeface="Times New Roman" panose="02020603050405020304" pitchFamily="18" charset="0"/>
                <a:cs typeface="Times New Roman" panose="02020603050405020304" pitchFamily="18" charset="0"/>
              </a:rPr>
              <a:t>[1] </a:t>
            </a:r>
            <a:r>
              <a:rPr lang="en-US" sz="2200" dirty="0">
                <a:latin typeface="Times New Roman" panose="02020603050405020304" pitchFamily="18" charset="0"/>
                <a:cs typeface="Times New Roman" panose="02020603050405020304" pitchFamily="18" charset="0"/>
              </a:rPr>
              <a:t>E. </a:t>
            </a:r>
            <a:r>
              <a:rPr lang="en-US" sz="2200" dirty="0" err="1">
                <a:latin typeface="Times New Roman" panose="02020603050405020304" pitchFamily="18" charset="0"/>
                <a:cs typeface="Times New Roman" panose="02020603050405020304" pitchFamily="18" charset="0"/>
              </a:rPr>
              <a:t>Winarno</a:t>
            </a:r>
            <a:r>
              <a:rPr lang="en-US" sz="2200" dirty="0">
                <a:latin typeface="Times New Roman" panose="02020603050405020304" pitchFamily="18" charset="0"/>
                <a:cs typeface="Times New Roman" panose="02020603050405020304" pitchFamily="18" charset="0"/>
              </a:rPr>
              <a:t>, W. </a:t>
            </a:r>
            <a:r>
              <a:rPr lang="en-US" sz="2200" dirty="0" err="1">
                <a:latin typeface="Times New Roman" panose="02020603050405020304" pitchFamily="18" charset="0"/>
                <a:cs typeface="Times New Roman" panose="02020603050405020304" pitchFamily="18" charset="0"/>
              </a:rPr>
              <a:t>Hadikurniawati</a:t>
            </a:r>
            <a:r>
              <a:rPr lang="en-US" sz="2200" dirty="0">
                <a:latin typeface="Times New Roman" panose="02020603050405020304" pitchFamily="18" charset="0"/>
                <a:cs typeface="Times New Roman" panose="02020603050405020304" pitchFamily="18" charset="0"/>
              </a:rPr>
              <a:t> and R. N. Rosso, "Location based service for presence system using </a:t>
            </a:r>
            <a:r>
              <a:rPr lang="en-US" sz="2200" dirty="0" err="1">
                <a:latin typeface="Times New Roman" panose="02020603050405020304" pitchFamily="18" charset="0"/>
                <a:cs typeface="Times New Roman" panose="02020603050405020304" pitchFamily="18" charset="0"/>
              </a:rPr>
              <a:t>haversine</a:t>
            </a:r>
            <a:r>
              <a:rPr lang="en-US" sz="2200" dirty="0">
                <a:latin typeface="Times New Roman" panose="02020603050405020304" pitchFamily="18" charset="0"/>
                <a:cs typeface="Times New Roman" panose="02020603050405020304" pitchFamily="18" charset="0"/>
              </a:rPr>
              <a:t> method," </a:t>
            </a:r>
            <a:r>
              <a:rPr lang="en-US" sz="2200" i="1" dirty="0">
                <a:latin typeface="Times New Roman" panose="02020603050405020304" pitchFamily="18" charset="0"/>
                <a:cs typeface="Times New Roman" panose="02020603050405020304" pitchFamily="18" charset="0"/>
              </a:rPr>
              <a:t>2017 International Conference on Innovative and Creative Information Technology (</a:t>
            </a:r>
            <a:r>
              <a:rPr lang="en-US" sz="2200" i="1" dirty="0" err="1">
                <a:latin typeface="Times New Roman" panose="02020603050405020304" pitchFamily="18" charset="0"/>
                <a:cs typeface="Times New Roman" panose="02020603050405020304" pitchFamily="18" charset="0"/>
              </a:rPr>
              <a:t>ICITech</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Salatiga</a:t>
            </a:r>
            <a:r>
              <a:rPr lang="en-US" sz="2200" dirty="0">
                <a:latin typeface="Times New Roman" panose="02020603050405020304" pitchFamily="18" charset="0"/>
                <a:cs typeface="Times New Roman" panose="02020603050405020304" pitchFamily="18" charset="0"/>
              </a:rPr>
              <a:t>, 2017, pp. 1-4.</a:t>
            </a:r>
            <a:br>
              <a:rPr lang="en-US"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2] </a:t>
            </a:r>
            <a:r>
              <a:rPr lang="en-US" sz="2200" dirty="0">
                <a:latin typeface="Times New Roman" panose="02020603050405020304" pitchFamily="18" charset="0"/>
                <a:cs typeface="Times New Roman" panose="02020603050405020304" pitchFamily="18" charset="0"/>
              </a:rPr>
              <a:t>E. </a:t>
            </a:r>
            <a:r>
              <a:rPr lang="en-US" sz="2200" dirty="0" err="1">
                <a:latin typeface="Times New Roman" panose="02020603050405020304" pitchFamily="18" charset="0"/>
                <a:cs typeface="Times New Roman" panose="02020603050405020304" pitchFamily="18" charset="0"/>
              </a:rPr>
              <a:t>Winarno</a:t>
            </a:r>
            <a:r>
              <a:rPr lang="en-US" sz="2200" dirty="0">
                <a:latin typeface="Times New Roman" panose="02020603050405020304" pitchFamily="18" charset="0"/>
                <a:cs typeface="Times New Roman" panose="02020603050405020304" pitchFamily="18" charset="0"/>
              </a:rPr>
              <a:t>, W. </a:t>
            </a:r>
            <a:r>
              <a:rPr lang="en-US" sz="2200" dirty="0" err="1">
                <a:latin typeface="Times New Roman" panose="02020603050405020304" pitchFamily="18" charset="0"/>
                <a:cs typeface="Times New Roman" panose="02020603050405020304" pitchFamily="18" charset="0"/>
              </a:rPr>
              <a:t>Hadikurniawati</a:t>
            </a:r>
            <a:r>
              <a:rPr lang="en-US" sz="2200" dirty="0">
                <a:latin typeface="Times New Roman" panose="02020603050405020304" pitchFamily="18" charset="0"/>
                <a:cs typeface="Times New Roman" panose="02020603050405020304" pitchFamily="18" charset="0"/>
              </a:rPr>
              <a:t> and R. N. Rosso, "Location based service for presence system using </a:t>
            </a:r>
            <a:r>
              <a:rPr lang="en-US" sz="2200" dirty="0" err="1">
                <a:latin typeface="Times New Roman" panose="02020603050405020304" pitchFamily="18" charset="0"/>
                <a:cs typeface="Times New Roman" panose="02020603050405020304" pitchFamily="18" charset="0"/>
              </a:rPr>
              <a:t>haversine</a:t>
            </a:r>
            <a:r>
              <a:rPr lang="en-US" sz="2200" dirty="0">
                <a:latin typeface="Times New Roman" panose="02020603050405020304" pitchFamily="18" charset="0"/>
                <a:cs typeface="Times New Roman" panose="02020603050405020304" pitchFamily="18" charset="0"/>
              </a:rPr>
              <a:t> method," </a:t>
            </a:r>
            <a:r>
              <a:rPr lang="en-US" sz="2200" i="1" dirty="0">
                <a:latin typeface="Times New Roman" panose="02020603050405020304" pitchFamily="18" charset="0"/>
                <a:cs typeface="Times New Roman" panose="02020603050405020304" pitchFamily="18" charset="0"/>
              </a:rPr>
              <a:t>2017 International Conference on Innovative and Creative Information Technology (</a:t>
            </a:r>
            <a:r>
              <a:rPr lang="en-US" sz="2200" i="1" dirty="0" err="1">
                <a:latin typeface="Times New Roman" panose="02020603050405020304" pitchFamily="18" charset="0"/>
                <a:cs typeface="Times New Roman" panose="02020603050405020304" pitchFamily="18" charset="0"/>
              </a:rPr>
              <a:t>ICITech</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Salatiga</a:t>
            </a:r>
            <a:r>
              <a:rPr lang="en-US" sz="2200" dirty="0">
                <a:latin typeface="Times New Roman" panose="02020603050405020304" pitchFamily="18" charset="0"/>
                <a:cs typeface="Times New Roman" panose="02020603050405020304" pitchFamily="18" charset="0"/>
              </a:rPr>
              <a:t>, 2017, pp. 1-4.</a:t>
            </a:r>
            <a:br>
              <a:rPr lang="en-US"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3] </a:t>
            </a:r>
            <a:r>
              <a:rPr lang="en-US" sz="2200" dirty="0">
                <a:latin typeface="Times New Roman" panose="02020603050405020304" pitchFamily="18" charset="0"/>
                <a:cs typeface="Times New Roman" panose="02020603050405020304" pitchFamily="18" charset="0"/>
              </a:rPr>
              <a:t>W. Li, C. Yen, Y. Lin, S. Tung and S. Huang, "</a:t>
            </a:r>
            <a:r>
              <a:rPr lang="en-US" sz="2200" dirty="0" err="1">
                <a:latin typeface="Times New Roman" panose="02020603050405020304" pitchFamily="18" charset="0"/>
                <a:cs typeface="Times New Roman" panose="02020603050405020304" pitchFamily="18" charset="0"/>
              </a:rPr>
              <a:t>JustIoT</a:t>
            </a:r>
            <a:r>
              <a:rPr lang="en-US" sz="2200" dirty="0">
                <a:latin typeface="Times New Roman" panose="02020603050405020304" pitchFamily="18" charset="0"/>
                <a:cs typeface="Times New Roman" panose="02020603050405020304" pitchFamily="18" charset="0"/>
              </a:rPr>
              <a:t> Internet of Things based on the Firebase real-time database," </a:t>
            </a:r>
            <a:r>
              <a:rPr lang="en-US" sz="2200" i="1" dirty="0">
                <a:latin typeface="Times New Roman" panose="02020603050405020304" pitchFamily="18" charset="0"/>
                <a:cs typeface="Times New Roman" panose="02020603050405020304" pitchFamily="18" charset="0"/>
              </a:rPr>
              <a:t>2018 IEEE International Conference on Smart Manufacturing, Industrial &amp; Logistics Engineering (SMILE)</a:t>
            </a:r>
            <a:r>
              <a:rPr lang="en-US" sz="2200" dirty="0">
                <a:latin typeface="Times New Roman" panose="02020603050405020304" pitchFamily="18" charset="0"/>
                <a:cs typeface="Times New Roman" panose="02020603050405020304" pitchFamily="18" charset="0"/>
              </a:rPr>
              <a:t>, Hsinchu, 2018, pp. 43-47.</a:t>
            </a:r>
            <a:br>
              <a:rPr lang="en-US" sz="2200" dirty="0">
                <a:latin typeface="Times New Roman" panose="02020603050405020304" pitchFamily="18" charset="0"/>
                <a:cs typeface="Times New Roman" panose="02020603050405020304" pitchFamily="18" charset="0"/>
              </a:rPr>
            </a:b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4</a:t>
            </a:r>
            <a:r>
              <a:rPr lang="en-IN"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 Kumar, M. A. </a:t>
            </a:r>
            <a:r>
              <a:rPr lang="en-US" sz="2200" dirty="0" err="1">
                <a:latin typeface="Times New Roman" panose="02020603050405020304" pitchFamily="18" charset="0"/>
                <a:cs typeface="Times New Roman" panose="02020603050405020304" pitchFamily="18" charset="0"/>
              </a:rPr>
              <a:t>Qadeer</a:t>
            </a:r>
            <a:r>
              <a:rPr lang="en-US" sz="2200" dirty="0">
                <a:latin typeface="Times New Roman" panose="02020603050405020304" pitchFamily="18" charset="0"/>
                <a:cs typeface="Times New Roman" panose="02020603050405020304" pitchFamily="18" charset="0"/>
              </a:rPr>
              <a:t> and A. Gupta, "Location based services using android (LBSOID)," </a:t>
            </a:r>
            <a:r>
              <a:rPr lang="en-US" sz="2200" i="1" dirty="0">
                <a:latin typeface="Times New Roman" panose="02020603050405020304" pitchFamily="18" charset="0"/>
                <a:cs typeface="Times New Roman" panose="02020603050405020304" pitchFamily="18" charset="0"/>
              </a:rPr>
              <a:t>2009 IEEE International Conference on Internet Multimedia Services Architecture and Applications (IMSAA)</a:t>
            </a:r>
            <a:r>
              <a:rPr lang="en-US" sz="2200" dirty="0">
                <a:latin typeface="Times New Roman" panose="02020603050405020304" pitchFamily="18" charset="0"/>
                <a:cs typeface="Times New Roman" panose="02020603050405020304" pitchFamily="18" charset="0"/>
              </a:rPr>
              <a:t>, Bangalore, 2009, pp. 1-5.</a:t>
            </a:r>
            <a:br>
              <a:rPr lang="en-US" sz="2200" dirty="0">
                <a:latin typeface="Times New Roman" panose="02020603050405020304" pitchFamily="18" charset="0"/>
                <a:cs typeface="Times New Roman" panose="02020603050405020304" pitchFamily="18" charset="0"/>
              </a:rPr>
            </a:br>
            <a:endParaRPr lang="en-US" sz="2200"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8377837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References(2/2</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5562" y="1758826"/>
            <a:ext cx="7543801" cy="4023360"/>
          </a:xfrm>
        </p:spPr>
        <p:txBody>
          <a:bodyPr>
            <a:normAutofit/>
          </a:bodyPr>
          <a:lstStyle/>
          <a:p>
            <a:pPr>
              <a:buNone/>
            </a:pP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https://firebase.google.com/</a:t>
            </a:r>
          </a:p>
          <a:p>
            <a:pPr>
              <a:buNone/>
            </a:pP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https://blog.back4app.com/2016/06/15/firebase-parse</a:t>
            </a:r>
            <a:r>
              <a:rPr lang="en-US"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buNone/>
            </a:pP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7] https://</a:t>
            </a:r>
            <a:r>
              <a:rPr lang="en-IN" dirty="0" smtClean="0">
                <a:latin typeface="Times New Roman" panose="02020603050405020304" pitchFamily="18" charset="0"/>
                <a:cs typeface="Times New Roman" panose="02020603050405020304" pitchFamily="18" charset="0"/>
              </a:rPr>
              <a:t>stackoverflow.com/questions/38248046/is-the-haversine-formula-or-the-vincentys-formula-better-for-calculating-distan</a:t>
            </a:r>
          </a:p>
          <a:p>
            <a:pPr>
              <a:buNone/>
            </a:pPr>
            <a:r>
              <a:rPr lang="en-IN" dirty="0">
                <a:latin typeface="Times New Roman" panose="02020603050405020304" pitchFamily="18" charset="0"/>
                <a:cs typeface="Times New Roman" panose="02020603050405020304" pitchFamily="18" charset="0"/>
              </a:rPr>
              <a:t>[8] https://www.milesweb.com/blog/hosting/cloud/10-benefits-data-storage-cloud</a:t>
            </a:r>
            <a:r>
              <a:rPr lang="en-IN" dirty="0" smtClean="0">
                <a:latin typeface="Times New Roman" panose="02020603050405020304" pitchFamily="18" charset="0"/>
                <a:cs typeface="Times New Roman" panose="02020603050405020304" pitchFamily="18" charset="0"/>
              </a:rPr>
              <a:t>/</a:t>
            </a:r>
          </a:p>
          <a:p>
            <a:pPr>
              <a:buNone/>
            </a:pPr>
            <a:endParaRPr lang="en-IN" dirty="0"/>
          </a:p>
          <a:p>
            <a:pPr>
              <a:buNone/>
            </a:pPr>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833631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600"/>
            <a:ext cx="7897436" cy="740793"/>
          </a:xfrm>
        </p:spPr>
        <p:txBody>
          <a:bodyPr>
            <a:normAutofit/>
          </a:bodyPr>
          <a:lstStyle/>
          <a:p>
            <a:r>
              <a:rPr lang="en-US" sz="3200" b="1" dirty="0" smtClean="0">
                <a:latin typeface="Times New Roman" panose="02020603050405020304" pitchFamily="18" charset="0"/>
                <a:cs typeface="Times New Roman" panose="02020603050405020304" pitchFamily="18" charset="0"/>
              </a:rPr>
              <a:t>Literature Survey(1/2)</a:t>
            </a:r>
            <a:endParaRPr lang="en-US" sz="3200" b="1"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699120010"/>
              </p:ext>
            </p:extLst>
          </p:nvPr>
        </p:nvGraphicFramePr>
        <p:xfrm>
          <a:off x="624471" y="1828800"/>
          <a:ext cx="7897437" cy="3643692"/>
        </p:xfrm>
        <a:graphic>
          <a:graphicData uri="http://schemas.openxmlformats.org/drawingml/2006/table">
            <a:tbl>
              <a:tblPr firstRow="1" bandRow="1">
                <a:tableStyleId>{5C22544A-7EE6-4342-B048-85BDC9FD1C3A}</a:tableStyleId>
              </a:tblPr>
              <a:tblGrid>
                <a:gridCol w="734568"/>
                <a:gridCol w="2472935"/>
                <a:gridCol w="797721"/>
                <a:gridCol w="1789493"/>
                <a:gridCol w="2102720"/>
              </a:tblGrid>
              <a:tr h="443292">
                <a:tc>
                  <a:txBody>
                    <a:bodyPr/>
                    <a:lstStyle/>
                    <a:p>
                      <a:pPr algn="ctr"/>
                      <a:r>
                        <a:rPr lang="en-US" sz="2000" dirty="0" err="1" smtClean="0">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a:txBody>
                  <a:tcPr/>
                </a:tc>
              </a:tr>
              <a:tr h="1287842">
                <a:tc>
                  <a:txBody>
                    <a:bodyPr/>
                    <a:lstStyle/>
                    <a:p>
                      <a:r>
                        <a:rPr lang="en-US" sz="1800" dirty="0" smtClean="0">
                          <a:latin typeface="Times New Roman" panose="02020603050405020304" pitchFamily="18" charset="0"/>
                          <a:cs typeface="Times New Roman" panose="02020603050405020304" pitchFamily="18" charset="0"/>
                        </a:rPr>
                        <a:t>1</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smtClean="0">
                          <a:latin typeface="Times New Roman" panose="02020603050405020304" pitchFamily="18" charset="0"/>
                          <a:cs typeface="Times New Roman" panose="02020603050405020304" pitchFamily="18" charset="0"/>
                        </a:rPr>
                        <a:t>Intelligent LBS using Android with</a:t>
                      </a:r>
                      <a:r>
                        <a:rPr lang="en-US" sz="1800" b="0" i="0" u="none" strike="noStrike" dirty="0" smtClean="0">
                          <a:latin typeface="Times New Roman" panose="02020603050405020304" pitchFamily="18" charset="0"/>
                          <a:cs typeface="Times New Roman" panose="02020603050405020304" pitchFamily="18" charset="0"/>
                        </a:rPr>
                        <a:t> </a:t>
                      </a:r>
                      <a:r>
                        <a:rPr lang="en-US" sz="1800" b="0" i="0" u="none" strike="noStrike" baseline="0" dirty="0" smtClean="0">
                          <a:latin typeface="Times New Roman" panose="02020603050405020304" pitchFamily="18" charset="0"/>
                          <a:cs typeface="Times New Roman" panose="02020603050405020304" pitchFamily="18" charset="0"/>
                        </a:rPr>
                        <a:t>GPS and Geo-Tagging Applications</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2016</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S. K. Tiwari, G. K. </a:t>
                      </a:r>
                      <a:r>
                        <a:rPr lang="en-US" sz="1800" dirty="0" err="1" smtClean="0">
                          <a:latin typeface="Times New Roman" panose="02020603050405020304" pitchFamily="18" charset="0"/>
                          <a:cs typeface="Times New Roman" panose="02020603050405020304" pitchFamily="18" charset="0"/>
                        </a:rPr>
                        <a:t>Varshney</a:t>
                      </a:r>
                      <a:r>
                        <a:rPr lang="en-US" sz="1800" dirty="0" smtClean="0">
                          <a:latin typeface="Times New Roman" panose="02020603050405020304" pitchFamily="18" charset="0"/>
                          <a:cs typeface="Times New Roman" panose="02020603050405020304" pitchFamily="18" charset="0"/>
                        </a:rPr>
                        <a:t>, M. A. </a:t>
                      </a:r>
                      <a:r>
                        <a:rPr lang="en-US" sz="1800" dirty="0" err="1" smtClean="0">
                          <a:latin typeface="Times New Roman" panose="02020603050405020304" pitchFamily="18" charset="0"/>
                          <a:cs typeface="Times New Roman" panose="02020603050405020304" pitchFamily="18" charset="0"/>
                        </a:rPr>
                        <a:t>Qadeer</a:t>
                      </a:r>
                      <a:r>
                        <a:rPr lang="en-US" sz="1800" dirty="0" smtClean="0">
                          <a:latin typeface="Times New Roman" panose="02020603050405020304" pitchFamily="18" charset="0"/>
                          <a:cs typeface="Times New Roman" panose="02020603050405020304" pitchFamily="18" charset="0"/>
                        </a:rPr>
                        <a:t> and M. S. Umar</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Retrieve information from server, Insert And Update information available on server</a:t>
                      </a:r>
                      <a:endParaRPr lang="en-US" sz="1800" dirty="0">
                        <a:latin typeface="Times New Roman" panose="02020603050405020304" pitchFamily="18" charset="0"/>
                        <a:cs typeface="Times New Roman" panose="02020603050405020304" pitchFamily="18" charset="0"/>
                      </a:endParaRPr>
                    </a:p>
                  </a:txBody>
                  <a:tcPr/>
                </a:tc>
              </a:tr>
              <a:tr h="1529313">
                <a:tc>
                  <a:txBody>
                    <a:bodyPr/>
                    <a:lstStyle/>
                    <a:p>
                      <a:r>
                        <a:rPr lang="en-US" sz="1800" dirty="0" smtClean="0">
                          <a:latin typeface="Times New Roman" panose="02020603050405020304" pitchFamily="18" charset="0"/>
                          <a:cs typeface="Times New Roman" panose="02020603050405020304" pitchFamily="18" charset="0"/>
                        </a:rPr>
                        <a:t>2</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err="1" smtClean="0">
                          <a:latin typeface="Times New Roman" panose="02020603050405020304" pitchFamily="18" charset="0"/>
                          <a:cs typeface="Times New Roman" panose="02020603050405020304" pitchFamily="18" charset="0"/>
                        </a:rPr>
                        <a:t>JustIoT</a:t>
                      </a:r>
                      <a:r>
                        <a:rPr lang="en-US" sz="1800" dirty="0" smtClean="0">
                          <a:latin typeface="Times New Roman" panose="02020603050405020304" pitchFamily="18" charset="0"/>
                          <a:cs typeface="Times New Roman" panose="02020603050405020304" pitchFamily="18" charset="0"/>
                        </a:rPr>
                        <a:t> Internet of Things based on the Firebase Real-time Database</a:t>
                      </a:r>
                    </a:p>
                  </a:txBody>
                  <a:tcPr/>
                </a:tc>
                <a:tc>
                  <a:txBody>
                    <a:bodyPr/>
                    <a:lstStyle/>
                    <a:p>
                      <a:r>
                        <a:rPr lang="en-US" sz="1800" dirty="0" smtClean="0">
                          <a:latin typeface="Times New Roman" panose="02020603050405020304" pitchFamily="18" charset="0"/>
                          <a:cs typeface="Times New Roman" panose="02020603050405020304" pitchFamily="18" charset="0"/>
                        </a:rPr>
                        <a:t>2018</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W. Li, C. Yen, Y. Lin, S. Tung and S. Huang</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The use of the Firebase cloud system begins with enabling user</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authentication and planning database</a:t>
                      </a:r>
                      <a:endParaRPr 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06397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901700"/>
            <a:ext cx="7543800" cy="889566"/>
          </a:xfrm>
        </p:spPr>
        <p:txBody>
          <a:bodyPr>
            <a:normAutofit/>
          </a:bodyPr>
          <a:lstStyle/>
          <a:p>
            <a:r>
              <a:rPr lang="en-US" sz="3200" b="1" dirty="0" smtClean="0">
                <a:latin typeface="Times New Roman" panose="02020603050405020304" pitchFamily="18" charset="0"/>
                <a:cs typeface="Times New Roman" panose="02020603050405020304" pitchFamily="18" charset="0"/>
              </a:rPr>
              <a:t>Literature Survey(2/2)</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02114476"/>
              </p:ext>
            </p:extLst>
          </p:nvPr>
        </p:nvGraphicFramePr>
        <p:xfrm>
          <a:off x="228600" y="1791266"/>
          <a:ext cx="8610600" cy="4419600"/>
        </p:xfrm>
        <a:graphic>
          <a:graphicData uri="http://schemas.openxmlformats.org/drawingml/2006/table">
            <a:tbl>
              <a:tblPr firstRow="1" bandRow="1">
                <a:tableStyleId>{5C22544A-7EE6-4342-B048-85BDC9FD1C3A}</a:tableStyleId>
              </a:tblPr>
              <a:tblGrid>
                <a:gridCol w="800901"/>
                <a:gridCol w="2643339"/>
                <a:gridCol w="1722120"/>
                <a:gridCol w="1722120"/>
                <a:gridCol w="1722120"/>
              </a:tblGrid>
              <a:tr h="319697">
                <a:tc>
                  <a:txBody>
                    <a:bodyPr/>
                    <a:lstStyle/>
                    <a:p>
                      <a:pPr algn="ctr"/>
                      <a:r>
                        <a:rPr lang="en-US" sz="2000" dirty="0" err="1" smtClean="0">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a:txBody>
                  <a:tcPr/>
                </a:tc>
              </a:tr>
              <a:tr h="1998105">
                <a:tc>
                  <a:txBody>
                    <a:bodyPr/>
                    <a:lstStyle/>
                    <a:p>
                      <a:r>
                        <a:rPr lang="en-US" sz="1800" dirty="0" smtClean="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Location Based Services using Android</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2009</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Sandeep Kumar, Mohammed Abdul </a:t>
                      </a:r>
                      <a:r>
                        <a:rPr lang="en-US" sz="1800" b="0" i="0" u="none" strike="noStrike" kern="1200" baseline="0" dirty="0" err="1" smtClean="0">
                          <a:solidFill>
                            <a:schemeClr val="dk1"/>
                          </a:solidFill>
                          <a:latin typeface="Times New Roman" panose="02020603050405020304" pitchFamily="18" charset="0"/>
                          <a:ea typeface="+mn-ea"/>
                          <a:cs typeface="Times New Roman" panose="02020603050405020304" pitchFamily="18" charset="0"/>
                        </a:rPr>
                        <a:t>Qadeer</a:t>
                      </a:r>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 Archana Gupta</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Location-based service (LBS) provides a user with contents</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customized by the user’s current location</a:t>
                      </a:r>
                      <a:endParaRPr lang="en-US" sz="1800" b="0" dirty="0">
                        <a:latin typeface="Times New Roman" panose="02020603050405020304" pitchFamily="18" charset="0"/>
                        <a:cs typeface="Times New Roman" panose="02020603050405020304" pitchFamily="18" charset="0"/>
                      </a:endParaRPr>
                    </a:p>
                  </a:txBody>
                  <a:tcPr/>
                </a:tc>
              </a:tr>
              <a:tr h="1758332">
                <a:tc>
                  <a:txBody>
                    <a:bodyPr/>
                    <a:lstStyle/>
                    <a:p>
                      <a:r>
                        <a:rPr lang="en-US" sz="1800" dirty="0" smtClean="0">
                          <a:latin typeface="Times New Roman" panose="02020603050405020304" pitchFamily="18" charset="0"/>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Location based service for presence system using </a:t>
                      </a:r>
                      <a:r>
                        <a:rPr lang="en-US" sz="1800" dirty="0" err="1" smtClean="0">
                          <a:latin typeface="Times New Roman" panose="02020603050405020304" pitchFamily="18" charset="0"/>
                          <a:cs typeface="Times New Roman" panose="02020603050405020304" pitchFamily="18" charset="0"/>
                        </a:rPr>
                        <a:t>haversine</a:t>
                      </a:r>
                      <a:r>
                        <a:rPr lang="en-US" sz="1800" dirty="0" smtClean="0">
                          <a:latin typeface="Times New Roman" panose="02020603050405020304" pitchFamily="18" charset="0"/>
                          <a:cs typeface="Times New Roman" panose="02020603050405020304" pitchFamily="18" charset="0"/>
                        </a:rPr>
                        <a:t> method</a:t>
                      </a:r>
                    </a:p>
                  </a:txBody>
                  <a:tcPr/>
                </a:tc>
                <a:tc>
                  <a:txBody>
                    <a:bodyPr/>
                    <a:lstStyle/>
                    <a:p>
                      <a:r>
                        <a:rPr lang="en-US" sz="1800" dirty="0" smtClean="0">
                          <a:latin typeface="Times New Roman" panose="02020603050405020304" pitchFamily="18" charset="0"/>
                          <a:cs typeface="Times New Roman" panose="02020603050405020304" pitchFamily="18" charset="0"/>
                        </a:rPr>
                        <a:t>2016</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Winarno</a:t>
                      </a:r>
                      <a:r>
                        <a:rPr lang="en-US" sz="1800" dirty="0" smtClean="0">
                          <a:latin typeface="Times New Roman" panose="02020603050405020304" pitchFamily="18" charset="0"/>
                          <a:cs typeface="Times New Roman" panose="02020603050405020304" pitchFamily="18" charset="0"/>
                        </a:rPr>
                        <a:t>, W. </a:t>
                      </a:r>
                      <a:r>
                        <a:rPr lang="en-US" sz="1800" dirty="0" err="1" smtClean="0">
                          <a:latin typeface="Times New Roman" panose="02020603050405020304" pitchFamily="18" charset="0"/>
                          <a:cs typeface="Times New Roman" panose="02020603050405020304" pitchFamily="18" charset="0"/>
                        </a:rPr>
                        <a:t>Hadikurniawati</a:t>
                      </a:r>
                      <a:r>
                        <a:rPr lang="en-US" sz="1800" dirty="0" smtClean="0">
                          <a:latin typeface="Times New Roman" panose="02020603050405020304" pitchFamily="18" charset="0"/>
                          <a:cs typeface="Times New Roman" panose="02020603050405020304" pitchFamily="18" charset="0"/>
                        </a:rPr>
                        <a:t> and R. N. Rosso</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Haversine formula is the method used to calculate the distance from two different points. </a:t>
                      </a:r>
                    </a:p>
                  </a:txBody>
                  <a:tcPr/>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3881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901700"/>
            <a:ext cx="7543800" cy="889566"/>
          </a:xfrm>
        </p:spPr>
        <p:txBody>
          <a:bodyPr>
            <a:normAutofit/>
          </a:bodyPr>
          <a:lstStyle/>
          <a:p>
            <a:r>
              <a:rPr lang="en-US" sz="3200" b="1" dirty="0" smtClean="0">
                <a:latin typeface="Times New Roman" panose="02020603050405020304" pitchFamily="18" charset="0"/>
                <a:cs typeface="Times New Roman" panose="02020603050405020304" pitchFamily="18" charset="0"/>
              </a:rPr>
              <a:t>Literature Survey(2/2)</a:t>
            </a:r>
            <a:endParaRPr lang="en-US" sz="3200" b="1"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20656832"/>
              </p:ext>
            </p:extLst>
          </p:nvPr>
        </p:nvGraphicFramePr>
        <p:xfrm>
          <a:off x="228600" y="1828800"/>
          <a:ext cx="8534400" cy="2066632"/>
        </p:xfrm>
        <a:graphic>
          <a:graphicData uri="http://schemas.openxmlformats.org/drawingml/2006/table">
            <a:tbl>
              <a:tblPr firstRow="1" bandRow="1">
                <a:tableStyleId>{5C22544A-7EE6-4342-B048-85BDC9FD1C3A}</a:tableStyleId>
              </a:tblPr>
              <a:tblGrid>
                <a:gridCol w="793813"/>
                <a:gridCol w="2619947"/>
                <a:gridCol w="1419882"/>
                <a:gridCol w="1993878"/>
                <a:gridCol w="1706880"/>
              </a:tblGrid>
              <a:tr h="137160">
                <a:tc>
                  <a:txBody>
                    <a:bodyPr/>
                    <a:lstStyle/>
                    <a:p>
                      <a:pPr algn="ctr"/>
                      <a:r>
                        <a:rPr lang="en-US" sz="2000" dirty="0" err="1" smtClean="0">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smtClean="0">
                          <a:latin typeface="Times New Roman" panose="02020603050405020304" pitchFamily="18" charset="0"/>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a:txBody>
                  <a:tcPr/>
                </a:tc>
              </a:tr>
              <a:tr h="1670392">
                <a:tc>
                  <a:txBody>
                    <a:bodyPr/>
                    <a:lstStyle/>
                    <a:p>
                      <a:r>
                        <a:rPr lang="en-US" sz="1800" dirty="0" smtClean="0">
                          <a:latin typeface="Times New Roman" panose="02020603050405020304" pitchFamily="18" charset="0"/>
                          <a:cs typeface="Times New Roman" panose="02020603050405020304" pitchFamily="18" charset="0"/>
                        </a:rPr>
                        <a:t>5</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Location Based Reminder Android Application</a:t>
                      </a:r>
                    </a:p>
                    <a:p>
                      <a:r>
                        <a:rPr lang="en-US" sz="1800" b="0" i="0" u="none" strike="noStrike" kern="1200" baseline="0" dirty="0" smtClean="0">
                          <a:solidFill>
                            <a:schemeClr val="dk1"/>
                          </a:solidFill>
                          <a:latin typeface="Times New Roman" panose="02020603050405020304" pitchFamily="18" charset="0"/>
                          <a:ea typeface="+mn-ea"/>
                          <a:cs typeface="Times New Roman" panose="02020603050405020304" pitchFamily="18" charset="0"/>
                        </a:rPr>
                        <a:t>Using Google Maps API</a:t>
                      </a:r>
                      <a:endParaRPr lang="en-US" sz="1800" b="0" i="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2016</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baseline="0" dirty="0" err="1" smtClean="0">
                          <a:solidFill>
                            <a:schemeClr val="dk1"/>
                          </a:solidFill>
                          <a:latin typeface="+mn-lt"/>
                          <a:ea typeface="+mn-ea"/>
                          <a:cs typeface="+mn-cs"/>
                        </a:rPr>
                        <a:t>Pradnya</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Battin</a:t>
                      </a:r>
                      <a:r>
                        <a:rPr lang="en-US" sz="1800" b="0" i="0" u="none" strike="noStrike" kern="1200" baseline="0" dirty="0" smtClean="0">
                          <a:solidFill>
                            <a:schemeClr val="dk1"/>
                          </a:solidFill>
                          <a:latin typeface="+mn-lt"/>
                          <a:ea typeface="+mn-ea"/>
                          <a:cs typeface="+mn-cs"/>
                        </a:rPr>
                        <a:t>, Dr. </a:t>
                      </a:r>
                      <a:r>
                        <a:rPr lang="en-US" sz="1800" b="0" i="0" u="none" strike="noStrike" kern="1200" baseline="0" dirty="0" err="1" smtClean="0">
                          <a:solidFill>
                            <a:schemeClr val="dk1"/>
                          </a:solidFill>
                          <a:latin typeface="+mn-lt"/>
                          <a:ea typeface="+mn-ea"/>
                          <a:cs typeface="+mn-cs"/>
                        </a:rPr>
                        <a:t>S.D.Markande</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mn-lt"/>
                          <a:ea typeface="+mn-ea"/>
                          <a:cs typeface="+mn-cs"/>
                        </a:rPr>
                        <a:t>Using</a:t>
                      </a:r>
                      <a:r>
                        <a:rPr lang="en-US" sz="1800" kern="1200" baseline="0" dirty="0" smtClean="0">
                          <a:solidFill>
                            <a:schemeClr val="dk1"/>
                          </a:solidFill>
                          <a:effectLst/>
                          <a:latin typeface="+mn-lt"/>
                          <a:ea typeface="+mn-ea"/>
                          <a:cs typeface="+mn-cs"/>
                        </a:rPr>
                        <a:t> </a:t>
                      </a:r>
                      <a:r>
                        <a:rPr lang="en-US" sz="1800" kern="1200" dirty="0" smtClean="0">
                          <a:solidFill>
                            <a:schemeClr val="dk1"/>
                          </a:solidFill>
                          <a:effectLst/>
                          <a:latin typeface="+mn-lt"/>
                          <a:ea typeface="+mn-ea"/>
                          <a:cs typeface="+mn-cs"/>
                        </a:rPr>
                        <a:t>free public API service from Google Maps</a:t>
                      </a: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NGO Connect: An Android Application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20729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Hardware and Software Requirements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sz="2400" dirty="0" smtClean="0">
                <a:latin typeface="Times New Roman" panose="02020603050405020304" pitchFamily="18" charset="0"/>
                <a:cs typeface="Times New Roman" panose="02020603050405020304" pitchFamily="18" charset="0"/>
              </a:rPr>
              <a:t>Hardware Requirements:</a:t>
            </a:r>
          </a:p>
          <a:p>
            <a:pPr marL="201168" lvl="1" indent="0">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RAM: </a:t>
            </a:r>
            <a:r>
              <a:rPr lang="en-US" sz="2200" dirty="0">
                <a:latin typeface="Times New Roman" panose="02020603050405020304" pitchFamily="18" charset="0"/>
                <a:cs typeface="Times New Roman" panose="02020603050405020304" pitchFamily="18" charset="0"/>
              </a:rPr>
              <a:t>8</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a:t>
            </a:r>
            <a:r>
              <a:rPr lang="en-US" sz="2200" dirty="0" smtClean="0">
                <a:latin typeface="Times New Roman" panose="02020603050405020304" pitchFamily="18" charset="0"/>
                <a:cs typeface="Times New Roman" panose="02020603050405020304" pitchFamily="18" charset="0"/>
              </a:rPr>
              <a:t>B and 1 GB  for Android Emulator </a:t>
            </a:r>
            <a:endParaRPr lang="en-US" sz="2200" dirty="0">
              <a:latin typeface="Times New Roman" panose="02020603050405020304" pitchFamily="18" charset="0"/>
              <a:cs typeface="Times New Roman" panose="02020603050405020304" pitchFamily="18" charset="0"/>
            </a:endParaRPr>
          </a:p>
          <a:p>
            <a:pPr marL="201168" lvl="1" indent="0">
              <a:buNone/>
            </a:pP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Hard Disk: 512 MB or higher </a:t>
            </a:r>
            <a:endParaRPr lang="en-US" sz="2200" dirty="0" smtClean="0">
              <a:latin typeface="Times New Roman" panose="02020603050405020304" pitchFamily="18" charset="0"/>
              <a:cs typeface="Times New Roman" panose="02020603050405020304" pitchFamily="18" charset="0"/>
            </a:endParaRPr>
          </a:p>
          <a:p>
            <a:pPr marL="201168" lvl="1" indent="0">
              <a:buNone/>
            </a:pPr>
            <a:r>
              <a:rPr lang="en-US" sz="2200" dirty="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 Smart Phone with android </a:t>
            </a:r>
            <a:r>
              <a:rPr lang="en-US" sz="2200" dirty="0" smtClean="0">
                <a:latin typeface="Times New Roman" panose="02020603050405020304" pitchFamily="18" charset="0"/>
                <a:cs typeface="Times New Roman" panose="02020603050405020304" pitchFamily="18" charset="0"/>
              </a:rPr>
              <a:t>version 5.0</a:t>
            </a:r>
            <a:r>
              <a:rPr lang="en-US" sz="2200"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above</a:t>
            </a:r>
          </a:p>
          <a:p>
            <a:pPr>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Software Requirements</a:t>
            </a:r>
          </a:p>
          <a:p>
            <a:pPr marL="635508" lvl="1" indent="-342900">
              <a:buFontTx/>
              <a:buChar char="-"/>
            </a:pPr>
            <a:r>
              <a:rPr lang="en-US" sz="2400" dirty="0" smtClean="0">
                <a:latin typeface="Times New Roman" panose="02020603050405020304" pitchFamily="18" charset="0"/>
                <a:cs typeface="Times New Roman" panose="02020603050405020304" pitchFamily="18" charset="0"/>
              </a:rPr>
              <a:t>An Android studio</a:t>
            </a:r>
          </a:p>
          <a:p>
            <a:pPr marL="635508" lvl="1" indent="-342900">
              <a:buFontTx/>
              <a:buChar char="-"/>
            </a:pPr>
            <a:r>
              <a:rPr lang="en-US" sz="2400" dirty="0" smtClean="0">
                <a:latin typeface="Times New Roman" panose="02020603050405020304" pitchFamily="18" charset="0"/>
                <a:cs typeface="Times New Roman" panose="02020603050405020304" pitchFamily="18" charset="0"/>
              </a:rPr>
              <a:t>Java Development </a:t>
            </a:r>
            <a:r>
              <a:rPr lang="en-US" sz="2400" dirty="0" smtClean="0">
                <a:latin typeface="Times New Roman" panose="02020603050405020304" pitchFamily="18" charset="0"/>
                <a:cs typeface="Times New Roman" panose="02020603050405020304" pitchFamily="18" charset="0"/>
              </a:rPr>
              <a:t>Kit (JDK)</a:t>
            </a:r>
          </a:p>
          <a:p>
            <a:pPr marL="635508" lvl="1" indent="-342900">
              <a:buFontTx/>
              <a:buChar char="-"/>
            </a:pPr>
            <a:r>
              <a:rPr lang="en-US" sz="2400" dirty="0" smtClean="0">
                <a:latin typeface="Times New Roman" panose="02020603050405020304" pitchFamily="18" charset="0"/>
                <a:cs typeface="Times New Roman" panose="02020603050405020304" pitchFamily="18" charset="0"/>
              </a:rPr>
              <a:t>Windows 7 or Later</a:t>
            </a:r>
            <a:endParaRPr lang="en-US" sz="2400" dirty="0" smtClean="0">
              <a:latin typeface="Times New Roman" panose="02020603050405020304" pitchFamily="18" charset="0"/>
              <a:cs typeface="Times New Roman" panose="02020603050405020304" pitchFamily="18" charset="0"/>
            </a:endParaRPr>
          </a:p>
          <a:p>
            <a:pPr marL="635508" lvl="1" indent="-342900">
              <a:buFontTx/>
              <a:buChar char="-"/>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NGO Connect: An Android Application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33611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5632</TotalTime>
  <Words>2219</Words>
  <Application>Microsoft Office PowerPoint</Application>
  <PresentationFormat>On-screen Show (4:3)</PresentationFormat>
  <Paragraphs>542</Paragraphs>
  <Slides>56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Courier New</vt:lpstr>
      <vt:lpstr>Times New Roman</vt:lpstr>
      <vt:lpstr>Wingdings</vt:lpstr>
      <vt:lpstr>Retrospect</vt:lpstr>
      <vt:lpstr>Sinhgad College of Engineering Department of Information Technology</vt:lpstr>
      <vt:lpstr>Project Details</vt:lpstr>
      <vt:lpstr>Introduction</vt:lpstr>
      <vt:lpstr>Problem Statement</vt:lpstr>
      <vt:lpstr>Aim and Objectives</vt:lpstr>
      <vt:lpstr>Literature Survey(1/2)</vt:lpstr>
      <vt:lpstr>Literature Survey(2/2)</vt:lpstr>
      <vt:lpstr>Literature Survey(2/2)</vt:lpstr>
      <vt:lpstr>Hardware and Software Requirements</vt:lpstr>
      <vt:lpstr>High Level Design</vt:lpstr>
      <vt:lpstr>Hosting Services</vt:lpstr>
      <vt:lpstr>Cloud Storage</vt:lpstr>
      <vt:lpstr>Comparison between Firebase and Parse Server</vt:lpstr>
      <vt:lpstr>Firebase Features</vt:lpstr>
      <vt:lpstr>Firebase Analytics</vt:lpstr>
      <vt:lpstr>Firebase Advantages </vt:lpstr>
      <vt:lpstr>Firebase Products</vt:lpstr>
      <vt:lpstr>Location Based Service</vt:lpstr>
      <vt:lpstr>Location Based Service In Android</vt:lpstr>
      <vt:lpstr>Continue…</vt:lpstr>
      <vt:lpstr>Methods For Distance Calculation</vt:lpstr>
      <vt:lpstr>Haversine Method (For Distance Calculation)</vt:lpstr>
      <vt:lpstr>Steps:</vt:lpstr>
      <vt:lpstr>Recommendation System</vt:lpstr>
      <vt:lpstr>Continue…</vt:lpstr>
      <vt:lpstr>Design and Modelling</vt:lpstr>
      <vt:lpstr>Use Case Diagram</vt:lpstr>
      <vt:lpstr>Class Diagram</vt:lpstr>
      <vt:lpstr>PowerPoint Presentation</vt:lpstr>
      <vt:lpstr>Sequence Diagram</vt:lpstr>
      <vt:lpstr>Results</vt:lpstr>
      <vt:lpstr>Admin Page(1/2)</vt:lpstr>
      <vt:lpstr>Admin Page(2/2)</vt:lpstr>
      <vt:lpstr>Code(1/3)</vt:lpstr>
      <vt:lpstr>Code(2/3)</vt:lpstr>
      <vt:lpstr>Code(3/3)</vt:lpstr>
      <vt:lpstr>Login Page</vt:lpstr>
      <vt:lpstr>Code(1/2)</vt:lpstr>
      <vt:lpstr>Code(2/2)</vt:lpstr>
      <vt:lpstr>Homepage Activity</vt:lpstr>
      <vt:lpstr>Code(1/5)</vt:lpstr>
      <vt:lpstr>Code(2/5)</vt:lpstr>
      <vt:lpstr>Code(3/5)</vt:lpstr>
      <vt:lpstr>Code(4/5)</vt:lpstr>
      <vt:lpstr>Code(5/5)</vt:lpstr>
      <vt:lpstr>User Location Activity</vt:lpstr>
      <vt:lpstr>Imported Libraries(1/2)</vt:lpstr>
      <vt:lpstr>Imported Libraries(2/2)</vt:lpstr>
      <vt:lpstr>Code(1/2)</vt:lpstr>
      <vt:lpstr>Code(2/2)</vt:lpstr>
      <vt:lpstr>NGOs List</vt:lpstr>
      <vt:lpstr>Restaurants List</vt:lpstr>
      <vt:lpstr>Applications</vt:lpstr>
      <vt:lpstr>Conclusion</vt:lpstr>
      <vt:lpstr>References(1/2)</vt:lpstr>
      <vt:lpstr>References(2/2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Sinhgad College of Engineering Department of Information Technology</dc:title>
  <dc:creator>user</dc:creator>
  <cp:lastModifiedBy>ALI ASGHAR</cp:lastModifiedBy>
  <cp:revision>228</cp:revision>
  <dcterms:created xsi:type="dcterms:W3CDTF">2006-08-16T00:00:00Z</dcterms:created>
  <dcterms:modified xsi:type="dcterms:W3CDTF">2019-05-31T12:54:10Z</dcterms:modified>
</cp:coreProperties>
</file>