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79" r:id="rId4"/>
    <p:sldId id="262" r:id="rId5"/>
    <p:sldId id="264" r:id="rId6"/>
    <p:sldId id="269" r:id="rId7"/>
    <p:sldId id="270" r:id="rId8"/>
    <p:sldId id="272" r:id="rId9"/>
    <p:sldId id="273" r:id="rId10"/>
    <p:sldId id="271" r:id="rId11"/>
    <p:sldId id="276"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250657-050E-4C1D-AB1C-D74FF4821BE8}" v="688" dt="2022-07-23T03:01:57.9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1" d="100"/>
          <a:sy n="111" d="100"/>
        </p:scale>
        <p:origin x="184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1096" y="1915677"/>
            <a:ext cx="8757781" cy="2512859"/>
          </a:xfrm>
        </p:spPr>
        <p:txBody>
          <a:bodyPr vert="horz" lIns="91440" tIns="45720" rIns="91440" bIns="45720" rtlCol="0" anchor="b">
            <a:noAutofit/>
          </a:bodyPr>
          <a:lstStyle/>
          <a:p>
            <a:r>
              <a:rPr lang="en-US" sz="2800" b="1" dirty="0">
                <a:ea typeface="+mj-lt"/>
                <a:cs typeface="+mj-lt"/>
              </a:rPr>
              <a:t>Customer experience </a:t>
            </a:r>
            <a:r>
              <a:rPr lang="en-US" sz="2800" dirty="0">
                <a:ea typeface="+mj-lt"/>
                <a:cs typeface="+mj-lt"/>
              </a:rPr>
              <a:t> </a:t>
            </a:r>
            <a:br>
              <a:rPr lang="en-US" sz="2800" dirty="0">
                <a:ea typeface="+mj-lt"/>
                <a:cs typeface="+mj-lt"/>
              </a:rPr>
            </a:br>
            <a:endParaRPr lang="en-US" sz="2800">
              <a:cs typeface="Calibri Light"/>
            </a:endParaRPr>
          </a:p>
          <a:p>
            <a:r>
              <a:rPr lang="en-US" sz="2000" dirty="0">
                <a:ea typeface="+mj-lt"/>
                <a:cs typeface="+mj-lt"/>
              </a:rPr>
              <a:t>By: Madhuri Basava </a:t>
            </a:r>
            <a:endParaRPr lang="en-US" sz="2000">
              <a:cs typeface="Calibri Light"/>
            </a:endParaRPr>
          </a:p>
          <a:p>
            <a:r>
              <a:rPr lang="en-US" sz="2000" dirty="0">
                <a:ea typeface="+mj-lt"/>
                <a:cs typeface="+mj-lt"/>
              </a:rPr>
              <a:t>MS in Data Science, Bellevue University </a:t>
            </a:r>
            <a:endParaRPr lang="en-US" sz="2000">
              <a:cs typeface="Calibri Light"/>
            </a:endParaRPr>
          </a:p>
          <a:p>
            <a:r>
              <a:rPr lang="en-US" sz="2000" dirty="0">
                <a:ea typeface="+mj-lt"/>
                <a:cs typeface="+mj-lt"/>
              </a:rPr>
              <a:t>DS 500 T301: Introduction to Data Science </a:t>
            </a:r>
            <a:endParaRPr lang="en-US" sz="2000">
              <a:cs typeface="Calibri Light"/>
            </a:endParaRPr>
          </a:p>
          <a:p>
            <a:r>
              <a:rPr lang="en-US" sz="2000" dirty="0">
                <a:ea typeface="+mj-lt"/>
                <a:cs typeface="+mj-lt"/>
              </a:rPr>
              <a:t>Dr. Shankar Parajulee </a:t>
            </a:r>
            <a:endParaRPr lang="en-US" sz="2000">
              <a:cs typeface="Calibri Light"/>
            </a:endParaRPr>
          </a:p>
          <a:p>
            <a:r>
              <a:rPr lang="en-US" sz="2000" dirty="0">
                <a:ea typeface="+mj-lt"/>
                <a:cs typeface="+mj-lt"/>
              </a:rPr>
              <a:t>July 22, 2022</a:t>
            </a:r>
            <a:r>
              <a:rPr lang="en-US" sz="2000" baseline="30000" dirty="0">
                <a:ea typeface="+mj-lt"/>
                <a:cs typeface="+mj-lt"/>
              </a:rPr>
              <a:t> </a:t>
            </a:r>
            <a:endParaRPr lang="en-US" sz="2000">
              <a:cs typeface="Calibri Light"/>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7" name="Rectangle 166">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reeform: Shape 168">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71" name="Freeform: Shape 170">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37D7881-F991-BA63-4E70-45A339A08B43}"/>
              </a:ext>
            </a:extLst>
          </p:cNvPr>
          <p:cNvSpPr>
            <a:spLocks noGrp="1"/>
          </p:cNvSpPr>
          <p:nvPr>
            <p:ph type="title"/>
          </p:nvPr>
        </p:nvSpPr>
        <p:spPr>
          <a:xfrm>
            <a:off x="765051" y="662400"/>
            <a:ext cx="3384000" cy="1492132"/>
          </a:xfrm>
        </p:spPr>
        <p:txBody>
          <a:bodyPr anchor="t">
            <a:normAutofit/>
          </a:bodyPr>
          <a:lstStyle/>
          <a:p>
            <a:r>
              <a:rPr lang="en-US" dirty="0">
                <a:solidFill>
                  <a:schemeClr val="bg1"/>
                </a:solidFill>
                <a:cs typeface="Calibri Light"/>
              </a:rPr>
              <a:t>Electronics</a:t>
            </a:r>
            <a:br>
              <a:rPr lang="en-US" dirty="0">
                <a:solidFill>
                  <a:schemeClr val="bg1"/>
                </a:solidFill>
                <a:cs typeface="Calibri Light"/>
              </a:rPr>
            </a:br>
            <a:r>
              <a:rPr lang="en-US" dirty="0">
                <a:solidFill>
                  <a:schemeClr val="bg1"/>
                </a:solidFill>
                <a:cs typeface="Calibri Light"/>
              </a:rPr>
              <a:t>Trends</a:t>
            </a:r>
          </a:p>
        </p:txBody>
      </p:sp>
      <p:sp>
        <p:nvSpPr>
          <p:cNvPr id="3" name="Content Placeholder 2">
            <a:extLst>
              <a:ext uri="{FF2B5EF4-FFF2-40B4-BE49-F238E27FC236}">
                <a16:creationId xmlns:a16="http://schemas.microsoft.com/office/drawing/2014/main" id="{FE81C25C-486A-9C23-7807-B273A284F794}"/>
              </a:ext>
            </a:extLst>
          </p:cNvPr>
          <p:cNvSpPr>
            <a:spLocks noGrp="1"/>
          </p:cNvSpPr>
          <p:nvPr>
            <p:ph idx="1"/>
          </p:nvPr>
        </p:nvSpPr>
        <p:spPr>
          <a:xfrm>
            <a:off x="765051" y="2286000"/>
            <a:ext cx="3384000" cy="3844800"/>
          </a:xfrm>
        </p:spPr>
        <p:txBody>
          <a:bodyPr vert="horz" lIns="91440" tIns="45720" rIns="91440" bIns="45720" rtlCol="0" anchor="t">
            <a:normAutofit/>
          </a:bodyPr>
          <a:lstStyle/>
          <a:p>
            <a:r>
              <a:rPr lang="en-US" sz="1400" dirty="0">
                <a:solidFill>
                  <a:schemeClr val="bg1">
                    <a:alpha val="60000"/>
                  </a:schemeClr>
                </a:solidFill>
                <a:ea typeface="+mn-lt"/>
                <a:cs typeface="+mn-lt"/>
              </a:rPr>
              <a:t>Google trend related to electronics search has been 3% in the past week. This graph looks at a few ups and downs as generally, most people need electronics in everyday life.</a:t>
            </a:r>
          </a:p>
          <a:p>
            <a:r>
              <a:rPr lang="en-US" sz="1400" dirty="0">
                <a:solidFill>
                  <a:schemeClr val="bg1">
                    <a:alpha val="60000"/>
                  </a:schemeClr>
                </a:solidFill>
                <a:ea typeface="+mn-lt"/>
                <a:cs typeface="+mn-lt"/>
              </a:rPr>
              <a:t>A customer considers quality, price of the product, reviews by others, word of mouth, and family and friends’ suggestions before buying the electronics. So, customer experience can be improved by delivering high-quality products on the estimated due date and a free return policy. </a:t>
            </a:r>
          </a:p>
        </p:txBody>
      </p:sp>
      <p:pic>
        <p:nvPicPr>
          <p:cNvPr id="5" name="Picture 5" descr="Graphical user interface, chart, application&#10;&#10;Description automatically generated">
            <a:extLst>
              <a:ext uri="{FF2B5EF4-FFF2-40B4-BE49-F238E27FC236}">
                <a16:creationId xmlns:a16="http://schemas.microsoft.com/office/drawing/2014/main" id="{E6585DE1-BB59-369D-25DC-BBCC73EAB86B}"/>
              </a:ext>
            </a:extLst>
          </p:cNvPr>
          <p:cNvPicPr>
            <a:picLocks noChangeAspect="1"/>
          </p:cNvPicPr>
          <p:nvPr/>
        </p:nvPicPr>
        <p:blipFill>
          <a:blip r:embed="rId2"/>
          <a:stretch>
            <a:fillRect/>
          </a:stretch>
        </p:blipFill>
        <p:spPr>
          <a:xfrm>
            <a:off x="5422952" y="643469"/>
            <a:ext cx="5990387" cy="5571062"/>
          </a:xfrm>
          <a:prstGeom prst="rect">
            <a:avLst/>
          </a:prstGeom>
        </p:spPr>
      </p:pic>
      <p:sp>
        <p:nvSpPr>
          <p:cNvPr id="4" name="TextBox 3">
            <a:extLst>
              <a:ext uri="{FF2B5EF4-FFF2-40B4-BE49-F238E27FC236}">
                <a16:creationId xmlns:a16="http://schemas.microsoft.com/office/drawing/2014/main" id="{5AB971BD-BA6F-FC73-0972-F6731B1E2CB1}"/>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2631668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7D7881-F991-BA63-4E70-45A339A08B43}"/>
              </a:ext>
            </a:extLst>
          </p:cNvPr>
          <p:cNvSpPr>
            <a:spLocks noGrp="1"/>
          </p:cNvSpPr>
          <p:nvPr>
            <p:ph type="title"/>
          </p:nvPr>
        </p:nvSpPr>
        <p:spPr>
          <a:xfrm>
            <a:off x="1371599" y="294538"/>
            <a:ext cx="9895951" cy="1033669"/>
          </a:xfrm>
        </p:spPr>
        <p:txBody>
          <a:bodyPr>
            <a:normAutofit/>
          </a:bodyPr>
          <a:lstStyle/>
          <a:p>
            <a:pPr algn="ctr"/>
            <a:r>
              <a:rPr lang="en-US" sz="3700" dirty="0">
                <a:solidFill>
                  <a:srgbClr val="FFFFFF"/>
                </a:solidFill>
                <a:cs typeface="Calibri Light"/>
              </a:rPr>
              <a:t>Finding Next steps</a:t>
            </a:r>
          </a:p>
        </p:txBody>
      </p:sp>
      <p:sp>
        <p:nvSpPr>
          <p:cNvPr id="3" name="Content Placeholder 2">
            <a:extLst>
              <a:ext uri="{FF2B5EF4-FFF2-40B4-BE49-F238E27FC236}">
                <a16:creationId xmlns:a16="http://schemas.microsoft.com/office/drawing/2014/main" id="{FE81C25C-486A-9C23-7807-B273A284F794}"/>
              </a:ext>
            </a:extLst>
          </p:cNvPr>
          <p:cNvSpPr>
            <a:spLocks noGrp="1"/>
          </p:cNvSpPr>
          <p:nvPr>
            <p:ph idx="1"/>
          </p:nvPr>
        </p:nvSpPr>
        <p:spPr>
          <a:xfrm>
            <a:off x="1371599" y="2318197"/>
            <a:ext cx="9724031" cy="3683358"/>
          </a:xfrm>
        </p:spPr>
        <p:txBody>
          <a:bodyPr vert="horz" lIns="91440" tIns="45720" rIns="91440" bIns="45720" rtlCol="0" anchor="ctr">
            <a:normAutofit fontScale="92500" lnSpcReduction="10000"/>
          </a:bodyPr>
          <a:lstStyle/>
          <a:p>
            <a:r>
              <a:rPr lang="en-US" sz="2000" dirty="0">
                <a:ea typeface="+mn-lt"/>
                <a:cs typeface="+mn-lt"/>
              </a:rPr>
              <a:t>Collecting the data from different data sources such as feedback from customer reviews, and different surveys and analyzing the future trends in online shopping and creating a model and always keeping track of the latest trends in shopping, and revising the model if needed will help in predicting the customer experience. Thus, the necessary steps can be taken to reduce customer churn and improve customer satisfaction. </a:t>
            </a:r>
            <a:endParaRPr lang="en-US" sz="2000" dirty="0">
              <a:latin typeface="Calibri"/>
              <a:cs typeface="Calibri"/>
            </a:endParaRPr>
          </a:p>
          <a:p>
            <a:r>
              <a:rPr lang="en-US" sz="2000" b="1" dirty="0">
                <a:ea typeface="+mn-lt"/>
                <a:cs typeface="+mn-lt"/>
              </a:rPr>
              <a:t>Assumptions</a:t>
            </a:r>
            <a:r>
              <a:rPr lang="en-US" sz="2000" dirty="0">
                <a:ea typeface="+mn-lt"/>
                <a:cs typeface="+mn-lt"/>
              </a:rPr>
              <a:t>: Assumptions are the customers will come back if they are given good discounts. Sometimes quality and the time taken for the delivery matter. </a:t>
            </a:r>
            <a:endParaRPr lang="en-US" dirty="0"/>
          </a:p>
          <a:p>
            <a:r>
              <a:rPr lang="en-US" sz="2000" b="1" dirty="0">
                <a:ea typeface="+mn-lt"/>
                <a:cs typeface="+mn-lt"/>
              </a:rPr>
              <a:t>Ethical Concerns</a:t>
            </a:r>
            <a:r>
              <a:rPr lang="en-US" sz="2000" dirty="0">
                <a:ea typeface="+mn-lt"/>
                <a:cs typeface="+mn-lt"/>
              </a:rPr>
              <a:t>: The problems like privacy, reliability, security, and non-deception on the internet are the pressing issues that are limiting the growth in the online shopping area. </a:t>
            </a:r>
            <a:endParaRPr lang="en-US"/>
          </a:p>
          <a:p>
            <a:r>
              <a:rPr lang="en-US" sz="2000" b="1" dirty="0">
                <a:ea typeface="+mn-lt"/>
                <a:cs typeface="+mn-lt"/>
              </a:rPr>
              <a:t>Challenges/Opportunities</a:t>
            </a:r>
            <a:r>
              <a:rPr lang="en-US" sz="2000" dirty="0">
                <a:ea typeface="+mn-lt"/>
                <a:cs typeface="+mn-lt"/>
              </a:rPr>
              <a:t>: The challenges encountered due to online shopping are, the reduction of jobs in regular brick-and-mortar shops. Also, online retail needs a lot of expertise. Interaction with people is getting reduced because of shopping online. But the customers could be able to shop 24/7/365 days without the restriction of shop closing timings. </a:t>
            </a:r>
            <a:endParaRPr lang="en-US">
              <a:cs typeface="Calibri" panose="020F0502020204030204"/>
            </a:endParaRPr>
          </a:p>
        </p:txBody>
      </p:sp>
    </p:spTree>
    <p:extLst>
      <p:ext uri="{BB962C8B-B14F-4D97-AF65-F5344CB8AC3E}">
        <p14:creationId xmlns:p14="http://schemas.microsoft.com/office/powerpoint/2010/main" val="465718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7D7881-F991-BA63-4E70-45A339A08B43}"/>
              </a:ext>
            </a:extLst>
          </p:cNvPr>
          <p:cNvSpPr>
            <a:spLocks noGrp="1"/>
          </p:cNvSpPr>
          <p:nvPr>
            <p:ph type="title"/>
          </p:nvPr>
        </p:nvSpPr>
        <p:spPr>
          <a:xfrm>
            <a:off x="1371599" y="294538"/>
            <a:ext cx="9895951" cy="1033669"/>
          </a:xfrm>
        </p:spPr>
        <p:txBody>
          <a:bodyPr>
            <a:normAutofit/>
          </a:bodyPr>
          <a:lstStyle/>
          <a:p>
            <a:pPr algn="ctr"/>
            <a:r>
              <a:rPr lang="en-US" sz="3700" dirty="0">
                <a:solidFill>
                  <a:srgbClr val="FFFFFF"/>
                </a:solidFill>
                <a:cs typeface="Calibri Light"/>
              </a:rPr>
              <a:t>Conclusion</a:t>
            </a:r>
          </a:p>
        </p:txBody>
      </p:sp>
      <p:sp>
        <p:nvSpPr>
          <p:cNvPr id="3" name="Content Placeholder 2">
            <a:extLst>
              <a:ext uri="{FF2B5EF4-FFF2-40B4-BE49-F238E27FC236}">
                <a16:creationId xmlns:a16="http://schemas.microsoft.com/office/drawing/2014/main" id="{FE81C25C-486A-9C23-7807-B273A284F794}"/>
              </a:ext>
            </a:extLst>
          </p:cNvPr>
          <p:cNvSpPr>
            <a:spLocks noGrp="1"/>
          </p:cNvSpPr>
          <p:nvPr>
            <p:ph idx="1"/>
          </p:nvPr>
        </p:nvSpPr>
        <p:spPr>
          <a:xfrm>
            <a:off x="1371599" y="2318197"/>
            <a:ext cx="9724031" cy="3683358"/>
          </a:xfrm>
        </p:spPr>
        <p:txBody>
          <a:bodyPr vert="horz" lIns="91440" tIns="45720" rIns="91440" bIns="45720" rtlCol="0" anchor="ctr">
            <a:normAutofit fontScale="92500" lnSpcReduction="10000"/>
          </a:bodyPr>
          <a:lstStyle/>
          <a:p>
            <a:r>
              <a:rPr lang="en-US" sz="2000" dirty="0">
                <a:ea typeface="+mn-lt"/>
                <a:cs typeface="+mn-lt"/>
              </a:rPr>
              <a:t>In general, customers want to feel the product physically before they buy, which gives them more satisfaction. They enjoy shopping in stores by the look and feel of the products. Coming out to shops physically and seeing the other customers shop around will provide a type of social happiness. </a:t>
            </a:r>
            <a:endParaRPr lang="en-US"/>
          </a:p>
          <a:p>
            <a:r>
              <a:rPr lang="en-US" sz="2000" dirty="0">
                <a:ea typeface="+mn-lt"/>
                <a:cs typeface="+mn-lt"/>
              </a:rPr>
              <a:t>Talking to the in-store employees about what the customers want creates a friendly environment. But for now, as the COVID situation still exists, online shopping is preferred by many customers. So, there are quite a lot of possibilities with which customer experience can be improved. </a:t>
            </a:r>
            <a:endParaRPr lang="en-US"/>
          </a:p>
          <a:p>
            <a:r>
              <a:rPr lang="en-US" sz="2000" dirty="0">
                <a:ea typeface="+mn-lt"/>
                <a:cs typeface="+mn-lt"/>
              </a:rPr>
              <a:t>A few examples are: To improve customer experience when the order shipped is incorrect in online shopping, proactive measures can be taken to correct the order by calling the customer without the customer calling first. Allowing free returns if the customer is not satisfied with the product. Delivering quality products to reduce returns. Providing discounts to loyal customers so that they can market the products and services through word of mouth, which in turn helps the business get more profits. </a:t>
            </a:r>
            <a:endParaRPr lang="en-US" sz="2000">
              <a:cs typeface="Calibri" panose="020F0502020204030204"/>
            </a:endParaRPr>
          </a:p>
        </p:txBody>
      </p:sp>
    </p:spTree>
    <p:extLst>
      <p:ext uri="{BB962C8B-B14F-4D97-AF65-F5344CB8AC3E}">
        <p14:creationId xmlns:p14="http://schemas.microsoft.com/office/powerpoint/2010/main" val="2658524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48A4FF-5221-D7BC-AD24-BEB64B0898F7}"/>
              </a:ext>
            </a:extLst>
          </p:cNvPr>
          <p:cNvSpPr>
            <a:spLocks noGrp="1"/>
          </p:cNvSpPr>
          <p:nvPr>
            <p:ph type="title"/>
          </p:nvPr>
        </p:nvSpPr>
        <p:spPr>
          <a:xfrm>
            <a:off x="466722" y="586855"/>
            <a:ext cx="3201366" cy="3387497"/>
          </a:xfrm>
        </p:spPr>
        <p:txBody>
          <a:bodyPr anchor="b">
            <a:normAutofit/>
          </a:bodyPr>
          <a:lstStyle/>
          <a:p>
            <a:r>
              <a:rPr lang="en-US" sz="4000" dirty="0">
                <a:solidFill>
                  <a:srgbClr val="FFFFFF"/>
                </a:solidFill>
                <a:cs typeface="Calibri Light"/>
              </a:rPr>
              <a:t>Overview of Customer Experience</a:t>
            </a:r>
          </a:p>
        </p:txBody>
      </p:sp>
      <p:sp>
        <p:nvSpPr>
          <p:cNvPr id="3" name="Content Placeholder 2">
            <a:extLst>
              <a:ext uri="{FF2B5EF4-FFF2-40B4-BE49-F238E27FC236}">
                <a16:creationId xmlns:a16="http://schemas.microsoft.com/office/drawing/2014/main" id="{B4CDF922-88AC-1A21-5918-FE4654ED8F5B}"/>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1400" dirty="0">
                <a:effectLst/>
                <a:ea typeface="Times New Roman" panose="02020603050405020304" pitchFamily="18" charset="0"/>
              </a:rPr>
              <a:t>Delivering a great customer experience is the best way that any business can stand out since it is linked to better financial results. There may be many factors that affect the customer's experience.</a:t>
            </a:r>
          </a:p>
          <a:p>
            <a:r>
              <a:rPr lang="en-US" sz="1400" dirty="0">
                <a:ea typeface="Times New Roman" panose="02020603050405020304" pitchFamily="18" charset="0"/>
              </a:rPr>
              <a:t>Various sources that the </a:t>
            </a:r>
            <a:r>
              <a:rPr lang="en-US" sz="1400" dirty="0">
                <a:effectLst/>
                <a:ea typeface="Times New Roman" panose="02020603050405020304" pitchFamily="18" charset="0"/>
              </a:rPr>
              <a:t>data can be collected are Telephone surveys, Mobile surveys, Mail surveys, Online surveys, and Mixed-mode surveys. </a:t>
            </a:r>
          </a:p>
          <a:p>
            <a:r>
              <a:rPr lang="en-US" sz="1400" dirty="0">
                <a:effectLst/>
                <a:ea typeface="Times New Roman" panose="02020603050405020304" pitchFamily="18" charset="0"/>
              </a:rPr>
              <a:t>Factors affecting Customer Experience are 1) Interpersonal Communication: A quality call center that can give the most affordable solution, 2) Effective problem solving: Problems should be solved effectively and quickly, and 3) Multi-Channel Consistency: Transactions need to be consistent across all channels like online, telephone, Mobile or ATM (Automated Teller Machine).</a:t>
            </a:r>
          </a:p>
          <a:p>
            <a:r>
              <a:rPr lang="en-US" sz="1400" dirty="0">
                <a:cs typeface="Calibri"/>
              </a:rPr>
              <a:t>Analysis is done on customer experience related to different industries with questions like </a:t>
            </a:r>
            <a:r>
              <a:rPr lang="en-US" sz="1400" dirty="0">
                <a:ea typeface="+mn-lt"/>
                <a:cs typeface="+mn-lt"/>
              </a:rPr>
              <a:t>which factors affect the customer experience in the banking sector?,  How do the customers cope with shocking health care charges?  How do people feel when the order shipped is incorrect in online shopping?  Customer reaction to the increased real estate prices in a brief time.  What if the food ordered in the restaurant is not vegetarian when they ordered vegetarian (Ethical Question)?  Effect of demand-supply on customers in the Auto Industry. </a:t>
            </a:r>
          </a:p>
          <a:p>
            <a:r>
              <a:rPr lang="en-US" sz="1400" dirty="0">
                <a:ea typeface="+mn-lt"/>
                <a:cs typeface="+mn-lt"/>
              </a:rPr>
              <a:t>More in-depth analysis is done on Customer experience on online shopping related to popular google trends on clothes, video games, toys, cosmetics, and electronics and how to improve the customer experience. </a:t>
            </a:r>
            <a:endParaRPr lang="en-US" sz="1400" dirty="0"/>
          </a:p>
        </p:txBody>
      </p:sp>
    </p:spTree>
    <p:extLst>
      <p:ext uri="{BB962C8B-B14F-4D97-AF65-F5344CB8AC3E}">
        <p14:creationId xmlns:p14="http://schemas.microsoft.com/office/powerpoint/2010/main" val="3274852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7D7881-F991-BA63-4E70-45A339A08B43}"/>
              </a:ext>
            </a:extLst>
          </p:cNvPr>
          <p:cNvSpPr>
            <a:spLocks noGrp="1"/>
          </p:cNvSpPr>
          <p:nvPr>
            <p:ph type="title"/>
          </p:nvPr>
        </p:nvSpPr>
        <p:spPr>
          <a:xfrm>
            <a:off x="1371599" y="294538"/>
            <a:ext cx="9895951" cy="1033669"/>
          </a:xfrm>
        </p:spPr>
        <p:txBody>
          <a:bodyPr>
            <a:normAutofit/>
          </a:bodyPr>
          <a:lstStyle/>
          <a:p>
            <a:r>
              <a:rPr lang="en-US" sz="3700">
                <a:solidFill>
                  <a:srgbClr val="FFFFFF"/>
                </a:solidFill>
                <a:cs typeface="Calibri Light"/>
              </a:rPr>
              <a:t>Customer experience related to different industries</a:t>
            </a:r>
            <a:endParaRPr lang="en-US" sz="3700">
              <a:solidFill>
                <a:srgbClr val="FFFFFF"/>
              </a:solidFill>
            </a:endParaRPr>
          </a:p>
        </p:txBody>
      </p:sp>
      <p:sp>
        <p:nvSpPr>
          <p:cNvPr id="3" name="Content Placeholder 2">
            <a:extLst>
              <a:ext uri="{FF2B5EF4-FFF2-40B4-BE49-F238E27FC236}">
                <a16:creationId xmlns:a16="http://schemas.microsoft.com/office/drawing/2014/main" id="{FE81C25C-486A-9C23-7807-B273A284F794}"/>
              </a:ext>
            </a:extLst>
          </p:cNvPr>
          <p:cNvSpPr>
            <a:spLocks noGrp="1"/>
          </p:cNvSpPr>
          <p:nvPr>
            <p:ph idx="1"/>
          </p:nvPr>
        </p:nvSpPr>
        <p:spPr>
          <a:xfrm>
            <a:off x="1371599" y="2318197"/>
            <a:ext cx="9724031" cy="3683358"/>
          </a:xfrm>
        </p:spPr>
        <p:txBody>
          <a:bodyPr vert="horz" lIns="91440" tIns="45720" rIns="91440" bIns="45720" rtlCol="0" anchor="ctr">
            <a:normAutofit fontScale="92500" lnSpcReduction="10000"/>
          </a:bodyPr>
          <a:lstStyle/>
          <a:p>
            <a:r>
              <a:rPr lang="en-US" sz="2000" b="1" dirty="0">
                <a:ea typeface="+mn-lt"/>
                <a:cs typeface="+mn-lt"/>
              </a:rPr>
              <a:t>Customer Experience in Financial Sector:</a:t>
            </a:r>
            <a:r>
              <a:rPr lang="en-US" sz="2000" dirty="0">
                <a:ea typeface="+mn-lt"/>
                <a:cs typeface="+mn-lt"/>
              </a:rPr>
              <a:t> The financial sector customer experience has had a zigzag pattern in Google trends for the past 12 months. In the future, it is predicting a downward trend. More interest is in the states of West Virginia, Iowa, New Mexico, Rhode Island, and Georgia. Providing information about their accounts proactively in the banking sector will enhance customer experience.</a:t>
            </a:r>
          </a:p>
          <a:p>
            <a:r>
              <a:rPr lang="en-US" sz="2000" b="1" dirty="0">
                <a:latin typeface="Calibri"/>
                <a:ea typeface="+mn-lt"/>
                <a:cs typeface="+mn-lt"/>
              </a:rPr>
              <a:t>Customer Experience in Health Care Sector: </a:t>
            </a:r>
            <a:r>
              <a:rPr lang="en-US" sz="2000" dirty="0">
                <a:latin typeface="Calibri"/>
                <a:ea typeface="+mn-lt"/>
                <a:cs typeface="+mn-lt"/>
              </a:rPr>
              <a:t>Also, health care customer experience has a zigzag pattern in Google trends and the future prediction is that there will be some improvement. The better way to improve customer experience is to let the customer know the health care bill for any service, before any procedure is done, and make them well known of any other alternative options so that they can decide which option serves them the best. </a:t>
            </a:r>
          </a:p>
          <a:p>
            <a:r>
              <a:rPr lang="en-US" sz="2000" b="1" dirty="0">
                <a:latin typeface="Calibri"/>
                <a:cs typeface="Calibri"/>
              </a:rPr>
              <a:t>Customer Experience in Real Estate:</a:t>
            </a:r>
            <a:r>
              <a:rPr lang="en-US" sz="2000" dirty="0">
                <a:latin typeface="Calibri"/>
                <a:cs typeface="Calibri"/>
              </a:rPr>
              <a:t> According to Google Trends, Customer Experience in Real Estate has sharp rise and falls. The future prediction is that there will be a decrease in customer interest. For example: Calling the customer and explaining the future trends can enhance the customer experience. </a:t>
            </a:r>
          </a:p>
        </p:txBody>
      </p:sp>
    </p:spTree>
    <p:extLst>
      <p:ext uri="{BB962C8B-B14F-4D97-AF65-F5344CB8AC3E}">
        <p14:creationId xmlns:p14="http://schemas.microsoft.com/office/powerpoint/2010/main" val="177156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7D7881-F991-BA63-4E70-45A339A08B43}"/>
              </a:ext>
            </a:extLst>
          </p:cNvPr>
          <p:cNvSpPr>
            <a:spLocks noGrp="1"/>
          </p:cNvSpPr>
          <p:nvPr>
            <p:ph type="title"/>
          </p:nvPr>
        </p:nvSpPr>
        <p:spPr>
          <a:xfrm>
            <a:off x="1371599" y="294538"/>
            <a:ext cx="9895951" cy="1033669"/>
          </a:xfrm>
        </p:spPr>
        <p:txBody>
          <a:bodyPr>
            <a:normAutofit/>
          </a:bodyPr>
          <a:lstStyle/>
          <a:p>
            <a:r>
              <a:rPr lang="en-US" sz="3700">
                <a:solidFill>
                  <a:srgbClr val="FFFFFF"/>
                </a:solidFill>
                <a:cs typeface="Calibri Light"/>
              </a:rPr>
              <a:t>Customer experience related to different industries</a:t>
            </a:r>
            <a:endParaRPr lang="en-US" sz="3700">
              <a:solidFill>
                <a:srgbClr val="FFFFFF"/>
              </a:solidFill>
            </a:endParaRPr>
          </a:p>
        </p:txBody>
      </p:sp>
      <p:sp>
        <p:nvSpPr>
          <p:cNvPr id="3" name="Content Placeholder 2">
            <a:extLst>
              <a:ext uri="{FF2B5EF4-FFF2-40B4-BE49-F238E27FC236}">
                <a16:creationId xmlns:a16="http://schemas.microsoft.com/office/drawing/2014/main" id="{FE81C25C-486A-9C23-7807-B273A284F794}"/>
              </a:ext>
            </a:extLst>
          </p:cNvPr>
          <p:cNvSpPr>
            <a:spLocks noGrp="1"/>
          </p:cNvSpPr>
          <p:nvPr>
            <p:ph idx="1"/>
          </p:nvPr>
        </p:nvSpPr>
        <p:spPr>
          <a:xfrm>
            <a:off x="1371599" y="2318197"/>
            <a:ext cx="9724031" cy="3683358"/>
          </a:xfrm>
        </p:spPr>
        <p:txBody>
          <a:bodyPr vert="horz" lIns="91440" tIns="45720" rIns="91440" bIns="45720" rtlCol="0" anchor="ctr">
            <a:normAutofit fontScale="92500" lnSpcReduction="10000"/>
          </a:bodyPr>
          <a:lstStyle/>
          <a:p>
            <a:r>
              <a:rPr lang="en-US" sz="2000" b="1" dirty="0">
                <a:ea typeface="+mn-lt"/>
                <a:cs typeface="+mn-lt"/>
              </a:rPr>
              <a:t>Customer Experience in the Food Industry:</a:t>
            </a:r>
            <a:r>
              <a:rPr lang="en-US" sz="2000" dirty="0">
                <a:ea typeface="+mn-lt"/>
                <a:cs typeface="+mn-lt"/>
              </a:rPr>
              <a:t> According to Google Trends, Customer Experience in food and drinks shows a sharp increase in the future.</a:t>
            </a:r>
            <a:r>
              <a:rPr lang="en-US" sz="2000" b="1" dirty="0">
                <a:ea typeface="+mn-lt"/>
                <a:cs typeface="+mn-lt"/>
              </a:rPr>
              <a:t> </a:t>
            </a:r>
            <a:r>
              <a:rPr lang="en-US" sz="2000" dirty="0">
                <a:ea typeface="+mn-lt"/>
                <a:cs typeface="+mn-lt"/>
              </a:rPr>
              <a:t>For example:</a:t>
            </a:r>
            <a:r>
              <a:rPr lang="en-US" sz="2000" b="1" dirty="0">
                <a:ea typeface="+mn-lt"/>
                <a:cs typeface="+mn-lt"/>
              </a:rPr>
              <a:t> </a:t>
            </a:r>
            <a:r>
              <a:rPr lang="en-US" sz="2000" dirty="0">
                <a:ea typeface="+mn-lt"/>
                <a:cs typeface="+mn-lt"/>
              </a:rPr>
              <a:t>what if the food ordered in a restaurant is not vegetarian when they order vegetarian? It is unethical for some people. Letting the customer know of the mistake and correcting the order helps improve the customer experience. </a:t>
            </a:r>
            <a:endParaRPr lang="en-US" dirty="0"/>
          </a:p>
          <a:p>
            <a:r>
              <a:rPr lang="en-US" sz="2000" b="1" dirty="0">
                <a:ea typeface="+mn-lt"/>
                <a:cs typeface="+mn-lt"/>
              </a:rPr>
              <a:t>Customer Experience in the Auto Industry</a:t>
            </a:r>
            <a:r>
              <a:rPr lang="en-US" sz="2000" dirty="0">
                <a:ea typeface="+mn-lt"/>
                <a:cs typeface="+mn-lt"/>
              </a:rPr>
              <a:t>: According to Google Trends, Customer Experience in Auto Industry shows an incremental pattern. The current trend shows the interest is more in Louisiana. Letting the customer know of the current trends and explaining the demand and supply can enhance the customer experience. </a:t>
            </a:r>
            <a:endParaRPr lang="en-US" dirty="0"/>
          </a:p>
          <a:p>
            <a:r>
              <a:rPr lang="en-US" sz="2000" b="1" dirty="0">
                <a:ea typeface="+mn-lt"/>
                <a:cs typeface="+mn-lt"/>
              </a:rPr>
              <a:t>Customer Experience in Shopping</a:t>
            </a:r>
            <a:r>
              <a:rPr lang="en-US" sz="2000" dirty="0">
                <a:ea typeface="+mn-lt"/>
                <a:cs typeface="+mn-lt"/>
              </a:rPr>
              <a:t>: According to Google Trends, Customer Experience in shopping shows an incremental pattern. All the states in the US have an interest in customer experience, but New York stands out much more. Example: To improve customer experience when the order shipped is incorrect in online shopping, proactive measures can be taken to correct the order by calling the customer without the customer calling first. </a:t>
            </a:r>
            <a:endParaRPr lang="en-US" sz="2000" dirty="0">
              <a:latin typeface="Calibri"/>
              <a:cs typeface="Calibri"/>
            </a:endParaRPr>
          </a:p>
        </p:txBody>
      </p:sp>
    </p:spTree>
    <p:extLst>
      <p:ext uri="{BB962C8B-B14F-4D97-AF65-F5344CB8AC3E}">
        <p14:creationId xmlns:p14="http://schemas.microsoft.com/office/powerpoint/2010/main" val="3686631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9" name="Rectangle 148">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Shape 150">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53" name="Freeform: Shape 152">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37D7881-F991-BA63-4E70-45A339A08B43}"/>
              </a:ext>
            </a:extLst>
          </p:cNvPr>
          <p:cNvSpPr>
            <a:spLocks noGrp="1"/>
          </p:cNvSpPr>
          <p:nvPr>
            <p:ph type="title"/>
          </p:nvPr>
        </p:nvSpPr>
        <p:spPr>
          <a:xfrm>
            <a:off x="765051" y="662400"/>
            <a:ext cx="3384000" cy="1492132"/>
          </a:xfrm>
        </p:spPr>
        <p:txBody>
          <a:bodyPr anchor="t">
            <a:normAutofit/>
          </a:bodyPr>
          <a:lstStyle/>
          <a:p>
            <a:r>
              <a:rPr lang="en-US" sz="3400">
                <a:solidFill>
                  <a:schemeClr val="bg1"/>
                </a:solidFill>
                <a:cs typeface="Calibri Light"/>
              </a:rPr>
              <a:t>Customer experience in Online Shopping</a:t>
            </a:r>
          </a:p>
        </p:txBody>
      </p:sp>
      <p:sp>
        <p:nvSpPr>
          <p:cNvPr id="3" name="Content Placeholder 2">
            <a:extLst>
              <a:ext uri="{FF2B5EF4-FFF2-40B4-BE49-F238E27FC236}">
                <a16:creationId xmlns:a16="http://schemas.microsoft.com/office/drawing/2014/main" id="{FE81C25C-486A-9C23-7807-B273A284F794}"/>
              </a:ext>
            </a:extLst>
          </p:cNvPr>
          <p:cNvSpPr>
            <a:spLocks noGrp="1"/>
          </p:cNvSpPr>
          <p:nvPr>
            <p:ph idx="1"/>
          </p:nvPr>
        </p:nvSpPr>
        <p:spPr>
          <a:xfrm>
            <a:off x="765051" y="2286000"/>
            <a:ext cx="3384000" cy="3844800"/>
          </a:xfrm>
        </p:spPr>
        <p:txBody>
          <a:bodyPr vert="horz" lIns="91440" tIns="45720" rIns="91440" bIns="45720" rtlCol="0" anchor="t">
            <a:normAutofit/>
          </a:bodyPr>
          <a:lstStyle/>
          <a:p>
            <a:pPr marL="0" indent="0">
              <a:buNone/>
            </a:pPr>
            <a:r>
              <a:rPr lang="en-US" sz="1400" dirty="0">
                <a:solidFill>
                  <a:schemeClr val="bg1">
                    <a:alpha val="60000"/>
                  </a:schemeClr>
                </a:solidFill>
                <a:latin typeface="Calibri"/>
                <a:cs typeface="Calibri"/>
              </a:rPr>
              <a:t>     Of all the above areas, I am interested in researching online shopping trends.</a:t>
            </a:r>
            <a:r>
              <a:rPr lang="en-US" sz="1400" dirty="0">
                <a:solidFill>
                  <a:schemeClr val="bg1">
                    <a:alpha val="60000"/>
                  </a:schemeClr>
                </a:solidFill>
                <a:ea typeface="+mn-lt"/>
                <a:cs typeface="+mn-lt"/>
              </a:rPr>
              <a:t> </a:t>
            </a:r>
          </a:p>
          <a:p>
            <a:r>
              <a:rPr lang="en-US" sz="1400" dirty="0">
                <a:solidFill>
                  <a:schemeClr val="bg1">
                    <a:alpha val="60000"/>
                  </a:schemeClr>
                </a:solidFill>
                <a:ea typeface="+mn-lt"/>
                <a:cs typeface="+mn-lt"/>
              </a:rPr>
              <a:t>The customer feels more satisfied physically going to the shops to buy products. But after COVID came, everyone was more inclined toward online shopping. So, below is an analysis of whether the Customer Experience can be improved with online shopping.</a:t>
            </a:r>
          </a:p>
          <a:p>
            <a:r>
              <a:rPr lang="en-US" sz="1400" dirty="0">
                <a:solidFill>
                  <a:schemeClr val="bg1">
                    <a:alpha val="60000"/>
                  </a:schemeClr>
                </a:solidFill>
                <a:ea typeface="+mn-lt"/>
                <a:cs typeface="+mn-lt"/>
              </a:rPr>
              <a:t>According to Google Trends, Customer Experience in shopping shows an incremental pattern. </a:t>
            </a:r>
          </a:p>
          <a:p>
            <a:r>
              <a:rPr lang="en-US" sz="1400" dirty="0">
                <a:solidFill>
                  <a:schemeClr val="bg1">
                    <a:alpha val="60000"/>
                  </a:schemeClr>
                </a:solidFill>
                <a:ea typeface="+mn-lt"/>
                <a:cs typeface="+mn-lt"/>
              </a:rPr>
              <a:t>Let us analyze how the trends are related to clothing, video games, toys, cosmetics, and electronics. </a:t>
            </a:r>
          </a:p>
        </p:txBody>
      </p:sp>
      <p:pic>
        <p:nvPicPr>
          <p:cNvPr id="5" name="Picture 5" descr="Graphical user interface, application&#10;&#10;Description automatically generated">
            <a:extLst>
              <a:ext uri="{FF2B5EF4-FFF2-40B4-BE49-F238E27FC236}">
                <a16:creationId xmlns:a16="http://schemas.microsoft.com/office/drawing/2014/main" id="{BF08B419-B973-C9E6-BCF9-218368BB5F46}"/>
              </a:ext>
            </a:extLst>
          </p:cNvPr>
          <p:cNvPicPr>
            <a:picLocks noChangeAspect="1"/>
          </p:cNvPicPr>
          <p:nvPr/>
        </p:nvPicPr>
        <p:blipFill rotWithShape="1">
          <a:blip r:embed="rId2"/>
          <a:srcRect l="5174" r="23376"/>
          <a:stretch/>
        </p:blipFill>
        <p:spPr>
          <a:xfrm>
            <a:off x="5411053" y="756497"/>
            <a:ext cx="6014185" cy="5345005"/>
          </a:xfrm>
          <a:prstGeom prst="rect">
            <a:avLst/>
          </a:prstGeom>
        </p:spPr>
      </p:pic>
    </p:spTree>
    <p:extLst>
      <p:ext uri="{BB962C8B-B14F-4D97-AF65-F5344CB8AC3E}">
        <p14:creationId xmlns:p14="http://schemas.microsoft.com/office/powerpoint/2010/main" val="4089130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7" name="Rectangle 166">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reeform: Shape 168">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71" name="Freeform: Shape 170">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37D7881-F991-BA63-4E70-45A339A08B43}"/>
              </a:ext>
            </a:extLst>
          </p:cNvPr>
          <p:cNvSpPr>
            <a:spLocks noGrp="1"/>
          </p:cNvSpPr>
          <p:nvPr>
            <p:ph type="title"/>
          </p:nvPr>
        </p:nvSpPr>
        <p:spPr>
          <a:xfrm>
            <a:off x="765051" y="662400"/>
            <a:ext cx="3384000" cy="1492132"/>
          </a:xfrm>
        </p:spPr>
        <p:txBody>
          <a:bodyPr anchor="t">
            <a:normAutofit/>
          </a:bodyPr>
          <a:lstStyle/>
          <a:p>
            <a:r>
              <a:rPr lang="en-US" dirty="0">
                <a:solidFill>
                  <a:schemeClr val="bg1"/>
                </a:solidFill>
                <a:cs typeface="Calibri Light"/>
              </a:rPr>
              <a:t>Clothing Trends</a:t>
            </a:r>
            <a:endParaRPr lang="en-US">
              <a:solidFill>
                <a:schemeClr val="bg1"/>
              </a:solidFill>
            </a:endParaRPr>
          </a:p>
        </p:txBody>
      </p:sp>
      <p:sp>
        <p:nvSpPr>
          <p:cNvPr id="3" name="Content Placeholder 2">
            <a:extLst>
              <a:ext uri="{FF2B5EF4-FFF2-40B4-BE49-F238E27FC236}">
                <a16:creationId xmlns:a16="http://schemas.microsoft.com/office/drawing/2014/main" id="{FE81C25C-486A-9C23-7807-B273A284F794}"/>
              </a:ext>
            </a:extLst>
          </p:cNvPr>
          <p:cNvSpPr>
            <a:spLocks noGrp="1"/>
          </p:cNvSpPr>
          <p:nvPr>
            <p:ph idx="1"/>
          </p:nvPr>
        </p:nvSpPr>
        <p:spPr>
          <a:xfrm>
            <a:off x="765051" y="2286000"/>
            <a:ext cx="3384000" cy="4408471"/>
          </a:xfrm>
        </p:spPr>
        <p:txBody>
          <a:bodyPr vert="horz" lIns="91440" tIns="45720" rIns="91440" bIns="45720" rtlCol="0" anchor="t">
            <a:normAutofit/>
          </a:bodyPr>
          <a:lstStyle/>
          <a:p>
            <a:pPr marL="0" indent="0">
              <a:spcBef>
                <a:spcPts val="0"/>
              </a:spcBef>
              <a:spcAft>
                <a:spcPts val="600"/>
              </a:spcAft>
              <a:buNone/>
            </a:pPr>
            <a:r>
              <a:rPr lang="en-US" sz="1100" dirty="0">
                <a:solidFill>
                  <a:schemeClr val="bg1">
                    <a:alpha val="60000"/>
                  </a:schemeClr>
                </a:solidFill>
                <a:latin typeface="Calibri"/>
                <a:cs typeface="Calibri"/>
              </a:rPr>
              <a:t>  </a:t>
            </a:r>
            <a:r>
              <a:rPr lang="en-US" sz="2000" dirty="0">
                <a:solidFill>
                  <a:schemeClr val="bg1">
                    <a:alpha val="60000"/>
                  </a:schemeClr>
                </a:solidFill>
                <a:latin typeface="Calibri"/>
                <a:cs typeface="Calibri"/>
              </a:rPr>
              <a:t>   </a:t>
            </a:r>
            <a:r>
              <a:rPr lang="en-US" sz="1400" dirty="0">
                <a:solidFill>
                  <a:schemeClr val="bg1">
                    <a:alpha val="60000"/>
                  </a:schemeClr>
                </a:solidFill>
                <a:latin typeface="Calibri"/>
                <a:cs typeface="Calibri"/>
              </a:rPr>
              <a:t>Below are the popular google trends in online shopping in the past 12 months: </a:t>
            </a:r>
          </a:p>
          <a:p>
            <a:pPr marL="285750" indent="-285750">
              <a:spcBef>
                <a:spcPts val="0"/>
              </a:spcBef>
              <a:spcAft>
                <a:spcPts val="600"/>
              </a:spcAft>
              <a:buFont typeface="Arial,Sans-Serif" panose="020B0604020202020204" pitchFamily="34" charset="0"/>
              <a:buChar char="•"/>
            </a:pPr>
            <a:r>
              <a:rPr lang="en-US" sz="1400" dirty="0">
                <a:solidFill>
                  <a:schemeClr val="bg1">
                    <a:alpha val="60000"/>
                  </a:schemeClr>
                </a:solidFill>
                <a:latin typeface="Calibri"/>
                <a:cs typeface="Calibri"/>
              </a:rPr>
              <a:t>Google trend related to shopping clothing search has been 40% in the past week.</a:t>
            </a:r>
          </a:p>
          <a:p>
            <a:pPr marL="171450" indent="-171450">
              <a:spcBef>
                <a:spcPts val="0"/>
              </a:spcBef>
              <a:spcAft>
                <a:spcPts val="600"/>
              </a:spcAft>
            </a:pPr>
            <a:r>
              <a:rPr lang="en-US" sz="1400" dirty="0">
                <a:solidFill>
                  <a:schemeClr val="bg1">
                    <a:alpha val="60000"/>
                  </a:schemeClr>
                </a:solidFill>
                <a:latin typeface="Calibri"/>
                <a:cs typeface="Calibri"/>
              </a:rPr>
              <a:t>The customer is always interested in buying the clothes online.   </a:t>
            </a:r>
          </a:p>
          <a:p>
            <a:pPr marL="171450" indent="-171450">
              <a:spcBef>
                <a:spcPts val="0"/>
              </a:spcBef>
              <a:spcAft>
                <a:spcPts val="600"/>
              </a:spcAft>
            </a:pPr>
            <a:r>
              <a:rPr lang="en-US" sz="1400" dirty="0">
                <a:solidFill>
                  <a:schemeClr val="bg1">
                    <a:alpha val="60000"/>
                  </a:schemeClr>
                </a:solidFill>
                <a:latin typeface="Calibri"/>
                <a:cs typeface="Calibri"/>
              </a:rPr>
              <a:t>Online shopping is preferred over in-store as the time is not wasted traveling to the shops, any time customers can buy the clothes, no issues with weather restrictions, etc. </a:t>
            </a:r>
            <a:endParaRPr lang="en-US" sz="1400">
              <a:solidFill>
                <a:schemeClr val="bg1">
                  <a:alpha val="60000"/>
                </a:schemeClr>
              </a:solidFill>
              <a:cs typeface="Calibri"/>
            </a:endParaRPr>
          </a:p>
          <a:p>
            <a:pPr marL="171450" indent="-171450">
              <a:spcBef>
                <a:spcPts val="0"/>
              </a:spcBef>
              <a:spcAft>
                <a:spcPts val="600"/>
              </a:spcAft>
            </a:pPr>
            <a:r>
              <a:rPr lang="en-US" sz="1400" dirty="0">
                <a:solidFill>
                  <a:schemeClr val="bg1">
                    <a:alpha val="60000"/>
                  </a:schemeClr>
                </a:solidFill>
                <a:latin typeface="Calibri"/>
                <a:cs typeface="Calibri"/>
              </a:rPr>
              <a:t>Consumers care about style, quality, comfort, fit, and price. Seamlessly delivering all these things will drive customer experience. Customer satisfaction can be improved by allowing free returns till a particular time if they do not like the clothes or if the size does not fit or for any other reason.</a:t>
            </a:r>
            <a:endParaRPr lang="en-US" sz="1400">
              <a:solidFill>
                <a:schemeClr val="bg1">
                  <a:alpha val="60000"/>
                </a:schemeClr>
              </a:solidFill>
              <a:cs typeface="Calibri"/>
            </a:endParaRPr>
          </a:p>
        </p:txBody>
      </p:sp>
      <p:pic>
        <p:nvPicPr>
          <p:cNvPr id="4" name="Picture 5" descr="Graphical user interface, application&#10;&#10;Description automatically generated">
            <a:extLst>
              <a:ext uri="{FF2B5EF4-FFF2-40B4-BE49-F238E27FC236}">
                <a16:creationId xmlns:a16="http://schemas.microsoft.com/office/drawing/2014/main" id="{2557EBBC-B06E-C2C9-8811-F56C85DBE89C}"/>
              </a:ext>
            </a:extLst>
          </p:cNvPr>
          <p:cNvPicPr>
            <a:picLocks noChangeAspect="1"/>
          </p:cNvPicPr>
          <p:nvPr/>
        </p:nvPicPr>
        <p:blipFill>
          <a:blip r:embed="rId2"/>
          <a:stretch>
            <a:fillRect/>
          </a:stretch>
        </p:blipFill>
        <p:spPr>
          <a:xfrm>
            <a:off x="5411053" y="1496943"/>
            <a:ext cx="6014185" cy="3864114"/>
          </a:xfrm>
          <a:prstGeom prst="rect">
            <a:avLst/>
          </a:prstGeom>
        </p:spPr>
      </p:pic>
    </p:spTree>
    <p:extLst>
      <p:ext uri="{BB962C8B-B14F-4D97-AF65-F5344CB8AC3E}">
        <p14:creationId xmlns:p14="http://schemas.microsoft.com/office/powerpoint/2010/main" val="1872584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7" name="Rectangle 166">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reeform: Shape 168">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71" name="Freeform: Shape 170">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37D7881-F991-BA63-4E70-45A339A08B43}"/>
              </a:ext>
            </a:extLst>
          </p:cNvPr>
          <p:cNvSpPr>
            <a:spLocks noGrp="1"/>
          </p:cNvSpPr>
          <p:nvPr>
            <p:ph type="title"/>
          </p:nvPr>
        </p:nvSpPr>
        <p:spPr>
          <a:xfrm>
            <a:off x="765051" y="662400"/>
            <a:ext cx="3384000" cy="1492132"/>
          </a:xfrm>
        </p:spPr>
        <p:txBody>
          <a:bodyPr anchor="t">
            <a:normAutofit/>
          </a:bodyPr>
          <a:lstStyle/>
          <a:p>
            <a:r>
              <a:rPr lang="en-US" dirty="0">
                <a:solidFill>
                  <a:schemeClr val="bg1"/>
                </a:solidFill>
                <a:cs typeface="Calibri Light"/>
              </a:rPr>
              <a:t>Video games Trends</a:t>
            </a:r>
            <a:endParaRPr lang="en-US">
              <a:solidFill>
                <a:schemeClr val="bg1"/>
              </a:solidFill>
            </a:endParaRPr>
          </a:p>
        </p:txBody>
      </p:sp>
      <p:sp>
        <p:nvSpPr>
          <p:cNvPr id="3" name="Content Placeholder 2">
            <a:extLst>
              <a:ext uri="{FF2B5EF4-FFF2-40B4-BE49-F238E27FC236}">
                <a16:creationId xmlns:a16="http://schemas.microsoft.com/office/drawing/2014/main" id="{FE81C25C-486A-9C23-7807-B273A284F794}"/>
              </a:ext>
            </a:extLst>
          </p:cNvPr>
          <p:cNvSpPr>
            <a:spLocks noGrp="1"/>
          </p:cNvSpPr>
          <p:nvPr>
            <p:ph idx="1"/>
          </p:nvPr>
        </p:nvSpPr>
        <p:spPr>
          <a:xfrm>
            <a:off x="765051" y="2286000"/>
            <a:ext cx="3384000" cy="4293649"/>
          </a:xfrm>
        </p:spPr>
        <p:txBody>
          <a:bodyPr vert="horz" lIns="91440" tIns="45720" rIns="91440" bIns="45720" rtlCol="0" anchor="t">
            <a:normAutofit fontScale="92500" lnSpcReduction="10000"/>
          </a:bodyPr>
          <a:lstStyle/>
          <a:p>
            <a:r>
              <a:rPr lang="en-US" sz="1100" dirty="0">
                <a:solidFill>
                  <a:schemeClr val="bg1">
                    <a:alpha val="60000"/>
                  </a:schemeClr>
                </a:solidFill>
                <a:latin typeface="Calibri"/>
                <a:cs typeface="Calibri"/>
              </a:rPr>
              <a:t> </a:t>
            </a:r>
            <a:r>
              <a:rPr lang="en-US" sz="1400" dirty="0">
                <a:solidFill>
                  <a:schemeClr val="bg1">
                    <a:alpha val="60000"/>
                  </a:schemeClr>
                </a:solidFill>
                <a:ea typeface="+mn-lt"/>
                <a:cs typeface="+mn-lt"/>
              </a:rPr>
              <a:t>Google trend related to the video games search has been 31% in the past week. </a:t>
            </a:r>
            <a:endParaRPr lang="en-US" sz="1400" dirty="0">
              <a:solidFill>
                <a:schemeClr val="bg1">
                  <a:alpha val="60000"/>
                </a:schemeClr>
              </a:solidFill>
              <a:cs typeface="Calibri"/>
            </a:endParaRPr>
          </a:p>
          <a:p>
            <a:r>
              <a:rPr lang="en-US" sz="1400" dirty="0">
                <a:solidFill>
                  <a:schemeClr val="bg1">
                    <a:alpha val="60000"/>
                  </a:schemeClr>
                </a:solidFill>
                <a:ea typeface="+mn-lt"/>
                <a:cs typeface="+mn-lt"/>
              </a:rPr>
              <a:t>When we analyzed for over a year, it spiked up during the Nov-December months. This can be explained by the general tendency of more shopping during the Thanks' Giving and Christmas seasons.</a:t>
            </a:r>
          </a:p>
          <a:p>
            <a:r>
              <a:rPr lang="en-US" sz="1400" dirty="0">
                <a:solidFill>
                  <a:schemeClr val="bg1">
                    <a:alpha val="60000"/>
                  </a:schemeClr>
                </a:solidFill>
                <a:ea typeface="+mn-lt"/>
                <a:cs typeface="+mn-lt"/>
              </a:rPr>
              <a:t>Video games have been the de-facto go-to for the millennials during the COVID pandemic times. This is due to the customers having to stay long stretches at home holding off social activities due to pandemics. Many consumers and millennials and Gen Z reported that video games helped them to connect with people socially through games and they could get through tough times. </a:t>
            </a:r>
          </a:p>
          <a:p>
            <a:r>
              <a:rPr lang="en-US" sz="1400" dirty="0">
                <a:solidFill>
                  <a:schemeClr val="bg1">
                    <a:alpha val="60000"/>
                  </a:schemeClr>
                </a:solidFill>
                <a:ea typeface="+mn-lt"/>
                <a:cs typeface="+mn-lt"/>
              </a:rPr>
              <a:t>Customer satisfaction can be improved by following the plans of Microsoft and Sony which are the big companies in the gaming industry, are moving to a subscription model like Netflix and Amazon where players can get access to hundreds of games for a monthly fee. </a:t>
            </a:r>
            <a:endParaRPr lang="en-US" sz="1400" dirty="0">
              <a:solidFill>
                <a:schemeClr val="bg1">
                  <a:alpha val="60000"/>
                </a:schemeClr>
              </a:solidFill>
              <a:cs typeface="Calibri"/>
            </a:endParaRPr>
          </a:p>
        </p:txBody>
      </p:sp>
      <p:pic>
        <p:nvPicPr>
          <p:cNvPr id="4" name="Picture 5" descr="Graphical user interface, application&#10;&#10;Description automatically generated">
            <a:extLst>
              <a:ext uri="{FF2B5EF4-FFF2-40B4-BE49-F238E27FC236}">
                <a16:creationId xmlns:a16="http://schemas.microsoft.com/office/drawing/2014/main" id="{2557EBBC-B06E-C2C9-8811-F56C85DBE89C}"/>
              </a:ext>
            </a:extLst>
          </p:cNvPr>
          <p:cNvPicPr>
            <a:picLocks noChangeAspect="1"/>
          </p:cNvPicPr>
          <p:nvPr/>
        </p:nvPicPr>
        <p:blipFill>
          <a:blip r:embed="rId2"/>
          <a:stretch>
            <a:fillRect/>
          </a:stretch>
        </p:blipFill>
        <p:spPr>
          <a:xfrm>
            <a:off x="5411053" y="1496943"/>
            <a:ext cx="6014185" cy="3864114"/>
          </a:xfrm>
          <a:prstGeom prst="rect">
            <a:avLst/>
          </a:prstGeom>
        </p:spPr>
      </p:pic>
    </p:spTree>
    <p:extLst>
      <p:ext uri="{BB962C8B-B14F-4D97-AF65-F5344CB8AC3E}">
        <p14:creationId xmlns:p14="http://schemas.microsoft.com/office/powerpoint/2010/main" val="430593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6" name="Rectangle 175">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Freeform: Shape 177">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80" name="Freeform: Shape 179">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37D7881-F991-BA63-4E70-45A339A08B43}"/>
              </a:ext>
            </a:extLst>
          </p:cNvPr>
          <p:cNvSpPr>
            <a:spLocks noGrp="1"/>
          </p:cNvSpPr>
          <p:nvPr>
            <p:ph type="title"/>
          </p:nvPr>
        </p:nvSpPr>
        <p:spPr>
          <a:xfrm>
            <a:off x="765051" y="662400"/>
            <a:ext cx="3384000" cy="1492132"/>
          </a:xfrm>
        </p:spPr>
        <p:txBody>
          <a:bodyPr anchor="t">
            <a:normAutofit/>
          </a:bodyPr>
          <a:lstStyle/>
          <a:p>
            <a:r>
              <a:rPr lang="en-US" dirty="0">
                <a:solidFill>
                  <a:schemeClr val="bg1"/>
                </a:solidFill>
                <a:cs typeface="Calibri Light"/>
              </a:rPr>
              <a:t>Toys Trends</a:t>
            </a:r>
            <a:endParaRPr lang="en-US">
              <a:solidFill>
                <a:schemeClr val="bg1"/>
              </a:solidFill>
            </a:endParaRPr>
          </a:p>
        </p:txBody>
      </p:sp>
      <p:sp>
        <p:nvSpPr>
          <p:cNvPr id="3" name="Content Placeholder 2">
            <a:extLst>
              <a:ext uri="{FF2B5EF4-FFF2-40B4-BE49-F238E27FC236}">
                <a16:creationId xmlns:a16="http://schemas.microsoft.com/office/drawing/2014/main" id="{FE81C25C-486A-9C23-7807-B273A284F794}"/>
              </a:ext>
            </a:extLst>
          </p:cNvPr>
          <p:cNvSpPr>
            <a:spLocks noGrp="1"/>
          </p:cNvSpPr>
          <p:nvPr>
            <p:ph idx="1"/>
          </p:nvPr>
        </p:nvSpPr>
        <p:spPr>
          <a:xfrm>
            <a:off x="765051" y="2286000"/>
            <a:ext cx="3384000" cy="3844800"/>
          </a:xfrm>
        </p:spPr>
        <p:txBody>
          <a:bodyPr vert="horz" lIns="91440" tIns="45720" rIns="91440" bIns="45720" rtlCol="0" anchor="t">
            <a:normAutofit/>
          </a:bodyPr>
          <a:lstStyle/>
          <a:p>
            <a:r>
              <a:rPr lang="en-US" sz="1400" dirty="0">
                <a:solidFill>
                  <a:schemeClr val="bg1">
                    <a:alpha val="60000"/>
                  </a:schemeClr>
                </a:solidFill>
                <a:latin typeface="Calibri"/>
                <a:cs typeface="Calibri"/>
              </a:rPr>
              <a:t> </a:t>
            </a:r>
            <a:r>
              <a:rPr lang="en-US" sz="1400" dirty="0">
                <a:solidFill>
                  <a:schemeClr val="bg1">
                    <a:alpha val="60000"/>
                  </a:schemeClr>
                </a:solidFill>
                <a:ea typeface="+mn-lt"/>
                <a:cs typeface="+mn-lt"/>
              </a:rPr>
              <a:t>Google trend related to toys search is 13% in the past week. Over the past 12 months, the same trend in video games has been seen here because of the holiday season.</a:t>
            </a:r>
          </a:p>
          <a:p>
            <a:r>
              <a:rPr lang="en-US" sz="1400" dirty="0">
                <a:solidFill>
                  <a:schemeClr val="bg1">
                    <a:alpha val="60000"/>
                  </a:schemeClr>
                </a:solidFill>
                <a:ea typeface="+mn-lt"/>
                <a:cs typeface="+mn-lt"/>
              </a:rPr>
              <a:t>Customer satisfaction can be improved by providing the toys with high quality and safety. Toys must be tested in diverse ways such as Physical and Mechanical tests, Chemical tests, Materials tests, Flammability tests, Performance tests, Electrical safety tests, Environmental safety tests, Packaging tests, Battery tests, etc., and make sure that superior quality toys are delivered which enhances the customer experience. </a:t>
            </a:r>
            <a:endParaRPr lang="en-US" sz="1400" dirty="0">
              <a:solidFill>
                <a:schemeClr val="bg1">
                  <a:alpha val="60000"/>
                </a:schemeClr>
              </a:solidFill>
              <a:cs typeface="Calibri"/>
            </a:endParaRPr>
          </a:p>
        </p:txBody>
      </p:sp>
      <p:pic>
        <p:nvPicPr>
          <p:cNvPr id="5" name="Picture 5" descr="Graphical user interface, application&#10;&#10;Description automatically generated">
            <a:extLst>
              <a:ext uri="{FF2B5EF4-FFF2-40B4-BE49-F238E27FC236}">
                <a16:creationId xmlns:a16="http://schemas.microsoft.com/office/drawing/2014/main" id="{30B5511D-C0E9-BC90-9C23-DEA84BD3EA5F}"/>
              </a:ext>
            </a:extLst>
          </p:cNvPr>
          <p:cNvPicPr>
            <a:picLocks noChangeAspect="1"/>
          </p:cNvPicPr>
          <p:nvPr/>
        </p:nvPicPr>
        <p:blipFill>
          <a:blip r:embed="rId2"/>
          <a:stretch>
            <a:fillRect/>
          </a:stretch>
        </p:blipFill>
        <p:spPr>
          <a:xfrm>
            <a:off x="5411053" y="745169"/>
            <a:ext cx="6014185" cy="5367661"/>
          </a:xfrm>
          <a:prstGeom prst="rect">
            <a:avLst/>
          </a:prstGeom>
        </p:spPr>
      </p:pic>
    </p:spTree>
    <p:extLst>
      <p:ext uri="{BB962C8B-B14F-4D97-AF65-F5344CB8AC3E}">
        <p14:creationId xmlns:p14="http://schemas.microsoft.com/office/powerpoint/2010/main" val="1886424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5" name="Rectangle 184">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Freeform: Shape 186">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89" name="Freeform: Shape 188">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37D7881-F991-BA63-4E70-45A339A08B43}"/>
              </a:ext>
            </a:extLst>
          </p:cNvPr>
          <p:cNvSpPr>
            <a:spLocks noGrp="1"/>
          </p:cNvSpPr>
          <p:nvPr>
            <p:ph type="title"/>
          </p:nvPr>
        </p:nvSpPr>
        <p:spPr>
          <a:xfrm>
            <a:off x="765051" y="662400"/>
            <a:ext cx="3384000" cy="1492132"/>
          </a:xfrm>
        </p:spPr>
        <p:txBody>
          <a:bodyPr anchor="t">
            <a:normAutofit/>
          </a:bodyPr>
          <a:lstStyle/>
          <a:p>
            <a:r>
              <a:rPr lang="en-US" dirty="0">
                <a:solidFill>
                  <a:schemeClr val="bg1"/>
                </a:solidFill>
                <a:cs typeface="Calibri Light"/>
              </a:rPr>
              <a:t>Cosmetics </a:t>
            </a:r>
            <a:br>
              <a:rPr lang="en-US" dirty="0">
                <a:solidFill>
                  <a:schemeClr val="bg1"/>
                </a:solidFill>
                <a:cs typeface="Calibri Light"/>
              </a:rPr>
            </a:br>
            <a:r>
              <a:rPr lang="en-US" dirty="0">
                <a:solidFill>
                  <a:schemeClr val="bg1"/>
                </a:solidFill>
                <a:cs typeface="Calibri Light"/>
              </a:rPr>
              <a:t>Trends</a:t>
            </a:r>
            <a:endParaRPr lang="en-US">
              <a:solidFill>
                <a:schemeClr val="bg1"/>
              </a:solidFill>
            </a:endParaRPr>
          </a:p>
        </p:txBody>
      </p:sp>
      <p:sp>
        <p:nvSpPr>
          <p:cNvPr id="3" name="Content Placeholder 2">
            <a:extLst>
              <a:ext uri="{FF2B5EF4-FFF2-40B4-BE49-F238E27FC236}">
                <a16:creationId xmlns:a16="http://schemas.microsoft.com/office/drawing/2014/main" id="{FE81C25C-486A-9C23-7807-B273A284F794}"/>
              </a:ext>
            </a:extLst>
          </p:cNvPr>
          <p:cNvSpPr>
            <a:spLocks noGrp="1"/>
          </p:cNvSpPr>
          <p:nvPr>
            <p:ph idx="1"/>
          </p:nvPr>
        </p:nvSpPr>
        <p:spPr>
          <a:xfrm>
            <a:off x="765051" y="2327753"/>
            <a:ext cx="3384000" cy="4262334"/>
          </a:xfrm>
        </p:spPr>
        <p:txBody>
          <a:bodyPr vert="horz" lIns="91440" tIns="45720" rIns="91440" bIns="45720" rtlCol="0">
            <a:normAutofit/>
          </a:bodyPr>
          <a:lstStyle/>
          <a:p>
            <a:r>
              <a:rPr lang="en-US" sz="1300">
                <a:solidFill>
                  <a:schemeClr val="bg1">
                    <a:alpha val="60000"/>
                  </a:schemeClr>
                </a:solidFill>
                <a:ea typeface="+mn-lt"/>
                <a:cs typeface="+mn-lt"/>
              </a:rPr>
              <a:t>Google trend related to cosmetics search has been 10% in the past week. The interest over time is an up and downs curve as cosmetics are used mostly by all women, and that does not need any special occasion. The New York region has more interest in cosmetics when compared to all other regions. This may be because many famous brands’ headquarters are in New York. </a:t>
            </a:r>
          </a:p>
          <a:p>
            <a:r>
              <a:rPr lang="en-US" sz="1300">
                <a:solidFill>
                  <a:schemeClr val="bg1">
                    <a:alpha val="60000"/>
                  </a:schemeClr>
                </a:solidFill>
                <a:ea typeface="+mn-lt"/>
                <a:cs typeface="+mn-lt"/>
              </a:rPr>
              <a:t>  Customer experience can be improved by having an interactive app and offering online reviews and videos, involving customers to share their opinions about products. They can be given exclusive coupons, and occasional gifts, and provide incentives for being loyal customers so that they can help improve sales by word of mouth. </a:t>
            </a:r>
            <a:endParaRPr lang="en-US" sz="1300">
              <a:solidFill>
                <a:schemeClr val="bg1">
                  <a:alpha val="60000"/>
                </a:schemeClr>
              </a:solidFill>
            </a:endParaRPr>
          </a:p>
        </p:txBody>
      </p:sp>
      <p:pic>
        <p:nvPicPr>
          <p:cNvPr id="5" name="Picture 5" descr="Graphical user interface, application&#10;&#10;Description automatically generated">
            <a:extLst>
              <a:ext uri="{FF2B5EF4-FFF2-40B4-BE49-F238E27FC236}">
                <a16:creationId xmlns:a16="http://schemas.microsoft.com/office/drawing/2014/main" id="{923F3CC7-D690-1565-F733-D6C69CF1F308}"/>
              </a:ext>
            </a:extLst>
          </p:cNvPr>
          <p:cNvPicPr>
            <a:picLocks noChangeAspect="1"/>
          </p:cNvPicPr>
          <p:nvPr/>
        </p:nvPicPr>
        <p:blipFill>
          <a:blip r:embed="rId2"/>
          <a:stretch>
            <a:fillRect/>
          </a:stretch>
        </p:blipFill>
        <p:spPr>
          <a:xfrm>
            <a:off x="5411053" y="820347"/>
            <a:ext cx="6014185" cy="5217305"/>
          </a:xfrm>
          <a:prstGeom prst="rect">
            <a:avLst/>
          </a:prstGeom>
        </p:spPr>
      </p:pic>
    </p:spTree>
    <p:extLst>
      <p:ext uri="{BB962C8B-B14F-4D97-AF65-F5344CB8AC3E}">
        <p14:creationId xmlns:p14="http://schemas.microsoft.com/office/powerpoint/2010/main" val="18452509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TotalTime>
  <Words>1828</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Arial,Sans-Serif</vt:lpstr>
      <vt:lpstr>Calibri</vt:lpstr>
      <vt:lpstr>Calibri Light</vt:lpstr>
      <vt:lpstr>office theme</vt:lpstr>
      <vt:lpstr>Customer experience    By: Madhuri Basava  MS in Data Science, Bellevue University  DS 500 T301: Introduction to Data Science  Dr. Shankar Parajulee  July 22, 2022 </vt:lpstr>
      <vt:lpstr>Overview of Customer Experience</vt:lpstr>
      <vt:lpstr>Customer experience related to different industries</vt:lpstr>
      <vt:lpstr>Customer experience related to different industries</vt:lpstr>
      <vt:lpstr>Customer experience in Online Shopping</vt:lpstr>
      <vt:lpstr>Clothing Trends</vt:lpstr>
      <vt:lpstr>Video games Trends</vt:lpstr>
      <vt:lpstr>Toys Trends</vt:lpstr>
      <vt:lpstr>Cosmetics  Trends</vt:lpstr>
      <vt:lpstr>Electronics Trends</vt:lpstr>
      <vt:lpstr>Finding Next steps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Madhuri Basava</cp:lastModifiedBy>
  <cp:revision>352</cp:revision>
  <dcterms:created xsi:type="dcterms:W3CDTF">2022-07-22T21:04:23Z</dcterms:created>
  <dcterms:modified xsi:type="dcterms:W3CDTF">2022-07-23T03:37:16Z</dcterms:modified>
</cp:coreProperties>
</file>