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50657-050E-4C1D-AB1C-D74FF4821BE8}" v="688" dt="2022-07-23T03:01:57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8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sz="2600" b="1">
                <a:solidFill>
                  <a:srgbClr val="FFFFFF"/>
                </a:solidFill>
                <a:ea typeface="+mj-lt"/>
                <a:cs typeface="+mj-lt"/>
              </a:rPr>
              <a:t>Visualizations in Power BI and Tableau</a:t>
            </a:r>
            <a:br>
              <a:rPr lang="en-US" sz="2600">
                <a:solidFill>
                  <a:srgbClr val="FFFFFF"/>
                </a:solidFill>
                <a:ea typeface="+mj-lt"/>
                <a:cs typeface="+mj-lt"/>
              </a:rPr>
            </a:br>
            <a:endParaRPr lang="en-US" sz="2600">
              <a:solidFill>
                <a:srgbClr val="FFFFFF"/>
              </a:solidFill>
              <a:cs typeface="Calibri Light"/>
            </a:endParaRPr>
          </a:p>
          <a:p>
            <a:pPr algn="r"/>
            <a:r>
              <a:rPr lang="en-US" sz="2600">
                <a:solidFill>
                  <a:srgbClr val="FFFFFF"/>
                </a:solidFill>
                <a:ea typeface="+mj-lt"/>
                <a:cs typeface="+mj-lt"/>
              </a:rPr>
              <a:t>By: Madhuri Basava </a:t>
            </a:r>
            <a:endParaRPr lang="en-US" sz="2600">
              <a:solidFill>
                <a:srgbClr val="FFFFFF"/>
              </a:solidFill>
              <a:cs typeface="Calibri Light"/>
            </a:endParaRPr>
          </a:p>
          <a:p>
            <a:pPr algn="r"/>
            <a:r>
              <a:rPr lang="en-US" sz="2600">
                <a:solidFill>
                  <a:srgbClr val="FFFFFF"/>
                </a:solidFill>
                <a:ea typeface="+mj-lt"/>
                <a:cs typeface="+mj-lt"/>
              </a:rPr>
              <a:t>MS in Data Science, Bellevue University </a:t>
            </a:r>
            <a:endParaRPr lang="en-US" sz="2600">
              <a:solidFill>
                <a:srgbClr val="FFFFFF"/>
              </a:solidFill>
              <a:cs typeface="Calibri Light"/>
            </a:endParaRPr>
          </a:p>
          <a:p>
            <a:pPr algn="r"/>
            <a:r>
              <a:rPr lang="en-US" sz="2600">
                <a:solidFill>
                  <a:srgbClr val="FFFFFF"/>
                </a:solidFill>
                <a:ea typeface="+mj-lt"/>
                <a:cs typeface="+mj-lt"/>
              </a:rPr>
              <a:t>DS 500 T301: Introduction to Data Science </a:t>
            </a:r>
            <a:endParaRPr lang="en-US" sz="2600">
              <a:solidFill>
                <a:srgbClr val="FFFFFF"/>
              </a:solidFill>
              <a:cs typeface="Calibri Light"/>
            </a:endParaRPr>
          </a:p>
          <a:p>
            <a:pPr algn="r"/>
            <a:r>
              <a:rPr lang="en-US" sz="2600">
                <a:solidFill>
                  <a:srgbClr val="FFFFFF"/>
                </a:solidFill>
                <a:ea typeface="+mj-lt"/>
                <a:cs typeface="+mj-lt"/>
              </a:rPr>
              <a:t>Dr. Shankar Parajulee </a:t>
            </a:r>
            <a:endParaRPr lang="en-US" sz="2600">
              <a:solidFill>
                <a:srgbClr val="FFFFFF"/>
              </a:solidFill>
              <a:cs typeface="Calibri Light"/>
            </a:endParaRPr>
          </a:p>
          <a:p>
            <a:pPr algn="r"/>
            <a:r>
              <a:rPr lang="en-US" sz="2600">
                <a:solidFill>
                  <a:srgbClr val="FFFFFF"/>
                </a:solidFill>
                <a:ea typeface="+mj-lt"/>
                <a:cs typeface="+mj-lt"/>
              </a:rPr>
              <a:t>July 29, 2022</a:t>
            </a:r>
            <a:r>
              <a:rPr lang="en-US" sz="2600" baseline="30000">
                <a:solidFill>
                  <a:srgbClr val="FFFFFF"/>
                </a:solidFill>
                <a:ea typeface="+mj-lt"/>
                <a:cs typeface="+mj-lt"/>
              </a:rPr>
              <a:t> </a:t>
            </a:r>
            <a:endParaRPr lang="en-US" sz="26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b="1">
                <a:solidFill>
                  <a:srgbClr val="FFFFFF"/>
                </a:solidFill>
                <a:ea typeface="+mj-lt"/>
                <a:cs typeface="+mj-lt"/>
              </a:rPr>
              <a:t>Narrative</a:t>
            </a:r>
            <a:br>
              <a:rPr lang="en-US" sz="1900" b="1">
                <a:solidFill>
                  <a:srgbClr val="FFFFFF"/>
                </a:solidFill>
                <a:ea typeface="+mj-lt"/>
                <a:cs typeface="+mj-lt"/>
              </a:rPr>
            </a:br>
            <a:br>
              <a:rPr lang="en-US" sz="19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1900">
                <a:solidFill>
                  <a:srgbClr val="FFFFFF"/>
                </a:solidFill>
                <a:ea typeface="+mj-lt"/>
                <a:cs typeface="+mj-lt"/>
              </a:rPr>
              <a:t>I just wanted to try both Power BI and Tableau and how the data can be visualized by using different charts and how the data can be transformed. I did a transformation in Power-BI and changed the profit values fixed to 2 decimals. I felt that I could not do too many customizations applying color theory at this point but really it is really fun to explore more. I could realize practically from this assignment that the data representation in visual format speaks more than words. </a:t>
            </a:r>
            <a:br>
              <a:rPr lang="en-US" sz="19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1900">
                <a:solidFill>
                  <a:srgbClr val="FFFFFF"/>
                </a:solidFill>
                <a:ea typeface="+mj-lt"/>
                <a:cs typeface="+mj-lt"/>
              </a:rPr>
              <a:t> </a:t>
            </a:r>
            <a:endParaRPr lang="en-US" sz="1900">
              <a:solidFill>
                <a:srgbClr val="FFFFFF"/>
              </a:solidFill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0075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5225D-F820-703A-2275-7C212907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612" y="866853"/>
            <a:ext cx="4140679" cy="1727117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Count of Items by Item(Power-BI)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0EFC5B-0CE0-41FF-9DE0-4049BA7C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042" y="2803585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This is a bar chart that has Items on the X-axis and a count of items on the Y-axis.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Of all 14 Items, the Count of items ranged from 10 to 20.﻿﻿</a:t>
            </a:r>
          </a:p>
          <a:p>
            <a:r>
              <a:rPr lang="en-US" sz="2000">
                <a:solidFill>
                  <a:schemeClr val="bg1">
                    <a:alpha val="60000"/>
                  </a:schemeClr>
                </a:solidFill>
              </a:rPr>
              <a:t>﻿﻿Beer had the highest Count of Items at 20, followed by Pizza and Hamburger. Ice Cream Sandwich had the lowest Count of Items at 10.﻿﻿</a:t>
            </a:r>
          </a:p>
          <a:p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44518-23CE-6AC4-AB98-2470AEB5D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53" y="1000773"/>
            <a:ext cx="6014185" cy="485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2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5225D-F820-703A-2275-7C212907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Calories by Item(Power-BI)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0EFC5B-0CE0-41FF-9DE0-4049BA7C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This is a line chart that has Items on the X-axis and Calories on the Y-axis.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﻿﻿Across all 14 Items, Calories ranged from 0 to 8400.﻿﻿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At 8400, Nachos had the highest Calories and were Infinity higher than Bottled Water, which had the lowest Calories at 0.﻿﻿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﻿﻿Nachos accounted for 14.48% of Calories.﻿﻿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15C4A36-3BCD-CC74-CDB5-388A384EF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760064"/>
            <a:ext cx="6014185" cy="33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6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5225D-F820-703A-2275-7C212907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81" y="662400"/>
            <a:ext cx="3571336" cy="1492132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Price by Items(Power-BI)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0EFC5B-0CE0-41FF-9DE0-4049BA7C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This is an area chart that has Items on the X-axis and prices on the Y-axis.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﻿﻿Beer and Popcorn tied for highest Price at 80, followed by Hamburger. Hot Dog had the lowest Price at 22.50.﻿﻿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﻿﻿Across all 14 Items, Prices ranged from 22.50 to 80.﻿﻿﻿﻿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1988A312-1E65-0024-3A87-4189DBE14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925454"/>
            <a:ext cx="6014185" cy="300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4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5225D-F820-703A-2275-7C212907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86" y="662400"/>
            <a:ext cx="4270075" cy="1492132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Profit by Category(Power-BI)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0EFC5B-0CE0-41FF-9DE0-4049BA7C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This is a pie chart that has  profits for each category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Chose these colors to clearly depict the difference in profits for each category so that is visually easy to understand.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﻿﻿Hot Food had the highest Profit at $45.2177, followed by Beverages, Candy, and Frozen Treats.﻿﻿</a:t>
            </a:r>
          </a:p>
          <a:p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Hot Food accounted for 36.85% of Profit.﻿﻿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2496A665-F712-C943-1383-25A8C38DC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572121"/>
            <a:ext cx="6014185" cy="37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96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5225D-F820-703A-2275-7C212907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Calories by item(Tableau)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0EFC5B-0CE0-41FF-9DE0-4049BA7C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>
                    <a:alpha val="60000"/>
                  </a:schemeClr>
                </a:solidFill>
              </a:rPr>
              <a:t>This is a bar chart </a:t>
            </a:r>
            <a:r>
              <a:rPr lang="en-US" sz="1800" dirty="0">
                <a:solidFill>
                  <a:schemeClr val="bg1">
                    <a:alpha val="60000"/>
                  </a:schemeClr>
                </a:solidFill>
              </a:rPr>
              <a:t>that has Items on the X-axis and calories on the Y-axis.</a:t>
            </a:r>
            <a:endParaRPr lang="en-US" sz="1900" dirty="0">
              <a:solidFill>
                <a:schemeClr val="bg1">
                  <a:alpha val="60000"/>
                </a:schemeClr>
              </a:solidFill>
            </a:endParaRPr>
          </a:p>
          <a:p>
            <a:r>
              <a:rPr lang="en-US" sz="1900" dirty="0">
                <a:solidFill>
                  <a:schemeClr val="bg1">
                    <a:alpha val="60000"/>
                  </a:schemeClr>
                </a:solidFill>
              </a:rPr>
              <a:t>Chose these colors to clearly depict the difference in calories for each item so that it is visually easy to understand.</a:t>
            </a:r>
          </a:p>
          <a:p>
            <a:endParaRPr lang="en-US" sz="19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24220E7D-DA50-F7B3-EACA-B274C595F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677369"/>
            <a:ext cx="6014185" cy="35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1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5225D-F820-703A-2275-7C212907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Price by Items (Tableau)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0EFC5B-0CE0-41FF-9DE0-4049BA7C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>
                    <a:alpha val="60000"/>
                  </a:schemeClr>
                </a:solidFill>
              </a:rPr>
              <a:t>This is a circles view that has </a:t>
            </a:r>
            <a:r>
              <a:rPr lang="en-US" sz="2000" dirty="0">
                <a:solidFill>
                  <a:schemeClr val="bg1">
                    <a:alpha val="60000"/>
                  </a:schemeClr>
                </a:solidFill>
              </a:rPr>
              <a:t>Items on the X-axis and prices on the Y-axis</a:t>
            </a:r>
            <a:endParaRPr lang="en-US" sz="1900" dirty="0">
              <a:solidFill>
                <a:schemeClr val="bg1">
                  <a:alpha val="60000"/>
                </a:schemeClr>
              </a:solidFill>
            </a:endParaRPr>
          </a:p>
          <a:p>
            <a:r>
              <a:rPr lang="en-US" sz="1900" dirty="0">
                <a:solidFill>
                  <a:schemeClr val="bg1">
                    <a:alpha val="60000"/>
                  </a:schemeClr>
                </a:solidFill>
              </a:rPr>
              <a:t>Chose these colors to clearly depict the difference in price for each Item</a:t>
            </a:r>
          </a:p>
        </p:txBody>
      </p:sp>
      <p:pic>
        <p:nvPicPr>
          <p:cNvPr id="5" name="Picture 4" descr="Chart, bubble chart&#10;&#10;Description automatically generated">
            <a:extLst>
              <a:ext uri="{FF2B5EF4-FFF2-40B4-BE49-F238E27FC236}">
                <a16:creationId xmlns:a16="http://schemas.microsoft.com/office/drawing/2014/main" id="{57D6699A-FC12-49C0-DEE5-FD99E72D9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519496"/>
            <a:ext cx="6014185" cy="38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5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5225D-F820-703A-2275-7C212907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0" y="662400"/>
            <a:ext cx="3668927" cy="1796128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Actual Profit by Category/Item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(Tableau)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0EFC5B-0CE0-41FF-9DE0-4049BA7C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924354"/>
            <a:ext cx="3090957" cy="3206445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>
                    <a:alpha val="60000"/>
                  </a:schemeClr>
                </a:solidFill>
              </a:rPr>
              <a:t>This is a bar chart that has  actual profits for each category/Item</a:t>
            </a:r>
          </a:p>
          <a:p>
            <a:r>
              <a:rPr lang="en-US" sz="1900" dirty="0">
                <a:solidFill>
                  <a:schemeClr val="bg1">
                    <a:alpha val="60000"/>
                  </a:schemeClr>
                </a:solidFill>
              </a:rPr>
              <a:t>So here the items are divided into four categories which are plotted against the Actual Profit</a:t>
            </a:r>
          </a:p>
          <a:p>
            <a:pPr marL="0" indent="0">
              <a:buNone/>
            </a:pPr>
            <a:endParaRPr lang="en-US" sz="19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889475D-9DF3-89E5-3E10-B4B4C6133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519496"/>
            <a:ext cx="6014185" cy="381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3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C232B152-3720-4D3B-97ED-45CE5483F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1BAB570-FF10-4E96-8A3F-FA9804702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4693698" cy="6858000"/>
          </a:xfrm>
          <a:custGeom>
            <a:avLst/>
            <a:gdLst>
              <a:gd name="connsiteX0" fmla="*/ 0 w 4693698"/>
              <a:gd name="connsiteY0" fmla="*/ 0 h 6858000"/>
              <a:gd name="connsiteX1" fmla="*/ 420914 w 4693698"/>
              <a:gd name="connsiteY1" fmla="*/ 0 h 6858000"/>
              <a:gd name="connsiteX2" fmla="*/ 1582057 w 4693698"/>
              <a:gd name="connsiteY2" fmla="*/ 0 h 6858000"/>
              <a:gd name="connsiteX3" fmla="*/ 4503903 w 4693698"/>
              <a:gd name="connsiteY3" fmla="*/ 0 h 6858000"/>
              <a:gd name="connsiteX4" fmla="*/ 4508943 w 4693698"/>
              <a:gd name="connsiteY4" fmla="*/ 66675 h 6858000"/>
              <a:gd name="connsiteX5" fmla="*/ 4517340 w 4693698"/>
              <a:gd name="connsiteY5" fmla="*/ 122237 h 6858000"/>
              <a:gd name="connsiteX6" fmla="*/ 4527418 w 4693698"/>
              <a:gd name="connsiteY6" fmla="*/ 174625 h 6858000"/>
              <a:gd name="connsiteX7" fmla="*/ 4544214 w 4693698"/>
              <a:gd name="connsiteY7" fmla="*/ 217487 h 6858000"/>
              <a:gd name="connsiteX8" fmla="*/ 4561010 w 4693698"/>
              <a:gd name="connsiteY8" fmla="*/ 260350 h 6858000"/>
              <a:gd name="connsiteX9" fmla="*/ 4581165 w 4693698"/>
              <a:gd name="connsiteY9" fmla="*/ 296862 h 6858000"/>
              <a:gd name="connsiteX10" fmla="*/ 4601320 w 4693698"/>
              <a:gd name="connsiteY10" fmla="*/ 334962 h 6858000"/>
              <a:gd name="connsiteX11" fmla="*/ 4619796 w 4693698"/>
              <a:gd name="connsiteY11" fmla="*/ 369887 h 6858000"/>
              <a:gd name="connsiteX12" fmla="*/ 4638271 w 4693698"/>
              <a:gd name="connsiteY12" fmla="*/ 409575 h 6858000"/>
              <a:gd name="connsiteX13" fmla="*/ 4655067 w 4693698"/>
              <a:gd name="connsiteY13" fmla="*/ 450850 h 6858000"/>
              <a:gd name="connsiteX14" fmla="*/ 4670184 w 4693698"/>
              <a:gd name="connsiteY14" fmla="*/ 496887 h 6858000"/>
              <a:gd name="connsiteX15" fmla="*/ 4681941 w 4693698"/>
              <a:gd name="connsiteY15" fmla="*/ 546100 h 6858000"/>
              <a:gd name="connsiteX16" fmla="*/ 4690339 w 4693698"/>
              <a:gd name="connsiteY16" fmla="*/ 606425 h 6858000"/>
              <a:gd name="connsiteX17" fmla="*/ 4693698 w 4693698"/>
              <a:gd name="connsiteY17" fmla="*/ 673100 h 6858000"/>
              <a:gd name="connsiteX18" fmla="*/ 4690339 w 4693698"/>
              <a:gd name="connsiteY18" fmla="*/ 744537 h 6858000"/>
              <a:gd name="connsiteX19" fmla="*/ 4681941 w 4693698"/>
              <a:gd name="connsiteY19" fmla="*/ 801687 h 6858000"/>
              <a:gd name="connsiteX20" fmla="*/ 4670184 w 4693698"/>
              <a:gd name="connsiteY20" fmla="*/ 854075 h 6858000"/>
              <a:gd name="connsiteX21" fmla="*/ 4655067 w 4693698"/>
              <a:gd name="connsiteY21" fmla="*/ 901700 h 6858000"/>
              <a:gd name="connsiteX22" fmla="*/ 4638271 w 4693698"/>
              <a:gd name="connsiteY22" fmla="*/ 942975 h 6858000"/>
              <a:gd name="connsiteX23" fmla="*/ 4618116 w 4693698"/>
              <a:gd name="connsiteY23" fmla="*/ 981075 h 6858000"/>
              <a:gd name="connsiteX24" fmla="*/ 4597961 w 4693698"/>
              <a:gd name="connsiteY24" fmla="*/ 1017587 h 6858000"/>
              <a:gd name="connsiteX25" fmla="*/ 4577806 w 4693698"/>
              <a:gd name="connsiteY25" fmla="*/ 1055687 h 6858000"/>
              <a:gd name="connsiteX26" fmla="*/ 4559330 w 4693698"/>
              <a:gd name="connsiteY26" fmla="*/ 1095375 h 6858000"/>
              <a:gd name="connsiteX27" fmla="*/ 4540854 w 4693698"/>
              <a:gd name="connsiteY27" fmla="*/ 1136650 h 6858000"/>
              <a:gd name="connsiteX28" fmla="*/ 4525739 w 4693698"/>
              <a:gd name="connsiteY28" fmla="*/ 1182687 h 6858000"/>
              <a:gd name="connsiteX29" fmla="*/ 4515661 w 4693698"/>
              <a:gd name="connsiteY29" fmla="*/ 1235075 h 6858000"/>
              <a:gd name="connsiteX30" fmla="*/ 4505583 w 4693698"/>
              <a:gd name="connsiteY30" fmla="*/ 1295400 h 6858000"/>
              <a:gd name="connsiteX31" fmla="*/ 4503903 w 4693698"/>
              <a:gd name="connsiteY31" fmla="*/ 1363662 h 6858000"/>
              <a:gd name="connsiteX32" fmla="*/ 4505583 w 4693698"/>
              <a:gd name="connsiteY32" fmla="*/ 1431925 h 6858000"/>
              <a:gd name="connsiteX33" fmla="*/ 4515661 w 4693698"/>
              <a:gd name="connsiteY33" fmla="*/ 1492250 h 6858000"/>
              <a:gd name="connsiteX34" fmla="*/ 4525739 w 4693698"/>
              <a:gd name="connsiteY34" fmla="*/ 1544637 h 6858000"/>
              <a:gd name="connsiteX35" fmla="*/ 4540854 w 4693698"/>
              <a:gd name="connsiteY35" fmla="*/ 1589087 h 6858000"/>
              <a:gd name="connsiteX36" fmla="*/ 4559330 w 4693698"/>
              <a:gd name="connsiteY36" fmla="*/ 1631950 h 6858000"/>
              <a:gd name="connsiteX37" fmla="*/ 4577806 w 4693698"/>
              <a:gd name="connsiteY37" fmla="*/ 1671637 h 6858000"/>
              <a:gd name="connsiteX38" fmla="*/ 4597961 w 4693698"/>
              <a:gd name="connsiteY38" fmla="*/ 1708150 h 6858000"/>
              <a:gd name="connsiteX39" fmla="*/ 4618116 w 4693698"/>
              <a:gd name="connsiteY39" fmla="*/ 1743075 h 6858000"/>
              <a:gd name="connsiteX40" fmla="*/ 4638271 w 4693698"/>
              <a:gd name="connsiteY40" fmla="*/ 1782762 h 6858000"/>
              <a:gd name="connsiteX41" fmla="*/ 4655067 w 4693698"/>
              <a:gd name="connsiteY41" fmla="*/ 1824037 h 6858000"/>
              <a:gd name="connsiteX42" fmla="*/ 4670184 w 4693698"/>
              <a:gd name="connsiteY42" fmla="*/ 1870075 h 6858000"/>
              <a:gd name="connsiteX43" fmla="*/ 4681941 w 4693698"/>
              <a:gd name="connsiteY43" fmla="*/ 1922462 h 6858000"/>
              <a:gd name="connsiteX44" fmla="*/ 4690339 w 4693698"/>
              <a:gd name="connsiteY44" fmla="*/ 1982787 h 6858000"/>
              <a:gd name="connsiteX45" fmla="*/ 4693698 w 4693698"/>
              <a:gd name="connsiteY45" fmla="*/ 2051050 h 6858000"/>
              <a:gd name="connsiteX46" fmla="*/ 4690339 w 4693698"/>
              <a:gd name="connsiteY46" fmla="*/ 2119312 h 6858000"/>
              <a:gd name="connsiteX47" fmla="*/ 4681941 w 4693698"/>
              <a:gd name="connsiteY47" fmla="*/ 2179637 h 6858000"/>
              <a:gd name="connsiteX48" fmla="*/ 4670184 w 4693698"/>
              <a:gd name="connsiteY48" fmla="*/ 2232025 h 6858000"/>
              <a:gd name="connsiteX49" fmla="*/ 4655067 w 4693698"/>
              <a:gd name="connsiteY49" fmla="*/ 2278062 h 6858000"/>
              <a:gd name="connsiteX50" fmla="*/ 4638271 w 4693698"/>
              <a:gd name="connsiteY50" fmla="*/ 2319337 h 6858000"/>
              <a:gd name="connsiteX51" fmla="*/ 4618116 w 4693698"/>
              <a:gd name="connsiteY51" fmla="*/ 2359025 h 6858000"/>
              <a:gd name="connsiteX52" fmla="*/ 4597961 w 4693698"/>
              <a:gd name="connsiteY52" fmla="*/ 2395537 h 6858000"/>
              <a:gd name="connsiteX53" fmla="*/ 4577806 w 4693698"/>
              <a:gd name="connsiteY53" fmla="*/ 2433637 h 6858000"/>
              <a:gd name="connsiteX54" fmla="*/ 4559330 w 4693698"/>
              <a:gd name="connsiteY54" fmla="*/ 2471737 h 6858000"/>
              <a:gd name="connsiteX55" fmla="*/ 4540854 w 4693698"/>
              <a:gd name="connsiteY55" fmla="*/ 2513012 h 6858000"/>
              <a:gd name="connsiteX56" fmla="*/ 4525739 w 4693698"/>
              <a:gd name="connsiteY56" fmla="*/ 2560637 h 6858000"/>
              <a:gd name="connsiteX57" fmla="*/ 4515661 w 4693698"/>
              <a:gd name="connsiteY57" fmla="*/ 2613025 h 6858000"/>
              <a:gd name="connsiteX58" fmla="*/ 4505583 w 4693698"/>
              <a:gd name="connsiteY58" fmla="*/ 2671762 h 6858000"/>
              <a:gd name="connsiteX59" fmla="*/ 4503903 w 4693698"/>
              <a:gd name="connsiteY59" fmla="*/ 2741612 h 6858000"/>
              <a:gd name="connsiteX60" fmla="*/ 4505583 w 4693698"/>
              <a:gd name="connsiteY60" fmla="*/ 2809875 h 6858000"/>
              <a:gd name="connsiteX61" fmla="*/ 4515661 w 4693698"/>
              <a:gd name="connsiteY61" fmla="*/ 2868612 h 6858000"/>
              <a:gd name="connsiteX62" fmla="*/ 4525739 w 4693698"/>
              <a:gd name="connsiteY62" fmla="*/ 2922587 h 6858000"/>
              <a:gd name="connsiteX63" fmla="*/ 4540854 w 4693698"/>
              <a:gd name="connsiteY63" fmla="*/ 2967037 h 6858000"/>
              <a:gd name="connsiteX64" fmla="*/ 4559330 w 4693698"/>
              <a:gd name="connsiteY64" fmla="*/ 3009900 h 6858000"/>
              <a:gd name="connsiteX65" fmla="*/ 4577806 w 4693698"/>
              <a:gd name="connsiteY65" fmla="*/ 3046412 h 6858000"/>
              <a:gd name="connsiteX66" fmla="*/ 4597961 w 4693698"/>
              <a:gd name="connsiteY66" fmla="*/ 3084512 h 6858000"/>
              <a:gd name="connsiteX67" fmla="*/ 4618116 w 4693698"/>
              <a:gd name="connsiteY67" fmla="*/ 3121025 h 6858000"/>
              <a:gd name="connsiteX68" fmla="*/ 4638271 w 4693698"/>
              <a:gd name="connsiteY68" fmla="*/ 3160712 h 6858000"/>
              <a:gd name="connsiteX69" fmla="*/ 4655067 w 4693698"/>
              <a:gd name="connsiteY69" fmla="*/ 3201987 h 6858000"/>
              <a:gd name="connsiteX70" fmla="*/ 4670184 w 4693698"/>
              <a:gd name="connsiteY70" fmla="*/ 3248025 h 6858000"/>
              <a:gd name="connsiteX71" fmla="*/ 4681941 w 4693698"/>
              <a:gd name="connsiteY71" fmla="*/ 3300412 h 6858000"/>
              <a:gd name="connsiteX72" fmla="*/ 4690339 w 4693698"/>
              <a:gd name="connsiteY72" fmla="*/ 3360737 h 6858000"/>
              <a:gd name="connsiteX73" fmla="*/ 4693698 w 4693698"/>
              <a:gd name="connsiteY73" fmla="*/ 3427412 h 6858000"/>
              <a:gd name="connsiteX74" fmla="*/ 4690339 w 4693698"/>
              <a:gd name="connsiteY74" fmla="*/ 3497262 h 6858000"/>
              <a:gd name="connsiteX75" fmla="*/ 4681941 w 4693698"/>
              <a:gd name="connsiteY75" fmla="*/ 3557587 h 6858000"/>
              <a:gd name="connsiteX76" fmla="*/ 4670184 w 4693698"/>
              <a:gd name="connsiteY76" fmla="*/ 3609975 h 6858000"/>
              <a:gd name="connsiteX77" fmla="*/ 4655067 w 4693698"/>
              <a:gd name="connsiteY77" fmla="*/ 3656012 h 6858000"/>
              <a:gd name="connsiteX78" fmla="*/ 4638271 w 4693698"/>
              <a:gd name="connsiteY78" fmla="*/ 3697287 h 6858000"/>
              <a:gd name="connsiteX79" fmla="*/ 4618116 w 4693698"/>
              <a:gd name="connsiteY79" fmla="*/ 3736975 h 6858000"/>
              <a:gd name="connsiteX80" fmla="*/ 4577806 w 4693698"/>
              <a:gd name="connsiteY80" fmla="*/ 3811587 h 6858000"/>
              <a:gd name="connsiteX81" fmla="*/ 4559330 w 4693698"/>
              <a:gd name="connsiteY81" fmla="*/ 3848100 h 6858000"/>
              <a:gd name="connsiteX82" fmla="*/ 4540854 w 4693698"/>
              <a:gd name="connsiteY82" fmla="*/ 3890962 h 6858000"/>
              <a:gd name="connsiteX83" fmla="*/ 4525739 w 4693698"/>
              <a:gd name="connsiteY83" fmla="*/ 3935412 h 6858000"/>
              <a:gd name="connsiteX84" fmla="*/ 4515661 w 4693698"/>
              <a:gd name="connsiteY84" fmla="*/ 3987800 h 6858000"/>
              <a:gd name="connsiteX85" fmla="*/ 4505583 w 4693698"/>
              <a:gd name="connsiteY85" fmla="*/ 4048125 h 6858000"/>
              <a:gd name="connsiteX86" fmla="*/ 4503903 w 4693698"/>
              <a:gd name="connsiteY86" fmla="*/ 4116387 h 6858000"/>
              <a:gd name="connsiteX87" fmla="*/ 4505583 w 4693698"/>
              <a:gd name="connsiteY87" fmla="*/ 4186237 h 6858000"/>
              <a:gd name="connsiteX88" fmla="*/ 4515661 w 4693698"/>
              <a:gd name="connsiteY88" fmla="*/ 4244975 h 6858000"/>
              <a:gd name="connsiteX89" fmla="*/ 4525739 w 4693698"/>
              <a:gd name="connsiteY89" fmla="*/ 4297362 h 6858000"/>
              <a:gd name="connsiteX90" fmla="*/ 4540854 w 4693698"/>
              <a:gd name="connsiteY90" fmla="*/ 4343400 h 6858000"/>
              <a:gd name="connsiteX91" fmla="*/ 4559330 w 4693698"/>
              <a:gd name="connsiteY91" fmla="*/ 4386262 h 6858000"/>
              <a:gd name="connsiteX92" fmla="*/ 4577806 w 4693698"/>
              <a:gd name="connsiteY92" fmla="*/ 4424362 h 6858000"/>
              <a:gd name="connsiteX93" fmla="*/ 4618116 w 4693698"/>
              <a:gd name="connsiteY93" fmla="*/ 4498975 h 6858000"/>
              <a:gd name="connsiteX94" fmla="*/ 4638271 w 4693698"/>
              <a:gd name="connsiteY94" fmla="*/ 4537075 h 6858000"/>
              <a:gd name="connsiteX95" fmla="*/ 4655067 w 4693698"/>
              <a:gd name="connsiteY95" fmla="*/ 4579937 h 6858000"/>
              <a:gd name="connsiteX96" fmla="*/ 4670184 w 4693698"/>
              <a:gd name="connsiteY96" fmla="*/ 4625975 h 6858000"/>
              <a:gd name="connsiteX97" fmla="*/ 4681941 w 4693698"/>
              <a:gd name="connsiteY97" fmla="*/ 4678362 h 6858000"/>
              <a:gd name="connsiteX98" fmla="*/ 4690339 w 4693698"/>
              <a:gd name="connsiteY98" fmla="*/ 4738687 h 6858000"/>
              <a:gd name="connsiteX99" fmla="*/ 4693698 w 4693698"/>
              <a:gd name="connsiteY99" fmla="*/ 4806950 h 6858000"/>
              <a:gd name="connsiteX100" fmla="*/ 4690339 w 4693698"/>
              <a:gd name="connsiteY100" fmla="*/ 4875212 h 6858000"/>
              <a:gd name="connsiteX101" fmla="*/ 4681941 w 4693698"/>
              <a:gd name="connsiteY101" fmla="*/ 4935537 h 6858000"/>
              <a:gd name="connsiteX102" fmla="*/ 4670184 w 4693698"/>
              <a:gd name="connsiteY102" fmla="*/ 4987925 h 6858000"/>
              <a:gd name="connsiteX103" fmla="*/ 4655067 w 4693698"/>
              <a:gd name="connsiteY103" fmla="*/ 5033962 h 6858000"/>
              <a:gd name="connsiteX104" fmla="*/ 4638271 w 4693698"/>
              <a:gd name="connsiteY104" fmla="*/ 5075237 h 6858000"/>
              <a:gd name="connsiteX105" fmla="*/ 4618116 w 4693698"/>
              <a:gd name="connsiteY105" fmla="*/ 5114925 h 6858000"/>
              <a:gd name="connsiteX106" fmla="*/ 4597961 w 4693698"/>
              <a:gd name="connsiteY106" fmla="*/ 5149850 h 6858000"/>
              <a:gd name="connsiteX107" fmla="*/ 4577806 w 4693698"/>
              <a:gd name="connsiteY107" fmla="*/ 5186362 h 6858000"/>
              <a:gd name="connsiteX108" fmla="*/ 4559330 w 4693698"/>
              <a:gd name="connsiteY108" fmla="*/ 5226050 h 6858000"/>
              <a:gd name="connsiteX109" fmla="*/ 4540854 w 4693698"/>
              <a:gd name="connsiteY109" fmla="*/ 5268912 h 6858000"/>
              <a:gd name="connsiteX110" fmla="*/ 4525739 w 4693698"/>
              <a:gd name="connsiteY110" fmla="*/ 5313362 h 6858000"/>
              <a:gd name="connsiteX111" fmla="*/ 4515661 w 4693698"/>
              <a:gd name="connsiteY111" fmla="*/ 5365750 h 6858000"/>
              <a:gd name="connsiteX112" fmla="*/ 4505583 w 4693698"/>
              <a:gd name="connsiteY112" fmla="*/ 5426075 h 6858000"/>
              <a:gd name="connsiteX113" fmla="*/ 4503903 w 4693698"/>
              <a:gd name="connsiteY113" fmla="*/ 5494337 h 6858000"/>
              <a:gd name="connsiteX114" fmla="*/ 4505583 w 4693698"/>
              <a:gd name="connsiteY114" fmla="*/ 5562600 h 6858000"/>
              <a:gd name="connsiteX115" fmla="*/ 4515661 w 4693698"/>
              <a:gd name="connsiteY115" fmla="*/ 5622925 h 6858000"/>
              <a:gd name="connsiteX116" fmla="*/ 4525739 w 4693698"/>
              <a:gd name="connsiteY116" fmla="*/ 5675312 h 6858000"/>
              <a:gd name="connsiteX117" fmla="*/ 4540854 w 4693698"/>
              <a:gd name="connsiteY117" fmla="*/ 5721350 h 6858000"/>
              <a:gd name="connsiteX118" fmla="*/ 4559330 w 4693698"/>
              <a:gd name="connsiteY118" fmla="*/ 5762625 h 6858000"/>
              <a:gd name="connsiteX119" fmla="*/ 4577806 w 4693698"/>
              <a:gd name="connsiteY119" fmla="*/ 5802312 h 6858000"/>
              <a:gd name="connsiteX120" fmla="*/ 4597961 w 4693698"/>
              <a:gd name="connsiteY120" fmla="*/ 5840412 h 6858000"/>
              <a:gd name="connsiteX121" fmla="*/ 4618116 w 4693698"/>
              <a:gd name="connsiteY121" fmla="*/ 5876925 h 6858000"/>
              <a:gd name="connsiteX122" fmla="*/ 4638271 w 4693698"/>
              <a:gd name="connsiteY122" fmla="*/ 5915025 h 6858000"/>
              <a:gd name="connsiteX123" fmla="*/ 4655067 w 4693698"/>
              <a:gd name="connsiteY123" fmla="*/ 5956300 h 6858000"/>
              <a:gd name="connsiteX124" fmla="*/ 4670184 w 4693698"/>
              <a:gd name="connsiteY124" fmla="*/ 6003925 h 6858000"/>
              <a:gd name="connsiteX125" fmla="*/ 4681941 w 4693698"/>
              <a:gd name="connsiteY125" fmla="*/ 6056312 h 6858000"/>
              <a:gd name="connsiteX126" fmla="*/ 4690339 w 4693698"/>
              <a:gd name="connsiteY126" fmla="*/ 6113462 h 6858000"/>
              <a:gd name="connsiteX127" fmla="*/ 4693698 w 4693698"/>
              <a:gd name="connsiteY127" fmla="*/ 6183312 h 6858000"/>
              <a:gd name="connsiteX128" fmla="*/ 4690339 w 4693698"/>
              <a:gd name="connsiteY128" fmla="*/ 6251575 h 6858000"/>
              <a:gd name="connsiteX129" fmla="*/ 4681941 w 4693698"/>
              <a:gd name="connsiteY129" fmla="*/ 6311900 h 6858000"/>
              <a:gd name="connsiteX130" fmla="*/ 4670184 w 4693698"/>
              <a:gd name="connsiteY130" fmla="*/ 6361112 h 6858000"/>
              <a:gd name="connsiteX131" fmla="*/ 4655067 w 4693698"/>
              <a:gd name="connsiteY131" fmla="*/ 6407150 h 6858000"/>
              <a:gd name="connsiteX132" fmla="*/ 4638271 w 4693698"/>
              <a:gd name="connsiteY132" fmla="*/ 6448425 h 6858000"/>
              <a:gd name="connsiteX133" fmla="*/ 4619796 w 4693698"/>
              <a:gd name="connsiteY133" fmla="*/ 6488112 h 6858000"/>
              <a:gd name="connsiteX134" fmla="*/ 4601320 w 4693698"/>
              <a:gd name="connsiteY134" fmla="*/ 6523037 h 6858000"/>
              <a:gd name="connsiteX135" fmla="*/ 4581165 w 4693698"/>
              <a:gd name="connsiteY135" fmla="*/ 6561137 h 6858000"/>
              <a:gd name="connsiteX136" fmla="*/ 4561010 w 4693698"/>
              <a:gd name="connsiteY136" fmla="*/ 6597650 h 6858000"/>
              <a:gd name="connsiteX137" fmla="*/ 4544214 w 4693698"/>
              <a:gd name="connsiteY137" fmla="*/ 6640512 h 6858000"/>
              <a:gd name="connsiteX138" fmla="*/ 4527418 w 4693698"/>
              <a:gd name="connsiteY138" fmla="*/ 6683375 h 6858000"/>
              <a:gd name="connsiteX139" fmla="*/ 4517340 w 4693698"/>
              <a:gd name="connsiteY139" fmla="*/ 6735762 h 6858000"/>
              <a:gd name="connsiteX140" fmla="*/ 4508943 w 4693698"/>
              <a:gd name="connsiteY140" fmla="*/ 6791325 h 6858000"/>
              <a:gd name="connsiteX141" fmla="*/ 4503903 w 4693698"/>
              <a:gd name="connsiteY141" fmla="*/ 6858000 h 6858000"/>
              <a:gd name="connsiteX142" fmla="*/ 1582057 w 4693698"/>
              <a:gd name="connsiteY142" fmla="*/ 6858000 h 6858000"/>
              <a:gd name="connsiteX143" fmla="*/ 420914 w 4693698"/>
              <a:gd name="connsiteY143" fmla="*/ 6858000 h 6858000"/>
              <a:gd name="connsiteX144" fmla="*/ 0 w 4693698"/>
              <a:gd name="connsiteY1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693698" h="6858000">
                <a:moveTo>
                  <a:pt x="0" y="0"/>
                </a:moveTo>
                <a:lnTo>
                  <a:pt x="420914" y="0"/>
                </a:lnTo>
                <a:lnTo>
                  <a:pt x="1582057" y="0"/>
                </a:lnTo>
                <a:lnTo>
                  <a:pt x="4503903" y="0"/>
                </a:lnTo>
                <a:lnTo>
                  <a:pt x="4508943" y="66675"/>
                </a:lnTo>
                <a:lnTo>
                  <a:pt x="4517340" y="122237"/>
                </a:lnTo>
                <a:lnTo>
                  <a:pt x="4527418" y="174625"/>
                </a:lnTo>
                <a:lnTo>
                  <a:pt x="4544214" y="217487"/>
                </a:lnTo>
                <a:lnTo>
                  <a:pt x="4561010" y="260350"/>
                </a:lnTo>
                <a:lnTo>
                  <a:pt x="4581165" y="296862"/>
                </a:lnTo>
                <a:lnTo>
                  <a:pt x="4601320" y="334962"/>
                </a:lnTo>
                <a:lnTo>
                  <a:pt x="4619796" y="369887"/>
                </a:lnTo>
                <a:lnTo>
                  <a:pt x="4638271" y="409575"/>
                </a:lnTo>
                <a:lnTo>
                  <a:pt x="4655067" y="450850"/>
                </a:lnTo>
                <a:lnTo>
                  <a:pt x="4670184" y="496887"/>
                </a:lnTo>
                <a:lnTo>
                  <a:pt x="4681941" y="546100"/>
                </a:lnTo>
                <a:lnTo>
                  <a:pt x="4690339" y="606425"/>
                </a:lnTo>
                <a:lnTo>
                  <a:pt x="4693698" y="673100"/>
                </a:lnTo>
                <a:lnTo>
                  <a:pt x="4690339" y="744537"/>
                </a:lnTo>
                <a:lnTo>
                  <a:pt x="4681941" y="801687"/>
                </a:lnTo>
                <a:lnTo>
                  <a:pt x="4670184" y="854075"/>
                </a:lnTo>
                <a:lnTo>
                  <a:pt x="4655067" y="901700"/>
                </a:lnTo>
                <a:lnTo>
                  <a:pt x="4638271" y="942975"/>
                </a:lnTo>
                <a:lnTo>
                  <a:pt x="4618116" y="981075"/>
                </a:lnTo>
                <a:lnTo>
                  <a:pt x="4597961" y="1017587"/>
                </a:lnTo>
                <a:lnTo>
                  <a:pt x="4577806" y="1055687"/>
                </a:lnTo>
                <a:lnTo>
                  <a:pt x="4559330" y="1095375"/>
                </a:lnTo>
                <a:lnTo>
                  <a:pt x="4540854" y="1136650"/>
                </a:lnTo>
                <a:lnTo>
                  <a:pt x="4525739" y="1182687"/>
                </a:lnTo>
                <a:lnTo>
                  <a:pt x="4515661" y="1235075"/>
                </a:lnTo>
                <a:lnTo>
                  <a:pt x="4505583" y="1295400"/>
                </a:lnTo>
                <a:lnTo>
                  <a:pt x="4503903" y="1363662"/>
                </a:lnTo>
                <a:lnTo>
                  <a:pt x="4505583" y="1431925"/>
                </a:lnTo>
                <a:lnTo>
                  <a:pt x="4515661" y="1492250"/>
                </a:lnTo>
                <a:lnTo>
                  <a:pt x="4525739" y="1544637"/>
                </a:lnTo>
                <a:lnTo>
                  <a:pt x="4540854" y="1589087"/>
                </a:lnTo>
                <a:lnTo>
                  <a:pt x="4559330" y="1631950"/>
                </a:lnTo>
                <a:lnTo>
                  <a:pt x="4577806" y="1671637"/>
                </a:lnTo>
                <a:lnTo>
                  <a:pt x="4597961" y="1708150"/>
                </a:lnTo>
                <a:lnTo>
                  <a:pt x="4618116" y="1743075"/>
                </a:lnTo>
                <a:lnTo>
                  <a:pt x="4638271" y="1782762"/>
                </a:lnTo>
                <a:lnTo>
                  <a:pt x="4655067" y="1824037"/>
                </a:lnTo>
                <a:lnTo>
                  <a:pt x="4670184" y="1870075"/>
                </a:lnTo>
                <a:lnTo>
                  <a:pt x="4681941" y="1922462"/>
                </a:lnTo>
                <a:lnTo>
                  <a:pt x="4690339" y="1982787"/>
                </a:lnTo>
                <a:lnTo>
                  <a:pt x="4693698" y="2051050"/>
                </a:lnTo>
                <a:lnTo>
                  <a:pt x="4690339" y="2119312"/>
                </a:lnTo>
                <a:lnTo>
                  <a:pt x="4681941" y="2179637"/>
                </a:lnTo>
                <a:lnTo>
                  <a:pt x="4670184" y="2232025"/>
                </a:lnTo>
                <a:lnTo>
                  <a:pt x="4655067" y="2278062"/>
                </a:lnTo>
                <a:lnTo>
                  <a:pt x="4638271" y="2319337"/>
                </a:lnTo>
                <a:lnTo>
                  <a:pt x="4618116" y="2359025"/>
                </a:lnTo>
                <a:lnTo>
                  <a:pt x="4597961" y="2395537"/>
                </a:lnTo>
                <a:lnTo>
                  <a:pt x="4577806" y="2433637"/>
                </a:lnTo>
                <a:lnTo>
                  <a:pt x="4559330" y="2471737"/>
                </a:lnTo>
                <a:lnTo>
                  <a:pt x="4540854" y="2513012"/>
                </a:lnTo>
                <a:lnTo>
                  <a:pt x="4525739" y="2560637"/>
                </a:lnTo>
                <a:lnTo>
                  <a:pt x="4515661" y="2613025"/>
                </a:lnTo>
                <a:lnTo>
                  <a:pt x="4505583" y="2671762"/>
                </a:lnTo>
                <a:lnTo>
                  <a:pt x="4503903" y="2741612"/>
                </a:lnTo>
                <a:lnTo>
                  <a:pt x="4505583" y="2809875"/>
                </a:lnTo>
                <a:lnTo>
                  <a:pt x="4515661" y="2868612"/>
                </a:lnTo>
                <a:lnTo>
                  <a:pt x="4525739" y="2922587"/>
                </a:lnTo>
                <a:lnTo>
                  <a:pt x="4540854" y="2967037"/>
                </a:lnTo>
                <a:lnTo>
                  <a:pt x="4559330" y="3009900"/>
                </a:lnTo>
                <a:lnTo>
                  <a:pt x="4577806" y="3046412"/>
                </a:lnTo>
                <a:lnTo>
                  <a:pt x="4597961" y="3084512"/>
                </a:lnTo>
                <a:lnTo>
                  <a:pt x="4618116" y="3121025"/>
                </a:lnTo>
                <a:lnTo>
                  <a:pt x="4638271" y="3160712"/>
                </a:lnTo>
                <a:lnTo>
                  <a:pt x="4655067" y="3201987"/>
                </a:lnTo>
                <a:lnTo>
                  <a:pt x="4670184" y="3248025"/>
                </a:lnTo>
                <a:lnTo>
                  <a:pt x="4681941" y="3300412"/>
                </a:lnTo>
                <a:lnTo>
                  <a:pt x="4690339" y="3360737"/>
                </a:lnTo>
                <a:lnTo>
                  <a:pt x="4693698" y="3427412"/>
                </a:lnTo>
                <a:lnTo>
                  <a:pt x="4690339" y="3497262"/>
                </a:lnTo>
                <a:lnTo>
                  <a:pt x="4681941" y="3557587"/>
                </a:lnTo>
                <a:lnTo>
                  <a:pt x="4670184" y="3609975"/>
                </a:lnTo>
                <a:lnTo>
                  <a:pt x="4655067" y="3656012"/>
                </a:lnTo>
                <a:lnTo>
                  <a:pt x="4638271" y="3697287"/>
                </a:lnTo>
                <a:lnTo>
                  <a:pt x="4618116" y="3736975"/>
                </a:lnTo>
                <a:lnTo>
                  <a:pt x="4577806" y="3811587"/>
                </a:lnTo>
                <a:lnTo>
                  <a:pt x="4559330" y="3848100"/>
                </a:lnTo>
                <a:lnTo>
                  <a:pt x="4540854" y="3890962"/>
                </a:lnTo>
                <a:lnTo>
                  <a:pt x="4525739" y="3935412"/>
                </a:lnTo>
                <a:lnTo>
                  <a:pt x="4515661" y="3987800"/>
                </a:lnTo>
                <a:lnTo>
                  <a:pt x="4505583" y="4048125"/>
                </a:lnTo>
                <a:lnTo>
                  <a:pt x="4503903" y="4116387"/>
                </a:lnTo>
                <a:lnTo>
                  <a:pt x="4505583" y="4186237"/>
                </a:lnTo>
                <a:lnTo>
                  <a:pt x="4515661" y="4244975"/>
                </a:lnTo>
                <a:lnTo>
                  <a:pt x="4525739" y="4297362"/>
                </a:lnTo>
                <a:lnTo>
                  <a:pt x="4540854" y="4343400"/>
                </a:lnTo>
                <a:lnTo>
                  <a:pt x="4559330" y="4386262"/>
                </a:lnTo>
                <a:lnTo>
                  <a:pt x="4577806" y="4424362"/>
                </a:lnTo>
                <a:lnTo>
                  <a:pt x="4618116" y="4498975"/>
                </a:lnTo>
                <a:lnTo>
                  <a:pt x="4638271" y="4537075"/>
                </a:lnTo>
                <a:lnTo>
                  <a:pt x="4655067" y="4579937"/>
                </a:lnTo>
                <a:lnTo>
                  <a:pt x="4670184" y="4625975"/>
                </a:lnTo>
                <a:lnTo>
                  <a:pt x="4681941" y="4678362"/>
                </a:lnTo>
                <a:lnTo>
                  <a:pt x="4690339" y="4738687"/>
                </a:lnTo>
                <a:lnTo>
                  <a:pt x="4693698" y="4806950"/>
                </a:lnTo>
                <a:lnTo>
                  <a:pt x="4690339" y="4875212"/>
                </a:lnTo>
                <a:lnTo>
                  <a:pt x="4681941" y="4935537"/>
                </a:lnTo>
                <a:lnTo>
                  <a:pt x="4670184" y="4987925"/>
                </a:lnTo>
                <a:lnTo>
                  <a:pt x="4655067" y="5033962"/>
                </a:lnTo>
                <a:lnTo>
                  <a:pt x="4638271" y="5075237"/>
                </a:lnTo>
                <a:lnTo>
                  <a:pt x="4618116" y="5114925"/>
                </a:lnTo>
                <a:lnTo>
                  <a:pt x="4597961" y="5149850"/>
                </a:lnTo>
                <a:lnTo>
                  <a:pt x="4577806" y="5186362"/>
                </a:lnTo>
                <a:lnTo>
                  <a:pt x="4559330" y="5226050"/>
                </a:lnTo>
                <a:lnTo>
                  <a:pt x="4540854" y="5268912"/>
                </a:lnTo>
                <a:lnTo>
                  <a:pt x="4525739" y="5313362"/>
                </a:lnTo>
                <a:lnTo>
                  <a:pt x="4515661" y="5365750"/>
                </a:lnTo>
                <a:lnTo>
                  <a:pt x="4505583" y="5426075"/>
                </a:lnTo>
                <a:lnTo>
                  <a:pt x="4503903" y="5494337"/>
                </a:lnTo>
                <a:lnTo>
                  <a:pt x="4505583" y="5562600"/>
                </a:lnTo>
                <a:lnTo>
                  <a:pt x="4515661" y="5622925"/>
                </a:lnTo>
                <a:lnTo>
                  <a:pt x="4525739" y="5675312"/>
                </a:lnTo>
                <a:lnTo>
                  <a:pt x="4540854" y="5721350"/>
                </a:lnTo>
                <a:lnTo>
                  <a:pt x="4559330" y="5762625"/>
                </a:lnTo>
                <a:lnTo>
                  <a:pt x="4577806" y="5802312"/>
                </a:lnTo>
                <a:lnTo>
                  <a:pt x="4597961" y="5840412"/>
                </a:lnTo>
                <a:lnTo>
                  <a:pt x="4618116" y="5876925"/>
                </a:lnTo>
                <a:lnTo>
                  <a:pt x="4638271" y="5915025"/>
                </a:lnTo>
                <a:lnTo>
                  <a:pt x="4655067" y="5956300"/>
                </a:lnTo>
                <a:lnTo>
                  <a:pt x="4670184" y="6003925"/>
                </a:lnTo>
                <a:lnTo>
                  <a:pt x="4681941" y="6056312"/>
                </a:lnTo>
                <a:lnTo>
                  <a:pt x="4690339" y="6113462"/>
                </a:lnTo>
                <a:lnTo>
                  <a:pt x="4693698" y="6183312"/>
                </a:lnTo>
                <a:lnTo>
                  <a:pt x="4690339" y="6251575"/>
                </a:lnTo>
                <a:lnTo>
                  <a:pt x="4681941" y="6311900"/>
                </a:lnTo>
                <a:lnTo>
                  <a:pt x="4670184" y="6361112"/>
                </a:lnTo>
                <a:lnTo>
                  <a:pt x="4655067" y="6407150"/>
                </a:lnTo>
                <a:lnTo>
                  <a:pt x="4638271" y="6448425"/>
                </a:lnTo>
                <a:lnTo>
                  <a:pt x="4619796" y="6488112"/>
                </a:lnTo>
                <a:lnTo>
                  <a:pt x="4601320" y="6523037"/>
                </a:lnTo>
                <a:lnTo>
                  <a:pt x="4581165" y="6561137"/>
                </a:lnTo>
                <a:lnTo>
                  <a:pt x="4561010" y="6597650"/>
                </a:lnTo>
                <a:lnTo>
                  <a:pt x="4544214" y="6640512"/>
                </a:lnTo>
                <a:lnTo>
                  <a:pt x="4527418" y="6683375"/>
                </a:lnTo>
                <a:lnTo>
                  <a:pt x="4517340" y="6735762"/>
                </a:lnTo>
                <a:lnTo>
                  <a:pt x="4508943" y="6791325"/>
                </a:lnTo>
                <a:lnTo>
                  <a:pt x="4503903" y="6858000"/>
                </a:lnTo>
                <a:lnTo>
                  <a:pt x="1582057" y="6858000"/>
                </a:lnTo>
                <a:lnTo>
                  <a:pt x="4209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B9FAFB2-BEB5-4848-8018-BCAD99E2E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838076" cy="6858000"/>
          </a:xfrm>
          <a:custGeom>
            <a:avLst/>
            <a:gdLst>
              <a:gd name="connsiteX0" fmla="*/ 4838076 w 4838076"/>
              <a:gd name="connsiteY0" fmla="*/ 0 h 6858000"/>
              <a:gd name="connsiteX1" fmla="*/ 4417162 w 4838076"/>
              <a:gd name="connsiteY1" fmla="*/ 0 h 6858000"/>
              <a:gd name="connsiteX2" fmla="*/ 3459219 w 4838076"/>
              <a:gd name="connsiteY2" fmla="*/ 0 h 6858000"/>
              <a:gd name="connsiteX3" fmla="*/ 334174 w 4838076"/>
              <a:gd name="connsiteY3" fmla="*/ 0 h 6858000"/>
              <a:gd name="connsiteX4" fmla="*/ 334173 w 4838076"/>
              <a:gd name="connsiteY4" fmla="*/ 0 h 6858000"/>
              <a:gd name="connsiteX5" fmla="*/ 189795 w 4838076"/>
              <a:gd name="connsiteY5" fmla="*/ 0 h 6858000"/>
              <a:gd name="connsiteX6" fmla="*/ 184756 w 4838076"/>
              <a:gd name="connsiteY6" fmla="*/ 66675 h 6858000"/>
              <a:gd name="connsiteX7" fmla="*/ 176358 w 4838076"/>
              <a:gd name="connsiteY7" fmla="*/ 122237 h 6858000"/>
              <a:gd name="connsiteX8" fmla="*/ 166281 w 4838076"/>
              <a:gd name="connsiteY8" fmla="*/ 174625 h 6858000"/>
              <a:gd name="connsiteX9" fmla="*/ 149485 w 4838076"/>
              <a:gd name="connsiteY9" fmla="*/ 217487 h 6858000"/>
              <a:gd name="connsiteX10" fmla="*/ 132689 w 4838076"/>
              <a:gd name="connsiteY10" fmla="*/ 260350 h 6858000"/>
              <a:gd name="connsiteX11" fmla="*/ 112534 w 4838076"/>
              <a:gd name="connsiteY11" fmla="*/ 296862 h 6858000"/>
              <a:gd name="connsiteX12" fmla="*/ 92379 w 4838076"/>
              <a:gd name="connsiteY12" fmla="*/ 334962 h 6858000"/>
              <a:gd name="connsiteX13" fmla="*/ 73903 w 4838076"/>
              <a:gd name="connsiteY13" fmla="*/ 369887 h 6858000"/>
              <a:gd name="connsiteX14" fmla="*/ 55427 w 4838076"/>
              <a:gd name="connsiteY14" fmla="*/ 409575 h 6858000"/>
              <a:gd name="connsiteX15" fmla="*/ 38632 w 4838076"/>
              <a:gd name="connsiteY15" fmla="*/ 450850 h 6858000"/>
              <a:gd name="connsiteX16" fmla="*/ 23515 w 4838076"/>
              <a:gd name="connsiteY16" fmla="*/ 496887 h 6858000"/>
              <a:gd name="connsiteX17" fmla="*/ 11758 w 4838076"/>
              <a:gd name="connsiteY17" fmla="*/ 546100 h 6858000"/>
              <a:gd name="connsiteX18" fmla="*/ 3359 w 4838076"/>
              <a:gd name="connsiteY18" fmla="*/ 606425 h 6858000"/>
              <a:gd name="connsiteX19" fmla="*/ 0 w 4838076"/>
              <a:gd name="connsiteY19" fmla="*/ 673100 h 6858000"/>
              <a:gd name="connsiteX20" fmla="*/ 3359 w 4838076"/>
              <a:gd name="connsiteY20" fmla="*/ 744537 h 6858000"/>
              <a:gd name="connsiteX21" fmla="*/ 11758 w 4838076"/>
              <a:gd name="connsiteY21" fmla="*/ 801687 h 6858000"/>
              <a:gd name="connsiteX22" fmla="*/ 23515 w 4838076"/>
              <a:gd name="connsiteY22" fmla="*/ 854075 h 6858000"/>
              <a:gd name="connsiteX23" fmla="*/ 38632 w 4838076"/>
              <a:gd name="connsiteY23" fmla="*/ 901700 h 6858000"/>
              <a:gd name="connsiteX24" fmla="*/ 55427 w 4838076"/>
              <a:gd name="connsiteY24" fmla="*/ 942975 h 6858000"/>
              <a:gd name="connsiteX25" fmla="*/ 75583 w 4838076"/>
              <a:gd name="connsiteY25" fmla="*/ 981075 h 6858000"/>
              <a:gd name="connsiteX26" fmla="*/ 95738 w 4838076"/>
              <a:gd name="connsiteY26" fmla="*/ 1017587 h 6858000"/>
              <a:gd name="connsiteX27" fmla="*/ 115893 w 4838076"/>
              <a:gd name="connsiteY27" fmla="*/ 1055687 h 6858000"/>
              <a:gd name="connsiteX28" fmla="*/ 134368 w 4838076"/>
              <a:gd name="connsiteY28" fmla="*/ 1095375 h 6858000"/>
              <a:gd name="connsiteX29" fmla="*/ 152844 w 4838076"/>
              <a:gd name="connsiteY29" fmla="*/ 1136650 h 6858000"/>
              <a:gd name="connsiteX30" fmla="*/ 167960 w 4838076"/>
              <a:gd name="connsiteY30" fmla="*/ 1182687 h 6858000"/>
              <a:gd name="connsiteX31" fmla="*/ 178038 w 4838076"/>
              <a:gd name="connsiteY31" fmla="*/ 1235075 h 6858000"/>
              <a:gd name="connsiteX32" fmla="*/ 188115 w 4838076"/>
              <a:gd name="connsiteY32" fmla="*/ 1295400 h 6858000"/>
              <a:gd name="connsiteX33" fmla="*/ 189795 w 4838076"/>
              <a:gd name="connsiteY33" fmla="*/ 1363662 h 6858000"/>
              <a:gd name="connsiteX34" fmla="*/ 188115 w 4838076"/>
              <a:gd name="connsiteY34" fmla="*/ 1431925 h 6858000"/>
              <a:gd name="connsiteX35" fmla="*/ 178038 w 4838076"/>
              <a:gd name="connsiteY35" fmla="*/ 1492250 h 6858000"/>
              <a:gd name="connsiteX36" fmla="*/ 167960 w 4838076"/>
              <a:gd name="connsiteY36" fmla="*/ 1544637 h 6858000"/>
              <a:gd name="connsiteX37" fmla="*/ 152844 w 4838076"/>
              <a:gd name="connsiteY37" fmla="*/ 1589087 h 6858000"/>
              <a:gd name="connsiteX38" fmla="*/ 134368 w 4838076"/>
              <a:gd name="connsiteY38" fmla="*/ 1631950 h 6858000"/>
              <a:gd name="connsiteX39" fmla="*/ 115893 w 4838076"/>
              <a:gd name="connsiteY39" fmla="*/ 1671637 h 6858000"/>
              <a:gd name="connsiteX40" fmla="*/ 95738 w 4838076"/>
              <a:gd name="connsiteY40" fmla="*/ 1708150 h 6858000"/>
              <a:gd name="connsiteX41" fmla="*/ 75583 w 4838076"/>
              <a:gd name="connsiteY41" fmla="*/ 1743075 h 6858000"/>
              <a:gd name="connsiteX42" fmla="*/ 55427 w 4838076"/>
              <a:gd name="connsiteY42" fmla="*/ 1782762 h 6858000"/>
              <a:gd name="connsiteX43" fmla="*/ 38632 w 4838076"/>
              <a:gd name="connsiteY43" fmla="*/ 1824037 h 6858000"/>
              <a:gd name="connsiteX44" fmla="*/ 23515 w 4838076"/>
              <a:gd name="connsiteY44" fmla="*/ 1870075 h 6858000"/>
              <a:gd name="connsiteX45" fmla="*/ 11758 w 4838076"/>
              <a:gd name="connsiteY45" fmla="*/ 1922462 h 6858000"/>
              <a:gd name="connsiteX46" fmla="*/ 3359 w 4838076"/>
              <a:gd name="connsiteY46" fmla="*/ 1982787 h 6858000"/>
              <a:gd name="connsiteX47" fmla="*/ 0 w 4838076"/>
              <a:gd name="connsiteY47" fmla="*/ 2051050 h 6858000"/>
              <a:gd name="connsiteX48" fmla="*/ 3359 w 4838076"/>
              <a:gd name="connsiteY48" fmla="*/ 2119312 h 6858000"/>
              <a:gd name="connsiteX49" fmla="*/ 11758 w 4838076"/>
              <a:gd name="connsiteY49" fmla="*/ 2179637 h 6858000"/>
              <a:gd name="connsiteX50" fmla="*/ 23515 w 4838076"/>
              <a:gd name="connsiteY50" fmla="*/ 2232025 h 6858000"/>
              <a:gd name="connsiteX51" fmla="*/ 38632 w 4838076"/>
              <a:gd name="connsiteY51" fmla="*/ 2278062 h 6858000"/>
              <a:gd name="connsiteX52" fmla="*/ 55427 w 4838076"/>
              <a:gd name="connsiteY52" fmla="*/ 2319337 h 6858000"/>
              <a:gd name="connsiteX53" fmla="*/ 75583 w 4838076"/>
              <a:gd name="connsiteY53" fmla="*/ 2359025 h 6858000"/>
              <a:gd name="connsiteX54" fmla="*/ 95738 w 4838076"/>
              <a:gd name="connsiteY54" fmla="*/ 2395537 h 6858000"/>
              <a:gd name="connsiteX55" fmla="*/ 115893 w 4838076"/>
              <a:gd name="connsiteY55" fmla="*/ 2433637 h 6858000"/>
              <a:gd name="connsiteX56" fmla="*/ 134368 w 4838076"/>
              <a:gd name="connsiteY56" fmla="*/ 2471737 h 6858000"/>
              <a:gd name="connsiteX57" fmla="*/ 152844 w 4838076"/>
              <a:gd name="connsiteY57" fmla="*/ 2513012 h 6858000"/>
              <a:gd name="connsiteX58" fmla="*/ 167960 w 4838076"/>
              <a:gd name="connsiteY58" fmla="*/ 2560637 h 6858000"/>
              <a:gd name="connsiteX59" fmla="*/ 178038 w 4838076"/>
              <a:gd name="connsiteY59" fmla="*/ 2613025 h 6858000"/>
              <a:gd name="connsiteX60" fmla="*/ 188115 w 4838076"/>
              <a:gd name="connsiteY60" fmla="*/ 2671762 h 6858000"/>
              <a:gd name="connsiteX61" fmla="*/ 189795 w 4838076"/>
              <a:gd name="connsiteY61" fmla="*/ 2741612 h 6858000"/>
              <a:gd name="connsiteX62" fmla="*/ 188115 w 4838076"/>
              <a:gd name="connsiteY62" fmla="*/ 2809875 h 6858000"/>
              <a:gd name="connsiteX63" fmla="*/ 178038 w 4838076"/>
              <a:gd name="connsiteY63" fmla="*/ 2868612 h 6858000"/>
              <a:gd name="connsiteX64" fmla="*/ 167960 w 4838076"/>
              <a:gd name="connsiteY64" fmla="*/ 2922587 h 6858000"/>
              <a:gd name="connsiteX65" fmla="*/ 152844 w 4838076"/>
              <a:gd name="connsiteY65" fmla="*/ 2967037 h 6858000"/>
              <a:gd name="connsiteX66" fmla="*/ 134368 w 4838076"/>
              <a:gd name="connsiteY66" fmla="*/ 3009900 h 6858000"/>
              <a:gd name="connsiteX67" fmla="*/ 115893 w 4838076"/>
              <a:gd name="connsiteY67" fmla="*/ 3046412 h 6858000"/>
              <a:gd name="connsiteX68" fmla="*/ 95738 w 4838076"/>
              <a:gd name="connsiteY68" fmla="*/ 3084512 h 6858000"/>
              <a:gd name="connsiteX69" fmla="*/ 75583 w 4838076"/>
              <a:gd name="connsiteY69" fmla="*/ 3121025 h 6858000"/>
              <a:gd name="connsiteX70" fmla="*/ 55427 w 4838076"/>
              <a:gd name="connsiteY70" fmla="*/ 3160712 h 6858000"/>
              <a:gd name="connsiteX71" fmla="*/ 38632 w 4838076"/>
              <a:gd name="connsiteY71" fmla="*/ 3201987 h 6858000"/>
              <a:gd name="connsiteX72" fmla="*/ 23515 w 4838076"/>
              <a:gd name="connsiteY72" fmla="*/ 3248025 h 6858000"/>
              <a:gd name="connsiteX73" fmla="*/ 11758 w 4838076"/>
              <a:gd name="connsiteY73" fmla="*/ 3300412 h 6858000"/>
              <a:gd name="connsiteX74" fmla="*/ 3359 w 4838076"/>
              <a:gd name="connsiteY74" fmla="*/ 3360737 h 6858000"/>
              <a:gd name="connsiteX75" fmla="*/ 0 w 4838076"/>
              <a:gd name="connsiteY75" fmla="*/ 3427412 h 6858000"/>
              <a:gd name="connsiteX76" fmla="*/ 3359 w 4838076"/>
              <a:gd name="connsiteY76" fmla="*/ 3497262 h 6858000"/>
              <a:gd name="connsiteX77" fmla="*/ 11758 w 4838076"/>
              <a:gd name="connsiteY77" fmla="*/ 3557587 h 6858000"/>
              <a:gd name="connsiteX78" fmla="*/ 23515 w 4838076"/>
              <a:gd name="connsiteY78" fmla="*/ 3609975 h 6858000"/>
              <a:gd name="connsiteX79" fmla="*/ 38632 w 4838076"/>
              <a:gd name="connsiteY79" fmla="*/ 3656012 h 6858000"/>
              <a:gd name="connsiteX80" fmla="*/ 55427 w 4838076"/>
              <a:gd name="connsiteY80" fmla="*/ 3697287 h 6858000"/>
              <a:gd name="connsiteX81" fmla="*/ 75583 w 4838076"/>
              <a:gd name="connsiteY81" fmla="*/ 3736975 h 6858000"/>
              <a:gd name="connsiteX82" fmla="*/ 115893 w 4838076"/>
              <a:gd name="connsiteY82" fmla="*/ 3811587 h 6858000"/>
              <a:gd name="connsiteX83" fmla="*/ 134368 w 4838076"/>
              <a:gd name="connsiteY83" fmla="*/ 3848100 h 6858000"/>
              <a:gd name="connsiteX84" fmla="*/ 152844 w 4838076"/>
              <a:gd name="connsiteY84" fmla="*/ 3890962 h 6858000"/>
              <a:gd name="connsiteX85" fmla="*/ 167960 w 4838076"/>
              <a:gd name="connsiteY85" fmla="*/ 3935412 h 6858000"/>
              <a:gd name="connsiteX86" fmla="*/ 178038 w 4838076"/>
              <a:gd name="connsiteY86" fmla="*/ 3987800 h 6858000"/>
              <a:gd name="connsiteX87" fmla="*/ 188115 w 4838076"/>
              <a:gd name="connsiteY87" fmla="*/ 4048125 h 6858000"/>
              <a:gd name="connsiteX88" fmla="*/ 189795 w 4838076"/>
              <a:gd name="connsiteY88" fmla="*/ 4116387 h 6858000"/>
              <a:gd name="connsiteX89" fmla="*/ 188115 w 4838076"/>
              <a:gd name="connsiteY89" fmla="*/ 4186237 h 6858000"/>
              <a:gd name="connsiteX90" fmla="*/ 178038 w 4838076"/>
              <a:gd name="connsiteY90" fmla="*/ 4244975 h 6858000"/>
              <a:gd name="connsiteX91" fmla="*/ 167960 w 4838076"/>
              <a:gd name="connsiteY91" fmla="*/ 4297362 h 6858000"/>
              <a:gd name="connsiteX92" fmla="*/ 152844 w 4838076"/>
              <a:gd name="connsiteY92" fmla="*/ 4343400 h 6858000"/>
              <a:gd name="connsiteX93" fmla="*/ 134368 w 4838076"/>
              <a:gd name="connsiteY93" fmla="*/ 4386262 h 6858000"/>
              <a:gd name="connsiteX94" fmla="*/ 115893 w 4838076"/>
              <a:gd name="connsiteY94" fmla="*/ 4424362 h 6858000"/>
              <a:gd name="connsiteX95" fmla="*/ 75583 w 4838076"/>
              <a:gd name="connsiteY95" fmla="*/ 4498975 h 6858000"/>
              <a:gd name="connsiteX96" fmla="*/ 55427 w 4838076"/>
              <a:gd name="connsiteY96" fmla="*/ 4537075 h 6858000"/>
              <a:gd name="connsiteX97" fmla="*/ 38632 w 4838076"/>
              <a:gd name="connsiteY97" fmla="*/ 4579937 h 6858000"/>
              <a:gd name="connsiteX98" fmla="*/ 23515 w 4838076"/>
              <a:gd name="connsiteY98" fmla="*/ 4625975 h 6858000"/>
              <a:gd name="connsiteX99" fmla="*/ 11758 w 4838076"/>
              <a:gd name="connsiteY99" fmla="*/ 4678362 h 6858000"/>
              <a:gd name="connsiteX100" fmla="*/ 3359 w 4838076"/>
              <a:gd name="connsiteY100" fmla="*/ 4738687 h 6858000"/>
              <a:gd name="connsiteX101" fmla="*/ 0 w 4838076"/>
              <a:gd name="connsiteY101" fmla="*/ 4806950 h 6858000"/>
              <a:gd name="connsiteX102" fmla="*/ 3359 w 4838076"/>
              <a:gd name="connsiteY102" fmla="*/ 4875212 h 6858000"/>
              <a:gd name="connsiteX103" fmla="*/ 11758 w 4838076"/>
              <a:gd name="connsiteY103" fmla="*/ 4935537 h 6858000"/>
              <a:gd name="connsiteX104" fmla="*/ 23515 w 4838076"/>
              <a:gd name="connsiteY104" fmla="*/ 4987925 h 6858000"/>
              <a:gd name="connsiteX105" fmla="*/ 38632 w 4838076"/>
              <a:gd name="connsiteY105" fmla="*/ 5033962 h 6858000"/>
              <a:gd name="connsiteX106" fmla="*/ 55427 w 4838076"/>
              <a:gd name="connsiteY106" fmla="*/ 5075237 h 6858000"/>
              <a:gd name="connsiteX107" fmla="*/ 75583 w 4838076"/>
              <a:gd name="connsiteY107" fmla="*/ 5114925 h 6858000"/>
              <a:gd name="connsiteX108" fmla="*/ 95738 w 4838076"/>
              <a:gd name="connsiteY108" fmla="*/ 5149850 h 6858000"/>
              <a:gd name="connsiteX109" fmla="*/ 115893 w 4838076"/>
              <a:gd name="connsiteY109" fmla="*/ 5186362 h 6858000"/>
              <a:gd name="connsiteX110" fmla="*/ 134368 w 4838076"/>
              <a:gd name="connsiteY110" fmla="*/ 5226050 h 6858000"/>
              <a:gd name="connsiteX111" fmla="*/ 152844 w 4838076"/>
              <a:gd name="connsiteY111" fmla="*/ 5268912 h 6858000"/>
              <a:gd name="connsiteX112" fmla="*/ 167960 w 4838076"/>
              <a:gd name="connsiteY112" fmla="*/ 5313362 h 6858000"/>
              <a:gd name="connsiteX113" fmla="*/ 178038 w 4838076"/>
              <a:gd name="connsiteY113" fmla="*/ 5365750 h 6858000"/>
              <a:gd name="connsiteX114" fmla="*/ 188115 w 4838076"/>
              <a:gd name="connsiteY114" fmla="*/ 5426075 h 6858000"/>
              <a:gd name="connsiteX115" fmla="*/ 189795 w 4838076"/>
              <a:gd name="connsiteY115" fmla="*/ 5494337 h 6858000"/>
              <a:gd name="connsiteX116" fmla="*/ 188115 w 4838076"/>
              <a:gd name="connsiteY116" fmla="*/ 5562600 h 6858000"/>
              <a:gd name="connsiteX117" fmla="*/ 178038 w 4838076"/>
              <a:gd name="connsiteY117" fmla="*/ 5622925 h 6858000"/>
              <a:gd name="connsiteX118" fmla="*/ 167960 w 4838076"/>
              <a:gd name="connsiteY118" fmla="*/ 5675312 h 6858000"/>
              <a:gd name="connsiteX119" fmla="*/ 152844 w 4838076"/>
              <a:gd name="connsiteY119" fmla="*/ 5721350 h 6858000"/>
              <a:gd name="connsiteX120" fmla="*/ 134368 w 4838076"/>
              <a:gd name="connsiteY120" fmla="*/ 5762625 h 6858000"/>
              <a:gd name="connsiteX121" fmla="*/ 115893 w 4838076"/>
              <a:gd name="connsiteY121" fmla="*/ 5802312 h 6858000"/>
              <a:gd name="connsiteX122" fmla="*/ 95738 w 4838076"/>
              <a:gd name="connsiteY122" fmla="*/ 5840412 h 6858000"/>
              <a:gd name="connsiteX123" fmla="*/ 75583 w 4838076"/>
              <a:gd name="connsiteY123" fmla="*/ 5876925 h 6858000"/>
              <a:gd name="connsiteX124" fmla="*/ 55427 w 4838076"/>
              <a:gd name="connsiteY124" fmla="*/ 5915025 h 6858000"/>
              <a:gd name="connsiteX125" fmla="*/ 38632 w 4838076"/>
              <a:gd name="connsiteY125" fmla="*/ 5956300 h 6858000"/>
              <a:gd name="connsiteX126" fmla="*/ 23515 w 4838076"/>
              <a:gd name="connsiteY126" fmla="*/ 6003925 h 6858000"/>
              <a:gd name="connsiteX127" fmla="*/ 11758 w 4838076"/>
              <a:gd name="connsiteY127" fmla="*/ 6056312 h 6858000"/>
              <a:gd name="connsiteX128" fmla="*/ 3359 w 4838076"/>
              <a:gd name="connsiteY128" fmla="*/ 6113462 h 6858000"/>
              <a:gd name="connsiteX129" fmla="*/ 0 w 4838076"/>
              <a:gd name="connsiteY129" fmla="*/ 6183312 h 6858000"/>
              <a:gd name="connsiteX130" fmla="*/ 3359 w 4838076"/>
              <a:gd name="connsiteY130" fmla="*/ 6251575 h 6858000"/>
              <a:gd name="connsiteX131" fmla="*/ 11758 w 4838076"/>
              <a:gd name="connsiteY131" fmla="*/ 6311900 h 6858000"/>
              <a:gd name="connsiteX132" fmla="*/ 23515 w 4838076"/>
              <a:gd name="connsiteY132" fmla="*/ 6361112 h 6858000"/>
              <a:gd name="connsiteX133" fmla="*/ 38632 w 4838076"/>
              <a:gd name="connsiteY133" fmla="*/ 6407150 h 6858000"/>
              <a:gd name="connsiteX134" fmla="*/ 55427 w 4838076"/>
              <a:gd name="connsiteY134" fmla="*/ 6448425 h 6858000"/>
              <a:gd name="connsiteX135" fmla="*/ 73903 w 4838076"/>
              <a:gd name="connsiteY135" fmla="*/ 6488112 h 6858000"/>
              <a:gd name="connsiteX136" fmla="*/ 92379 w 4838076"/>
              <a:gd name="connsiteY136" fmla="*/ 6523037 h 6858000"/>
              <a:gd name="connsiteX137" fmla="*/ 112534 w 4838076"/>
              <a:gd name="connsiteY137" fmla="*/ 6561137 h 6858000"/>
              <a:gd name="connsiteX138" fmla="*/ 132689 w 4838076"/>
              <a:gd name="connsiteY138" fmla="*/ 6597650 h 6858000"/>
              <a:gd name="connsiteX139" fmla="*/ 149485 w 4838076"/>
              <a:gd name="connsiteY139" fmla="*/ 6640512 h 6858000"/>
              <a:gd name="connsiteX140" fmla="*/ 166281 w 4838076"/>
              <a:gd name="connsiteY140" fmla="*/ 6683375 h 6858000"/>
              <a:gd name="connsiteX141" fmla="*/ 176358 w 4838076"/>
              <a:gd name="connsiteY141" fmla="*/ 6735762 h 6858000"/>
              <a:gd name="connsiteX142" fmla="*/ 184756 w 4838076"/>
              <a:gd name="connsiteY142" fmla="*/ 6791325 h 6858000"/>
              <a:gd name="connsiteX143" fmla="*/ 189795 w 4838076"/>
              <a:gd name="connsiteY143" fmla="*/ 6858000 h 6858000"/>
              <a:gd name="connsiteX144" fmla="*/ 334173 w 4838076"/>
              <a:gd name="connsiteY144" fmla="*/ 6858000 h 6858000"/>
              <a:gd name="connsiteX145" fmla="*/ 334174 w 4838076"/>
              <a:gd name="connsiteY145" fmla="*/ 6858000 h 6858000"/>
              <a:gd name="connsiteX146" fmla="*/ 3459219 w 4838076"/>
              <a:gd name="connsiteY146" fmla="*/ 6858000 h 6858000"/>
              <a:gd name="connsiteX147" fmla="*/ 4417162 w 4838076"/>
              <a:gd name="connsiteY147" fmla="*/ 6858000 h 6858000"/>
              <a:gd name="connsiteX148" fmla="*/ 4838076 w 4838076"/>
              <a:gd name="connsiteY1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</a:cxnLst>
            <a:rect l="l" t="t" r="r" b="b"/>
            <a:pathLst>
              <a:path w="4838076" h="6858000">
                <a:moveTo>
                  <a:pt x="4838076" y="0"/>
                </a:moveTo>
                <a:lnTo>
                  <a:pt x="4417162" y="0"/>
                </a:lnTo>
                <a:lnTo>
                  <a:pt x="3459219" y="0"/>
                </a:lnTo>
                <a:lnTo>
                  <a:pt x="334174" y="0"/>
                </a:lnTo>
                <a:lnTo>
                  <a:pt x="334173" y="0"/>
                </a:lnTo>
                <a:lnTo>
                  <a:pt x="189795" y="0"/>
                </a:lnTo>
                <a:lnTo>
                  <a:pt x="184756" y="66675"/>
                </a:lnTo>
                <a:lnTo>
                  <a:pt x="176358" y="122237"/>
                </a:lnTo>
                <a:lnTo>
                  <a:pt x="166281" y="174625"/>
                </a:lnTo>
                <a:lnTo>
                  <a:pt x="149485" y="217487"/>
                </a:lnTo>
                <a:lnTo>
                  <a:pt x="132689" y="260350"/>
                </a:lnTo>
                <a:lnTo>
                  <a:pt x="112534" y="296862"/>
                </a:lnTo>
                <a:lnTo>
                  <a:pt x="92379" y="334962"/>
                </a:lnTo>
                <a:lnTo>
                  <a:pt x="73903" y="369887"/>
                </a:lnTo>
                <a:lnTo>
                  <a:pt x="55427" y="409575"/>
                </a:lnTo>
                <a:lnTo>
                  <a:pt x="38632" y="450850"/>
                </a:lnTo>
                <a:lnTo>
                  <a:pt x="23515" y="496887"/>
                </a:lnTo>
                <a:lnTo>
                  <a:pt x="11758" y="546100"/>
                </a:lnTo>
                <a:lnTo>
                  <a:pt x="3359" y="606425"/>
                </a:lnTo>
                <a:lnTo>
                  <a:pt x="0" y="673100"/>
                </a:lnTo>
                <a:lnTo>
                  <a:pt x="3359" y="744537"/>
                </a:lnTo>
                <a:lnTo>
                  <a:pt x="11758" y="801687"/>
                </a:lnTo>
                <a:lnTo>
                  <a:pt x="23515" y="854075"/>
                </a:lnTo>
                <a:lnTo>
                  <a:pt x="38632" y="901700"/>
                </a:lnTo>
                <a:lnTo>
                  <a:pt x="55427" y="942975"/>
                </a:lnTo>
                <a:lnTo>
                  <a:pt x="75583" y="981075"/>
                </a:lnTo>
                <a:lnTo>
                  <a:pt x="95738" y="1017587"/>
                </a:lnTo>
                <a:lnTo>
                  <a:pt x="115893" y="1055687"/>
                </a:lnTo>
                <a:lnTo>
                  <a:pt x="134368" y="1095375"/>
                </a:lnTo>
                <a:lnTo>
                  <a:pt x="152844" y="1136650"/>
                </a:lnTo>
                <a:lnTo>
                  <a:pt x="167960" y="1182687"/>
                </a:lnTo>
                <a:lnTo>
                  <a:pt x="178038" y="1235075"/>
                </a:lnTo>
                <a:lnTo>
                  <a:pt x="188115" y="1295400"/>
                </a:lnTo>
                <a:lnTo>
                  <a:pt x="189795" y="1363662"/>
                </a:lnTo>
                <a:lnTo>
                  <a:pt x="188115" y="1431925"/>
                </a:lnTo>
                <a:lnTo>
                  <a:pt x="178038" y="1492250"/>
                </a:lnTo>
                <a:lnTo>
                  <a:pt x="167960" y="1544637"/>
                </a:lnTo>
                <a:lnTo>
                  <a:pt x="152844" y="1589087"/>
                </a:lnTo>
                <a:lnTo>
                  <a:pt x="134368" y="1631950"/>
                </a:lnTo>
                <a:lnTo>
                  <a:pt x="115893" y="1671637"/>
                </a:lnTo>
                <a:lnTo>
                  <a:pt x="95738" y="1708150"/>
                </a:lnTo>
                <a:lnTo>
                  <a:pt x="75583" y="1743075"/>
                </a:lnTo>
                <a:lnTo>
                  <a:pt x="55427" y="1782762"/>
                </a:lnTo>
                <a:lnTo>
                  <a:pt x="38632" y="1824037"/>
                </a:lnTo>
                <a:lnTo>
                  <a:pt x="23515" y="1870075"/>
                </a:lnTo>
                <a:lnTo>
                  <a:pt x="11758" y="1922462"/>
                </a:lnTo>
                <a:lnTo>
                  <a:pt x="3359" y="1982787"/>
                </a:lnTo>
                <a:lnTo>
                  <a:pt x="0" y="2051050"/>
                </a:lnTo>
                <a:lnTo>
                  <a:pt x="3359" y="2119312"/>
                </a:lnTo>
                <a:lnTo>
                  <a:pt x="11758" y="2179637"/>
                </a:lnTo>
                <a:lnTo>
                  <a:pt x="23515" y="2232025"/>
                </a:lnTo>
                <a:lnTo>
                  <a:pt x="38632" y="2278062"/>
                </a:lnTo>
                <a:lnTo>
                  <a:pt x="55427" y="2319337"/>
                </a:lnTo>
                <a:lnTo>
                  <a:pt x="75583" y="2359025"/>
                </a:lnTo>
                <a:lnTo>
                  <a:pt x="95738" y="2395537"/>
                </a:lnTo>
                <a:lnTo>
                  <a:pt x="115893" y="2433637"/>
                </a:lnTo>
                <a:lnTo>
                  <a:pt x="134368" y="2471737"/>
                </a:lnTo>
                <a:lnTo>
                  <a:pt x="152844" y="2513012"/>
                </a:lnTo>
                <a:lnTo>
                  <a:pt x="167960" y="2560637"/>
                </a:lnTo>
                <a:lnTo>
                  <a:pt x="178038" y="2613025"/>
                </a:lnTo>
                <a:lnTo>
                  <a:pt x="188115" y="2671762"/>
                </a:lnTo>
                <a:lnTo>
                  <a:pt x="189795" y="2741612"/>
                </a:lnTo>
                <a:lnTo>
                  <a:pt x="188115" y="2809875"/>
                </a:lnTo>
                <a:lnTo>
                  <a:pt x="178038" y="2868612"/>
                </a:lnTo>
                <a:lnTo>
                  <a:pt x="167960" y="2922587"/>
                </a:lnTo>
                <a:lnTo>
                  <a:pt x="152844" y="2967037"/>
                </a:lnTo>
                <a:lnTo>
                  <a:pt x="134368" y="3009900"/>
                </a:lnTo>
                <a:lnTo>
                  <a:pt x="115893" y="3046412"/>
                </a:lnTo>
                <a:lnTo>
                  <a:pt x="95738" y="3084512"/>
                </a:lnTo>
                <a:lnTo>
                  <a:pt x="75583" y="3121025"/>
                </a:lnTo>
                <a:lnTo>
                  <a:pt x="55427" y="3160712"/>
                </a:lnTo>
                <a:lnTo>
                  <a:pt x="38632" y="3201987"/>
                </a:lnTo>
                <a:lnTo>
                  <a:pt x="23515" y="3248025"/>
                </a:lnTo>
                <a:lnTo>
                  <a:pt x="11758" y="3300412"/>
                </a:lnTo>
                <a:lnTo>
                  <a:pt x="3359" y="3360737"/>
                </a:lnTo>
                <a:lnTo>
                  <a:pt x="0" y="3427412"/>
                </a:lnTo>
                <a:lnTo>
                  <a:pt x="3359" y="3497262"/>
                </a:lnTo>
                <a:lnTo>
                  <a:pt x="11758" y="3557587"/>
                </a:lnTo>
                <a:lnTo>
                  <a:pt x="23515" y="3609975"/>
                </a:lnTo>
                <a:lnTo>
                  <a:pt x="38632" y="3656012"/>
                </a:lnTo>
                <a:lnTo>
                  <a:pt x="55427" y="3697287"/>
                </a:lnTo>
                <a:lnTo>
                  <a:pt x="75583" y="3736975"/>
                </a:lnTo>
                <a:lnTo>
                  <a:pt x="115893" y="3811587"/>
                </a:lnTo>
                <a:lnTo>
                  <a:pt x="134368" y="3848100"/>
                </a:lnTo>
                <a:lnTo>
                  <a:pt x="152844" y="3890962"/>
                </a:lnTo>
                <a:lnTo>
                  <a:pt x="167960" y="3935412"/>
                </a:lnTo>
                <a:lnTo>
                  <a:pt x="178038" y="3987800"/>
                </a:lnTo>
                <a:lnTo>
                  <a:pt x="188115" y="4048125"/>
                </a:lnTo>
                <a:lnTo>
                  <a:pt x="189795" y="4116387"/>
                </a:lnTo>
                <a:lnTo>
                  <a:pt x="188115" y="4186237"/>
                </a:lnTo>
                <a:lnTo>
                  <a:pt x="178038" y="4244975"/>
                </a:lnTo>
                <a:lnTo>
                  <a:pt x="167960" y="4297362"/>
                </a:lnTo>
                <a:lnTo>
                  <a:pt x="152844" y="4343400"/>
                </a:lnTo>
                <a:lnTo>
                  <a:pt x="134368" y="4386262"/>
                </a:lnTo>
                <a:lnTo>
                  <a:pt x="115893" y="4424362"/>
                </a:lnTo>
                <a:lnTo>
                  <a:pt x="75583" y="4498975"/>
                </a:lnTo>
                <a:lnTo>
                  <a:pt x="55427" y="4537075"/>
                </a:lnTo>
                <a:lnTo>
                  <a:pt x="38632" y="4579937"/>
                </a:lnTo>
                <a:lnTo>
                  <a:pt x="23515" y="4625975"/>
                </a:lnTo>
                <a:lnTo>
                  <a:pt x="11758" y="4678362"/>
                </a:lnTo>
                <a:lnTo>
                  <a:pt x="3359" y="4738687"/>
                </a:lnTo>
                <a:lnTo>
                  <a:pt x="0" y="4806950"/>
                </a:lnTo>
                <a:lnTo>
                  <a:pt x="3359" y="4875212"/>
                </a:lnTo>
                <a:lnTo>
                  <a:pt x="11758" y="4935537"/>
                </a:lnTo>
                <a:lnTo>
                  <a:pt x="23515" y="4987925"/>
                </a:lnTo>
                <a:lnTo>
                  <a:pt x="38632" y="5033962"/>
                </a:lnTo>
                <a:lnTo>
                  <a:pt x="55427" y="5075237"/>
                </a:lnTo>
                <a:lnTo>
                  <a:pt x="75583" y="5114925"/>
                </a:lnTo>
                <a:lnTo>
                  <a:pt x="95738" y="5149850"/>
                </a:lnTo>
                <a:lnTo>
                  <a:pt x="115893" y="5186362"/>
                </a:lnTo>
                <a:lnTo>
                  <a:pt x="134368" y="5226050"/>
                </a:lnTo>
                <a:lnTo>
                  <a:pt x="152844" y="5268912"/>
                </a:lnTo>
                <a:lnTo>
                  <a:pt x="167960" y="5313362"/>
                </a:lnTo>
                <a:lnTo>
                  <a:pt x="178038" y="5365750"/>
                </a:lnTo>
                <a:lnTo>
                  <a:pt x="188115" y="5426075"/>
                </a:lnTo>
                <a:lnTo>
                  <a:pt x="189795" y="5494337"/>
                </a:lnTo>
                <a:lnTo>
                  <a:pt x="188115" y="5562600"/>
                </a:lnTo>
                <a:lnTo>
                  <a:pt x="178038" y="5622925"/>
                </a:lnTo>
                <a:lnTo>
                  <a:pt x="167960" y="5675312"/>
                </a:lnTo>
                <a:lnTo>
                  <a:pt x="152844" y="5721350"/>
                </a:lnTo>
                <a:lnTo>
                  <a:pt x="134368" y="5762625"/>
                </a:lnTo>
                <a:lnTo>
                  <a:pt x="115893" y="5802312"/>
                </a:lnTo>
                <a:lnTo>
                  <a:pt x="95738" y="5840412"/>
                </a:lnTo>
                <a:lnTo>
                  <a:pt x="75583" y="5876925"/>
                </a:lnTo>
                <a:lnTo>
                  <a:pt x="55427" y="5915025"/>
                </a:lnTo>
                <a:lnTo>
                  <a:pt x="38632" y="5956300"/>
                </a:lnTo>
                <a:lnTo>
                  <a:pt x="23515" y="6003925"/>
                </a:lnTo>
                <a:lnTo>
                  <a:pt x="11758" y="6056312"/>
                </a:lnTo>
                <a:lnTo>
                  <a:pt x="3359" y="6113462"/>
                </a:lnTo>
                <a:lnTo>
                  <a:pt x="0" y="6183312"/>
                </a:lnTo>
                <a:lnTo>
                  <a:pt x="3359" y="6251575"/>
                </a:lnTo>
                <a:lnTo>
                  <a:pt x="11758" y="6311900"/>
                </a:lnTo>
                <a:lnTo>
                  <a:pt x="23515" y="6361112"/>
                </a:lnTo>
                <a:lnTo>
                  <a:pt x="38632" y="6407150"/>
                </a:lnTo>
                <a:lnTo>
                  <a:pt x="55427" y="6448425"/>
                </a:lnTo>
                <a:lnTo>
                  <a:pt x="73903" y="6488112"/>
                </a:lnTo>
                <a:lnTo>
                  <a:pt x="92379" y="6523037"/>
                </a:lnTo>
                <a:lnTo>
                  <a:pt x="112534" y="6561137"/>
                </a:lnTo>
                <a:lnTo>
                  <a:pt x="132689" y="6597650"/>
                </a:lnTo>
                <a:lnTo>
                  <a:pt x="149485" y="6640512"/>
                </a:lnTo>
                <a:lnTo>
                  <a:pt x="166281" y="6683375"/>
                </a:lnTo>
                <a:lnTo>
                  <a:pt x="176358" y="6735762"/>
                </a:lnTo>
                <a:lnTo>
                  <a:pt x="184756" y="6791325"/>
                </a:lnTo>
                <a:lnTo>
                  <a:pt x="189795" y="6858000"/>
                </a:lnTo>
                <a:lnTo>
                  <a:pt x="334173" y="6858000"/>
                </a:lnTo>
                <a:lnTo>
                  <a:pt x="334174" y="6858000"/>
                </a:lnTo>
                <a:lnTo>
                  <a:pt x="3459219" y="6858000"/>
                </a:lnTo>
                <a:lnTo>
                  <a:pt x="4417162" y="6858000"/>
                </a:lnTo>
                <a:lnTo>
                  <a:pt x="4838076" y="6858000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5225D-F820-703A-2275-7C212907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06617" cy="1623600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Count of Sales by Items(Tableau)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0EFC5B-0CE0-41FF-9DE0-4049BA7C1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458528"/>
            <a:ext cx="3237606" cy="3672272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chemeClr val="bg1">
                    <a:alpha val="60000"/>
                  </a:schemeClr>
                </a:solidFill>
              </a:rPr>
              <a:t>This is a Line chart that has the </a:t>
            </a:r>
            <a:r>
              <a:rPr lang="en-US" sz="1800" dirty="0">
                <a:solidFill>
                  <a:schemeClr val="bg1">
                    <a:alpha val="60000"/>
                  </a:schemeClr>
                </a:solidFill>
              </a:rPr>
              <a:t>Count of Basketball Sales on the X-axis and the Items on the Y-axis</a:t>
            </a:r>
            <a:endParaRPr lang="en-US" sz="1900" dirty="0">
              <a:solidFill>
                <a:schemeClr val="bg1">
                  <a:alpha val="60000"/>
                </a:schemeClr>
              </a:solidFill>
            </a:endParaRPr>
          </a:p>
          <a:p>
            <a:r>
              <a:rPr lang="en-US" sz="1900" dirty="0">
                <a:solidFill>
                  <a:schemeClr val="bg1">
                    <a:alpha val="60000"/>
                  </a:schemeClr>
                </a:solidFill>
              </a:rPr>
              <a:t>Total number of Beers sold was 20 and Ice cream Sandwiches were 10.﻿﻿</a:t>
            </a:r>
          </a:p>
          <a:p>
            <a:pPr marL="0" indent="0">
              <a:buNone/>
            </a:pPr>
            <a:endParaRPr lang="en-US" sz="19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7A0FDBB-2A3B-DEF3-F1B9-341184A5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053" y="1707440"/>
            <a:ext cx="6014185" cy="344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54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561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Visualizations in Power BI and Tableau  By: Madhuri Basava  MS in Data Science, Bellevue University  DS 500 T301: Introduction to Data Science  Dr. Shankar Parajulee  July 29, 2022 </vt:lpstr>
      <vt:lpstr>Count of Items by Item(Power-BI)</vt:lpstr>
      <vt:lpstr>Calories by Item(Power-BI)</vt:lpstr>
      <vt:lpstr>Price by Items(Power-BI)</vt:lpstr>
      <vt:lpstr>Profit by Category(Power-BI)</vt:lpstr>
      <vt:lpstr>Calories by item(Tableau)</vt:lpstr>
      <vt:lpstr>Price by Items (Tableau)</vt:lpstr>
      <vt:lpstr>Actual Profit by Category/Item  (Tableau)</vt:lpstr>
      <vt:lpstr>Count of Sales by Items(Tableau)</vt:lpstr>
      <vt:lpstr>Narrative  I just wanted to try both Power BI and Tableau and how the data can be visualized by using different charts and how the data can be transformed. I did a transformation in Power-BI and changed the profit values fixed to 2 decimals. I felt that I could not do too many customizations applying color theory at this point but really it is really fun to explore more. I could realize practically from this assignment that the data representation in visual format speaks more than words.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Madhuri Basava</cp:lastModifiedBy>
  <cp:revision>376</cp:revision>
  <dcterms:created xsi:type="dcterms:W3CDTF">2022-07-22T21:04:23Z</dcterms:created>
  <dcterms:modified xsi:type="dcterms:W3CDTF">2022-07-29T23:01:29Z</dcterms:modified>
</cp:coreProperties>
</file>