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257" r:id="rId2"/>
    <p:sldId id="258" r:id="rId3"/>
    <p:sldId id="263" r:id="rId4"/>
    <p:sldId id="264" r:id="rId5"/>
    <p:sldId id="265" r:id="rId6"/>
    <p:sldId id="266" r:id="rId7"/>
    <p:sldId id="267" r:id="rId8"/>
    <p:sldId id="268" r:id="rId9"/>
    <p:sldId id="262" r:id="rId10"/>
    <p:sldId id="270" r:id="rId11"/>
    <p:sldId id="272" r:id="rId12"/>
    <p:sldId id="271" r:id="rId13"/>
    <p:sldId id="273" r:id="rId14"/>
    <p:sldId id="274" r:id="rId15"/>
    <p:sldId id="277" r:id="rId16"/>
    <p:sldId id="278" r:id="rId17"/>
    <p:sldId id="275" r:id="rId18"/>
    <p:sldId id="276"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1" d="100"/>
          <a:sy n="111" d="100"/>
        </p:scale>
        <p:origin x="222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6/1/2023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6/1/2023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6/1/2023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6/1/2023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6/1/2023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6/1/2023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6/1/2023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6/1/2023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6/1/2023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6/1/2023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6/1/2023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6/1/2023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6/1/2023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pPr algn="ctr"/>
            <a:r>
              <a:rPr lang="en-US" dirty="0">
                <a:solidFill>
                  <a:schemeClr val="tx1"/>
                </a:solidFill>
              </a:rPr>
              <a:t>Music and Mental Health</a:t>
            </a:r>
          </a:p>
        </p:txBody>
      </p:sp>
      <p:sp>
        <p:nvSpPr>
          <p:cNvPr id="3" name="Subtitle 2"/>
          <p:cNvSpPr>
            <a:spLocks noGrp="1"/>
          </p:cNvSpPr>
          <p:nvPr>
            <p:ph idx="1"/>
          </p:nvPr>
        </p:nvSpPr>
        <p:spPr>
          <a:xfrm>
            <a:off x="838200" y="2044459"/>
            <a:ext cx="10515600" cy="3459193"/>
          </a:xfrm>
        </p:spPr>
        <p:txBody>
          <a:bodyPr>
            <a:normAutofit/>
          </a:bodyPr>
          <a:lstStyle/>
          <a:p>
            <a:endParaRPr lang="en-US" dirty="0"/>
          </a:p>
          <a:p>
            <a:r>
              <a:rPr lang="en-US" dirty="0"/>
              <a:t>Does Music help in improving Mental health?</a:t>
            </a:r>
          </a:p>
          <a:p>
            <a:r>
              <a:rPr lang="en-US" dirty="0"/>
              <a:t>Hypothesis: Yes, in general, many people say that Music is soothing and calming to the brain and it improves the mental health</a:t>
            </a:r>
          </a:p>
          <a:p>
            <a:r>
              <a:rPr lang="en-US" dirty="0"/>
              <a:t>Null Hypothesis: Music improves mental health by more than 10%</a:t>
            </a: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1"/>
          </a:xfrm>
        </p:spPr>
        <p:txBody>
          <a:bodyPr>
            <a:noAutofit/>
          </a:bodyPr>
          <a:lstStyle/>
          <a:p>
            <a:pPr algn="ctr"/>
            <a:r>
              <a:rPr lang="en-US" sz="3200" i="0" dirty="0">
                <a:solidFill>
                  <a:srgbClr val="000000"/>
                </a:solidFill>
                <a:effectLst/>
                <a:latin typeface="Arial "/>
              </a:rPr>
              <a:t>Comparing two scenarios in the data using a PMF by splitting the music data frame using Age column</a:t>
            </a:r>
            <a:endParaRPr lang="en-US" sz="3200" dirty="0"/>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197" y="5688896"/>
            <a:ext cx="10515601" cy="894331"/>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i="0" dirty="0">
                <a:solidFill>
                  <a:srgbClr val="000000"/>
                </a:solidFill>
                <a:effectLst/>
                <a:latin typeface="+mn-lt"/>
              </a:rPr>
              <a:t>From the above plots, we can conclude that the Probability mass Function among teenagers is more when compared to the pmf of others.</a:t>
            </a:r>
          </a:p>
        </p:txBody>
      </p:sp>
      <p:pic>
        <p:nvPicPr>
          <p:cNvPr id="4" name="Content Placeholder 6">
            <a:extLst>
              <a:ext uri="{FF2B5EF4-FFF2-40B4-BE49-F238E27FC236}">
                <a16:creationId xmlns:a16="http://schemas.microsoft.com/office/drawing/2014/main" id="{BB29F139-DBF5-BE20-AC46-857630F5DB84}"/>
              </a:ext>
            </a:extLst>
          </p:cNvPr>
          <p:cNvPicPr>
            <a:picLocks noGrp="1" noChangeAspect="1"/>
          </p:cNvPicPr>
          <p:nvPr>
            <p:ph idx="1"/>
          </p:nvPr>
        </p:nvPicPr>
        <p:blipFill>
          <a:blip r:embed="rId2"/>
          <a:stretch>
            <a:fillRect/>
          </a:stretch>
        </p:blipFill>
        <p:spPr>
          <a:xfrm>
            <a:off x="838199" y="1749575"/>
            <a:ext cx="10515599" cy="3358850"/>
          </a:xfrm>
        </p:spPr>
      </p:pic>
    </p:spTree>
    <p:extLst>
      <p:ext uri="{BB962C8B-B14F-4D97-AF65-F5344CB8AC3E}">
        <p14:creationId xmlns:p14="http://schemas.microsoft.com/office/powerpoint/2010/main" val="1928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b="1" i="0" dirty="0">
                <a:solidFill>
                  <a:srgbClr val="000000"/>
                </a:solidFill>
                <a:effectLst/>
              </a:rPr>
              <a:t>Creating 1 CDF with Age variable</a:t>
            </a:r>
            <a:endParaRPr lang="en-US" sz="3200" dirty="0"/>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544901" y="5688896"/>
            <a:ext cx="10515600" cy="894331"/>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algn="l"/>
            <a:r>
              <a:rPr lang="en-US" sz="1700" i="0" dirty="0">
                <a:solidFill>
                  <a:srgbClr val="000000"/>
                </a:solidFill>
                <a:effectLst/>
                <a:latin typeface="+mn-lt"/>
              </a:rPr>
              <a:t>As we analyze the above plot with CDF, It looks like about 80% of people are around 25 years. Here the mode is 18. There are few values below 13 years. So, the CDF in this range is flat. From this, we can conclude that people around 13 to 25 listen to more music.</a:t>
            </a:r>
          </a:p>
        </p:txBody>
      </p:sp>
      <p:pic>
        <p:nvPicPr>
          <p:cNvPr id="3" name="Picture 2">
            <a:extLst>
              <a:ext uri="{FF2B5EF4-FFF2-40B4-BE49-F238E27FC236}">
                <a16:creationId xmlns:a16="http://schemas.microsoft.com/office/drawing/2014/main" id="{4B4E3A07-BA8E-1063-B5F4-5B48E4A2FCC9}"/>
              </a:ext>
            </a:extLst>
          </p:cNvPr>
          <p:cNvPicPr>
            <a:picLocks noChangeAspect="1"/>
          </p:cNvPicPr>
          <p:nvPr/>
        </p:nvPicPr>
        <p:blipFill>
          <a:blip r:embed="rId2"/>
          <a:stretch>
            <a:fillRect/>
          </a:stretch>
        </p:blipFill>
        <p:spPr>
          <a:xfrm>
            <a:off x="2304458" y="1849077"/>
            <a:ext cx="7736690" cy="3559686"/>
          </a:xfrm>
          <a:prstGeom prst="rect">
            <a:avLst/>
          </a:prstGeom>
        </p:spPr>
      </p:pic>
    </p:spTree>
    <p:extLst>
      <p:ext uri="{BB962C8B-B14F-4D97-AF65-F5344CB8AC3E}">
        <p14:creationId xmlns:p14="http://schemas.microsoft.com/office/powerpoint/2010/main" val="125660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Plotting analytical distribution using Normal Distribution</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99708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When we generate a normal probability plot with Age, we can see clearly that the data deviate from the model systematically.</a:t>
            </a:r>
          </a:p>
        </p:txBody>
      </p:sp>
      <p:pic>
        <p:nvPicPr>
          <p:cNvPr id="4" name="Picture 3">
            <a:extLst>
              <a:ext uri="{FF2B5EF4-FFF2-40B4-BE49-F238E27FC236}">
                <a16:creationId xmlns:a16="http://schemas.microsoft.com/office/drawing/2014/main" id="{41EE35FE-16F7-6BFC-0CF3-E25BEEEA7EFD}"/>
              </a:ext>
            </a:extLst>
          </p:cNvPr>
          <p:cNvPicPr>
            <a:picLocks noChangeAspect="1"/>
          </p:cNvPicPr>
          <p:nvPr/>
        </p:nvPicPr>
        <p:blipFill>
          <a:blip r:embed="rId2"/>
          <a:stretch>
            <a:fillRect/>
          </a:stretch>
        </p:blipFill>
        <p:spPr>
          <a:xfrm>
            <a:off x="3095206" y="1527154"/>
            <a:ext cx="6001588" cy="4140401"/>
          </a:xfrm>
          <a:prstGeom prst="rect">
            <a:avLst/>
          </a:prstGeom>
        </p:spPr>
      </p:pic>
    </p:spTree>
    <p:extLst>
      <p:ext uri="{BB962C8B-B14F-4D97-AF65-F5344CB8AC3E}">
        <p14:creationId xmlns:p14="http://schemas.microsoft.com/office/powerpoint/2010/main" val="15394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scatter plot of ages vs 'Hours per day'</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99708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Most individuals from ages 13 to 25 listen to music around 2-3 hours a day</a:t>
            </a:r>
          </a:p>
        </p:txBody>
      </p:sp>
      <p:pic>
        <p:nvPicPr>
          <p:cNvPr id="8" name="Picture 7">
            <a:extLst>
              <a:ext uri="{FF2B5EF4-FFF2-40B4-BE49-F238E27FC236}">
                <a16:creationId xmlns:a16="http://schemas.microsoft.com/office/drawing/2014/main" id="{217C0A60-0127-1771-A2F6-28836B834E89}"/>
              </a:ext>
            </a:extLst>
          </p:cNvPr>
          <p:cNvPicPr>
            <a:picLocks noChangeAspect="1"/>
          </p:cNvPicPr>
          <p:nvPr/>
        </p:nvPicPr>
        <p:blipFill>
          <a:blip r:embed="rId2"/>
          <a:stretch>
            <a:fillRect/>
          </a:stretch>
        </p:blipFill>
        <p:spPr>
          <a:xfrm>
            <a:off x="2785600" y="1546766"/>
            <a:ext cx="6620799" cy="4163006"/>
          </a:xfrm>
          <a:prstGeom prst="rect">
            <a:avLst/>
          </a:prstGeom>
        </p:spPr>
      </p:pic>
    </p:spTree>
    <p:extLst>
      <p:ext uri="{BB962C8B-B14F-4D97-AF65-F5344CB8AC3E}">
        <p14:creationId xmlns:p14="http://schemas.microsoft.com/office/powerpoint/2010/main" val="274638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scatter plot of ages vs depression</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99708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From the above scatter plots, we can infer that individuals from 13 to 25 years are listening to music for 2-3 hours and the depression rate among them is more.</a:t>
            </a:r>
          </a:p>
        </p:txBody>
      </p:sp>
      <p:pic>
        <p:nvPicPr>
          <p:cNvPr id="4" name="Picture 3">
            <a:extLst>
              <a:ext uri="{FF2B5EF4-FFF2-40B4-BE49-F238E27FC236}">
                <a16:creationId xmlns:a16="http://schemas.microsoft.com/office/drawing/2014/main" id="{C2960E33-6E73-7247-4C70-E8AB2C1A93E3}"/>
              </a:ext>
            </a:extLst>
          </p:cNvPr>
          <p:cNvPicPr>
            <a:picLocks noChangeAspect="1"/>
          </p:cNvPicPr>
          <p:nvPr/>
        </p:nvPicPr>
        <p:blipFill>
          <a:blip r:embed="rId2"/>
          <a:stretch>
            <a:fillRect/>
          </a:stretch>
        </p:blipFill>
        <p:spPr>
          <a:xfrm>
            <a:off x="2695100" y="1814286"/>
            <a:ext cx="6801799" cy="3697993"/>
          </a:xfrm>
          <a:prstGeom prst="rect">
            <a:avLst/>
          </a:prstGeom>
        </p:spPr>
      </p:pic>
    </p:spTree>
    <p:extLst>
      <p:ext uri="{BB962C8B-B14F-4D97-AF65-F5344CB8AC3E}">
        <p14:creationId xmlns:p14="http://schemas.microsoft.com/office/powerpoint/2010/main" val="99371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Analysis of Correlation and Causation</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0" y="5003322"/>
            <a:ext cx="10515600" cy="1489552"/>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i="0" dirty="0">
                <a:solidFill>
                  <a:srgbClr val="000000"/>
                </a:solidFill>
                <a:effectLst/>
                <a:latin typeface="+mn-lt"/>
              </a:rPr>
              <a:t>Since the correlation between age and hours per day is negative, It is inversely proportional. We cannot say that as age increases, it is the cause for the decrease in 'Hours per day'. They may have different factors causing it. Since the correlation between Anxiety and depression is positive. They are directly proportional. It makes sense as they both are mental health issues.</a:t>
            </a:r>
          </a:p>
          <a:p>
            <a:pPr algn="ctr"/>
            <a:endParaRPr lang="en-US" sz="2400" dirty="0"/>
          </a:p>
        </p:txBody>
      </p:sp>
      <p:pic>
        <p:nvPicPr>
          <p:cNvPr id="8" name="Picture 7">
            <a:extLst>
              <a:ext uri="{FF2B5EF4-FFF2-40B4-BE49-F238E27FC236}">
                <a16:creationId xmlns:a16="http://schemas.microsoft.com/office/drawing/2014/main" id="{3C88A6C5-9B40-402C-1586-1D6793D93AC8}"/>
              </a:ext>
            </a:extLst>
          </p:cNvPr>
          <p:cNvPicPr>
            <a:picLocks noChangeAspect="1"/>
          </p:cNvPicPr>
          <p:nvPr/>
        </p:nvPicPr>
        <p:blipFill>
          <a:blip r:embed="rId2"/>
          <a:stretch>
            <a:fillRect/>
          </a:stretch>
        </p:blipFill>
        <p:spPr>
          <a:xfrm>
            <a:off x="838200" y="3465876"/>
            <a:ext cx="10515600" cy="1226116"/>
          </a:xfrm>
          <a:prstGeom prst="rect">
            <a:avLst/>
          </a:prstGeom>
        </p:spPr>
      </p:pic>
      <p:pic>
        <p:nvPicPr>
          <p:cNvPr id="14" name="Picture 13">
            <a:extLst>
              <a:ext uri="{FF2B5EF4-FFF2-40B4-BE49-F238E27FC236}">
                <a16:creationId xmlns:a16="http://schemas.microsoft.com/office/drawing/2014/main" id="{4E0150F3-55A7-8E8F-615D-C949EF7ACC38}"/>
              </a:ext>
            </a:extLst>
          </p:cNvPr>
          <p:cNvPicPr>
            <a:picLocks noChangeAspect="1"/>
          </p:cNvPicPr>
          <p:nvPr/>
        </p:nvPicPr>
        <p:blipFill>
          <a:blip r:embed="rId3"/>
          <a:stretch>
            <a:fillRect/>
          </a:stretch>
        </p:blipFill>
        <p:spPr>
          <a:xfrm>
            <a:off x="838200" y="1749609"/>
            <a:ext cx="10515600" cy="1226116"/>
          </a:xfrm>
          <a:prstGeom prst="rect">
            <a:avLst/>
          </a:prstGeom>
        </p:spPr>
      </p:pic>
    </p:spTree>
    <p:extLst>
      <p:ext uri="{BB962C8B-B14F-4D97-AF65-F5344CB8AC3E}">
        <p14:creationId xmlns:p14="http://schemas.microsoft.com/office/powerpoint/2010/main" val="20091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681037"/>
          </a:xfrm>
        </p:spPr>
        <p:txBody>
          <a:bodyPr>
            <a:normAutofit/>
          </a:bodyPr>
          <a:lstStyle/>
          <a:p>
            <a:pPr algn="ctr"/>
            <a:r>
              <a:rPr lang="en-US" sz="3200" dirty="0"/>
              <a:t>Correlation between Music Listening and Mental Health</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997080"/>
            <a:ext cx="10515600" cy="681037"/>
          </a:xfrm>
          <a:prstGeom prst="rect">
            <a:avLst/>
          </a:prstGeom>
          <a:solidFill>
            <a:schemeClr val="accent3">
              <a:lumMod val="20000"/>
              <a:lumOff val="80000"/>
              <a:alpha val="80000"/>
            </a:schemeClr>
          </a:solidFill>
        </p:spPr>
        <p:txBody>
          <a:bodyPr vert="horz" lIns="91440" tIns="45720" rIns="91440" bIns="45720" rtlCol="0" anchor="ctr">
            <a:normAutofit fontScale="32500" lnSpcReduction="200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algn="ctr"/>
            <a:r>
              <a:rPr lang="en-US" sz="2400" dirty="0"/>
              <a:t> </a:t>
            </a:r>
            <a:r>
              <a:rPr lang="en-US" sz="3700" dirty="0">
                <a:latin typeface="+mn-lt"/>
              </a:rPr>
              <a:t>From the above heatmap, we cannot conclude what features contribute to improving mental health (this is evaluated by the listeners). But It appears that there may be intriguing connections between various music genres. For instance, individuals who enjoy hip-hop music may have a greater inclination towards listening to rap and R&amp;B, and metal listeners are more likely to want to listen to rock. Also, it looks like depression and anxiety are correlated which makes sense as they both are mental health issues</a:t>
            </a:r>
            <a:r>
              <a:rPr lang="en-US" sz="2400" dirty="0"/>
              <a:t>.</a:t>
            </a:r>
          </a:p>
        </p:txBody>
      </p:sp>
      <p:pic>
        <p:nvPicPr>
          <p:cNvPr id="5" name="Picture 4">
            <a:extLst>
              <a:ext uri="{FF2B5EF4-FFF2-40B4-BE49-F238E27FC236}">
                <a16:creationId xmlns:a16="http://schemas.microsoft.com/office/drawing/2014/main" id="{F236F087-9159-904B-A29D-487345D344A5}"/>
              </a:ext>
            </a:extLst>
          </p:cNvPr>
          <p:cNvPicPr>
            <a:picLocks noChangeAspect="1"/>
          </p:cNvPicPr>
          <p:nvPr/>
        </p:nvPicPr>
        <p:blipFill>
          <a:blip r:embed="rId2"/>
          <a:stretch>
            <a:fillRect/>
          </a:stretch>
        </p:blipFill>
        <p:spPr>
          <a:xfrm>
            <a:off x="1914914" y="1181819"/>
            <a:ext cx="8362171" cy="4659125"/>
          </a:xfrm>
          <a:prstGeom prst="rect">
            <a:avLst/>
          </a:prstGeom>
        </p:spPr>
      </p:pic>
    </p:spTree>
    <p:extLst>
      <p:ext uri="{BB962C8B-B14F-4D97-AF65-F5344CB8AC3E}">
        <p14:creationId xmlns:p14="http://schemas.microsoft.com/office/powerpoint/2010/main" val="60626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Pie chart on Music Effects Vs Mental Health</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0" y="5762445"/>
            <a:ext cx="10515600" cy="810884"/>
          </a:xfrm>
          <a:prstGeom prst="rect">
            <a:avLst/>
          </a:prstGeom>
          <a:solidFill>
            <a:schemeClr val="accent3">
              <a:lumMod val="20000"/>
              <a:lumOff val="80000"/>
              <a:alpha val="80000"/>
            </a:schemeClr>
          </a:solidFill>
        </p:spPr>
        <p:txBody>
          <a:bodyPr vert="horz" lIns="91440" tIns="45720" rIns="91440" bIns="45720" rtlCol="0" anchor="ctr">
            <a:no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From the above pie chart, we can infer that 75.5% of individuals that listening to music improves Mental Health. 22.1% think music has no effect on mental health and only a negligible 2.4% of people think that music worsens mental health.</a:t>
            </a:r>
          </a:p>
        </p:txBody>
      </p:sp>
      <p:pic>
        <p:nvPicPr>
          <p:cNvPr id="5" name="Picture 4">
            <a:extLst>
              <a:ext uri="{FF2B5EF4-FFF2-40B4-BE49-F238E27FC236}">
                <a16:creationId xmlns:a16="http://schemas.microsoft.com/office/drawing/2014/main" id="{65E364E9-865E-03C2-6D77-9DC21368F8F8}"/>
              </a:ext>
            </a:extLst>
          </p:cNvPr>
          <p:cNvPicPr>
            <a:picLocks noChangeAspect="1"/>
          </p:cNvPicPr>
          <p:nvPr/>
        </p:nvPicPr>
        <p:blipFill>
          <a:blip r:embed="rId2"/>
          <a:stretch>
            <a:fillRect/>
          </a:stretch>
        </p:blipFill>
        <p:spPr>
          <a:xfrm>
            <a:off x="3204759" y="1558054"/>
            <a:ext cx="5782482" cy="3905795"/>
          </a:xfrm>
          <a:prstGeom prst="rect">
            <a:avLst/>
          </a:prstGeom>
        </p:spPr>
      </p:pic>
    </p:spTree>
    <p:extLst>
      <p:ext uri="{BB962C8B-B14F-4D97-AF65-F5344CB8AC3E}">
        <p14:creationId xmlns:p14="http://schemas.microsoft.com/office/powerpoint/2010/main" val="267593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Music Effects on Mental Health by Favorite Genre</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0" y="5997080"/>
            <a:ext cx="10515600" cy="495794"/>
          </a:xfrm>
          <a:prstGeom prst="rect">
            <a:avLst/>
          </a:prstGeom>
          <a:solidFill>
            <a:schemeClr val="accent3">
              <a:lumMod val="20000"/>
              <a:lumOff val="80000"/>
              <a:alpha val="80000"/>
            </a:schemeClr>
          </a:solidFill>
        </p:spPr>
        <p:txBody>
          <a:bodyPr vert="horz" lIns="91440" tIns="45720" rIns="91440" bIns="45720" rtlCol="0" anchor="ctr">
            <a:normAutofit fontScale="70000" lnSpcReduction="200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algn="ctr"/>
            <a:r>
              <a:rPr lang="en-US" sz="2400" dirty="0">
                <a:latin typeface="+mn-lt"/>
              </a:rPr>
              <a:t>Based on the above plots, It looks like the majority of the listeners think music improves their mental health.</a:t>
            </a:r>
          </a:p>
        </p:txBody>
      </p:sp>
      <p:pic>
        <p:nvPicPr>
          <p:cNvPr id="4" name="Picture 3">
            <a:extLst>
              <a:ext uri="{FF2B5EF4-FFF2-40B4-BE49-F238E27FC236}">
                <a16:creationId xmlns:a16="http://schemas.microsoft.com/office/drawing/2014/main" id="{D637F9ED-6309-3774-4E26-A1CB3FD94A21}"/>
              </a:ext>
            </a:extLst>
          </p:cNvPr>
          <p:cNvPicPr>
            <a:picLocks noChangeAspect="1"/>
          </p:cNvPicPr>
          <p:nvPr/>
        </p:nvPicPr>
        <p:blipFill>
          <a:blip r:embed="rId2"/>
          <a:stretch>
            <a:fillRect/>
          </a:stretch>
        </p:blipFill>
        <p:spPr>
          <a:xfrm>
            <a:off x="1234982" y="1453192"/>
            <a:ext cx="9497750" cy="4350154"/>
          </a:xfrm>
          <a:prstGeom prst="rect">
            <a:avLst/>
          </a:prstGeom>
        </p:spPr>
      </p:pic>
    </p:spTree>
    <p:extLst>
      <p:ext uri="{BB962C8B-B14F-4D97-AF65-F5344CB8AC3E}">
        <p14:creationId xmlns:p14="http://schemas.microsoft.com/office/powerpoint/2010/main" val="21826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latin typeface="+mn-lt"/>
              </a:rPr>
              <a:t>Hypothesis Test</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997080"/>
            <a:ext cx="10515600" cy="681037"/>
          </a:xfrm>
          <a:prstGeom prst="rect">
            <a:avLst/>
          </a:prstGeom>
          <a:solidFill>
            <a:schemeClr val="accent3">
              <a:lumMod val="20000"/>
              <a:lumOff val="80000"/>
              <a:alpha val="80000"/>
            </a:schemeClr>
          </a:solidFill>
        </p:spPr>
        <p:txBody>
          <a:bodyPr vert="horz" lIns="91440" tIns="45720" rIns="91440" bIns="45720" rtlCol="0" anchor="ctr">
            <a:normAutofit fontScale="70000" lnSpcReduction="200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400" dirty="0">
                <a:latin typeface="+mn-lt"/>
              </a:rPr>
              <a:t>From the above test, since the p-value is greater than 0.05, It is said to "failed to reject the null hypothesis". That means the null hypothesis is true i.e., mental health can be improved by listening to more music.</a:t>
            </a:r>
          </a:p>
        </p:txBody>
      </p:sp>
      <p:pic>
        <p:nvPicPr>
          <p:cNvPr id="8" name="Picture 7">
            <a:extLst>
              <a:ext uri="{FF2B5EF4-FFF2-40B4-BE49-F238E27FC236}">
                <a16:creationId xmlns:a16="http://schemas.microsoft.com/office/drawing/2014/main" id="{51B6F60E-1FCD-7960-A182-FCC484DA96C8}"/>
              </a:ext>
            </a:extLst>
          </p:cNvPr>
          <p:cNvPicPr>
            <a:picLocks noChangeAspect="1"/>
          </p:cNvPicPr>
          <p:nvPr/>
        </p:nvPicPr>
        <p:blipFill>
          <a:blip r:embed="rId2"/>
          <a:stretch>
            <a:fillRect/>
          </a:stretch>
        </p:blipFill>
        <p:spPr>
          <a:xfrm>
            <a:off x="1168723" y="1466491"/>
            <a:ext cx="9854553" cy="4313208"/>
          </a:xfrm>
          <a:prstGeom prst="rect">
            <a:avLst/>
          </a:prstGeom>
        </p:spPr>
      </p:pic>
    </p:spTree>
    <p:extLst>
      <p:ext uri="{BB962C8B-B14F-4D97-AF65-F5344CB8AC3E}">
        <p14:creationId xmlns:p14="http://schemas.microsoft.com/office/powerpoint/2010/main" val="188138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200" dirty="0"/>
              <a:t>Five Variables that Affect Mental Health</a:t>
            </a:r>
          </a:p>
        </p:txBody>
      </p:sp>
      <p:sp>
        <p:nvSpPr>
          <p:cNvPr id="14" name="Content Placeholder 13"/>
          <p:cNvSpPr>
            <a:spLocks noGrp="1"/>
          </p:cNvSpPr>
          <p:nvPr>
            <p:ph idx="1"/>
          </p:nvPr>
        </p:nvSpPr>
        <p:spPr>
          <a:xfrm>
            <a:off x="838200" y="2127550"/>
            <a:ext cx="10515600" cy="4074843"/>
          </a:xfrm>
        </p:spPr>
        <p:txBody>
          <a:bodyPr>
            <a:normAutofit/>
          </a:bodyPr>
          <a:lstStyle/>
          <a:p>
            <a:pPr lvl="0"/>
            <a:r>
              <a:rPr lang="en-US" dirty="0"/>
              <a:t>Five variables are  Age, Hours per day, Anxiety, Depression, and Insomnia.             </a:t>
            </a:r>
          </a:p>
          <a:p>
            <a:pPr lvl="0"/>
            <a:r>
              <a:rPr lang="en-US" dirty="0"/>
              <a:t>Age: Respondent's age</a:t>
            </a:r>
          </a:p>
          <a:p>
            <a:pPr lvl="0"/>
            <a:r>
              <a:rPr lang="en-US" dirty="0"/>
              <a:t>Hours per day: Number of hours the respondent listens to music per day</a:t>
            </a:r>
          </a:p>
          <a:p>
            <a:pPr lvl="0"/>
            <a:r>
              <a:rPr lang="en-US" dirty="0"/>
              <a:t>Anxiety: Self-reported anxiety, on a scale of 0-10</a:t>
            </a:r>
          </a:p>
          <a:p>
            <a:pPr lvl="0"/>
            <a:r>
              <a:rPr lang="en-US" dirty="0"/>
              <a:t>Depression: Self-reported depression, on a scale of 0-10</a:t>
            </a:r>
          </a:p>
          <a:p>
            <a:pPr lvl="0"/>
            <a:r>
              <a:rPr lang="en-US" dirty="0"/>
              <a:t>Insomnia: Self-reported insomnia, on a scale of 0-10</a:t>
            </a: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latin typeface="+mn-lt"/>
              </a:rPr>
              <a:t>Linear Regression</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201" y="5848710"/>
            <a:ext cx="10515600" cy="829408"/>
          </a:xfrm>
          <a:prstGeom prst="rect">
            <a:avLst/>
          </a:prstGeom>
          <a:solidFill>
            <a:schemeClr val="accent3">
              <a:lumMod val="20000"/>
              <a:lumOff val="80000"/>
              <a:alpha val="80000"/>
            </a:schemeClr>
          </a:solidFill>
        </p:spPr>
        <p:txBody>
          <a:bodyPr vert="horz" lIns="91440" tIns="45720" rIns="91440" bIns="45720" rtlCol="0" anchor="ctr">
            <a:normAutofit fontScale="55000" lnSpcReduction="200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400" dirty="0">
                <a:latin typeface="+mn-lt"/>
              </a:rPr>
              <a:t>From the above analysis, we can conclude that based on the linear regression, for the individual age 22, who listens to music: 10 hours per day, Anxiety: 5, Depression: 5, Insomnia:5, OCD: 5, and if the music listening is increased from an average of 2 hours per day to 10 hours per day, mental health improves from 0.65 to 0.75 which is more than 15%. So, we can say that it failed to reject the null hypothesis. So, we got our answer to our question that mental health can be improved by listening to more music.</a:t>
            </a:r>
          </a:p>
        </p:txBody>
      </p:sp>
      <p:pic>
        <p:nvPicPr>
          <p:cNvPr id="5" name="Picture 4">
            <a:extLst>
              <a:ext uri="{FF2B5EF4-FFF2-40B4-BE49-F238E27FC236}">
                <a16:creationId xmlns:a16="http://schemas.microsoft.com/office/drawing/2014/main" id="{4D62E02A-BB45-46E8-4522-FB75FF391FCF}"/>
              </a:ext>
            </a:extLst>
          </p:cNvPr>
          <p:cNvPicPr>
            <a:picLocks noChangeAspect="1"/>
          </p:cNvPicPr>
          <p:nvPr/>
        </p:nvPicPr>
        <p:blipFill>
          <a:blip r:embed="rId2"/>
          <a:stretch>
            <a:fillRect/>
          </a:stretch>
        </p:blipFill>
        <p:spPr>
          <a:xfrm>
            <a:off x="1113729" y="1384541"/>
            <a:ext cx="9964541" cy="4339086"/>
          </a:xfrm>
          <a:prstGeom prst="rect">
            <a:avLst/>
          </a:prstGeom>
        </p:spPr>
      </p:pic>
    </p:spTree>
    <p:extLst>
      <p:ext uri="{BB962C8B-B14F-4D97-AF65-F5344CB8AC3E}">
        <p14:creationId xmlns:p14="http://schemas.microsoft.com/office/powerpoint/2010/main" val="38245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544900" y="365126"/>
            <a:ext cx="10808899" cy="894332"/>
          </a:xfrm>
        </p:spPr>
        <p:txBody>
          <a:bodyPr>
            <a:normAutofit/>
          </a:bodyPr>
          <a:lstStyle/>
          <a:p>
            <a:pPr algn="ctr"/>
            <a:r>
              <a:rPr lang="en-US" sz="3200" dirty="0"/>
              <a:t>Plot the Histogram of Age</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544901" y="590219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Here the age greater than 75 can be considered an outlier as there is very fewer data on ages more than 75 years. We can set plt.xlim([10,75]) before plt.show() to remove outliers</a:t>
            </a:r>
          </a:p>
        </p:txBody>
      </p:sp>
      <p:pic>
        <p:nvPicPr>
          <p:cNvPr id="10" name="Picture 9">
            <a:extLst>
              <a:ext uri="{FF2B5EF4-FFF2-40B4-BE49-F238E27FC236}">
                <a16:creationId xmlns:a16="http://schemas.microsoft.com/office/drawing/2014/main" id="{662041B8-48CD-4841-0745-BCA4872A5E86}"/>
              </a:ext>
            </a:extLst>
          </p:cNvPr>
          <p:cNvPicPr>
            <a:picLocks noChangeAspect="1"/>
          </p:cNvPicPr>
          <p:nvPr/>
        </p:nvPicPr>
        <p:blipFill>
          <a:blip r:embed="rId2"/>
          <a:stretch>
            <a:fillRect/>
          </a:stretch>
        </p:blipFill>
        <p:spPr>
          <a:xfrm>
            <a:off x="544901" y="1483743"/>
            <a:ext cx="5079522" cy="4132053"/>
          </a:xfrm>
          <a:prstGeom prst="rect">
            <a:avLst/>
          </a:prstGeom>
        </p:spPr>
      </p:pic>
      <p:pic>
        <p:nvPicPr>
          <p:cNvPr id="12" name="Picture 11">
            <a:extLst>
              <a:ext uri="{FF2B5EF4-FFF2-40B4-BE49-F238E27FC236}">
                <a16:creationId xmlns:a16="http://schemas.microsoft.com/office/drawing/2014/main" id="{BFD298ED-32ED-DAA5-3288-B2ED10934F57}"/>
              </a:ext>
            </a:extLst>
          </p:cNvPr>
          <p:cNvPicPr>
            <a:picLocks noChangeAspect="1"/>
          </p:cNvPicPr>
          <p:nvPr/>
        </p:nvPicPr>
        <p:blipFill>
          <a:blip r:embed="rId3"/>
          <a:stretch>
            <a:fillRect/>
          </a:stretch>
        </p:blipFill>
        <p:spPr>
          <a:xfrm>
            <a:off x="6321722" y="1514797"/>
            <a:ext cx="5032077" cy="4132053"/>
          </a:xfrm>
          <a:prstGeom prst="rect">
            <a:avLst/>
          </a:prstGeom>
        </p:spPr>
      </p:pic>
    </p:spTree>
    <p:extLst>
      <p:ext uri="{BB962C8B-B14F-4D97-AF65-F5344CB8AC3E}">
        <p14:creationId xmlns:p14="http://schemas.microsoft.com/office/powerpoint/2010/main" val="159485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544901" y="365126"/>
            <a:ext cx="10808899" cy="894332"/>
          </a:xfrm>
        </p:spPr>
        <p:txBody>
          <a:bodyPr>
            <a:normAutofit/>
          </a:bodyPr>
          <a:lstStyle/>
          <a:p>
            <a:pPr algn="ctr"/>
            <a:r>
              <a:rPr lang="en-US" sz="3200" dirty="0"/>
              <a:t>Plot the Histogram of Listening Hours per Day</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544900" y="5902190"/>
            <a:ext cx="10712571"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Here the Listening hours greater than 18 can be considered outliers assuming it is not practically feasible to listen for more than 18 hours.</a:t>
            </a:r>
          </a:p>
        </p:txBody>
      </p:sp>
      <p:pic>
        <p:nvPicPr>
          <p:cNvPr id="10" name="Picture 9">
            <a:extLst>
              <a:ext uri="{FF2B5EF4-FFF2-40B4-BE49-F238E27FC236}">
                <a16:creationId xmlns:a16="http://schemas.microsoft.com/office/drawing/2014/main" id="{BF99B279-5CA8-4804-5509-9FC16CDC50B1}"/>
              </a:ext>
            </a:extLst>
          </p:cNvPr>
          <p:cNvPicPr>
            <a:picLocks noChangeAspect="1"/>
          </p:cNvPicPr>
          <p:nvPr/>
        </p:nvPicPr>
        <p:blipFill>
          <a:blip r:embed="rId2"/>
          <a:stretch>
            <a:fillRect/>
          </a:stretch>
        </p:blipFill>
        <p:spPr>
          <a:xfrm>
            <a:off x="544901" y="1425583"/>
            <a:ext cx="5036390" cy="4310482"/>
          </a:xfrm>
          <a:prstGeom prst="rect">
            <a:avLst/>
          </a:prstGeom>
        </p:spPr>
      </p:pic>
      <p:pic>
        <p:nvPicPr>
          <p:cNvPr id="12" name="Picture 11">
            <a:extLst>
              <a:ext uri="{FF2B5EF4-FFF2-40B4-BE49-F238E27FC236}">
                <a16:creationId xmlns:a16="http://schemas.microsoft.com/office/drawing/2014/main" id="{16A31116-AC75-4C72-E3E4-27FE3773A7A1}"/>
              </a:ext>
            </a:extLst>
          </p:cNvPr>
          <p:cNvPicPr>
            <a:picLocks noChangeAspect="1"/>
          </p:cNvPicPr>
          <p:nvPr/>
        </p:nvPicPr>
        <p:blipFill>
          <a:blip r:embed="rId3"/>
          <a:stretch>
            <a:fillRect/>
          </a:stretch>
        </p:blipFill>
        <p:spPr>
          <a:xfrm>
            <a:off x="6221082" y="1425583"/>
            <a:ext cx="5036390" cy="4310482"/>
          </a:xfrm>
          <a:prstGeom prst="rect">
            <a:avLst/>
          </a:prstGeom>
        </p:spPr>
      </p:pic>
    </p:spTree>
    <p:extLst>
      <p:ext uri="{BB962C8B-B14F-4D97-AF65-F5344CB8AC3E}">
        <p14:creationId xmlns:p14="http://schemas.microsoft.com/office/powerpoint/2010/main" val="9988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Histogram of Anxiety</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199" y="590219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In this case, there are no outliers as the scale is from 0 to 10</a:t>
            </a:r>
          </a:p>
        </p:txBody>
      </p:sp>
      <p:pic>
        <p:nvPicPr>
          <p:cNvPr id="4" name="Picture 3">
            <a:extLst>
              <a:ext uri="{FF2B5EF4-FFF2-40B4-BE49-F238E27FC236}">
                <a16:creationId xmlns:a16="http://schemas.microsoft.com/office/drawing/2014/main" id="{C14FDADD-9BD3-0F57-3E91-1DE44E21A33D}"/>
              </a:ext>
            </a:extLst>
          </p:cNvPr>
          <p:cNvPicPr>
            <a:picLocks noChangeAspect="1"/>
          </p:cNvPicPr>
          <p:nvPr/>
        </p:nvPicPr>
        <p:blipFill>
          <a:blip r:embed="rId2"/>
          <a:stretch>
            <a:fillRect/>
          </a:stretch>
        </p:blipFill>
        <p:spPr>
          <a:xfrm>
            <a:off x="2753263" y="1591058"/>
            <a:ext cx="6098876" cy="3979532"/>
          </a:xfrm>
          <a:prstGeom prst="rect">
            <a:avLst/>
          </a:prstGeom>
        </p:spPr>
      </p:pic>
    </p:spTree>
    <p:extLst>
      <p:ext uri="{BB962C8B-B14F-4D97-AF65-F5344CB8AC3E}">
        <p14:creationId xmlns:p14="http://schemas.microsoft.com/office/powerpoint/2010/main" val="11055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Histogram of Depression</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838199" y="590219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In this case, there are no outliers as the scale is from 0 to 10</a:t>
            </a:r>
          </a:p>
        </p:txBody>
      </p:sp>
      <p:pic>
        <p:nvPicPr>
          <p:cNvPr id="9" name="Picture 8">
            <a:extLst>
              <a:ext uri="{FF2B5EF4-FFF2-40B4-BE49-F238E27FC236}">
                <a16:creationId xmlns:a16="http://schemas.microsoft.com/office/drawing/2014/main" id="{39790328-44B8-0027-41EA-B35B5155A218}"/>
              </a:ext>
            </a:extLst>
          </p:cNvPr>
          <p:cNvPicPr>
            <a:picLocks noChangeAspect="1"/>
          </p:cNvPicPr>
          <p:nvPr/>
        </p:nvPicPr>
        <p:blipFill>
          <a:blip r:embed="rId2"/>
          <a:stretch>
            <a:fillRect/>
          </a:stretch>
        </p:blipFill>
        <p:spPr>
          <a:xfrm>
            <a:off x="2858050" y="1398341"/>
            <a:ext cx="5889301" cy="4364965"/>
          </a:xfrm>
          <a:prstGeom prst="rect">
            <a:avLst/>
          </a:prstGeom>
        </p:spPr>
      </p:pic>
    </p:spTree>
    <p:extLst>
      <p:ext uri="{BB962C8B-B14F-4D97-AF65-F5344CB8AC3E}">
        <p14:creationId xmlns:p14="http://schemas.microsoft.com/office/powerpoint/2010/main" val="316168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Histogram of Insomnia</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544901" y="590219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In this case, there are no outliers as the scale is from 0 to 10</a:t>
            </a:r>
          </a:p>
        </p:txBody>
      </p:sp>
      <p:pic>
        <p:nvPicPr>
          <p:cNvPr id="4" name="Picture 3">
            <a:extLst>
              <a:ext uri="{FF2B5EF4-FFF2-40B4-BE49-F238E27FC236}">
                <a16:creationId xmlns:a16="http://schemas.microsoft.com/office/drawing/2014/main" id="{EA34167A-35D4-C480-EBA7-8728A41A45AA}"/>
              </a:ext>
            </a:extLst>
          </p:cNvPr>
          <p:cNvPicPr>
            <a:picLocks noChangeAspect="1"/>
          </p:cNvPicPr>
          <p:nvPr/>
        </p:nvPicPr>
        <p:blipFill>
          <a:blip r:embed="rId2"/>
          <a:stretch>
            <a:fillRect/>
          </a:stretch>
        </p:blipFill>
        <p:spPr>
          <a:xfrm>
            <a:off x="2756747" y="1557068"/>
            <a:ext cx="6678506" cy="4047512"/>
          </a:xfrm>
          <a:prstGeom prst="rect">
            <a:avLst/>
          </a:prstGeom>
        </p:spPr>
      </p:pic>
    </p:spTree>
    <p:extLst>
      <p:ext uri="{BB962C8B-B14F-4D97-AF65-F5344CB8AC3E}">
        <p14:creationId xmlns:p14="http://schemas.microsoft.com/office/powerpoint/2010/main" val="85521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8E08-8810-7AA2-910A-B3559E51A580}"/>
              </a:ext>
            </a:extLst>
          </p:cNvPr>
          <p:cNvSpPr>
            <a:spLocks noGrp="1"/>
          </p:cNvSpPr>
          <p:nvPr>
            <p:ph type="title"/>
          </p:nvPr>
        </p:nvSpPr>
        <p:spPr>
          <a:xfrm>
            <a:off x="838200" y="365126"/>
            <a:ext cx="10515600" cy="894332"/>
          </a:xfrm>
        </p:spPr>
        <p:txBody>
          <a:bodyPr>
            <a:normAutofit/>
          </a:bodyPr>
          <a:lstStyle/>
          <a:p>
            <a:pPr algn="ctr"/>
            <a:r>
              <a:rPr lang="en-US" sz="3200" dirty="0"/>
              <a:t>Plot the Histogram of OCD</a:t>
            </a:r>
          </a:p>
        </p:txBody>
      </p:sp>
      <p:sp>
        <p:nvSpPr>
          <p:cNvPr id="6" name="Title 1">
            <a:extLst>
              <a:ext uri="{FF2B5EF4-FFF2-40B4-BE49-F238E27FC236}">
                <a16:creationId xmlns:a16="http://schemas.microsoft.com/office/drawing/2014/main" id="{2AC8E388-B9E9-D206-3694-7C8F423AADF7}"/>
              </a:ext>
            </a:extLst>
          </p:cNvPr>
          <p:cNvSpPr txBox="1">
            <a:spLocks/>
          </p:cNvSpPr>
          <p:nvPr/>
        </p:nvSpPr>
        <p:spPr>
          <a:xfrm>
            <a:off x="544901" y="5902190"/>
            <a:ext cx="10515600" cy="681037"/>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1700" dirty="0">
                <a:latin typeface="+mn-lt"/>
              </a:rPr>
              <a:t>In this case, there are no outliers as the scale is from 0 to 10</a:t>
            </a:r>
          </a:p>
        </p:txBody>
      </p:sp>
      <p:pic>
        <p:nvPicPr>
          <p:cNvPr id="5" name="Picture 4">
            <a:extLst>
              <a:ext uri="{FF2B5EF4-FFF2-40B4-BE49-F238E27FC236}">
                <a16:creationId xmlns:a16="http://schemas.microsoft.com/office/drawing/2014/main" id="{BD3F3894-7CF3-EB11-EB60-B50FD7C78939}"/>
              </a:ext>
            </a:extLst>
          </p:cNvPr>
          <p:cNvPicPr>
            <a:picLocks noChangeAspect="1"/>
          </p:cNvPicPr>
          <p:nvPr/>
        </p:nvPicPr>
        <p:blipFill>
          <a:blip r:embed="rId2"/>
          <a:stretch>
            <a:fillRect/>
          </a:stretch>
        </p:blipFill>
        <p:spPr>
          <a:xfrm>
            <a:off x="2456942" y="1413606"/>
            <a:ext cx="7278116" cy="4334436"/>
          </a:xfrm>
          <a:prstGeom prst="rect">
            <a:avLst/>
          </a:prstGeom>
        </p:spPr>
      </p:pic>
    </p:spTree>
    <p:extLst>
      <p:ext uri="{BB962C8B-B14F-4D97-AF65-F5344CB8AC3E}">
        <p14:creationId xmlns:p14="http://schemas.microsoft.com/office/powerpoint/2010/main" val="280501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200" b="0" i="0" dirty="0">
                <a:solidFill>
                  <a:srgbClr val="000000"/>
                </a:solidFill>
                <a:effectLst/>
                <a:latin typeface="arial" panose="020B0604020202020204" pitchFamily="34" charset="0"/>
              </a:rPr>
              <a:t>Descriptive characteristics about the variables: Mean, Mode, Spread, and Tails</a:t>
            </a:r>
          </a:p>
        </p:txBody>
      </p:sp>
      <p:sp>
        <p:nvSpPr>
          <p:cNvPr id="4" name="Title 1">
            <a:extLst>
              <a:ext uri="{FF2B5EF4-FFF2-40B4-BE49-F238E27FC236}">
                <a16:creationId xmlns:a16="http://schemas.microsoft.com/office/drawing/2014/main" id="{94610052-39BB-8224-4E08-D48402970CBF}"/>
              </a:ext>
            </a:extLst>
          </p:cNvPr>
          <p:cNvSpPr txBox="1">
            <a:spLocks/>
          </p:cNvSpPr>
          <p:nvPr/>
        </p:nvSpPr>
        <p:spPr>
          <a:xfrm>
            <a:off x="838200" y="5352555"/>
            <a:ext cx="10515600" cy="1325563"/>
          </a:xfrm>
          <a:prstGeom prst="rect">
            <a:avLst/>
          </a:prstGeom>
          <a:solidFill>
            <a:schemeClr val="accent3">
              <a:lumMod val="20000"/>
              <a:lumOff val="80000"/>
              <a:alpha val="80000"/>
            </a:schemeClr>
          </a:solidFill>
        </p:spPr>
        <p:txBody>
          <a:bodyPr vert="horz" lIns="91440" tIns="45720" rIns="91440" bIns="45720" rtlCol="0" anchor="ctr">
            <a:no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algn="ctr"/>
            <a:r>
              <a:rPr lang="en-US" sz="1700" dirty="0">
                <a:solidFill>
                  <a:schemeClr val="tx1"/>
                </a:solidFill>
                <a:latin typeface="+mn-lt"/>
              </a:rPr>
              <a:t>From the above values, we can conclude that the average age of the individuals who listen to music is 25 years. Mode is 18 years, which means many people of age 18 listen to music. The variance or the spread is around 136. The above tails show how quickly the probability drops off as we move away from the mode. Also, we can conclude that on average, individuals listen to music for 3.7 hours per day. The mode is 2 hours. Variance or the spread is around 3 standard deviations.</a:t>
            </a:r>
          </a:p>
        </p:txBody>
      </p:sp>
      <p:pic>
        <p:nvPicPr>
          <p:cNvPr id="3" name="Picture 2">
            <a:extLst>
              <a:ext uri="{FF2B5EF4-FFF2-40B4-BE49-F238E27FC236}">
                <a16:creationId xmlns:a16="http://schemas.microsoft.com/office/drawing/2014/main" id="{AC8BA775-748A-4178-F28B-CE129596E57A}"/>
              </a:ext>
            </a:extLst>
          </p:cNvPr>
          <p:cNvPicPr>
            <a:picLocks noChangeAspect="1"/>
          </p:cNvPicPr>
          <p:nvPr/>
        </p:nvPicPr>
        <p:blipFill>
          <a:blip r:embed="rId2"/>
          <a:stretch>
            <a:fillRect/>
          </a:stretch>
        </p:blipFill>
        <p:spPr>
          <a:xfrm>
            <a:off x="838200" y="1995513"/>
            <a:ext cx="4794849" cy="3120314"/>
          </a:xfrm>
          <a:prstGeom prst="rect">
            <a:avLst/>
          </a:prstGeom>
        </p:spPr>
      </p:pic>
      <p:pic>
        <p:nvPicPr>
          <p:cNvPr id="10" name="Picture 9">
            <a:extLst>
              <a:ext uri="{FF2B5EF4-FFF2-40B4-BE49-F238E27FC236}">
                <a16:creationId xmlns:a16="http://schemas.microsoft.com/office/drawing/2014/main" id="{51E4C6C5-10A7-4A8B-7695-E3A16FE2903E}"/>
              </a:ext>
            </a:extLst>
          </p:cNvPr>
          <p:cNvPicPr>
            <a:picLocks noChangeAspect="1"/>
          </p:cNvPicPr>
          <p:nvPr/>
        </p:nvPicPr>
        <p:blipFill>
          <a:blip r:embed="rId3"/>
          <a:stretch>
            <a:fillRect/>
          </a:stretch>
        </p:blipFill>
        <p:spPr>
          <a:xfrm>
            <a:off x="6096000" y="1995513"/>
            <a:ext cx="5257800" cy="3120314"/>
          </a:xfrm>
          <a:prstGeom prst="rect">
            <a:avLst/>
          </a:prstGeom>
        </p:spPr>
      </p:pic>
    </p:spTree>
    <p:extLst>
      <p:ext uri="{BB962C8B-B14F-4D97-AF65-F5344CB8AC3E}">
        <p14:creationId xmlns:p14="http://schemas.microsoft.com/office/powerpoint/2010/main" val="178933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12598</TotalTime>
  <Words>1035</Words>
  <Application>Microsoft Office PowerPoint</Application>
  <PresentationFormat>Widescreen</PresentationFormat>
  <Paragraphs>49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vt:lpstr>
      <vt:lpstr>Arial </vt:lpstr>
      <vt:lpstr>Sheet music design template</vt:lpstr>
      <vt:lpstr>Music and Mental Health</vt:lpstr>
      <vt:lpstr>Five Variables that Affect Mental Health</vt:lpstr>
      <vt:lpstr>Plot the Histogram of Age</vt:lpstr>
      <vt:lpstr>Plot the Histogram of Listening Hours per Day</vt:lpstr>
      <vt:lpstr>Plot the Histogram of Anxiety</vt:lpstr>
      <vt:lpstr>Plot the Histogram of Depression</vt:lpstr>
      <vt:lpstr>Plot the Histogram of Insomnia</vt:lpstr>
      <vt:lpstr>Plot the Histogram of OCD</vt:lpstr>
      <vt:lpstr>Descriptive characteristics about the variables: Mean, Mode, Spread, and Tails</vt:lpstr>
      <vt:lpstr>Comparing two scenarios in the data using a PMF by splitting the music data frame using Age column</vt:lpstr>
      <vt:lpstr>Creating 1 CDF with Age variable</vt:lpstr>
      <vt:lpstr>Plotting analytical distribution using Normal Distribution</vt:lpstr>
      <vt:lpstr>Plot the scatter plot of ages vs 'Hours per day'</vt:lpstr>
      <vt:lpstr>Plot the scatter plot of ages vs depression</vt:lpstr>
      <vt:lpstr>Analysis of Correlation and Causation</vt:lpstr>
      <vt:lpstr>Correlation between Music Listening and Mental Health</vt:lpstr>
      <vt:lpstr>Plot the Pie chart on Music Effects Vs Mental Health</vt:lpstr>
      <vt:lpstr>Music Effects on Mental Health by Favorite Genre</vt:lpstr>
      <vt:lpstr>Hypothesis Test</vt:lpstr>
      <vt:lpstr>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Mental Health</dc:title>
  <dc:creator>Madhuri Basava</dc:creator>
  <cp:lastModifiedBy>Madhuri Basava</cp:lastModifiedBy>
  <cp:revision>90</cp:revision>
  <dcterms:created xsi:type="dcterms:W3CDTF">2023-05-20T18:49:32Z</dcterms:created>
  <dcterms:modified xsi:type="dcterms:W3CDTF">2023-06-01T06:00:53Z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