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673" autoAdjust="0"/>
  </p:normalViewPr>
  <p:slideViewPr>
    <p:cSldViewPr snapToGrid="0">
      <p:cViewPr varScale="1">
        <p:scale>
          <a:sx n="79" d="100"/>
          <a:sy n="79" d="100"/>
        </p:scale>
        <p:origin x="9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</dgm:pt>
    <dgm:pt modelId="{10394AFC-1DCC-4472-B2B7-17992FCE007A}" type="pres">
      <dgm:prSet presAssocID="{B916D191-BE1A-4549-B4B9-66682C44AABC}" presName="sibTrans" presStyleLbl="bgSibTrans2D1" presStyleIdx="0" presStyleCnt="8"/>
      <dgm:spPr/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</dgm:pt>
    <dgm:pt modelId="{03077BA1-5101-4545-A2A3-4ED3BB3CF98C}" type="pres">
      <dgm:prSet presAssocID="{6942AA6F-5B44-4DBE-ABDF-56719CD44AD3}" presName="sibTrans" presStyleLbl="bgSibTrans2D1" presStyleIdx="1" presStyleCnt="8"/>
      <dgm:spPr/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</dgm:pt>
    <dgm:pt modelId="{81960D57-5E4C-4A6F-968D-00EFDC02F6BE}" type="pres">
      <dgm:prSet presAssocID="{76395EA4-C31D-4A22-9562-F42A260F1C64}" presName="sibTrans" presStyleLbl="bgSibTrans2D1" presStyleIdx="2" presStyleCnt="8"/>
      <dgm:spPr/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</dgm:pt>
    <dgm:pt modelId="{A69C57A8-2386-4F9A-A0F9-5707F0B1CA1B}" type="pres">
      <dgm:prSet presAssocID="{1217AA2C-A49A-4103-A06A-DE9085E82534}" presName="sibTrans" presStyleLbl="bgSibTrans2D1" presStyleIdx="3" presStyleCnt="8"/>
      <dgm:spPr/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</dgm:pt>
    <dgm:pt modelId="{2254A629-A638-40FD-BA57-6B73D89B11E3}" type="pres">
      <dgm:prSet presAssocID="{20D9C333-B804-4219-B5E6-6E75D023ED19}" presName="sibTrans" presStyleLbl="bgSibTrans2D1" presStyleIdx="4" presStyleCnt="8"/>
      <dgm:spPr/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</dgm:pt>
    <dgm:pt modelId="{7B4F1808-7F07-4822-94B3-35DD4C9A6FDA}" type="pres">
      <dgm:prSet presAssocID="{02312CAA-611D-490C-BC2C-39C4E94E969A}" presName="sibTrans" presStyleLbl="bgSibTrans2D1" presStyleIdx="5" presStyleCnt="8"/>
      <dgm:spPr/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</dgm:pt>
    <dgm:pt modelId="{F673BD07-6D81-4D4F-AF81-87C71F3ACF13}" type="pres">
      <dgm:prSet presAssocID="{517C0A8E-016D-4A81-B686-A26773558B92}" presName="sibTrans" presStyleLbl="bgSibTrans2D1" presStyleIdx="6" presStyleCnt="8"/>
      <dgm:spPr/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</dgm:pt>
    <dgm:pt modelId="{B655CDFA-9F1C-4E55-A661-A589342A9657}" type="pres">
      <dgm:prSet presAssocID="{45252935-866F-4389-87BD-2A6A2F0C9E65}" presName="sibTrans" presStyleLbl="bgSibTrans2D1" presStyleIdx="7" presStyleCnt="8"/>
      <dgm:spPr/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</dgm:pt>
  </dgm:ptLst>
  <dgm:cxnLst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4AFC-1DCC-4472-B2B7-17992FCE007A}">
      <dsp:nvSpPr>
        <dsp:cNvPr id="0" name=""/>
        <dsp:cNvSpPr/>
      </dsp:nvSpPr>
      <dsp:spPr>
        <a:xfrm rot="5400000">
          <a:off x="6509" y="1086659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E11-D5C9-448E-A93B-8CCBCF959AB9}">
      <dsp:nvSpPr>
        <dsp:cNvPr id="0" name=""/>
        <dsp:cNvSpPr/>
      </dsp:nvSpPr>
      <dsp:spPr>
        <a:xfrm>
          <a:off x="395927" y="796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Start</a:t>
          </a:r>
        </a:p>
      </dsp:txBody>
      <dsp:txXfrm>
        <a:off x="435934" y="40803"/>
        <a:ext cx="2196557" cy="1285929"/>
      </dsp:txXfrm>
    </dsp:sp>
    <dsp:sp modelId="{03077BA1-5101-4545-A2A3-4ED3BB3CF98C}">
      <dsp:nvSpPr>
        <dsp:cNvPr id="0" name=""/>
        <dsp:cNvSpPr/>
      </dsp:nvSpPr>
      <dsp:spPr>
        <a:xfrm rot="5400000">
          <a:off x="6509" y="2794088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FA98-FB30-4BF5-B124-3EA19C46C81A}">
      <dsp:nvSpPr>
        <dsp:cNvPr id="0" name=""/>
        <dsp:cNvSpPr/>
      </dsp:nvSpPr>
      <dsp:spPr>
        <a:xfrm>
          <a:off x="395927" y="1708225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Fetching</a:t>
          </a:r>
        </a:p>
      </dsp:txBody>
      <dsp:txXfrm>
        <a:off x="435934" y="1748232"/>
        <a:ext cx="2196557" cy="1285929"/>
      </dsp:txXfrm>
    </dsp:sp>
    <dsp:sp modelId="{81960D57-5E4C-4A6F-968D-00EFDC02F6BE}">
      <dsp:nvSpPr>
        <dsp:cNvPr id="0" name=""/>
        <dsp:cNvSpPr/>
      </dsp:nvSpPr>
      <dsp:spPr>
        <a:xfrm>
          <a:off x="860224" y="3647802"/>
          <a:ext cx="3018858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5C46-C69A-492E-87E5-3CAC61116A3D}">
      <dsp:nvSpPr>
        <dsp:cNvPr id="0" name=""/>
        <dsp:cNvSpPr/>
      </dsp:nvSpPr>
      <dsp:spPr>
        <a:xfrm>
          <a:off x="395927" y="3415654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EDA</a:t>
          </a:r>
        </a:p>
      </dsp:txBody>
      <dsp:txXfrm>
        <a:off x="435934" y="3455661"/>
        <a:ext cx="2196557" cy="1285929"/>
      </dsp:txXfrm>
    </dsp:sp>
    <dsp:sp modelId="{A69C57A8-2386-4F9A-A0F9-5707F0B1CA1B}">
      <dsp:nvSpPr>
        <dsp:cNvPr id="0" name=""/>
        <dsp:cNvSpPr/>
      </dsp:nvSpPr>
      <dsp:spPr>
        <a:xfrm rot="16200000">
          <a:off x="3034350" y="2794088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82B1-3CC2-4962-AD05-A2A21736EB67}">
      <dsp:nvSpPr>
        <dsp:cNvPr id="0" name=""/>
        <dsp:cNvSpPr/>
      </dsp:nvSpPr>
      <dsp:spPr>
        <a:xfrm>
          <a:off x="3423768" y="3415654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Cleaning</a:t>
          </a:r>
        </a:p>
      </dsp:txBody>
      <dsp:txXfrm>
        <a:off x="3463775" y="3455661"/>
        <a:ext cx="2196557" cy="1285929"/>
      </dsp:txXfrm>
    </dsp:sp>
    <dsp:sp modelId="{2254A629-A638-40FD-BA57-6B73D89B11E3}">
      <dsp:nvSpPr>
        <dsp:cNvPr id="0" name=""/>
        <dsp:cNvSpPr/>
      </dsp:nvSpPr>
      <dsp:spPr>
        <a:xfrm rot="16200000">
          <a:off x="3034350" y="1086659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3D64-A863-441E-8588-453742892D69}">
      <dsp:nvSpPr>
        <dsp:cNvPr id="0" name=""/>
        <dsp:cNvSpPr/>
      </dsp:nvSpPr>
      <dsp:spPr>
        <a:xfrm>
          <a:off x="3423768" y="1708225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 Engineering</a:t>
          </a:r>
        </a:p>
      </dsp:txBody>
      <dsp:txXfrm>
        <a:off x="3463775" y="1748232"/>
        <a:ext cx="2196557" cy="1285929"/>
      </dsp:txXfrm>
    </dsp:sp>
    <dsp:sp modelId="{7B4F1808-7F07-4822-94B3-35DD4C9A6FDA}">
      <dsp:nvSpPr>
        <dsp:cNvPr id="0" name=""/>
        <dsp:cNvSpPr/>
      </dsp:nvSpPr>
      <dsp:spPr>
        <a:xfrm>
          <a:off x="3888064" y="232944"/>
          <a:ext cx="3018858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926A-922C-42B9-B9FA-309A74DD6578}">
      <dsp:nvSpPr>
        <dsp:cNvPr id="0" name=""/>
        <dsp:cNvSpPr/>
      </dsp:nvSpPr>
      <dsp:spPr>
        <a:xfrm>
          <a:off x="3423768" y="796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 Building</a:t>
          </a:r>
        </a:p>
      </dsp:txBody>
      <dsp:txXfrm>
        <a:off x="3463775" y="40803"/>
        <a:ext cx="2196557" cy="1285929"/>
      </dsp:txXfrm>
    </dsp:sp>
    <dsp:sp modelId="{F673BD07-6D81-4D4F-AF81-87C71F3ACF13}">
      <dsp:nvSpPr>
        <dsp:cNvPr id="0" name=""/>
        <dsp:cNvSpPr/>
      </dsp:nvSpPr>
      <dsp:spPr>
        <a:xfrm rot="5400000">
          <a:off x="6062190" y="1086659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D1CD-8366-4827-A0D2-227A6FC3AAB4}">
      <dsp:nvSpPr>
        <dsp:cNvPr id="0" name=""/>
        <dsp:cNvSpPr/>
      </dsp:nvSpPr>
      <dsp:spPr>
        <a:xfrm>
          <a:off x="6451608" y="796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 Testing</a:t>
          </a:r>
        </a:p>
      </dsp:txBody>
      <dsp:txXfrm>
        <a:off x="6491615" y="40803"/>
        <a:ext cx="2196557" cy="1285929"/>
      </dsp:txXfrm>
    </dsp:sp>
    <dsp:sp modelId="{B655CDFA-9F1C-4E55-A661-A589342A9657}">
      <dsp:nvSpPr>
        <dsp:cNvPr id="0" name=""/>
        <dsp:cNvSpPr/>
      </dsp:nvSpPr>
      <dsp:spPr>
        <a:xfrm rot="5400000">
          <a:off x="6062190" y="2794088"/>
          <a:ext cx="1698446" cy="20489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724A-DF2C-4A56-987F-9F12643D7EF3}">
      <dsp:nvSpPr>
        <dsp:cNvPr id="0" name=""/>
        <dsp:cNvSpPr/>
      </dsp:nvSpPr>
      <dsp:spPr>
        <a:xfrm>
          <a:off x="6451608" y="1708225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Flask Setup</a:t>
          </a:r>
        </a:p>
      </dsp:txBody>
      <dsp:txXfrm>
        <a:off x="6491615" y="1748232"/>
        <a:ext cx="2196557" cy="1285929"/>
      </dsp:txXfrm>
    </dsp:sp>
    <dsp:sp modelId="{5D4347D8-214F-44BB-AF64-234709F52F44}">
      <dsp:nvSpPr>
        <dsp:cNvPr id="0" name=""/>
        <dsp:cNvSpPr/>
      </dsp:nvSpPr>
      <dsp:spPr>
        <a:xfrm>
          <a:off x="6451608" y="3415654"/>
          <a:ext cx="2276571" cy="1365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Deployment</a:t>
          </a:r>
        </a:p>
      </dsp:txBody>
      <dsp:txXfrm>
        <a:off x="6491615" y="3455661"/>
        <a:ext cx="2196557" cy="1285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1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3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7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4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1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0E8271-9C28-46D6-989D-E5D378CCB83A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51B114-213F-43B1-919A-ECE396683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6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24B3-10FA-B227-C074-27D6CCD81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INSURANCE PREMIUM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538F-7125-7FB5-BF16-2C6274035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SUMITTED BY: MADHURI CHANDANBATWE</a:t>
            </a:r>
          </a:p>
        </p:txBody>
      </p:sp>
    </p:spTree>
    <p:extLst>
      <p:ext uri="{BB962C8B-B14F-4D97-AF65-F5344CB8AC3E}">
        <p14:creationId xmlns:p14="http://schemas.microsoft.com/office/powerpoint/2010/main" val="23800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E49D-1B8D-C301-6389-AC8E4BC3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8424-75AD-0594-4C68-F8F063734C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dirty="0"/>
              <a:t>The goal of this project is to give an estimate of how much they need on their individual health situation and  Build a solution that should able to predict the premium of the person for health insurance.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18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AED-B7BE-7CEA-CADB-335A5D01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42138"/>
              </p:ext>
            </p:extLst>
          </p:nvPr>
        </p:nvGraphicFramePr>
        <p:xfrm>
          <a:off x="1711127" y="1812616"/>
          <a:ext cx="9124108" cy="478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5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DAC5-7D30-6B97-1C67-2075A647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2718"/>
          </a:xfrm>
        </p:spPr>
        <p:txBody>
          <a:bodyPr/>
          <a:lstStyle/>
          <a:p>
            <a:pPr algn="l"/>
            <a:r>
              <a:rPr lang="en-IN" dirty="0"/>
              <a:t>Data </a:t>
            </a:r>
            <a:r>
              <a:rPr lang="en-IN" dirty="0" err="1"/>
              <a:t>ColleCtion</a:t>
            </a:r>
            <a:r>
              <a:rPr lang="en-IN" dirty="0"/>
              <a:t>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D549-235A-F0FB-6C69-F0B3EE10A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48474"/>
            <a:ext cx="10363826" cy="4342725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from Kaggle website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also validated like checking the names of columns, number of columns, null values in the columns.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were not present in the dataset.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present we would have imputed them with mean or median or mode if categorical or with Simple imputation or KNN imputation. </a:t>
            </a:r>
          </a:p>
        </p:txBody>
      </p:sp>
    </p:spTree>
    <p:extLst>
      <p:ext uri="{BB962C8B-B14F-4D97-AF65-F5344CB8AC3E}">
        <p14:creationId xmlns:p14="http://schemas.microsoft.com/office/powerpoint/2010/main" val="19114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DDD7-D6E2-65E7-36C9-0574276B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0878"/>
          </a:xfrm>
        </p:spPr>
        <p:txBody>
          <a:bodyPr/>
          <a:lstStyle/>
          <a:p>
            <a:pPr algn="l"/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7F0B-45EF-4CCF-1434-8B7089AE3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0878" y="1375645"/>
            <a:ext cx="10363826" cy="53245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of features.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is uniformly distributed</a:t>
            </a:r>
          </a:p>
          <a:p>
            <a:pPr>
              <a:lnSpc>
                <a:spcPct val="100000"/>
              </a:lnSpc>
            </a:pPr>
            <a:r>
              <a:rPr lang="en-US" sz="6400" b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normally distributed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people having no children and the graph decreases as shown above distribution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expenses people are present more in number and data is right skewed.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pPr>
              <a:lnSpc>
                <a:spcPct val="100000"/>
              </a:lnSpc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the increase in age the expenses also </a:t>
            </a:r>
            <a:r>
              <a:rPr lang="en-US" sz="6400" b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increases,there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correlation and expenses are mostly more for people who smoke.</a:t>
            </a:r>
          </a:p>
          <a:p>
            <a:pPr>
              <a:lnSpc>
                <a:spcPct val="100000"/>
              </a:lnSpc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 positive correlation not really noticeable but </a:t>
            </a:r>
            <a:r>
              <a:rPr lang="en-US" sz="6400" b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exisis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6400" b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expenses and smokers have really more expenses.</a:t>
            </a:r>
          </a:p>
          <a:p>
            <a:pPr>
              <a:lnSpc>
                <a:spcPct val="100000"/>
              </a:lnSpc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mokers have high expenses than non smokers.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 east region people pay more premiums than the rest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 have 3 children pay more premiums than rest.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  <a:p>
            <a:pPr>
              <a:lnSpc>
                <a:spcPct val="100000"/>
              </a:lnSpc>
            </a:pPr>
            <a:r>
              <a:rPr lang="en-US" sz="64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was a strong correlation between people those who smoke and expenses column which is a target column.</a:t>
            </a:r>
          </a:p>
          <a:p>
            <a:pPr>
              <a:lnSpc>
                <a:spcPct val="100000"/>
              </a:lnSpc>
            </a:pPr>
            <a:endParaRPr lang="en-US" sz="6400" b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6400" b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6400" b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6400" b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cap="none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cap="none" dirty="0">
                <a:effectLst/>
                <a:latin typeface="Consolas" panose="020B0609020204030204" pitchFamily="49" charset="0"/>
              </a:rPr>
            </a:br>
            <a:endParaRPr lang="en-US" b="0" cap="none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5522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6D70-7126-F25B-F910-2A2BBD15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8442"/>
          </a:xfrm>
        </p:spPr>
        <p:txBody>
          <a:bodyPr/>
          <a:lstStyle/>
          <a:p>
            <a:pPr algn="l"/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C6FC-6953-EFAC-F7B3-A7E4099B9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8340"/>
            <a:ext cx="10363826" cy="4709564"/>
          </a:xfrm>
        </p:spPr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divided into numerical and objects 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was done for categorical columns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max scaling was done to transform the data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8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0267-2838-208A-3843-6C356B0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7062"/>
          </a:xfrm>
        </p:spPr>
        <p:txBody>
          <a:bodyPr/>
          <a:lstStyle/>
          <a:p>
            <a:pPr algn="l"/>
            <a:r>
              <a:rPr lang="en-IN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D67C-DDE8-9409-44B2-4CA28108E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35186"/>
            <a:ext cx="10363826" cy="4456013"/>
          </a:xfrm>
        </p:spPr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 train test split to get train and test data.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such as linear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regression,lasso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ridge,random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regressor,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regressor,knn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regressor,gradient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regressor,xgboost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regressor.</a:t>
            </a: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5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3892-7C29-EFE4-DD67-6E57E60E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7982"/>
          </a:xfrm>
        </p:spPr>
        <p:txBody>
          <a:bodyPr/>
          <a:lstStyle/>
          <a:p>
            <a:pPr algn="l"/>
            <a:r>
              <a:rPr lang="en-IN" dirty="0"/>
              <a:t>Model evaluation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3E28-CC5F-F064-2295-809C56BE4A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8014"/>
            <a:ext cx="10363826" cy="4383185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 the best model for our training by evaluating the model on various evaluation metrics such as mean squared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error,mean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absolute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error,rsquare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Rsquare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metric we use as the final evaluation metric to choose for the model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 had the highest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rsquare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 and was chosen as the model for evaluation.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3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DC06-0592-A591-389F-509999F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Flask web app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74C1-9876-9C68-3DBF-40318B1FD0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74458"/>
            <a:ext cx="10363826" cy="3816742"/>
          </a:xfrm>
        </p:spPr>
        <p:txBody>
          <a:bodyPr/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page was created for the given data.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was created using flask by rendering the html template.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deployed on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7216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442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Times New Roman</vt:lpstr>
      <vt:lpstr>Tw Cen MT</vt:lpstr>
      <vt:lpstr>Droplet</vt:lpstr>
      <vt:lpstr>INSURANCE PREMIUM PREDICTION</vt:lpstr>
      <vt:lpstr>Objective</vt:lpstr>
      <vt:lpstr>Architecture</vt:lpstr>
      <vt:lpstr>Data ColleCtion and validation</vt:lpstr>
      <vt:lpstr>Exploratory Data Analysis</vt:lpstr>
      <vt:lpstr>Data Preprocessing</vt:lpstr>
      <vt:lpstr>Model training</vt:lpstr>
      <vt:lpstr>Model evaluation and Selection</vt:lpstr>
      <vt:lpstr>Flask web app and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Chandanbatwe</dc:creator>
  <cp:lastModifiedBy>Madhuri Chandanbatwe</cp:lastModifiedBy>
  <cp:revision>8</cp:revision>
  <dcterms:created xsi:type="dcterms:W3CDTF">2024-09-09T01:37:59Z</dcterms:created>
  <dcterms:modified xsi:type="dcterms:W3CDTF">2024-09-09T02:39:42Z</dcterms:modified>
</cp:coreProperties>
</file>