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11"/>
  </p:notesMasterIdLst>
  <p:sldIdLst>
    <p:sldId id="256" r:id="rId2"/>
    <p:sldId id="257" r:id="rId3"/>
    <p:sldId id="258" r:id="rId4"/>
    <p:sldId id="262" r:id="rId5"/>
    <p:sldId id="263" r:id="rId6"/>
    <p:sldId id="264"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3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E2281-CC0C-4AC9-A4B9-7FF205D01902}" type="datetimeFigureOut">
              <a:rPr lang="en-IN" smtClean="0"/>
              <a:t>21-06-2019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4373F-C48A-412F-B07F-1B4103B80C6B}" type="slidenum">
              <a:rPr lang="en-IN" smtClean="0"/>
              <a:t>‹#›</a:t>
            </a:fld>
            <a:endParaRPr lang="en-IN"/>
          </a:p>
        </p:txBody>
      </p:sp>
    </p:spTree>
    <p:extLst>
      <p:ext uri="{BB962C8B-B14F-4D97-AF65-F5344CB8AC3E}">
        <p14:creationId xmlns:p14="http://schemas.microsoft.com/office/powerpoint/2010/main" val="335824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45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342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622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33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418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73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65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841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037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53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6/21/2019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496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6/21/2019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5530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955" y="210839"/>
            <a:ext cx="10981019" cy="1077218"/>
          </a:xfrm>
          <a:prstGeom prst="rect">
            <a:avLst/>
          </a:prstGeom>
          <a:noFill/>
        </p:spPr>
        <p:txBody>
          <a:bodyPr wrap="none" lIns="91440" tIns="45720" rIns="91440" bIns="45720">
            <a:spAutoFit/>
          </a:bodyPr>
          <a:lstStyle/>
          <a:p>
            <a:pPr lvl="1" algn="ctr"/>
            <a:r>
              <a:rPr lang="en-US" sz="3200" b="1" dirty="0" smtClean="0">
                <a:ln w="9525">
                  <a:solidFill>
                    <a:schemeClr val="bg1"/>
                  </a:solidFill>
                  <a:prstDash val="solid"/>
                </a:ln>
                <a:effectLst>
                  <a:outerShdw blurRad="12700" dist="38100" dir="2700000" algn="tl" rotWithShape="0">
                    <a:schemeClr val="bg1">
                      <a:lumMod val="50000"/>
                    </a:schemeClr>
                  </a:outerShdw>
                </a:effectLst>
              </a:rPr>
              <a:t>GREENHOUSE </a:t>
            </a:r>
            <a:r>
              <a:rPr lang="en-US" sz="3200" b="1" dirty="0" smtClean="0">
                <a:ln w="9525">
                  <a:solidFill>
                    <a:schemeClr val="bg1"/>
                  </a:solidFill>
                  <a:prstDash val="solid"/>
                </a:ln>
                <a:effectLst>
                  <a:outerShdw blurRad="12700" dist="38100" dir="2700000" algn="tl" rotWithShape="0">
                    <a:schemeClr val="bg1">
                      <a:lumMod val="50000"/>
                    </a:schemeClr>
                  </a:outerShdw>
                </a:effectLst>
              </a:rPr>
              <a:t>MONITORING AND CONTOLLING </a:t>
            </a:r>
          </a:p>
          <a:p>
            <a:pPr lvl="1" algn="ctr"/>
            <a:r>
              <a:rPr lang="en-US" sz="3200" b="1" dirty="0" smtClean="0">
                <a:ln w="9525">
                  <a:solidFill>
                    <a:schemeClr val="bg1"/>
                  </a:solidFill>
                  <a:prstDash val="solid"/>
                </a:ln>
                <a:effectLst>
                  <a:outerShdw blurRad="12700" dist="38100" dir="2700000" algn="tl" rotWithShape="0">
                    <a:schemeClr val="bg1">
                      <a:lumMod val="50000"/>
                    </a:schemeClr>
                  </a:outerShdw>
                </a:effectLst>
              </a:rPr>
              <a:t>BY IBM WATSON</a:t>
            </a:r>
            <a:endParaRPr lang="en-US"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6" name="Rectangle 5"/>
          <p:cNvSpPr/>
          <p:nvPr/>
        </p:nvSpPr>
        <p:spPr>
          <a:xfrm>
            <a:off x="454187" y="1424347"/>
            <a:ext cx="2373342" cy="523220"/>
          </a:xfrm>
          <a:prstGeom prst="rect">
            <a:avLst/>
          </a:prstGeom>
          <a:noFill/>
        </p:spPr>
        <p:txBody>
          <a:bodyPr wrap="none" lIns="91440" tIns="45720" rIns="91440" bIns="45720">
            <a:spAutoFit/>
          </a:bodyPr>
          <a:lstStyle/>
          <a:p>
            <a:pPr algn="ctr"/>
            <a:r>
              <a:rPr lang="en-US" sz="2800" b="1" spc="50" dirty="0" smtClean="0">
                <a:ln w="9525" cmpd="sng">
                  <a:solidFill>
                    <a:schemeClr val="accent1"/>
                  </a:solidFill>
                  <a:prstDash val="solid"/>
                </a:ln>
                <a:solidFill>
                  <a:srgbClr val="70AD47">
                    <a:tint val="1000"/>
                  </a:srgbClr>
                </a:solidFill>
                <a:effectLst>
                  <a:glow rad="38100">
                    <a:schemeClr val="accent1">
                      <a:alpha val="40000"/>
                    </a:schemeClr>
                  </a:glow>
                </a:effectLst>
              </a:rPr>
              <a:t>ABSTRACT</a:t>
            </a:r>
            <a:r>
              <a:rPr lang="en-US" sz="2800" b="1" dirty="0" smtClean="0">
                <a:ln w="9525">
                  <a:solidFill>
                    <a:schemeClr val="bg1"/>
                  </a:solidFill>
                  <a:prstDash val="solid"/>
                </a:ln>
                <a:effectLst>
                  <a:outerShdw blurRad="12700" dist="38100" dir="2700000" algn="tl" rotWithShape="0">
                    <a:schemeClr val="bg1">
                      <a:lumMod val="50000"/>
                    </a:schemeClr>
                  </a:outerShdw>
                </a:effectLst>
              </a:rPr>
              <a:t>:</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angle 9"/>
          <p:cNvSpPr/>
          <p:nvPr/>
        </p:nvSpPr>
        <p:spPr>
          <a:xfrm>
            <a:off x="561703" y="2035792"/>
            <a:ext cx="10933612" cy="3785652"/>
          </a:xfrm>
          <a:prstGeom prst="rect">
            <a:avLst/>
          </a:prstGeom>
        </p:spPr>
        <p:txBody>
          <a:bodyPr wrap="square">
            <a:spAutoFit/>
          </a:bodyPr>
          <a:lstStyle/>
          <a:p>
            <a:r>
              <a:rPr lang="en-US" sz="2400" dirty="0" smtClean="0"/>
              <a:t>In </a:t>
            </a:r>
            <a:r>
              <a:rPr lang="en-US" sz="2400" dirty="0"/>
              <a:t>the 21st century </a:t>
            </a:r>
            <a:r>
              <a:rPr lang="en-US" sz="2400" dirty="0" smtClean="0"/>
              <a:t>, one of the  </a:t>
            </a:r>
            <a:r>
              <a:rPr lang="en-US" sz="2400" dirty="0"/>
              <a:t>most significant technologies </a:t>
            </a:r>
            <a:r>
              <a:rPr lang="en-US" sz="2400" dirty="0" smtClean="0"/>
              <a:t>is </a:t>
            </a:r>
            <a:r>
              <a:rPr lang="en-US" sz="2400" dirty="0"/>
              <a:t>the Internet of Things (</a:t>
            </a:r>
            <a:r>
              <a:rPr lang="en-US" sz="2400" dirty="0" err="1"/>
              <a:t>IoT</a:t>
            </a:r>
            <a:r>
              <a:rPr lang="en-US" sz="2400" dirty="0"/>
              <a:t>) which has rapidly developed covering hundreds of applications in the civil, health, military and agriculture areas. In modern </a:t>
            </a:r>
            <a:r>
              <a:rPr lang="en-US" sz="2400" dirty="0" err="1"/>
              <a:t>greenhooperationuses</a:t>
            </a:r>
            <a:r>
              <a:rPr lang="en-US" sz="2400" dirty="0"/>
              <a:t>, several measurement points are required to trace down the local climate parameters in different parts of a large scale greenhouse in order to ensure proper </a:t>
            </a:r>
            <a:r>
              <a:rPr lang="en-US" sz="2400" dirty="0" smtClean="0"/>
              <a:t>of </a:t>
            </a:r>
            <a:r>
              <a:rPr lang="en-US" sz="2400" dirty="0"/>
              <a:t>the greenhouse automation system. </a:t>
            </a:r>
            <a:r>
              <a:rPr lang="en-US" sz="2400" dirty="0" smtClean="0"/>
              <a:t>This can be done using prototype </a:t>
            </a:r>
            <a:r>
              <a:rPr lang="en-US" sz="2400" dirty="0"/>
              <a:t>consisting </a:t>
            </a:r>
            <a:r>
              <a:rPr lang="en-US" sz="2400" dirty="0" smtClean="0"/>
              <a:t>of DHT11 , mq-135 and mq-2  </a:t>
            </a:r>
            <a:r>
              <a:rPr lang="en-US" sz="2400" dirty="0"/>
              <a:t>which are used to measure greenhouses’ </a:t>
            </a:r>
            <a:r>
              <a:rPr lang="en-US" sz="2400" dirty="0" smtClean="0"/>
              <a:t>temperature, air quality , detection of harmful gases  </a:t>
            </a:r>
            <a:r>
              <a:rPr lang="en-US" sz="2400" dirty="0"/>
              <a:t>and humidity. Measurement data have been shared with the help of </a:t>
            </a:r>
            <a:r>
              <a:rPr lang="en-US" sz="2400" dirty="0" err="1"/>
              <a:t>IoT</a:t>
            </a:r>
            <a:r>
              <a:rPr lang="en-US" sz="2400" dirty="0"/>
              <a:t>. With this system farmers can control their greenhouse from their mobile phones or computers which have internet connection.</a:t>
            </a:r>
            <a:endParaRPr lang="en-IN" sz="2400" dirty="0"/>
          </a:p>
        </p:txBody>
      </p:sp>
    </p:spTree>
    <p:extLst>
      <p:ext uri="{BB962C8B-B14F-4D97-AF65-F5344CB8AC3E}">
        <p14:creationId xmlns:p14="http://schemas.microsoft.com/office/powerpoint/2010/main" val="3259737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349" y="134618"/>
            <a:ext cx="6234447" cy="646331"/>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BLOCK DIAGRAM:</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23017" y="1368336"/>
            <a:ext cx="1711234" cy="103196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27017" y="3239588"/>
            <a:ext cx="1802674" cy="11364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27017" y="5016137"/>
            <a:ext cx="1802675" cy="13193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293811" y="1345473"/>
            <a:ext cx="1410788" cy="49246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571408" y="1436915"/>
            <a:ext cx="2808515" cy="49246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loud Callout 13"/>
          <p:cNvSpPr/>
          <p:nvPr/>
        </p:nvSpPr>
        <p:spPr>
          <a:xfrm>
            <a:off x="6164424" y="1756623"/>
            <a:ext cx="1593668" cy="1058092"/>
          </a:xfrm>
          <a:prstGeom prst="cloud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6193240" y="2042644"/>
            <a:ext cx="1564852" cy="400110"/>
          </a:xfrm>
          <a:prstGeom prst="rect">
            <a:avLst/>
          </a:prstGeom>
          <a:noFill/>
        </p:spPr>
        <p:txBody>
          <a:bodyPr wrap="none" lIns="91440" tIns="45720" rIns="91440" bIns="45720">
            <a:spAutoFit/>
          </a:bodyPr>
          <a:lstStyle/>
          <a:p>
            <a:pPr algn="ctr"/>
            <a:r>
              <a:rPr lang="en-US" sz="2000" b="1" dirty="0" smtClean="0">
                <a:ln w="12700">
                  <a:solidFill>
                    <a:schemeClr val="accent5"/>
                  </a:solidFill>
                  <a:prstDash val="solid"/>
                </a:ln>
                <a:pattFill prst="ltDnDiag">
                  <a:fgClr>
                    <a:schemeClr val="accent5">
                      <a:lumMod val="60000"/>
                      <a:lumOff val="40000"/>
                    </a:schemeClr>
                  </a:fgClr>
                  <a:bgClr>
                    <a:schemeClr val="bg1"/>
                  </a:bgClr>
                </a:pattFill>
              </a:rPr>
              <a:t>IBM Cloud</a:t>
            </a:r>
            <a:endParaRPr lang="en-US" sz="2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6" name="Rectangle 15"/>
          <p:cNvSpPr/>
          <p:nvPr/>
        </p:nvSpPr>
        <p:spPr>
          <a:xfrm>
            <a:off x="716197" y="1577783"/>
            <a:ext cx="1713494" cy="707886"/>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DHT-11 Sensor</a:t>
            </a:r>
            <a:endParaRPr lang="en-US" sz="2000" dirty="0">
              <a:ln w="0"/>
              <a:effectLst>
                <a:outerShdw blurRad="38100" dist="19050" dir="2700000" algn="tl" rotWithShape="0">
                  <a:schemeClr val="dk1">
                    <a:alpha val="40000"/>
                  </a:schemeClr>
                </a:outerShdw>
              </a:effectLst>
            </a:endParaRPr>
          </a:p>
        </p:txBody>
      </p:sp>
      <p:sp>
        <p:nvSpPr>
          <p:cNvPr id="17" name="Rectangle 16"/>
          <p:cNvSpPr/>
          <p:nvPr/>
        </p:nvSpPr>
        <p:spPr>
          <a:xfrm>
            <a:off x="667380" y="3427589"/>
            <a:ext cx="1721946" cy="707886"/>
          </a:xfrm>
          <a:prstGeom prst="rect">
            <a:avLst/>
          </a:prstGeom>
          <a:solidFill>
            <a:srgbClr val="92D050"/>
          </a:solidFill>
        </p:spPr>
        <p:txBody>
          <a:bodyPr wrap="none" lIns="91440" tIns="45720" rIns="91440" bIns="45720">
            <a:spAutoFit/>
          </a:bodyPr>
          <a:lstStyle/>
          <a:p>
            <a:pPr algn="ctr"/>
            <a:r>
              <a:rPr lang="en-US" sz="2000" b="1" dirty="0" smtClean="0">
                <a:ln w="6600">
                  <a:solidFill>
                    <a:schemeClr val="accent2"/>
                  </a:solidFill>
                  <a:prstDash val="solid"/>
                </a:ln>
                <a:solidFill>
                  <a:srgbClr val="FFFFFF"/>
                </a:solidFill>
                <a:effectLst>
                  <a:outerShdw dist="38100" dir="2700000" algn="tl" rotWithShape="0">
                    <a:schemeClr val="accent2"/>
                  </a:outerShdw>
                </a:effectLst>
              </a:rPr>
              <a:t>MQ-135</a:t>
            </a:r>
          </a:p>
          <a:p>
            <a:pPr algn="ctr"/>
            <a:r>
              <a:rPr lang="en-US" sz="2000" b="1" cap="none" spc="0" dirty="0" smtClean="0">
                <a:ln w="6600">
                  <a:solidFill>
                    <a:schemeClr val="accent2"/>
                  </a:solidFill>
                  <a:prstDash val="solid"/>
                </a:ln>
                <a:solidFill>
                  <a:srgbClr val="FFFFFF"/>
                </a:solidFill>
                <a:effectLst>
                  <a:outerShdw dist="38100" dir="2700000" algn="tl" rotWithShape="0">
                    <a:schemeClr val="accent2"/>
                  </a:outerShdw>
                </a:effectLst>
              </a:rPr>
              <a:t>(Air Quality)</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8" name="Rectangle 17"/>
          <p:cNvSpPr/>
          <p:nvPr/>
        </p:nvSpPr>
        <p:spPr>
          <a:xfrm>
            <a:off x="669273" y="5321869"/>
            <a:ext cx="1760418" cy="707886"/>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MQ-6</a:t>
            </a:r>
          </a:p>
          <a:p>
            <a:pPr algn="ctr"/>
            <a:r>
              <a:rPr lang="en-US" sz="2000" dirty="0" smtClean="0">
                <a:ln w="0"/>
                <a:effectLst>
                  <a:outerShdw blurRad="38100" dist="19050" dir="2700000" algn="tl" rotWithShape="0">
                    <a:schemeClr val="dk1">
                      <a:alpha val="40000"/>
                    </a:schemeClr>
                  </a:outerShdw>
                </a:effectLst>
              </a:rPr>
              <a:t>(Gas Sensor)</a:t>
            </a:r>
            <a:endParaRPr lang="en-US" sz="2000" dirty="0">
              <a:ln w="0"/>
              <a:effectLst>
                <a:outerShdw blurRad="38100" dist="19050" dir="2700000" algn="tl" rotWithShape="0">
                  <a:schemeClr val="dk1">
                    <a:alpha val="40000"/>
                  </a:schemeClr>
                </a:outerShdw>
              </a:effectLst>
            </a:endParaRPr>
          </a:p>
        </p:txBody>
      </p:sp>
      <p:sp>
        <p:nvSpPr>
          <p:cNvPr id="19" name="Rectangle 18"/>
          <p:cNvSpPr/>
          <p:nvPr/>
        </p:nvSpPr>
        <p:spPr>
          <a:xfrm>
            <a:off x="3526969" y="1926771"/>
            <a:ext cx="457199" cy="3970318"/>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N</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O</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D</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E</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M</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C</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U</a:t>
            </a:r>
          </a:p>
        </p:txBody>
      </p:sp>
      <p:sp>
        <p:nvSpPr>
          <p:cNvPr id="20" name="Rectangle 19"/>
          <p:cNvSpPr/>
          <p:nvPr/>
        </p:nvSpPr>
        <p:spPr>
          <a:xfrm>
            <a:off x="4153988" y="1926771"/>
            <a:ext cx="511422" cy="3970318"/>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E</a:t>
            </a:r>
          </a:p>
          <a:p>
            <a:pPr algn="ctr"/>
            <a:r>
              <a:rPr lang="en-US" sz="3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P</a:t>
            </a:r>
          </a:p>
          <a:p>
            <a:pPr algn="ctr"/>
            <a:r>
              <a:rPr lang="en-US" sz="3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8</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2</a:t>
            </a:r>
          </a:p>
          <a:p>
            <a:pPr algn="ctr"/>
            <a:r>
              <a:rPr lang="en-US" sz="3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6</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6</a:t>
            </a:r>
          </a:p>
        </p:txBody>
      </p:sp>
      <p:sp>
        <p:nvSpPr>
          <p:cNvPr id="21" name="Rectangle 20"/>
          <p:cNvSpPr/>
          <p:nvPr/>
        </p:nvSpPr>
        <p:spPr>
          <a:xfrm>
            <a:off x="5965598" y="3352949"/>
            <a:ext cx="1941557" cy="78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5965598" y="3550699"/>
            <a:ext cx="1941557" cy="461665"/>
          </a:xfrm>
          <a:prstGeom prst="rect">
            <a:avLst/>
          </a:prstGeom>
          <a:noFill/>
        </p:spPr>
        <p:txBody>
          <a:bodyPr wrap="none" lIns="91440" tIns="45720" rIns="91440" bIns="45720">
            <a:spAutoFit/>
          </a:bodyPr>
          <a:lstStyle/>
          <a:p>
            <a:pPr algn="ctr"/>
            <a:r>
              <a:rPr lang="en-US" sz="2400" b="1" dirty="0" smtClean="0">
                <a:ln w="9525">
                  <a:solidFill>
                    <a:schemeClr val="bg1"/>
                  </a:solidFill>
                  <a:prstDash val="solid"/>
                </a:ln>
                <a:effectLst>
                  <a:outerShdw blurRad="12700" dist="38100" dir="2700000" algn="tl" rotWithShape="0">
                    <a:schemeClr val="bg1">
                      <a:lumMod val="50000"/>
                    </a:schemeClr>
                  </a:outerShdw>
                </a:effectLst>
              </a:rPr>
              <a:t>Watson IOT</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3" name="Rectangle 22"/>
          <p:cNvSpPr/>
          <p:nvPr/>
        </p:nvSpPr>
        <p:spPr>
          <a:xfrm>
            <a:off x="5965598" y="4781006"/>
            <a:ext cx="1941557" cy="8752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434705" y="2965923"/>
            <a:ext cx="1011124" cy="923330"/>
          </a:xfrm>
          <a:prstGeom prst="rect">
            <a:avLst/>
          </a:prstGeom>
          <a:noFill/>
        </p:spPr>
        <p:txBody>
          <a:bodyPr wrap="square" lIns="91440" tIns="45720" rIns="91440" bIns="45720">
            <a:spAutoFit/>
          </a:bodyPr>
          <a:lstStyle/>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Rectangle 24"/>
          <p:cNvSpPr/>
          <p:nvPr/>
        </p:nvSpPr>
        <p:spPr>
          <a:xfrm>
            <a:off x="5260883" y="4957001"/>
            <a:ext cx="3429564" cy="523220"/>
          </a:xfrm>
          <a:prstGeom prst="rect">
            <a:avLst/>
          </a:prstGeom>
          <a:noFill/>
        </p:spPr>
        <p:txBody>
          <a:bodyPr wrap="square" lIns="91440" tIns="45720" rIns="91440" bIns="45720">
            <a:spAutoFit/>
          </a:bodyPr>
          <a:lstStyle/>
          <a:p>
            <a:pPr algn="ct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Node-Red</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8" name="Rectangle 27"/>
          <p:cNvSpPr/>
          <p:nvPr/>
        </p:nvSpPr>
        <p:spPr>
          <a:xfrm>
            <a:off x="9382686" y="1868551"/>
            <a:ext cx="2175544" cy="13235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9377885" y="2249693"/>
            <a:ext cx="2234906" cy="523220"/>
          </a:xfrm>
          <a:prstGeom prst="rect">
            <a:avLst/>
          </a:prstGeom>
          <a:noFill/>
        </p:spPr>
        <p:txBody>
          <a:bodyPr wrap="none" lIns="91440" tIns="45720" rIns="91440" bIns="45720">
            <a:spAutoFit/>
          </a:bodyPr>
          <a:lstStyle/>
          <a:p>
            <a:pPr algn="ct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Mobile App</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cxnSp>
        <p:nvCxnSpPr>
          <p:cNvPr id="36" name="Straight Arrow Connector 35"/>
          <p:cNvCxnSpPr>
            <a:stCxn id="8" idx="3"/>
          </p:cNvCxnSpPr>
          <p:nvPr/>
        </p:nvCxnSpPr>
        <p:spPr>
          <a:xfrm flipV="1">
            <a:off x="2434251" y="1884318"/>
            <a:ext cx="86412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1" idx="1"/>
          </p:cNvCxnSpPr>
          <p:nvPr/>
        </p:nvCxnSpPr>
        <p:spPr>
          <a:xfrm flipV="1">
            <a:off x="2429691" y="3807822"/>
            <a:ext cx="86412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3"/>
          </p:cNvCxnSpPr>
          <p:nvPr/>
        </p:nvCxnSpPr>
        <p:spPr>
          <a:xfrm flipV="1">
            <a:off x="2429692" y="5656217"/>
            <a:ext cx="866808" cy="19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0" idx="3"/>
            <a:endCxn id="12" idx="1"/>
          </p:cNvCxnSpPr>
          <p:nvPr/>
        </p:nvCxnSpPr>
        <p:spPr>
          <a:xfrm flipV="1">
            <a:off x="4665410" y="3899264"/>
            <a:ext cx="905998" cy="12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379923" y="2439932"/>
            <a:ext cx="100276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302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960" y="235351"/>
            <a:ext cx="7490447" cy="707886"/>
          </a:xfrm>
          <a:prstGeom prst="rect">
            <a:avLst/>
          </a:prstGeom>
          <a:noFill/>
        </p:spPr>
        <p:txBody>
          <a:bodyPr wrap="none" lIns="91440" tIns="45720" rIns="91440" bIns="45720">
            <a:spAutoFit/>
          </a:bodyPr>
          <a:lstStyle/>
          <a:p>
            <a:pPr algn="ctr"/>
            <a:r>
              <a:rPr lang="en-US" sz="4000" b="1" cap="none" spc="0" dirty="0" smtClean="0">
                <a:ln w="6600">
                  <a:solidFill>
                    <a:schemeClr val="accent2"/>
                  </a:solidFill>
                  <a:prstDash val="solid"/>
                </a:ln>
                <a:solidFill>
                  <a:srgbClr val="FFFFFF"/>
                </a:solidFill>
                <a:effectLst>
                  <a:outerShdw dist="38100" dir="2700000" algn="tl" rotWithShape="0">
                    <a:schemeClr val="accent2"/>
                  </a:outerShdw>
                </a:effectLst>
              </a:rPr>
              <a:t>HARDWARE COMPONENTS:</a:t>
            </a:r>
            <a:endParaRPr lang="en-US" sz="4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Rectangle 3"/>
          <p:cNvSpPr/>
          <p:nvPr/>
        </p:nvSpPr>
        <p:spPr>
          <a:xfrm>
            <a:off x="208471" y="1009798"/>
            <a:ext cx="4023895" cy="646331"/>
          </a:xfrm>
          <a:prstGeom prst="rect">
            <a:avLst/>
          </a:prstGeom>
          <a:noFill/>
        </p:spPr>
        <p:txBody>
          <a:bodyPr wrap="square" lIns="91440" tIns="45720" rIns="91440" bIns="4572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:DHT-11 Sensor</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422" y="3140847"/>
            <a:ext cx="4535711" cy="2587600"/>
          </a:xfrm>
          <a:prstGeom prst="rect">
            <a:avLst/>
          </a:prstGeom>
        </p:spPr>
      </p:pic>
      <p:sp>
        <p:nvSpPr>
          <p:cNvPr id="3" name="Rectangle 2"/>
          <p:cNvSpPr/>
          <p:nvPr/>
        </p:nvSpPr>
        <p:spPr>
          <a:xfrm>
            <a:off x="565570" y="4112186"/>
            <a:ext cx="5957155" cy="1323439"/>
          </a:xfrm>
          <a:prstGeom prst="rect">
            <a:avLst/>
          </a:prstGeom>
          <a:noFill/>
        </p:spPr>
        <p:txBody>
          <a:bodyPr wrap="square">
            <a:spAutoFit/>
          </a:bodyPr>
          <a:lstStyle/>
          <a:p>
            <a:r>
              <a:rPr lang="en-IN" sz="2000" dirty="0"/>
              <a:t>Pin No</a:t>
            </a:r>
            <a:r>
              <a:rPr lang="en-IN" sz="2000" dirty="0" smtClean="0"/>
              <a:t>. </a:t>
            </a:r>
            <a:r>
              <a:rPr lang="en-IN" sz="2000" dirty="0"/>
              <a:t>	Symbol	Descriptions</a:t>
            </a:r>
          </a:p>
          <a:p>
            <a:r>
              <a:rPr lang="en-IN" sz="2000" dirty="0"/>
              <a:t>1	</a:t>
            </a:r>
            <a:r>
              <a:rPr lang="en-IN" sz="2000" dirty="0" smtClean="0"/>
              <a:t>        DOUT</a:t>
            </a:r>
            <a:r>
              <a:rPr lang="en-IN" sz="2000" dirty="0"/>
              <a:t>	Communication port</a:t>
            </a:r>
          </a:p>
          <a:p>
            <a:r>
              <a:rPr lang="en-IN" sz="2000" dirty="0"/>
              <a:t>2	</a:t>
            </a:r>
            <a:r>
              <a:rPr lang="en-IN" sz="2000" dirty="0" smtClean="0"/>
              <a:t>        GND</a:t>
            </a:r>
            <a:r>
              <a:rPr lang="en-IN" sz="2000" dirty="0"/>
              <a:t>	Power ground</a:t>
            </a:r>
          </a:p>
          <a:p>
            <a:r>
              <a:rPr lang="en-IN" sz="2000" dirty="0"/>
              <a:t>3	</a:t>
            </a:r>
            <a:r>
              <a:rPr lang="en-IN" sz="2000" dirty="0" smtClean="0"/>
              <a:t>         VCC</a:t>
            </a:r>
            <a:r>
              <a:rPr lang="en-IN" sz="2000" dirty="0"/>
              <a:t>	Positive power supply (3.3V-5.5V</a:t>
            </a:r>
            <a:r>
              <a:rPr lang="en-IN" sz="2000" dirty="0" smtClean="0"/>
              <a:t>)</a:t>
            </a:r>
            <a:endParaRPr lang="en-IN" sz="2000" dirty="0"/>
          </a:p>
        </p:txBody>
      </p:sp>
      <p:sp>
        <p:nvSpPr>
          <p:cNvPr id="11" name="Rectangle 10"/>
          <p:cNvSpPr/>
          <p:nvPr/>
        </p:nvSpPr>
        <p:spPr>
          <a:xfrm>
            <a:off x="1008422" y="2027924"/>
            <a:ext cx="5071453" cy="369332"/>
          </a:xfrm>
          <a:prstGeom prst="rect">
            <a:avLst/>
          </a:prstGeom>
        </p:spPr>
        <p:txBody>
          <a:bodyPr wrap="none">
            <a:spAutoFit/>
          </a:bodyPr>
          <a:lstStyle/>
          <a:p>
            <a:r>
              <a:rPr lang="en-IN" dirty="0" smtClean="0"/>
              <a:t>DHT -11 sensor is a Temperature-Humidity Sensor .</a:t>
            </a:r>
            <a:endParaRPr lang="en-IN" dirty="0"/>
          </a:p>
        </p:txBody>
      </p:sp>
      <p:sp>
        <p:nvSpPr>
          <p:cNvPr id="12" name="Right Arrow 11"/>
          <p:cNvSpPr/>
          <p:nvPr/>
        </p:nvSpPr>
        <p:spPr>
          <a:xfrm>
            <a:off x="766375" y="2125184"/>
            <a:ext cx="242047"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008422" y="2494516"/>
            <a:ext cx="6096000" cy="646331"/>
          </a:xfrm>
          <a:prstGeom prst="rect">
            <a:avLst/>
          </a:prstGeom>
        </p:spPr>
        <p:txBody>
          <a:bodyPr>
            <a:spAutoFit/>
          </a:bodyPr>
          <a:lstStyle/>
          <a:p>
            <a:r>
              <a:rPr lang="en-US" dirty="0"/>
              <a:t>This module can be applied to environmental temperature &amp; humility measurement.</a:t>
            </a:r>
            <a:endParaRPr lang="en-IN" dirty="0"/>
          </a:p>
        </p:txBody>
      </p:sp>
      <p:sp>
        <p:nvSpPr>
          <p:cNvPr id="15" name="Right Arrow 14"/>
          <p:cNvSpPr/>
          <p:nvPr/>
        </p:nvSpPr>
        <p:spPr>
          <a:xfrm>
            <a:off x="766374" y="2574810"/>
            <a:ext cx="242047"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1008421" y="3218507"/>
            <a:ext cx="2926763" cy="369332"/>
          </a:xfrm>
          <a:prstGeom prst="rect">
            <a:avLst/>
          </a:prstGeom>
        </p:spPr>
        <p:txBody>
          <a:bodyPr wrap="none">
            <a:spAutoFit/>
          </a:bodyPr>
          <a:lstStyle/>
          <a:p>
            <a:r>
              <a:rPr lang="en-IN" dirty="0"/>
              <a:t>Operating voltage	3.3V-5.5V</a:t>
            </a:r>
          </a:p>
        </p:txBody>
      </p:sp>
      <p:pic>
        <p:nvPicPr>
          <p:cNvPr id="17" name="Picture 16"/>
          <p:cNvPicPr>
            <a:picLocks noChangeAspect="1"/>
          </p:cNvPicPr>
          <p:nvPr/>
        </p:nvPicPr>
        <p:blipFill>
          <a:blip r:embed="rId3"/>
          <a:stretch>
            <a:fillRect/>
          </a:stretch>
        </p:blipFill>
        <p:spPr>
          <a:xfrm>
            <a:off x="766374" y="3273969"/>
            <a:ext cx="262151" cy="231668"/>
          </a:xfrm>
          <a:prstGeom prst="rect">
            <a:avLst/>
          </a:prstGeom>
        </p:spPr>
      </p:pic>
    </p:spTree>
    <p:extLst>
      <p:ext uri="{BB962C8B-B14F-4D97-AF65-F5344CB8AC3E}">
        <p14:creationId xmlns:p14="http://schemas.microsoft.com/office/powerpoint/2010/main" val="226262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7" y="458797"/>
            <a:ext cx="5023264" cy="646331"/>
          </a:xfrm>
          <a:prstGeom prst="rect">
            <a:avLst/>
          </a:prstGeom>
          <a:noFill/>
        </p:spPr>
        <p:txBody>
          <a:bodyPr wrap="square" lIns="91440" tIns="45720" rIns="91440" bIns="4572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:Nodemcu ESP8266</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723" y="4208930"/>
            <a:ext cx="3668807" cy="1757081"/>
          </a:xfrm>
          <a:prstGeom prst="rect">
            <a:avLst/>
          </a:prstGeom>
        </p:spPr>
      </p:pic>
      <p:sp>
        <p:nvSpPr>
          <p:cNvPr id="5" name="Rectangle 4"/>
          <p:cNvSpPr/>
          <p:nvPr/>
        </p:nvSpPr>
        <p:spPr>
          <a:xfrm>
            <a:off x="667870" y="1423645"/>
            <a:ext cx="6297706" cy="2585323"/>
          </a:xfrm>
          <a:prstGeom prst="rect">
            <a:avLst/>
          </a:prstGeom>
        </p:spPr>
        <p:txBody>
          <a:bodyPr wrap="square">
            <a:spAutoFit/>
          </a:bodyPr>
          <a:lstStyle/>
          <a:p>
            <a:r>
              <a:rPr lang="en-US" dirty="0"/>
              <a:t>NodeMCU is an open source Lua based firmware for the ESP8266 </a:t>
            </a:r>
            <a:r>
              <a:rPr lang="en-US" dirty="0" smtClean="0"/>
              <a:t>Wi-Fi </a:t>
            </a:r>
            <a:r>
              <a:rPr lang="en-US" dirty="0"/>
              <a:t>SOC from Espressif and uses an on-module flash-based SPIFFS file system. NodeMCU is implemented in C and is layered on the Espressif NON-OS SDK.</a:t>
            </a:r>
          </a:p>
          <a:p>
            <a:endParaRPr lang="en-US" dirty="0"/>
          </a:p>
          <a:p>
            <a:r>
              <a:rPr lang="en-US" dirty="0"/>
              <a:t>The firmware was initially developed as is a companion project to the popular ESP8266-based NodeMCU development modules, but the project is now community-supported, and the firmware can now be run on any ESP module</a:t>
            </a:r>
            <a:endParaRPr lang="en-IN" dirty="0"/>
          </a:p>
        </p:txBody>
      </p:sp>
      <p:sp>
        <p:nvSpPr>
          <p:cNvPr id="6" name="Rectangle 5"/>
          <p:cNvSpPr/>
          <p:nvPr/>
        </p:nvSpPr>
        <p:spPr>
          <a:xfrm>
            <a:off x="8023412" y="969166"/>
            <a:ext cx="6096000" cy="4524315"/>
          </a:xfrm>
          <a:prstGeom prst="rect">
            <a:avLst/>
          </a:prstGeom>
        </p:spPr>
        <p:txBody>
          <a:bodyPr>
            <a:spAutoFit/>
          </a:bodyPr>
          <a:lstStyle/>
          <a:p>
            <a:endParaRPr lang="en-IN" dirty="0"/>
          </a:p>
          <a:p>
            <a:r>
              <a:rPr lang="en-IN" u="sng" dirty="0"/>
              <a:t>I/O </a:t>
            </a:r>
            <a:r>
              <a:rPr lang="en-IN" u="sng" dirty="0" smtClean="0"/>
              <a:t>index  </a:t>
            </a:r>
            <a:r>
              <a:rPr lang="en-IN" dirty="0"/>
              <a:t>	</a:t>
            </a:r>
            <a:r>
              <a:rPr lang="en-IN" u="sng" dirty="0"/>
              <a:t>ESP8266 </a:t>
            </a:r>
            <a:r>
              <a:rPr lang="en-IN" u="sng" dirty="0" smtClean="0"/>
              <a:t>pin</a:t>
            </a:r>
          </a:p>
          <a:p>
            <a:endParaRPr lang="en-IN" dirty="0"/>
          </a:p>
          <a:p>
            <a:r>
              <a:rPr lang="en-IN" dirty="0"/>
              <a:t>0 </a:t>
            </a:r>
            <a:r>
              <a:rPr lang="en-IN" dirty="0" smtClean="0"/>
              <a:t>[*]  </a:t>
            </a:r>
            <a:r>
              <a:rPr lang="en-IN" dirty="0"/>
              <a:t>	</a:t>
            </a:r>
            <a:r>
              <a:rPr lang="en-IN" dirty="0" smtClean="0"/>
              <a:t>       GPIO16</a:t>
            </a:r>
            <a:endParaRPr lang="en-IN" dirty="0"/>
          </a:p>
          <a:p>
            <a:r>
              <a:rPr lang="en-IN" dirty="0"/>
              <a:t>1	</a:t>
            </a:r>
            <a:r>
              <a:rPr lang="en-IN" dirty="0" smtClean="0"/>
              <a:t>              GPIO5</a:t>
            </a:r>
            <a:endParaRPr lang="en-IN" dirty="0"/>
          </a:p>
          <a:p>
            <a:r>
              <a:rPr lang="en-IN" dirty="0"/>
              <a:t>2	</a:t>
            </a:r>
            <a:r>
              <a:rPr lang="en-IN" dirty="0" smtClean="0"/>
              <a:t>              GPIO4</a:t>
            </a:r>
            <a:endParaRPr lang="en-IN" dirty="0"/>
          </a:p>
          <a:p>
            <a:r>
              <a:rPr lang="en-IN" dirty="0"/>
              <a:t>3	</a:t>
            </a:r>
            <a:r>
              <a:rPr lang="en-IN" dirty="0" smtClean="0"/>
              <a:t>              GPIO0</a:t>
            </a:r>
            <a:endParaRPr lang="en-IN" dirty="0"/>
          </a:p>
          <a:p>
            <a:r>
              <a:rPr lang="en-IN" dirty="0"/>
              <a:t>4	</a:t>
            </a:r>
            <a:r>
              <a:rPr lang="en-IN" dirty="0" smtClean="0"/>
              <a:t>		GPIO2</a:t>
            </a:r>
            <a:endParaRPr lang="en-IN" dirty="0"/>
          </a:p>
          <a:p>
            <a:r>
              <a:rPr lang="en-IN" dirty="0"/>
              <a:t>5	</a:t>
            </a:r>
            <a:r>
              <a:rPr lang="en-IN" dirty="0" smtClean="0"/>
              <a:t>		GPIO14</a:t>
            </a:r>
            <a:endParaRPr lang="en-IN" dirty="0"/>
          </a:p>
          <a:p>
            <a:r>
              <a:rPr lang="en-IN" dirty="0"/>
              <a:t>6	</a:t>
            </a:r>
            <a:r>
              <a:rPr lang="en-IN" dirty="0" smtClean="0"/>
              <a:t>		GPIO12</a:t>
            </a:r>
            <a:endParaRPr lang="en-IN" dirty="0"/>
          </a:p>
          <a:p>
            <a:r>
              <a:rPr lang="en-IN" dirty="0"/>
              <a:t>7	</a:t>
            </a:r>
            <a:r>
              <a:rPr lang="en-IN" dirty="0" smtClean="0"/>
              <a:t>		GPIO13</a:t>
            </a:r>
            <a:endParaRPr lang="en-IN" dirty="0"/>
          </a:p>
          <a:p>
            <a:r>
              <a:rPr lang="en-IN" dirty="0"/>
              <a:t>8	</a:t>
            </a:r>
            <a:r>
              <a:rPr lang="en-IN" dirty="0" smtClean="0"/>
              <a:t>		GPIO15</a:t>
            </a:r>
            <a:endParaRPr lang="en-IN" dirty="0"/>
          </a:p>
          <a:p>
            <a:r>
              <a:rPr lang="en-IN" dirty="0"/>
              <a:t>9	</a:t>
            </a:r>
            <a:r>
              <a:rPr lang="en-IN" dirty="0" smtClean="0"/>
              <a:t>		GPIO3</a:t>
            </a:r>
            <a:endParaRPr lang="en-IN" dirty="0"/>
          </a:p>
          <a:p>
            <a:r>
              <a:rPr lang="en-IN" dirty="0"/>
              <a:t>10	</a:t>
            </a:r>
            <a:r>
              <a:rPr lang="en-IN" dirty="0" smtClean="0"/>
              <a:t>		GPIO1</a:t>
            </a:r>
            <a:endParaRPr lang="en-IN" dirty="0"/>
          </a:p>
          <a:p>
            <a:r>
              <a:rPr lang="en-IN" dirty="0"/>
              <a:t>11	</a:t>
            </a:r>
            <a:r>
              <a:rPr lang="en-IN" dirty="0" smtClean="0"/>
              <a:t>		GPIO9</a:t>
            </a:r>
            <a:endParaRPr lang="en-IN" dirty="0"/>
          </a:p>
          <a:p>
            <a:r>
              <a:rPr lang="en-IN" dirty="0"/>
              <a:t>12	</a:t>
            </a:r>
            <a:r>
              <a:rPr lang="en-IN" dirty="0" smtClean="0"/>
              <a:t>		GPIO10</a:t>
            </a:r>
            <a:endParaRPr lang="en-IN" dirty="0"/>
          </a:p>
        </p:txBody>
      </p:sp>
    </p:spTree>
    <p:extLst>
      <p:ext uri="{BB962C8B-B14F-4D97-AF65-F5344CB8AC3E}">
        <p14:creationId xmlns:p14="http://schemas.microsoft.com/office/powerpoint/2010/main" val="55913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545" y="247518"/>
            <a:ext cx="2689308" cy="646331"/>
          </a:xfrm>
          <a:prstGeom prst="rect">
            <a:avLst/>
          </a:prstGeom>
          <a:noFill/>
        </p:spPr>
        <p:txBody>
          <a:bodyPr wrap="square" lIns="91440" tIns="45720" rIns="91440" bIns="45720">
            <a:spAutoFit/>
          </a:bodyPr>
          <a:lstStyle/>
          <a:p>
            <a:pPr algn="ct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3:MQ-135</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p:cNvPicPr>
            <a:picLocks noChangeAspect="1"/>
          </p:cNvPicPr>
          <p:nvPr/>
        </p:nvPicPr>
        <p:blipFill>
          <a:blip r:embed="rId2"/>
          <a:stretch>
            <a:fillRect/>
          </a:stretch>
        </p:blipFill>
        <p:spPr>
          <a:xfrm>
            <a:off x="8286134" y="2232213"/>
            <a:ext cx="3045706" cy="3054384"/>
          </a:xfrm>
          <a:prstGeom prst="rect">
            <a:avLst/>
          </a:prstGeom>
        </p:spPr>
      </p:pic>
      <p:sp>
        <p:nvSpPr>
          <p:cNvPr id="4" name="Rectangle 3"/>
          <p:cNvSpPr/>
          <p:nvPr/>
        </p:nvSpPr>
        <p:spPr>
          <a:xfrm>
            <a:off x="1577199" y="893849"/>
            <a:ext cx="6096000" cy="2246769"/>
          </a:xfrm>
          <a:prstGeom prst="rect">
            <a:avLst/>
          </a:prstGeom>
        </p:spPr>
        <p:txBody>
          <a:bodyPr>
            <a:spAutoFit/>
          </a:bodyPr>
          <a:lstStyle/>
          <a:p>
            <a:r>
              <a:rPr lang="en-US" sz="2000" dirty="0"/>
              <a:t>Air quality sensor for detecting a wide range of gases, including NH3, NOx, alcohol, benzene, smoke and CO2. Ideal for use in office or factory. MQ135 gas sensor has high sensitivity to Ammonia, Sulfide and </a:t>
            </a:r>
            <a:r>
              <a:rPr lang="en-US" sz="2000" dirty="0" err="1"/>
              <a:t>Benze</a:t>
            </a:r>
            <a:r>
              <a:rPr lang="en-US" sz="2000" dirty="0"/>
              <a:t> steam, also sensitive to smoke and other harmful gases. It is with low cost and particularly suitable for Air quality monitoring application.</a:t>
            </a:r>
          </a:p>
        </p:txBody>
      </p:sp>
      <p:sp>
        <p:nvSpPr>
          <p:cNvPr id="5" name="Rectangle 4"/>
          <p:cNvSpPr/>
          <p:nvPr/>
        </p:nvSpPr>
        <p:spPr>
          <a:xfrm>
            <a:off x="1577199" y="3110014"/>
            <a:ext cx="6096000" cy="3016210"/>
          </a:xfrm>
          <a:prstGeom prst="rect">
            <a:avLst/>
          </a:prstGeom>
        </p:spPr>
        <p:txBody>
          <a:bodyPr>
            <a:spAutoFit/>
          </a:bodyPr>
          <a:lstStyle/>
          <a:p>
            <a:r>
              <a:rPr lang="en-US" sz="2800" u="sng" dirty="0"/>
              <a:t>Features</a:t>
            </a:r>
            <a:r>
              <a:rPr lang="en-US" sz="2800" dirty="0" smtClean="0"/>
              <a:t>:</a:t>
            </a:r>
            <a:endParaRPr lang="en-US" sz="2800" dirty="0"/>
          </a:p>
          <a:p>
            <a:r>
              <a:rPr lang="en-US" dirty="0"/>
              <a:t>	</a:t>
            </a:r>
            <a:r>
              <a:rPr lang="en-US" dirty="0" smtClean="0"/>
              <a:t>High Sensitivity.</a:t>
            </a:r>
            <a:endParaRPr lang="en-US" dirty="0"/>
          </a:p>
          <a:p>
            <a:r>
              <a:rPr lang="en-US" dirty="0" smtClean="0"/>
              <a:t>	High </a:t>
            </a:r>
            <a:r>
              <a:rPr lang="en-US" dirty="0"/>
              <a:t>sensitivity to Ammonia, Sulfide and </a:t>
            </a:r>
            <a:r>
              <a:rPr lang="en-US" dirty="0" smtClean="0"/>
              <a:t>Benzene.</a:t>
            </a:r>
            <a:endParaRPr lang="en-US" dirty="0"/>
          </a:p>
          <a:p>
            <a:r>
              <a:rPr lang="en-US" dirty="0" smtClean="0"/>
              <a:t>	Stable </a:t>
            </a:r>
            <a:r>
              <a:rPr lang="en-US" dirty="0"/>
              <a:t>and Long </a:t>
            </a:r>
            <a:r>
              <a:rPr lang="en-US" dirty="0" smtClean="0"/>
              <a:t>Life.</a:t>
            </a:r>
            <a:endParaRPr lang="en-US" dirty="0"/>
          </a:p>
          <a:p>
            <a:r>
              <a:rPr lang="en-US" dirty="0" smtClean="0"/>
              <a:t>	Detection </a:t>
            </a:r>
            <a:r>
              <a:rPr lang="en-US" dirty="0"/>
              <a:t>Range: 10 - 300 ppm NH3, 10 - 1000 ppm </a:t>
            </a:r>
            <a:r>
              <a:rPr lang="en-US" dirty="0" smtClean="0"/>
              <a:t>	Benzene</a:t>
            </a:r>
            <a:r>
              <a:rPr lang="en-US" dirty="0"/>
              <a:t>, 10 - 300 </a:t>
            </a:r>
            <a:r>
              <a:rPr lang="en-US" dirty="0" smtClean="0"/>
              <a:t>Alcohol.</a:t>
            </a:r>
            <a:endParaRPr lang="en-US" dirty="0"/>
          </a:p>
          <a:p>
            <a:r>
              <a:rPr lang="en-US" dirty="0" smtClean="0"/>
              <a:t>	Heater </a:t>
            </a:r>
            <a:r>
              <a:rPr lang="en-US" dirty="0"/>
              <a:t>Voltage: </a:t>
            </a:r>
            <a:r>
              <a:rPr lang="en-US" dirty="0" smtClean="0"/>
              <a:t>5.0V.</a:t>
            </a:r>
            <a:endParaRPr lang="en-US" dirty="0"/>
          </a:p>
          <a:p>
            <a:r>
              <a:rPr lang="en-US" dirty="0" smtClean="0"/>
              <a:t>	Dimensions</a:t>
            </a:r>
            <a:r>
              <a:rPr lang="en-US" dirty="0"/>
              <a:t>: 18mm Diameter, 17mm High excluding pins, </a:t>
            </a:r>
            <a:r>
              <a:rPr lang="en-US" dirty="0" smtClean="0"/>
              <a:t>	Pins </a:t>
            </a:r>
            <a:r>
              <a:rPr lang="en-US" dirty="0"/>
              <a:t>- 6mm High</a:t>
            </a:r>
          </a:p>
          <a:p>
            <a:r>
              <a:rPr lang="en-US" dirty="0" smtClean="0"/>
              <a:t>	Long </a:t>
            </a:r>
            <a:r>
              <a:rPr lang="en-US" dirty="0"/>
              <a:t>life and low cost</a:t>
            </a:r>
            <a:endParaRPr lang="en-IN" dirty="0"/>
          </a:p>
        </p:txBody>
      </p:sp>
      <p:pic>
        <p:nvPicPr>
          <p:cNvPr id="6" name="Picture 5"/>
          <p:cNvPicPr>
            <a:picLocks noChangeAspect="1"/>
          </p:cNvPicPr>
          <p:nvPr/>
        </p:nvPicPr>
        <p:blipFill>
          <a:blip r:embed="rId3"/>
          <a:stretch>
            <a:fillRect/>
          </a:stretch>
        </p:blipFill>
        <p:spPr>
          <a:xfrm>
            <a:off x="1796335" y="3580416"/>
            <a:ext cx="262151" cy="225572"/>
          </a:xfrm>
          <a:prstGeom prst="rect">
            <a:avLst/>
          </a:prstGeom>
        </p:spPr>
      </p:pic>
      <p:pic>
        <p:nvPicPr>
          <p:cNvPr id="7" name="Picture 6"/>
          <p:cNvPicPr>
            <a:picLocks noChangeAspect="1"/>
          </p:cNvPicPr>
          <p:nvPr/>
        </p:nvPicPr>
        <p:blipFill>
          <a:blip r:embed="rId3"/>
          <a:stretch>
            <a:fillRect/>
          </a:stretch>
        </p:blipFill>
        <p:spPr>
          <a:xfrm>
            <a:off x="1796335" y="3866777"/>
            <a:ext cx="262151" cy="225572"/>
          </a:xfrm>
          <a:prstGeom prst="rect">
            <a:avLst/>
          </a:prstGeom>
        </p:spPr>
      </p:pic>
      <p:pic>
        <p:nvPicPr>
          <p:cNvPr id="8" name="Picture 7"/>
          <p:cNvPicPr>
            <a:picLocks noChangeAspect="1"/>
          </p:cNvPicPr>
          <p:nvPr/>
        </p:nvPicPr>
        <p:blipFill>
          <a:blip r:embed="rId3"/>
          <a:stretch>
            <a:fillRect/>
          </a:stretch>
        </p:blipFill>
        <p:spPr>
          <a:xfrm>
            <a:off x="1796334" y="4132826"/>
            <a:ext cx="262151" cy="225572"/>
          </a:xfrm>
          <a:prstGeom prst="rect">
            <a:avLst/>
          </a:prstGeom>
        </p:spPr>
      </p:pic>
      <p:pic>
        <p:nvPicPr>
          <p:cNvPr id="9" name="Picture 8"/>
          <p:cNvPicPr>
            <a:picLocks noChangeAspect="1"/>
          </p:cNvPicPr>
          <p:nvPr/>
        </p:nvPicPr>
        <p:blipFill>
          <a:blip r:embed="rId3"/>
          <a:stretch>
            <a:fillRect/>
          </a:stretch>
        </p:blipFill>
        <p:spPr>
          <a:xfrm>
            <a:off x="1796334" y="4392547"/>
            <a:ext cx="262151" cy="225572"/>
          </a:xfrm>
          <a:prstGeom prst="rect">
            <a:avLst/>
          </a:prstGeom>
        </p:spPr>
      </p:pic>
      <p:pic>
        <p:nvPicPr>
          <p:cNvPr id="10" name="Picture 9"/>
          <p:cNvPicPr>
            <a:picLocks noChangeAspect="1"/>
          </p:cNvPicPr>
          <p:nvPr/>
        </p:nvPicPr>
        <p:blipFill>
          <a:blip r:embed="rId3"/>
          <a:stretch>
            <a:fillRect/>
          </a:stretch>
        </p:blipFill>
        <p:spPr>
          <a:xfrm>
            <a:off x="1796333" y="4971597"/>
            <a:ext cx="262151" cy="225572"/>
          </a:xfrm>
          <a:prstGeom prst="rect">
            <a:avLst/>
          </a:prstGeom>
        </p:spPr>
      </p:pic>
      <p:pic>
        <p:nvPicPr>
          <p:cNvPr id="11" name="Picture 10"/>
          <p:cNvPicPr>
            <a:picLocks noChangeAspect="1"/>
          </p:cNvPicPr>
          <p:nvPr/>
        </p:nvPicPr>
        <p:blipFill>
          <a:blip r:embed="rId3"/>
          <a:stretch>
            <a:fillRect/>
          </a:stretch>
        </p:blipFill>
        <p:spPr>
          <a:xfrm>
            <a:off x="1796333" y="5257958"/>
            <a:ext cx="262151" cy="225572"/>
          </a:xfrm>
          <a:prstGeom prst="rect">
            <a:avLst/>
          </a:prstGeom>
        </p:spPr>
      </p:pic>
      <p:pic>
        <p:nvPicPr>
          <p:cNvPr id="12" name="Picture 11"/>
          <p:cNvPicPr>
            <a:picLocks noChangeAspect="1"/>
          </p:cNvPicPr>
          <p:nvPr/>
        </p:nvPicPr>
        <p:blipFill>
          <a:blip r:embed="rId3"/>
          <a:stretch>
            <a:fillRect/>
          </a:stretch>
        </p:blipFill>
        <p:spPr>
          <a:xfrm>
            <a:off x="1796333" y="5774164"/>
            <a:ext cx="262151" cy="225572"/>
          </a:xfrm>
          <a:prstGeom prst="rect">
            <a:avLst/>
          </a:prstGeom>
        </p:spPr>
      </p:pic>
    </p:spTree>
    <p:extLst>
      <p:ext uri="{BB962C8B-B14F-4D97-AF65-F5344CB8AC3E}">
        <p14:creationId xmlns:p14="http://schemas.microsoft.com/office/powerpoint/2010/main" val="34879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01753" y="3133165"/>
            <a:ext cx="4182035" cy="2876713"/>
          </a:xfrm>
          <a:prstGeom prst="rect">
            <a:avLst/>
          </a:prstGeom>
        </p:spPr>
      </p:pic>
      <p:sp>
        <p:nvSpPr>
          <p:cNvPr id="6" name="Rectangle 5"/>
          <p:cNvSpPr/>
          <p:nvPr/>
        </p:nvSpPr>
        <p:spPr>
          <a:xfrm>
            <a:off x="456152" y="331711"/>
            <a:ext cx="1786066" cy="646331"/>
          </a:xfrm>
          <a:prstGeom prst="rect">
            <a:avLst/>
          </a:prstGeom>
          <a:noFill/>
        </p:spPr>
        <p:txBody>
          <a:bodyPr wrap="none" lIns="91440" tIns="45720" rIns="91440" bIns="45720">
            <a:spAutoFit/>
          </a:bodyPr>
          <a:lstStyle/>
          <a:p>
            <a:pPr algn="ct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4:MQ-2</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1349185" y="1101403"/>
            <a:ext cx="6096000" cy="2246769"/>
          </a:xfrm>
          <a:prstGeom prst="rect">
            <a:avLst/>
          </a:prstGeom>
        </p:spPr>
        <p:txBody>
          <a:bodyPr>
            <a:spAutoFit/>
          </a:bodyPr>
          <a:lstStyle/>
          <a:p>
            <a:r>
              <a:rPr lang="en-US" sz="2000" dirty="0"/>
              <a:t>The Grove - Gas Sensor(MQ2) module is useful for gas leakage detection (home and industry). It is suitable for detecting H2, LPG, CH4, CO, Alcohol, Smoke or Propane. Due to its high sensitivity and fast response time, measurement can be taken as soon as possible. The sensitivity of the sensor can be adjusted by potentiometer.</a:t>
            </a:r>
            <a:endParaRPr lang="en-IN" sz="2000" dirty="0"/>
          </a:p>
        </p:txBody>
      </p:sp>
      <p:sp>
        <p:nvSpPr>
          <p:cNvPr id="8" name="Rectangle 7"/>
          <p:cNvSpPr/>
          <p:nvPr/>
        </p:nvSpPr>
        <p:spPr>
          <a:xfrm>
            <a:off x="1205753" y="4933221"/>
            <a:ext cx="6096000" cy="1323439"/>
          </a:xfrm>
          <a:prstGeom prst="rect">
            <a:avLst/>
          </a:prstGeom>
        </p:spPr>
        <p:txBody>
          <a:bodyPr>
            <a:spAutoFit/>
          </a:bodyPr>
          <a:lstStyle/>
          <a:p>
            <a:r>
              <a:rPr lang="en-US" sz="2000" u="sng" dirty="0"/>
              <a:t> Application Ideas:</a:t>
            </a:r>
          </a:p>
          <a:p>
            <a:r>
              <a:rPr lang="en-US" sz="2000" dirty="0"/>
              <a:t>•	Gas leakage detection.</a:t>
            </a:r>
          </a:p>
          <a:p>
            <a:r>
              <a:rPr lang="en-US" sz="2000" dirty="0"/>
              <a:t>•	Toys.            </a:t>
            </a:r>
          </a:p>
          <a:p>
            <a:endParaRPr lang="en-US" sz="2000" dirty="0"/>
          </a:p>
        </p:txBody>
      </p:sp>
      <p:sp>
        <p:nvSpPr>
          <p:cNvPr id="9" name="Rectangle 8"/>
          <p:cNvSpPr/>
          <p:nvPr/>
        </p:nvSpPr>
        <p:spPr>
          <a:xfrm>
            <a:off x="1205753" y="3348172"/>
            <a:ext cx="6096000" cy="1600438"/>
          </a:xfrm>
          <a:prstGeom prst="rect">
            <a:avLst/>
          </a:prstGeom>
        </p:spPr>
        <p:txBody>
          <a:bodyPr>
            <a:spAutoFit/>
          </a:bodyPr>
          <a:lstStyle/>
          <a:p>
            <a:r>
              <a:rPr lang="en-US" sz="2000" u="sng" dirty="0">
                <a:solidFill>
                  <a:srgbClr val="FF0000"/>
                </a:solidFill>
              </a:rPr>
              <a:t>Features</a:t>
            </a:r>
            <a:r>
              <a:rPr lang="en-US" sz="2000" u="sng" dirty="0"/>
              <a:t>:</a:t>
            </a:r>
          </a:p>
          <a:p>
            <a:r>
              <a:rPr lang="en-US" sz="2000" dirty="0"/>
              <a:t>•	Wide detecting scope</a:t>
            </a:r>
          </a:p>
          <a:p>
            <a:r>
              <a:rPr lang="en-US" sz="2000" dirty="0"/>
              <a:t>•	Stable and long lifetime</a:t>
            </a:r>
          </a:p>
          <a:p>
            <a:r>
              <a:rPr lang="en-US" sz="2000" dirty="0"/>
              <a:t>•	Fast response and High sensitivity</a:t>
            </a:r>
          </a:p>
          <a:p>
            <a:endParaRPr lang="en-US" dirty="0"/>
          </a:p>
        </p:txBody>
      </p:sp>
    </p:spTree>
    <p:extLst>
      <p:ext uri="{BB962C8B-B14F-4D97-AF65-F5344CB8AC3E}">
        <p14:creationId xmlns:p14="http://schemas.microsoft.com/office/powerpoint/2010/main" val="13066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3" y="276387"/>
            <a:ext cx="7825348" cy="923330"/>
          </a:xfrm>
          <a:prstGeom prst="rect">
            <a:avLst/>
          </a:prstGeom>
          <a:noFill/>
        </p:spPr>
        <p:txBody>
          <a:bodyPr wrap="none" lIns="91440" tIns="45720" rIns="91440" bIns="45720">
            <a:spAutoFit/>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Software Components:</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Rectangle 2"/>
          <p:cNvSpPr/>
          <p:nvPr/>
        </p:nvSpPr>
        <p:spPr>
          <a:xfrm>
            <a:off x="1135187" y="1765552"/>
            <a:ext cx="3416320" cy="646331"/>
          </a:xfrm>
          <a:prstGeom prst="rect">
            <a:avLst/>
          </a:prstGeom>
          <a:noFill/>
        </p:spPr>
        <p:txBody>
          <a:bodyPr wrap="none" lIns="91440" tIns="45720" rIns="91440" bIns="45720">
            <a:spAutoFit/>
          </a:bodyPr>
          <a:lstStyle/>
          <a:p>
            <a:pPr algn="ct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1:Aurdino IDE</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1159937" y="2654552"/>
            <a:ext cx="6783139" cy="646331"/>
          </a:xfrm>
          <a:prstGeom prst="rect">
            <a:avLst/>
          </a:prstGeom>
          <a:noFill/>
        </p:spPr>
        <p:txBody>
          <a:bodyPr wrap="none" lIns="91440" tIns="45720" rIns="91440" bIns="45720">
            <a:spAutoFit/>
          </a:bodyPr>
          <a:lstStyle/>
          <a:p>
            <a:pPr algn="ct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2:IBM Watson cloud platform</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57268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1782" y="2719141"/>
            <a:ext cx="4983928" cy="1015663"/>
          </a:xfrm>
          <a:prstGeom prst="rect">
            <a:avLst/>
          </a:prstGeom>
          <a:noFill/>
        </p:spPr>
        <p:txBody>
          <a:bodyPr wrap="none" lIns="91440" tIns="45720" rIns="91440" bIns="45720">
            <a:spAutoFit/>
          </a:bodyPr>
          <a:lstStyle/>
          <a:p>
            <a:pPr algn="ctr"/>
            <a:r>
              <a:rPr lang="en-US"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5405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6491" y="890341"/>
            <a:ext cx="11244553" cy="1754326"/>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DONE BY </a:t>
            </a:r>
          </a:p>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 INNOVATORS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p:cNvSpPr/>
          <p:nvPr/>
        </p:nvSpPr>
        <p:spPr>
          <a:xfrm>
            <a:off x="7772400" y="3993776"/>
            <a:ext cx="3367367" cy="1754326"/>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D. </a:t>
            </a:r>
            <a:r>
              <a:rPr lang="en-US" sz="3600" b="1" dirty="0" err="1" smtClean="0">
                <a:ln w="9525">
                  <a:solidFill>
                    <a:schemeClr val="bg1"/>
                  </a:solidFill>
                  <a:prstDash val="solid"/>
                </a:ln>
                <a:effectLst>
                  <a:outerShdw blurRad="12700" dist="38100" dir="2700000" algn="tl" rotWithShape="0">
                    <a:schemeClr val="bg1">
                      <a:lumMod val="50000"/>
                    </a:schemeClr>
                  </a:outerShdw>
                </a:effectLst>
              </a:rPr>
              <a:t>Madhuri</a:t>
            </a:r>
            <a:r>
              <a:rPr lang="en-US" sz="3600" b="1" dirty="0" smtClean="0">
                <a:ln w="9525">
                  <a:solidFill>
                    <a:schemeClr val="bg1"/>
                  </a:solidFill>
                  <a:prstDash val="solid"/>
                </a:ln>
                <a:effectLst>
                  <a:outerShdw blurRad="12700" dist="38100" dir="2700000" algn="tl" rotWithShape="0">
                    <a:schemeClr val="bg1">
                      <a:lumMod val="50000"/>
                    </a:schemeClr>
                  </a:outerShdw>
                </a:effectLst>
              </a:rPr>
              <a:t> </a:t>
            </a:r>
          </a:p>
          <a:p>
            <a:pPr algn="ctr"/>
            <a:r>
              <a:rPr lang="en-US" sz="3600" b="1" dirty="0" err="1" smtClean="0">
                <a:ln w="9525">
                  <a:solidFill>
                    <a:schemeClr val="bg1"/>
                  </a:solidFill>
                  <a:prstDash val="solid"/>
                </a:ln>
                <a:effectLst>
                  <a:outerShdw blurRad="12700" dist="38100" dir="2700000" algn="tl" rotWithShape="0">
                    <a:schemeClr val="bg1">
                      <a:lumMod val="50000"/>
                    </a:schemeClr>
                  </a:outerShdw>
                </a:effectLst>
              </a:rPr>
              <a:t>G.Kavya</a:t>
            </a:r>
            <a:r>
              <a:rPr lang="en-US" sz="3600" b="1" dirty="0" smtClean="0">
                <a:ln w="9525">
                  <a:solidFill>
                    <a:schemeClr val="bg1"/>
                  </a:solidFill>
                  <a:prstDash val="solid"/>
                </a:ln>
                <a:effectLst>
                  <a:outerShdw blurRad="12700" dist="38100" dir="2700000" algn="tl" rotWithShape="0">
                    <a:schemeClr val="bg1">
                      <a:lumMod val="50000"/>
                    </a:schemeClr>
                  </a:outerShdw>
                </a:effectLst>
              </a:rPr>
              <a:t> </a:t>
            </a:r>
          </a:p>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rPr>
              <a:t>P. </a:t>
            </a:r>
            <a:r>
              <a:rPr lang="en-US" sz="3600" b="1" dirty="0" err="1" smtClean="0">
                <a:ln w="9525">
                  <a:solidFill>
                    <a:schemeClr val="bg1"/>
                  </a:solidFill>
                  <a:prstDash val="solid"/>
                </a:ln>
                <a:effectLst>
                  <a:outerShdw blurRad="12700" dist="38100" dir="2700000" algn="tl" rotWithShape="0">
                    <a:schemeClr val="bg1">
                      <a:lumMod val="50000"/>
                    </a:schemeClr>
                  </a:outerShdw>
                </a:effectLst>
              </a:rPr>
              <a:t>Venkat</a:t>
            </a:r>
            <a:r>
              <a:rPr lang="en-US" sz="3600" b="1" dirty="0" smtClean="0">
                <a:ln w="9525">
                  <a:solidFill>
                    <a:schemeClr val="bg1"/>
                  </a:solidFill>
                  <a:prstDash val="solid"/>
                </a:ln>
                <a:effectLst>
                  <a:outerShdw blurRad="12700" dist="38100" dir="2700000" algn="tl" rotWithShape="0">
                    <a:schemeClr val="bg1">
                      <a:lumMod val="50000"/>
                    </a:schemeClr>
                  </a:outerShdw>
                </a:effectLst>
              </a:rPr>
              <a:t> </a:t>
            </a:r>
            <a:r>
              <a:rPr lang="en-US" sz="3600" b="1" dirty="0" err="1" smtClean="0">
                <a:ln w="9525">
                  <a:solidFill>
                    <a:schemeClr val="bg1"/>
                  </a:solidFill>
                  <a:prstDash val="solid"/>
                </a:ln>
                <a:effectLst>
                  <a:outerShdw blurRad="12700" dist="38100" dir="2700000" algn="tl" rotWithShape="0">
                    <a:schemeClr val="bg1">
                      <a:lumMod val="50000"/>
                    </a:schemeClr>
                  </a:outerShdw>
                </a:effectLst>
              </a:rPr>
              <a:t>sai</a:t>
            </a:r>
            <a:endParaRPr lang="en-US" sz="3600" b="1" dirty="0" smtClean="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335690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533</TotalTime>
  <Words>461</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MLRITM-EEE</dc:creator>
  <cp:lastModifiedBy>MLRITM-EEE</cp:lastModifiedBy>
  <cp:revision>26</cp:revision>
  <dcterms:created xsi:type="dcterms:W3CDTF">2019-06-17T06:27:09Z</dcterms:created>
  <dcterms:modified xsi:type="dcterms:W3CDTF">2019-06-21T09:36:11Z</dcterms:modified>
</cp:coreProperties>
</file>