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44148-BEB8-4F6F-A19D-912E102A96ED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39EA-DBA1-4A9B-ABA1-09E0AF81A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9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0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C490A-AD88-474A-8B31-8873B94C25AE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ACE71A-C339-4C60-9776-7D4859C8EC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7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mbria" panose="02040503050406030204" pitchFamily="18" charset="0"/>
              </a:rPr>
              <a:t>Sentiment Analysis using Long-Short-Term Memory (LSTM) Neural Networks: A Deep Learning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8203" y="4455620"/>
            <a:ext cx="5000247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 1:</a:t>
            </a:r>
          </a:p>
          <a:p>
            <a:r>
              <a:rPr lang="en-US" dirty="0"/>
              <a:t>Lalitha Madhuri Putchala (700657631)</a:t>
            </a:r>
          </a:p>
          <a:p>
            <a:r>
              <a:rPr lang="en-US" dirty="0"/>
              <a:t>Ravi teja(700658586)</a:t>
            </a:r>
          </a:p>
        </p:txBody>
      </p:sp>
    </p:spTree>
    <p:extLst>
      <p:ext uri="{BB962C8B-B14F-4D97-AF65-F5344CB8AC3E}">
        <p14:creationId xmlns:p14="http://schemas.microsoft.com/office/powerpoint/2010/main" val="249874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Existing Literature on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In the research paper by (</a:t>
            </a:r>
            <a:r>
              <a:rPr lang="en-US" altLang="en-US" sz="22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Vinodhini</a:t>
            </a: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G &amp; </a:t>
            </a:r>
            <a:r>
              <a:rPr lang="en-US" altLang="en-US" sz="22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Chandrasekaran</a:t>
            </a: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R.M, 2012), the authors presented a brief survey on the Opinion Mining and Sentiment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(Pak A &amp; Paroubek P, 2010) performed linguistic analysis on the Twitter data as a corpus to discover the phenomena and built a sentiment classifier based on the method </a:t>
            </a:r>
            <a:r>
              <a:rPr lang="en-US" altLang="en-US" sz="22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TreeTagger</a:t>
            </a: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for POS tagging.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In the research paper by (Tang D, Qin B and Tang Liu, 2015), the authors addressed the application of deep learning algorithms on IMDB datasets. The accuracy results of LSTM network is only 45% which needs to be improved.</a:t>
            </a:r>
            <a:endParaRPr lang="en-US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1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Opinion Mining or Sentiment Analysis has a great impact on today’s world in framing marketing strategies, determining the behavior of the users, influencing the social problem and so 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The research in Sentiment Analysis needs to be extensive and accurate which will have a greater impact. Machine Learning and Deep Learning can become handful to obtain the optimum design and accuracy for Sentiment Classification.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Among all the algorithms, the recurrent neural networks can learn from vast amount of data and from past experiences which would obtain satisfactory results.</a:t>
            </a:r>
            <a:endParaRPr lang="en-US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7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Research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This research will answer the following hypothetical questions: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en-US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Whether a detailed analysis is performed on the current literature on Sentiment Analysis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en-US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Whether the proposed Deep Learning approach using LSTM  has better accuracy than the existing methods.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en-US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Whether using </a:t>
            </a:r>
            <a:r>
              <a:rPr lang="en-US" altLang="en-US" sz="24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en-US" sz="2400" dirty="0">
                <a:latin typeface="Cambria" panose="02040503050406030204" pitchFamily="18" charset="0"/>
                <a:cs typeface="Times New Roman" panose="02020603050405020304" pitchFamily="18" charset="0"/>
              </a:rPr>
              <a:t> and tflearn libraries has provided robust graphical results to interpret</a:t>
            </a:r>
          </a:p>
        </p:txBody>
      </p:sp>
    </p:spTree>
    <p:extLst>
      <p:ext uri="{BB962C8B-B14F-4D97-AF65-F5344CB8AC3E}">
        <p14:creationId xmlns:p14="http://schemas.microsoft.com/office/powerpoint/2010/main" val="37693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Design</a:t>
            </a:r>
          </a:p>
        </p:txBody>
      </p:sp>
      <p:pic>
        <p:nvPicPr>
          <p:cNvPr id="4" name="Picture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32" y="1930930"/>
            <a:ext cx="4743861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2267" y="1862667"/>
            <a:ext cx="5063066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Selected 10,000 samples from IMBD dataset for sentiment classification task.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Sequence Padding is required to restrict the size of the input.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Building the network with LSTM layer. (Base Layer + Embedded Layer + LSTM layer and Full connected layer)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</a:rPr>
              <a:t>Labels which are in categorical form needs to be converted to binary vectors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4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The whole code is scripted in Python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Libraries used: pandas, </a:t>
            </a:r>
            <a:r>
              <a:rPr lang="en-US" altLang="en-US" sz="22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numpy</a:t>
            </a: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, tflearn and </a:t>
            </a:r>
            <a:r>
              <a:rPr lang="en-US" altLang="en-US" sz="22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tensorflow</a:t>
            </a:r>
            <a:endParaRPr lang="en-US" alt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Training time for 10,000 samples = 30 minutes approximately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More the number of the training steps the better the accuracy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Trade-off is required for the values of hyper-parameters to avoid over-fitting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6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Results - 1</a:t>
            </a:r>
          </a:p>
        </p:txBody>
      </p:sp>
      <p:pic>
        <p:nvPicPr>
          <p:cNvPr id="4" name="Picture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33" y="2507191"/>
            <a:ext cx="7264400" cy="269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63133" y="5503333"/>
            <a:ext cx="8297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Variation of Training Loss with respect to number of training steps</a:t>
            </a:r>
          </a:p>
        </p:txBody>
      </p:sp>
    </p:spTree>
    <p:extLst>
      <p:ext uri="{BB962C8B-B14F-4D97-AF65-F5344CB8AC3E}">
        <p14:creationId xmlns:p14="http://schemas.microsoft.com/office/powerpoint/2010/main" val="1053430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Results – 2 </a:t>
            </a:r>
          </a:p>
        </p:txBody>
      </p:sp>
      <p:pic>
        <p:nvPicPr>
          <p:cNvPr id="4" name="Picture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73" y="2559308"/>
            <a:ext cx="7781731" cy="246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3133" y="5503333"/>
            <a:ext cx="9021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Variation of Training Accuracy with respect to number of training steps</a:t>
            </a:r>
          </a:p>
        </p:txBody>
      </p:sp>
    </p:spTree>
    <p:extLst>
      <p:ext uri="{BB962C8B-B14F-4D97-AF65-F5344CB8AC3E}">
        <p14:creationId xmlns:p14="http://schemas.microsoft.com/office/powerpoint/2010/main" val="380432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Interactions in network</a:t>
            </a:r>
          </a:p>
        </p:txBody>
      </p:sp>
      <p:pic>
        <p:nvPicPr>
          <p:cNvPr id="4" name="Picture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68426"/>
            <a:ext cx="10058399" cy="43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10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research. we have proposed a deep learning approach for Sentiment Analysis on IMDB movie dataset using LSTM recurrent neural network.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evaluation results show that our approach has outperformed all the existing methods with a classification accuracy of 98.3%.</a:t>
            </a:r>
            <a:endParaRPr lang="en-US" alt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6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research work would be applying on larger review datasets along with the Gated Recurrent Unit neural networks (GRU) for lightweight applications.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8932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1041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Research Statement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Sentiment Analysis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Types of Sentiment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Methods in Sentiment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Machine Learning and Deep Learning   for Sentiment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LSTM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Existing Literature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02814" y="1845734"/>
            <a:ext cx="451041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Research Hypotheses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</a:rPr>
              <a:t> Future 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60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US" sz="4800" dirty="0">
                <a:latin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40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8613"/>
            <a:ext cx="10058400" cy="129027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Research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425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With the advent of social media, the Sentiment Analysis or Emotion AI has become one of the major research areas in the recent times.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This research primarily focusses to determine the attitude of the writer, speaker or the overall context of the content.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In this research, we apply a deep learning approach on IMDB movie review dataset for classifying the reviews to positive and negative.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We built a Long-Term-Short-Memory (LSTM) recurrent neural networks algorithm using Tensor-flow Libraries in Python.</a:t>
            </a:r>
            <a:endParaRPr lang="en-US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5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8613"/>
            <a:ext cx="10058400" cy="1290270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Sentiment Analysis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1180"/>
            <a:ext cx="10363200" cy="22953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Sentiment  =&gt; Attitudes, Opinions, Emotions or Feelings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Also known as Emotional AI or Opinion Mining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Dislike/Like, Against/For, Bad/good etc.,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Utilizes natural language processing, biometrics, computational linguistics   and text analysis methods to perform sentiment classification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36320" y="4025054"/>
            <a:ext cx="10119360" cy="202522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b="1" dirty="0">
                <a:latin typeface="Cambria" panose="02040503050406030204" pitchFamily="18" charset="0"/>
                <a:cs typeface="Times New Roman" panose="02020603050405020304" pitchFamily="18" charset="0"/>
              </a:rPr>
              <a:t>Sample Sentiment Analysis questions :</a:t>
            </a:r>
          </a:p>
          <a:p>
            <a:pPr marL="0" indent="0">
              <a:buNone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	a) How the people are reacting to a new item in the market or a 		          	     campaign based on their tweets?</a:t>
            </a:r>
          </a:p>
          <a:p>
            <a:pPr marL="0" indent="0">
              <a:buNone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	b) Whether the customer satisfied with the product or not?</a:t>
            </a:r>
          </a:p>
          <a:p>
            <a:pPr marL="0" indent="0">
              <a:buNone/>
            </a:pPr>
            <a:r>
              <a:rPr lang="en-US" alt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              c) Whether the review of a product is positive or negative?</a:t>
            </a:r>
          </a:p>
        </p:txBody>
      </p:sp>
    </p:spTree>
    <p:extLst>
      <p:ext uri="{BB962C8B-B14F-4D97-AF65-F5344CB8AC3E}">
        <p14:creationId xmlns:p14="http://schemas.microsoft.com/office/powerpoint/2010/main" val="387833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Sentiment Analysis data flow example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67128"/>
            <a:ext cx="8778240" cy="30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2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167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Types of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1) Identification of Subjectivity or Objectivity:</a:t>
            </a:r>
          </a:p>
          <a:p>
            <a:endParaRPr lang="en-US" sz="2200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Classification of text as either subjective or objective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Ex: People’s opinion in newspapers or blogs</a:t>
            </a:r>
          </a:p>
          <a:p>
            <a:r>
              <a:rPr lang="en-US" sz="2200" dirty="0">
                <a:latin typeface="Cambria" panose="02040503050406030204" pitchFamily="18" charset="0"/>
              </a:rPr>
              <a:t>2) Aspect based or Feature based:</a:t>
            </a:r>
          </a:p>
          <a:p>
            <a:endParaRPr lang="en-US" sz="2200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Evaluating opinions based on the features of the entities like digital camera or mobile phone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Various features may generate diverse sentiment outputs.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Ex: A restaurant may be at a good location but may not provide tasty good food.	</a:t>
            </a:r>
          </a:p>
        </p:txBody>
      </p:sp>
    </p:spTree>
    <p:extLst>
      <p:ext uri="{BB962C8B-B14F-4D97-AF65-F5344CB8AC3E}">
        <p14:creationId xmlns:p14="http://schemas.microsoft.com/office/powerpoint/2010/main" val="56287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8613"/>
            <a:ext cx="10058400" cy="129027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Methods in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Knowledge Based: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	Text classification is performed based on the key words such has sad, 	afraid, happy etc.,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Statistical:</a:t>
            </a:r>
          </a:p>
          <a:p>
            <a:pPr marL="201168" lvl="1" indent="0">
              <a:buNone/>
            </a:pP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	Make use of the machine learning techniques like support vector machines, 	decision tress, latent semantic analysis etc.,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 Hybrid: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  <a:cs typeface="Times New Roman" panose="02020603050405020304" pitchFamily="18" charset="0"/>
              </a:rPr>
              <a:t>	Leverage both knowledge representations (semantics and ontologies) 	and traditional machine learning techniques</a:t>
            </a:r>
            <a:endParaRPr lang="en-US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8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Deep Machine Learning for Opinion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5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 Unlike traditional linguistic methods, machine learning statistical  techniques are easy to train and also produce better accuracy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 Other than traditional machine learning techniques like Support Vector Machines (SVM), Decision trees – deep learning algorithms like recurrent neural networks are more efficient.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 Recurrent Neural Networks(RNN) has capability to learn from past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 RNN, LSTMS and GRUs are the commonly used recurrent neural networks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 We chose LSTM which has proven capabilities compared to RNN and GRU.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14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Long-Short Term Memory (LSTM)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03779"/>
            <a:ext cx="8348489" cy="2578613"/>
          </a:xfrm>
        </p:spPr>
      </p:pic>
      <p:sp>
        <p:nvSpPr>
          <p:cNvPr id="6" name="TextBox 5"/>
          <p:cNvSpPr txBox="1"/>
          <p:nvPr/>
        </p:nvSpPr>
        <p:spPr>
          <a:xfrm>
            <a:off x="953698" y="4318000"/>
            <a:ext cx="10137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</a:rPr>
              <a:t>Gated Mechanism : Contains Input gate, forget gate, output gate.</a:t>
            </a:r>
          </a:p>
          <a:p>
            <a:r>
              <a:rPr lang="en-US" sz="2200" dirty="0">
                <a:latin typeface="Cambria" panose="02040503050406030204" pitchFamily="18" charset="0"/>
              </a:rPr>
              <a:t>Forget Gate : r(t) = Sigmoid (W®.[h(t-1),x(t)])</a:t>
            </a:r>
          </a:p>
          <a:p>
            <a:endParaRPr lang="en-US" sz="2200" dirty="0">
              <a:latin typeface="Cambria" panose="02040503050406030204" pitchFamily="18" charset="0"/>
            </a:endParaRPr>
          </a:p>
          <a:p>
            <a:endParaRPr lang="en-US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840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901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Cambria</vt:lpstr>
      <vt:lpstr>Times New Roman</vt:lpstr>
      <vt:lpstr>Wingdings</vt:lpstr>
      <vt:lpstr>Retrospect</vt:lpstr>
      <vt:lpstr>Sentiment Analysis using Long-Short-Term Memory (LSTM) Neural Networks: A Deep Learning Approach</vt:lpstr>
      <vt:lpstr>Outline</vt:lpstr>
      <vt:lpstr>Research Statement</vt:lpstr>
      <vt:lpstr>Sentiment Analysis </vt:lpstr>
      <vt:lpstr>Sentiment Analysis data flow example </vt:lpstr>
      <vt:lpstr>Types of Sentiment Analysis</vt:lpstr>
      <vt:lpstr>Methods in Sentiment Analysis</vt:lpstr>
      <vt:lpstr>Deep Machine Learning for Opinion Mining</vt:lpstr>
      <vt:lpstr>Long-Short Term Memory (LSTM)</vt:lpstr>
      <vt:lpstr>Existing Literature on Sentiment Analysis</vt:lpstr>
      <vt:lpstr>Motivation</vt:lpstr>
      <vt:lpstr>Research Hypotheses</vt:lpstr>
      <vt:lpstr>Design</vt:lpstr>
      <vt:lpstr>Implementation</vt:lpstr>
      <vt:lpstr>Results - 1</vt:lpstr>
      <vt:lpstr>Results – 2 </vt:lpstr>
      <vt:lpstr>Interactions in network</vt:lpstr>
      <vt:lpstr>Summary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Long-Short-Term Memory (LSTM) Neural Networks: A Deep Learning Approach</dc:title>
  <dc:creator>Manoj Kumar</dc:creator>
  <cp:lastModifiedBy>Manoj Kumar</cp:lastModifiedBy>
  <cp:revision>24</cp:revision>
  <dcterms:created xsi:type="dcterms:W3CDTF">2017-06-19T03:22:15Z</dcterms:created>
  <dcterms:modified xsi:type="dcterms:W3CDTF">2017-06-20T03:56:30Z</dcterms:modified>
</cp:coreProperties>
</file>