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98" r:id="rId4"/>
    <p:sldId id="259" r:id="rId5"/>
    <p:sldId id="300" r:id="rId6"/>
    <p:sldId id="260" r:id="rId7"/>
    <p:sldId id="316" r:id="rId8"/>
    <p:sldId id="301" r:id="rId9"/>
    <p:sldId id="304" r:id="rId10"/>
    <p:sldId id="302" r:id="rId11"/>
    <p:sldId id="303" r:id="rId12"/>
    <p:sldId id="305" r:id="rId13"/>
    <p:sldId id="306" r:id="rId14"/>
    <p:sldId id="318" r:id="rId15"/>
    <p:sldId id="307" r:id="rId16"/>
    <p:sldId id="308" r:id="rId17"/>
    <p:sldId id="309" r:id="rId18"/>
    <p:sldId id="320" r:id="rId19"/>
    <p:sldId id="310" r:id="rId20"/>
    <p:sldId id="311" r:id="rId21"/>
    <p:sldId id="319" r:id="rId22"/>
    <p:sldId id="312" r:id="rId23"/>
    <p:sldId id="313" r:id="rId24"/>
    <p:sldId id="314" r:id="rId25"/>
    <p:sldId id="315"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B1E26-E31A-474A-8967-C0674A6C068B}" type="datetimeFigureOut">
              <a:rPr lang="en-IN" smtClean="0"/>
              <a:t>04-05-2017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E6AB6-D42F-4182-A847-F1535BA31F86}" type="slidenum">
              <a:rPr lang="en-IN" smtClean="0"/>
              <a:t>‹#›</a:t>
            </a:fld>
            <a:endParaRPr lang="en-IN"/>
          </a:p>
        </p:txBody>
      </p:sp>
    </p:spTree>
    <p:extLst>
      <p:ext uri="{BB962C8B-B14F-4D97-AF65-F5344CB8AC3E}">
        <p14:creationId xmlns:p14="http://schemas.microsoft.com/office/powerpoint/2010/main" val="2227731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3E6AB6-D42F-4182-A847-F1535BA31F86}" type="slidenum">
              <a:rPr lang="en-IN" smtClean="0"/>
              <a:t>1</a:t>
            </a:fld>
            <a:endParaRPr lang="en-IN"/>
          </a:p>
        </p:txBody>
      </p:sp>
    </p:spTree>
    <p:extLst>
      <p:ext uri="{BB962C8B-B14F-4D97-AF65-F5344CB8AC3E}">
        <p14:creationId xmlns:p14="http://schemas.microsoft.com/office/powerpoint/2010/main" val="380859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F3E6AB6-D42F-4182-A847-F1535BA31F86}" type="slidenum">
              <a:rPr lang="en-IN" smtClean="0"/>
              <a:t>26</a:t>
            </a:fld>
            <a:endParaRPr lang="en-IN"/>
          </a:p>
        </p:txBody>
      </p:sp>
    </p:spTree>
    <p:extLst>
      <p:ext uri="{BB962C8B-B14F-4D97-AF65-F5344CB8AC3E}">
        <p14:creationId xmlns:p14="http://schemas.microsoft.com/office/powerpoint/2010/main" val="1340497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1EB5FB3-54DD-4E75-8F16-15F84D6434D0}" type="datetime1">
              <a:rPr lang="en-US" smtClean="0"/>
              <a:t>5/4/2017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University Of Central Missouri</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A4E8C-599B-42A6-B132-F94BB394F889}"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University Of Central Missouri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3FB63-46EC-48C0-8C27-EA9C5BF8F6F4}"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12DDB-872C-4059-8E74-2D099701E42F}"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7D9C1-E8A6-463A-8099-C51E6DBF1FCC}"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31D66-75B5-473F-9D29-82637537A5A2}"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97B61-94E8-4AC7-BF5C-0A18FB2AC4A4}"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0532B-F349-4803-AF37-22C8C3028CE6}"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11CF8-04AC-445B-B89D-21451A89CE4B}"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BDB04-66FB-4049-838F-5263C5CEA583}"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C65F1-9171-46FF-B4DB-90DDD795F94D}" type="datetime1">
              <a:rPr lang="en-US" smtClean="0"/>
              <a:t>5/4/2017</a:t>
            </a:fld>
            <a:endParaRPr lang="en-US" dirty="0"/>
          </a:p>
        </p:txBody>
      </p:sp>
      <p:sp>
        <p:nvSpPr>
          <p:cNvPr id="5" name="Footer Placeholder 4"/>
          <p:cNvSpPr>
            <a:spLocks noGrp="1"/>
          </p:cNvSpPr>
          <p:nvPr>
            <p:ph type="ftr" sz="quarter" idx="11"/>
          </p:nvPr>
        </p:nvSpPr>
        <p:spPr/>
        <p:txBody>
          <a:bodyPr/>
          <a:lstStyle/>
          <a:p>
            <a:r>
              <a:rPr lang="en-US"/>
              <a:t>University Of Central Missouri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3F92D-AFF2-4C92-84ED-CFD20588E089}"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University Of Central Missouri</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9183D6-6EFB-4FC6-A6DD-13C6D24988B5}" type="datetime1">
              <a:rPr lang="en-US" smtClean="0"/>
              <a:t>5/4/2017</a:t>
            </a:fld>
            <a:endParaRPr lang="en-US" dirty="0"/>
          </a:p>
        </p:txBody>
      </p:sp>
      <p:sp>
        <p:nvSpPr>
          <p:cNvPr id="8" name="Footer Placeholder 7"/>
          <p:cNvSpPr>
            <a:spLocks noGrp="1"/>
          </p:cNvSpPr>
          <p:nvPr>
            <p:ph type="ftr" sz="quarter" idx="11"/>
          </p:nvPr>
        </p:nvSpPr>
        <p:spPr/>
        <p:txBody>
          <a:bodyPr/>
          <a:lstStyle/>
          <a:p>
            <a:r>
              <a:rPr lang="en-US"/>
              <a:t>University Of Central Missouri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2DD53-98E6-414E-9984-683BD3D13D41}" type="datetime1">
              <a:rPr lang="en-US" smtClean="0"/>
              <a:t>5/4/2017</a:t>
            </a:fld>
            <a:endParaRPr lang="en-US" dirty="0"/>
          </a:p>
        </p:txBody>
      </p:sp>
      <p:sp>
        <p:nvSpPr>
          <p:cNvPr id="4" name="Footer Placeholder 3"/>
          <p:cNvSpPr>
            <a:spLocks noGrp="1"/>
          </p:cNvSpPr>
          <p:nvPr>
            <p:ph type="ftr" sz="quarter" idx="11"/>
          </p:nvPr>
        </p:nvSpPr>
        <p:spPr/>
        <p:txBody>
          <a:bodyPr/>
          <a:lstStyle/>
          <a:p>
            <a:r>
              <a:rPr lang="en-US"/>
              <a:t>University Of Central Missouri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947C8-3ACD-4037-B239-DE026F88F186}" type="datetime1">
              <a:rPr lang="en-US" smtClean="0"/>
              <a:t>5/4/2017</a:t>
            </a:fld>
            <a:endParaRPr lang="en-US" dirty="0"/>
          </a:p>
        </p:txBody>
      </p:sp>
      <p:sp>
        <p:nvSpPr>
          <p:cNvPr id="3" name="Footer Placeholder 2"/>
          <p:cNvSpPr>
            <a:spLocks noGrp="1"/>
          </p:cNvSpPr>
          <p:nvPr>
            <p:ph type="ftr" sz="quarter" idx="11"/>
          </p:nvPr>
        </p:nvSpPr>
        <p:spPr/>
        <p:txBody>
          <a:bodyPr/>
          <a:lstStyle/>
          <a:p>
            <a:r>
              <a:rPr lang="en-US"/>
              <a:t>University Of Central Missouri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59771-E862-46EB-BD4F-2D31BE045CA4}"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University Of Central Missouri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3026-A93C-40B5-B67B-BF08271AE9CD}" type="datetime1">
              <a:rPr lang="en-US" smtClean="0"/>
              <a:t>5/4/2017</a:t>
            </a:fld>
            <a:endParaRPr lang="en-US" dirty="0"/>
          </a:p>
        </p:txBody>
      </p:sp>
      <p:sp>
        <p:nvSpPr>
          <p:cNvPr id="6" name="Footer Placeholder 5"/>
          <p:cNvSpPr>
            <a:spLocks noGrp="1"/>
          </p:cNvSpPr>
          <p:nvPr>
            <p:ph type="ftr" sz="quarter" idx="11"/>
          </p:nvPr>
        </p:nvSpPr>
        <p:spPr/>
        <p:txBody>
          <a:bodyPr/>
          <a:lstStyle/>
          <a:p>
            <a:r>
              <a:rPr lang="en-US"/>
              <a:t>University Of Central Missouri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B3FB7D-557D-4C31-815D-33437984CAAA}" type="datetime1">
              <a:rPr lang="en-US" smtClean="0"/>
              <a:t>5/4/2017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University Of Central Missouri</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241" y="1278355"/>
            <a:ext cx="7698317" cy="2091264"/>
          </a:xfrm>
        </p:spPr>
        <p:txBody>
          <a:bodyPr/>
          <a:lstStyle/>
          <a:p>
            <a:r>
              <a:rPr lang="en-IN" sz="4000" b="1" dirty="0"/>
              <a:t>Timesheet Database Management System  Using Indexes and </a:t>
            </a:r>
            <a:r>
              <a:rPr lang="en-IN" sz="4000" b="1" dirty="0" smtClean="0"/>
              <a:t>joins</a:t>
            </a:r>
            <a:endParaRPr lang="en-IN" sz="4000" b="1" dirty="0"/>
          </a:p>
        </p:txBody>
      </p:sp>
      <p:sp>
        <p:nvSpPr>
          <p:cNvPr id="3" name="Subtitle 2"/>
          <p:cNvSpPr>
            <a:spLocks noGrp="1"/>
          </p:cNvSpPr>
          <p:nvPr>
            <p:ph type="subTitle" idx="1"/>
          </p:nvPr>
        </p:nvSpPr>
        <p:spPr/>
        <p:txBody>
          <a:bodyPr/>
          <a:lstStyle/>
          <a:p>
            <a:r>
              <a:rPr lang="en-IN" dirty="0"/>
              <a:t>By</a:t>
            </a:r>
          </a:p>
          <a:p>
            <a:r>
              <a:rPr lang="en-IN" dirty="0"/>
              <a:t>  </a:t>
            </a:r>
            <a:r>
              <a:rPr lang="en-IN" dirty="0" err="1"/>
              <a:t>Group:</a:t>
            </a:r>
            <a:r>
              <a:rPr lang="en-IN" sz="2400" b="1" dirty="0" err="1"/>
              <a:t>SAL</a:t>
            </a:r>
            <a:endParaRPr lang="en-IN" sz="2800" b="1" dirty="0"/>
          </a:p>
        </p:txBody>
      </p:sp>
      <p:sp>
        <p:nvSpPr>
          <p:cNvPr id="4" name="TextBox 3"/>
          <p:cNvSpPr txBox="1"/>
          <p:nvPr/>
        </p:nvSpPr>
        <p:spPr>
          <a:xfrm>
            <a:off x="457200" y="236035"/>
            <a:ext cx="4734629" cy="646331"/>
          </a:xfrm>
          <a:prstGeom prst="rect">
            <a:avLst/>
          </a:prstGeom>
          <a:noFill/>
        </p:spPr>
        <p:txBody>
          <a:bodyPr wrap="none" rtlCol="0">
            <a:spAutoFit/>
          </a:bodyPr>
          <a:lstStyle/>
          <a:p>
            <a:r>
              <a:rPr lang="en-IN" dirty="0"/>
              <a:t>CS5600 Advanced </a:t>
            </a:r>
            <a:r>
              <a:rPr lang="en-IN" dirty="0" err="1"/>
              <a:t>DataBase</a:t>
            </a:r>
            <a:r>
              <a:rPr lang="en-IN" dirty="0"/>
              <a:t> Management Systems</a:t>
            </a:r>
          </a:p>
          <a:p>
            <a:endParaRPr lang="en-IN" dirty="0"/>
          </a:p>
        </p:txBody>
      </p:sp>
      <p:sp>
        <p:nvSpPr>
          <p:cNvPr id="5" name="TextBox 4"/>
          <p:cNvSpPr txBox="1"/>
          <p:nvPr/>
        </p:nvSpPr>
        <p:spPr>
          <a:xfrm>
            <a:off x="9949390" y="236035"/>
            <a:ext cx="1576136" cy="369332"/>
          </a:xfrm>
          <a:prstGeom prst="rect">
            <a:avLst/>
          </a:prstGeom>
          <a:noFill/>
        </p:spPr>
        <p:txBody>
          <a:bodyPr wrap="square" rtlCol="0">
            <a:spAutoFit/>
          </a:bodyPr>
          <a:lstStyle/>
          <a:p>
            <a:r>
              <a:rPr lang="en-IN" dirty="0"/>
              <a:t>Spring 2017</a:t>
            </a:r>
          </a:p>
        </p:txBody>
      </p:sp>
      <p:sp>
        <p:nvSpPr>
          <p:cNvPr id="6" name="TextBox 5"/>
          <p:cNvSpPr txBox="1"/>
          <p:nvPr/>
        </p:nvSpPr>
        <p:spPr>
          <a:xfrm>
            <a:off x="4002157" y="5618922"/>
            <a:ext cx="7089913" cy="1200329"/>
          </a:xfrm>
          <a:prstGeom prst="rect">
            <a:avLst/>
          </a:prstGeom>
          <a:noFill/>
        </p:spPr>
        <p:txBody>
          <a:bodyPr wrap="square" rtlCol="0">
            <a:spAutoFit/>
          </a:bodyPr>
          <a:lstStyle/>
          <a:p>
            <a:pPr algn="ctr"/>
            <a:r>
              <a:rPr lang="en-IN" b="1" dirty="0"/>
              <a:t>Team</a:t>
            </a:r>
          </a:p>
          <a:p>
            <a:r>
              <a:rPr lang="en-US" dirty="0"/>
              <a:t> 					    </a:t>
            </a:r>
            <a:r>
              <a:rPr lang="en-US" b="1" dirty="0" err="1"/>
              <a:t>Anusha</a:t>
            </a:r>
            <a:r>
              <a:rPr lang="en-US" b="1" dirty="0"/>
              <a:t> </a:t>
            </a:r>
            <a:r>
              <a:rPr lang="en-US" b="1" dirty="0" err="1"/>
              <a:t>Chanumolu</a:t>
            </a:r>
            <a:r>
              <a:rPr lang="en-US" b="1" dirty="0"/>
              <a:t>   -  700654648</a:t>
            </a:r>
          </a:p>
          <a:p>
            <a:r>
              <a:rPr lang="en-US" b="1" dirty="0"/>
              <a:t>                       			    Lalitha Madhuri </a:t>
            </a:r>
            <a:r>
              <a:rPr lang="en-US" b="1" dirty="0" err="1"/>
              <a:t>Putachala</a:t>
            </a:r>
            <a:r>
              <a:rPr lang="en-US" b="1" dirty="0"/>
              <a:t> - 700657631</a:t>
            </a:r>
          </a:p>
          <a:p>
            <a:r>
              <a:rPr lang="en-US" b="1" dirty="0"/>
              <a:t>         	    			    </a:t>
            </a:r>
            <a:r>
              <a:rPr lang="en-US" b="1" dirty="0" err="1"/>
              <a:t>Srividya</a:t>
            </a:r>
            <a:r>
              <a:rPr lang="en-US" b="1" dirty="0"/>
              <a:t> </a:t>
            </a:r>
            <a:r>
              <a:rPr lang="en-US" b="1" dirty="0" err="1"/>
              <a:t>Gundarapu</a:t>
            </a:r>
            <a:r>
              <a:rPr lang="en-US" b="1" dirty="0"/>
              <a:t>   -  700658410</a:t>
            </a:r>
            <a:endParaRPr lang="en-IN" b="1" dirty="0"/>
          </a:p>
        </p:txBody>
      </p:sp>
      <p:sp>
        <p:nvSpPr>
          <p:cNvPr id="7" name="Footer Placeholder 6"/>
          <p:cNvSpPr>
            <a:spLocks noGrp="1"/>
          </p:cNvSpPr>
          <p:nvPr>
            <p:ph type="ftr" sz="quarter" idx="11"/>
          </p:nvPr>
        </p:nvSpPr>
        <p:spPr>
          <a:xfrm>
            <a:off x="4435463" y="1138655"/>
            <a:ext cx="4309615" cy="279400"/>
          </a:xfrm>
        </p:spPr>
        <p:txBody>
          <a:bodyPr/>
          <a:lstStyle/>
          <a:p>
            <a:r>
              <a:rPr lang="en-US" sz="1600" b="1" dirty="0"/>
              <a:t>University Of Central Missouri</a:t>
            </a:r>
          </a:p>
        </p:txBody>
      </p:sp>
    </p:spTree>
    <p:extLst>
      <p:ext uri="{BB962C8B-B14F-4D97-AF65-F5344CB8AC3E}">
        <p14:creationId xmlns:p14="http://schemas.microsoft.com/office/powerpoint/2010/main" val="3115994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8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rotWithShape="1">
          <a:blip r:embed="rId2"/>
          <a:srcRect/>
          <a:stretch/>
        </p:blipFill>
        <p:spPr>
          <a:xfrm>
            <a:off x="279009" y="471792"/>
            <a:ext cx="11633982" cy="6090787"/>
          </a:xfrm>
          <a:prstGeom prst="rect">
            <a:avLst/>
          </a:prstGeom>
        </p:spPr>
      </p:pic>
      <p:sp>
        <p:nvSpPr>
          <p:cNvPr id="49" name="Rectangle 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63E9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p>
        </p:txBody>
      </p:sp>
      <p:sp>
        <p:nvSpPr>
          <p:cNvPr id="4" name="Rectangle 3"/>
          <p:cNvSpPr/>
          <p:nvPr/>
        </p:nvSpPr>
        <p:spPr>
          <a:xfrm>
            <a:off x="463685" y="51230"/>
            <a:ext cx="2091278" cy="369332"/>
          </a:xfrm>
          <a:prstGeom prst="rect">
            <a:avLst/>
          </a:prstGeom>
        </p:spPr>
        <p:txBody>
          <a:bodyPr wrap="none">
            <a:spAutoFit/>
          </a:bodyPr>
          <a:lstStyle/>
          <a:p>
            <a:r>
              <a:rPr lang="en-US" dirty="0">
                <a:solidFill>
                  <a:schemeClr val="bg1"/>
                </a:solidFill>
              </a:rPr>
              <a:t>Giving Primary Key :</a:t>
            </a:r>
            <a:endParaRPr lang="en-US" dirty="0"/>
          </a:p>
        </p:txBody>
      </p:sp>
    </p:spTree>
    <p:extLst>
      <p:ext uri="{BB962C8B-B14F-4D97-AF65-F5344CB8AC3E}">
        <p14:creationId xmlns:p14="http://schemas.microsoft.com/office/powerpoint/2010/main" val="767478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44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p:nvPr/>
        </p:nvPicPr>
        <p:blipFill>
          <a:blip r:embed="rId2"/>
          <a:stretch>
            <a:fillRect/>
          </a:stretch>
        </p:blipFill>
        <p:spPr>
          <a:xfrm>
            <a:off x="309489" y="262597"/>
            <a:ext cx="11605845" cy="6203853"/>
          </a:xfrm>
          <a:prstGeom prst="rect">
            <a:avLst/>
          </a:prstGeom>
        </p:spPr>
      </p:pic>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4CE6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p>
        </p:txBody>
      </p:sp>
    </p:spTree>
    <p:extLst>
      <p:ext uri="{BB962C8B-B14F-4D97-AF65-F5344CB8AC3E}">
        <p14:creationId xmlns:p14="http://schemas.microsoft.com/office/powerpoint/2010/main" val="3024628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63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2"/>
          <a:stretch>
            <a:fillRect/>
          </a:stretch>
        </p:blipFill>
        <p:spPr>
          <a:xfrm>
            <a:off x="264942" y="471792"/>
            <a:ext cx="11662116" cy="6203854"/>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515B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endParaRPr lang="en-US" dirty="0"/>
          </a:p>
        </p:txBody>
      </p:sp>
      <p:sp>
        <p:nvSpPr>
          <p:cNvPr id="4" name="Rectangle 3"/>
          <p:cNvSpPr/>
          <p:nvPr/>
        </p:nvSpPr>
        <p:spPr>
          <a:xfrm>
            <a:off x="463685" y="51230"/>
            <a:ext cx="3795398" cy="369332"/>
          </a:xfrm>
          <a:prstGeom prst="rect">
            <a:avLst/>
          </a:prstGeom>
        </p:spPr>
        <p:txBody>
          <a:bodyPr wrap="none">
            <a:spAutoFit/>
          </a:bodyPr>
          <a:lstStyle/>
          <a:p>
            <a:r>
              <a:rPr lang="en-US" dirty="0">
                <a:solidFill>
                  <a:schemeClr val="bg1"/>
                </a:solidFill>
              </a:rPr>
              <a:t>Execution Plan before applying Indexes:</a:t>
            </a:r>
            <a:endParaRPr lang="en-US" dirty="0"/>
          </a:p>
        </p:txBody>
      </p:sp>
    </p:spTree>
    <p:extLst>
      <p:ext uri="{BB962C8B-B14F-4D97-AF65-F5344CB8AC3E}">
        <p14:creationId xmlns:p14="http://schemas.microsoft.com/office/powerpoint/2010/main" val="2241462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A3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2"/>
          <a:stretch>
            <a:fillRect/>
          </a:stretch>
        </p:blipFill>
        <p:spPr>
          <a:xfrm>
            <a:off x="243840" y="471792"/>
            <a:ext cx="11704319" cy="6372665"/>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424C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endParaRPr lang="en-US" dirty="0"/>
          </a:p>
        </p:txBody>
      </p:sp>
      <p:sp>
        <p:nvSpPr>
          <p:cNvPr id="4" name="Rectangle 3"/>
          <p:cNvSpPr/>
          <p:nvPr/>
        </p:nvSpPr>
        <p:spPr>
          <a:xfrm>
            <a:off x="243840" y="102459"/>
            <a:ext cx="1799275" cy="369332"/>
          </a:xfrm>
          <a:prstGeom prst="rect">
            <a:avLst/>
          </a:prstGeom>
        </p:spPr>
        <p:txBody>
          <a:bodyPr wrap="none">
            <a:spAutoFit/>
          </a:bodyPr>
          <a:lstStyle/>
          <a:p>
            <a:r>
              <a:rPr lang="en-US" dirty="0">
                <a:solidFill>
                  <a:schemeClr val="bg1"/>
                </a:solidFill>
              </a:rPr>
              <a:t>Applying Indexes:</a:t>
            </a:r>
            <a:endParaRPr lang="en-US" dirty="0"/>
          </a:p>
        </p:txBody>
      </p:sp>
    </p:spTree>
    <p:extLst>
      <p:ext uri="{BB962C8B-B14F-4D97-AF65-F5344CB8AC3E}">
        <p14:creationId xmlns:p14="http://schemas.microsoft.com/office/powerpoint/2010/main" val="1485829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University Of Central Missouri</a:t>
            </a:r>
            <a:endParaRPr lang="en-US" dirty="0"/>
          </a:p>
        </p:txBody>
      </p:sp>
      <p:sp>
        <p:nvSpPr>
          <p:cNvPr id="3" name="TextBox 2"/>
          <p:cNvSpPr txBox="1"/>
          <p:nvPr/>
        </p:nvSpPr>
        <p:spPr>
          <a:xfrm>
            <a:off x="1125416" y="1302912"/>
            <a:ext cx="10187354" cy="3970318"/>
          </a:xfrm>
          <a:prstGeom prst="rect">
            <a:avLst/>
          </a:prstGeom>
          <a:noFill/>
        </p:spPr>
        <p:txBody>
          <a:bodyPr wrap="square" rtlCol="0">
            <a:spAutoFit/>
          </a:bodyPr>
          <a:lstStyle/>
          <a:p>
            <a:r>
              <a:rPr lang="en-US" b="1" dirty="0" smtClean="0">
                <a:latin typeface="Times New Roman" pitchFamily="18" charset="0"/>
                <a:cs typeface="Times New Roman" pitchFamily="18" charset="0"/>
              </a:rPr>
              <a:t>Clustered Index : </a:t>
            </a:r>
          </a:p>
          <a:p>
            <a:pPr marL="285750" indent="-285750">
              <a:buFont typeface="Wingdings" pitchFamily="2" charset="2"/>
              <a:buChar char="Ø"/>
            </a:pPr>
            <a:r>
              <a:rPr lang="en-US" dirty="0" smtClean="0">
                <a:latin typeface="Times New Roman" pitchFamily="18" charset="0"/>
                <a:cs typeface="Times New Roman" pitchFamily="18" charset="0"/>
              </a:rPr>
              <a:t>A clustered index is a special type of index that reorders the way records in the table are physically stored. Therefore table can have only one clustered index. By default SQL Server takes primary key as clustered Index.</a:t>
            </a:r>
          </a:p>
          <a:p>
            <a:pPr marL="285750" indent="-285750">
              <a:buFont typeface="Wingdings" pitchFamily="2" charset="2"/>
              <a:buChar char="Ø"/>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we have created </a:t>
            </a: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lustered index on the two tables that we have shown in the previous slide. In the below slide we can see the cost consumption on that particular table.</a:t>
            </a:r>
          </a:p>
          <a:p>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Merge Join :</a:t>
            </a:r>
          </a:p>
          <a:p>
            <a:pPr marL="285750" indent="-285750">
              <a:buFont typeface="Wingdings" pitchFamily="2" charset="2"/>
              <a:buChar char="Ø"/>
            </a:pPr>
            <a:r>
              <a:rPr lang="en-US" dirty="0" smtClean="0">
                <a:latin typeface="Times New Roman" pitchFamily="18" charset="0"/>
                <a:cs typeface="Times New Roman" pitchFamily="18" charset="0"/>
              </a:rPr>
              <a:t>Merge </a:t>
            </a:r>
            <a:r>
              <a:rPr lang="en-US" dirty="0">
                <a:latin typeface="Times New Roman" pitchFamily="18" charset="0"/>
                <a:cs typeface="Times New Roman" pitchFamily="18" charset="0"/>
              </a:rPr>
              <a:t>join is possible for the tables have an index on the join column. The index either clustered or covering non-clustered </a:t>
            </a:r>
            <a:r>
              <a:rPr lang="en-US" dirty="0" smtClean="0">
                <a:latin typeface="Times New Roman" pitchFamily="18" charset="0"/>
                <a:cs typeface="Times New Roman" pitchFamily="18" charset="0"/>
              </a:rPr>
              <a:t>index.</a:t>
            </a:r>
          </a:p>
          <a:p>
            <a:pPr marL="285750" indent="-285750">
              <a:buFont typeface="Wingdings" pitchFamily="2" charset="2"/>
              <a:buChar char="Ø"/>
            </a:pPr>
            <a:r>
              <a:rPr lang="en-US" dirty="0" smtClean="0">
                <a:latin typeface="Times New Roman" pitchFamily="18" charset="0"/>
                <a:cs typeface="Times New Roman" pitchFamily="18" charset="0"/>
              </a:rPr>
              <a:t>After applying clustered index on the above two tables  it will take merge join instead of Hash join.</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40911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65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9B61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p>
        </p:txBody>
      </p:sp>
      <p:pic>
        <p:nvPicPr>
          <p:cNvPr id="7" name="Picture 6"/>
          <p:cNvPicPr/>
          <p:nvPr/>
        </p:nvPicPr>
        <p:blipFill>
          <a:blip r:embed="rId2"/>
          <a:stretch>
            <a:fillRect/>
          </a:stretch>
        </p:blipFill>
        <p:spPr>
          <a:xfrm>
            <a:off x="320780" y="471792"/>
            <a:ext cx="11550439" cy="6161649"/>
          </a:xfrm>
          <a:prstGeom prst="rect">
            <a:avLst/>
          </a:prstGeom>
        </p:spPr>
      </p:pic>
      <p:sp>
        <p:nvSpPr>
          <p:cNvPr id="4" name="Rectangle 3"/>
          <p:cNvSpPr/>
          <p:nvPr/>
        </p:nvSpPr>
        <p:spPr>
          <a:xfrm>
            <a:off x="169640" y="51230"/>
            <a:ext cx="3689600" cy="369332"/>
          </a:xfrm>
          <a:prstGeom prst="rect">
            <a:avLst/>
          </a:prstGeom>
        </p:spPr>
        <p:txBody>
          <a:bodyPr wrap="none">
            <a:spAutoFit/>
          </a:bodyPr>
          <a:lstStyle/>
          <a:p>
            <a:r>
              <a:rPr lang="en-US" dirty="0">
                <a:solidFill>
                  <a:schemeClr val="bg1"/>
                </a:solidFill>
              </a:rPr>
              <a:t>Execution Plan After applying Indexes:</a:t>
            </a:r>
            <a:endParaRPr lang="en-US" dirty="0"/>
          </a:p>
        </p:txBody>
      </p:sp>
    </p:spTree>
    <p:extLst>
      <p:ext uri="{BB962C8B-B14F-4D97-AF65-F5344CB8AC3E}">
        <p14:creationId xmlns:p14="http://schemas.microsoft.com/office/powerpoint/2010/main" val="4076410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 Performance</a:t>
            </a:r>
          </a:p>
        </p:txBody>
      </p:sp>
      <p:sp>
        <p:nvSpPr>
          <p:cNvPr id="2" name="Footer Placeholder 1"/>
          <p:cNvSpPr>
            <a:spLocks noGrp="1"/>
          </p:cNvSpPr>
          <p:nvPr>
            <p:ph type="ftr" sz="quarter" idx="11"/>
          </p:nvPr>
        </p:nvSpPr>
        <p:spPr/>
        <p:txBody>
          <a:bodyPr/>
          <a:lstStyle/>
          <a:p>
            <a:r>
              <a:rPr lang="en-US"/>
              <a:t>University Of Central Missouri</a:t>
            </a:r>
            <a:endParaRPr lang="en-US" dirty="0"/>
          </a:p>
        </p:txBody>
      </p:sp>
      <p:sp>
        <p:nvSpPr>
          <p:cNvPr id="6" name="Rectangle 5"/>
          <p:cNvSpPr/>
          <p:nvPr/>
        </p:nvSpPr>
        <p:spPr>
          <a:xfrm>
            <a:off x="2505301" y="2609962"/>
            <a:ext cx="6096000" cy="4093428"/>
          </a:xfrm>
          <a:prstGeom prst="rect">
            <a:avLst/>
          </a:prstGeom>
        </p:spPr>
        <p:txBody>
          <a:bodyPr>
            <a:spAutoFit/>
          </a:bodyPr>
          <a:lstStyle/>
          <a:p>
            <a:pPr lvl="3"/>
            <a:r>
              <a:rPr lang="en-IN" sz="2800" dirty="0"/>
              <a:t>             Joins</a:t>
            </a:r>
          </a:p>
          <a:p>
            <a:pPr lvl="3"/>
            <a:endParaRPr lang="en-IN" sz="2800" dirty="0"/>
          </a:p>
          <a:p>
            <a:pPr marL="1371600" lvl="2" indent="-457200">
              <a:buFont typeface="Wingdings" panose="05000000000000000000" pitchFamily="2" charset="2"/>
              <a:buChar char="ü"/>
            </a:pPr>
            <a:r>
              <a:rPr lang="en-IN" sz="2800" dirty="0"/>
              <a:t>Nested Loop Join</a:t>
            </a:r>
          </a:p>
          <a:p>
            <a:pPr marL="1371600" lvl="2" indent="-457200">
              <a:buFont typeface="Wingdings" panose="05000000000000000000" pitchFamily="2" charset="2"/>
              <a:buChar char="ü"/>
            </a:pPr>
            <a:r>
              <a:rPr lang="en-IN" sz="2800" dirty="0"/>
              <a:t>Hash Join</a:t>
            </a:r>
          </a:p>
          <a:p>
            <a:pPr marL="1371600" lvl="2" indent="-457200">
              <a:buFont typeface="Wingdings" panose="05000000000000000000" pitchFamily="2" charset="2"/>
              <a:buChar char="ü"/>
            </a:pPr>
            <a:r>
              <a:rPr lang="en-IN" sz="2800" dirty="0"/>
              <a:t>Sort Merge</a:t>
            </a:r>
          </a:p>
          <a:p>
            <a:pPr marL="1371600" lvl="2" indent="-457200">
              <a:buFont typeface="Wingdings" panose="05000000000000000000" pitchFamily="2" charset="2"/>
              <a:buChar char="ü"/>
            </a:pPr>
            <a:r>
              <a:rPr lang="en-IN" sz="2800" dirty="0"/>
              <a:t>Star Transformation</a:t>
            </a:r>
          </a:p>
          <a:p>
            <a:pPr lvl="2"/>
            <a:endParaRPr lang="en-IN" sz="2800" dirty="0"/>
          </a:p>
          <a:p>
            <a:pPr lvl="2"/>
            <a:endParaRPr lang="en-IN" sz="2800" dirty="0"/>
          </a:p>
          <a:p>
            <a:pPr lvl="2"/>
            <a:endParaRPr lang="en-IN" dirty="0"/>
          </a:p>
          <a:p>
            <a:endParaRPr lang="en-IN" dirty="0"/>
          </a:p>
        </p:txBody>
      </p:sp>
    </p:spTree>
    <p:extLst>
      <p:ext uri="{BB962C8B-B14F-4D97-AF65-F5344CB8AC3E}">
        <p14:creationId xmlns:p14="http://schemas.microsoft.com/office/powerpoint/2010/main" val="2038114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 Tuning (Hints)</a:t>
            </a:r>
          </a:p>
        </p:txBody>
      </p:sp>
      <p:sp>
        <p:nvSpPr>
          <p:cNvPr id="3" name="Footer Placeholder 2"/>
          <p:cNvSpPr>
            <a:spLocks noGrp="1"/>
          </p:cNvSpPr>
          <p:nvPr>
            <p:ph type="ftr" sz="quarter" idx="11"/>
          </p:nvPr>
        </p:nvSpPr>
        <p:spPr/>
        <p:txBody>
          <a:bodyPr/>
          <a:lstStyle/>
          <a:p>
            <a:r>
              <a:rPr lang="en-US"/>
              <a:t>University Of Central Missouri</a:t>
            </a:r>
            <a:endParaRPr lang="en-US" dirty="0"/>
          </a:p>
        </p:txBody>
      </p:sp>
      <p:sp>
        <p:nvSpPr>
          <p:cNvPr id="4" name="Rectangle 3"/>
          <p:cNvSpPr/>
          <p:nvPr/>
        </p:nvSpPr>
        <p:spPr>
          <a:xfrm>
            <a:off x="1046922" y="3028319"/>
            <a:ext cx="6096000" cy="3231654"/>
          </a:xfrm>
          <a:prstGeom prst="rect">
            <a:avLst/>
          </a:prstGeom>
        </p:spPr>
        <p:txBody>
          <a:bodyPr>
            <a:spAutoFit/>
          </a:bodyPr>
          <a:lstStyle/>
          <a:p>
            <a:pPr marL="1371600" lvl="2" indent="-4572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use_nl</a:t>
            </a:r>
            <a:r>
              <a:rPr lang="en-US" sz="2400" dirty="0">
                <a:latin typeface="Times New Roman" panose="02020603050405020304" pitchFamily="18" charset="0"/>
                <a:cs typeface="Times New Roman" panose="02020603050405020304" pitchFamily="18" charset="0"/>
              </a:rPr>
              <a:t>(tab)</a:t>
            </a:r>
          </a:p>
          <a:p>
            <a:pPr marL="1371600" lvl="2" indent="-4572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use_nl_with_index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tab,indx</a:t>
            </a:r>
            <a:r>
              <a:rPr lang="en-US" sz="2400" dirty="0">
                <a:latin typeface="Times New Roman" panose="02020603050405020304" pitchFamily="18" charset="0"/>
                <a:cs typeface="Times New Roman" panose="02020603050405020304" pitchFamily="18" charset="0"/>
              </a:rPr>
              <a:t>)</a:t>
            </a:r>
          </a:p>
          <a:p>
            <a:pPr marL="1371600" lvl="2" indent="-4572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use_hash</a:t>
            </a:r>
            <a:r>
              <a:rPr lang="en-US" sz="2400" dirty="0">
                <a:latin typeface="Times New Roman" panose="02020603050405020304" pitchFamily="18" charset="0"/>
                <a:cs typeface="Times New Roman" panose="02020603050405020304" pitchFamily="18" charset="0"/>
              </a:rPr>
              <a:t>(tab)</a:t>
            </a:r>
          </a:p>
          <a:p>
            <a:pPr marL="1371600" lvl="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Ordered</a:t>
            </a:r>
          </a:p>
          <a:p>
            <a:pPr marL="1371600" lvl="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index(tab, </a:t>
            </a:r>
            <a:r>
              <a:rPr lang="en-US" sz="2400" dirty="0" err="1">
                <a:latin typeface="Times New Roman" panose="02020603050405020304" pitchFamily="18" charset="0"/>
                <a:cs typeface="Times New Roman" panose="02020603050405020304" pitchFamily="18" charset="0"/>
              </a:rPr>
              <a:t>indx</a:t>
            </a:r>
            <a:r>
              <a:rPr lang="en-US" sz="2400" dirty="0">
                <a:latin typeface="Times New Roman" panose="02020603050405020304" pitchFamily="18" charset="0"/>
                <a:cs typeface="Times New Roman" panose="02020603050405020304" pitchFamily="18" charset="0"/>
              </a:rPr>
              <a:t>)</a:t>
            </a:r>
          </a:p>
          <a:p>
            <a:pPr marL="1371600" lvl="2" indent="-4572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no_index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tab,indx</a:t>
            </a:r>
            <a:r>
              <a:rPr lang="en-US" sz="24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pPr lvl="2"/>
            <a:endParaRPr lang="en-IN" sz="3600" dirty="0">
              <a:latin typeface="Times New Roman" panose="02020603050405020304" pitchFamily="18" charset="0"/>
              <a:cs typeface="Times New Roman" panose="02020603050405020304" pitchFamily="18" charset="0"/>
            </a:endParaRPr>
          </a:p>
          <a:p>
            <a:pPr lvl="2"/>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57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Footer Placeholder 2"/>
          <p:cNvSpPr>
            <a:spLocks noGrp="1"/>
          </p:cNvSpPr>
          <p:nvPr>
            <p:ph type="ftr" sz="quarter" idx="11"/>
          </p:nvPr>
        </p:nvSpPr>
        <p:spPr/>
        <p:txBody>
          <a:bodyPr/>
          <a:lstStyle/>
          <a:p>
            <a:r>
              <a:rPr lang="en-US" smtClean="0"/>
              <a:t>University Of Central Missouri</a:t>
            </a:r>
            <a:endParaRPr lang="en-US" dirty="0"/>
          </a:p>
        </p:txBody>
      </p:sp>
      <p:sp>
        <p:nvSpPr>
          <p:cNvPr id="4" name="Rectangle 3"/>
          <p:cNvSpPr/>
          <p:nvPr/>
        </p:nvSpPr>
        <p:spPr>
          <a:xfrm>
            <a:off x="1296472" y="2767198"/>
            <a:ext cx="9740721" cy="2862322"/>
          </a:xfrm>
          <a:prstGeom prst="rect">
            <a:avLst/>
          </a:prstGeom>
        </p:spPr>
        <p:txBody>
          <a:bodyPr wrap="square">
            <a:spAutoFit/>
          </a:bodyPr>
          <a:lstStyle/>
          <a:p>
            <a:r>
              <a:rPr lang="en-US" b="1" u="sng" dirty="0"/>
              <a:t>HASH JOIN: -</a:t>
            </a:r>
            <a:endParaRPr lang="en-US" dirty="0"/>
          </a:p>
          <a:p>
            <a:pPr lvl="0"/>
            <a:r>
              <a:rPr lang="en-US" dirty="0"/>
              <a:t>Hash joins is possible for tables with no index (or) either of the big tables has indexed. It’s best join for this circumstance. Why it’s best join? Because it’s worked great for big tables with no index and run the query parallel (more than one processor) and give the best performance. Most of folk says its heavy lifter join.</a:t>
            </a:r>
          </a:p>
          <a:p>
            <a:endParaRPr lang="en-US" b="1" dirty="0" smtClean="0"/>
          </a:p>
          <a:p>
            <a:r>
              <a:rPr lang="en-US" b="1" dirty="0"/>
              <a:t> </a:t>
            </a:r>
            <a:endParaRPr lang="en-US" dirty="0"/>
          </a:p>
          <a:p>
            <a:r>
              <a:rPr lang="en-US" b="1" u="sng" dirty="0"/>
              <a:t>NESTED LOOP JOIN: -</a:t>
            </a:r>
            <a:endParaRPr lang="en-US" dirty="0"/>
          </a:p>
          <a:p>
            <a:pPr lvl="0"/>
            <a:r>
              <a:rPr lang="en-US" dirty="0"/>
              <a:t>Nested loop join is possible for small tables with index (or) either of the big tables have indexed. It’s best join for this circumstance. Why it’s best join? Because it works great for small tables like, compares each row from one table to each row from the other table ‘looping’.</a:t>
            </a:r>
          </a:p>
        </p:txBody>
      </p:sp>
    </p:spTree>
    <p:extLst>
      <p:ext uri="{BB962C8B-B14F-4D97-AF65-F5344CB8AC3E}">
        <p14:creationId xmlns:p14="http://schemas.microsoft.com/office/powerpoint/2010/main" val="2485406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blipFill>
            <a:blip r:embed="rId2"/>
            <a:stretch/>
          </a:blipFill>
          <a:ln>
            <a:noFill/>
          </a:ln>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736" y="0"/>
            <a:ext cx="12229962" cy="6856214"/>
            <a:chOff x="-15736" y="0"/>
            <a:chExt cx="12229962" cy="6856214"/>
          </a:xfrm>
        </p:grpSpPr>
        <p:pic>
          <p:nvPicPr>
            <p:cNvPr id="12" name="Picture 11"/>
            <p:cNvPicPr>
              <a:picLocks noChangeAspect="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p:cNvPicPr>
              <a:picLocks noChangeAspect="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26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rotWithShape="1">
          <a:blip r:embed="rId5" cstate="print"/>
          <a:srcRect/>
          <a:stretch/>
        </p:blipFill>
        <p:spPr bwMode="auto">
          <a:xfrm>
            <a:off x="277421" y="467275"/>
            <a:ext cx="11633981" cy="6386732"/>
          </a:xfrm>
          <a:prstGeom prst="rect">
            <a:avLst/>
          </a:prstGeom>
          <a:noFill/>
        </p:spPr>
      </p:pic>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F0F716"/>
            </a:solidFill>
          </a:ln>
        </p:spPr>
        <p:style>
          <a:lnRef idx="1">
            <a:schemeClr val="accent1"/>
          </a:lnRef>
          <a:fillRef idx="3">
            <a:schemeClr val="accent1"/>
          </a:fillRef>
          <a:effectRef idx="2">
            <a:schemeClr val="accent1"/>
          </a:effectRef>
          <a:fontRef idx="minor">
            <a:schemeClr val="lt1"/>
          </a:fontRef>
        </p:style>
      </p:sp>
      <p:sp>
        <p:nvSpPr>
          <p:cNvPr id="3" name="Footer Placeholder 2"/>
          <p:cNvSpPr>
            <a:spLocks noGrp="1"/>
          </p:cNvSpPr>
          <p:nvPr>
            <p:ph type="ftr" sz="quarter" idx="11"/>
          </p:nvPr>
        </p:nvSpPr>
        <p:spPr>
          <a:xfrm>
            <a:off x="1295401" y="5852264"/>
            <a:ext cx="7305900" cy="279400"/>
          </a:xfrm>
        </p:spPr>
        <p:txBody>
          <a:bodyPr vert="horz" lIns="91440" tIns="45720" rIns="91440" bIns="45720" rtlCol="0" anchor="ctr">
            <a:normAutofit/>
          </a:bodyPr>
          <a:lstStyle/>
          <a:p>
            <a:r>
              <a:rPr lang="en-US" b="0" i="0" kern="1200" dirty="0">
                <a:solidFill>
                  <a:schemeClr val="tx1"/>
                </a:solidFill>
                <a:effectLst/>
                <a:latin typeface="+mn-lt"/>
                <a:ea typeface="+mn-ea"/>
                <a:cs typeface="+mn-cs"/>
              </a:rPr>
              <a:t>University Of Central Missouri</a:t>
            </a:r>
          </a:p>
        </p:txBody>
      </p:sp>
      <p:sp>
        <p:nvSpPr>
          <p:cNvPr id="5" name="Rectangle 4"/>
          <p:cNvSpPr/>
          <p:nvPr/>
        </p:nvSpPr>
        <p:spPr>
          <a:xfrm>
            <a:off x="463685" y="37921"/>
            <a:ext cx="2607702" cy="369332"/>
          </a:xfrm>
          <a:prstGeom prst="rect">
            <a:avLst/>
          </a:prstGeom>
        </p:spPr>
        <p:txBody>
          <a:bodyPr wrap="none">
            <a:spAutoFit/>
          </a:bodyPr>
          <a:lstStyle/>
          <a:p>
            <a:r>
              <a:rPr lang="en-US" dirty="0">
                <a:solidFill>
                  <a:schemeClr val="bg1"/>
                </a:solidFill>
              </a:rPr>
              <a:t>Real time Query Example :</a:t>
            </a:r>
            <a:endParaRPr lang="en-US" dirty="0"/>
          </a:p>
        </p:txBody>
      </p:sp>
    </p:spTree>
    <p:extLst>
      <p:ext uri="{BB962C8B-B14F-4D97-AF65-F5344CB8AC3E}">
        <p14:creationId xmlns:p14="http://schemas.microsoft.com/office/powerpoint/2010/main" val="1219022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133" y="929123"/>
            <a:ext cx="9601196" cy="1303867"/>
          </a:xfrm>
        </p:spPr>
        <p:txBody>
          <a:bodyPr/>
          <a:lstStyle/>
          <a:p>
            <a:r>
              <a:rPr lang="en-US" dirty="0"/>
              <a:t>Overview</a:t>
            </a:r>
            <a:endParaRPr lang="en-IN" dirty="0"/>
          </a:p>
        </p:txBody>
      </p:sp>
      <p:sp>
        <p:nvSpPr>
          <p:cNvPr id="3" name="Content Placeholder 2"/>
          <p:cNvSpPr>
            <a:spLocks noGrp="1"/>
          </p:cNvSpPr>
          <p:nvPr>
            <p:ph idx="1"/>
          </p:nvPr>
        </p:nvSpPr>
        <p:spPr>
          <a:xfrm>
            <a:off x="1427923" y="2517175"/>
            <a:ext cx="9601196" cy="3318936"/>
          </a:xfrm>
        </p:spPr>
        <p:txBody>
          <a:bodyPr>
            <a:normAutofit fontScale="92500" lnSpcReduction="10000"/>
          </a:bodyPr>
          <a:lstStyle/>
          <a:p>
            <a:pPr lvl="1"/>
            <a:r>
              <a:rPr lang="en-IN" sz="2800" dirty="0"/>
              <a:t>Aim</a:t>
            </a:r>
          </a:p>
          <a:p>
            <a:pPr lvl="1"/>
            <a:r>
              <a:rPr lang="en-IN" sz="2800" dirty="0"/>
              <a:t>How it is used ?</a:t>
            </a:r>
          </a:p>
          <a:p>
            <a:pPr lvl="1"/>
            <a:r>
              <a:rPr lang="en-IN" sz="2800" dirty="0"/>
              <a:t>Implementation Environment</a:t>
            </a:r>
          </a:p>
          <a:p>
            <a:pPr lvl="1"/>
            <a:r>
              <a:rPr lang="en-IN" sz="2800" dirty="0"/>
              <a:t>Table Definitions</a:t>
            </a:r>
          </a:p>
          <a:p>
            <a:pPr lvl="1"/>
            <a:r>
              <a:rPr lang="en-IN" sz="2800" dirty="0"/>
              <a:t>Test Plans</a:t>
            </a:r>
          </a:p>
          <a:p>
            <a:pPr lvl="1"/>
            <a:r>
              <a:rPr lang="en-IN" sz="2800" dirty="0"/>
              <a:t>Temporary Results</a:t>
            </a:r>
          </a:p>
          <a:p>
            <a:pPr lvl="1"/>
            <a:endParaRPr lang="en-IN" sz="2800" dirty="0"/>
          </a:p>
          <a:p>
            <a:endParaRPr lang="en-IN" dirty="0"/>
          </a:p>
        </p:txBody>
      </p:sp>
      <p:sp>
        <p:nvSpPr>
          <p:cNvPr id="4" name="Footer Placeholder 3"/>
          <p:cNvSpPr>
            <a:spLocks noGrp="1"/>
          </p:cNvSpPr>
          <p:nvPr>
            <p:ph type="ftr" sz="quarter" idx="11"/>
          </p:nvPr>
        </p:nvSpPr>
        <p:spPr/>
        <p:txBody>
          <a:bodyPr/>
          <a:lstStyle/>
          <a:p>
            <a:r>
              <a:rPr lang="en-US" b="1" dirty="0"/>
              <a:t>University</a:t>
            </a:r>
            <a:r>
              <a:rPr lang="en-US" dirty="0"/>
              <a:t> Of Central Missouri</a:t>
            </a:r>
          </a:p>
        </p:txBody>
      </p:sp>
    </p:spTree>
    <p:extLst>
      <p:ext uri="{BB962C8B-B14F-4D97-AF65-F5344CB8AC3E}">
        <p14:creationId xmlns:p14="http://schemas.microsoft.com/office/powerpoint/2010/main" val="2168286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srcRect/>
          <a:stretch/>
        </p:blipFill>
        <p:spPr bwMode="auto">
          <a:xfrm>
            <a:off x="283800" y="244249"/>
            <a:ext cx="11648049" cy="6471137"/>
          </a:xfrm>
          <a:prstGeom prst="rect">
            <a:avLst/>
          </a:prstGeom>
          <a:noFill/>
        </p:spPr>
      </p:pic>
      <p:sp>
        <p:nvSpPr>
          <p:cNvPr id="5" name="Title 4"/>
          <p:cNvSpPr>
            <a:spLocks noGrp="1"/>
          </p:cNvSpPr>
          <p:nvPr>
            <p:ph type="title"/>
          </p:nvPr>
        </p:nvSpPr>
        <p:spPr>
          <a:xfrm>
            <a:off x="7597728" y="5021777"/>
            <a:ext cx="3693940" cy="583808"/>
          </a:xfrm>
        </p:spPr>
        <p:txBody>
          <a:bodyPr>
            <a:normAutofit fontScale="90000"/>
          </a:bodyPr>
          <a:lstStyle/>
          <a:p>
            <a:r>
              <a:rPr lang="en-US" sz="3600" dirty="0"/>
              <a:t>With Out Index</a:t>
            </a:r>
            <a:endParaRPr lang="en-US" dirty="0"/>
          </a:p>
        </p:txBody>
      </p:sp>
      <p:sp>
        <p:nvSpPr>
          <p:cNvPr id="3" name="Footer Placeholder 2"/>
          <p:cNvSpPr>
            <a:spLocks noGrp="1"/>
          </p:cNvSpPr>
          <p:nvPr>
            <p:ph type="ftr" sz="quarter" idx="11"/>
          </p:nvPr>
        </p:nvSpPr>
        <p:spPr>
          <a:xfrm>
            <a:off x="1295401" y="5969000"/>
            <a:ext cx="7305900" cy="279400"/>
          </a:xfrm>
        </p:spPr>
        <p:txBody>
          <a:bodyPr>
            <a:normAutofit/>
          </a:bodyPr>
          <a:lstStyle/>
          <a:p>
            <a:r>
              <a:rPr lang="en-US"/>
              <a:t>University Of Central Missouri</a:t>
            </a:r>
            <a:endParaRPr lang="en-US" dirty="0"/>
          </a:p>
        </p:txBody>
      </p:sp>
    </p:spTree>
    <p:extLst>
      <p:ext uri="{BB962C8B-B14F-4D97-AF65-F5344CB8AC3E}">
        <p14:creationId xmlns:p14="http://schemas.microsoft.com/office/powerpoint/2010/main" val="4134068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University Of Central Missouri</a:t>
            </a:r>
            <a:endParaRPr lang="en-US" dirty="0"/>
          </a:p>
        </p:txBody>
      </p:sp>
      <p:sp>
        <p:nvSpPr>
          <p:cNvPr id="8" name="TextBox 7"/>
          <p:cNvSpPr txBox="1"/>
          <p:nvPr/>
        </p:nvSpPr>
        <p:spPr>
          <a:xfrm>
            <a:off x="1030308" y="1439032"/>
            <a:ext cx="9352335" cy="3785652"/>
          </a:xfrm>
          <a:prstGeom prst="rect">
            <a:avLst/>
          </a:prstGeom>
          <a:noFill/>
        </p:spPr>
        <p:txBody>
          <a:bodyPr wrap="square" rtlCol="0">
            <a:spAutoFit/>
          </a:bodyPr>
          <a:lstStyle/>
          <a:p>
            <a:r>
              <a:rPr lang="en-US" sz="2400" dirty="0" smtClean="0"/>
              <a:t>Analysed tables in real time scenario with applying all the indexes and joins. Checked Query optimization by giving Hash join </a:t>
            </a:r>
          </a:p>
          <a:p>
            <a:r>
              <a:rPr lang="en-US" sz="2400" dirty="0" smtClean="0"/>
              <a:t>and Merge Join and nested loop Join to analyse the cost optimization.</a:t>
            </a:r>
          </a:p>
          <a:p>
            <a:endParaRPr lang="en-US" sz="2400" dirty="0"/>
          </a:p>
          <a:p>
            <a:r>
              <a:rPr lang="en-US" sz="2400" dirty="0"/>
              <a:t>Sql Statements are used to retrieve data from the database. We can get same results by writing different sql queries. But use of the best query is important when performance is considered. So you need to sql query tuning based on the requirement. Here is the list of queries which we use regularly and how these sql queries can be optimized for better performance.</a:t>
            </a:r>
          </a:p>
          <a:p>
            <a:r>
              <a:rPr lang="en-US" sz="2400" dirty="0" smtClean="0"/>
              <a:t> </a:t>
            </a:r>
            <a:endParaRPr lang="en-US" sz="2400" dirty="0"/>
          </a:p>
        </p:txBody>
      </p:sp>
    </p:spTree>
    <p:extLst>
      <p:ext uri="{BB962C8B-B14F-4D97-AF65-F5344CB8AC3E}">
        <p14:creationId xmlns:p14="http://schemas.microsoft.com/office/powerpoint/2010/main" val="4055892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26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rotWithShape="1">
          <a:blip r:embed="rId2" cstate="print"/>
          <a:srcRect/>
          <a:stretch/>
        </p:blipFill>
        <p:spPr bwMode="auto">
          <a:xfrm>
            <a:off x="267286" y="295422"/>
            <a:ext cx="11718388" cy="6302326"/>
          </a:xfrm>
          <a:prstGeom prst="rect">
            <a:avLst/>
          </a:prstGeom>
          <a:noFill/>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3EE5FF"/>
            </a:solidFill>
          </a:ln>
        </p:spPr>
        <p:style>
          <a:lnRef idx="1">
            <a:schemeClr val="accent1"/>
          </a:lnRef>
          <a:fillRef idx="3">
            <a:schemeClr val="accent1"/>
          </a:fillRef>
          <a:effectRef idx="2">
            <a:schemeClr val="accent1"/>
          </a:effectRef>
          <a:fontRef idx="minor">
            <a:schemeClr val="lt1"/>
          </a:fontRef>
        </p:style>
      </p:sp>
      <p:sp>
        <p:nvSpPr>
          <p:cNvPr id="4" name="Footer Placeholder 3"/>
          <p:cNvSpPr>
            <a:spLocks noGrp="1"/>
          </p:cNvSpPr>
          <p:nvPr>
            <p:ph type="ftr" sz="quarter" idx="11"/>
          </p:nvPr>
        </p:nvSpPr>
        <p:spPr>
          <a:xfrm>
            <a:off x="1295401" y="5852264"/>
            <a:ext cx="7305900" cy="279400"/>
          </a:xfrm>
        </p:spPr>
        <p:txBody>
          <a:bodyPr>
            <a:normAutofit/>
          </a:bodyPr>
          <a:lstStyle/>
          <a:p>
            <a:r>
              <a:rPr lang="en-US"/>
              <a:t>University Of Central Missouri</a:t>
            </a:r>
            <a:endParaRPr lang="en-US" dirty="0"/>
          </a:p>
        </p:txBody>
      </p:sp>
      <p:sp>
        <p:nvSpPr>
          <p:cNvPr id="7" name="Rectangle 6"/>
          <p:cNvSpPr/>
          <p:nvPr/>
        </p:nvSpPr>
        <p:spPr>
          <a:xfrm>
            <a:off x="8278291" y="4946525"/>
            <a:ext cx="2567900" cy="584775"/>
          </a:xfrm>
          <a:prstGeom prst="rect">
            <a:avLst/>
          </a:prstGeom>
        </p:spPr>
        <p:txBody>
          <a:bodyPr wrap="square">
            <a:spAutoFit/>
          </a:bodyPr>
          <a:lstStyle/>
          <a:p>
            <a:r>
              <a:rPr lang="en-US" dirty="0"/>
              <a:t> </a:t>
            </a:r>
            <a:r>
              <a:rPr lang="en-US" sz="3200" dirty="0"/>
              <a:t>After Indexes</a:t>
            </a:r>
            <a:endParaRPr lang="en-US" dirty="0"/>
          </a:p>
        </p:txBody>
      </p:sp>
    </p:spTree>
    <p:extLst>
      <p:ext uri="{BB962C8B-B14F-4D97-AF65-F5344CB8AC3E}">
        <p14:creationId xmlns:p14="http://schemas.microsoft.com/office/powerpoint/2010/main" val="2224388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University Of Central Missouri</a:t>
            </a:r>
            <a:endParaRPr lang="en-US" dirty="0"/>
          </a:p>
        </p:txBody>
      </p:sp>
      <p:pic>
        <p:nvPicPr>
          <p:cNvPr id="5" name="Picture 4"/>
          <p:cNvPicPr/>
          <p:nvPr/>
        </p:nvPicPr>
        <p:blipFill>
          <a:blip r:embed="rId2" cstate="print"/>
          <a:srcRect/>
          <a:stretch>
            <a:fillRect/>
          </a:stretch>
        </p:blipFill>
        <p:spPr bwMode="auto">
          <a:xfrm>
            <a:off x="281354" y="187569"/>
            <a:ext cx="11676184" cy="6254261"/>
          </a:xfrm>
          <a:prstGeom prst="rect">
            <a:avLst/>
          </a:prstGeom>
          <a:noFill/>
          <a:ln w="9525">
            <a:noFill/>
            <a:miter lim="800000"/>
            <a:headEnd/>
            <a:tailEnd/>
          </a:ln>
        </p:spPr>
      </p:pic>
      <p:sp>
        <p:nvSpPr>
          <p:cNvPr id="6" name="Rectangle 5"/>
          <p:cNvSpPr/>
          <p:nvPr/>
        </p:nvSpPr>
        <p:spPr>
          <a:xfrm rot="10800000" flipV="1">
            <a:off x="5779476" y="3890664"/>
            <a:ext cx="5146431" cy="923330"/>
          </a:xfrm>
          <a:prstGeom prst="rect">
            <a:avLst/>
          </a:prstGeom>
        </p:spPr>
        <p:txBody>
          <a:bodyPr wrap="square">
            <a:spAutoFit/>
          </a:bodyPr>
          <a:lstStyle/>
          <a:p>
            <a:r>
              <a:rPr lang="en-US" dirty="0"/>
              <a:t>  </a:t>
            </a:r>
          </a:p>
          <a:p>
            <a:r>
              <a:rPr lang="en-US" dirty="0"/>
              <a:t>Force index using index(</a:t>
            </a:r>
            <a:r>
              <a:rPr lang="en-US" dirty="0" err="1"/>
              <a:t>tablename</a:t>
            </a:r>
            <a:r>
              <a:rPr lang="en-US" dirty="0"/>
              <a:t>, index name):</a:t>
            </a:r>
          </a:p>
          <a:p>
            <a:endParaRPr lang="en-US" dirty="0"/>
          </a:p>
        </p:txBody>
      </p:sp>
    </p:spTree>
    <p:extLst>
      <p:ext uri="{BB962C8B-B14F-4D97-AF65-F5344CB8AC3E}">
        <p14:creationId xmlns:p14="http://schemas.microsoft.com/office/powerpoint/2010/main" val="85113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University Of Central Missouri</a:t>
            </a:r>
            <a:endParaRPr lang="en-US" dirty="0"/>
          </a:p>
        </p:txBody>
      </p:sp>
      <p:pic>
        <p:nvPicPr>
          <p:cNvPr id="3" name="Picture 2"/>
          <p:cNvPicPr/>
          <p:nvPr/>
        </p:nvPicPr>
        <p:blipFill>
          <a:blip r:embed="rId2" cstate="print"/>
          <a:srcRect/>
          <a:stretch>
            <a:fillRect/>
          </a:stretch>
        </p:blipFill>
        <p:spPr bwMode="auto">
          <a:xfrm>
            <a:off x="211015" y="267286"/>
            <a:ext cx="11760591" cy="6358596"/>
          </a:xfrm>
          <a:prstGeom prst="rect">
            <a:avLst/>
          </a:prstGeom>
          <a:noFill/>
          <a:ln w="9525">
            <a:noFill/>
            <a:miter lim="800000"/>
            <a:headEnd/>
            <a:tailEnd/>
          </a:ln>
        </p:spPr>
      </p:pic>
      <p:sp>
        <p:nvSpPr>
          <p:cNvPr id="4" name="Rectangle 3"/>
          <p:cNvSpPr/>
          <p:nvPr/>
        </p:nvSpPr>
        <p:spPr>
          <a:xfrm>
            <a:off x="7869177" y="4721442"/>
            <a:ext cx="2533066" cy="523220"/>
          </a:xfrm>
          <a:prstGeom prst="rect">
            <a:avLst/>
          </a:prstGeom>
        </p:spPr>
        <p:txBody>
          <a:bodyPr wrap="none">
            <a:spAutoFit/>
          </a:bodyPr>
          <a:lstStyle/>
          <a:p>
            <a:r>
              <a:rPr lang="en-US" sz="2800" dirty="0"/>
              <a:t>Using  </a:t>
            </a:r>
            <a:r>
              <a:rPr lang="en-US" sz="2800" dirty="0" err="1"/>
              <a:t>Use_hash</a:t>
            </a:r>
            <a:endParaRPr lang="en-US" dirty="0"/>
          </a:p>
        </p:txBody>
      </p:sp>
    </p:spTree>
    <p:extLst>
      <p:ext uri="{BB962C8B-B14F-4D97-AF65-F5344CB8AC3E}">
        <p14:creationId xmlns:p14="http://schemas.microsoft.com/office/powerpoint/2010/main" val="2557135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 name="Title 2"/>
          <p:cNvSpPr>
            <a:spLocks noGrp="1"/>
          </p:cNvSpPr>
          <p:nvPr>
            <p:ph type="title"/>
          </p:nvPr>
        </p:nvSpPr>
        <p:spPr>
          <a:xfrm>
            <a:off x="804421" y="796374"/>
            <a:ext cx="10583158" cy="880027"/>
          </a:xfrm>
        </p:spPr>
        <p:txBody>
          <a:bodyPr>
            <a:normAutofit/>
          </a:bodyPr>
          <a:lstStyle/>
          <a:p>
            <a:r>
              <a:rPr lang="en-US">
                <a:solidFill>
                  <a:srgbClr val="FFFFFF"/>
                </a:solidFill>
              </a:rPr>
              <a:t>Conclusion</a:t>
            </a:r>
          </a:p>
        </p:txBody>
      </p:sp>
      <p:sp>
        <p:nvSpPr>
          <p:cNvPr id="4" name="Content Placeholder 3"/>
          <p:cNvSpPr>
            <a:spLocks noGrp="1"/>
          </p:cNvSpPr>
          <p:nvPr>
            <p:ph idx="1"/>
          </p:nvPr>
        </p:nvSpPr>
        <p:spPr>
          <a:xfrm>
            <a:off x="1295401" y="2612256"/>
            <a:ext cx="9601196" cy="3263612"/>
          </a:xfrm>
        </p:spPr>
        <p:txBody>
          <a:bodyPr>
            <a:normAutofit/>
          </a:bodyPr>
          <a:lstStyle/>
          <a:p>
            <a:r>
              <a:rPr lang="en-US" dirty="0"/>
              <a:t>We Reduced Query Cost by verifying Query Optimization and fine tuning techniques.</a:t>
            </a:r>
          </a:p>
          <a:p>
            <a:endParaRPr lang="en-US" dirty="0"/>
          </a:p>
          <a:p>
            <a:r>
              <a:rPr lang="en-US" dirty="0"/>
              <a:t>Analysed few tables by applying all types of indexes and joins and verified how it works with </a:t>
            </a:r>
            <a:r>
              <a:rPr lang="en-US" dirty="0" smtClean="0"/>
              <a:t>Data</a:t>
            </a:r>
            <a:r>
              <a:rPr lang="en-US" dirty="0"/>
              <a:t>.</a:t>
            </a:r>
          </a:p>
          <a:p>
            <a:endParaRPr lang="en-US" dirty="0"/>
          </a:p>
          <a:p>
            <a:r>
              <a:rPr lang="en-US" dirty="0"/>
              <a:t>Executed and Validated all the required Test cases.</a:t>
            </a:r>
          </a:p>
        </p:txBody>
      </p:sp>
      <p:sp>
        <p:nvSpPr>
          <p:cNvPr id="2" name="Footer Placeholder 1"/>
          <p:cNvSpPr>
            <a:spLocks noGrp="1"/>
          </p:cNvSpPr>
          <p:nvPr>
            <p:ph type="ftr" sz="quarter" idx="11"/>
          </p:nvPr>
        </p:nvSpPr>
        <p:spPr>
          <a:xfrm>
            <a:off x="1295401" y="5969000"/>
            <a:ext cx="7305900" cy="279400"/>
          </a:xfrm>
        </p:spPr>
        <p:txBody>
          <a:bodyPr>
            <a:normAutofit/>
          </a:bodyPr>
          <a:lstStyle/>
          <a:p>
            <a:r>
              <a:rPr lang="en-US"/>
              <a:t>University Of Central Missouri</a:t>
            </a:r>
            <a:endParaRPr lang="en-US" dirty="0"/>
          </a:p>
        </p:txBody>
      </p:sp>
    </p:spTree>
    <p:extLst>
      <p:ext uri="{BB962C8B-B14F-4D97-AF65-F5344CB8AC3E}">
        <p14:creationId xmlns:p14="http://schemas.microsoft.com/office/powerpoint/2010/main" val="2532640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1073" y="1859588"/>
            <a:ext cx="7698317" cy="1252720"/>
          </a:xfrm>
        </p:spPr>
        <p:txBody>
          <a:bodyPr/>
          <a:lstStyle/>
          <a:p>
            <a:r>
              <a:rPr lang="en-IN" sz="4000" b="1" dirty="0"/>
              <a:t>Thank You</a:t>
            </a:r>
          </a:p>
        </p:txBody>
      </p:sp>
      <p:sp>
        <p:nvSpPr>
          <p:cNvPr id="4" name="TextBox 3"/>
          <p:cNvSpPr txBox="1"/>
          <p:nvPr/>
        </p:nvSpPr>
        <p:spPr>
          <a:xfrm>
            <a:off x="457200" y="236035"/>
            <a:ext cx="4508607" cy="369332"/>
          </a:xfrm>
          <a:prstGeom prst="rect">
            <a:avLst/>
          </a:prstGeom>
          <a:noFill/>
        </p:spPr>
        <p:txBody>
          <a:bodyPr wrap="none" rtlCol="0">
            <a:spAutoFit/>
          </a:bodyPr>
          <a:lstStyle/>
          <a:p>
            <a:r>
              <a:rPr lang="en-IN" dirty="0"/>
              <a:t>CS5600 Advance Database Management System</a:t>
            </a:r>
          </a:p>
        </p:txBody>
      </p:sp>
      <p:sp>
        <p:nvSpPr>
          <p:cNvPr id="5" name="TextBox 4"/>
          <p:cNvSpPr txBox="1"/>
          <p:nvPr/>
        </p:nvSpPr>
        <p:spPr>
          <a:xfrm>
            <a:off x="9949390" y="236035"/>
            <a:ext cx="1576136" cy="369332"/>
          </a:xfrm>
          <a:prstGeom prst="rect">
            <a:avLst/>
          </a:prstGeom>
          <a:noFill/>
        </p:spPr>
        <p:txBody>
          <a:bodyPr wrap="square" rtlCol="0">
            <a:spAutoFit/>
          </a:bodyPr>
          <a:lstStyle/>
          <a:p>
            <a:r>
              <a:rPr lang="en-IN" dirty="0"/>
              <a:t>Spring 2017</a:t>
            </a:r>
          </a:p>
        </p:txBody>
      </p:sp>
      <p:sp>
        <p:nvSpPr>
          <p:cNvPr id="7" name="Footer Placeholder 6"/>
          <p:cNvSpPr>
            <a:spLocks noGrp="1"/>
          </p:cNvSpPr>
          <p:nvPr>
            <p:ph type="ftr" sz="quarter" idx="11"/>
          </p:nvPr>
        </p:nvSpPr>
        <p:spPr>
          <a:xfrm>
            <a:off x="9370718" y="6604005"/>
            <a:ext cx="4309615" cy="279400"/>
          </a:xfrm>
        </p:spPr>
        <p:txBody>
          <a:bodyPr/>
          <a:lstStyle/>
          <a:p>
            <a:r>
              <a:rPr lang="en-US" sz="1600" b="1" dirty="0"/>
              <a:t>University Of Central Missouri</a:t>
            </a:r>
          </a:p>
        </p:txBody>
      </p:sp>
      <p:sp>
        <p:nvSpPr>
          <p:cNvPr id="8" name="Rectangle 7"/>
          <p:cNvSpPr/>
          <p:nvPr/>
        </p:nvSpPr>
        <p:spPr>
          <a:xfrm>
            <a:off x="2826762" y="4350325"/>
            <a:ext cx="6918487" cy="1015663"/>
          </a:xfrm>
          <a:prstGeom prst="rect">
            <a:avLst/>
          </a:prstGeom>
        </p:spPr>
        <p:txBody>
          <a:bodyPr wrap="square">
            <a:spAutoFit/>
          </a:bodyPr>
          <a:lstStyle/>
          <a:p>
            <a:r>
              <a:rPr lang="en-US" dirty="0"/>
              <a:t>					</a:t>
            </a:r>
            <a:r>
              <a:rPr lang="en-US" sz="1400" b="1" dirty="0"/>
              <a:t>    </a:t>
            </a:r>
            <a:r>
              <a:rPr lang="en-US" sz="1400" b="1" dirty="0" err="1"/>
              <a:t>Anusha</a:t>
            </a:r>
            <a:r>
              <a:rPr lang="en-US" sz="1400" b="1" dirty="0"/>
              <a:t> </a:t>
            </a:r>
            <a:r>
              <a:rPr lang="en-US" sz="1400" b="1" dirty="0" err="1"/>
              <a:t>Chanumolu</a:t>
            </a:r>
            <a:r>
              <a:rPr lang="en-US" sz="1400" b="1" dirty="0"/>
              <a:t> </a:t>
            </a:r>
          </a:p>
          <a:p>
            <a:r>
              <a:rPr lang="en-US" sz="1400" b="1" dirty="0"/>
              <a:t>                       			    Lalitha Madhuri </a:t>
            </a:r>
            <a:r>
              <a:rPr lang="en-US" sz="1400" b="1" dirty="0" err="1"/>
              <a:t>Putachala</a:t>
            </a:r>
            <a:endParaRPr lang="en-US" sz="1400" b="1" dirty="0"/>
          </a:p>
          <a:p>
            <a:r>
              <a:rPr lang="en-US" sz="1400" b="1" dirty="0"/>
              <a:t>         	    			              </a:t>
            </a:r>
            <a:r>
              <a:rPr lang="en-US" sz="1400" b="1" dirty="0" err="1"/>
              <a:t>Srividya</a:t>
            </a:r>
            <a:r>
              <a:rPr lang="en-US" sz="1400" b="1" dirty="0"/>
              <a:t> </a:t>
            </a:r>
            <a:r>
              <a:rPr lang="en-US" sz="1400" b="1" dirty="0" err="1"/>
              <a:t>Gundarapu</a:t>
            </a:r>
            <a:r>
              <a:rPr lang="en-US" sz="1400" b="1" dirty="0"/>
              <a:t>   	    </a:t>
            </a:r>
          </a:p>
          <a:p>
            <a:r>
              <a:rPr lang="en-US" sz="1400" b="1" dirty="0"/>
              <a:t>					</a:t>
            </a:r>
            <a:endParaRPr lang="en-IN" sz="1400" b="1" dirty="0"/>
          </a:p>
        </p:txBody>
      </p:sp>
    </p:spTree>
    <p:extLst>
      <p:ext uri="{BB962C8B-B14F-4D97-AF65-F5344CB8AC3E}">
        <p14:creationId xmlns:p14="http://schemas.microsoft.com/office/powerpoint/2010/main" val="118007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pPr lvl="0">
              <a:buSzPct val="45000"/>
              <a:buFont typeface="StarSymbol"/>
              <a:buChar char="●"/>
            </a:pPr>
            <a:r>
              <a:rPr lang="en-US" dirty="0"/>
              <a:t>The purpose of this project is to develop a Database Management System for the Office at University of Central Missouri.</a:t>
            </a:r>
          </a:p>
          <a:p>
            <a:pPr marL="0" lvl="0" indent="0">
              <a:buSzPct val="45000"/>
              <a:buNone/>
            </a:pPr>
            <a:endParaRPr lang="en-US" dirty="0"/>
          </a:p>
          <a:p>
            <a:pPr lvl="0">
              <a:buSzPct val="45000"/>
              <a:buFont typeface="StarSymbol"/>
              <a:buChar char="●"/>
            </a:pPr>
            <a:r>
              <a:rPr lang="en-US" dirty="0"/>
              <a:t>This DBMS tool aids the Office to trace and manage the employee working hours in a certain period of time.</a:t>
            </a:r>
          </a:p>
          <a:p>
            <a:endParaRPr lang="en-US" dirty="0"/>
          </a:p>
        </p:txBody>
      </p:sp>
      <p:sp>
        <p:nvSpPr>
          <p:cNvPr id="4" name="Footer Placeholder 3"/>
          <p:cNvSpPr>
            <a:spLocks noGrp="1"/>
          </p:cNvSpPr>
          <p:nvPr>
            <p:ph type="ftr" sz="quarter" idx="11"/>
          </p:nvPr>
        </p:nvSpPr>
        <p:spPr/>
        <p:txBody>
          <a:bodyPr/>
          <a:lstStyle/>
          <a:p>
            <a:r>
              <a:rPr lang="en-US"/>
              <a:t>University Of Central Missouri</a:t>
            </a:r>
            <a:endParaRPr lang="en-US" dirty="0"/>
          </a:p>
        </p:txBody>
      </p:sp>
    </p:spTree>
    <p:extLst>
      <p:ext uri="{BB962C8B-B14F-4D97-AF65-F5344CB8AC3E}">
        <p14:creationId xmlns:p14="http://schemas.microsoft.com/office/powerpoint/2010/main" val="189814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and Technologies</a:t>
            </a:r>
          </a:p>
        </p:txBody>
      </p:sp>
      <p:sp>
        <p:nvSpPr>
          <p:cNvPr id="3" name="Content Placeholder 2"/>
          <p:cNvSpPr>
            <a:spLocks noGrp="1"/>
          </p:cNvSpPr>
          <p:nvPr>
            <p:ph idx="1"/>
          </p:nvPr>
        </p:nvSpPr>
        <p:spPr/>
        <p:txBody>
          <a:bodyPr>
            <a:normAutofit/>
          </a:bodyPr>
          <a:lstStyle/>
          <a:p>
            <a:r>
              <a:rPr lang="en-IN" sz="2400" dirty="0"/>
              <a:t>It Requires an Efficient Database system to log their timesheet.</a:t>
            </a:r>
          </a:p>
          <a:p>
            <a:r>
              <a:rPr lang="en-IN" sz="2400" dirty="0"/>
              <a:t>We have used MySQL  for Database.</a:t>
            </a:r>
          </a:p>
          <a:p>
            <a:r>
              <a:rPr lang="en-IN" dirty="0"/>
              <a:t>JAVA (GUI using Java Swings)</a:t>
            </a:r>
          </a:p>
          <a:p>
            <a:r>
              <a:rPr lang="en-IN" dirty="0"/>
              <a:t>We have included Different Modules. </a:t>
            </a:r>
            <a:endParaRPr lang="en-IN" sz="2400" dirty="0"/>
          </a:p>
          <a:p>
            <a:pPr marL="0" indent="0">
              <a:buNone/>
            </a:pPr>
            <a:endParaRPr lang="en-IN" sz="2400" dirty="0"/>
          </a:p>
        </p:txBody>
      </p:sp>
      <p:sp>
        <p:nvSpPr>
          <p:cNvPr id="4" name="Footer Placeholder 3"/>
          <p:cNvSpPr>
            <a:spLocks noGrp="1"/>
          </p:cNvSpPr>
          <p:nvPr>
            <p:ph type="ftr" sz="quarter" idx="11"/>
          </p:nvPr>
        </p:nvSpPr>
        <p:spPr/>
        <p:txBody>
          <a:bodyPr/>
          <a:lstStyle/>
          <a:p>
            <a:r>
              <a:rPr lang="en-US"/>
              <a:t>University Of Central Missouri</a:t>
            </a:r>
            <a:endParaRPr lang="en-US" dirty="0"/>
          </a:p>
        </p:txBody>
      </p:sp>
    </p:spTree>
    <p:extLst>
      <p:ext uri="{BB962C8B-B14F-4D97-AF65-F5344CB8AC3E}">
        <p14:creationId xmlns:p14="http://schemas.microsoft.com/office/powerpoint/2010/main" val="80252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105514" y="1202936"/>
            <a:ext cx="9980973" cy="4452129"/>
          </a:xfrm>
          <a:prstGeom prst="rect">
            <a:avLst/>
          </a:prstGeom>
          <a:solidFill>
            <a:schemeClr val="accent1"/>
          </a:solidFill>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w="2222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Footer Placeholder 3"/>
          <p:cNvSpPr>
            <a:spLocks noGrp="1"/>
          </p:cNvSpPr>
          <p:nvPr>
            <p:ph type="ftr" sz="quarter" idx="11"/>
          </p:nvPr>
        </p:nvSpPr>
        <p:spPr>
          <a:xfrm>
            <a:off x="1295401" y="5852264"/>
            <a:ext cx="7305900" cy="279400"/>
          </a:xfrm>
        </p:spPr>
        <p:txBody>
          <a:bodyPr>
            <a:normAutofit/>
          </a:bodyPr>
          <a:lstStyle/>
          <a:p>
            <a:r>
              <a:rPr lang="en-US"/>
              <a:t>University Of Central Missouri</a:t>
            </a:r>
            <a:endParaRPr lang="en-US" dirty="0"/>
          </a:p>
        </p:txBody>
      </p:sp>
      <p:sp>
        <p:nvSpPr>
          <p:cNvPr id="6" name="TextBox 5"/>
          <p:cNvSpPr txBox="1"/>
          <p:nvPr/>
        </p:nvSpPr>
        <p:spPr>
          <a:xfrm flipH="1">
            <a:off x="778413" y="782374"/>
            <a:ext cx="3695114" cy="400110"/>
          </a:xfrm>
          <a:prstGeom prst="rect">
            <a:avLst/>
          </a:prstGeom>
          <a:noFill/>
        </p:spPr>
        <p:txBody>
          <a:bodyPr wrap="square" rtlCol="0">
            <a:spAutoFit/>
          </a:bodyPr>
          <a:lstStyle/>
          <a:p>
            <a:r>
              <a:rPr lang="en-US" sz="2000" dirty="0"/>
              <a:t>Relational Database Design</a:t>
            </a:r>
          </a:p>
        </p:txBody>
      </p:sp>
    </p:spTree>
    <p:extLst>
      <p:ext uri="{BB962C8B-B14F-4D97-AF65-F5344CB8AC3E}">
        <p14:creationId xmlns:p14="http://schemas.microsoft.com/office/powerpoint/2010/main" val="2687975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52108" y="954756"/>
            <a:ext cx="2730414" cy="4946003"/>
          </a:xfrm>
        </p:spPr>
        <p:txBody>
          <a:bodyPr>
            <a:normAutofit/>
          </a:bodyPr>
          <a:lstStyle/>
          <a:p>
            <a:r>
              <a:rPr lang="en-IN">
                <a:solidFill>
                  <a:srgbClr val="FFFFFF"/>
                </a:solidFill>
              </a:rPr>
              <a:t>Creating table for Student_employee</a:t>
            </a:r>
          </a:p>
        </p:txBody>
      </p:sp>
      <p:sp>
        <p:nvSpPr>
          <p:cNvPr id="3" name="Content Placeholder 2"/>
          <p:cNvSpPr>
            <a:spLocks noGrp="1"/>
          </p:cNvSpPr>
          <p:nvPr>
            <p:ph idx="1"/>
          </p:nvPr>
        </p:nvSpPr>
        <p:spPr>
          <a:xfrm>
            <a:off x="5150360" y="469900"/>
            <a:ext cx="5953630" cy="5405968"/>
          </a:xfrm>
        </p:spPr>
        <p:txBody>
          <a:bodyPr anchor="ctr">
            <a:normAutofit/>
          </a:bodyPr>
          <a:lstStyle/>
          <a:p>
            <a:pPr marL="0" indent="0">
              <a:lnSpc>
                <a:spcPct val="90000"/>
              </a:lnSpc>
              <a:buNone/>
            </a:pPr>
            <a:endParaRPr lang="en-US" sz="2000" i="1">
              <a:solidFill>
                <a:schemeClr val="bg1"/>
              </a:solidFill>
              <a:latin typeface="Times New Roman" panose="02020603050405020304" pitchFamily="18" charset="0"/>
              <a:cs typeface="Times New Roman" panose="02020603050405020304" pitchFamily="18" charset="0"/>
            </a:endParaRP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CREATE TABLE `student_employee` (</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`uid` int(11) NOT NULL DEFAULT '0',</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`First_Name` varchar(20)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`Last_Name` varchar(20)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`Middle_Name` varchar(20)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`SSN` int(9) NOT NULL DEFAULT '0',</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`Position_id` varchar(2)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`Regular_Max_Hours` int(11)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`Break_Max_Hours` int(11)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`Department` varchar(15)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`join_Date` date DEFAULT NULL,</a:t>
            </a:r>
          </a:p>
          <a:p>
            <a:pPr>
              <a:lnSpc>
                <a:spcPct val="90000"/>
              </a:lnSpc>
            </a:pPr>
            <a:r>
              <a:rPr lang="en-US" sz="2000">
                <a:solidFill>
                  <a:schemeClr val="bg1"/>
                </a:solidFill>
                <a:latin typeface="Times New Roman" panose="02020603050405020304" pitchFamily="18" charset="0"/>
                <a:cs typeface="Times New Roman" panose="02020603050405020304" pitchFamily="18" charset="0"/>
              </a:rPr>
              <a:t>  PRIMARY KEY (`uid`,`SSN`))</a:t>
            </a:r>
          </a:p>
          <a:p>
            <a:pPr>
              <a:lnSpc>
                <a:spcPct val="90000"/>
              </a:lnSpc>
            </a:pPr>
            <a:endParaRPr lang="en-IN" sz="2000">
              <a:solidFill>
                <a:schemeClr val="bg1"/>
              </a:solidFill>
            </a:endParaRPr>
          </a:p>
        </p:txBody>
      </p:sp>
      <p:sp>
        <p:nvSpPr>
          <p:cNvPr id="4" name="Footer Placeholder 3"/>
          <p:cNvSpPr>
            <a:spLocks noGrp="1"/>
          </p:cNvSpPr>
          <p:nvPr>
            <p:ph type="ftr" sz="quarter" idx="11"/>
          </p:nvPr>
        </p:nvSpPr>
        <p:spPr>
          <a:xfrm>
            <a:off x="5150360" y="5969000"/>
            <a:ext cx="3658333" cy="279400"/>
          </a:xfrm>
        </p:spPr>
        <p:txBody>
          <a:bodyPr>
            <a:normAutofit/>
          </a:bodyPr>
          <a:lstStyle/>
          <a:p>
            <a:r>
              <a:rPr lang="en-US">
                <a:solidFill>
                  <a:schemeClr val="bg1"/>
                </a:solidFill>
              </a:rPr>
              <a:t>University Of Central Missouri</a:t>
            </a:r>
          </a:p>
        </p:txBody>
      </p:sp>
    </p:spTree>
    <p:extLst>
      <p:ext uri="{BB962C8B-B14F-4D97-AF65-F5344CB8AC3E}">
        <p14:creationId xmlns:p14="http://schemas.microsoft.com/office/powerpoint/2010/main" val="1175373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University Of Central Missouri</a:t>
            </a:r>
            <a:endParaRPr lang="en-US" dirty="0"/>
          </a:p>
        </p:txBody>
      </p:sp>
      <p:sp>
        <p:nvSpPr>
          <p:cNvPr id="8" name="TextBox 7"/>
          <p:cNvSpPr txBox="1"/>
          <p:nvPr/>
        </p:nvSpPr>
        <p:spPr>
          <a:xfrm>
            <a:off x="1467861" y="2006207"/>
            <a:ext cx="7959970" cy="1815882"/>
          </a:xfrm>
          <a:prstGeom prst="rect">
            <a:avLst/>
          </a:prstGeom>
          <a:noFill/>
        </p:spPr>
        <p:txBody>
          <a:bodyPr wrap="square" rtlCol="0">
            <a:spAutoFit/>
          </a:bodyPr>
          <a:lstStyle/>
          <a:p>
            <a:r>
              <a:rPr lang="en-US" sz="2800" dirty="0" smtClean="0"/>
              <a:t>Created table and checking the Constraints in the below slide. We are taking two tables to analyse all the scenarios of creating indexes and joins.</a:t>
            </a:r>
          </a:p>
          <a:p>
            <a:endParaRPr lang="en-US" sz="2800" dirty="0"/>
          </a:p>
        </p:txBody>
      </p:sp>
    </p:spTree>
    <p:extLst>
      <p:ext uri="{BB962C8B-B14F-4D97-AF65-F5344CB8AC3E}">
        <p14:creationId xmlns:p14="http://schemas.microsoft.com/office/powerpoint/2010/main" val="3120668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E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2"/>
          <a:srcRect r="1" b="6844"/>
          <a:stretch/>
        </p:blipFill>
        <p:spPr>
          <a:xfrm>
            <a:off x="140676" y="602957"/>
            <a:ext cx="11633981" cy="6151459"/>
          </a:xfrm>
          <a:prstGeom prst="rect">
            <a:avLst/>
          </a:prstGeom>
        </p:spPr>
      </p:pic>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sp>
        <p:nvSpPr>
          <p:cNvPr id="4" name="Footer Placeholder 3"/>
          <p:cNvSpPr>
            <a:spLocks noGrp="1"/>
          </p:cNvSpPr>
          <p:nvPr>
            <p:ph type="ftr" sz="quarter" idx="11"/>
          </p:nvPr>
        </p:nvSpPr>
        <p:spPr>
          <a:xfrm>
            <a:off x="1295401" y="6475016"/>
            <a:ext cx="7305900" cy="279400"/>
          </a:xfrm>
        </p:spPr>
        <p:txBody>
          <a:bodyPr vert="horz" lIns="91440" tIns="45720" rIns="91440" bIns="45720" rtlCol="0">
            <a:normAutofit/>
          </a:bodyPr>
          <a:lstStyle/>
          <a:p>
            <a:pPr defTabSz="914400"/>
            <a:r>
              <a:rPr lang="en-US" b="0" i="0" kern="1200">
                <a:solidFill>
                  <a:srgbClr val="FFFFFF"/>
                </a:solidFill>
                <a:effectLst/>
                <a:latin typeface="+mn-lt"/>
                <a:ea typeface="+mn-ea"/>
                <a:cs typeface="+mn-cs"/>
              </a:rPr>
              <a:t>University Of Central Missouri</a:t>
            </a:r>
          </a:p>
        </p:txBody>
      </p:sp>
      <p:sp>
        <p:nvSpPr>
          <p:cNvPr id="12" name="TextBox 11"/>
          <p:cNvSpPr txBox="1"/>
          <p:nvPr/>
        </p:nvSpPr>
        <p:spPr>
          <a:xfrm flipH="1">
            <a:off x="879228" y="52281"/>
            <a:ext cx="3387971" cy="461665"/>
          </a:xfrm>
          <a:prstGeom prst="rect">
            <a:avLst/>
          </a:prstGeom>
          <a:noFill/>
        </p:spPr>
        <p:txBody>
          <a:bodyPr wrap="square" rtlCol="0">
            <a:spAutoFit/>
          </a:bodyPr>
          <a:lstStyle/>
          <a:p>
            <a:r>
              <a:rPr lang="en-US" sz="2400" dirty="0">
                <a:solidFill>
                  <a:schemeClr val="bg1"/>
                </a:solidFill>
              </a:rPr>
              <a:t>Created Table :</a:t>
            </a:r>
            <a:endParaRPr lang="en-US" dirty="0">
              <a:solidFill>
                <a:schemeClr val="bg1"/>
              </a:solidFill>
            </a:endParaRPr>
          </a:p>
        </p:txBody>
      </p:sp>
    </p:spTree>
    <p:extLst>
      <p:ext uri="{BB962C8B-B14F-4D97-AF65-F5344CB8AC3E}">
        <p14:creationId xmlns:p14="http://schemas.microsoft.com/office/powerpoint/2010/main" val="299352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465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srcRect/>
          <a:stretch/>
        </p:blipFill>
        <p:spPr>
          <a:xfrm>
            <a:off x="463685" y="471792"/>
            <a:ext cx="11414241" cy="6386208"/>
          </a:xfrm>
          <a:prstGeom prst="rect">
            <a:avLst/>
          </a:prstGeom>
        </p:spPr>
      </p:pic>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8744" y="635508"/>
            <a:ext cx="10954512" cy="5586984"/>
          </a:xfrm>
          <a:prstGeom prst="rect">
            <a:avLst/>
          </a:prstGeom>
          <a:noFill/>
          <a:ln>
            <a:solidFill>
              <a:srgbClr val="9B61FF"/>
            </a:solidFill>
          </a:ln>
        </p:spPr>
        <p:style>
          <a:lnRef idx="1">
            <a:schemeClr val="accent1"/>
          </a:lnRef>
          <a:fillRef idx="3">
            <a:schemeClr val="accent1"/>
          </a:fillRef>
          <a:effectRef idx="2">
            <a:schemeClr val="accent1"/>
          </a:effectRef>
          <a:fontRef idx="minor">
            <a:schemeClr val="lt1"/>
          </a:fontRef>
        </p:style>
      </p:sp>
      <p:sp>
        <p:nvSpPr>
          <p:cNvPr id="2" name="Footer Placeholder 1"/>
          <p:cNvSpPr>
            <a:spLocks noGrp="1"/>
          </p:cNvSpPr>
          <p:nvPr>
            <p:ph type="ftr" sz="quarter" idx="11"/>
          </p:nvPr>
        </p:nvSpPr>
        <p:spPr>
          <a:xfrm>
            <a:off x="1295401" y="5852264"/>
            <a:ext cx="7305900" cy="279400"/>
          </a:xfrm>
        </p:spPr>
        <p:txBody>
          <a:bodyPr>
            <a:normAutofit/>
          </a:bodyPr>
          <a:lstStyle/>
          <a:p>
            <a:r>
              <a:rPr lang="en-US"/>
              <a:t>University Of Central Missouri</a:t>
            </a:r>
          </a:p>
        </p:txBody>
      </p:sp>
      <p:sp>
        <p:nvSpPr>
          <p:cNvPr id="4" name="TextBox 3"/>
          <p:cNvSpPr txBox="1"/>
          <p:nvPr/>
        </p:nvSpPr>
        <p:spPr>
          <a:xfrm>
            <a:off x="618743" y="45414"/>
            <a:ext cx="2681047" cy="461665"/>
          </a:xfrm>
          <a:prstGeom prst="rect">
            <a:avLst/>
          </a:prstGeom>
          <a:noFill/>
        </p:spPr>
        <p:txBody>
          <a:bodyPr wrap="square" rtlCol="0">
            <a:spAutoFit/>
          </a:bodyPr>
          <a:lstStyle/>
          <a:p>
            <a:r>
              <a:rPr lang="en-US" sz="2400" dirty="0">
                <a:solidFill>
                  <a:schemeClr val="bg1"/>
                </a:solidFill>
              </a:rPr>
              <a:t>Two Sample Tables:</a:t>
            </a:r>
          </a:p>
        </p:txBody>
      </p:sp>
    </p:spTree>
    <p:extLst>
      <p:ext uri="{BB962C8B-B14F-4D97-AF65-F5344CB8AC3E}">
        <p14:creationId xmlns:p14="http://schemas.microsoft.com/office/powerpoint/2010/main" val="3753210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4457</TotalTime>
  <Words>663</Words>
  <Application>Microsoft Office PowerPoint</Application>
  <PresentationFormat>Custom</PresentationFormat>
  <Paragraphs>130</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Organic</vt:lpstr>
      <vt:lpstr>Timesheet Database Management System  Using Indexes and joins</vt:lpstr>
      <vt:lpstr>Overview</vt:lpstr>
      <vt:lpstr>Introduction</vt:lpstr>
      <vt:lpstr>Motivation and Technologies</vt:lpstr>
      <vt:lpstr>PowerPoint Presentation</vt:lpstr>
      <vt:lpstr>Creating table for Student_employee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 Performance</vt:lpstr>
      <vt:lpstr>Fine Tuning (Hints)</vt:lpstr>
      <vt:lpstr>Joins</vt:lpstr>
      <vt:lpstr>PowerPoint Presentation</vt:lpstr>
      <vt:lpstr>With Out Index</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Sai krishna Gottapu</dc:creator>
  <cp:lastModifiedBy>VEKRAVDHAN</cp:lastModifiedBy>
  <cp:revision>47</cp:revision>
  <dcterms:created xsi:type="dcterms:W3CDTF">2017-04-26T22:27:30Z</dcterms:created>
  <dcterms:modified xsi:type="dcterms:W3CDTF">2017-05-07T03:05:46Z</dcterms:modified>
</cp:coreProperties>
</file>