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2064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F5286-F489-4ADC-9B09-6E400CC6C7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37F10E-490D-4E7A-AF18-823FA6AD3A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Time-Series Data Usage</a:t>
          </a:r>
          <a:r>
            <a:rPr lang="en-US"/>
            <a:t>:</a:t>
          </a:r>
        </a:p>
      </dgm:t>
    </dgm:pt>
    <dgm:pt modelId="{14E1A893-A5AE-4EC7-B175-39A1DA9F280F}" type="parTrans" cxnId="{A7D230B2-ECCC-40B8-98A8-93B688763977}">
      <dgm:prSet/>
      <dgm:spPr/>
      <dgm:t>
        <a:bodyPr/>
        <a:lstStyle/>
        <a:p>
          <a:endParaRPr lang="en-US"/>
        </a:p>
      </dgm:t>
    </dgm:pt>
    <dgm:pt modelId="{1BDDB23F-71BA-46C7-8BF9-3848E0156319}" type="sibTrans" cxnId="{A7D230B2-ECCC-40B8-98A8-93B688763977}">
      <dgm:prSet/>
      <dgm:spPr/>
      <dgm:t>
        <a:bodyPr/>
        <a:lstStyle/>
        <a:p>
          <a:endParaRPr lang="en-US"/>
        </a:p>
      </dgm:t>
    </dgm:pt>
    <dgm:pt modelId="{5FCBA76A-2EB8-4464-8ABB-7664235B82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"forecast master" spreadsheet lists historical weekly sales data for each product family by quarter and year since 1999.</a:t>
          </a:r>
        </a:p>
      </dgm:t>
    </dgm:pt>
    <dgm:pt modelId="{9FF56F1A-B9B8-46D1-B8CB-8C8885979B5D}" type="parTrans" cxnId="{04CF146B-442A-43A4-85A8-191F6B67A900}">
      <dgm:prSet/>
      <dgm:spPr/>
      <dgm:t>
        <a:bodyPr/>
        <a:lstStyle/>
        <a:p>
          <a:endParaRPr lang="en-US"/>
        </a:p>
      </dgm:t>
    </dgm:pt>
    <dgm:pt modelId="{2CD5F926-5B5C-45FB-B3EA-AC0CF9C94DAD}" type="sibTrans" cxnId="{04CF146B-442A-43A4-85A8-191F6B67A900}">
      <dgm:prSet/>
      <dgm:spPr/>
      <dgm:t>
        <a:bodyPr/>
        <a:lstStyle/>
        <a:p>
          <a:endParaRPr lang="en-US"/>
        </a:p>
      </dgm:t>
    </dgm:pt>
    <dgm:pt modelId="{2FD43A37-2C35-4FA4-B1A2-B04200EC6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method averages these historical weekly sales data for 13 weeks per quarter to estimate quarterly sales.</a:t>
          </a:r>
        </a:p>
      </dgm:t>
    </dgm:pt>
    <dgm:pt modelId="{F8AB94B5-0B38-4AE8-B9E9-C43708D1BB86}" type="parTrans" cxnId="{E8C14A25-0B57-4495-81BB-73F4590B342D}">
      <dgm:prSet/>
      <dgm:spPr/>
      <dgm:t>
        <a:bodyPr/>
        <a:lstStyle/>
        <a:p>
          <a:endParaRPr lang="en-US"/>
        </a:p>
      </dgm:t>
    </dgm:pt>
    <dgm:pt modelId="{253896E6-9963-4F9B-B246-1956E1AFA268}" type="sibTrans" cxnId="{E8C14A25-0B57-4495-81BB-73F4590B342D}">
      <dgm:prSet/>
      <dgm:spPr/>
      <dgm:t>
        <a:bodyPr/>
        <a:lstStyle/>
        <a:p>
          <a:endParaRPr lang="en-US"/>
        </a:p>
      </dgm:t>
    </dgm:pt>
    <dgm:pt modelId="{28C94E20-86FB-4E5E-8935-5FA120CB3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Decomposition and Aggregation</a:t>
          </a:r>
          <a:r>
            <a:rPr lang="en-US"/>
            <a:t>:</a:t>
          </a:r>
        </a:p>
      </dgm:t>
    </dgm:pt>
    <dgm:pt modelId="{67485AAD-2644-4824-8214-655BF51A5715}" type="parTrans" cxnId="{20E40953-0750-4F47-9869-F73BCB4F592F}">
      <dgm:prSet/>
      <dgm:spPr/>
      <dgm:t>
        <a:bodyPr/>
        <a:lstStyle/>
        <a:p>
          <a:endParaRPr lang="en-US"/>
        </a:p>
      </dgm:t>
    </dgm:pt>
    <dgm:pt modelId="{37B24FCC-FCC5-43CF-BF4D-EF490493B527}" type="sibTrans" cxnId="{20E40953-0750-4F47-9869-F73BCB4F592F}">
      <dgm:prSet/>
      <dgm:spPr/>
      <dgm:t>
        <a:bodyPr/>
        <a:lstStyle/>
        <a:p>
          <a:endParaRPr lang="en-US"/>
        </a:p>
      </dgm:t>
    </dgm:pt>
    <dgm:pt modelId="{3CBEDEF1-89EB-4C84-8096-B4DC22263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planning bill involves calculating daily and annual averages based on historical sales figures and multiplying these averages by a standardized factor (e.g., 250 days per year).</a:t>
          </a:r>
        </a:p>
      </dgm:t>
    </dgm:pt>
    <dgm:pt modelId="{512119A6-D14C-4BC2-8BA0-9B98F0A9C311}" type="parTrans" cxnId="{6FDE41CD-2150-471B-BA44-B41FF5AB6599}">
      <dgm:prSet/>
      <dgm:spPr/>
      <dgm:t>
        <a:bodyPr/>
        <a:lstStyle/>
        <a:p>
          <a:endParaRPr lang="en-US"/>
        </a:p>
      </dgm:t>
    </dgm:pt>
    <dgm:pt modelId="{85DDF698-82D7-4866-A30B-9A259BF07C93}" type="sibTrans" cxnId="{6FDE41CD-2150-471B-BA44-B41FF5AB6599}">
      <dgm:prSet/>
      <dgm:spPr/>
      <dgm:t>
        <a:bodyPr/>
        <a:lstStyle/>
        <a:p>
          <a:endParaRPr lang="en-US"/>
        </a:p>
      </dgm:t>
    </dgm:pt>
    <dgm:pt modelId="{F8E68812-5D49-493E-8D6B-0B5948DCD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Judgmental Adjustments</a:t>
          </a:r>
          <a:r>
            <a:rPr lang="en-US"/>
            <a:t>:</a:t>
          </a:r>
        </a:p>
      </dgm:t>
    </dgm:pt>
    <dgm:pt modelId="{7EF9C613-990F-44F9-ABCC-432B5EFA6E62}" type="parTrans" cxnId="{BA934949-D1EC-4CA4-BB5D-9A67F1AAAC2D}">
      <dgm:prSet/>
      <dgm:spPr/>
      <dgm:t>
        <a:bodyPr/>
        <a:lstStyle/>
        <a:p>
          <a:endParaRPr lang="en-US"/>
        </a:p>
      </dgm:t>
    </dgm:pt>
    <dgm:pt modelId="{6C88D945-509A-498F-B982-024411F27CF7}" type="sibTrans" cxnId="{BA934949-D1EC-4CA4-BB5D-9A67F1AAAC2D}">
      <dgm:prSet/>
      <dgm:spPr/>
      <dgm:t>
        <a:bodyPr/>
        <a:lstStyle/>
        <a:p>
          <a:endParaRPr lang="en-US"/>
        </a:p>
      </dgm:t>
    </dgm:pt>
    <dgm:pt modelId="{7496085C-7408-439C-9622-BCFCEC46B0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Adjustments are made for specific products, considering external factors like industry trends, market conditions, and product-level details (e.g., new product introductions or competitor issues).</a:t>
          </a:r>
        </a:p>
      </dgm:t>
    </dgm:pt>
    <dgm:pt modelId="{88C07D14-CA22-443E-9833-EFE81079CD76}" type="parTrans" cxnId="{4F92BBF0-33DD-4A1A-80BE-288E82CA6ADC}">
      <dgm:prSet/>
      <dgm:spPr/>
      <dgm:t>
        <a:bodyPr/>
        <a:lstStyle/>
        <a:p>
          <a:endParaRPr lang="en-US"/>
        </a:p>
      </dgm:t>
    </dgm:pt>
    <dgm:pt modelId="{7C7D9277-4660-44C6-9C7E-B74ACAAF27EC}" type="sibTrans" cxnId="{4F92BBF0-33DD-4A1A-80BE-288E82CA6ADC}">
      <dgm:prSet/>
      <dgm:spPr/>
      <dgm:t>
        <a:bodyPr/>
        <a:lstStyle/>
        <a:p>
          <a:endParaRPr lang="en-US"/>
        </a:p>
      </dgm:t>
    </dgm:pt>
    <dgm:pt modelId="{20BC2A76-3DDA-4990-BBF1-EF05FADB5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Scenario-Based Projections</a:t>
          </a:r>
          <a:r>
            <a:rPr lang="en-US"/>
            <a:t>:</a:t>
          </a:r>
        </a:p>
      </dgm:t>
    </dgm:pt>
    <dgm:pt modelId="{6FD1593D-0BFB-4349-81CA-B28C21CEA300}" type="parTrans" cxnId="{6330F2A7-1228-459E-963E-B2A2CE51B277}">
      <dgm:prSet/>
      <dgm:spPr/>
      <dgm:t>
        <a:bodyPr/>
        <a:lstStyle/>
        <a:p>
          <a:endParaRPr lang="en-US"/>
        </a:p>
      </dgm:t>
    </dgm:pt>
    <dgm:pt modelId="{47647D19-C844-4ECC-B28B-EEB85BC22B58}" type="sibTrans" cxnId="{6330F2A7-1228-459E-963E-B2A2CE51B277}">
      <dgm:prSet/>
      <dgm:spPr/>
      <dgm:t>
        <a:bodyPr/>
        <a:lstStyle/>
        <a:p>
          <a:endParaRPr lang="en-US"/>
        </a:p>
      </dgm:t>
    </dgm:pt>
    <dgm:pt modelId="{CF51F1F1-4939-42A2-A6B4-926C0B249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Projections include forecasting based on "raw percentages" (current sales mix within the family) and "planning bill percentages" (adjusted future sales proportions).</a:t>
          </a:r>
        </a:p>
      </dgm:t>
    </dgm:pt>
    <dgm:pt modelId="{9F46E5C4-481B-4E24-A2D1-046DD37E1D08}" type="parTrans" cxnId="{82030476-DB0D-4206-912F-16CFBAC2EEE1}">
      <dgm:prSet/>
      <dgm:spPr/>
      <dgm:t>
        <a:bodyPr/>
        <a:lstStyle/>
        <a:p>
          <a:endParaRPr lang="en-US"/>
        </a:p>
      </dgm:t>
    </dgm:pt>
    <dgm:pt modelId="{58B2FE8F-ACD7-4BD7-BA5D-B29B3D5390DF}" type="sibTrans" cxnId="{82030476-DB0D-4206-912F-16CFBAC2EEE1}">
      <dgm:prSet/>
      <dgm:spPr/>
      <dgm:t>
        <a:bodyPr/>
        <a:lstStyle/>
        <a:p>
          <a:endParaRPr lang="en-US"/>
        </a:p>
      </dgm:t>
    </dgm:pt>
    <dgm:pt modelId="{872397AD-CCA9-4495-A30F-FCB304537A47}" type="pres">
      <dgm:prSet presAssocID="{74BF5286-F489-4ADC-9B09-6E400CC6C755}" presName="root" presStyleCnt="0">
        <dgm:presLayoutVars>
          <dgm:dir/>
          <dgm:resizeHandles val="exact"/>
        </dgm:presLayoutVars>
      </dgm:prSet>
      <dgm:spPr/>
    </dgm:pt>
    <dgm:pt modelId="{83E726EA-78D6-4470-83B1-215398539599}" type="pres">
      <dgm:prSet presAssocID="{0337F10E-490D-4E7A-AF18-823FA6AD3A4E}" presName="compNode" presStyleCnt="0"/>
      <dgm:spPr/>
    </dgm:pt>
    <dgm:pt modelId="{C9E32DCE-5E84-4453-AD1D-27E3171CA156}" type="pres">
      <dgm:prSet presAssocID="{0337F10E-490D-4E7A-AF18-823FA6AD3A4E}" presName="bgRect" presStyleLbl="bgShp" presStyleIdx="0" presStyleCnt="4"/>
      <dgm:spPr/>
    </dgm:pt>
    <dgm:pt modelId="{5737F0F2-4A3C-4CDE-A731-0A45D604D181}" type="pres">
      <dgm:prSet presAssocID="{0337F10E-490D-4E7A-AF18-823FA6AD3A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A9AD0A8-7573-4FF4-9866-A48792BEBC3E}" type="pres">
      <dgm:prSet presAssocID="{0337F10E-490D-4E7A-AF18-823FA6AD3A4E}" presName="spaceRect" presStyleCnt="0"/>
      <dgm:spPr/>
    </dgm:pt>
    <dgm:pt modelId="{B88C7473-1D9D-4057-8ED4-0703F9C32DFE}" type="pres">
      <dgm:prSet presAssocID="{0337F10E-490D-4E7A-AF18-823FA6AD3A4E}" presName="parTx" presStyleLbl="revTx" presStyleIdx="0" presStyleCnt="8">
        <dgm:presLayoutVars>
          <dgm:chMax val="0"/>
          <dgm:chPref val="0"/>
        </dgm:presLayoutVars>
      </dgm:prSet>
      <dgm:spPr/>
    </dgm:pt>
    <dgm:pt modelId="{BA381033-B0AD-4833-BAA0-0BBDC63A885F}" type="pres">
      <dgm:prSet presAssocID="{0337F10E-490D-4E7A-AF18-823FA6AD3A4E}" presName="desTx" presStyleLbl="revTx" presStyleIdx="1" presStyleCnt="8">
        <dgm:presLayoutVars/>
      </dgm:prSet>
      <dgm:spPr/>
    </dgm:pt>
    <dgm:pt modelId="{B1224962-6017-47EF-BBA4-4F19403656D1}" type="pres">
      <dgm:prSet presAssocID="{1BDDB23F-71BA-46C7-8BF9-3848E0156319}" presName="sibTrans" presStyleCnt="0"/>
      <dgm:spPr/>
    </dgm:pt>
    <dgm:pt modelId="{3BC802D3-5763-4FD8-9D21-CBD026E6E945}" type="pres">
      <dgm:prSet presAssocID="{28C94E20-86FB-4E5E-8935-5FA120CB34D6}" presName="compNode" presStyleCnt="0"/>
      <dgm:spPr/>
    </dgm:pt>
    <dgm:pt modelId="{3D87CD33-89A4-4327-8FDD-96ECAA7303EA}" type="pres">
      <dgm:prSet presAssocID="{28C94E20-86FB-4E5E-8935-5FA120CB34D6}" presName="bgRect" presStyleLbl="bgShp" presStyleIdx="1" presStyleCnt="4"/>
      <dgm:spPr/>
    </dgm:pt>
    <dgm:pt modelId="{85A940B7-D582-441E-BB32-7EB54FBFDE6E}" type="pres">
      <dgm:prSet presAssocID="{28C94E20-86FB-4E5E-8935-5FA120CB34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98A386B-815F-4718-9679-916FF79F0B62}" type="pres">
      <dgm:prSet presAssocID="{28C94E20-86FB-4E5E-8935-5FA120CB34D6}" presName="spaceRect" presStyleCnt="0"/>
      <dgm:spPr/>
    </dgm:pt>
    <dgm:pt modelId="{05D9E8C6-0242-4F58-AD2B-2237A7B0A6CA}" type="pres">
      <dgm:prSet presAssocID="{28C94E20-86FB-4E5E-8935-5FA120CB34D6}" presName="parTx" presStyleLbl="revTx" presStyleIdx="2" presStyleCnt="8">
        <dgm:presLayoutVars>
          <dgm:chMax val="0"/>
          <dgm:chPref val="0"/>
        </dgm:presLayoutVars>
      </dgm:prSet>
      <dgm:spPr/>
    </dgm:pt>
    <dgm:pt modelId="{DC936DC7-EB26-4FC6-9A98-2714A4FBAB72}" type="pres">
      <dgm:prSet presAssocID="{28C94E20-86FB-4E5E-8935-5FA120CB34D6}" presName="desTx" presStyleLbl="revTx" presStyleIdx="3" presStyleCnt="8">
        <dgm:presLayoutVars/>
      </dgm:prSet>
      <dgm:spPr/>
    </dgm:pt>
    <dgm:pt modelId="{B0359228-A5AC-42D7-87A3-A39D582F4276}" type="pres">
      <dgm:prSet presAssocID="{37B24FCC-FCC5-43CF-BF4D-EF490493B527}" presName="sibTrans" presStyleCnt="0"/>
      <dgm:spPr/>
    </dgm:pt>
    <dgm:pt modelId="{F5F7BCD6-A52A-485B-8B23-CF6FCC5FA631}" type="pres">
      <dgm:prSet presAssocID="{F8E68812-5D49-493E-8D6B-0B5948DCDE1A}" presName="compNode" presStyleCnt="0"/>
      <dgm:spPr/>
    </dgm:pt>
    <dgm:pt modelId="{1343B2C7-2C1D-4361-B38C-2677750E6D0B}" type="pres">
      <dgm:prSet presAssocID="{F8E68812-5D49-493E-8D6B-0B5948DCDE1A}" presName="bgRect" presStyleLbl="bgShp" presStyleIdx="2" presStyleCnt="4"/>
      <dgm:spPr/>
    </dgm:pt>
    <dgm:pt modelId="{90E3CA6C-F0A9-4C48-B394-552B54170C5C}" type="pres">
      <dgm:prSet presAssocID="{F8E68812-5D49-493E-8D6B-0B5948DCDE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75DA5F1-C404-46DB-8476-49D3BA17D356}" type="pres">
      <dgm:prSet presAssocID="{F8E68812-5D49-493E-8D6B-0B5948DCDE1A}" presName="spaceRect" presStyleCnt="0"/>
      <dgm:spPr/>
    </dgm:pt>
    <dgm:pt modelId="{24A63C5B-2674-429E-8934-F7DA946990D3}" type="pres">
      <dgm:prSet presAssocID="{F8E68812-5D49-493E-8D6B-0B5948DCDE1A}" presName="parTx" presStyleLbl="revTx" presStyleIdx="4" presStyleCnt="8">
        <dgm:presLayoutVars>
          <dgm:chMax val="0"/>
          <dgm:chPref val="0"/>
        </dgm:presLayoutVars>
      </dgm:prSet>
      <dgm:spPr/>
    </dgm:pt>
    <dgm:pt modelId="{593BDE8B-3111-4DEE-9EE5-E449CBEE4071}" type="pres">
      <dgm:prSet presAssocID="{F8E68812-5D49-493E-8D6B-0B5948DCDE1A}" presName="desTx" presStyleLbl="revTx" presStyleIdx="5" presStyleCnt="8">
        <dgm:presLayoutVars/>
      </dgm:prSet>
      <dgm:spPr/>
    </dgm:pt>
    <dgm:pt modelId="{67D735CE-298E-446C-9E58-2EB825584EF0}" type="pres">
      <dgm:prSet presAssocID="{6C88D945-509A-498F-B982-024411F27CF7}" presName="sibTrans" presStyleCnt="0"/>
      <dgm:spPr/>
    </dgm:pt>
    <dgm:pt modelId="{50BA41F4-68F2-4300-AB39-6CC530E18863}" type="pres">
      <dgm:prSet presAssocID="{20BC2A76-3DDA-4990-BBF1-EF05FADB5465}" presName="compNode" presStyleCnt="0"/>
      <dgm:spPr/>
    </dgm:pt>
    <dgm:pt modelId="{5FA6B3A8-A09C-4603-8B96-7F83C9075309}" type="pres">
      <dgm:prSet presAssocID="{20BC2A76-3DDA-4990-BBF1-EF05FADB5465}" presName="bgRect" presStyleLbl="bgShp" presStyleIdx="3" presStyleCnt="4"/>
      <dgm:spPr/>
    </dgm:pt>
    <dgm:pt modelId="{41951136-37B5-4B75-BD1A-271535A935FC}" type="pres">
      <dgm:prSet presAssocID="{20BC2A76-3DDA-4990-BBF1-EF05FADB54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D0DD77A5-3312-4557-B693-48A47ACAF68B}" type="pres">
      <dgm:prSet presAssocID="{20BC2A76-3DDA-4990-BBF1-EF05FADB5465}" presName="spaceRect" presStyleCnt="0"/>
      <dgm:spPr/>
    </dgm:pt>
    <dgm:pt modelId="{A20D779F-2C66-4492-A862-B2E58F1260A5}" type="pres">
      <dgm:prSet presAssocID="{20BC2A76-3DDA-4990-BBF1-EF05FADB5465}" presName="parTx" presStyleLbl="revTx" presStyleIdx="6" presStyleCnt="8">
        <dgm:presLayoutVars>
          <dgm:chMax val="0"/>
          <dgm:chPref val="0"/>
        </dgm:presLayoutVars>
      </dgm:prSet>
      <dgm:spPr/>
    </dgm:pt>
    <dgm:pt modelId="{DDCE988E-D0BB-46DE-8211-4F99EA92D90D}" type="pres">
      <dgm:prSet presAssocID="{20BC2A76-3DDA-4990-BBF1-EF05FADB5465}" presName="desTx" presStyleLbl="revTx" presStyleIdx="7" presStyleCnt="8">
        <dgm:presLayoutVars/>
      </dgm:prSet>
      <dgm:spPr/>
    </dgm:pt>
  </dgm:ptLst>
  <dgm:cxnLst>
    <dgm:cxn modelId="{BEAE9423-3FB7-49BD-8743-1558F1C2B546}" type="presOf" srcId="{20BC2A76-3DDA-4990-BBF1-EF05FADB5465}" destId="{A20D779F-2C66-4492-A862-B2E58F1260A5}" srcOrd="0" destOrd="0" presId="urn:microsoft.com/office/officeart/2018/2/layout/IconVerticalSolidList"/>
    <dgm:cxn modelId="{E8C14A25-0B57-4495-81BB-73F4590B342D}" srcId="{0337F10E-490D-4E7A-AF18-823FA6AD3A4E}" destId="{2FD43A37-2C35-4FA4-B1A2-B04200EC65AA}" srcOrd="1" destOrd="0" parTransId="{F8AB94B5-0B38-4AE8-B9E9-C43708D1BB86}" sibTransId="{253896E6-9963-4F9B-B246-1956E1AFA268}"/>
    <dgm:cxn modelId="{B04F3365-7A9D-4C77-9F19-9AD60CB13B76}" type="presOf" srcId="{2FD43A37-2C35-4FA4-B1A2-B04200EC65AA}" destId="{BA381033-B0AD-4833-BAA0-0BBDC63A885F}" srcOrd="0" destOrd="1" presId="urn:microsoft.com/office/officeart/2018/2/layout/IconVerticalSolidList"/>
    <dgm:cxn modelId="{31B39548-5EDB-4004-9CC4-CB4BEB22C0C1}" type="presOf" srcId="{0337F10E-490D-4E7A-AF18-823FA6AD3A4E}" destId="{B88C7473-1D9D-4057-8ED4-0703F9C32DFE}" srcOrd="0" destOrd="0" presId="urn:microsoft.com/office/officeart/2018/2/layout/IconVerticalSolidList"/>
    <dgm:cxn modelId="{BA934949-D1EC-4CA4-BB5D-9A67F1AAAC2D}" srcId="{74BF5286-F489-4ADC-9B09-6E400CC6C755}" destId="{F8E68812-5D49-493E-8D6B-0B5948DCDE1A}" srcOrd="2" destOrd="0" parTransId="{7EF9C613-990F-44F9-ABCC-432B5EFA6E62}" sibTransId="{6C88D945-509A-498F-B982-024411F27CF7}"/>
    <dgm:cxn modelId="{04CF146B-442A-43A4-85A8-191F6B67A900}" srcId="{0337F10E-490D-4E7A-AF18-823FA6AD3A4E}" destId="{5FCBA76A-2EB8-4464-8ABB-7664235B8224}" srcOrd="0" destOrd="0" parTransId="{9FF56F1A-B9B8-46D1-B8CB-8C8885979B5D}" sibTransId="{2CD5F926-5B5C-45FB-B3EA-AC0CF9C94DAD}"/>
    <dgm:cxn modelId="{20E40953-0750-4F47-9869-F73BCB4F592F}" srcId="{74BF5286-F489-4ADC-9B09-6E400CC6C755}" destId="{28C94E20-86FB-4E5E-8935-5FA120CB34D6}" srcOrd="1" destOrd="0" parTransId="{67485AAD-2644-4824-8214-655BF51A5715}" sibTransId="{37B24FCC-FCC5-43CF-BF4D-EF490493B527}"/>
    <dgm:cxn modelId="{82030476-DB0D-4206-912F-16CFBAC2EEE1}" srcId="{20BC2A76-3DDA-4990-BBF1-EF05FADB5465}" destId="{CF51F1F1-4939-42A2-A6B4-926C0B2490D2}" srcOrd="0" destOrd="0" parTransId="{9F46E5C4-481B-4E24-A2D1-046DD37E1D08}" sibTransId="{58B2FE8F-ACD7-4BD7-BA5D-B29B3D5390DF}"/>
    <dgm:cxn modelId="{E2065979-22B4-4712-A32B-1A665F027F82}" type="presOf" srcId="{5FCBA76A-2EB8-4464-8ABB-7664235B8224}" destId="{BA381033-B0AD-4833-BAA0-0BBDC63A885F}" srcOrd="0" destOrd="0" presId="urn:microsoft.com/office/officeart/2018/2/layout/IconVerticalSolidList"/>
    <dgm:cxn modelId="{0BF40691-DDAF-4F56-8C1D-582036A67DD3}" type="presOf" srcId="{3CBEDEF1-89EB-4C84-8096-B4DC22263782}" destId="{DC936DC7-EB26-4FC6-9A98-2714A4FBAB72}" srcOrd="0" destOrd="0" presId="urn:microsoft.com/office/officeart/2018/2/layout/IconVerticalSolidList"/>
    <dgm:cxn modelId="{DA2F4495-3ABB-4481-9665-C866B3DFEBED}" type="presOf" srcId="{7496085C-7408-439C-9622-BCFCEC46B0E6}" destId="{593BDE8B-3111-4DEE-9EE5-E449CBEE4071}" srcOrd="0" destOrd="0" presId="urn:microsoft.com/office/officeart/2018/2/layout/IconVerticalSolidList"/>
    <dgm:cxn modelId="{6330F2A7-1228-459E-963E-B2A2CE51B277}" srcId="{74BF5286-F489-4ADC-9B09-6E400CC6C755}" destId="{20BC2A76-3DDA-4990-BBF1-EF05FADB5465}" srcOrd="3" destOrd="0" parTransId="{6FD1593D-0BFB-4349-81CA-B28C21CEA300}" sibTransId="{47647D19-C844-4ECC-B28B-EEB85BC22B58}"/>
    <dgm:cxn modelId="{A7D230B2-ECCC-40B8-98A8-93B688763977}" srcId="{74BF5286-F489-4ADC-9B09-6E400CC6C755}" destId="{0337F10E-490D-4E7A-AF18-823FA6AD3A4E}" srcOrd="0" destOrd="0" parTransId="{14E1A893-A5AE-4EC7-B175-39A1DA9F280F}" sibTransId="{1BDDB23F-71BA-46C7-8BF9-3848E0156319}"/>
    <dgm:cxn modelId="{A00F61BA-7417-426D-86E5-B0066AE3FFF0}" type="presOf" srcId="{28C94E20-86FB-4E5E-8935-5FA120CB34D6}" destId="{05D9E8C6-0242-4F58-AD2B-2237A7B0A6CA}" srcOrd="0" destOrd="0" presId="urn:microsoft.com/office/officeart/2018/2/layout/IconVerticalSolidList"/>
    <dgm:cxn modelId="{6FDE41CD-2150-471B-BA44-B41FF5AB6599}" srcId="{28C94E20-86FB-4E5E-8935-5FA120CB34D6}" destId="{3CBEDEF1-89EB-4C84-8096-B4DC22263782}" srcOrd="0" destOrd="0" parTransId="{512119A6-D14C-4BC2-8BA0-9B98F0A9C311}" sibTransId="{85DDF698-82D7-4866-A30B-9A259BF07C93}"/>
    <dgm:cxn modelId="{6BCB33D5-0FC7-450D-991C-6EEBCCBB2FD4}" type="presOf" srcId="{CF51F1F1-4939-42A2-A6B4-926C0B2490D2}" destId="{DDCE988E-D0BB-46DE-8211-4F99EA92D90D}" srcOrd="0" destOrd="0" presId="urn:microsoft.com/office/officeart/2018/2/layout/IconVerticalSolidList"/>
    <dgm:cxn modelId="{4F92BBF0-33DD-4A1A-80BE-288E82CA6ADC}" srcId="{F8E68812-5D49-493E-8D6B-0B5948DCDE1A}" destId="{7496085C-7408-439C-9622-BCFCEC46B0E6}" srcOrd="0" destOrd="0" parTransId="{88C07D14-CA22-443E-9833-EFE81079CD76}" sibTransId="{7C7D9277-4660-44C6-9C7E-B74ACAAF27EC}"/>
    <dgm:cxn modelId="{8EBAF4F0-014A-4EB1-8FCD-343BA41E50CD}" type="presOf" srcId="{74BF5286-F489-4ADC-9B09-6E400CC6C755}" destId="{872397AD-CCA9-4495-A30F-FCB304537A47}" srcOrd="0" destOrd="0" presId="urn:microsoft.com/office/officeart/2018/2/layout/IconVerticalSolidList"/>
    <dgm:cxn modelId="{DC6B8AF6-8E65-4FC7-BB69-65E042A25A33}" type="presOf" srcId="{F8E68812-5D49-493E-8D6B-0B5948DCDE1A}" destId="{24A63C5B-2674-429E-8934-F7DA946990D3}" srcOrd="0" destOrd="0" presId="urn:microsoft.com/office/officeart/2018/2/layout/IconVerticalSolidList"/>
    <dgm:cxn modelId="{0E0C85F2-5295-42DD-8159-638D1CB0A1A4}" type="presParOf" srcId="{872397AD-CCA9-4495-A30F-FCB304537A47}" destId="{83E726EA-78D6-4470-83B1-215398539599}" srcOrd="0" destOrd="0" presId="urn:microsoft.com/office/officeart/2018/2/layout/IconVerticalSolidList"/>
    <dgm:cxn modelId="{1DF34CA5-8A28-4293-ABA7-FD7F71CE019A}" type="presParOf" srcId="{83E726EA-78D6-4470-83B1-215398539599}" destId="{C9E32DCE-5E84-4453-AD1D-27E3171CA156}" srcOrd="0" destOrd="0" presId="urn:microsoft.com/office/officeart/2018/2/layout/IconVerticalSolidList"/>
    <dgm:cxn modelId="{2151B186-245A-46C3-B4F2-33AAB5A7B9D9}" type="presParOf" srcId="{83E726EA-78D6-4470-83B1-215398539599}" destId="{5737F0F2-4A3C-4CDE-A731-0A45D604D181}" srcOrd="1" destOrd="0" presId="urn:microsoft.com/office/officeart/2018/2/layout/IconVerticalSolidList"/>
    <dgm:cxn modelId="{E3AC3782-60E1-48A8-BFDB-DFB27C7F0DF2}" type="presParOf" srcId="{83E726EA-78D6-4470-83B1-215398539599}" destId="{DA9AD0A8-7573-4FF4-9866-A48792BEBC3E}" srcOrd="2" destOrd="0" presId="urn:microsoft.com/office/officeart/2018/2/layout/IconVerticalSolidList"/>
    <dgm:cxn modelId="{E2250F47-E57E-45FC-8212-02849252EB39}" type="presParOf" srcId="{83E726EA-78D6-4470-83B1-215398539599}" destId="{B88C7473-1D9D-4057-8ED4-0703F9C32DFE}" srcOrd="3" destOrd="0" presId="urn:microsoft.com/office/officeart/2018/2/layout/IconVerticalSolidList"/>
    <dgm:cxn modelId="{2DD77415-B9CE-4A37-83C1-3FD6E6DAC422}" type="presParOf" srcId="{83E726EA-78D6-4470-83B1-215398539599}" destId="{BA381033-B0AD-4833-BAA0-0BBDC63A885F}" srcOrd="4" destOrd="0" presId="urn:microsoft.com/office/officeart/2018/2/layout/IconVerticalSolidList"/>
    <dgm:cxn modelId="{5360B445-5D25-4B6A-85C0-CD76C099C6F2}" type="presParOf" srcId="{872397AD-CCA9-4495-A30F-FCB304537A47}" destId="{B1224962-6017-47EF-BBA4-4F19403656D1}" srcOrd="1" destOrd="0" presId="urn:microsoft.com/office/officeart/2018/2/layout/IconVerticalSolidList"/>
    <dgm:cxn modelId="{74C28467-D69C-49C7-A792-BB7307D56FA1}" type="presParOf" srcId="{872397AD-CCA9-4495-A30F-FCB304537A47}" destId="{3BC802D3-5763-4FD8-9D21-CBD026E6E945}" srcOrd="2" destOrd="0" presId="urn:microsoft.com/office/officeart/2018/2/layout/IconVerticalSolidList"/>
    <dgm:cxn modelId="{8A7CD99C-CF8A-4180-949F-ED7A67FF4310}" type="presParOf" srcId="{3BC802D3-5763-4FD8-9D21-CBD026E6E945}" destId="{3D87CD33-89A4-4327-8FDD-96ECAA7303EA}" srcOrd="0" destOrd="0" presId="urn:microsoft.com/office/officeart/2018/2/layout/IconVerticalSolidList"/>
    <dgm:cxn modelId="{4C324D0D-5569-4526-86EF-9B18ACD7004D}" type="presParOf" srcId="{3BC802D3-5763-4FD8-9D21-CBD026E6E945}" destId="{85A940B7-D582-441E-BB32-7EB54FBFDE6E}" srcOrd="1" destOrd="0" presId="urn:microsoft.com/office/officeart/2018/2/layout/IconVerticalSolidList"/>
    <dgm:cxn modelId="{11DD2945-6808-4229-AD70-96047B1DC67D}" type="presParOf" srcId="{3BC802D3-5763-4FD8-9D21-CBD026E6E945}" destId="{498A386B-815F-4718-9679-916FF79F0B62}" srcOrd="2" destOrd="0" presId="urn:microsoft.com/office/officeart/2018/2/layout/IconVerticalSolidList"/>
    <dgm:cxn modelId="{811AC9B5-E2DD-44BD-99C0-550CA83A2252}" type="presParOf" srcId="{3BC802D3-5763-4FD8-9D21-CBD026E6E945}" destId="{05D9E8C6-0242-4F58-AD2B-2237A7B0A6CA}" srcOrd="3" destOrd="0" presId="urn:microsoft.com/office/officeart/2018/2/layout/IconVerticalSolidList"/>
    <dgm:cxn modelId="{BC3FD33C-7D8F-4909-8A09-0932B352ADA9}" type="presParOf" srcId="{3BC802D3-5763-4FD8-9D21-CBD026E6E945}" destId="{DC936DC7-EB26-4FC6-9A98-2714A4FBAB72}" srcOrd="4" destOrd="0" presId="urn:microsoft.com/office/officeart/2018/2/layout/IconVerticalSolidList"/>
    <dgm:cxn modelId="{C99F52E4-0F7E-4D59-803D-570C013FF1ED}" type="presParOf" srcId="{872397AD-CCA9-4495-A30F-FCB304537A47}" destId="{B0359228-A5AC-42D7-87A3-A39D582F4276}" srcOrd="3" destOrd="0" presId="urn:microsoft.com/office/officeart/2018/2/layout/IconVerticalSolidList"/>
    <dgm:cxn modelId="{F78DDA05-8910-4C5B-AF8E-4454C0BD1030}" type="presParOf" srcId="{872397AD-CCA9-4495-A30F-FCB304537A47}" destId="{F5F7BCD6-A52A-485B-8B23-CF6FCC5FA631}" srcOrd="4" destOrd="0" presId="urn:microsoft.com/office/officeart/2018/2/layout/IconVerticalSolidList"/>
    <dgm:cxn modelId="{3CB1AAB0-14AD-4F89-A4E7-6AC01769F98D}" type="presParOf" srcId="{F5F7BCD6-A52A-485B-8B23-CF6FCC5FA631}" destId="{1343B2C7-2C1D-4361-B38C-2677750E6D0B}" srcOrd="0" destOrd="0" presId="urn:microsoft.com/office/officeart/2018/2/layout/IconVerticalSolidList"/>
    <dgm:cxn modelId="{A08B42EB-660E-4A7C-A1C7-4B0344DF5DE2}" type="presParOf" srcId="{F5F7BCD6-A52A-485B-8B23-CF6FCC5FA631}" destId="{90E3CA6C-F0A9-4C48-B394-552B54170C5C}" srcOrd="1" destOrd="0" presId="urn:microsoft.com/office/officeart/2018/2/layout/IconVerticalSolidList"/>
    <dgm:cxn modelId="{ACB2BD94-5C8C-450E-9DF1-BC9E6862AB3F}" type="presParOf" srcId="{F5F7BCD6-A52A-485B-8B23-CF6FCC5FA631}" destId="{775DA5F1-C404-46DB-8476-49D3BA17D356}" srcOrd="2" destOrd="0" presId="urn:microsoft.com/office/officeart/2018/2/layout/IconVerticalSolidList"/>
    <dgm:cxn modelId="{75A597D2-FE13-4B23-824F-532BBBDD8D7B}" type="presParOf" srcId="{F5F7BCD6-A52A-485B-8B23-CF6FCC5FA631}" destId="{24A63C5B-2674-429E-8934-F7DA946990D3}" srcOrd="3" destOrd="0" presId="urn:microsoft.com/office/officeart/2018/2/layout/IconVerticalSolidList"/>
    <dgm:cxn modelId="{144A1DDB-1D39-44FC-84B0-9291B3D87CD8}" type="presParOf" srcId="{F5F7BCD6-A52A-485B-8B23-CF6FCC5FA631}" destId="{593BDE8B-3111-4DEE-9EE5-E449CBEE4071}" srcOrd="4" destOrd="0" presId="urn:microsoft.com/office/officeart/2018/2/layout/IconVerticalSolidList"/>
    <dgm:cxn modelId="{DD30BBEC-E85D-4458-B7D6-BCA8A9EB1229}" type="presParOf" srcId="{872397AD-CCA9-4495-A30F-FCB304537A47}" destId="{67D735CE-298E-446C-9E58-2EB825584EF0}" srcOrd="5" destOrd="0" presId="urn:microsoft.com/office/officeart/2018/2/layout/IconVerticalSolidList"/>
    <dgm:cxn modelId="{C96EA3B9-E02E-45B1-B4E4-9A0071E17ED1}" type="presParOf" srcId="{872397AD-CCA9-4495-A30F-FCB304537A47}" destId="{50BA41F4-68F2-4300-AB39-6CC530E18863}" srcOrd="6" destOrd="0" presId="urn:microsoft.com/office/officeart/2018/2/layout/IconVerticalSolidList"/>
    <dgm:cxn modelId="{D3D287B8-C092-4248-8F7D-C66F1998059A}" type="presParOf" srcId="{50BA41F4-68F2-4300-AB39-6CC530E18863}" destId="{5FA6B3A8-A09C-4603-8B96-7F83C9075309}" srcOrd="0" destOrd="0" presId="urn:microsoft.com/office/officeart/2018/2/layout/IconVerticalSolidList"/>
    <dgm:cxn modelId="{CAFC8013-145C-49C2-8E46-59CC4C76612F}" type="presParOf" srcId="{50BA41F4-68F2-4300-AB39-6CC530E18863}" destId="{41951136-37B5-4B75-BD1A-271535A935FC}" srcOrd="1" destOrd="0" presId="urn:microsoft.com/office/officeart/2018/2/layout/IconVerticalSolidList"/>
    <dgm:cxn modelId="{D44E57FE-5ED9-489A-BC55-F77962AFB141}" type="presParOf" srcId="{50BA41F4-68F2-4300-AB39-6CC530E18863}" destId="{D0DD77A5-3312-4557-B693-48A47ACAF68B}" srcOrd="2" destOrd="0" presId="urn:microsoft.com/office/officeart/2018/2/layout/IconVerticalSolidList"/>
    <dgm:cxn modelId="{E5598F10-42A5-4432-8D2B-7BD3C3AA6E05}" type="presParOf" srcId="{50BA41F4-68F2-4300-AB39-6CC530E18863}" destId="{A20D779F-2C66-4492-A862-B2E58F1260A5}" srcOrd="3" destOrd="0" presId="urn:microsoft.com/office/officeart/2018/2/layout/IconVerticalSolidList"/>
    <dgm:cxn modelId="{FC1A17C5-227D-4BDE-8419-7F77B3881724}" type="presParOf" srcId="{50BA41F4-68F2-4300-AB39-6CC530E18863}" destId="{DDCE988E-D0BB-46DE-8211-4F99EA92D9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41C53-92C9-4BC5-B1DB-BFB3B2CDA4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CFC184-6879-4F2B-BAC6-346260280137}">
      <dgm:prSet/>
      <dgm:spPr/>
      <dgm:t>
        <a:bodyPr/>
        <a:lstStyle/>
        <a:p>
          <a:r>
            <a:rPr lang="en-US" b="1" i="0" baseline="0" dirty="0"/>
            <a:t>Sales and Marketing Teams</a:t>
          </a:r>
          <a:r>
            <a:rPr lang="en-US" b="0" i="0" baseline="0" dirty="0"/>
            <a:t> </a:t>
          </a:r>
          <a:endParaRPr lang="en-US" dirty="0"/>
        </a:p>
      </dgm:t>
    </dgm:pt>
    <dgm:pt modelId="{E9CBFC11-F3E8-4202-9809-2B58AEA701F0}" type="parTrans" cxnId="{53776878-FD29-4F09-8FAF-6DFF44967658}">
      <dgm:prSet/>
      <dgm:spPr/>
      <dgm:t>
        <a:bodyPr/>
        <a:lstStyle/>
        <a:p>
          <a:endParaRPr lang="en-US"/>
        </a:p>
      </dgm:t>
    </dgm:pt>
    <dgm:pt modelId="{4AECEDE7-08FE-415D-97B0-CF0866F354DE}" type="sibTrans" cxnId="{53776878-FD29-4F09-8FAF-6DFF44967658}">
      <dgm:prSet/>
      <dgm:spPr/>
      <dgm:t>
        <a:bodyPr/>
        <a:lstStyle/>
        <a:p>
          <a:endParaRPr lang="en-US"/>
        </a:p>
      </dgm:t>
    </dgm:pt>
    <dgm:pt modelId="{6AEA81A3-DCF5-4835-AC68-C2DB42B119DC}">
      <dgm:prSet/>
      <dgm:spPr/>
      <dgm:t>
        <a:bodyPr/>
        <a:lstStyle/>
        <a:p>
          <a:r>
            <a:rPr lang="en-US" b="1" i="0" baseline="0"/>
            <a:t>Supply Chain and Inventory Management</a:t>
          </a:r>
          <a:endParaRPr lang="en-US"/>
        </a:p>
      </dgm:t>
    </dgm:pt>
    <dgm:pt modelId="{5768FA8C-B74C-4B41-A3F0-57DAA162DBC7}" type="parTrans" cxnId="{CAC93B04-3304-46E7-B7A4-25B0809936CD}">
      <dgm:prSet/>
      <dgm:spPr/>
      <dgm:t>
        <a:bodyPr/>
        <a:lstStyle/>
        <a:p>
          <a:endParaRPr lang="en-US"/>
        </a:p>
      </dgm:t>
    </dgm:pt>
    <dgm:pt modelId="{A19CB8DC-C015-4576-8E0E-27DBD034F18E}" type="sibTrans" cxnId="{CAC93B04-3304-46E7-B7A4-25B0809936CD}">
      <dgm:prSet/>
      <dgm:spPr/>
      <dgm:t>
        <a:bodyPr/>
        <a:lstStyle/>
        <a:p>
          <a:endParaRPr lang="en-US"/>
        </a:p>
      </dgm:t>
    </dgm:pt>
    <dgm:pt modelId="{5DECCBC2-628A-488A-8A4C-4FA4BFC5106C}">
      <dgm:prSet/>
      <dgm:spPr/>
      <dgm:t>
        <a:bodyPr/>
        <a:lstStyle/>
        <a:p>
          <a:r>
            <a:rPr lang="en-US" b="1" i="0" baseline="0"/>
            <a:t>Production and Manufacturing</a:t>
          </a:r>
          <a:r>
            <a:rPr lang="en-US" b="0" i="0" baseline="0"/>
            <a:t>.</a:t>
          </a:r>
          <a:endParaRPr lang="en-US"/>
        </a:p>
      </dgm:t>
    </dgm:pt>
    <dgm:pt modelId="{67017BFB-8BCE-4BC9-A9C0-37B236F1A77F}" type="parTrans" cxnId="{89C25AAD-3C26-4DEA-BBDF-C1AAE36B52F4}">
      <dgm:prSet/>
      <dgm:spPr/>
      <dgm:t>
        <a:bodyPr/>
        <a:lstStyle/>
        <a:p>
          <a:endParaRPr lang="en-US"/>
        </a:p>
      </dgm:t>
    </dgm:pt>
    <dgm:pt modelId="{912BB081-31F9-4F15-9A69-72E1D3402C7F}" type="sibTrans" cxnId="{89C25AAD-3C26-4DEA-BBDF-C1AAE36B52F4}">
      <dgm:prSet/>
      <dgm:spPr/>
      <dgm:t>
        <a:bodyPr/>
        <a:lstStyle/>
        <a:p>
          <a:endParaRPr lang="en-US"/>
        </a:p>
      </dgm:t>
    </dgm:pt>
    <dgm:pt modelId="{778BAACE-96D1-4452-9FCC-97D56E05A131}">
      <dgm:prSet/>
      <dgm:spPr/>
      <dgm:t>
        <a:bodyPr/>
        <a:lstStyle/>
        <a:p>
          <a:r>
            <a:rPr lang="en-US" b="1" i="0" baseline="0"/>
            <a:t>Finance</a:t>
          </a:r>
          <a:endParaRPr lang="en-US"/>
        </a:p>
      </dgm:t>
    </dgm:pt>
    <dgm:pt modelId="{D605AF1C-6A36-4828-8164-8DE860516982}" type="parTrans" cxnId="{4F99D9BE-5A35-4913-A785-3934B1711FAB}">
      <dgm:prSet/>
      <dgm:spPr/>
      <dgm:t>
        <a:bodyPr/>
        <a:lstStyle/>
        <a:p>
          <a:endParaRPr lang="en-US"/>
        </a:p>
      </dgm:t>
    </dgm:pt>
    <dgm:pt modelId="{F56E04D2-2368-4C9D-A79B-2E26851344E4}" type="sibTrans" cxnId="{4F99D9BE-5A35-4913-A785-3934B1711FAB}">
      <dgm:prSet/>
      <dgm:spPr/>
      <dgm:t>
        <a:bodyPr/>
        <a:lstStyle/>
        <a:p>
          <a:endParaRPr lang="en-US"/>
        </a:p>
      </dgm:t>
    </dgm:pt>
    <dgm:pt modelId="{80F814EF-835C-4BE1-AAFF-F77862476AD9}" type="pres">
      <dgm:prSet presAssocID="{FBC41C53-92C9-4BC5-B1DB-BFB3B2CDA486}" presName="root" presStyleCnt="0">
        <dgm:presLayoutVars>
          <dgm:dir/>
          <dgm:resizeHandles val="exact"/>
        </dgm:presLayoutVars>
      </dgm:prSet>
      <dgm:spPr/>
    </dgm:pt>
    <dgm:pt modelId="{FD5C95A9-03FF-4E34-A57F-FC3EB2862E17}" type="pres">
      <dgm:prSet presAssocID="{45CFC184-6879-4F2B-BAC6-346260280137}" presName="compNode" presStyleCnt="0"/>
      <dgm:spPr/>
    </dgm:pt>
    <dgm:pt modelId="{8D382BA7-A212-4979-A2F8-87DE348299F5}" type="pres">
      <dgm:prSet presAssocID="{45CFC184-6879-4F2B-BAC6-346260280137}" presName="bgRect" presStyleLbl="bgShp" presStyleIdx="0" presStyleCnt="4"/>
      <dgm:spPr/>
    </dgm:pt>
    <dgm:pt modelId="{CD0F419B-B381-4FC8-97FE-2C72C7324DCE}" type="pres">
      <dgm:prSet presAssocID="{45CFC184-6879-4F2B-BAC6-3462602801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E157A9D-B364-4FE8-9BB5-6809D3A2EF03}" type="pres">
      <dgm:prSet presAssocID="{45CFC184-6879-4F2B-BAC6-346260280137}" presName="spaceRect" presStyleCnt="0"/>
      <dgm:spPr/>
    </dgm:pt>
    <dgm:pt modelId="{D433BE97-D4C6-448C-A556-D360A6883117}" type="pres">
      <dgm:prSet presAssocID="{45CFC184-6879-4F2B-BAC6-346260280137}" presName="parTx" presStyleLbl="revTx" presStyleIdx="0" presStyleCnt="4">
        <dgm:presLayoutVars>
          <dgm:chMax val="0"/>
          <dgm:chPref val="0"/>
        </dgm:presLayoutVars>
      </dgm:prSet>
      <dgm:spPr/>
    </dgm:pt>
    <dgm:pt modelId="{93B582AE-2913-40F1-A0B1-C9905C21A71A}" type="pres">
      <dgm:prSet presAssocID="{4AECEDE7-08FE-415D-97B0-CF0866F354DE}" presName="sibTrans" presStyleCnt="0"/>
      <dgm:spPr/>
    </dgm:pt>
    <dgm:pt modelId="{018BF986-1C56-476A-924F-1C69DF48B70D}" type="pres">
      <dgm:prSet presAssocID="{6AEA81A3-DCF5-4835-AC68-C2DB42B119DC}" presName="compNode" presStyleCnt="0"/>
      <dgm:spPr/>
    </dgm:pt>
    <dgm:pt modelId="{6E78F017-FD42-4FBA-A475-2274875E7008}" type="pres">
      <dgm:prSet presAssocID="{6AEA81A3-DCF5-4835-AC68-C2DB42B119DC}" presName="bgRect" presStyleLbl="bgShp" presStyleIdx="1" presStyleCnt="4"/>
      <dgm:spPr/>
    </dgm:pt>
    <dgm:pt modelId="{A5838B1B-A137-45E7-AAC7-423CB4A70471}" type="pres">
      <dgm:prSet presAssocID="{6AEA81A3-DCF5-4835-AC68-C2DB42B119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B01E38C-DA1B-45D8-9FE6-897E6C56419F}" type="pres">
      <dgm:prSet presAssocID="{6AEA81A3-DCF5-4835-AC68-C2DB42B119DC}" presName="spaceRect" presStyleCnt="0"/>
      <dgm:spPr/>
    </dgm:pt>
    <dgm:pt modelId="{6514FC68-359C-4598-AC71-9A419ADE1D6C}" type="pres">
      <dgm:prSet presAssocID="{6AEA81A3-DCF5-4835-AC68-C2DB42B119DC}" presName="parTx" presStyleLbl="revTx" presStyleIdx="1" presStyleCnt="4">
        <dgm:presLayoutVars>
          <dgm:chMax val="0"/>
          <dgm:chPref val="0"/>
        </dgm:presLayoutVars>
      </dgm:prSet>
      <dgm:spPr/>
    </dgm:pt>
    <dgm:pt modelId="{09984BFD-2946-4394-AD9B-3CFF323FEE9D}" type="pres">
      <dgm:prSet presAssocID="{A19CB8DC-C015-4576-8E0E-27DBD034F18E}" presName="sibTrans" presStyleCnt="0"/>
      <dgm:spPr/>
    </dgm:pt>
    <dgm:pt modelId="{FD644D58-70B1-4107-BFEC-0F82C73B2EEC}" type="pres">
      <dgm:prSet presAssocID="{5DECCBC2-628A-488A-8A4C-4FA4BFC5106C}" presName="compNode" presStyleCnt="0"/>
      <dgm:spPr/>
    </dgm:pt>
    <dgm:pt modelId="{C08389DF-11D6-4E6E-BF6C-2DCDA6A485F3}" type="pres">
      <dgm:prSet presAssocID="{5DECCBC2-628A-488A-8A4C-4FA4BFC5106C}" presName="bgRect" presStyleLbl="bgShp" presStyleIdx="2" presStyleCnt="4"/>
      <dgm:spPr/>
    </dgm:pt>
    <dgm:pt modelId="{CF2E84E0-ABD2-4EE1-9384-143C894C5AEE}" type="pres">
      <dgm:prSet presAssocID="{5DECCBC2-628A-488A-8A4C-4FA4BFC510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627C8CD-0F2E-476E-AAC9-E6FBA5A9C3E5}" type="pres">
      <dgm:prSet presAssocID="{5DECCBC2-628A-488A-8A4C-4FA4BFC5106C}" presName="spaceRect" presStyleCnt="0"/>
      <dgm:spPr/>
    </dgm:pt>
    <dgm:pt modelId="{DEE1AF7A-A93E-468A-A97E-FCEF0D420FFD}" type="pres">
      <dgm:prSet presAssocID="{5DECCBC2-628A-488A-8A4C-4FA4BFC5106C}" presName="parTx" presStyleLbl="revTx" presStyleIdx="2" presStyleCnt="4">
        <dgm:presLayoutVars>
          <dgm:chMax val="0"/>
          <dgm:chPref val="0"/>
        </dgm:presLayoutVars>
      </dgm:prSet>
      <dgm:spPr/>
    </dgm:pt>
    <dgm:pt modelId="{177425AA-FC36-47B5-80D0-17E413CD585F}" type="pres">
      <dgm:prSet presAssocID="{912BB081-31F9-4F15-9A69-72E1D3402C7F}" presName="sibTrans" presStyleCnt="0"/>
      <dgm:spPr/>
    </dgm:pt>
    <dgm:pt modelId="{CF8704DB-DC55-406C-8BB6-8C1F6E757D74}" type="pres">
      <dgm:prSet presAssocID="{778BAACE-96D1-4452-9FCC-97D56E05A131}" presName="compNode" presStyleCnt="0"/>
      <dgm:spPr/>
    </dgm:pt>
    <dgm:pt modelId="{6B6C4C34-6E99-4A6D-8808-30A1E0B0A682}" type="pres">
      <dgm:prSet presAssocID="{778BAACE-96D1-4452-9FCC-97D56E05A131}" presName="bgRect" presStyleLbl="bgShp" presStyleIdx="3" presStyleCnt="4"/>
      <dgm:spPr/>
    </dgm:pt>
    <dgm:pt modelId="{233AF2E2-E904-44CE-B981-7E35BD91139E}" type="pres">
      <dgm:prSet presAssocID="{778BAACE-96D1-4452-9FCC-97D56E05A1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7CB7002-4C4F-4003-8093-FF2D4F11E6CA}" type="pres">
      <dgm:prSet presAssocID="{778BAACE-96D1-4452-9FCC-97D56E05A131}" presName="spaceRect" presStyleCnt="0"/>
      <dgm:spPr/>
    </dgm:pt>
    <dgm:pt modelId="{A0196CCF-8A6B-4C7C-9B79-377A085F1F1F}" type="pres">
      <dgm:prSet presAssocID="{778BAACE-96D1-4452-9FCC-97D56E05A13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C93B04-3304-46E7-B7A4-25B0809936CD}" srcId="{FBC41C53-92C9-4BC5-B1DB-BFB3B2CDA486}" destId="{6AEA81A3-DCF5-4835-AC68-C2DB42B119DC}" srcOrd="1" destOrd="0" parTransId="{5768FA8C-B74C-4B41-A3F0-57DAA162DBC7}" sibTransId="{A19CB8DC-C015-4576-8E0E-27DBD034F18E}"/>
    <dgm:cxn modelId="{4AE2A13C-DCA5-457C-8561-3E6AA6A89265}" type="presOf" srcId="{6AEA81A3-DCF5-4835-AC68-C2DB42B119DC}" destId="{6514FC68-359C-4598-AC71-9A419ADE1D6C}" srcOrd="0" destOrd="0" presId="urn:microsoft.com/office/officeart/2018/2/layout/IconVerticalSolidList"/>
    <dgm:cxn modelId="{84230461-32A6-4FD4-BE2C-963F1033E698}" type="presOf" srcId="{5DECCBC2-628A-488A-8A4C-4FA4BFC5106C}" destId="{DEE1AF7A-A93E-468A-A97E-FCEF0D420FFD}" srcOrd="0" destOrd="0" presId="urn:microsoft.com/office/officeart/2018/2/layout/IconVerticalSolidList"/>
    <dgm:cxn modelId="{3D487861-0126-4A0E-9899-30C7B3442FC7}" type="presOf" srcId="{45CFC184-6879-4F2B-BAC6-346260280137}" destId="{D433BE97-D4C6-448C-A556-D360A6883117}" srcOrd="0" destOrd="0" presId="urn:microsoft.com/office/officeart/2018/2/layout/IconVerticalSolidList"/>
    <dgm:cxn modelId="{4207F250-E285-4CDB-9B1E-C794E5ECD748}" type="presOf" srcId="{778BAACE-96D1-4452-9FCC-97D56E05A131}" destId="{A0196CCF-8A6B-4C7C-9B79-377A085F1F1F}" srcOrd="0" destOrd="0" presId="urn:microsoft.com/office/officeart/2018/2/layout/IconVerticalSolidList"/>
    <dgm:cxn modelId="{53776878-FD29-4F09-8FAF-6DFF44967658}" srcId="{FBC41C53-92C9-4BC5-B1DB-BFB3B2CDA486}" destId="{45CFC184-6879-4F2B-BAC6-346260280137}" srcOrd="0" destOrd="0" parTransId="{E9CBFC11-F3E8-4202-9809-2B58AEA701F0}" sibTransId="{4AECEDE7-08FE-415D-97B0-CF0866F354DE}"/>
    <dgm:cxn modelId="{89C25AAD-3C26-4DEA-BBDF-C1AAE36B52F4}" srcId="{FBC41C53-92C9-4BC5-B1DB-BFB3B2CDA486}" destId="{5DECCBC2-628A-488A-8A4C-4FA4BFC5106C}" srcOrd="2" destOrd="0" parTransId="{67017BFB-8BCE-4BC9-A9C0-37B236F1A77F}" sibTransId="{912BB081-31F9-4F15-9A69-72E1D3402C7F}"/>
    <dgm:cxn modelId="{4F99D9BE-5A35-4913-A785-3934B1711FAB}" srcId="{FBC41C53-92C9-4BC5-B1DB-BFB3B2CDA486}" destId="{778BAACE-96D1-4452-9FCC-97D56E05A131}" srcOrd="3" destOrd="0" parTransId="{D605AF1C-6A36-4828-8164-8DE860516982}" sibTransId="{F56E04D2-2368-4C9D-A79B-2E26851344E4}"/>
    <dgm:cxn modelId="{D89519CA-2058-4565-9B60-9198D82F4085}" type="presOf" srcId="{FBC41C53-92C9-4BC5-B1DB-BFB3B2CDA486}" destId="{80F814EF-835C-4BE1-AAFF-F77862476AD9}" srcOrd="0" destOrd="0" presId="urn:microsoft.com/office/officeart/2018/2/layout/IconVerticalSolidList"/>
    <dgm:cxn modelId="{9EBCBF8E-4FB8-4FE0-B864-47E77AE72ABA}" type="presParOf" srcId="{80F814EF-835C-4BE1-AAFF-F77862476AD9}" destId="{FD5C95A9-03FF-4E34-A57F-FC3EB2862E17}" srcOrd="0" destOrd="0" presId="urn:microsoft.com/office/officeart/2018/2/layout/IconVerticalSolidList"/>
    <dgm:cxn modelId="{7BAC322C-2E7D-4FF8-B7CB-C470D490CBA6}" type="presParOf" srcId="{FD5C95A9-03FF-4E34-A57F-FC3EB2862E17}" destId="{8D382BA7-A212-4979-A2F8-87DE348299F5}" srcOrd="0" destOrd="0" presId="urn:microsoft.com/office/officeart/2018/2/layout/IconVerticalSolidList"/>
    <dgm:cxn modelId="{3B2E4AD3-8043-4774-872C-5B9E3A04A38B}" type="presParOf" srcId="{FD5C95A9-03FF-4E34-A57F-FC3EB2862E17}" destId="{CD0F419B-B381-4FC8-97FE-2C72C7324DCE}" srcOrd="1" destOrd="0" presId="urn:microsoft.com/office/officeart/2018/2/layout/IconVerticalSolidList"/>
    <dgm:cxn modelId="{D3298BDE-84F0-4C15-BB81-C29829941E88}" type="presParOf" srcId="{FD5C95A9-03FF-4E34-A57F-FC3EB2862E17}" destId="{CE157A9D-B364-4FE8-9BB5-6809D3A2EF03}" srcOrd="2" destOrd="0" presId="urn:microsoft.com/office/officeart/2018/2/layout/IconVerticalSolidList"/>
    <dgm:cxn modelId="{B6545A50-B05B-47A5-842B-53BC9A7B3C57}" type="presParOf" srcId="{FD5C95A9-03FF-4E34-A57F-FC3EB2862E17}" destId="{D433BE97-D4C6-448C-A556-D360A6883117}" srcOrd="3" destOrd="0" presId="urn:microsoft.com/office/officeart/2018/2/layout/IconVerticalSolidList"/>
    <dgm:cxn modelId="{2B1ECC7E-5457-45C1-879F-C7C692F402CF}" type="presParOf" srcId="{80F814EF-835C-4BE1-AAFF-F77862476AD9}" destId="{93B582AE-2913-40F1-A0B1-C9905C21A71A}" srcOrd="1" destOrd="0" presId="urn:microsoft.com/office/officeart/2018/2/layout/IconVerticalSolidList"/>
    <dgm:cxn modelId="{10177D85-DE80-4BB9-A01D-B50443124E5D}" type="presParOf" srcId="{80F814EF-835C-4BE1-AAFF-F77862476AD9}" destId="{018BF986-1C56-476A-924F-1C69DF48B70D}" srcOrd="2" destOrd="0" presId="urn:microsoft.com/office/officeart/2018/2/layout/IconVerticalSolidList"/>
    <dgm:cxn modelId="{40D4924F-E2AB-4BB4-A4E6-C790648D9AE0}" type="presParOf" srcId="{018BF986-1C56-476A-924F-1C69DF48B70D}" destId="{6E78F017-FD42-4FBA-A475-2274875E7008}" srcOrd="0" destOrd="0" presId="urn:microsoft.com/office/officeart/2018/2/layout/IconVerticalSolidList"/>
    <dgm:cxn modelId="{1F037D5D-06FC-4886-B2AA-78280B9F2716}" type="presParOf" srcId="{018BF986-1C56-476A-924F-1C69DF48B70D}" destId="{A5838B1B-A137-45E7-AAC7-423CB4A70471}" srcOrd="1" destOrd="0" presId="urn:microsoft.com/office/officeart/2018/2/layout/IconVerticalSolidList"/>
    <dgm:cxn modelId="{62DAFB7F-9418-46EC-8A1A-94B474DDFA82}" type="presParOf" srcId="{018BF986-1C56-476A-924F-1C69DF48B70D}" destId="{CB01E38C-DA1B-45D8-9FE6-897E6C56419F}" srcOrd="2" destOrd="0" presId="urn:microsoft.com/office/officeart/2018/2/layout/IconVerticalSolidList"/>
    <dgm:cxn modelId="{690878B1-2DF6-41A1-97DF-C1DA95D95B41}" type="presParOf" srcId="{018BF986-1C56-476A-924F-1C69DF48B70D}" destId="{6514FC68-359C-4598-AC71-9A419ADE1D6C}" srcOrd="3" destOrd="0" presId="urn:microsoft.com/office/officeart/2018/2/layout/IconVerticalSolidList"/>
    <dgm:cxn modelId="{1B6079E5-8DBE-4645-81D4-953BF3445C80}" type="presParOf" srcId="{80F814EF-835C-4BE1-AAFF-F77862476AD9}" destId="{09984BFD-2946-4394-AD9B-3CFF323FEE9D}" srcOrd="3" destOrd="0" presId="urn:microsoft.com/office/officeart/2018/2/layout/IconVerticalSolidList"/>
    <dgm:cxn modelId="{419C59E2-5CB4-4F24-B441-A05A56D69E92}" type="presParOf" srcId="{80F814EF-835C-4BE1-AAFF-F77862476AD9}" destId="{FD644D58-70B1-4107-BFEC-0F82C73B2EEC}" srcOrd="4" destOrd="0" presId="urn:microsoft.com/office/officeart/2018/2/layout/IconVerticalSolidList"/>
    <dgm:cxn modelId="{D21AB652-D8BF-4613-AF67-1A68835FF7B3}" type="presParOf" srcId="{FD644D58-70B1-4107-BFEC-0F82C73B2EEC}" destId="{C08389DF-11D6-4E6E-BF6C-2DCDA6A485F3}" srcOrd="0" destOrd="0" presId="urn:microsoft.com/office/officeart/2018/2/layout/IconVerticalSolidList"/>
    <dgm:cxn modelId="{3C3F8C36-C934-40AB-A370-D96CAC4B0ABF}" type="presParOf" srcId="{FD644D58-70B1-4107-BFEC-0F82C73B2EEC}" destId="{CF2E84E0-ABD2-4EE1-9384-143C894C5AEE}" srcOrd="1" destOrd="0" presId="urn:microsoft.com/office/officeart/2018/2/layout/IconVerticalSolidList"/>
    <dgm:cxn modelId="{EDC165B6-4885-4BB7-B1EA-672D8D48B0BE}" type="presParOf" srcId="{FD644D58-70B1-4107-BFEC-0F82C73B2EEC}" destId="{5627C8CD-0F2E-476E-AAC9-E6FBA5A9C3E5}" srcOrd="2" destOrd="0" presId="urn:microsoft.com/office/officeart/2018/2/layout/IconVerticalSolidList"/>
    <dgm:cxn modelId="{4EFDA78A-E70B-49D2-B9D5-FC4E5F99DE19}" type="presParOf" srcId="{FD644D58-70B1-4107-BFEC-0F82C73B2EEC}" destId="{DEE1AF7A-A93E-468A-A97E-FCEF0D420FFD}" srcOrd="3" destOrd="0" presId="urn:microsoft.com/office/officeart/2018/2/layout/IconVerticalSolidList"/>
    <dgm:cxn modelId="{52A7FD34-D624-4855-8D8D-32F38B65D54B}" type="presParOf" srcId="{80F814EF-835C-4BE1-AAFF-F77862476AD9}" destId="{177425AA-FC36-47B5-80D0-17E413CD585F}" srcOrd="5" destOrd="0" presId="urn:microsoft.com/office/officeart/2018/2/layout/IconVerticalSolidList"/>
    <dgm:cxn modelId="{E95C1DB7-3E57-4926-B6BE-7CD9F35061C3}" type="presParOf" srcId="{80F814EF-835C-4BE1-AAFF-F77862476AD9}" destId="{CF8704DB-DC55-406C-8BB6-8C1F6E757D74}" srcOrd="6" destOrd="0" presId="urn:microsoft.com/office/officeart/2018/2/layout/IconVerticalSolidList"/>
    <dgm:cxn modelId="{BA983470-327A-455E-ACE3-A3E3EB3AB160}" type="presParOf" srcId="{CF8704DB-DC55-406C-8BB6-8C1F6E757D74}" destId="{6B6C4C34-6E99-4A6D-8808-30A1E0B0A682}" srcOrd="0" destOrd="0" presId="urn:microsoft.com/office/officeart/2018/2/layout/IconVerticalSolidList"/>
    <dgm:cxn modelId="{C92884A8-3465-4AFF-862A-CD4C30FE76DE}" type="presParOf" srcId="{CF8704DB-DC55-406C-8BB6-8C1F6E757D74}" destId="{233AF2E2-E904-44CE-B981-7E35BD91139E}" srcOrd="1" destOrd="0" presId="urn:microsoft.com/office/officeart/2018/2/layout/IconVerticalSolidList"/>
    <dgm:cxn modelId="{96479C18-5794-4ADB-9354-2A798368D377}" type="presParOf" srcId="{CF8704DB-DC55-406C-8BB6-8C1F6E757D74}" destId="{67CB7002-4C4F-4003-8093-FF2D4F11E6CA}" srcOrd="2" destOrd="0" presId="urn:microsoft.com/office/officeart/2018/2/layout/IconVerticalSolidList"/>
    <dgm:cxn modelId="{D4BF5509-5DD8-4AE9-98E1-263B1211F52C}" type="presParOf" srcId="{CF8704DB-DC55-406C-8BB6-8C1F6E757D74}" destId="{A0196CCF-8A6B-4C7C-9B79-377A085F1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47F32-AA54-48E6-9D29-27AC1EF68D9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9ED912F-5CBA-437B-87C7-8519F5A8ED81}">
      <dgm:prSet/>
      <dgm:spPr/>
      <dgm:t>
        <a:bodyPr/>
        <a:lstStyle/>
        <a:p>
          <a:r>
            <a:rPr lang="en-US" dirty="0"/>
            <a:t>Wilkin’s current forecasting model does not take into account key economic factors such as the unemployment rate, bank loans, and housing starts (both single and multi-unit).</a:t>
          </a:r>
        </a:p>
      </dgm:t>
    </dgm:pt>
    <dgm:pt modelId="{883B9863-28F1-43EA-8B44-4E539BA922F9}" type="parTrans" cxnId="{023401FB-C033-4BF2-94C1-945E34BB6A8D}">
      <dgm:prSet/>
      <dgm:spPr/>
      <dgm:t>
        <a:bodyPr/>
        <a:lstStyle/>
        <a:p>
          <a:endParaRPr lang="en-US"/>
        </a:p>
      </dgm:t>
    </dgm:pt>
    <dgm:pt modelId="{D1011A60-AEF7-4C9B-9758-89EA3406FE13}" type="sibTrans" cxnId="{023401FB-C033-4BF2-94C1-945E34BB6A8D}">
      <dgm:prSet/>
      <dgm:spPr/>
      <dgm:t>
        <a:bodyPr/>
        <a:lstStyle/>
        <a:p>
          <a:endParaRPr lang="en-US"/>
        </a:p>
      </dgm:t>
    </dgm:pt>
    <dgm:pt modelId="{11B29495-F1D0-45A0-AA63-83CD6D900FBD}">
      <dgm:prSet/>
      <dgm:spPr/>
      <dgm:t>
        <a:bodyPr/>
        <a:lstStyle/>
        <a:p>
          <a:r>
            <a:rPr lang="en-US"/>
            <a:t>However, when evaluating the use of multiple regression, it was found that the unemployment rate and bank loans were not significant predictors, as evidenced by their high p-values (greater than 0.05). This suggests that these variables do not have a strong influence on the forecasting results.</a:t>
          </a:r>
        </a:p>
      </dgm:t>
    </dgm:pt>
    <dgm:pt modelId="{082AF156-2118-4549-B95E-872D4ABC1EAF}" type="parTrans" cxnId="{02B1FBF8-C4CA-4E6C-84FE-0CD50A9A86C7}">
      <dgm:prSet/>
      <dgm:spPr/>
      <dgm:t>
        <a:bodyPr/>
        <a:lstStyle/>
        <a:p>
          <a:endParaRPr lang="en-US"/>
        </a:p>
      </dgm:t>
    </dgm:pt>
    <dgm:pt modelId="{B3D98549-13D1-472C-BA05-96B1CD3D595B}" type="sibTrans" cxnId="{02B1FBF8-C4CA-4E6C-84FE-0CD50A9A86C7}">
      <dgm:prSet/>
      <dgm:spPr/>
      <dgm:t>
        <a:bodyPr/>
        <a:lstStyle/>
        <a:p>
          <a:endParaRPr lang="en-US"/>
        </a:p>
      </dgm:t>
    </dgm:pt>
    <dgm:pt modelId="{BA753E37-7923-4937-B1EE-0449772297B6}">
      <dgm:prSet/>
      <dgm:spPr/>
      <dgm:t>
        <a:bodyPr/>
        <a:lstStyle/>
        <a:p>
          <a:r>
            <a:rPr lang="en-US"/>
            <a:t>On the other hand, the variable for single-unit housing starts showed a very low p-value, indicating that it is a highly significant factor in the forecast model.</a:t>
          </a:r>
        </a:p>
      </dgm:t>
    </dgm:pt>
    <dgm:pt modelId="{318E9175-7EAF-4725-A167-49456A1AC078}" type="parTrans" cxnId="{00C05557-65B4-4399-B6A6-9213EDD1F9D7}">
      <dgm:prSet/>
      <dgm:spPr/>
      <dgm:t>
        <a:bodyPr/>
        <a:lstStyle/>
        <a:p>
          <a:endParaRPr lang="en-US"/>
        </a:p>
      </dgm:t>
    </dgm:pt>
    <dgm:pt modelId="{CF1D9E2D-92BA-483C-8AC0-B2A04ADCDEE3}" type="sibTrans" cxnId="{00C05557-65B4-4399-B6A6-9213EDD1F9D7}">
      <dgm:prSet/>
      <dgm:spPr/>
      <dgm:t>
        <a:bodyPr/>
        <a:lstStyle/>
        <a:p>
          <a:endParaRPr lang="en-US"/>
        </a:p>
      </dgm:t>
    </dgm:pt>
    <dgm:pt modelId="{72A5EB02-0466-4827-BE66-AA4D498BF41A}">
      <dgm:prSet/>
      <dgm:spPr/>
      <dgm:t>
        <a:bodyPr/>
        <a:lstStyle/>
        <a:p>
          <a:r>
            <a:rPr lang="en-US"/>
            <a:t>We suggest that Wilkin’s forecasting model incorporate single-unit housing starts as an additional variable. Doing so would likely enhance the accuracy of the forecasts, as this factor has been shown to have a meaningful impact.</a:t>
          </a:r>
        </a:p>
      </dgm:t>
    </dgm:pt>
    <dgm:pt modelId="{5620F96E-D3F6-494E-9463-38C916E7FE1F}" type="parTrans" cxnId="{49B0844D-61E3-443A-BA3B-326E94A14387}">
      <dgm:prSet/>
      <dgm:spPr/>
      <dgm:t>
        <a:bodyPr/>
        <a:lstStyle/>
        <a:p>
          <a:endParaRPr lang="en-US"/>
        </a:p>
      </dgm:t>
    </dgm:pt>
    <dgm:pt modelId="{F13F6825-2512-4020-A6D5-D7A0AF99EE35}" type="sibTrans" cxnId="{49B0844D-61E3-443A-BA3B-326E94A14387}">
      <dgm:prSet/>
      <dgm:spPr/>
      <dgm:t>
        <a:bodyPr/>
        <a:lstStyle/>
        <a:p>
          <a:endParaRPr lang="en-US"/>
        </a:p>
      </dgm:t>
    </dgm:pt>
    <dgm:pt modelId="{D73374AB-D05B-444E-938F-C9A407133241}" type="pres">
      <dgm:prSet presAssocID="{50C47F32-AA54-48E6-9D29-27AC1EF68D97}" presName="root" presStyleCnt="0">
        <dgm:presLayoutVars>
          <dgm:dir/>
          <dgm:resizeHandles val="exact"/>
        </dgm:presLayoutVars>
      </dgm:prSet>
      <dgm:spPr/>
    </dgm:pt>
    <dgm:pt modelId="{68FFF8AC-F823-4CA0-89F2-1451BE0129F2}" type="pres">
      <dgm:prSet presAssocID="{50C47F32-AA54-48E6-9D29-27AC1EF68D97}" presName="container" presStyleCnt="0">
        <dgm:presLayoutVars>
          <dgm:dir/>
          <dgm:resizeHandles val="exact"/>
        </dgm:presLayoutVars>
      </dgm:prSet>
      <dgm:spPr/>
    </dgm:pt>
    <dgm:pt modelId="{EB64879B-4D66-47B7-8E0A-5422A13DFA6C}" type="pres">
      <dgm:prSet presAssocID="{C9ED912F-5CBA-437B-87C7-8519F5A8ED81}" presName="compNode" presStyleCnt="0"/>
      <dgm:spPr/>
    </dgm:pt>
    <dgm:pt modelId="{BB5FCBEE-1D71-494D-9D2E-C1031ADC2989}" type="pres">
      <dgm:prSet presAssocID="{C9ED912F-5CBA-437B-87C7-8519F5A8ED81}" presName="iconBgRect" presStyleLbl="bgShp" presStyleIdx="0" presStyleCnt="4"/>
      <dgm:spPr/>
    </dgm:pt>
    <dgm:pt modelId="{0F036FC6-75C4-4199-AE04-29C1992CA2AF}" type="pres">
      <dgm:prSet presAssocID="{C9ED912F-5CBA-437B-87C7-8519F5A8ED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C7A6C19-FA56-444C-8EE9-27D1E7CDD102}" type="pres">
      <dgm:prSet presAssocID="{C9ED912F-5CBA-437B-87C7-8519F5A8ED81}" presName="spaceRect" presStyleCnt="0"/>
      <dgm:spPr/>
    </dgm:pt>
    <dgm:pt modelId="{40FA89CD-38AD-4154-B2D4-E5864555E6F3}" type="pres">
      <dgm:prSet presAssocID="{C9ED912F-5CBA-437B-87C7-8519F5A8ED81}" presName="textRect" presStyleLbl="revTx" presStyleIdx="0" presStyleCnt="4" custScaleX="103182">
        <dgm:presLayoutVars>
          <dgm:chMax val="1"/>
          <dgm:chPref val="1"/>
        </dgm:presLayoutVars>
      </dgm:prSet>
      <dgm:spPr/>
    </dgm:pt>
    <dgm:pt modelId="{8A6C8638-9D16-4429-A7B2-205D50CA080C}" type="pres">
      <dgm:prSet presAssocID="{D1011A60-AEF7-4C9B-9758-89EA3406FE13}" presName="sibTrans" presStyleLbl="sibTrans2D1" presStyleIdx="0" presStyleCnt="0"/>
      <dgm:spPr/>
    </dgm:pt>
    <dgm:pt modelId="{88152EA6-F888-4F36-8AA5-947D673999D1}" type="pres">
      <dgm:prSet presAssocID="{11B29495-F1D0-45A0-AA63-83CD6D900FBD}" presName="compNode" presStyleCnt="0"/>
      <dgm:spPr/>
    </dgm:pt>
    <dgm:pt modelId="{89E22C4B-BDB0-4EA6-977E-FA657943F0B4}" type="pres">
      <dgm:prSet presAssocID="{11B29495-F1D0-45A0-AA63-83CD6D900FBD}" presName="iconBgRect" presStyleLbl="bgShp" presStyleIdx="1" presStyleCnt="4"/>
      <dgm:spPr/>
    </dgm:pt>
    <dgm:pt modelId="{DB6416F1-ECD2-4718-9019-7027749ABD6A}" type="pres">
      <dgm:prSet presAssocID="{11B29495-F1D0-45A0-AA63-83CD6D900F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DBEEACD-C491-42C2-B3BF-89E0BD24FD6F}" type="pres">
      <dgm:prSet presAssocID="{11B29495-F1D0-45A0-AA63-83CD6D900FBD}" presName="spaceRect" presStyleCnt="0"/>
      <dgm:spPr/>
    </dgm:pt>
    <dgm:pt modelId="{58CB1F50-C01B-4B25-A0B6-7D0053DE6781}" type="pres">
      <dgm:prSet presAssocID="{11B29495-F1D0-45A0-AA63-83CD6D900FBD}" presName="textRect" presStyleLbl="revTx" presStyleIdx="1" presStyleCnt="4">
        <dgm:presLayoutVars>
          <dgm:chMax val="1"/>
          <dgm:chPref val="1"/>
        </dgm:presLayoutVars>
      </dgm:prSet>
      <dgm:spPr/>
    </dgm:pt>
    <dgm:pt modelId="{D62DBEDF-F671-4D63-B2D4-A02EA9D627D7}" type="pres">
      <dgm:prSet presAssocID="{B3D98549-13D1-472C-BA05-96B1CD3D595B}" presName="sibTrans" presStyleLbl="sibTrans2D1" presStyleIdx="0" presStyleCnt="0"/>
      <dgm:spPr/>
    </dgm:pt>
    <dgm:pt modelId="{6B038E16-5D84-4407-93F3-8CBC33EB252D}" type="pres">
      <dgm:prSet presAssocID="{BA753E37-7923-4937-B1EE-0449772297B6}" presName="compNode" presStyleCnt="0"/>
      <dgm:spPr/>
    </dgm:pt>
    <dgm:pt modelId="{3F341894-EC5E-4DAC-A49F-A9467D5E4327}" type="pres">
      <dgm:prSet presAssocID="{BA753E37-7923-4937-B1EE-0449772297B6}" presName="iconBgRect" presStyleLbl="bgShp" presStyleIdx="2" presStyleCnt="4"/>
      <dgm:spPr/>
    </dgm:pt>
    <dgm:pt modelId="{252E98FD-44DE-48C3-AB85-86EE4981310A}" type="pres">
      <dgm:prSet presAssocID="{BA753E37-7923-4937-B1EE-0449772297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41953D35-D737-4C98-8A5F-0DC486875D56}" type="pres">
      <dgm:prSet presAssocID="{BA753E37-7923-4937-B1EE-0449772297B6}" presName="spaceRect" presStyleCnt="0"/>
      <dgm:spPr/>
    </dgm:pt>
    <dgm:pt modelId="{56F9B577-0FD3-4473-96A0-E991EB31FA19}" type="pres">
      <dgm:prSet presAssocID="{BA753E37-7923-4937-B1EE-0449772297B6}" presName="textRect" presStyleLbl="revTx" presStyleIdx="2" presStyleCnt="4">
        <dgm:presLayoutVars>
          <dgm:chMax val="1"/>
          <dgm:chPref val="1"/>
        </dgm:presLayoutVars>
      </dgm:prSet>
      <dgm:spPr/>
    </dgm:pt>
    <dgm:pt modelId="{4D6FAFE0-3EEE-4B4C-9C27-00AE5CA5AA2C}" type="pres">
      <dgm:prSet presAssocID="{CF1D9E2D-92BA-483C-8AC0-B2A04ADCDEE3}" presName="sibTrans" presStyleLbl="sibTrans2D1" presStyleIdx="0" presStyleCnt="0"/>
      <dgm:spPr/>
    </dgm:pt>
    <dgm:pt modelId="{AD3A77A6-FF4C-4DD9-A1CB-2821CB384EF3}" type="pres">
      <dgm:prSet presAssocID="{72A5EB02-0466-4827-BE66-AA4D498BF41A}" presName="compNode" presStyleCnt="0"/>
      <dgm:spPr/>
    </dgm:pt>
    <dgm:pt modelId="{D2CD36C9-302D-484E-8BEC-5CBA25E389D6}" type="pres">
      <dgm:prSet presAssocID="{72A5EB02-0466-4827-BE66-AA4D498BF41A}" presName="iconBgRect" presStyleLbl="bgShp" presStyleIdx="3" presStyleCnt="4"/>
      <dgm:spPr/>
    </dgm:pt>
    <dgm:pt modelId="{00FE0324-0DD2-4CF1-AB74-9C2EE2AB1B7A}" type="pres">
      <dgm:prSet presAssocID="{72A5EB02-0466-4827-BE66-AA4D498BF4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A57A46D-B603-4F4F-B9E8-911391F2E857}" type="pres">
      <dgm:prSet presAssocID="{72A5EB02-0466-4827-BE66-AA4D498BF41A}" presName="spaceRect" presStyleCnt="0"/>
      <dgm:spPr/>
    </dgm:pt>
    <dgm:pt modelId="{A5AF210D-78F2-414E-9CD5-96C0B67A2DC6}" type="pres">
      <dgm:prSet presAssocID="{72A5EB02-0466-4827-BE66-AA4D498BF4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44E60B-A568-4A94-8D3D-1E600CA3A6EF}" type="presOf" srcId="{BA753E37-7923-4937-B1EE-0449772297B6}" destId="{56F9B577-0FD3-4473-96A0-E991EB31FA19}" srcOrd="0" destOrd="0" presId="urn:microsoft.com/office/officeart/2018/2/layout/IconCircleList"/>
    <dgm:cxn modelId="{D81DAE11-9113-445C-9A1E-581A44F62F45}" type="presOf" srcId="{50C47F32-AA54-48E6-9D29-27AC1EF68D97}" destId="{D73374AB-D05B-444E-938F-C9A407133241}" srcOrd="0" destOrd="0" presId="urn:microsoft.com/office/officeart/2018/2/layout/IconCircleList"/>
    <dgm:cxn modelId="{92CCF612-20B7-4441-803E-8A86081303EE}" type="presOf" srcId="{CF1D9E2D-92BA-483C-8AC0-B2A04ADCDEE3}" destId="{4D6FAFE0-3EEE-4B4C-9C27-00AE5CA5AA2C}" srcOrd="0" destOrd="0" presId="urn:microsoft.com/office/officeart/2018/2/layout/IconCircleList"/>
    <dgm:cxn modelId="{FE879A31-3C51-451D-A973-518C770BE194}" type="presOf" srcId="{C9ED912F-5CBA-437B-87C7-8519F5A8ED81}" destId="{40FA89CD-38AD-4154-B2D4-E5864555E6F3}" srcOrd="0" destOrd="0" presId="urn:microsoft.com/office/officeart/2018/2/layout/IconCircleList"/>
    <dgm:cxn modelId="{49B0844D-61E3-443A-BA3B-326E94A14387}" srcId="{50C47F32-AA54-48E6-9D29-27AC1EF68D97}" destId="{72A5EB02-0466-4827-BE66-AA4D498BF41A}" srcOrd="3" destOrd="0" parTransId="{5620F96E-D3F6-494E-9463-38C916E7FE1F}" sibTransId="{F13F6825-2512-4020-A6D5-D7A0AF99EE35}"/>
    <dgm:cxn modelId="{8AEED06F-0BB6-48DA-B4BD-903390806325}" type="presOf" srcId="{72A5EB02-0466-4827-BE66-AA4D498BF41A}" destId="{A5AF210D-78F2-414E-9CD5-96C0B67A2DC6}" srcOrd="0" destOrd="0" presId="urn:microsoft.com/office/officeart/2018/2/layout/IconCircleList"/>
    <dgm:cxn modelId="{00C05557-65B4-4399-B6A6-9213EDD1F9D7}" srcId="{50C47F32-AA54-48E6-9D29-27AC1EF68D97}" destId="{BA753E37-7923-4937-B1EE-0449772297B6}" srcOrd="2" destOrd="0" parTransId="{318E9175-7EAF-4725-A167-49456A1AC078}" sibTransId="{CF1D9E2D-92BA-483C-8AC0-B2A04ADCDEE3}"/>
    <dgm:cxn modelId="{B3D867D5-B53A-467C-91E8-E471E0790D15}" type="presOf" srcId="{11B29495-F1D0-45A0-AA63-83CD6D900FBD}" destId="{58CB1F50-C01B-4B25-A0B6-7D0053DE6781}" srcOrd="0" destOrd="0" presId="urn:microsoft.com/office/officeart/2018/2/layout/IconCircleList"/>
    <dgm:cxn modelId="{3E3092E3-C7C5-4B8D-BDC1-5E6FB05AFFB8}" type="presOf" srcId="{D1011A60-AEF7-4C9B-9758-89EA3406FE13}" destId="{8A6C8638-9D16-4429-A7B2-205D50CA080C}" srcOrd="0" destOrd="0" presId="urn:microsoft.com/office/officeart/2018/2/layout/IconCircleList"/>
    <dgm:cxn modelId="{02B1FBF8-C4CA-4E6C-84FE-0CD50A9A86C7}" srcId="{50C47F32-AA54-48E6-9D29-27AC1EF68D97}" destId="{11B29495-F1D0-45A0-AA63-83CD6D900FBD}" srcOrd="1" destOrd="0" parTransId="{082AF156-2118-4549-B95E-872D4ABC1EAF}" sibTransId="{B3D98549-13D1-472C-BA05-96B1CD3D595B}"/>
    <dgm:cxn modelId="{023401FB-C033-4BF2-94C1-945E34BB6A8D}" srcId="{50C47F32-AA54-48E6-9D29-27AC1EF68D97}" destId="{C9ED912F-5CBA-437B-87C7-8519F5A8ED81}" srcOrd="0" destOrd="0" parTransId="{883B9863-28F1-43EA-8B44-4E539BA922F9}" sibTransId="{D1011A60-AEF7-4C9B-9758-89EA3406FE13}"/>
    <dgm:cxn modelId="{3A7D7AFC-09B7-46FA-8E7B-CB9C00CA5C61}" type="presOf" srcId="{B3D98549-13D1-472C-BA05-96B1CD3D595B}" destId="{D62DBEDF-F671-4D63-B2D4-A02EA9D627D7}" srcOrd="0" destOrd="0" presId="urn:microsoft.com/office/officeart/2018/2/layout/IconCircleList"/>
    <dgm:cxn modelId="{C1ACCB1F-04D5-4EB3-BE6F-8C6EC569B18C}" type="presParOf" srcId="{D73374AB-D05B-444E-938F-C9A407133241}" destId="{68FFF8AC-F823-4CA0-89F2-1451BE0129F2}" srcOrd="0" destOrd="0" presId="urn:microsoft.com/office/officeart/2018/2/layout/IconCircleList"/>
    <dgm:cxn modelId="{BE43834E-AC47-497F-98C8-9EA357626126}" type="presParOf" srcId="{68FFF8AC-F823-4CA0-89F2-1451BE0129F2}" destId="{EB64879B-4D66-47B7-8E0A-5422A13DFA6C}" srcOrd="0" destOrd="0" presId="urn:microsoft.com/office/officeart/2018/2/layout/IconCircleList"/>
    <dgm:cxn modelId="{64029B5F-F9C1-483E-82D3-F87ABD4F4C20}" type="presParOf" srcId="{EB64879B-4D66-47B7-8E0A-5422A13DFA6C}" destId="{BB5FCBEE-1D71-494D-9D2E-C1031ADC2989}" srcOrd="0" destOrd="0" presId="urn:microsoft.com/office/officeart/2018/2/layout/IconCircleList"/>
    <dgm:cxn modelId="{D33F3706-D309-4F0C-8F83-5DA9B013C4EE}" type="presParOf" srcId="{EB64879B-4D66-47B7-8E0A-5422A13DFA6C}" destId="{0F036FC6-75C4-4199-AE04-29C1992CA2AF}" srcOrd="1" destOrd="0" presId="urn:microsoft.com/office/officeart/2018/2/layout/IconCircleList"/>
    <dgm:cxn modelId="{6499E687-1B5F-4175-9558-17D48D1F6F8D}" type="presParOf" srcId="{EB64879B-4D66-47B7-8E0A-5422A13DFA6C}" destId="{4C7A6C19-FA56-444C-8EE9-27D1E7CDD102}" srcOrd="2" destOrd="0" presId="urn:microsoft.com/office/officeart/2018/2/layout/IconCircleList"/>
    <dgm:cxn modelId="{47E0BBC4-5245-41ED-A38C-19E90D869099}" type="presParOf" srcId="{EB64879B-4D66-47B7-8E0A-5422A13DFA6C}" destId="{40FA89CD-38AD-4154-B2D4-E5864555E6F3}" srcOrd="3" destOrd="0" presId="urn:microsoft.com/office/officeart/2018/2/layout/IconCircleList"/>
    <dgm:cxn modelId="{56223B6E-A251-4A2E-BC88-9F10A72A1182}" type="presParOf" srcId="{68FFF8AC-F823-4CA0-89F2-1451BE0129F2}" destId="{8A6C8638-9D16-4429-A7B2-205D50CA080C}" srcOrd="1" destOrd="0" presId="urn:microsoft.com/office/officeart/2018/2/layout/IconCircleList"/>
    <dgm:cxn modelId="{19CDE64D-6CF0-40C1-B542-026387FEE472}" type="presParOf" srcId="{68FFF8AC-F823-4CA0-89F2-1451BE0129F2}" destId="{88152EA6-F888-4F36-8AA5-947D673999D1}" srcOrd="2" destOrd="0" presId="urn:microsoft.com/office/officeart/2018/2/layout/IconCircleList"/>
    <dgm:cxn modelId="{E4B038A6-FAB9-42DB-BAA0-9E8E814995BF}" type="presParOf" srcId="{88152EA6-F888-4F36-8AA5-947D673999D1}" destId="{89E22C4B-BDB0-4EA6-977E-FA657943F0B4}" srcOrd="0" destOrd="0" presId="urn:microsoft.com/office/officeart/2018/2/layout/IconCircleList"/>
    <dgm:cxn modelId="{4A69F27E-68BF-4ED7-A72C-9A5E3C72133B}" type="presParOf" srcId="{88152EA6-F888-4F36-8AA5-947D673999D1}" destId="{DB6416F1-ECD2-4718-9019-7027749ABD6A}" srcOrd="1" destOrd="0" presId="urn:microsoft.com/office/officeart/2018/2/layout/IconCircleList"/>
    <dgm:cxn modelId="{C9EB6CF5-7D54-4040-89FB-4E43EA7B003A}" type="presParOf" srcId="{88152EA6-F888-4F36-8AA5-947D673999D1}" destId="{3DBEEACD-C491-42C2-B3BF-89E0BD24FD6F}" srcOrd="2" destOrd="0" presId="urn:microsoft.com/office/officeart/2018/2/layout/IconCircleList"/>
    <dgm:cxn modelId="{F3084821-AE91-44B5-B9AC-9306F9555481}" type="presParOf" srcId="{88152EA6-F888-4F36-8AA5-947D673999D1}" destId="{58CB1F50-C01B-4B25-A0B6-7D0053DE6781}" srcOrd="3" destOrd="0" presId="urn:microsoft.com/office/officeart/2018/2/layout/IconCircleList"/>
    <dgm:cxn modelId="{3F35913C-6501-474A-92BA-07BA8055ECF4}" type="presParOf" srcId="{68FFF8AC-F823-4CA0-89F2-1451BE0129F2}" destId="{D62DBEDF-F671-4D63-B2D4-A02EA9D627D7}" srcOrd="3" destOrd="0" presId="urn:microsoft.com/office/officeart/2018/2/layout/IconCircleList"/>
    <dgm:cxn modelId="{31436584-BB42-41B2-B37D-F845675DFAD9}" type="presParOf" srcId="{68FFF8AC-F823-4CA0-89F2-1451BE0129F2}" destId="{6B038E16-5D84-4407-93F3-8CBC33EB252D}" srcOrd="4" destOrd="0" presId="urn:microsoft.com/office/officeart/2018/2/layout/IconCircleList"/>
    <dgm:cxn modelId="{0BDADA89-B2AA-4321-9065-7D0C34EECA4A}" type="presParOf" srcId="{6B038E16-5D84-4407-93F3-8CBC33EB252D}" destId="{3F341894-EC5E-4DAC-A49F-A9467D5E4327}" srcOrd="0" destOrd="0" presId="urn:microsoft.com/office/officeart/2018/2/layout/IconCircleList"/>
    <dgm:cxn modelId="{C50BD988-1D9C-4394-BA3C-A760D12A2E8B}" type="presParOf" srcId="{6B038E16-5D84-4407-93F3-8CBC33EB252D}" destId="{252E98FD-44DE-48C3-AB85-86EE4981310A}" srcOrd="1" destOrd="0" presId="urn:microsoft.com/office/officeart/2018/2/layout/IconCircleList"/>
    <dgm:cxn modelId="{7C8A2CFF-0DAB-4572-ACC4-E26174387214}" type="presParOf" srcId="{6B038E16-5D84-4407-93F3-8CBC33EB252D}" destId="{41953D35-D737-4C98-8A5F-0DC486875D56}" srcOrd="2" destOrd="0" presId="urn:microsoft.com/office/officeart/2018/2/layout/IconCircleList"/>
    <dgm:cxn modelId="{D55058CF-3B11-47F4-9BFE-FF6A1143D9B0}" type="presParOf" srcId="{6B038E16-5D84-4407-93F3-8CBC33EB252D}" destId="{56F9B577-0FD3-4473-96A0-E991EB31FA19}" srcOrd="3" destOrd="0" presId="urn:microsoft.com/office/officeart/2018/2/layout/IconCircleList"/>
    <dgm:cxn modelId="{AFC717D7-735B-4BA6-A394-C8F9C438344B}" type="presParOf" srcId="{68FFF8AC-F823-4CA0-89F2-1451BE0129F2}" destId="{4D6FAFE0-3EEE-4B4C-9C27-00AE5CA5AA2C}" srcOrd="5" destOrd="0" presId="urn:microsoft.com/office/officeart/2018/2/layout/IconCircleList"/>
    <dgm:cxn modelId="{AD8462D2-66A4-4EF8-A715-B1160A7DE2D3}" type="presParOf" srcId="{68FFF8AC-F823-4CA0-89F2-1451BE0129F2}" destId="{AD3A77A6-FF4C-4DD9-A1CB-2821CB384EF3}" srcOrd="6" destOrd="0" presId="urn:microsoft.com/office/officeart/2018/2/layout/IconCircleList"/>
    <dgm:cxn modelId="{6F847685-3FCA-49CA-815A-55A22960A6A7}" type="presParOf" srcId="{AD3A77A6-FF4C-4DD9-A1CB-2821CB384EF3}" destId="{D2CD36C9-302D-484E-8BEC-5CBA25E389D6}" srcOrd="0" destOrd="0" presId="urn:microsoft.com/office/officeart/2018/2/layout/IconCircleList"/>
    <dgm:cxn modelId="{DE3C0984-AF2F-490D-903A-74FB9BBD1FA3}" type="presParOf" srcId="{AD3A77A6-FF4C-4DD9-A1CB-2821CB384EF3}" destId="{00FE0324-0DD2-4CF1-AB74-9C2EE2AB1B7A}" srcOrd="1" destOrd="0" presId="urn:microsoft.com/office/officeart/2018/2/layout/IconCircleList"/>
    <dgm:cxn modelId="{917062E5-4DDB-4713-9284-F03EB86BB6D9}" type="presParOf" srcId="{AD3A77A6-FF4C-4DD9-A1CB-2821CB384EF3}" destId="{2A57A46D-B603-4F4F-B9E8-911391F2E857}" srcOrd="2" destOrd="0" presId="urn:microsoft.com/office/officeart/2018/2/layout/IconCircleList"/>
    <dgm:cxn modelId="{B3909FAF-303E-4C9D-B976-E242EF991B8A}" type="presParOf" srcId="{AD3A77A6-FF4C-4DD9-A1CB-2821CB384EF3}" destId="{A5AF210D-78F2-414E-9CD5-96C0B67A2D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32DCE-5E84-4453-AD1D-27E3171CA156}">
      <dsp:nvSpPr>
        <dsp:cNvPr id="0" name=""/>
        <dsp:cNvSpPr/>
      </dsp:nvSpPr>
      <dsp:spPr>
        <a:xfrm>
          <a:off x="0" y="3928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F0F2-4A3C-4CDE-A731-0A45D604D181}">
      <dsp:nvSpPr>
        <dsp:cNvPr id="0" name=""/>
        <dsp:cNvSpPr/>
      </dsp:nvSpPr>
      <dsp:spPr>
        <a:xfrm>
          <a:off x="276611" y="209672"/>
          <a:ext cx="502929" cy="50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C7473-1D9D-4057-8ED4-0703F9C32DFE}">
      <dsp:nvSpPr>
        <dsp:cNvPr id="0" name=""/>
        <dsp:cNvSpPr/>
      </dsp:nvSpPr>
      <dsp:spPr>
        <a:xfrm>
          <a:off x="1056151" y="3928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Time-Series Data Usage</a:t>
          </a:r>
          <a:r>
            <a:rPr lang="en-US" sz="2200" kern="1200"/>
            <a:t>:</a:t>
          </a:r>
        </a:p>
      </dsp:txBody>
      <dsp:txXfrm>
        <a:off x="1056151" y="3928"/>
        <a:ext cx="4732020" cy="914416"/>
      </dsp:txXfrm>
    </dsp:sp>
    <dsp:sp modelId="{BA381033-B0AD-4833-BAA0-0BBDC63A885F}">
      <dsp:nvSpPr>
        <dsp:cNvPr id="0" name=""/>
        <dsp:cNvSpPr/>
      </dsp:nvSpPr>
      <dsp:spPr>
        <a:xfrm>
          <a:off x="5788171" y="3928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"forecast master" spreadsheet lists historical weekly sales data for each product family by quarter and year since 1999.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method averages these historical weekly sales data for 13 weeks per quarter to estimate quarterly sales.</a:t>
          </a:r>
        </a:p>
      </dsp:txBody>
      <dsp:txXfrm>
        <a:off x="5788171" y="3928"/>
        <a:ext cx="4726396" cy="914416"/>
      </dsp:txXfrm>
    </dsp:sp>
    <dsp:sp modelId="{3D87CD33-89A4-4327-8FDD-96ECAA7303EA}">
      <dsp:nvSpPr>
        <dsp:cNvPr id="0" name=""/>
        <dsp:cNvSpPr/>
      </dsp:nvSpPr>
      <dsp:spPr>
        <a:xfrm>
          <a:off x="0" y="1146949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940B7-D582-441E-BB32-7EB54FBFDE6E}">
      <dsp:nvSpPr>
        <dsp:cNvPr id="0" name=""/>
        <dsp:cNvSpPr/>
      </dsp:nvSpPr>
      <dsp:spPr>
        <a:xfrm>
          <a:off x="276611" y="1352693"/>
          <a:ext cx="502929" cy="50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9E8C6-0242-4F58-AD2B-2237A7B0A6CA}">
      <dsp:nvSpPr>
        <dsp:cNvPr id="0" name=""/>
        <dsp:cNvSpPr/>
      </dsp:nvSpPr>
      <dsp:spPr>
        <a:xfrm>
          <a:off x="1056151" y="1146949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Decomposition and Aggregation</a:t>
          </a:r>
          <a:r>
            <a:rPr lang="en-US" sz="2200" kern="1200"/>
            <a:t>:</a:t>
          </a:r>
        </a:p>
      </dsp:txBody>
      <dsp:txXfrm>
        <a:off x="1056151" y="1146949"/>
        <a:ext cx="4732020" cy="914416"/>
      </dsp:txXfrm>
    </dsp:sp>
    <dsp:sp modelId="{DC936DC7-EB26-4FC6-9A98-2714A4FBAB72}">
      <dsp:nvSpPr>
        <dsp:cNvPr id="0" name=""/>
        <dsp:cNvSpPr/>
      </dsp:nvSpPr>
      <dsp:spPr>
        <a:xfrm>
          <a:off x="5788171" y="1146949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planning bill involves calculating daily and annual averages based on historical sales figures and multiplying these averages by a standardized factor (e.g., 250 days per year).</a:t>
          </a:r>
        </a:p>
      </dsp:txBody>
      <dsp:txXfrm>
        <a:off x="5788171" y="1146949"/>
        <a:ext cx="4726396" cy="914416"/>
      </dsp:txXfrm>
    </dsp:sp>
    <dsp:sp modelId="{1343B2C7-2C1D-4361-B38C-2677750E6D0B}">
      <dsp:nvSpPr>
        <dsp:cNvPr id="0" name=""/>
        <dsp:cNvSpPr/>
      </dsp:nvSpPr>
      <dsp:spPr>
        <a:xfrm>
          <a:off x="0" y="2289971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3CA6C-F0A9-4C48-B394-552B54170C5C}">
      <dsp:nvSpPr>
        <dsp:cNvPr id="0" name=""/>
        <dsp:cNvSpPr/>
      </dsp:nvSpPr>
      <dsp:spPr>
        <a:xfrm>
          <a:off x="276611" y="2495714"/>
          <a:ext cx="502929" cy="50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63C5B-2674-429E-8934-F7DA946990D3}">
      <dsp:nvSpPr>
        <dsp:cNvPr id="0" name=""/>
        <dsp:cNvSpPr/>
      </dsp:nvSpPr>
      <dsp:spPr>
        <a:xfrm>
          <a:off x="1056151" y="2289971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Judgmental Adjustments</a:t>
          </a:r>
          <a:r>
            <a:rPr lang="en-US" sz="2200" kern="1200"/>
            <a:t>:</a:t>
          </a:r>
        </a:p>
      </dsp:txBody>
      <dsp:txXfrm>
        <a:off x="1056151" y="2289971"/>
        <a:ext cx="4732020" cy="914416"/>
      </dsp:txXfrm>
    </dsp:sp>
    <dsp:sp modelId="{593BDE8B-3111-4DEE-9EE5-E449CBEE4071}">
      <dsp:nvSpPr>
        <dsp:cNvPr id="0" name=""/>
        <dsp:cNvSpPr/>
      </dsp:nvSpPr>
      <dsp:spPr>
        <a:xfrm>
          <a:off x="5788171" y="2289971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Adjustments are made for specific products, considering external factors like industry trends, market conditions, and product-level details (e.g., new product introductions or competitor issues).</a:t>
          </a:r>
        </a:p>
      </dsp:txBody>
      <dsp:txXfrm>
        <a:off x="5788171" y="2289971"/>
        <a:ext cx="4726396" cy="914416"/>
      </dsp:txXfrm>
    </dsp:sp>
    <dsp:sp modelId="{5FA6B3A8-A09C-4603-8B96-7F83C9075309}">
      <dsp:nvSpPr>
        <dsp:cNvPr id="0" name=""/>
        <dsp:cNvSpPr/>
      </dsp:nvSpPr>
      <dsp:spPr>
        <a:xfrm>
          <a:off x="0" y="3432992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51136-37B5-4B75-BD1A-271535A935FC}">
      <dsp:nvSpPr>
        <dsp:cNvPr id="0" name=""/>
        <dsp:cNvSpPr/>
      </dsp:nvSpPr>
      <dsp:spPr>
        <a:xfrm>
          <a:off x="276611" y="3638736"/>
          <a:ext cx="502929" cy="50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D779F-2C66-4492-A862-B2E58F1260A5}">
      <dsp:nvSpPr>
        <dsp:cNvPr id="0" name=""/>
        <dsp:cNvSpPr/>
      </dsp:nvSpPr>
      <dsp:spPr>
        <a:xfrm>
          <a:off x="1056151" y="3432992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Scenario-Based Projections</a:t>
          </a:r>
          <a:r>
            <a:rPr lang="en-US" sz="2200" kern="1200"/>
            <a:t>:</a:t>
          </a:r>
        </a:p>
      </dsp:txBody>
      <dsp:txXfrm>
        <a:off x="1056151" y="3432992"/>
        <a:ext cx="4732020" cy="914416"/>
      </dsp:txXfrm>
    </dsp:sp>
    <dsp:sp modelId="{DDCE988E-D0BB-46DE-8211-4F99EA92D90D}">
      <dsp:nvSpPr>
        <dsp:cNvPr id="0" name=""/>
        <dsp:cNvSpPr/>
      </dsp:nvSpPr>
      <dsp:spPr>
        <a:xfrm>
          <a:off x="5788171" y="3432992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Projections include forecasting based on "raw percentages" (current sales mix within the family) and "planning bill percentages" (adjusted future sales proportions).</a:t>
          </a:r>
        </a:p>
      </dsp:txBody>
      <dsp:txXfrm>
        <a:off x="5788171" y="3432992"/>
        <a:ext cx="4726396" cy="91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82BA7-A212-4979-A2F8-87DE348299F5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F419B-B381-4FC8-97FE-2C72C7324DCE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3BE97-D4C6-448C-A556-D360A6883117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Sales and Marketing Teams</a:t>
          </a:r>
          <a:r>
            <a:rPr lang="en-US" sz="2200" b="0" i="0" kern="1200" baseline="0" dirty="0"/>
            <a:t> 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6E78F017-FD42-4FBA-A475-2274875E7008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38B1B-A137-45E7-AAC7-423CB4A70471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4FC68-359C-4598-AC71-9A419ADE1D6C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Supply Chain and Inventory Management</a:t>
          </a:r>
          <a:endParaRPr lang="en-US" sz="2200" kern="1200"/>
        </a:p>
      </dsp:txBody>
      <dsp:txXfrm>
        <a:off x="1357965" y="1471979"/>
        <a:ext cx="4887299" cy="1175727"/>
      </dsp:txXfrm>
    </dsp:sp>
    <dsp:sp modelId="{C08389DF-11D6-4E6E-BF6C-2DCDA6A485F3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E84E0-ABD2-4EE1-9384-143C894C5AE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1AF7A-A93E-468A-A97E-FCEF0D420FFD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Production and Manufacturing</a:t>
          </a:r>
          <a:r>
            <a:rPr lang="en-US" sz="2200" b="0" i="0" kern="1200" baseline="0"/>
            <a:t>.</a:t>
          </a:r>
          <a:endParaRPr lang="en-US" sz="2200" kern="1200"/>
        </a:p>
      </dsp:txBody>
      <dsp:txXfrm>
        <a:off x="1357965" y="2941639"/>
        <a:ext cx="4887299" cy="1175727"/>
      </dsp:txXfrm>
    </dsp:sp>
    <dsp:sp modelId="{6B6C4C34-6E99-4A6D-8808-30A1E0B0A682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AF2E2-E904-44CE-B981-7E35BD91139E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6CCF-8A6B-4C7C-9B79-377A085F1F1F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Finance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FCBEE-1D71-494D-9D2E-C1031ADC2989}">
      <dsp:nvSpPr>
        <dsp:cNvPr id="0" name=""/>
        <dsp:cNvSpPr/>
      </dsp:nvSpPr>
      <dsp:spPr>
        <a:xfrm>
          <a:off x="18728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36FC6-75C4-4199-AE04-29C1992CA2AF}">
      <dsp:nvSpPr>
        <dsp:cNvPr id="0" name=""/>
        <dsp:cNvSpPr/>
      </dsp:nvSpPr>
      <dsp:spPr>
        <a:xfrm>
          <a:off x="46782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89CD-38AD-4154-B2D4-E5864555E6F3}">
      <dsp:nvSpPr>
        <dsp:cNvPr id="0" name=""/>
        <dsp:cNvSpPr/>
      </dsp:nvSpPr>
      <dsp:spPr>
        <a:xfrm>
          <a:off x="1759368" y="470390"/>
          <a:ext cx="3249141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Wilkin’s current forecasting model does not take into account key economic factors such as the unemployment rate, bank loans, and housing starts (both single and multi-unit).</a:t>
          </a:r>
        </a:p>
      </dsp:txBody>
      <dsp:txXfrm>
        <a:off x="1759368" y="470390"/>
        <a:ext cx="3249141" cy="1335915"/>
      </dsp:txXfrm>
    </dsp:sp>
    <dsp:sp modelId="{89E22C4B-BDB0-4EA6-977E-FA657943F0B4}">
      <dsp:nvSpPr>
        <dsp:cNvPr id="0" name=""/>
        <dsp:cNvSpPr/>
      </dsp:nvSpPr>
      <dsp:spPr>
        <a:xfrm>
          <a:off x="555718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416F1-ECD2-4718-9019-7027749ABD6A}">
      <dsp:nvSpPr>
        <dsp:cNvPr id="0" name=""/>
        <dsp:cNvSpPr/>
      </dsp:nvSpPr>
      <dsp:spPr>
        <a:xfrm>
          <a:off x="583773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B1F50-C01B-4B25-A0B6-7D0053DE6781}">
      <dsp:nvSpPr>
        <dsp:cNvPr id="0" name=""/>
        <dsp:cNvSpPr/>
      </dsp:nvSpPr>
      <dsp:spPr>
        <a:xfrm>
          <a:off x="717937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However, when evaluating the use of multiple regression, it was found that the unemployment rate and bank loans were not significant predictors, as evidenced by their high p-values (greater than 0.05). This suggests that these variables do not have a strong influence on the forecasting results.</a:t>
          </a:r>
        </a:p>
      </dsp:txBody>
      <dsp:txXfrm>
        <a:off x="7179372" y="470390"/>
        <a:ext cx="3148942" cy="1335915"/>
      </dsp:txXfrm>
    </dsp:sp>
    <dsp:sp modelId="{3F341894-EC5E-4DAC-A49F-A9467D5E4327}">
      <dsp:nvSpPr>
        <dsp:cNvPr id="0" name=""/>
        <dsp:cNvSpPr/>
      </dsp:nvSpPr>
      <dsp:spPr>
        <a:xfrm>
          <a:off x="18728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E98FD-44DE-48C3-AB85-86EE4981310A}">
      <dsp:nvSpPr>
        <dsp:cNvPr id="0" name=""/>
        <dsp:cNvSpPr/>
      </dsp:nvSpPr>
      <dsp:spPr>
        <a:xfrm>
          <a:off x="46782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9B577-0FD3-4473-96A0-E991EB31FA19}">
      <dsp:nvSpPr>
        <dsp:cNvPr id="0" name=""/>
        <dsp:cNvSpPr/>
      </dsp:nvSpPr>
      <dsp:spPr>
        <a:xfrm>
          <a:off x="180946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 the other hand, the variable for single-unit housing starts showed a very low p-value, indicating that it is a highly significant factor in the forecast model.</a:t>
          </a:r>
        </a:p>
      </dsp:txBody>
      <dsp:txXfrm>
        <a:off x="1809467" y="2546238"/>
        <a:ext cx="3148942" cy="1335915"/>
      </dsp:txXfrm>
    </dsp:sp>
    <dsp:sp modelId="{D2CD36C9-302D-484E-8BEC-5CBA25E389D6}">
      <dsp:nvSpPr>
        <dsp:cNvPr id="0" name=""/>
        <dsp:cNvSpPr/>
      </dsp:nvSpPr>
      <dsp:spPr>
        <a:xfrm>
          <a:off x="550708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E0324-0DD2-4CF1-AB74-9C2EE2AB1B7A}">
      <dsp:nvSpPr>
        <dsp:cNvPr id="0" name=""/>
        <dsp:cNvSpPr/>
      </dsp:nvSpPr>
      <dsp:spPr>
        <a:xfrm>
          <a:off x="578763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F210D-78F2-414E-9CD5-96C0B67A2DC6}">
      <dsp:nvSpPr>
        <dsp:cNvPr id="0" name=""/>
        <dsp:cNvSpPr/>
      </dsp:nvSpPr>
      <dsp:spPr>
        <a:xfrm>
          <a:off x="712927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suggest that Wilkin’s forecasting model incorporate single-unit housing starts as an additional variable. Doing so would likely enhance the accuracy of the forecasts, as this factor has been shown to have a meaningful impact.</a:t>
          </a:r>
        </a:p>
      </dsp:txBody>
      <dsp:txXfrm>
        <a:off x="7129272" y="2546238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2D148-D87E-45CF-9146-0BC72E094C9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9D985-A0F9-4C28-A71A-7CC7F976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D985-A0F9-4C28-A71A-7CC7F976F6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9D985-A0F9-4C28-A71A-7CC7F976F6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816D-AE86-07FC-366B-AA1CA5503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3C753-231D-8BF9-641E-5AF7AF93B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203B-FF50-DEBC-8948-DC72EAF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87D9-C042-FD19-A962-BF13291B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1906-801A-C5F8-510B-A0E33D5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FFC8-8528-8FFA-4E03-BD23503A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F536B-1ABF-7486-30F9-D8FDF6D70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FC7B-4453-89E0-0597-4D5DBED2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8658-0C92-ABB5-ACB0-CDAE7FD0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3E21-9A0A-A904-3A4E-60C454CF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ABF21-FBBE-4444-BBD7-A6CA69506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8197F-A7C4-B6B3-43E4-DC180323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9F82-9B10-F8A1-E305-9B8B393C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B545-2D58-8E07-FC44-3F8334E2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3117-9BCA-B66B-736C-F83556D8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C0B0-9C37-7148-BFD6-EF400AE1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FA4B-B262-C155-F4E7-06C67F67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C2B9-FCCB-159D-86B9-D65E90BD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542A-73F2-AD0A-F33C-E65A992F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0ED6-1432-0990-1631-46872596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3C1F-96D5-3603-B8FA-43D2136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06246-D12A-9796-B4F5-410F8753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1E11-F2E3-2011-2BD1-34A9FCFA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E62E-CEEF-0A32-AE54-71DAA03B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F4CD-5DC9-9F33-68B6-7CE3F7A0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08B9-B73E-8E21-D358-17BFA38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5DDE-ED27-24D7-3313-B8B3550C9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3AE5C-48A2-8807-7BD9-4B68B498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4C731-3CF9-0E2A-5CDA-DDB02763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C3098-1085-4DE4-3B38-7F6DD0F9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673D4-2957-8354-A669-F745F131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B95D-7034-69C1-2403-8144550C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B71F3-F28B-C57D-5485-7532244F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282F7-912A-7461-3444-4CE8AF362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522ED-E117-99C3-E037-58E24BFC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FCF83-3F1D-BA54-08DE-A876089C3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72D67-B39A-C002-D32D-24DA68C8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0CBEB-22B8-BD93-9250-ECCB5FB6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C0E78-B81D-A461-3B99-509BEAFD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D9A7-27F1-5DFE-38F7-66298C65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D614C-5DA0-F3C5-657E-DCE1B61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81C08-BE8C-4EB6-A5FF-95177E13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D012B-758E-800F-11F0-B233BC74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4935C-4126-2F48-A9F8-DF3FEC92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94C86-04DE-3B69-8AD8-13723151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DFA7-733B-6FD2-9A5E-B5434D98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FCD3-24B5-32D5-E169-EBCA9E7F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4FE7-C5BE-9EAC-9755-5A83FC4C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B22A5-EA45-DC0B-AA87-4915204A9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EC2BD-EB57-6DCB-1032-39403FD9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F055-F9C4-A72B-2AB5-C7DEF3B7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B714-34B8-B959-E6EE-689DE70D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0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ACF-9DC9-1102-5E35-4F7597F3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B5A5E-29AF-BD56-725D-4B6B9ADDA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4FF95-066C-E73D-2719-0BB556E3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0D532-CD88-BE58-5BE2-59DF265A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EA73D-DD79-76FC-2ECA-DC08FFAC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64D9C-E75F-108D-5DA2-555B8A1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3CED7-E482-3AA5-E092-8602098E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155A-88C2-B08E-BCA2-724AF1B6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CA34-EF35-E7F1-AB46-A36BDD011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4D570-3F6C-4EA1-B1D8-30E75DFD4FE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596C-3B9D-3952-C668-DD2D5361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E292-1ED0-CD04-70F5-B86B75A9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B4E77-E6CD-4A13-BE41-E2F0992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C528-1F62-F616-BD1D-CD844BAF4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WILKINS 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F8730-4587-C998-D75E-030699082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Madhuri Malgareddy</a:t>
            </a:r>
          </a:p>
        </p:txBody>
      </p:sp>
    </p:spTree>
    <p:extLst>
      <p:ext uri="{BB962C8B-B14F-4D97-AF65-F5344CB8AC3E}">
        <p14:creationId xmlns:p14="http://schemas.microsoft.com/office/powerpoint/2010/main" val="17913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AC06-08B4-F51B-56A0-1BB9F50C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Demand Forecast for Fire Valve= 2005(Q2,Q3,Q4)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FD44-A76E-A3FD-8D3B-D20FCC82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Same models are used to forecast Fire Valves demand as well</a:t>
            </a:r>
          </a:p>
          <a:p>
            <a:r>
              <a:rPr lang="en-US" sz="2000" dirty="0">
                <a:latin typeface="+mj-lt"/>
              </a:rPr>
              <a:t>MAPE values are very high compared to PVB MAPE values</a:t>
            </a:r>
          </a:p>
          <a:p>
            <a:r>
              <a:rPr lang="en-US" sz="2000" dirty="0">
                <a:latin typeface="+mj-lt"/>
              </a:rPr>
              <a:t>Holt winters damped model have better forecasts than other models</a:t>
            </a:r>
          </a:p>
          <a:p>
            <a:r>
              <a:rPr lang="en-US" sz="2000" dirty="0">
                <a:latin typeface="+mj-lt"/>
              </a:rPr>
              <a:t>Wilkins forecast is better than models used in case of Valves</a:t>
            </a:r>
          </a:p>
        </p:txBody>
      </p:sp>
      <p:pic>
        <p:nvPicPr>
          <p:cNvPr id="5" name="Picture 4" descr="A close up of numbers">
            <a:extLst>
              <a:ext uri="{FF2B5EF4-FFF2-40B4-BE49-F238E27FC236}">
                <a16:creationId xmlns:a16="http://schemas.microsoft.com/office/drawing/2014/main" id="{B28D9E9E-3F38-EF70-9731-EA6348B12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36" y="3429000"/>
            <a:ext cx="791638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1E01C-4C76-9FE4-E0BD-15F50E69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Recommendations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23B5DD5-AA02-18B3-A2A9-10C0FEE96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3447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62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9B28F-0334-0E03-E849-7F142595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A00A-FDE4-30E8-AE54-847C1AA7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Wilkins Regulator Company specializes in producing high-quality plumbing products, including water pressure-reducing valves, backflow preventers, and anti-scald shower valves.</a:t>
            </a:r>
          </a:p>
          <a:p>
            <a:r>
              <a:rPr lang="en-US" sz="1700" dirty="0"/>
              <a:t> Its market scope spans new home constructions, remodeling of older houses, and various construction projects. </a:t>
            </a:r>
          </a:p>
          <a:p>
            <a:r>
              <a:rPr lang="en-US" sz="1700" dirty="0"/>
              <a:t>The current sales data available for Wilkins' products covers the period from January 2001 to December 2004.</a:t>
            </a:r>
          </a:p>
        </p:txBody>
      </p:sp>
      <p:pic>
        <p:nvPicPr>
          <p:cNvPr id="13" name="Picture 12" descr="Rolled blueprint designs">
            <a:extLst>
              <a:ext uri="{FF2B5EF4-FFF2-40B4-BE49-F238E27FC236}">
                <a16:creationId xmlns:a16="http://schemas.microsoft.com/office/drawing/2014/main" id="{FD6D17C5-7A20-DDB4-61D6-F75D6DAC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825" r="1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6219-5DBB-8F5A-1808-FF7AE930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Objective</a:t>
            </a:r>
          </a:p>
        </p:txBody>
      </p:sp>
      <p:pic>
        <p:nvPicPr>
          <p:cNvPr id="5" name="Picture 4" descr="Small red plastic houses">
            <a:extLst>
              <a:ext uri="{FF2B5EF4-FFF2-40B4-BE49-F238E27FC236}">
                <a16:creationId xmlns:a16="http://schemas.microsoft.com/office/drawing/2014/main" id="{3C1100C0-1105-387D-9E9C-457A6B8E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57" r="37232" b="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60CD-E8EB-5595-1BF3-23A5CDEA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Develop various forecasting models to predict the demand for two of Wilkins' product families, PBV and Fire Valves.</a:t>
            </a:r>
          </a:p>
          <a:p>
            <a:r>
              <a:rPr lang="en-US" sz="2000" dirty="0"/>
              <a:t> Compare Wilkins' existing forecasting model with the newly developed models and provide recommendations based on the findings.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6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CDA3-0266-C16F-3757-409A406C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759C4-8892-6C5D-2567-F10C9369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51" y="1690689"/>
            <a:ext cx="6896520" cy="394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9540F5-BE6F-0C3C-C948-B4A5F97DBDAB}"/>
              </a:ext>
            </a:extLst>
          </p:cNvPr>
          <p:cNvSpPr txBox="1"/>
          <p:nvPr/>
        </p:nvSpPr>
        <p:spPr>
          <a:xfrm>
            <a:off x="838200" y="1690689"/>
            <a:ext cx="3944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PVB sales appear to exhibit seasonality, with higher demand during specific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Notably, sales in Quarter 3 of each year are consistently higher compared to other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contrast, Fire Valve sales decline during Quarter 3, also indicating a seasonal pattern.</a:t>
            </a:r>
          </a:p>
        </p:txBody>
      </p:sp>
    </p:spTree>
    <p:extLst>
      <p:ext uri="{BB962C8B-B14F-4D97-AF65-F5344CB8AC3E}">
        <p14:creationId xmlns:p14="http://schemas.microsoft.com/office/powerpoint/2010/main" val="235933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6FAA-D28E-A9E7-8EE9-F58487CA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Forecasting method used by Wilkins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09BB4D-5204-5C3F-FC15-FD345D3336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3567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52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A6636-FC9D-F80C-B143-C74CF53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/>
              <a:t>Why forecasting is important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0C886F68-3393-5698-C1C7-78DB51584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21032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8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75A98-D9C6-4E71-382D-58DB5576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Inaccurate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BF9C-92DB-B367-1866-FC0C8B3D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Overstocking (Excess Inventory)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Understocking (Stockouts)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Production Issues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Financial Impacts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Reputation Damage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ownward trend">
            <a:extLst>
              <a:ext uri="{FF2B5EF4-FFF2-40B4-BE49-F238E27FC236}">
                <a16:creationId xmlns:a16="http://schemas.microsoft.com/office/drawing/2014/main" id="{FDEBBD99-04C8-CE71-AB4A-C0721BA0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C510-1F47-0207-E394-5D278EB9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Metrics for 2005 Q1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9D0F-81EE-1881-AF11-6E271758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+mj-lt"/>
              </a:rPr>
              <a:t>Forecasted Sales: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  1. PVB Units: 53,560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  2.Fire Valve Units: 559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+mj-lt"/>
              </a:rPr>
              <a:t>Actual Sales: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  1.PVB Units: 48,159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   2.Fire Valve Units: 580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+mj-lt"/>
              </a:rPr>
              <a:t>MAE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: 2711 units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+mj-lt"/>
              </a:rPr>
              <a:t>MAPE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: 7.42%</a:t>
            </a: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+mj-lt"/>
              </a:rPr>
              <a:t>Conclusion: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+mj-lt"/>
              </a:rPr>
              <a:t>This indicates that the demand forecast was relatively accurate, with an average deviation of around 7.42%.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7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C638-BDB5-7B7F-F4C3-7DD63779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Demand Forecast for PVB -2005(Q2,Q3,Q4)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2044-4BFB-5057-CAA6-2BE0034A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708490" cy="41631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Models experimented with Wilkins data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+mj-lt"/>
              </a:rPr>
              <a:t>Holt model damped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+mj-lt"/>
              </a:rPr>
              <a:t>Holt winter damped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+mj-lt"/>
              </a:rPr>
              <a:t>Exponential smoothing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+mj-lt"/>
              </a:rPr>
              <a:t>Tableau</a:t>
            </a:r>
          </a:p>
          <a:p>
            <a:r>
              <a:rPr lang="en-US" sz="2000" dirty="0">
                <a:latin typeface="+mj-lt"/>
              </a:rPr>
              <a:t>Of all the models Holt winters model has low MAPE and closer to Wilkin’s MAPE</a:t>
            </a:r>
          </a:p>
          <a:p>
            <a:r>
              <a:rPr lang="en-US" sz="2000" dirty="0">
                <a:latin typeface="+mj-lt"/>
              </a:rPr>
              <a:t>When compared to Wilkin’s forecasting method all these models have higher MAPE values indicating Wilkin’s have better forecasting results compared to above Models forecast.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BB6C669C-3208-E7ED-D2BB-EC3108A15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66" y="2735717"/>
            <a:ext cx="6415411" cy="19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693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WILKINS DEMAND FORECASTING</vt:lpstr>
      <vt:lpstr>Introduction</vt:lpstr>
      <vt:lpstr>Objective</vt:lpstr>
      <vt:lpstr>Seasonality</vt:lpstr>
      <vt:lpstr>Forecasting method used by Wilkins</vt:lpstr>
      <vt:lpstr>Why forecasting is important</vt:lpstr>
      <vt:lpstr>Inaccurate Forecasting</vt:lpstr>
      <vt:lpstr>Metrics for 2005 Q1</vt:lpstr>
      <vt:lpstr>Demand Forecast for PVB -2005(Q2,Q3,Q4)</vt:lpstr>
      <vt:lpstr>Demand Forecast for Fire Valve= 2005(Q2,Q3,Q4)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malgareddy, madhuri</dc:creator>
  <cp:lastModifiedBy>malgareddy, madhuri</cp:lastModifiedBy>
  <cp:revision>2</cp:revision>
  <dcterms:created xsi:type="dcterms:W3CDTF">2024-11-25T21:05:43Z</dcterms:created>
  <dcterms:modified xsi:type="dcterms:W3CDTF">2024-12-16T22:59:45Z</dcterms:modified>
</cp:coreProperties>
</file>