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320" r:id="rId3"/>
    <p:sldId id="322" r:id="rId4"/>
    <p:sldId id="271" r:id="rId5"/>
    <p:sldId id="272" r:id="rId6"/>
    <p:sldId id="273" r:id="rId7"/>
    <p:sldId id="274" r:id="rId8"/>
    <p:sldId id="275" r:id="rId9"/>
    <p:sldId id="276" r:id="rId10"/>
    <p:sldId id="277" r:id="rId11"/>
    <p:sldId id="278"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21" r:id="rId45"/>
    <p:sldId id="323" r:id="rId46"/>
    <p:sldId id="324" r:id="rId47"/>
    <p:sldId id="325" r:id="rId48"/>
    <p:sldId id="326" r:id="rId49"/>
    <p:sldId id="327" r:id="rId50"/>
    <p:sldId id="328" r:id="rId51"/>
    <p:sldId id="329" r:id="rId52"/>
    <p:sldId id="330" r:id="rId53"/>
    <p:sldId id="331" r:id="rId54"/>
    <p:sldId id="332" r:id="rId55"/>
    <p:sldId id="333" r:id="rId56"/>
    <p:sldId id="334" r:id="rId57"/>
    <p:sldId id="335" r:id="rId58"/>
    <p:sldId id="336" r:id="rId59"/>
    <p:sldId id="337" r:id="rId60"/>
    <p:sldId id="338" r:id="rId61"/>
    <p:sldId id="339" r:id="rId62"/>
    <p:sldId id="340" r:id="rId63"/>
    <p:sldId id="341" r:id="rId64"/>
    <p:sldId id="342" r:id="rId65"/>
    <p:sldId id="343" r:id="rId66"/>
    <p:sldId id="344" r:id="rId67"/>
    <p:sldId id="319" r:id="rId6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142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4/10/2025</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42.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0.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21.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22.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23.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24.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25.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26.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27.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28.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29.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30.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D8B8E-9938-4F87-4E5F-7F2CEF51EABD}"/>
              </a:ext>
            </a:extLst>
          </p:cNvPr>
          <p:cNvSpPr>
            <a:spLocks noGrp="1"/>
          </p:cNvSpPr>
          <p:nvPr>
            <p:ph type="title"/>
          </p:nvPr>
        </p:nvSpPr>
        <p:spPr/>
        <p:txBody>
          <a:bodyPr/>
          <a:lstStyle/>
          <a:p>
            <a:r>
              <a:rPr lang="en-IN" dirty="0"/>
              <a:t>OLAP</a:t>
            </a:r>
          </a:p>
        </p:txBody>
      </p:sp>
      <p:sp>
        <p:nvSpPr>
          <p:cNvPr id="4" name="TextBox 3">
            <a:extLst>
              <a:ext uri="{FF2B5EF4-FFF2-40B4-BE49-F238E27FC236}">
                <a16:creationId xmlns:a16="http://schemas.microsoft.com/office/drawing/2014/main" id="{0F51ABAA-93A9-F9E4-1774-89FE6D269F0E}"/>
              </a:ext>
            </a:extLst>
          </p:cNvPr>
          <p:cNvSpPr txBox="1"/>
          <p:nvPr/>
        </p:nvSpPr>
        <p:spPr>
          <a:xfrm>
            <a:off x="71969" y="1478848"/>
            <a:ext cx="9000065" cy="4708981"/>
          </a:xfrm>
          <a:prstGeom prst="rect">
            <a:avLst/>
          </a:prstGeom>
          <a:noFill/>
        </p:spPr>
        <p:txBody>
          <a:bodyPr wrap="square">
            <a:spAutoFit/>
          </a:bodyPr>
          <a:lstStyle/>
          <a:p>
            <a:pPr algn="just">
              <a:buNone/>
            </a:pPr>
            <a:r>
              <a:rPr lang="en-US" sz="2000" dirty="0">
                <a:latin typeface="Times New Roman" panose="02020603050405020304" pitchFamily="18" charset="0"/>
                <a:cs typeface="Times New Roman" panose="02020603050405020304" pitchFamily="18" charset="0"/>
              </a:rPr>
              <a:t>OLAP stands for </a:t>
            </a:r>
            <a:r>
              <a:rPr lang="en-US" sz="2000" b="1" dirty="0">
                <a:latin typeface="Times New Roman" panose="02020603050405020304" pitchFamily="18" charset="0"/>
                <a:cs typeface="Times New Roman" panose="02020603050405020304" pitchFamily="18" charset="0"/>
              </a:rPr>
              <a:t>Online Analytical Processing</a:t>
            </a:r>
            <a:r>
              <a:rPr lang="en-US" sz="2000" dirty="0">
                <a:latin typeface="Times New Roman" panose="02020603050405020304" pitchFamily="18" charset="0"/>
                <a:cs typeface="Times New Roman" panose="02020603050405020304" pitchFamily="18" charset="0"/>
              </a:rPr>
              <a:t>. It is a technology used to help people analyze and understand large amounts of data in a fast and flexible way.</a:t>
            </a:r>
          </a:p>
          <a:p>
            <a:pPr algn="just">
              <a:buNone/>
            </a:pPr>
            <a:r>
              <a:rPr lang="en-US" sz="2000" dirty="0">
                <a:latin typeface="Times New Roman" panose="02020603050405020304" pitchFamily="18" charset="0"/>
                <a:cs typeface="Times New Roman" panose="02020603050405020304" pitchFamily="18" charset="0"/>
              </a:rPr>
              <a:t>Think of OLAP like a giant spreadsheet or database, but instead of just showing numbers, it helps you see patterns, trends, and relationships in the data. It allows you to </a:t>
            </a:r>
            <a:r>
              <a:rPr lang="en-US" sz="2000" b="1" dirty="0">
                <a:latin typeface="Times New Roman" panose="02020603050405020304" pitchFamily="18" charset="0"/>
                <a:cs typeface="Times New Roman" panose="02020603050405020304" pitchFamily="18" charset="0"/>
              </a:rPr>
              <a:t>view data from different angles</a:t>
            </a:r>
            <a:r>
              <a:rPr lang="en-US" sz="2000" dirty="0">
                <a:latin typeface="Times New Roman" panose="02020603050405020304" pitchFamily="18" charset="0"/>
                <a:cs typeface="Times New Roman" panose="02020603050405020304" pitchFamily="18" charset="0"/>
              </a:rPr>
              <a:t> and ask different questions.</a:t>
            </a:r>
          </a:p>
          <a:p>
            <a:pPr algn="just">
              <a:buNone/>
            </a:pPr>
            <a:endParaRPr lang="en-US" sz="2000" dirty="0">
              <a:latin typeface="Times New Roman" panose="02020603050405020304" pitchFamily="18" charset="0"/>
              <a:cs typeface="Times New Roman" panose="02020603050405020304" pitchFamily="18" charset="0"/>
            </a:endParaRPr>
          </a:p>
          <a:p>
            <a:pPr algn="just">
              <a:buNone/>
            </a:pPr>
            <a:r>
              <a:rPr lang="en-US" sz="2000" dirty="0">
                <a:latin typeface="Times New Roman" panose="02020603050405020304" pitchFamily="18" charset="0"/>
                <a:cs typeface="Times New Roman" panose="02020603050405020304" pitchFamily="18" charset="0"/>
              </a:rPr>
              <a:t>For example, if you have a lot of sales data, OLAP could help you answer questions like:</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How much did we sell in January?</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Which products are selling the most in each region?</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What were our sales last year compared to this year?</a:t>
            </a: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To make this easy, OLAP organizes data into a </a:t>
            </a:r>
            <a:r>
              <a:rPr lang="en-US" sz="2000" b="1" dirty="0">
                <a:latin typeface="Times New Roman" panose="02020603050405020304" pitchFamily="18" charset="0"/>
                <a:cs typeface="Times New Roman" panose="02020603050405020304" pitchFamily="18" charset="0"/>
              </a:rPr>
              <a:t>cube</a:t>
            </a:r>
            <a:r>
              <a:rPr lang="en-US" sz="2000" dirty="0">
                <a:latin typeface="Times New Roman" panose="02020603050405020304" pitchFamily="18" charset="0"/>
                <a:cs typeface="Times New Roman" panose="02020603050405020304" pitchFamily="18" charset="0"/>
              </a:rPr>
              <a:t> (like a 3D chart), where you can look at different layers of data—such as time (months, years), product categories, or sales regions—by rotating the cube and changing views.</a:t>
            </a:r>
          </a:p>
        </p:txBody>
      </p:sp>
    </p:spTree>
    <p:extLst>
      <p:ext uri="{BB962C8B-B14F-4D97-AF65-F5344CB8AC3E}">
        <p14:creationId xmlns:p14="http://schemas.microsoft.com/office/powerpoint/2010/main" val="3284078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31.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32.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33.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34.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35.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36.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37.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38.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39.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40.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51A88B-7225-F9A9-3E74-ABAC5EAA63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2D298E-630C-AFE7-3DEF-210693B5F620}"/>
              </a:ext>
            </a:extLst>
          </p:cNvPr>
          <p:cNvSpPr>
            <a:spLocks noGrp="1"/>
          </p:cNvSpPr>
          <p:nvPr>
            <p:ph type="title"/>
          </p:nvPr>
        </p:nvSpPr>
        <p:spPr>
          <a:xfrm>
            <a:off x="457200" y="274640"/>
            <a:ext cx="8229600" cy="428095"/>
          </a:xfrm>
        </p:spPr>
        <p:txBody>
          <a:bodyPr>
            <a:normAutofit fontScale="90000"/>
          </a:bodyPr>
          <a:lstStyle/>
          <a:p>
            <a:r>
              <a:rPr lang="en-IN" dirty="0"/>
              <a:t>OLAP Server</a:t>
            </a:r>
          </a:p>
        </p:txBody>
      </p:sp>
      <p:sp>
        <p:nvSpPr>
          <p:cNvPr id="4" name="TextBox 3">
            <a:extLst>
              <a:ext uri="{FF2B5EF4-FFF2-40B4-BE49-F238E27FC236}">
                <a16:creationId xmlns:a16="http://schemas.microsoft.com/office/drawing/2014/main" id="{EE94DA22-0F04-B065-62F1-1E6AA185F8D2}"/>
              </a:ext>
            </a:extLst>
          </p:cNvPr>
          <p:cNvSpPr txBox="1"/>
          <p:nvPr/>
        </p:nvSpPr>
        <p:spPr>
          <a:xfrm>
            <a:off x="2" y="846138"/>
            <a:ext cx="9000065" cy="5866350"/>
          </a:xfrm>
          <a:prstGeom prst="rect">
            <a:avLst/>
          </a:prstGeom>
          <a:noFill/>
        </p:spPr>
        <p:txBody>
          <a:bodyPr wrap="square">
            <a:spAutoFit/>
          </a:bodyPr>
          <a:lstStyle/>
          <a:p>
            <a:pPr algn="just">
              <a:lnSpc>
                <a:spcPct val="150000"/>
              </a:lnSpc>
              <a:buNone/>
            </a:pPr>
            <a:r>
              <a:rPr lang="en-IN" b="1" dirty="0"/>
              <a:t> OLAP Servers</a:t>
            </a:r>
          </a:p>
          <a:p>
            <a:pPr algn="just">
              <a:lnSpc>
                <a:spcPct val="150000"/>
              </a:lnSpc>
              <a:buNone/>
            </a:pPr>
            <a:r>
              <a:rPr lang="en-IN" dirty="0"/>
              <a:t>An OLAP server is a platform where data is stored, organized, and processed for analytical purposes. There are two types of OLAP servers:</a:t>
            </a:r>
          </a:p>
          <a:p>
            <a:pPr algn="just">
              <a:lnSpc>
                <a:spcPct val="150000"/>
              </a:lnSpc>
              <a:buFont typeface="Arial" panose="020B0604020202020204" pitchFamily="34" charset="0"/>
              <a:buChar char="•"/>
            </a:pPr>
            <a:r>
              <a:rPr lang="en-IN" b="1" dirty="0"/>
              <a:t>MOLAP (Multidimensional OLAP)</a:t>
            </a:r>
            <a:r>
              <a:rPr lang="en-IN" dirty="0"/>
              <a:t>: This type stores data in a multidimensional cube format. It allows for fast data retrieval and is often used for complex analyses.</a:t>
            </a:r>
          </a:p>
          <a:p>
            <a:pPr marL="742950" lvl="1" indent="-285750" algn="just">
              <a:lnSpc>
                <a:spcPct val="150000"/>
              </a:lnSpc>
              <a:buFont typeface="Arial" panose="020B0604020202020204" pitchFamily="34" charset="0"/>
              <a:buChar char="•"/>
            </a:pPr>
            <a:r>
              <a:rPr lang="en-IN" b="1" dirty="0"/>
              <a:t>Example</a:t>
            </a:r>
            <a:r>
              <a:rPr lang="en-IN" dirty="0"/>
              <a:t>: </a:t>
            </a:r>
            <a:r>
              <a:rPr lang="en-IN" b="1" dirty="0"/>
              <a:t>Microsoft SQL Server Analysis Services (SSAS)</a:t>
            </a:r>
            <a:r>
              <a:rPr lang="en-IN" dirty="0"/>
              <a:t> is a MOLAP server that stores data in cubes for faster analysis.</a:t>
            </a:r>
          </a:p>
          <a:p>
            <a:pPr algn="just">
              <a:lnSpc>
                <a:spcPct val="150000"/>
              </a:lnSpc>
              <a:buFont typeface="Arial" panose="020B0604020202020204" pitchFamily="34" charset="0"/>
              <a:buChar char="•"/>
            </a:pPr>
            <a:r>
              <a:rPr lang="en-IN" b="1" dirty="0"/>
              <a:t>ROLAP (Relational OLAP)</a:t>
            </a:r>
            <a:r>
              <a:rPr lang="en-IN" dirty="0"/>
              <a:t>: This type uses relational databases to store data. ROLAP doesn't create cubes, but it queries the data directly from relational databases when needed.</a:t>
            </a:r>
          </a:p>
          <a:p>
            <a:pPr marL="742950" lvl="1" indent="-285750" algn="just">
              <a:lnSpc>
                <a:spcPct val="150000"/>
              </a:lnSpc>
              <a:buFont typeface="Arial" panose="020B0604020202020204" pitchFamily="34" charset="0"/>
              <a:buChar char="•"/>
            </a:pPr>
            <a:r>
              <a:rPr lang="en-IN" b="1" dirty="0"/>
              <a:t>Example</a:t>
            </a:r>
            <a:r>
              <a:rPr lang="en-IN" dirty="0"/>
              <a:t>: </a:t>
            </a:r>
            <a:r>
              <a:rPr lang="en-IN" b="1" dirty="0"/>
              <a:t>Oracle OLAP</a:t>
            </a:r>
            <a:r>
              <a:rPr lang="en-IN" dirty="0"/>
              <a:t> is an example of a ROLAP tool. It uses relational databases to perform OLAP queries.</a:t>
            </a:r>
          </a:p>
          <a:p>
            <a:pPr algn="just">
              <a:lnSpc>
                <a:spcPct val="150000"/>
              </a:lnSpc>
              <a:buFont typeface="Arial" panose="020B0604020202020204" pitchFamily="34" charset="0"/>
              <a:buChar char="•"/>
            </a:pPr>
            <a:r>
              <a:rPr lang="en-IN" b="1" dirty="0"/>
              <a:t>HOLAP (Hybrid OLAP)</a:t>
            </a:r>
            <a:r>
              <a:rPr lang="en-IN" dirty="0"/>
              <a:t>: Combines both MOLAP and ROLAP, using cubes for summary data and relational databases for detailed data.</a:t>
            </a:r>
          </a:p>
          <a:p>
            <a:pPr marL="742950" lvl="1" indent="-285750" algn="just">
              <a:lnSpc>
                <a:spcPct val="150000"/>
              </a:lnSpc>
              <a:buFont typeface="Arial" panose="020B0604020202020204" pitchFamily="34" charset="0"/>
              <a:buChar char="•"/>
            </a:pPr>
            <a:r>
              <a:rPr lang="en-IN" b="1" dirty="0"/>
              <a:t>Example</a:t>
            </a:r>
            <a:r>
              <a:rPr lang="en-IN" dirty="0"/>
              <a:t>: </a:t>
            </a:r>
            <a:r>
              <a:rPr lang="en-IN" b="1" dirty="0"/>
              <a:t>Microsoft SSAS</a:t>
            </a:r>
            <a:r>
              <a:rPr lang="en-IN" dirty="0"/>
              <a:t> can operate in both MOLAP and HOLAP modes.</a:t>
            </a:r>
          </a:p>
        </p:txBody>
      </p:sp>
    </p:spTree>
    <p:extLst>
      <p:ext uri="{BB962C8B-B14F-4D97-AF65-F5344CB8AC3E}">
        <p14:creationId xmlns:p14="http://schemas.microsoft.com/office/powerpoint/2010/main" val="6919595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41.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42.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43.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44.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45.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46.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47.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48.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49.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50.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15.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51.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52.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53.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54.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9B9B3-960F-829E-EAFA-E92BF9ADE9F9}"/>
              </a:ext>
            </a:extLst>
          </p:cNvPr>
          <p:cNvSpPr>
            <a:spLocks noGrp="1"/>
          </p:cNvSpPr>
          <p:nvPr>
            <p:ph type="title"/>
          </p:nvPr>
        </p:nvSpPr>
        <p:spPr/>
        <p:txBody>
          <a:bodyPr/>
          <a:lstStyle/>
          <a:p>
            <a:r>
              <a:rPr lang="en-IN" dirty="0"/>
              <a:t>OLAP Tools and Technologies</a:t>
            </a:r>
          </a:p>
        </p:txBody>
      </p:sp>
      <p:sp>
        <p:nvSpPr>
          <p:cNvPr id="4" name="TextBox 3">
            <a:extLst>
              <a:ext uri="{FF2B5EF4-FFF2-40B4-BE49-F238E27FC236}">
                <a16:creationId xmlns:a16="http://schemas.microsoft.com/office/drawing/2014/main" id="{1FDB0633-EBD7-A437-8F69-518298816BF5}"/>
              </a:ext>
            </a:extLst>
          </p:cNvPr>
          <p:cNvSpPr txBox="1"/>
          <p:nvPr/>
        </p:nvSpPr>
        <p:spPr>
          <a:xfrm>
            <a:off x="228602" y="1340854"/>
            <a:ext cx="8305799" cy="4524315"/>
          </a:xfrm>
          <a:prstGeom prst="rect">
            <a:avLst/>
          </a:prstGeom>
          <a:noFill/>
        </p:spPr>
        <p:txBody>
          <a:bodyPr wrap="square">
            <a:spAutoFit/>
          </a:bodyPr>
          <a:lstStyle/>
          <a:p>
            <a:pPr algn="just">
              <a:lnSpc>
                <a:spcPct val="150000"/>
              </a:lnSpc>
              <a:buNone/>
            </a:pPr>
            <a:r>
              <a:rPr lang="en-US" b="1" dirty="0"/>
              <a:t>OLAP Tools</a:t>
            </a:r>
          </a:p>
          <a:p>
            <a:pPr algn="just">
              <a:lnSpc>
                <a:spcPct val="150000"/>
              </a:lnSpc>
              <a:buNone/>
            </a:pPr>
            <a:r>
              <a:rPr lang="en-US" dirty="0"/>
              <a:t>These are software applications that help users interact with OLAP servers and perform data analysis. OLAP tools provide an easy interface for creating reports, visualizing trends, and answering business questions.</a:t>
            </a:r>
          </a:p>
          <a:p>
            <a:pPr algn="just">
              <a:lnSpc>
                <a:spcPct val="150000"/>
              </a:lnSpc>
            </a:pPr>
            <a:r>
              <a:rPr lang="en-US" b="1" dirty="0"/>
              <a:t>1. Microsoft Power BI</a:t>
            </a:r>
            <a:r>
              <a:rPr lang="en-US" dirty="0"/>
              <a:t>: A popular BI tool that allows users to analyze data and create interactive reports. Power BI can connect to various data sources, including OLAP cubes, and provides a simple drag-and-drop interface.</a:t>
            </a:r>
          </a:p>
          <a:p>
            <a:pPr marL="742950" lvl="1" indent="-285750" algn="just">
              <a:lnSpc>
                <a:spcPct val="150000"/>
              </a:lnSpc>
              <a:buFont typeface="Arial" panose="020B0604020202020204" pitchFamily="34" charset="0"/>
              <a:buChar char="•"/>
            </a:pPr>
            <a:r>
              <a:rPr lang="en-US" b="1" dirty="0"/>
              <a:t>Example</a:t>
            </a:r>
            <a:r>
              <a:rPr lang="en-US" dirty="0"/>
              <a:t>: A retail company can use Power BI to analyze sales data stored in an OLAP cube and create dashboards showing sales trends by region, product, or time.</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27247581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D836D-DDC8-6D53-01FD-80141CDC81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C15AA9-16AD-C420-4DCF-6E6242DD1128}"/>
              </a:ext>
            </a:extLst>
          </p:cNvPr>
          <p:cNvSpPr>
            <a:spLocks noGrp="1"/>
          </p:cNvSpPr>
          <p:nvPr>
            <p:ph type="title"/>
          </p:nvPr>
        </p:nvSpPr>
        <p:spPr/>
        <p:txBody>
          <a:bodyPr/>
          <a:lstStyle/>
          <a:p>
            <a:r>
              <a:rPr lang="en-IN" dirty="0"/>
              <a:t>OLAP Tools and Technologies</a:t>
            </a:r>
          </a:p>
        </p:txBody>
      </p:sp>
      <p:sp>
        <p:nvSpPr>
          <p:cNvPr id="4" name="TextBox 3">
            <a:extLst>
              <a:ext uri="{FF2B5EF4-FFF2-40B4-BE49-F238E27FC236}">
                <a16:creationId xmlns:a16="http://schemas.microsoft.com/office/drawing/2014/main" id="{B6B2D6DE-BF27-B703-940E-EC9FCAB93467}"/>
              </a:ext>
            </a:extLst>
          </p:cNvPr>
          <p:cNvSpPr txBox="1"/>
          <p:nvPr/>
        </p:nvSpPr>
        <p:spPr>
          <a:xfrm>
            <a:off x="372534" y="1351510"/>
            <a:ext cx="8314267" cy="5035353"/>
          </a:xfrm>
          <a:prstGeom prst="rect">
            <a:avLst/>
          </a:prstGeom>
          <a:noFill/>
        </p:spPr>
        <p:txBody>
          <a:bodyPr wrap="square">
            <a:spAutoFit/>
          </a:bodyPr>
          <a:lstStyle/>
          <a:p>
            <a:pPr algn="just">
              <a:lnSpc>
                <a:spcPct val="150000"/>
              </a:lnSpc>
              <a:buNone/>
            </a:pPr>
            <a:r>
              <a:rPr lang="en-US" b="1" dirty="0"/>
              <a:t>2. Tableau</a:t>
            </a:r>
            <a:r>
              <a:rPr lang="en-US" dirty="0"/>
              <a:t>: Another powerful data visualization tool that allows users to connect to OLAP data sources. Tableau makes it easy to create interactive charts, graphs, and dashboards.</a:t>
            </a:r>
          </a:p>
          <a:p>
            <a:pPr marL="742950" lvl="1" indent="-285750" algn="just">
              <a:lnSpc>
                <a:spcPct val="150000"/>
              </a:lnSpc>
              <a:buFont typeface="Arial" panose="020B0604020202020204" pitchFamily="34" charset="0"/>
              <a:buChar char="•"/>
            </a:pPr>
            <a:r>
              <a:rPr lang="en-US" b="1" dirty="0"/>
              <a:t>Example</a:t>
            </a:r>
            <a:r>
              <a:rPr lang="en-US" dirty="0"/>
              <a:t>: A company can use Tableau to visualize customer behavior trends across different product categories using data from OLAP cubes.</a:t>
            </a:r>
          </a:p>
          <a:p>
            <a:pPr lvl="1" algn="just">
              <a:lnSpc>
                <a:spcPct val="150000"/>
              </a:lnSpc>
            </a:pPr>
            <a:endParaRPr lang="en-US" dirty="0"/>
          </a:p>
          <a:p>
            <a:pPr algn="just">
              <a:lnSpc>
                <a:spcPct val="150000"/>
              </a:lnSpc>
            </a:pPr>
            <a:r>
              <a:rPr lang="en-US" b="1" dirty="0"/>
              <a:t>3.QlikView</a:t>
            </a:r>
            <a:r>
              <a:rPr lang="en-US" dirty="0"/>
              <a:t>: This tool helps users to visualize and explore data by connecting to OLAP and relational databases. It offers a unique associative data model that enables users to explore data from different angles.</a:t>
            </a:r>
          </a:p>
          <a:p>
            <a:pPr marL="742950" lvl="1" indent="-285750" algn="just">
              <a:lnSpc>
                <a:spcPct val="150000"/>
              </a:lnSpc>
              <a:buFont typeface="Arial" panose="020B0604020202020204" pitchFamily="34" charset="0"/>
              <a:buChar char="•"/>
            </a:pPr>
            <a:r>
              <a:rPr lang="en-US" b="1" dirty="0"/>
              <a:t>Example</a:t>
            </a:r>
            <a:r>
              <a:rPr lang="en-US" dirty="0"/>
              <a:t>: A manufacturing company can use QlikView to explore production performance data stored in an OLAP system and quickly identify bottlenecks or inefficiencies.</a:t>
            </a:r>
          </a:p>
        </p:txBody>
      </p:sp>
    </p:spTree>
    <p:extLst>
      <p:ext uri="{BB962C8B-B14F-4D97-AF65-F5344CB8AC3E}">
        <p14:creationId xmlns:p14="http://schemas.microsoft.com/office/powerpoint/2010/main" val="18826711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B07A4-FD92-49B8-E7BA-0E0614B0F0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6E50A2-2C26-0399-2510-9FD1AE09D865}"/>
              </a:ext>
            </a:extLst>
          </p:cNvPr>
          <p:cNvSpPr>
            <a:spLocks noGrp="1"/>
          </p:cNvSpPr>
          <p:nvPr>
            <p:ph type="title"/>
          </p:nvPr>
        </p:nvSpPr>
        <p:spPr/>
        <p:txBody>
          <a:bodyPr/>
          <a:lstStyle/>
          <a:p>
            <a:r>
              <a:rPr lang="en-IN" dirty="0"/>
              <a:t>OLAP Tools and Technologies</a:t>
            </a:r>
          </a:p>
        </p:txBody>
      </p:sp>
      <p:sp>
        <p:nvSpPr>
          <p:cNvPr id="4" name="TextBox 3">
            <a:extLst>
              <a:ext uri="{FF2B5EF4-FFF2-40B4-BE49-F238E27FC236}">
                <a16:creationId xmlns:a16="http://schemas.microsoft.com/office/drawing/2014/main" id="{C4E5C47A-A27F-3F66-C98B-6832403262D1}"/>
              </a:ext>
            </a:extLst>
          </p:cNvPr>
          <p:cNvSpPr txBox="1"/>
          <p:nvPr/>
        </p:nvSpPr>
        <p:spPr>
          <a:xfrm>
            <a:off x="372534" y="1554474"/>
            <a:ext cx="8314267" cy="1477328"/>
          </a:xfrm>
          <a:prstGeom prst="rect">
            <a:avLst/>
          </a:prstGeom>
          <a:noFill/>
        </p:spPr>
        <p:txBody>
          <a:bodyPr wrap="square">
            <a:spAutoFit/>
          </a:bodyPr>
          <a:lstStyle/>
          <a:p>
            <a:pPr>
              <a:buNone/>
            </a:pPr>
            <a:r>
              <a:rPr lang="en-US" b="1" dirty="0"/>
              <a:t> What is Microsoft Power BI?</a:t>
            </a:r>
          </a:p>
          <a:p>
            <a:r>
              <a:rPr lang="en-US" b="1" dirty="0"/>
              <a:t>Microsoft Power BI</a:t>
            </a:r>
            <a:r>
              <a:rPr lang="en-US" dirty="0"/>
              <a:t> is a tool that helps people look at and understand data in a simple way. It turns your raw data into interactive charts, graphs, and reports so that anyone can make smart decisions quickly. Power BI allows you to connect to different data sources (like databases or Excel files) and analyze that data visually.</a:t>
            </a:r>
          </a:p>
        </p:txBody>
      </p:sp>
      <p:sp>
        <p:nvSpPr>
          <p:cNvPr id="5" name="TextBox 4">
            <a:extLst>
              <a:ext uri="{FF2B5EF4-FFF2-40B4-BE49-F238E27FC236}">
                <a16:creationId xmlns:a16="http://schemas.microsoft.com/office/drawing/2014/main" id="{8E00E556-9C37-F0A8-E726-849D784C900A}"/>
              </a:ext>
            </a:extLst>
          </p:cNvPr>
          <p:cNvSpPr txBox="1"/>
          <p:nvPr/>
        </p:nvSpPr>
        <p:spPr>
          <a:xfrm>
            <a:off x="414867" y="3168641"/>
            <a:ext cx="8314266" cy="2585323"/>
          </a:xfrm>
          <a:prstGeom prst="rect">
            <a:avLst/>
          </a:prstGeom>
          <a:noFill/>
        </p:spPr>
        <p:txBody>
          <a:bodyPr wrap="square">
            <a:spAutoFit/>
          </a:bodyPr>
          <a:lstStyle/>
          <a:p>
            <a:pPr>
              <a:buNone/>
            </a:pPr>
            <a:r>
              <a:rPr lang="en-US" b="1" dirty="0"/>
              <a:t>Key Features of Power BI:</a:t>
            </a:r>
          </a:p>
          <a:p>
            <a:pPr>
              <a:buFont typeface="Arial" panose="020B0604020202020204" pitchFamily="34" charset="0"/>
              <a:buChar char="•"/>
            </a:pPr>
            <a:r>
              <a:rPr lang="en-US" b="1" dirty="0"/>
              <a:t>Interactive Dashboards</a:t>
            </a:r>
            <a:r>
              <a:rPr lang="en-US" dirty="0"/>
              <a:t>: You can create dashboards where you can click and explore your data in real-time.</a:t>
            </a:r>
          </a:p>
          <a:p>
            <a:pPr>
              <a:buFont typeface="Arial" panose="020B0604020202020204" pitchFamily="34" charset="0"/>
              <a:buChar char="•"/>
            </a:pPr>
            <a:r>
              <a:rPr lang="en-US" b="1" dirty="0"/>
              <a:t>Easy Visualization</a:t>
            </a:r>
            <a:r>
              <a:rPr lang="en-US" dirty="0"/>
              <a:t>: You can create charts, graphs, maps, and more without needing to know complex programming.</a:t>
            </a:r>
          </a:p>
          <a:p>
            <a:pPr>
              <a:buFont typeface="Arial" panose="020B0604020202020204" pitchFamily="34" charset="0"/>
              <a:buChar char="•"/>
            </a:pPr>
            <a:r>
              <a:rPr lang="en-US" b="1" dirty="0"/>
              <a:t>Data Sharing</a:t>
            </a:r>
            <a:r>
              <a:rPr lang="en-US" dirty="0"/>
              <a:t>: You can share reports with others, so teams can collaborate and make better decisions.</a:t>
            </a:r>
          </a:p>
          <a:p>
            <a:pPr>
              <a:buFont typeface="Arial" panose="020B0604020202020204" pitchFamily="34" charset="0"/>
              <a:buChar char="•"/>
            </a:pPr>
            <a:r>
              <a:rPr lang="en-US" b="1" dirty="0"/>
              <a:t>Real-Time Analysis</a:t>
            </a:r>
            <a:r>
              <a:rPr lang="en-US" dirty="0"/>
              <a:t>: Power BI allows you to track and monitor your data live as it changes.</a:t>
            </a:r>
          </a:p>
        </p:txBody>
      </p:sp>
    </p:spTree>
    <p:extLst>
      <p:ext uri="{BB962C8B-B14F-4D97-AF65-F5344CB8AC3E}">
        <p14:creationId xmlns:p14="http://schemas.microsoft.com/office/powerpoint/2010/main" val="4271463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436EB-934A-5320-DA1B-8B4AB240B4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04B214-1A82-069B-A657-B127203373FC}"/>
              </a:ext>
            </a:extLst>
          </p:cNvPr>
          <p:cNvSpPr>
            <a:spLocks noGrp="1"/>
          </p:cNvSpPr>
          <p:nvPr>
            <p:ph type="title"/>
          </p:nvPr>
        </p:nvSpPr>
        <p:spPr/>
        <p:txBody>
          <a:bodyPr/>
          <a:lstStyle/>
          <a:p>
            <a:r>
              <a:rPr lang="en-IN" dirty="0"/>
              <a:t>OLAP Tools and Technologies</a:t>
            </a:r>
          </a:p>
        </p:txBody>
      </p:sp>
      <p:sp>
        <p:nvSpPr>
          <p:cNvPr id="4" name="TextBox 3">
            <a:extLst>
              <a:ext uri="{FF2B5EF4-FFF2-40B4-BE49-F238E27FC236}">
                <a16:creationId xmlns:a16="http://schemas.microsoft.com/office/drawing/2014/main" id="{E783EE29-F76D-00C8-1F81-E3B28AE292A4}"/>
              </a:ext>
            </a:extLst>
          </p:cNvPr>
          <p:cNvSpPr txBox="1"/>
          <p:nvPr/>
        </p:nvSpPr>
        <p:spPr>
          <a:xfrm>
            <a:off x="372534" y="1554476"/>
            <a:ext cx="8314267" cy="5035353"/>
          </a:xfrm>
          <a:prstGeom prst="rect">
            <a:avLst/>
          </a:prstGeom>
          <a:noFill/>
        </p:spPr>
        <p:txBody>
          <a:bodyPr wrap="square">
            <a:spAutoFit/>
          </a:bodyPr>
          <a:lstStyle/>
          <a:p>
            <a:pPr algn="just">
              <a:lnSpc>
                <a:spcPct val="150000"/>
              </a:lnSpc>
              <a:buNone/>
            </a:pPr>
            <a:r>
              <a:rPr lang="en-US" b="1" dirty="0"/>
              <a:t> How Power BI Works:</a:t>
            </a:r>
          </a:p>
          <a:p>
            <a:pPr algn="just">
              <a:lnSpc>
                <a:spcPct val="150000"/>
              </a:lnSpc>
              <a:buFont typeface="+mj-lt"/>
              <a:buAutoNum type="arabicPeriod"/>
            </a:pPr>
            <a:r>
              <a:rPr lang="en-US" b="1" dirty="0"/>
              <a:t>Connect to Data</a:t>
            </a:r>
            <a:r>
              <a:rPr lang="en-US" dirty="0"/>
              <a:t>: You connect Power BI to your data source (like an Excel file, a database, or an OLAP cube).</a:t>
            </a:r>
          </a:p>
          <a:p>
            <a:pPr algn="just">
              <a:lnSpc>
                <a:spcPct val="150000"/>
              </a:lnSpc>
              <a:buFont typeface="+mj-lt"/>
              <a:buAutoNum type="arabicPeriod"/>
            </a:pPr>
            <a:r>
              <a:rPr lang="en-US" b="1" dirty="0"/>
              <a:t>Transform Data</a:t>
            </a:r>
            <a:r>
              <a:rPr lang="en-US" dirty="0"/>
              <a:t>: Power BI has tools to clean and prepare the data for analysis.</a:t>
            </a:r>
          </a:p>
          <a:p>
            <a:pPr algn="just">
              <a:lnSpc>
                <a:spcPct val="150000"/>
              </a:lnSpc>
              <a:buFont typeface="+mj-lt"/>
              <a:buAutoNum type="arabicPeriod"/>
            </a:pPr>
            <a:r>
              <a:rPr lang="en-US" b="1" dirty="0"/>
              <a:t>Visualize Data</a:t>
            </a:r>
            <a:r>
              <a:rPr lang="en-US" dirty="0"/>
              <a:t>: You can then create reports and dashboards using various charts like bar charts, pie charts, and line graphs.</a:t>
            </a:r>
          </a:p>
          <a:p>
            <a:pPr algn="just">
              <a:lnSpc>
                <a:spcPct val="150000"/>
              </a:lnSpc>
              <a:buFont typeface="+mj-lt"/>
              <a:buAutoNum type="arabicPeriod"/>
            </a:pPr>
            <a:r>
              <a:rPr lang="en-US" b="1" dirty="0"/>
              <a:t>Publish and Share</a:t>
            </a:r>
            <a:r>
              <a:rPr lang="en-US" dirty="0"/>
              <a:t>: Once you create your report, you can publish it and share it with others.</a:t>
            </a:r>
          </a:p>
          <a:p>
            <a:pPr algn="just">
              <a:lnSpc>
                <a:spcPct val="150000"/>
              </a:lnSpc>
              <a:buNone/>
            </a:pPr>
            <a:r>
              <a:rPr lang="en-US" b="1" dirty="0"/>
              <a:t>Example of OLAP Analysis Using Power BI</a:t>
            </a:r>
          </a:p>
          <a:p>
            <a:pPr algn="just">
              <a:lnSpc>
                <a:spcPct val="150000"/>
              </a:lnSpc>
            </a:pPr>
            <a:r>
              <a:rPr lang="en-US" dirty="0"/>
              <a:t>Let’s say you have sales data stored in an </a:t>
            </a:r>
            <a:r>
              <a:rPr lang="en-US" b="1" dirty="0"/>
              <a:t>OLAP cube</a:t>
            </a:r>
            <a:r>
              <a:rPr lang="en-US" dirty="0"/>
              <a:t>, and you want to visualize it using Power BI. Here’s how you might set it up in very simple steps:</a:t>
            </a:r>
          </a:p>
          <a:p>
            <a:pPr algn="just">
              <a:lnSpc>
                <a:spcPct val="150000"/>
              </a:lnSpc>
            </a:pPr>
            <a:endParaRPr lang="en-US" dirty="0"/>
          </a:p>
        </p:txBody>
      </p:sp>
    </p:spTree>
    <p:extLst>
      <p:ext uri="{BB962C8B-B14F-4D97-AF65-F5344CB8AC3E}">
        <p14:creationId xmlns:p14="http://schemas.microsoft.com/office/powerpoint/2010/main" val="39932615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96A01-F4D6-E439-659F-E671208557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8293A0-9813-F63D-4E07-64D66ADC5FC3}"/>
              </a:ext>
            </a:extLst>
          </p:cNvPr>
          <p:cNvSpPr>
            <a:spLocks noGrp="1"/>
          </p:cNvSpPr>
          <p:nvPr>
            <p:ph type="title"/>
          </p:nvPr>
        </p:nvSpPr>
        <p:spPr/>
        <p:txBody>
          <a:bodyPr/>
          <a:lstStyle/>
          <a:p>
            <a:r>
              <a:rPr lang="en-IN" dirty="0"/>
              <a:t>OLAP Tools and Technologies</a:t>
            </a:r>
          </a:p>
        </p:txBody>
      </p:sp>
      <p:sp>
        <p:nvSpPr>
          <p:cNvPr id="4" name="TextBox 3">
            <a:extLst>
              <a:ext uri="{FF2B5EF4-FFF2-40B4-BE49-F238E27FC236}">
                <a16:creationId xmlns:a16="http://schemas.microsoft.com/office/drawing/2014/main" id="{5873A238-56DB-A490-B054-0A39C89D9698}"/>
              </a:ext>
            </a:extLst>
          </p:cNvPr>
          <p:cNvSpPr txBox="1"/>
          <p:nvPr/>
        </p:nvSpPr>
        <p:spPr>
          <a:xfrm>
            <a:off x="372534" y="1554476"/>
            <a:ext cx="8314267" cy="5035353"/>
          </a:xfrm>
          <a:prstGeom prst="rect">
            <a:avLst/>
          </a:prstGeom>
          <a:noFill/>
        </p:spPr>
        <p:txBody>
          <a:bodyPr wrap="square">
            <a:spAutoFit/>
          </a:bodyPr>
          <a:lstStyle/>
          <a:p>
            <a:pPr algn="just">
              <a:lnSpc>
                <a:spcPct val="150000"/>
              </a:lnSpc>
              <a:buNone/>
            </a:pPr>
            <a:r>
              <a:rPr lang="en-US" b="1" dirty="0"/>
              <a:t> Steps:</a:t>
            </a:r>
          </a:p>
          <a:p>
            <a:pPr algn="just">
              <a:lnSpc>
                <a:spcPct val="150000"/>
              </a:lnSpc>
              <a:buFont typeface="+mj-lt"/>
              <a:buAutoNum type="arabicPeriod"/>
            </a:pPr>
            <a:r>
              <a:rPr lang="en-US" b="1" dirty="0"/>
              <a:t>Connect Power BI to Your OLAP Cube</a:t>
            </a:r>
            <a:r>
              <a:rPr lang="en-US" dirty="0"/>
              <a:t>:</a:t>
            </a:r>
          </a:p>
          <a:p>
            <a:pPr marL="742950" lvl="1" indent="-285750" algn="just">
              <a:lnSpc>
                <a:spcPct val="150000"/>
              </a:lnSpc>
              <a:buFont typeface="+mj-lt"/>
              <a:buAutoNum type="arabicPeriod"/>
            </a:pPr>
            <a:r>
              <a:rPr lang="en-US" dirty="0"/>
              <a:t>Open Power BI.</a:t>
            </a:r>
          </a:p>
          <a:p>
            <a:pPr marL="742950" lvl="1" indent="-285750" algn="just">
              <a:lnSpc>
                <a:spcPct val="150000"/>
              </a:lnSpc>
              <a:buFont typeface="+mj-lt"/>
              <a:buAutoNum type="arabicPeriod"/>
            </a:pPr>
            <a:r>
              <a:rPr lang="en-US" dirty="0"/>
              <a:t>Click on </a:t>
            </a:r>
            <a:r>
              <a:rPr lang="en-US" b="1" dirty="0"/>
              <a:t>Get Data</a:t>
            </a:r>
            <a:r>
              <a:rPr lang="en-US" dirty="0"/>
              <a:t>.</a:t>
            </a:r>
          </a:p>
          <a:p>
            <a:pPr marL="742950" lvl="1" indent="-285750" algn="just">
              <a:lnSpc>
                <a:spcPct val="150000"/>
              </a:lnSpc>
              <a:buFont typeface="+mj-lt"/>
              <a:buAutoNum type="arabicPeriod"/>
            </a:pPr>
            <a:r>
              <a:rPr lang="en-US" dirty="0"/>
              <a:t>Select </a:t>
            </a:r>
            <a:r>
              <a:rPr lang="en-US" b="1" dirty="0"/>
              <a:t>Analysis Services</a:t>
            </a:r>
            <a:r>
              <a:rPr lang="en-US" dirty="0"/>
              <a:t> (for connecting to OLAP cubes).</a:t>
            </a:r>
          </a:p>
          <a:p>
            <a:pPr marL="742950" lvl="1" indent="-285750" algn="just">
              <a:lnSpc>
                <a:spcPct val="150000"/>
              </a:lnSpc>
              <a:buFont typeface="+mj-lt"/>
              <a:buAutoNum type="arabicPeriod"/>
            </a:pPr>
            <a:r>
              <a:rPr lang="en-US" dirty="0"/>
              <a:t>Enter the server name and database to connect to your OLAP cube.</a:t>
            </a:r>
          </a:p>
          <a:p>
            <a:pPr algn="just">
              <a:lnSpc>
                <a:spcPct val="150000"/>
              </a:lnSpc>
              <a:buFont typeface="+mj-lt"/>
              <a:buAutoNum type="arabicPeriod"/>
            </a:pPr>
            <a:r>
              <a:rPr lang="en-US" b="1" dirty="0"/>
              <a:t>Create a Simple OLAP Query</a:t>
            </a:r>
            <a:r>
              <a:rPr lang="en-US" dirty="0"/>
              <a:t>:</a:t>
            </a:r>
          </a:p>
          <a:p>
            <a:pPr marL="742950" lvl="1" indent="-285750" algn="just">
              <a:lnSpc>
                <a:spcPct val="150000"/>
              </a:lnSpc>
              <a:buFont typeface="+mj-lt"/>
              <a:buAutoNum type="arabicPeriod"/>
            </a:pPr>
            <a:r>
              <a:rPr lang="en-US" dirty="0"/>
              <a:t>After connecting, you can see your data model in Power BI.</a:t>
            </a:r>
          </a:p>
          <a:p>
            <a:pPr marL="742950" lvl="1" indent="-285750" algn="just">
              <a:lnSpc>
                <a:spcPct val="150000"/>
              </a:lnSpc>
              <a:buFont typeface="+mj-lt"/>
              <a:buAutoNum type="arabicPeriod"/>
            </a:pPr>
            <a:r>
              <a:rPr lang="en-US" dirty="0"/>
              <a:t>Let's say you want to analyze </a:t>
            </a:r>
            <a:r>
              <a:rPr lang="en-US" b="1" dirty="0"/>
              <a:t>Sales by Region</a:t>
            </a:r>
            <a:r>
              <a:rPr lang="en-US" dirty="0"/>
              <a:t> and </a:t>
            </a:r>
            <a:r>
              <a:rPr lang="en-US" b="1" dirty="0"/>
              <a:t>Product</a:t>
            </a:r>
            <a:r>
              <a:rPr lang="en-US" dirty="0"/>
              <a:t>.</a:t>
            </a:r>
          </a:p>
          <a:p>
            <a:pPr algn="just">
              <a:lnSpc>
                <a:spcPct val="150000"/>
              </a:lnSpc>
              <a:buFont typeface="+mj-lt"/>
              <a:buAutoNum type="arabicPeriod"/>
            </a:pPr>
            <a:r>
              <a:rPr lang="en-US" dirty="0"/>
              <a:t>Here’s a simple example of how to do it with </a:t>
            </a:r>
            <a:r>
              <a:rPr lang="en-US" b="1" dirty="0"/>
              <a:t>DAX (Data Analysis Expressions)</a:t>
            </a:r>
            <a:r>
              <a:rPr lang="en-US" dirty="0"/>
              <a:t>, the language used in Power BI for creating calculations:</a:t>
            </a:r>
          </a:p>
          <a:p>
            <a:pPr algn="just">
              <a:lnSpc>
                <a:spcPct val="150000"/>
              </a:lnSpc>
            </a:pPr>
            <a:endParaRPr lang="en-US" dirty="0"/>
          </a:p>
        </p:txBody>
      </p:sp>
    </p:spTree>
    <p:extLst>
      <p:ext uri="{BB962C8B-B14F-4D97-AF65-F5344CB8AC3E}">
        <p14:creationId xmlns:p14="http://schemas.microsoft.com/office/powerpoint/2010/main" val="37819667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119153-1DE0-077D-006E-2703564EC7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44A325-DB9D-6424-5CAB-DB539ACCCB5D}"/>
              </a:ext>
            </a:extLst>
          </p:cNvPr>
          <p:cNvSpPr>
            <a:spLocks noGrp="1"/>
          </p:cNvSpPr>
          <p:nvPr>
            <p:ph type="title"/>
          </p:nvPr>
        </p:nvSpPr>
        <p:spPr/>
        <p:txBody>
          <a:bodyPr/>
          <a:lstStyle/>
          <a:p>
            <a:r>
              <a:rPr lang="en-IN" dirty="0"/>
              <a:t>OLAP Tools and Technologies</a:t>
            </a:r>
          </a:p>
        </p:txBody>
      </p:sp>
      <p:sp>
        <p:nvSpPr>
          <p:cNvPr id="4" name="TextBox 3">
            <a:extLst>
              <a:ext uri="{FF2B5EF4-FFF2-40B4-BE49-F238E27FC236}">
                <a16:creationId xmlns:a16="http://schemas.microsoft.com/office/drawing/2014/main" id="{9094A681-C112-23EE-C9E7-44280E76E67A}"/>
              </a:ext>
            </a:extLst>
          </p:cNvPr>
          <p:cNvSpPr txBox="1"/>
          <p:nvPr/>
        </p:nvSpPr>
        <p:spPr>
          <a:xfrm>
            <a:off x="372534" y="1554474"/>
            <a:ext cx="8314267" cy="5866350"/>
          </a:xfrm>
          <a:prstGeom prst="rect">
            <a:avLst/>
          </a:prstGeom>
          <a:noFill/>
        </p:spPr>
        <p:txBody>
          <a:bodyPr wrap="square">
            <a:spAutoFit/>
          </a:bodyPr>
          <a:lstStyle/>
          <a:p>
            <a:pPr algn="just">
              <a:lnSpc>
                <a:spcPct val="150000"/>
              </a:lnSpc>
              <a:buNone/>
            </a:pPr>
            <a:r>
              <a:rPr lang="en-US" b="1" dirty="0"/>
              <a:t> Steps:</a:t>
            </a:r>
          </a:p>
          <a:p>
            <a:pPr algn="just">
              <a:lnSpc>
                <a:spcPct val="150000"/>
              </a:lnSpc>
              <a:buFont typeface="+mj-lt"/>
              <a:buAutoNum type="arabicPeriod"/>
            </a:pPr>
            <a:r>
              <a:rPr lang="en-US" b="1" dirty="0"/>
              <a:t>Connect Power BI to Your OLAP Cube</a:t>
            </a:r>
            <a:r>
              <a:rPr lang="en-US" dirty="0"/>
              <a:t>:</a:t>
            </a:r>
          </a:p>
          <a:p>
            <a:pPr marL="742950" lvl="1" indent="-285750" algn="just">
              <a:lnSpc>
                <a:spcPct val="150000"/>
              </a:lnSpc>
              <a:buFont typeface="+mj-lt"/>
              <a:buAutoNum type="arabicPeriod"/>
            </a:pPr>
            <a:r>
              <a:rPr lang="en-US" dirty="0"/>
              <a:t>Open Power BI.</a:t>
            </a:r>
          </a:p>
          <a:p>
            <a:pPr marL="742950" lvl="1" indent="-285750" algn="just">
              <a:lnSpc>
                <a:spcPct val="150000"/>
              </a:lnSpc>
              <a:buFont typeface="+mj-lt"/>
              <a:buAutoNum type="arabicPeriod"/>
            </a:pPr>
            <a:r>
              <a:rPr lang="en-US" dirty="0"/>
              <a:t>Click on </a:t>
            </a:r>
            <a:r>
              <a:rPr lang="en-US" b="1" dirty="0"/>
              <a:t>Get Data</a:t>
            </a:r>
            <a:r>
              <a:rPr lang="en-US" dirty="0"/>
              <a:t>.</a:t>
            </a:r>
          </a:p>
          <a:p>
            <a:pPr marL="742950" lvl="1" indent="-285750" algn="just">
              <a:lnSpc>
                <a:spcPct val="150000"/>
              </a:lnSpc>
              <a:buFont typeface="+mj-lt"/>
              <a:buAutoNum type="arabicPeriod"/>
            </a:pPr>
            <a:r>
              <a:rPr lang="en-US" dirty="0"/>
              <a:t>Select </a:t>
            </a:r>
            <a:r>
              <a:rPr lang="en-US" b="1" dirty="0"/>
              <a:t>Analysis Services</a:t>
            </a:r>
            <a:r>
              <a:rPr lang="en-US" dirty="0"/>
              <a:t> (for connecting to OLAP cubes).</a:t>
            </a:r>
          </a:p>
          <a:p>
            <a:pPr marL="742950" lvl="1" indent="-285750" algn="just">
              <a:lnSpc>
                <a:spcPct val="150000"/>
              </a:lnSpc>
              <a:buFont typeface="+mj-lt"/>
              <a:buAutoNum type="arabicPeriod"/>
            </a:pPr>
            <a:r>
              <a:rPr lang="en-US" dirty="0"/>
              <a:t>Enter the server name and database to connect to your OLAP cube.</a:t>
            </a:r>
          </a:p>
          <a:p>
            <a:pPr algn="just">
              <a:lnSpc>
                <a:spcPct val="150000"/>
              </a:lnSpc>
              <a:buFont typeface="+mj-lt"/>
              <a:buAutoNum type="arabicPeriod"/>
            </a:pPr>
            <a:r>
              <a:rPr lang="en-US" b="1" dirty="0"/>
              <a:t>Create a Simple OLAP Query</a:t>
            </a:r>
            <a:r>
              <a:rPr lang="en-US" dirty="0"/>
              <a:t>:</a:t>
            </a:r>
          </a:p>
          <a:p>
            <a:pPr marL="742950" lvl="1" indent="-285750" algn="just">
              <a:lnSpc>
                <a:spcPct val="150000"/>
              </a:lnSpc>
              <a:buFont typeface="+mj-lt"/>
              <a:buAutoNum type="arabicPeriod"/>
            </a:pPr>
            <a:r>
              <a:rPr lang="en-US" dirty="0"/>
              <a:t>After connecting, you can see your data model in Power BI.</a:t>
            </a:r>
          </a:p>
          <a:p>
            <a:pPr marL="742950" lvl="1" indent="-285750" algn="just">
              <a:lnSpc>
                <a:spcPct val="150000"/>
              </a:lnSpc>
              <a:buFont typeface="+mj-lt"/>
              <a:buAutoNum type="arabicPeriod"/>
            </a:pPr>
            <a:r>
              <a:rPr lang="en-US" dirty="0"/>
              <a:t>Let's say you want to analyze </a:t>
            </a:r>
            <a:r>
              <a:rPr lang="en-US" b="1" dirty="0"/>
              <a:t>Sales by Region</a:t>
            </a:r>
            <a:r>
              <a:rPr lang="en-US" dirty="0"/>
              <a:t> and </a:t>
            </a:r>
            <a:r>
              <a:rPr lang="en-US" b="1" dirty="0"/>
              <a:t>Product</a:t>
            </a:r>
            <a:r>
              <a:rPr lang="en-US" dirty="0"/>
              <a:t>.</a:t>
            </a:r>
          </a:p>
          <a:p>
            <a:pPr algn="just">
              <a:lnSpc>
                <a:spcPct val="150000"/>
              </a:lnSpc>
              <a:buFont typeface="+mj-lt"/>
              <a:buAutoNum type="arabicPeriod"/>
            </a:pPr>
            <a:r>
              <a:rPr lang="en-US" dirty="0"/>
              <a:t>Here’s a simple example of how to do it with </a:t>
            </a:r>
            <a:r>
              <a:rPr lang="en-US" b="1" dirty="0"/>
              <a:t>DAX (Data Analysis Expressions)</a:t>
            </a:r>
            <a:r>
              <a:rPr lang="en-US" dirty="0"/>
              <a:t>, the language used in Power BI for creating calculations:</a:t>
            </a:r>
          </a:p>
          <a:p>
            <a:pPr algn="just">
              <a:lnSpc>
                <a:spcPct val="150000"/>
              </a:lnSpc>
            </a:pPr>
            <a:r>
              <a:rPr lang="en-US" dirty="0">
                <a:solidFill>
                  <a:srgbClr val="FF0000"/>
                </a:solidFill>
              </a:rPr>
              <a:t>Total Sales = SUM('Sales'[</a:t>
            </a:r>
            <a:r>
              <a:rPr lang="en-US" dirty="0" err="1">
                <a:solidFill>
                  <a:srgbClr val="FF0000"/>
                </a:solidFill>
              </a:rPr>
              <a:t>SalesAmount</a:t>
            </a:r>
            <a:r>
              <a:rPr lang="en-US" dirty="0">
                <a:solidFill>
                  <a:srgbClr val="FF0000"/>
                </a:solidFill>
              </a:rPr>
              <a:t>])</a:t>
            </a:r>
          </a:p>
          <a:p>
            <a:pPr algn="just">
              <a:lnSpc>
                <a:spcPct val="150000"/>
              </a:lnSpc>
            </a:pPr>
            <a:endParaRPr lang="en-US" dirty="0"/>
          </a:p>
          <a:p>
            <a:pPr algn="just">
              <a:lnSpc>
                <a:spcPct val="150000"/>
              </a:lnSpc>
            </a:pPr>
            <a:endParaRPr lang="en-US" dirty="0"/>
          </a:p>
        </p:txBody>
      </p:sp>
    </p:spTree>
    <p:extLst>
      <p:ext uri="{BB962C8B-B14F-4D97-AF65-F5344CB8AC3E}">
        <p14:creationId xmlns:p14="http://schemas.microsoft.com/office/powerpoint/2010/main" val="2714270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16.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37621-995B-965D-BA45-972E98E613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94C261-7D12-7BA7-93F7-FDFFAF0D8E5F}"/>
              </a:ext>
            </a:extLst>
          </p:cNvPr>
          <p:cNvSpPr>
            <a:spLocks noGrp="1"/>
          </p:cNvSpPr>
          <p:nvPr>
            <p:ph type="title"/>
          </p:nvPr>
        </p:nvSpPr>
        <p:spPr/>
        <p:txBody>
          <a:bodyPr/>
          <a:lstStyle/>
          <a:p>
            <a:r>
              <a:rPr lang="en-IN" dirty="0"/>
              <a:t>OLAP Tools and Technologies</a:t>
            </a:r>
          </a:p>
        </p:txBody>
      </p:sp>
      <p:sp>
        <p:nvSpPr>
          <p:cNvPr id="4" name="TextBox 3">
            <a:extLst>
              <a:ext uri="{FF2B5EF4-FFF2-40B4-BE49-F238E27FC236}">
                <a16:creationId xmlns:a16="http://schemas.microsoft.com/office/drawing/2014/main" id="{EF9A1638-76FE-01D8-4B9F-75F104078705}"/>
              </a:ext>
            </a:extLst>
          </p:cNvPr>
          <p:cNvSpPr txBox="1"/>
          <p:nvPr/>
        </p:nvSpPr>
        <p:spPr>
          <a:xfrm>
            <a:off x="372534" y="1554476"/>
            <a:ext cx="8314267" cy="5035353"/>
          </a:xfrm>
          <a:prstGeom prst="rect">
            <a:avLst/>
          </a:prstGeom>
          <a:noFill/>
        </p:spPr>
        <p:txBody>
          <a:bodyPr wrap="square">
            <a:spAutoFit/>
          </a:bodyPr>
          <a:lstStyle/>
          <a:p>
            <a:pPr algn="just">
              <a:lnSpc>
                <a:spcPct val="150000"/>
              </a:lnSpc>
              <a:buNone/>
            </a:pPr>
            <a:r>
              <a:rPr lang="en-US" b="1" dirty="0"/>
              <a:t> </a:t>
            </a:r>
            <a:r>
              <a:rPr lang="en-US" dirty="0"/>
              <a:t>This formula calculates the total sales amount from your sales data.</a:t>
            </a:r>
          </a:p>
          <a:p>
            <a:pPr algn="just">
              <a:lnSpc>
                <a:spcPct val="150000"/>
              </a:lnSpc>
              <a:buFont typeface="+mj-lt"/>
              <a:buAutoNum type="arabicPeriod" startAt="3"/>
            </a:pPr>
            <a:r>
              <a:rPr lang="en-US" b="1" dirty="0"/>
              <a:t>Add Visualizations</a:t>
            </a:r>
            <a:r>
              <a:rPr lang="en-US" dirty="0"/>
              <a:t>:</a:t>
            </a:r>
          </a:p>
          <a:p>
            <a:pPr marL="742950" lvl="1" indent="-285750" algn="just">
              <a:lnSpc>
                <a:spcPct val="150000"/>
              </a:lnSpc>
              <a:buFont typeface="+mj-lt"/>
              <a:buAutoNum type="arabicPeriod" startAt="3"/>
            </a:pPr>
            <a:r>
              <a:rPr lang="en-US" dirty="0"/>
              <a:t>Drag and drop fields like </a:t>
            </a:r>
            <a:r>
              <a:rPr lang="en-US" b="1" dirty="0"/>
              <a:t>Region</a:t>
            </a:r>
            <a:r>
              <a:rPr lang="en-US" dirty="0"/>
              <a:t>, </a:t>
            </a:r>
            <a:r>
              <a:rPr lang="en-US" b="1" dirty="0"/>
              <a:t>Product</a:t>
            </a:r>
            <a:r>
              <a:rPr lang="en-US" dirty="0"/>
              <a:t>, and </a:t>
            </a:r>
            <a:r>
              <a:rPr lang="en-US" b="1" dirty="0"/>
              <a:t>Sales Amount</a:t>
            </a:r>
            <a:r>
              <a:rPr lang="en-US" dirty="0"/>
              <a:t> into a report.</a:t>
            </a:r>
          </a:p>
          <a:p>
            <a:pPr marL="742950" lvl="1" indent="-285750" algn="just">
              <a:lnSpc>
                <a:spcPct val="150000"/>
              </a:lnSpc>
              <a:buFont typeface="+mj-lt"/>
              <a:buAutoNum type="arabicPeriod" startAt="3"/>
            </a:pPr>
            <a:r>
              <a:rPr lang="en-US" dirty="0"/>
              <a:t>Choose a </a:t>
            </a:r>
            <a:r>
              <a:rPr lang="en-US" b="1" dirty="0"/>
              <a:t>bar chart</a:t>
            </a:r>
            <a:r>
              <a:rPr lang="en-US" dirty="0"/>
              <a:t> or </a:t>
            </a:r>
            <a:r>
              <a:rPr lang="en-US" b="1" dirty="0"/>
              <a:t>pie chart</a:t>
            </a:r>
            <a:r>
              <a:rPr lang="en-US" dirty="0"/>
              <a:t> to visualize sales by region.</a:t>
            </a:r>
          </a:p>
          <a:p>
            <a:pPr algn="just">
              <a:lnSpc>
                <a:spcPct val="150000"/>
              </a:lnSpc>
              <a:buFont typeface="+mj-lt"/>
              <a:buAutoNum type="arabicPeriod" startAt="3"/>
            </a:pPr>
            <a:r>
              <a:rPr lang="en-US" b="1" dirty="0"/>
              <a:t>Slice and Dice the Data</a:t>
            </a:r>
            <a:r>
              <a:rPr lang="en-US" dirty="0"/>
              <a:t>:</a:t>
            </a:r>
          </a:p>
          <a:p>
            <a:pPr marL="742950" lvl="1" indent="-285750" algn="just">
              <a:lnSpc>
                <a:spcPct val="150000"/>
              </a:lnSpc>
              <a:buFont typeface="+mj-lt"/>
              <a:buAutoNum type="arabicPeriod" startAt="3"/>
            </a:pPr>
            <a:r>
              <a:rPr lang="en-US" dirty="0"/>
              <a:t>You can use </a:t>
            </a:r>
            <a:r>
              <a:rPr lang="en-US" b="1" dirty="0"/>
              <a:t>slicers</a:t>
            </a:r>
            <a:r>
              <a:rPr lang="en-US" dirty="0"/>
              <a:t> to filter the data by time periods (like months or years) or other categories (like product types).</a:t>
            </a:r>
          </a:p>
          <a:p>
            <a:pPr algn="just">
              <a:lnSpc>
                <a:spcPct val="150000"/>
              </a:lnSpc>
              <a:buFont typeface="+mj-lt"/>
              <a:buAutoNum type="arabicPeriod" startAt="3"/>
            </a:pPr>
            <a:r>
              <a:rPr lang="en-US" b="1" dirty="0"/>
              <a:t>Publish and Share</a:t>
            </a:r>
            <a:r>
              <a:rPr lang="en-US" dirty="0"/>
              <a:t>:</a:t>
            </a:r>
          </a:p>
          <a:p>
            <a:pPr marL="742950" lvl="1" indent="-285750" algn="just">
              <a:lnSpc>
                <a:spcPct val="150000"/>
              </a:lnSpc>
              <a:buFont typeface="+mj-lt"/>
              <a:buAutoNum type="arabicPeriod" startAt="3"/>
            </a:pPr>
            <a:r>
              <a:rPr lang="en-US" dirty="0"/>
              <a:t>Once you have your report set up, you can </a:t>
            </a:r>
            <a:r>
              <a:rPr lang="en-US" b="1" dirty="0"/>
              <a:t>publish it</a:t>
            </a:r>
            <a:r>
              <a:rPr lang="en-US" dirty="0"/>
              <a:t> to the Power BI service, where others in your organization can view and interact with it.</a:t>
            </a:r>
          </a:p>
          <a:p>
            <a:pPr algn="just">
              <a:lnSpc>
                <a:spcPct val="150000"/>
              </a:lnSpc>
            </a:pPr>
            <a:endParaRPr lang="en-US" dirty="0"/>
          </a:p>
          <a:p>
            <a:pPr algn="just">
              <a:lnSpc>
                <a:spcPct val="150000"/>
              </a:lnSpc>
            </a:pPr>
            <a:endParaRPr lang="en-US" dirty="0"/>
          </a:p>
        </p:txBody>
      </p:sp>
    </p:spTree>
    <p:extLst>
      <p:ext uri="{BB962C8B-B14F-4D97-AF65-F5344CB8AC3E}">
        <p14:creationId xmlns:p14="http://schemas.microsoft.com/office/powerpoint/2010/main" val="8845120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0F166C-8F97-FB1E-8183-57042458B1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FC316F-A968-9388-8686-B3568E6FCB95}"/>
              </a:ext>
            </a:extLst>
          </p:cNvPr>
          <p:cNvSpPr>
            <a:spLocks noGrp="1"/>
          </p:cNvSpPr>
          <p:nvPr>
            <p:ph type="title"/>
          </p:nvPr>
        </p:nvSpPr>
        <p:spPr/>
        <p:txBody>
          <a:bodyPr/>
          <a:lstStyle/>
          <a:p>
            <a:r>
              <a:rPr lang="en-IN" dirty="0"/>
              <a:t>OLAP Tools and Technologies</a:t>
            </a:r>
          </a:p>
        </p:txBody>
      </p:sp>
      <p:sp>
        <p:nvSpPr>
          <p:cNvPr id="4" name="TextBox 3">
            <a:extLst>
              <a:ext uri="{FF2B5EF4-FFF2-40B4-BE49-F238E27FC236}">
                <a16:creationId xmlns:a16="http://schemas.microsoft.com/office/drawing/2014/main" id="{E88BF4BD-E91F-AE2B-6FB8-91787D117E1B}"/>
              </a:ext>
            </a:extLst>
          </p:cNvPr>
          <p:cNvSpPr txBox="1"/>
          <p:nvPr/>
        </p:nvSpPr>
        <p:spPr>
          <a:xfrm>
            <a:off x="372534" y="1554476"/>
            <a:ext cx="8314267" cy="5035353"/>
          </a:xfrm>
          <a:prstGeom prst="rect">
            <a:avLst/>
          </a:prstGeom>
          <a:noFill/>
        </p:spPr>
        <p:txBody>
          <a:bodyPr wrap="square">
            <a:spAutoFit/>
          </a:bodyPr>
          <a:lstStyle/>
          <a:p>
            <a:pPr algn="just">
              <a:lnSpc>
                <a:spcPct val="150000"/>
              </a:lnSpc>
              <a:buNone/>
            </a:pPr>
            <a:r>
              <a:rPr lang="en-US" b="1" dirty="0"/>
              <a:t> </a:t>
            </a:r>
            <a:r>
              <a:rPr lang="en-US" dirty="0"/>
              <a:t>This formula calculates the total sales amount from your sales data.</a:t>
            </a:r>
          </a:p>
          <a:p>
            <a:pPr algn="just">
              <a:lnSpc>
                <a:spcPct val="150000"/>
              </a:lnSpc>
              <a:buFont typeface="+mj-lt"/>
              <a:buAutoNum type="arabicPeriod" startAt="3"/>
            </a:pPr>
            <a:r>
              <a:rPr lang="en-US" b="1" dirty="0"/>
              <a:t>Add Visualizations</a:t>
            </a:r>
            <a:r>
              <a:rPr lang="en-US" dirty="0"/>
              <a:t>:</a:t>
            </a:r>
          </a:p>
          <a:p>
            <a:pPr marL="742950" lvl="1" indent="-285750" algn="just">
              <a:lnSpc>
                <a:spcPct val="150000"/>
              </a:lnSpc>
              <a:buFont typeface="+mj-lt"/>
              <a:buAutoNum type="arabicPeriod" startAt="3"/>
            </a:pPr>
            <a:r>
              <a:rPr lang="en-US" dirty="0"/>
              <a:t>Drag and drop fields like </a:t>
            </a:r>
            <a:r>
              <a:rPr lang="en-US" b="1" dirty="0"/>
              <a:t>Region</a:t>
            </a:r>
            <a:r>
              <a:rPr lang="en-US" dirty="0"/>
              <a:t>, </a:t>
            </a:r>
            <a:r>
              <a:rPr lang="en-US" b="1" dirty="0"/>
              <a:t>Product</a:t>
            </a:r>
            <a:r>
              <a:rPr lang="en-US" dirty="0"/>
              <a:t>, and </a:t>
            </a:r>
            <a:r>
              <a:rPr lang="en-US" b="1" dirty="0"/>
              <a:t>Sales Amount</a:t>
            </a:r>
            <a:r>
              <a:rPr lang="en-US" dirty="0"/>
              <a:t> into a report.</a:t>
            </a:r>
          </a:p>
          <a:p>
            <a:pPr marL="742950" lvl="1" indent="-285750" algn="just">
              <a:lnSpc>
                <a:spcPct val="150000"/>
              </a:lnSpc>
              <a:buFont typeface="+mj-lt"/>
              <a:buAutoNum type="arabicPeriod" startAt="3"/>
            </a:pPr>
            <a:r>
              <a:rPr lang="en-US" dirty="0"/>
              <a:t>Choose a </a:t>
            </a:r>
            <a:r>
              <a:rPr lang="en-US" b="1" dirty="0"/>
              <a:t>bar chart</a:t>
            </a:r>
            <a:r>
              <a:rPr lang="en-US" dirty="0"/>
              <a:t> or </a:t>
            </a:r>
            <a:r>
              <a:rPr lang="en-US" b="1" dirty="0"/>
              <a:t>pie chart</a:t>
            </a:r>
            <a:r>
              <a:rPr lang="en-US" dirty="0"/>
              <a:t> to visualize sales by region.</a:t>
            </a:r>
          </a:p>
          <a:p>
            <a:pPr algn="just">
              <a:lnSpc>
                <a:spcPct val="150000"/>
              </a:lnSpc>
              <a:buFont typeface="+mj-lt"/>
              <a:buAutoNum type="arabicPeriod" startAt="3"/>
            </a:pPr>
            <a:r>
              <a:rPr lang="en-US" b="1" dirty="0"/>
              <a:t>Slice and Dice the Data</a:t>
            </a:r>
            <a:r>
              <a:rPr lang="en-US" dirty="0"/>
              <a:t>:</a:t>
            </a:r>
          </a:p>
          <a:p>
            <a:pPr marL="742950" lvl="1" indent="-285750" algn="just">
              <a:lnSpc>
                <a:spcPct val="150000"/>
              </a:lnSpc>
              <a:buFont typeface="+mj-lt"/>
              <a:buAutoNum type="arabicPeriod" startAt="3"/>
            </a:pPr>
            <a:r>
              <a:rPr lang="en-US" dirty="0"/>
              <a:t>You can use </a:t>
            </a:r>
            <a:r>
              <a:rPr lang="en-US" b="1" dirty="0"/>
              <a:t>slicers</a:t>
            </a:r>
            <a:r>
              <a:rPr lang="en-US" dirty="0"/>
              <a:t> to filter the data by time periods (like months or years) or other categories (like product types).</a:t>
            </a:r>
          </a:p>
          <a:p>
            <a:pPr algn="just">
              <a:lnSpc>
                <a:spcPct val="150000"/>
              </a:lnSpc>
              <a:buFont typeface="+mj-lt"/>
              <a:buAutoNum type="arabicPeriod" startAt="3"/>
            </a:pPr>
            <a:r>
              <a:rPr lang="en-US" b="1" dirty="0"/>
              <a:t>Publish and Share</a:t>
            </a:r>
            <a:r>
              <a:rPr lang="en-US" dirty="0"/>
              <a:t>:</a:t>
            </a:r>
          </a:p>
          <a:p>
            <a:pPr marL="742950" lvl="1" indent="-285750" algn="just">
              <a:lnSpc>
                <a:spcPct val="150000"/>
              </a:lnSpc>
              <a:buFont typeface="+mj-lt"/>
              <a:buAutoNum type="arabicPeriod" startAt="3"/>
            </a:pPr>
            <a:r>
              <a:rPr lang="en-US" dirty="0"/>
              <a:t>Once you have your report set up, you can </a:t>
            </a:r>
            <a:r>
              <a:rPr lang="en-US" b="1" dirty="0"/>
              <a:t>publish it</a:t>
            </a:r>
            <a:r>
              <a:rPr lang="en-US" dirty="0"/>
              <a:t> to the Power BI service, where others in your organization can view and interact with it.</a:t>
            </a:r>
          </a:p>
          <a:p>
            <a:pPr algn="just">
              <a:lnSpc>
                <a:spcPct val="150000"/>
              </a:lnSpc>
            </a:pPr>
            <a:endParaRPr lang="en-US" dirty="0"/>
          </a:p>
          <a:p>
            <a:pPr algn="just">
              <a:lnSpc>
                <a:spcPct val="150000"/>
              </a:lnSpc>
            </a:pPr>
            <a:endParaRPr lang="en-US" dirty="0"/>
          </a:p>
        </p:txBody>
      </p:sp>
    </p:spTree>
    <p:extLst>
      <p:ext uri="{BB962C8B-B14F-4D97-AF65-F5344CB8AC3E}">
        <p14:creationId xmlns:p14="http://schemas.microsoft.com/office/powerpoint/2010/main" val="37035131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DB6D8-D178-0ED1-F7F7-6FA9862F64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9E5067-E5CD-0BE9-9CA0-91B78FFFCC1B}"/>
              </a:ext>
            </a:extLst>
          </p:cNvPr>
          <p:cNvSpPr>
            <a:spLocks noGrp="1"/>
          </p:cNvSpPr>
          <p:nvPr>
            <p:ph type="title"/>
          </p:nvPr>
        </p:nvSpPr>
        <p:spPr/>
        <p:txBody>
          <a:bodyPr/>
          <a:lstStyle/>
          <a:p>
            <a:r>
              <a:rPr lang="en-IN" dirty="0"/>
              <a:t>OLAP Tools and Technologies</a:t>
            </a:r>
          </a:p>
        </p:txBody>
      </p:sp>
      <p:sp>
        <p:nvSpPr>
          <p:cNvPr id="5" name="Rectangle 2">
            <a:extLst>
              <a:ext uri="{FF2B5EF4-FFF2-40B4-BE49-F238E27FC236}">
                <a16:creationId xmlns:a16="http://schemas.microsoft.com/office/drawing/2014/main" id="{DED61645-1870-8D76-43CA-1D29C17786D9}"/>
              </a:ext>
            </a:extLst>
          </p:cNvPr>
          <p:cNvSpPr>
            <a:spLocks noChangeArrowheads="1"/>
          </p:cNvSpPr>
          <p:nvPr/>
        </p:nvSpPr>
        <p:spPr bwMode="auto">
          <a:xfrm>
            <a:off x="313509" y="1408671"/>
            <a:ext cx="859536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Sample Code (DAX Example):</a:t>
            </a:r>
          </a:p>
          <a:p>
            <a:pPr defTabSz="91440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Let’s say we have an OLAP cube that stores </a:t>
            </a:r>
            <a:r>
              <a:rPr lang="en-US" altLang="en-US" sz="2000" b="1" dirty="0" err="1">
                <a:latin typeface="Times New Roman" panose="02020603050405020304" pitchFamily="18" charset="0"/>
                <a:cs typeface="Times New Roman" panose="02020603050405020304" pitchFamily="18" charset="0"/>
              </a:rPr>
              <a:t>SalesData</a:t>
            </a:r>
            <a:r>
              <a:rPr lang="en-US" altLang="en-US" sz="2000" dirty="0">
                <a:latin typeface="Times New Roman" panose="02020603050405020304" pitchFamily="18" charset="0"/>
                <a:cs typeface="Times New Roman" panose="02020603050405020304" pitchFamily="18" charset="0"/>
              </a:rPr>
              <a:t> with columns like Region, Product, and </a:t>
            </a:r>
            <a:r>
              <a:rPr lang="en-US" altLang="en-US" sz="2000" dirty="0" err="1">
                <a:latin typeface="Times New Roman" panose="02020603050405020304" pitchFamily="18" charset="0"/>
                <a:cs typeface="Times New Roman" panose="02020603050405020304" pitchFamily="18" charset="0"/>
              </a:rPr>
              <a:t>SalesAmount</a:t>
            </a:r>
            <a:r>
              <a:rPr lang="en-US" altLang="en-US" sz="2000" dirty="0">
                <a:latin typeface="Times New Roman" panose="02020603050405020304" pitchFamily="18" charset="0"/>
                <a:cs typeface="Times New Roman" panose="02020603050405020304" pitchFamily="18" charset="0"/>
              </a:rPr>
              <a:t>.</a:t>
            </a:r>
          </a:p>
          <a:p>
            <a:pPr defTabSz="914400" eaLnBrk="0" fontAlgn="base" hangingPunct="0">
              <a:spcBef>
                <a:spcPct val="0"/>
              </a:spcBef>
              <a:spcAft>
                <a:spcPct val="0"/>
              </a:spcAft>
            </a:pPr>
            <a:endParaRPr lang="en-US" altLang="en-US" sz="2000" dirty="0">
              <a:latin typeface="Times New Roman" panose="02020603050405020304" pitchFamily="18" charset="0"/>
              <a:cs typeface="Times New Roman" panose="02020603050405020304" pitchFamily="18" charset="0"/>
            </a:endParaRPr>
          </a:p>
          <a:p>
            <a:pPr defTabSz="91440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Now, you want to calculate the total sales by </a:t>
            </a:r>
            <a:r>
              <a:rPr lang="en-US" altLang="en-US" sz="2000" b="1" dirty="0">
                <a:latin typeface="Times New Roman" panose="02020603050405020304" pitchFamily="18" charset="0"/>
                <a:cs typeface="Times New Roman" panose="02020603050405020304" pitchFamily="18" charset="0"/>
              </a:rPr>
              <a:t>Region</a:t>
            </a:r>
            <a:r>
              <a:rPr lang="en-US" altLang="en-US" sz="2000" dirty="0">
                <a:latin typeface="Times New Roman" panose="02020603050405020304" pitchFamily="18" charset="0"/>
                <a:cs typeface="Times New Roman" panose="02020603050405020304" pitchFamily="18" charset="0"/>
              </a:rPr>
              <a:t> and </a:t>
            </a:r>
            <a:r>
              <a:rPr lang="en-US" altLang="en-US" sz="2000" b="1" dirty="0">
                <a:latin typeface="Times New Roman" panose="02020603050405020304" pitchFamily="18" charset="0"/>
                <a:cs typeface="Times New Roman" panose="02020603050405020304" pitchFamily="18" charset="0"/>
              </a:rPr>
              <a:t>Product</a:t>
            </a:r>
            <a:r>
              <a:rPr lang="en-US" altLang="en-US" sz="2000" dirty="0">
                <a:latin typeface="Times New Roman" panose="02020603050405020304" pitchFamily="18" charset="0"/>
                <a:cs typeface="Times New Roman" panose="02020603050405020304" pitchFamily="18" charset="0"/>
              </a:rPr>
              <a:t>. Here's how you can write a simple DAX formula to calculate the total sales:</a:t>
            </a:r>
          </a:p>
        </p:txBody>
      </p:sp>
      <p:sp>
        <p:nvSpPr>
          <p:cNvPr id="7" name="TextBox 6">
            <a:extLst>
              <a:ext uri="{FF2B5EF4-FFF2-40B4-BE49-F238E27FC236}">
                <a16:creationId xmlns:a16="http://schemas.microsoft.com/office/drawing/2014/main" id="{EABD68FF-0BB0-2D44-55BE-5B564893563C}"/>
              </a:ext>
            </a:extLst>
          </p:cNvPr>
          <p:cNvSpPr txBox="1"/>
          <p:nvPr/>
        </p:nvSpPr>
        <p:spPr>
          <a:xfrm>
            <a:off x="1473200" y="3613666"/>
            <a:ext cx="4572000" cy="369332"/>
          </a:xfrm>
          <a:prstGeom prst="rect">
            <a:avLst/>
          </a:prstGeom>
          <a:noFill/>
        </p:spPr>
        <p:txBody>
          <a:bodyPr wrap="square">
            <a:spAutoFit/>
          </a:bodyPr>
          <a:lstStyle/>
          <a:p>
            <a:r>
              <a:rPr lang="en-IN" dirty="0">
                <a:solidFill>
                  <a:srgbClr val="FF0000"/>
                </a:solidFill>
              </a:rPr>
              <a:t>Total Sales = SUM('</a:t>
            </a:r>
            <a:r>
              <a:rPr lang="en-IN" dirty="0" err="1">
                <a:solidFill>
                  <a:srgbClr val="FF0000"/>
                </a:solidFill>
              </a:rPr>
              <a:t>SalesData</a:t>
            </a:r>
            <a:r>
              <a:rPr lang="en-IN" dirty="0">
                <a:solidFill>
                  <a:srgbClr val="FF0000"/>
                </a:solidFill>
              </a:rPr>
              <a:t>'[</a:t>
            </a:r>
            <a:r>
              <a:rPr lang="en-IN" dirty="0" err="1">
                <a:solidFill>
                  <a:srgbClr val="FF0000"/>
                </a:solidFill>
              </a:rPr>
              <a:t>SalesAmount</a:t>
            </a:r>
            <a:r>
              <a:rPr lang="en-IN" dirty="0">
                <a:solidFill>
                  <a:srgbClr val="FF0000"/>
                </a:solidFill>
              </a:rPr>
              <a:t>])</a:t>
            </a:r>
          </a:p>
        </p:txBody>
      </p:sp>
      <p:sp>
        <p:nvSpPr>
          <p:cNvPr id="9" name="TextBox 8">
            <a:extLst>
              <a:ext uri="{FF2B5EF4-FFF2-40B4-BE49-F238E27FC236}">
                <a16:creationId xmlns:a16="http://schemas.microsoft.com/office/drawing/2014/main" id="{5F4F7706-FE35-EB92-E95E-497C2F01D53E}"/>
              </a:ext>
            </a:extLst>
          </p:cNvPr>
          <p:cNvSpPr txBox="1"/>
          <p:nvPr/>
        </p:nvSpPr>
        <p:spPr>
          <a:xfrm>
            <a:off x="1041400" y="4444630"/>
            <a:ext cx="4572000" cy="1200329"/>
          </a:xfrm>
          <a:prstGeom prst="rect">
            <a:avLst/>
          </a:prstGeom>
          <a:noFill/>
        </p:spPr>
        <p:txBody>
          <a:bodyPr wrap="square">
            <a:spAutoFit/>
          </a:bodyPr>
          <a:lstStyle/>
          <a:p>
            <a:pPr>
              <a:buNone/>
            </a:pPr>
            <a:r>
              <a:rPr lang="en-US" dirty="0"/>
              <a:t>You could then create a </a:t>
            </a:r>
            <a:r>
              <a:rPr lang="en-US" b="1" dirty="0"/>
              <a:t>bar chart</a:t>
            </a:r>
            <a:r>
              <a:rPr lang="en-US" dirty="0"/>
              <a:t> in Power BI:</a:t>
            </a:r>
          </a:p>
          <a:p>
            <a:pPr>
              <a:buFont typeface="Arial" panose="020B0604020202020204" pitchFamily="34" charset="0"/>
              <a:buChar char="•"/>
            </a:pPr>
            <a:r>
              <a:rPr lang="en-US" dirty="0"/>
              <a:t>Drag </a:t>
            </a:r>
            <a:r>
              <a:rPr lang="en-US" b="1" dirty="0"/>
              <a:t>Region</a:t>
            </a:r>
            <a:r>
              <a:rPr lang="en-US" dirty="0"/>
              <a:t> to the Axis field.</a:t>
            </a:r>
          </a:p>
          <a:p>
            <a:pPr>
              <a:buFont typeface="Arial" panose="020B0604020202020204" pitchFamily="34" charset="0"/>
              <a:buChar char="•"/>
            </a:pPr>
            <a:r>
              <a:rPr lang="en-US" dirty="0"/>
              <a:t>Drag </a:t>
            </a:r>
            <a:r>
              <a:rPr lang="en-US" b="1" dirty="0"/>
              <a:t>Total Sales</a:t>
            </a:r>
            <a:r>
              <a:rPr lang="en-US" dirty="0"/>
              <a:t> to the Values field.</a:t>
            </a:r>
          </a:p>
          <a:p>
            <a:pPr>
              <a:buFont typeface="Arial" panose="020B0604020202020204" pitchFamily="34" charset="0"/>
              <a:buChar char="•"/>
            </a:pPr>
            <a:r>
              <a:rPr lang="en-US" dirty="0"/>
              <a:t>You’ll see the total sales for each region.</a:t>
            </a:r>
          </a:p>
        </p:txBody>
      </p:sp>
    </p:spTree>
    <p:extLst>
      <p:ext uri="{BB962C8B-B14F-4D97-AF65-F5344CB8AC3E}">
        <p14:creationId xmlns:p14="http://schemas.microsoft.com/office/powerpoint/2010/main" val="5001605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ECB2F-C935-7F0E-21D6-E389E46154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0997D-87EF-DFAE-0FE8-A73C84106064}"/>
              </a:ext>
            </a:extLst>
          </p:cNvPr>
          <p:cNvSpPr>
            <a:spLocks noGrp="1"/>
          </p:cNvSpPr>
          <p:nvPr>
            <p:ph type="title"/>
          </p:nvPr>
        </p:nvSpPr>
        <p:spPr/>
        <p:txBody>
          <a:bodyPr/>
          <a:lstStyle/>
          <a:p>
            <a:r>
              <a:rPr lang="en-IN" dirty="0"/>
              <a:t>OLAP Tools and Technologies</a:t>
            </a:r>
          </a:p>
        </p:txBody>
      </p:sp>
      <p:sp>
        <p:nvSpPr>
          <p:cNvPr id="5" name="Rectangle 2">
            <a:extLst>
              <a:ext uri="{FF2B5EF4-FFF2-40B4-BE49-F238E27FC236}">
                <a16:creationId xmlns:a16="http://schemas.microsoft.com/office/drawing/2014/main" id="{DDEDE5AC-9CC4-1D8B-6E1C-427859A22303}"/>
              </a:ext>
            </a:extLst>
          </p:cNvPr>
          <p:cNvSpPr>
            <a:spLocks noChangeArrowheads="1"/>
          </p:cNvSpPr>
          <p:nvPr/>
        </p:nvSpPr>
        <p:spPr bwMode="auto">
          <a:xfrm>
            <a:off x="274320" y="1199461"/>
            <a:ext cx="8595360" cy="2814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buNone/>
            </a:pPr>
            <a:r>
              <a:rPr lang="en-US" sz="2000" b="1" dirty="0"/>
              <a:t>Example of an OLAP Query in Power BI (using MDX):</a:t>
            </a:r>
          </a:p>
          <a:p>
            <a:pPr algn="just">
              <a:lnSpc>
                <a:spcPct val="150000"/>
              </a:lnSpc>
            </a:pPr>
            <a:r>
              <a:rPr lang="en-US" sz="2000" dirty="0"/>
              <a:t>If you’re working with an OLAP cube, you might use </a:t>
            </a:r>
            <a:r>
              <a:rPr lang="en-US" sz="2000" b="1" dirty="0"/>
              <a:t>MDX (Multidimensional Expressions)</a:t>
            </a:r>
            <a:r>
              <a:rPr lang="en-US" sz="2000" dirty="0"/>
              <a:t> queries to extract data. However, in Power BI, you often don’t need to write MDX directly, because Power BI automatically translates your actions into the necessary queries. But if you're querying an OLAP cube, it would look something like this:</a:t>
            </a:r>
          </a:p>
        </p:txBody>
      </p:sp>
      <p:sp>
        <p:nvSpPr>
          <p:cNvPr id="4" name="TextBox 3">
            <a:extLst>
              <a:ext uri="{FF2B5EF4-FFF2-40B4-BE49-F238E27FC236}">
                <a16:creationId xmlns:a16="http://schemas.microsoft.com/office/drawing/2014/main" id="{A8C264AE-3DA1-5521-AAEA-50AA25A84553}"/>
              </a:ext>
            </a:extLst>
          </p:cNvPr>
          <p:cNvSpPr txBox="1"/>
          <p:nvPr/>
        </p:nvSpPr>
        <p:spPr>
          <a:xfrm>
            <a:off x="1913467" y="4181213"/>
            <a:ext cx="4572000" cy="1477328"/>
          </a:xfrm>
          <a:prstGeom prst="rect">
            <a:avLst/>
          </a:prstGeom>
          <a:noFill/>
        </p:spPr>
        <p:txBody>
          <a:bodyPr wrap="square">
            <a:spAutoFit/>
          </a:bodyPr>
          <a:lstStyle/>
          <a:p>
            <a:r>
              <a:rPr lang="en-IN" dirty="0">
                <a:solidFill>
                  <a:srgbClr val="002060"/>
                </a:solidFill>
              </a:rPr>
              <a:t>SELECT </a:t>
            </a:r>
          </a:p>
          <a:p>
            <a:r>
              <a:rPr lang="en-IN" dirty="0">
                <a:solidFill>
                  <a:srgbClr val="002060"/>
                </a:solidFill>
              </a:rPr>
              <a:t>  [Measures].[</a:t>
            </a:r>
            <a:r>
              <a:rPr lang="en-IN" dirty="0" err="1">
                <a:solidFill>
                  <a:srgbClr val="002060"/>
                </a:solidFill>
              </a:rPr>
              <a:t>SalesAmount</a:t>
            </a:r>
            <a:r>
              <a:rPr lang="en-IN" dirty="0">
                <a:solidFill>
                  <a:srgbClr val="002060"/>
                </a:solidFill>
              </a:rPr>
              <a:t>] ON COLUMNS,</a:t>
            </a:r>
          </a:p>
          <a:p>
            <a:r>
              <a:rPr lang="en-IN" dirty="0">
                <a:solidFill>
                  <a:srgbClr val="002060"/>
                </a:solidFill>
              </a:rPr>
              <a:t>  [Product].[Category] ON ROWS</a:t>
            </a:r>
          </a:p>
          <a:p>
            <a:r>
              <a:rPr lang="en-IN" dirty="0">
                <a:solidFill>
                  <a:srgbClr val="002060"/>
                </a:solidFill>
              </a:rPr>
              <a:t>FROM [</a:t>
            </a:r>
            <a:r>
              <a:rPr lang="en-IN" dirty="0" err="1">
                <a:solidFill>
                  <a:srgbClr val="002060"/>
                </a:solidFill>
              </a:rPr>
              <a:t>SalesCube</a:t>
            </a:r>
            <a:r>
              <a:rPr lang="en-IN" dirty="0">
                <a:solidFill>
                  <a:srgbClr val="002060"/>
                </a:solidFill>
              </a:rPr>
              <a:t>]</a:t>
            </a:r>
          </a:p>
          <a:p>
            <a:r>
              <a:rPr lang="en-IN" dirty="0">
                <a:solidFill>
                  <a:srgbClr val="002060"/>
                </a:solidFill>
              </a:rPr>
              <a:t>WHERE ([Region].[North America])</a:t>
            </a:r>
          </a:p>
        </p:txBody>
      </p:sp>
    </p:spTree>
    <p:extLst>
      <p:ext uri="{BB962C8B-B14F-4D97-AF65-F5344CB8AC3E}">
        <p14:creationId xmlns:p14="http://schemas.microsoft.com/office/powerpoint/2010/main" val="19336597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1AB22-239C-04E6-3773-17A99B8527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457849-97FE-9AA5-431B-916F154CC539}"/>
              </a:ext>
            </a:extLst>
          </p:cNvPr>
          <p:cNvSpPr>
            <a:spLocks noGrp="1"/>
          </p:cNvSpPr>
          <p:nvPr>
            <p:ph type="title"/>
          </p:nvPr>
        </p:nvSpPr>
        <p:spPr/>
        <p:txBody>
          <a:bodyPr/>
          <a:lstStyle/>
          <a:p>
            <a:r>
              <a:rPr lang="en-IN" dirty="0"/>
              <a:t>OLAP Tools and Technologies</a:t>
            </a:r>
          </a:p>
        </p:txBody>
      </p:sp>
      <p:sp>
        <p:nvSpPr>
          <p:cNvPr id="5" name="Rectangle 2">
            <a:extLst>
              <a:ext uri="{FF2B5EF4-FFF2-40B4-BE49-F238E27FC236}">
                <a16:creationId xmlns:a16="http://schemas.microsoft.com/office/drawing/2014/main" id="{D33F837E-F28A-3E0C-30A0-BDAC1C026F0A}"/>
              </a:ext>
            </a:extLst>
          </p:cNvPr>
          <p:cNvSpPr>
            <a:spLocks noChangeArrowheads="1"/>
          </p:cNvSpPr>
          <p:nvPr/>
        </p:nvSpPr>
        <p:spPr bwMode="auto">
          <a:xfrm>
            <a:off x="274320" y="1483385"/>
            <a:ext cx="859536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None/>
            </a:pPr>
            <a:r>
              <a:rPr lang="en-US" sz="2000" dirty="0"/>
              <a:t>This MDX query asks for the </a:t>
            </a:r>
            <a:r>
              <a:rPr lang="en-US" sz="2000" b="1" dirty="0" err="1"/>
              <a:t>SalesAmount</a:t>
            </a:r>
            <a:r>
              <a:rPr lang="en-US" sz="2000" dirty="0"/>
              <a:t> for different </a:t>
            </a:r>
            <a:r>
              <a:rPr lang="en-US" sz="2000" b="1" dirty="0"/>
              <a:t>Product Categories</a:t>
            </a:r>
            <a:r>
              <a:rPr lang="en-US" sz="2000" dirty="0"/>
              <a:t> in the </a:t>
            </a:r>
            <a:r>
              <a:rPr lang="en-US" sz="2000" b="1" dirty="0"/>
              <a:t>North America</a:t>
            </a:r>
            <a:r>
              <a:rPr lang="en-US" sz="2000" dirty="0"/>
              <a:t> region.</a:t>
            </a:r>
          </a:p>
          <a:p>
            <a:pPr algn="just">
              <a:buNone/>
            </a:pPr>
            <a:r>
              <a:rPr lang="en-US" sz="2000" b="1" dirty="0"/>
              <a:t>Conclusion:</a:t>
            </a:r>
          </a:p>
          <a:p>
            <a:pPr algn="just"/>
            <a:r>
              <a:rPr lang="en-US" sz="2000" dirty="0"/>
              <a:t>Power BI is a great tool for exploring and visualizing data. It connects easily to OLAP cubes and allows you to create interactive dashboards with just a few clicks. You don't need to be an expert in coding or data science to use Power BI — it’s designed to be user-friendly and accessible for anyone.</a:t>
            </a:r>
          </a:p>
        </p:txBody>
      </p:sp>
      <p:sp>
        <p:nvSpPr>
          <p:cNvPr id="4" name="TextBox 3">
            <a:extLst>
              <a:ext uri="{FF2B5EF4-FFF2-40B4-BE49-F238E27FC236}">
                <a16:creationId xmlns:a16="http://schemas.microsoft.com/office/drawing/2014/main" id="{416B9694-91A5-5994-2C1B-D0E6A6DD4FA0}"/>
              </a:ext>
            </a:extLst>
          </p:cNvPr>
          <p:cNvSpPr txBox="1"/>
          <p:nvPr/>
        </p:nvSpPr>
        <p:spPr>
          <a:xfrm>
            <a:off x="347134" y="4113482"/>
            <a:ext cx="8522546" cy="2031325"/>
          </a:xfrm>
          <a:prstGeom prst="rect">
            <a:avLst/>
          </a:prstGeom>
          <a:noFill/>
        </p:spPr>
        <p:txBody>
          <a:bodyPr wrap="square">
            <a:spAutoFit/>
          </a:bodyPr>
          <a:lstStyle/>
          <a:p>
            <a:pPr>
              <a:buNone/>
            </a:pPr>
            <a:r>
              <a:rPr lang="en-US" b="1" dirty="0"/>
              <a:t>Key Takeaways:</a:t>
            </a:r>
          </a:p>
          <a:p>
            <a:pPr>
              <a:buFont typeface="Arial" panose="020B0604020202020204" pitchFamily="34" charset="0"/>
              <a:buChar char="•"/>
            </a:pPr>
            <a:r>
              <a:rPr lang="en-US" b="1" dirty="0"/>
              <a:t>Power BI</a:t>
            </a:r>
            <a:r>
              <a:rPr lang="en-US" dirty="0"/>
              <a:t> helps you analyze and visualize your data.</a:t>
            </a:r>
          </a:p>
          <a:p>
            <a:pPr>
              <a:buFont typeface="Arial" panose="020B0604020202020204" pitchFamily="34" charset="0"/>
              <a:buChar char="•"/>
            </a:pPr>
            <a:r>
              <a:rPr lang="en-US" dirty="0"/>
              <a:t>You can connect Power BI to </a:t>
            </a:r>
            <a:r>
              <a:rPr lang="en-US" b="1" dirty="0"/>
              <a:t>OLAP cubes</a:t>
            </a:r>
            <a:r>
              <a:rPr lang="en-US" dirty="0"/>
              <a:t>, </a:t>
            </a:r>
            <a:r>
              <a:rPr lang="en-US" b="1" dirty="0"/>
              <a:t>databases</a:t>
            </a:r>
            <a:r>
              <a:rPr lang="en-US" dirty="0"/>
              <a:t>, or </a:t>
            </a:r>
            <a:r>
              <a:rPr lang="en-US" b="1" dirty="0"/>
              <a:t>Excel files</a:t>
            </a:r>
            <a:r>
              <a:rPr lang="en-US" dirty="0"/>
              <a:t>.</a:t>
            </a:r>
          </a:p>
          <a:p>
            <a:pPr>
              <a:buFont typeface="Arial" panose="020B0604020202020204" pitchFamily="34" charset="0"/>
              <a:buChar char="•"/>
            </a:pPr>
            <a:r>
              <a:rPr lang="en-US" dirty="0"/>
              <a:t>It provides easy-to-use tools for creating interactive charts and reports.</a:t>
            </a:r>
          </a:p>
          <a:p>
            <a:pPr>
              <a:buFont typeface="Arial" panose="020B0604020202020204" pitchFamily="34" charset="0"/>
              <a:buChar char="•"/>
            </a:pPr>
            <a:r>
              <a:rPr lang="en-US" b="1" dirty="0"/>
              <a:t>DAX</a:t>
            </a:r>
            <a:r>
              <a:rPr lang="en-US" dirty="0"/>
              <a:t> and </a:t>
            </a:r>
            <a:r>
              <a:rPr lang="en-US" b="1" dirty="0"/>
              <a:t>MDX</a:t>
            </a:r>
            <a:r>
              <a:rPr lang="en-US" dirty="0"/>
              <a:t> are languages used for advanced calculations and queries in Power BI, but you don't need to know them to get started.</a:t>
            </a:r>
          </a:p>
          <a:p>
            <a:endParaRPr lang="en-IN" dirty="0">
              <a:solidFill>
                <a:srgbClr val="002060"/>
              </a:solidFill>
            </a:endParaRPr>
          </a:p>
        </p:txBody>
      </p:sp>
    </p:spTree>
    <p:extLst>
      <p:ext uri="{BB962C8B-B14F-4D97-AF65-F5344CB8AC3E}">
        <p14:creationId xmlns:p14="http://schemas.microsoft.com/office/powerpoint/2010/main" val="11782489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7B5BA-BBBD-7C92-14EE-3C0FB67775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07E77F-ECC5-1718-FDF8-CF42490AAB32}"/>
              </a:ext>
            </a:extLst>
          </p:cNvPr>
          <p:cNvSpPr>
            <a:spLocks noGrp="1"/>
          </p:cNvSpPr>
          <p:nvPr>
            <p:ph type="title"/>
          </p:nvPr>
        </p:nvSpPr>
        <p:spPr/>
        <p:txBody>
          <a:bodyPr/>
          <a:lstStyle/>
          <a:p>
            <a:r>
              <a:rPr lang="en-IN" dirty="0"/>
              <a:t>OLAP Tools and Technologies</a:t>
            </a:r>
          </a:p>
        </p:txBody>
      </p:sp>
      <p:sp>
        <p:nvSpPr>
          <p:cNvPr id="5" name="Rectangle 2">
            <a:extLst>
              <a:ext uri="{FF2B5EF4-FFF2-40B4-BE49-F238E27FC236}">
                <a16:creationId xmlns:a16="http://schemas.microsoft.com/office/drawing/2014/main" id="{7E4CDC2C-8EE9-4029-9A2E-5B68719A2B2E}"/>
              </a:ext>
            </a:extLst>
          </p:cNvPr>
          <p:cNvSpPr>
            <a:spLocks noChangeArrowheads="1"/>
          </p:cNvSpPr>
          <p:nvPr/>
        </p:nvSpPr>
        <p:spPr bwMode="auto">
          <a:xfrm>
            <a:off x="274320" y="1453223"/>
            <a:ext cx="859536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IN" sz="2000" b="1" dirty="0"/>
              <a:t>What is OLAP?</a:t>
            </a:r>
          </a:p>
          <a:p>
            <a:pPr>
              <a:buNone/>
            </a:pPr>
            <a:r>
              <a:rPr lang="en-IN" sz="2000" dirty="0"/>
              <a:t>OLAP stands for </a:t>
            </a:r>
            <a:r>
              <a:rPr lang="en-IN" sz="2000" b="1" dirty="0"/>
              <a:t>Online Analytical Processing</a:t>
            </a:r>
            <a:r>
              <a:rPr lang="en-IN" sz="2000" dirty="0"/>
              <a:t>, a technique used in </a:t>
            </a:r>
            <a:r>
              <a:rPr lang="en-IN" sz="2000" b="1" dirty="0"/>
              <a:t>data analysis</a:t>
            </a:r>
            <a:r>
              <a:rPr lang="en-IN" sz="2000" dirty="0"/>
              <a:t> to quickly answer complex queries involving large datasets. It allows users to:</a:t>
            </a:r>
          </a:p>
          <a:p>
            <a:pPr>
              <a:buFont typeface="Arial" panose="020B0604020202020204" pitchFamily="34" charset="0"/>
              <a:buChar char="•"/>
            </a:pPr>
            <a:r>
              <a:rPr lang="en-IN" sz="2000" dirty="0"/>
              <a:t>Summarize data into </a:t>
            </a:r>
            <a:r>
              <a:rPr lang="en-IN" sz="2000" b="1" dirty="0"/>
              <a:t>cubes</a:t>
            </a:r>
            <a:r>
              <a:rPr lang="en-IN" sz="2000" dirty="0"/>
              <a:t>.</a:t>
            </a:r>
          </a:p>
          <a:p>
            <a:pPr>
              <a:buFont typeface="Arial" panose="020B0604020202020204" pitchFamily="34" charset="0"/>
              <a:buChar char="•"/>
            </a:pPr>
            <a:r>
              <a:rPr lang="en-IN" sz="2000" dirty="0"/>
              <a:t>Perform </a:t>
            </a:r>
            <a:r>
              <a:rPr lang="en-IN" sz="2000" b="1" dirty="0"/>
              <a:t>multi-dimensional analysis</a:t>
            </a:r>
            <a:r>
              <a:rPr lang="en-IN" sz="2000" dirty="0"/>
              <a:t> (slicing, dicing, rolling up, and drilling down).</a:t>
            </a:r>
          </a:p>
          <a:p>
            <a:pPr>
              <a:buFont typeface="Arial" panose="020B0604020202020204" pitchFamily="34" charset="0"/>
              <a:buChar char="•"/>
            </a:pPr>
            <a:r>
              <a:rPr lang="en-IN" sz="2000" dirty="0"/>
              <a:t>Aggregate data efficiently.</a:t>
            </a:r>
          </a:p>
        </p:txBody>
      </p:sp>
      <p:sp>
        <p:nvSpPr>
          <p:cNvPr id="4" name="TextBox 3">
            <a:extLst>
              <a:ext uri="{FF2B5EF4-FFF2-40B4-BE49-F238E27FC236}">
                <a16:creationId xmlns:a16="http://schemas.microsoft.com/office/drawing/2014/main" id="{12378E73-EE0A-03B9-3E43-FAB67CE5859B}"/>
              </a:ext>
            </a:extLst>
          </p:cNvPr>
          <p:cNvSpPr txBox="1"/>
          <p:nvPr/>
        </p:nvSpPr>
        <p:spPr>
          <a:xfrm>
            <a:off x="310727" y="3901815"/>
            <a:ext cx="8522546" cy="2585323"/>
          </a:xfrm>
          <a:prstGeom prst="rect">
            <a:avLst/>
          </a:prstGeom>
          <a:noFill/>
        </p:spPr>
        <p:txBody>
          <a:bodyPr wrap="square">
            <a:spAutoFit/>
          </a:bodyPr>
          <a:lstStyle/>
          <a:p>
            <a:pPr>
              <a:buNone/>
            </a:pPr>
            <a:r>
              <a:rPr lang="en-IN" b="1" dirty="0"/>
              <a:t>📊 How Tableau Uses OLAP</a:t>
            </a:r>
          </a:p>
          <a:p>
            <a:pPr>
              <a:buNone/>
            </a:pPr>
            <a:r>
              <a:rPr lang="en-IN" dirty="0"/>
              <a:t>Tableau uses OLAP concepts for:</a:t>
            </a:r>
          </a:p>
          <a:p>
            <a:pPr>
              <a:buFont typeface="Arial" panose="020B0604020202020204" pitchFamily="34" charset="0"/>
              <a:buChar char="•"/>
            </a:pPr>
            <a:r>
              <a:rPr lang="en-IN" b="1" dirty="0"/>
              <a:t>Data visualization and exploration</a:t>
            </a:r>
            <a:r>
              <a:rPr lang="en-IN" dirty="0"/>
              <a:t>: Connecting to OLAP cubes (like Microsoft SQL Server Analysis Services).</a:t>
            </a:r>
          </a:p>
          <a:p>
            <a:pPr>
              <a:buFont typeface="Arial" panose="020B0604020202020204" pitchFamily="34" charset="0"/>
              <a:buChar char="•"/>
            </a:pPr>
            <a:r>
              <a:rPr lang="en-IN" b="1" dirty="0"/>
              <a:t>Multi-dimensional analysis</a:t>
            </a:r>
            <a:r>
              <a:rPr lang="en-IN" dirty="0"/>
              <a:t>: Allows users to slice and dice data with drag-and-drop features.</a:t>
            </a:r>
          </a:p>
          <a:p>
            <a:pPr>
              <a:buFont typeface="Arial" panose="020B0604020202020204" pitchFamily="34" charset="0"/>
              <a:buChar char="•"/>
            </a:pPr>
            <a:r>
              <a:rPr lang="en-IN" b="1" dirty="0"/>
              <a:t>Aggregation and filtering</a:t>
            </a:r>
            <a:r>
              <a:rPr lang="en-IN" dirty="0"/>
              <a:t>: Easy aggregation (SUM, AVG, MIN, MAX) across multiple dimensions.</a:t>
            </a:r>
          </a:p>
          <a:p>
            <a:endParaRPr lang="en-IN" dirty="0">
              <a:solidFill>
                <a:srgbClr val="002060"/>
              </a:solidFill>
            </a:endParaRPr>
          </a:p>
        </p:txBody>
      </p:sp>
    </p:spTree>
    <p:extLst>
      <p:ext uri="{BB962C8B-B14F-4D97-AF65-F5344CB8AC3E}">
        <p14:creationId xmlns:p14="http://schemas.microsoft.com/office/powerpoint/2010/main" val="10381002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9F506-0571-17DF-33D2-C58B437CD9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9578FC-3EFC-7E70-42A8-F22A4069F63A}"/>
              </a:ext>
            </a:extLst>
          </p:cNvPr>
          <p:cNvSpPr>
            <a:spLocks noGrp="1"/>
          </p:cNvSpPr>
          <p:nvPr>
            <p:ph type="title"/>
          </p:nvPr>
        </p:nvSpPr>
        <p:spPr/>
        <p:txBody>
          <a:bodyPr/>
          <a:lstStyle/>
          <a:p>
            <a:r>
              <a:rPr lang="en-IN" dirty="0"/>
              <a:t>OLAP Tools and Technologies</a:t>
            </a:r>
          </a:p>
        </p:txBody>
      </p:sp>
      <p:sp>
        <p:nvSpPr>
          <p:cNvPr id="5" name="Rectangle 2">
            <a:extLst>
              <a:ext uri="{FF2B5EF4-FFF2-40B4-BE49-F238E27FC236}">
                <a16:creationId xmlns:a16="http://schemas.microsoft.com/office/drawing/2014/main" id="{A0520490-93FF-579A-5FE6-2E18425F548F}"/>
              </a:ext>
            </a:extLst>
          </p:cNvPr>
          <p:cNvSpPr>
            <a:spLocks noChangeArrowheads="1"/>
          </p:cNvSpPr>
          <p:nvPr/>
        </p:nvSpPr>
        <p:spPr bwMode="auto">
          <a:xfrm>
            <a:off x="237913" y="1567755"/>
            <a:ext cx="859536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IN" sz="2000" b="1" dirty="0"/>
              <a:t>🛠️ OLAP Cube Example – Python Simulation</a:t>
            </a:r>
          </a:p>
          <a:p>
            <a:r>
              <a:rPr lang="en-IN" sz="2000" dirty="0"/>
              <a:t>Since Tableau itself doesn't involve direct coding, I'll show how OLAP-like data analysis works using </a:t>
            </a:r>
            <a:r>
              <a:rPr lang="en-IN" sz="2000" b="1" dirty="0"/>
              <a:t>Python with Pandas and NumPy</a:t>
            </a:r>
            <a:r>
              <a:rPr lang="en-IN" sz="2000" dirty="0"/>
              <a:t>. You can load similar data into Tableau for visualization.</a:t>
            </a:r>
          </a:p>
        </p:txBody>
      </p:sp>
      <p:sp>
        <p:nvSpPr>
          <p:cNvPr id="4" name="TextBox 3">
            <a:extLst>
              <a:ext uri="{FF2B5EF4-FFF2-40B4-BE49-F238E27FC236}">
                <a16:creationId xmlns:a16="http://schemas.microsoft.com/office/drawing/2014/main" id="{7AC86DE6-C37F-33A3-4B07-AEF15EAE9499}"/>
              </a:ext>
            </a:extLst>
          </p:cNvPr>
          <p:cNvSpPr txBox="1"/>
          <p:nvPr/>
        </p:nvSpPr>
        <p:spPr>
          <a:xfrm>
            <a:off x="164254" y="3041309"/>
            <a:ext cx="8522546" cy="1200329"/>
          </a:xfrm>
          <a:prstGeom prst="rect">
            <a:avLst/>
          </a:prstGeom>
          <a:noFill/>
        </p:spPr>
        <p:txBody>
          <a:bodyPr wrap="square">
            <a:spAutoFit/>
          </a:bodyPr>
          <a:lstStyle/>
          <a:p>
            <a:pPr>
              <a:buNone/>
            </a:pPr>
            <a:r>
              <a:rPr lang="en-US" b="1" dirty="0"/>
              <a:t>🐍 1. OLAP Simulation with Python</a:t>
            </a:r>
          </a:p>
          <a:p>
            <a:r>
              <a:rPr lang="en-US" dirty="0"/>
              <a:t>We'll create a small </a:t>
            </a:r>
            <a:r>
              <a:rPr lang="en-US" b="1" dirty="0"/>
              <a:t>OLAP cube</a:t>
            </a:r>
            <a:r>
              <a:rPr lang="en-US" dirty="0"/>
              <a:t> with sales data and perform slicing, dicing, and aggregation.</a:t>
            </a:r>
          </a:p>
          <a:p>
            <a:endParaRPr lang="en-IN" dirty="0">
              <a:solidFill>
                <a:srgbClr val="002060"/>
              </a:solidFill>
            </a:endParaRPr>
          </a:p>
        </p:txBody>
      </p:sp>
    </p:spTree>
    <p:extLst>
      <p:ext uri="{BB962C8B-B14F-4D97-AF65-F5344CB8AC3E}">
        <p14:creationId xmlns:p14="http://schemas.microsoft.com/office/powerpoint/2010/main" val="15284340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86A261-3A9F-34E7-15BB-5160FBD942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5E6CFB-D227-60A2-8A3A-9BB204A82BA5}"/>
              </a:ext>
            </a:extLst>
          </p:cNvPr>
          <p:cNvSpPr>
            <a:spLocks noGrp="1"/>
          </p:cNvSpPr>
          <p:nvPr>
            <p:ph type="title"/>
          </p:nvPr>
        </p:nvSpPr>
        <p:spPr/>
        <p:txBody>
          <a:bodyPr/>
          <a:lstStyle/>
          <a:p>
            <a:r>
              <a:rPr lang="en-IN" dirty="0"/>
              <a:t>OLAP Tools and Technologies</a:t>
            </a:r>
          </a:p>
        </p:txBody>
      </p:sp>
      <p:sp>
        <p:nvSpPr>
          <p:cNvPr id="5" name="Rectangle 2">
            <a:extLst>
              <a:ext uri="{FF2B5EF4-FFF2-40B4-BE49-F238E27FC236}">
                <a16:creationId xmlns:a16="http://schemas.microsoft.com/office/drawing/2014/main" id="{9724131E-617C-20DE-7986-CB4C4AA6E54F}"/>
              </a:ext>
            </a:extLst>
          </p:cNvPr>
          <p:cNvSpPr>
            <a:spLocks noChangeArrowheads="1"/>
          </p:cNvSpPr>
          <p:nvPr/>
        </p:nvSpPr>
        <p:spPr bwMode="auto">
          <a:xfrm>
            <a:off x="339516" y="1330908"/>
            <a:ext cx="579881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IN" sz="1200" b="1" dirty="0"/>
              <a:t>import pandas as pd</a:t>
            </a:r>
          </a:p>
          <a:p>
            <a:pPr>
              <a:buNone/>
            </a:pPr>
            <a:r>
              <a:rPr lang="en-IN" sz="1200" b="1" dirty="0"/>
              <a:t>import </a:t>
            </a:r>
            <a:r>
              <a:rPr lang="en-IN" sz="1200" b="1" dirty="0" err="1"/>
              <a:t>numpy</a:t>
            </a:r>
            <a:r>
              <a:rPr lang="en-IN" sz="1200" b="1" dirty="0"/>
              <a:t> as np</a:t>
            </a:r>
          </a:p>
          <a:p>
            <a:pPr>
              <a:buNone/>
            </a:pPr>
            <a:endParaRPr lang="en-IN" sz="1200" b="1" dirty="0"/>
          </a:p>
          <a:p>
            <a:pPr>
              <a:buNone/>
            </a:pPr>
            <a:r>
              <a:rPr lang="en-IN" sz="1200" b="1" dirty="0"/>
              <a:t># Sample data</a:t>
            </a:r>
          </a:p>
          <a:p>
            <a:pPr>
              <a:buNone/>
            </a:pPr>
            <a:r>
              <a:rPr lang="en-IN" sz="1200" b="1" dirty="0"/>
              <a:t>data = {</a:t>
            </a:r>
          </a:p>
          <a:p>
            <a:pPr>
              <a:buNone/>
            </a:pPr>
            <a:r>
              <a:rPr lang="en-IN" sz="1200" b="1" dirty="0"/>
              <a:t>    "Region": ["North", "North", "South", "South", "East", "East", "West", "West"],</a:t>
            </a:r>
          </a:p>
          <a:p>
            <a:pPr>
              <a:buNone/>
            </a:pPr>
            <a:r>
              <a:rPr lang="en-IN" sz="1200" b="1" dirty="0"/>
              <a:t>    "Product": ["A", "B", "A", "B", "A", "B", "A", "B"],</a:t>
            </a:r>
          </a:p>
          <a:p>
            <a:pPr>
              <a:buNone/>
            </a:pPr>
            <a:r>
              <a:rPr lang="en-IN" sz="1200" b="1" dirty="0"/>
              <a:t>    "Month": ["Jan", "Jan", "Feb", "Feb", "Mar", "Mar", "Apr", "Apr"],</a:t>
            </a:r>
          </a:p>
          <a:p>
            <a:pPr>
              <a:buNone/>
            </a:pPr>
            <a:r>
              <a:rPr lang="en-IN" sz="1200" b="1" dirty="0"/>
              <a:t>    "Sales": [100, 200, 150, 250, 130, 220, 170, 300]</a:t>
            </a:r>
          </a:p>
          <a:p>
            <a:pPr>
              <a:buNone/>
            </a:pPr>
            <a:r>
              <a:rPr lang="en-IN" sz="1200" b="1" dirty="0"/>
              <a:t>}</a:t>
            </a:r>
          </a:p>
          <a:p>
            <a:pPr>
              <a:buNone/>
            </a:pPr>
            <a:endParaRPr lang="en-IN" sz="1200" b="1" dirty="0"/>
          </a:p>
          <a:p>
            <a:pPr>
              <a:buNone/>
            </a:pPr>
            <a:r>
              <a:rPr lang="en-IN" sz="1200" b="1" dirty="0"/>
              <a:t># Create </a:t>
            </a:r>
            <a:r>
              <a:rPr lang="en-IN" sz="1200" b="1" dirty="0" err="1"/>
              <a:t>DataFrame</a:t>
            </a:r>
            <a:endParaRPr lang="en-IN" sz="1200" b="1" dirty="0"/>
          </a:p>
          <a:p>
            <a:pPr>
              <a:buNone/>
            </a:pPr>
            <a:r>
              <a:rPr lang="en-IN" sz="1200" b="1" dirty="0" err="1"/>
              <a:t>df</a:t>
            </a:r>
            <a:r>
              <a:rPr lang="en-IN" sz="1200" b="1" dirty="0"/>
              <a:t> = </a:t>
            </a:r>
            <a:r>
              <a:rPr lang="en-IN" sz="1200" b="1" dirty="0" err="1"/>
              <a:t>pd.DataFrame</a:t>
            </a:r>
            <a:r>
              <a:rPr lang="en-IN" sz="1200" b="1" dirty="0"/>
              <a:t>(data)</a:t>
            </a:r>
          </a:p>
          <a:p>
            <a:pPr>
              <a:buNone/>
            </a:pPr>
            <a:endParaRPr lang="en-IN" sz="1200" b="1" dirty="0"/>
          </a:p>
        </p:txBody>
      </p:sp>
      <p:sp>
        <p:nvSpPr>
          <p:cNvPr id="6" name="TextBox 5">
            <a:extLst>
              <a:ext uri="{FF2B5EF4-FFF2-40B4-BE49-F238E27FC236}">
                <a16:creationId xmlns:a16="http://schemas.microsoft.com/office/drawing/2014/main" id="{746F2A1F-5CD6-F775-7D87-DD83DAD187A5}"/>
              </a:ext>
            </a:extLst>
          </p:cNvPr>
          <p:cNvSpPr txBox="1"/>
          <p:nvPr/>
        </p:nvSpPr>
        <p:spPr>
          <a:xfrm>
            <a:off x="339514" y="3856085"/>
            <a:ext cx="4572000" cy="2677656"/>
          </a:xfrm>
          <a:prstGeom prst="rect">
            <a:avLst/>
          </a:prstGeom>
          <a:noFill/>
        </p:spPr>
        <p:txBody>
          <a:bodyPr wrap="square">
            <a:spAutoFit/>
          </a:bodyPr>
          <a:lstStyle/>
          <a:p>
            <a:pPr>
              <a:buNone/>
            </a:pPr>
            <a:r>
              <a:rPr lang="en-IN" sz="1200" b="1" dirty="0"/>
              <a:t># Simulate OLAP operations:</a:t>
            </a:r>
          </a:p>
          <a:p>
            <a:pPr>
              <a:buNone/>
            </a:pPr>
            <a:r>
              <a:rPr lang="en-IN" sz="1200" b="1" dirty="0"/>
              <a:t># 1. Slice: Filter for 'North' region</a:t>
            </a:r>
          </a:p>
          <a:p>
            <a:pPr>
              <a:buNone/>
            </a:pPr>
            <a:r>
              <a:rPr lang="en-IN" sz="1200" b="1" dirty="0" err="1"/>
              <a:t>slice_north</a:t>
            </a:r>
            <a:r>
              <a:rPr lang="en-IN" sz="1200" b="1" dirty="0"/>
              <a:t> = </a:t>
            </a:r>
            <a:r>
              <a:rPr lang="en-IN" sz="1200" b="1" dirty="0" err="1"/>
              <a:t>df</a:t>
            </a:r>
            <a:r>
              <a:rPr lang="en-IN" sz="1200" b="1" dirty="0"/>
              <a:t>[</a:t>
            </a:r>
            <a:r>
              <a:rPr lang="en-IN" sz="1200" b="1" dirty="0" err="1"/>
              <a:t>df</a:t>
            </a:r>
            <a:r>
              <a:rPr lang="en-IN" sz="1200" b="1" dirty="0"/>
              <a:t>['Region'] == 'North']</a:t>
            </a:r>
          </a:p>
          <a:p>
            <a:pPr>
              <a:buNone/>
            </a:pPr>
            <a:endParaRPr lang="en-IN" sz="1200" b="1" dirty="0"/>
          </a:p>
          <a:p>
            <a:pPr>
              <a:buNone/>
            </a:pPr>
            <a:r>
              <a:rPr lang="en-IN" sz="1200" b="1" dirty="0"/>
              <a:t># 2. Dice: Filter for 'North' and 'Product A'</a:t>
            </a:r>
          </a:p>
          <a:p>
            <a:pPr>
              <a:buNone/>
            </a:pPr>
            <a:r>
              <a:rPr lang="en-IN" sz="1200" b="1" dirty="0"/>
              <a:t>dice = </a:t>
            </a:r>
            <a:r>
              <a:rPr lang="en-IN" sz="1200" b="1" dirty="0" err="1"/>
              <a:t>df</a:t>
            </a:r>
            <a:r>
              <a:rPr lang="en-IN" sz="1200" b="1" dirty="0"/>
              <a:t>[(</a:t>
            </a:r>
            <a:r>
              <a:rPr lang="en-IN" sz="1200" b="1" dirty="0" err="1"/>
              <a:t>df</a:t>
            </a:r>
            <a:r>
              <a:rPr lang="en-IN" sz="1200" b="1" dirty="0"/>
              <a:t>['Region'] == 'North') &amp; (</a:t>
            </a:r>
            <a:r>
              <a:rPr lang="en-IN" sz="1200" b="1" dirty="0" err="1"/>
              <a:t>df</a:t>
            </a:r>
            <a:r>
              <a:rPr lang="en-IN" sz="1200" b="1" dirty="0"/>
              <a:t>['Product'] == 'A')]</a:t>
            </a:r>
          </a:p>
          <a:p>
            <a:pPr>
              <a:buNone/>
            </a:pPr>
            <a:endParaRPr lang="en-IN" sz="1200" b="1" dirty="0"/>
          </a:p>
          <a:p>
            <a:pPr>
              <a:buNone/>
            </a:pPr>
            <a:r>
              <a:rPr lang="en-IN" sz="1200" b="1" dirty="0"/>
              <a:t># 3. Roll-up (aggregate): Group by region and sum sales</a:t>
            </a:r>
          </a:p>
          <a:p>
            <a:pPr>
              <a:buNone/>
            </a:pPr>
            <a:r>
              <a:rPr lang="en-IN" sz="1200" b="1" dirty="0"/>
              <a:t>rollup = </a:t>
            </a:r>
            <a:r>
              <a:rPr lang="en-IN" sz="1200" b="1" dirty="0" err="1"/>
              <a:t>df.groupby</a:t>
            </a:r>
            <a:r>
              <a:rPr lang="en-IN" sz="1200" b="1" dirty="0"/>
              <a:t>('Region')['Sales'].sum().</a:t>
            </a:r>
            <a:r>
              <a:rPr lang="en-IN" sz="1200" b="1" dirty="0" err="1"/>
              <a:t>reset_index</a:t>
            </a:r>
            <a:r>
              <a:rPr lang="en-IN" sz="1200" b="1" dirty="0"/>
              <a:t>()</a:t>
            </a:r>
          </a:p>
          <a:p>
            <a:pPr>
              <a:buNone/>
            </a:pPr>
            <a:endParaRPr lang="en-IN" sz="1200" b="1" dirty="0"/>
          </a:p>
          <a:p>
            <a:pPr>
              <a:buNone/>
            </a:pPr>
            <a:r>
              <a:rPr lang="en-IN" sz="1200" b="1" dirty="0"/>
              <a:t># 4. Drill-down: Group by region and product</a:t>
            </a:r>
          </a:p>
          <a:p>
            <a:pPr>
              <a:buNone/>
            </a:pPr>
            <a:r>
              <a:rPr lang="en-IN" sz="1200" b="1" dirty="0"/>
              <a:t>drilldown = </a:t>
            </a:r>
            <a:r>
              <a:rPr lang="en-IN" sz="1200" b="1" dirty="0" err="1"/>
              <a:t>df.groupby</a:t>
            </a:r>
            <a:r>
              <a:rPr lang="en-IN" sz="1200" b="1" dirty="0"/>
              <a:t>(['Region', 'Product'])['Sales'].sum().</a:t>
            </a:r>
            <a:r>
              <a:rPr lang="en-IN" sz="1200" b="1" dirty="0" err="1"/>
              <a:t>reset_index</a:t>
            </a:r>
            <a:r>
              <a:rPr lang="en-IN" sz="1200" b="1" dirty="0"/>
              <a:t>()</a:t>
            </a:r>
          </a:p>
          <a:p>
            <a:pPr>
              <a:buNone/>
            </a:pPr>
            <a:endParaRPr lang="en-IN" sz="1200" b="1" dirty="0"/>
          </a:p>
        </p:txBody>
      </p:sp>
      <p:sp>
        <p:nvSpPr>
          <p:cNvPr id="8" name="TextBox 7">
            <a:extLst>
              <a:ext uri="{FF2B5EF4-FFF2-40B4-BE49-F238E27FC236}">
                <a16:creationId xmlns:a16="http://schemas.microsoft.com/office/drawing/2014/main" id="{AD6E195A-C249-A7F6-092E-121AC603FFB5}"/>
              </a:ext>
            </a:extLst>
          </p:cNvPr>
          <p:cNvSpPr txBox="1"/>
          <p:nvPr/>
        </p:nvSpPr>
        <p:spPr>
          <a:xfrm>
            <a:off x="4465743" y="3218768"/>
            <a:ext cx="4572000" cy="2308324"/>
          </a:xfrm>
          <a:prstGeom prst="rect">
            <a:avLst/>
          </a:prstGeom>
          <a:noFill/>
        </p:spPr>
        <p:txBody>
          <a:bodyPr wrap="square">
            <a:spAutoFit/>
          </a:bodyPr>
          <a:lstStyle/>
          <a:p>
            <a:pPr>
              <a:buNone/>
            </a:pPr>
            <a:r>
              <a:rPr lang="en-IN" sz="1200" b="1" dirty="0"/>
              <a:t># Print results</a:t>
            </a:r>
          </a:p>
          <a:p>
            <a:pPr>
              <a:buNone/>
            </a:pPr>
            <a:r>
              <a:rPr lang="en-IN" sz="1200" b="1" dirty="0"/>
              <a:t>print("\</a:t>
            </a:r>
            <a:r>
              <a:rPr lang="en-IN" sz="1200" b="1" dirty="0" err="1"/>
              <a:t>nSlice</a:t>
            </a:r>
            <a:r>
              <a:rPr lang="en-IN" sz="1200" b="1" dirty="0"/>
              <a:t> (North region):")</a:t>
            </a:r>
          </a:p>
          <a:p>
            <a:pPr>
              <a:buNone/>
            </a:pPr>
            <a:r>
              <a:rPr lang="en-IN" sz="1200" b="1" dirty="0"/>
              <a:t>print(</a:t>
            </a:r>
            <a:r>
              <a:rPr lang="en-IN" sz="1200" b="1" dirty="0" err="1"/>
              <a:t>slice_north</a:t>
            </a:r>
            <a:r>
              <a:rPr lang="en-IN" sz="1200" b="1" dirty="0"/>
              <a:t>)</a:t>
            </a:r>
          </a:p>
          <a:p>
            <a:pPr>
              <a:buNone/>
            </a:pPr>
            <a:endParaRPr lang="en-IN" sz="1200" b="1" dirty="0"/>
          </a:p>
          <a:p>
            <a:pPr>
              <a:buNone/>
            </a:pPr>
            <a:r>
              <a:rPr lang="en-IN" sz="1200" b="1" dirty="0"/>
              <a:t>print("\</a:t>
            </a:r>
            <a:r>
              <a:rPr lang="en-IN" sz="1200" b="1" dirty="0" err="1"/>
              <a:t>nDice</a:t>
            </a:r>
            <a:r>
              <a:rPr lang="en-IN" sz="1200" b="1" dirty="0"/>
              <a:t> (North region, Product A):")</a:t>
            </a:r>
          </a:p>
          <a:p>
            <a:pPr>
              <a:buNone/>
            </a:pPr>
            <a:r>
              <a:rPr lang="en-IN" sz="1200" b="1" dirty="0"/>
              <a:t>print(dice)</a:t>
            </a:r>
          </a:p>
          <a:p>
            <a:pPr>
              <a:buNone/>
            </a:pPr>
            <a:endParaRPr lang="en-IN" sz="1200" b="1" dirty="0"/>
          </a:p>
          <a:p>
            <a:pPr>
              <a:buNone/>
            </a:pPr>
            <a:r>
              <a:rPr lang="en-IN" sz="1200" b="1" dirty="0"/>
              <a:t>print("\</a:t>
            </a:r>
            <a:r>
              <a:rPr lang="en-IN" sz="1200" b="1" dirty="0" err="1"/>
              <a:t>nRoll</a:t>
            </a:r>
            <a:r>
              <a:rPr lang="en-IN" sz="1200" b="1" dirty="0"/>
              <a:t>-up (Total Sales by Region):")</a:t>
            </a:r>
          </a:p>
          <a:p>
            <a:pPr>
              <a:buNone/>
            </a:pPr>
            <a:r>
              <a:rPr lang="en-IN" sz="1200" b="1" dirty="0"/>
              <a:t>print(rollup)</a:t>
            </a:r>
          </a:p>
          <a:p>
            <a:pPr>
              <a:buNone/>
            </a:pPr>
            <a:endParaRPr lang="en-IN" sz="1200" b="1" dirty="0"/>
          </a:p>
          <a:p>
            <a:pPr>
              <a:buNone/>
            </a:pPr>
            <a:r>
              <a:rPr lang="en-IN" sz="1200" b="1" dirty="0"/>
              <a:t>print("\</a:t>
            </a:r>
            <a:r>
              <a:rPr lang="en-IN" sz="1200" b="1" dirty="0" err="1"/>
              <a:t>nDrill</a:t>
            </a:r>
            <a:r>
              <a:rPr lang="en-IN" sz="1200" b="1" dirty="0"/>
              <a:t>-down (Sales by Region and Product):")</a:t>
            </a:r>
          </a:p>
          <a:p>
            <a:pPr>
              <a:buNone/>
            </a:pPr>
            <a:r>
              <a:rPr lang="en-IN" sz="1200" b="1" dirty="0"/>
              <a:t>print(drilldown)</a:t>
            </a:r>
          </a:p>
        </p:txBody>
      </p:sp>
    </p:spTree>
    <p:extLst>
      <p:ext uri="{BB962C8B-B14F-4D97-AF65-F5344CB8AC3E}">
        <p14:creationId xmlns:p14="http://schemas.microsoft.com/office/powerpoint/2010/main" val="4111331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E862D-5720-F713-AF68-CA23126CC1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1661E7-1C7B-ECC7-5D40-48468D70BF0B}"/>
              </a:ext>
            </a:extLst>
          </p:cNvPr>
          <p:cNvSpPr>
            <a:spLocks noGrp="1"/>
          </p:cNvSpPr>
          <p:nvPr>
            <p:ph type="title"/>
          </p:nvPr>
        </p:nvSpPr>
        <p:spPr/>
        <p:txBody>
          <a:bodyPr/>
          <a:lstStyle/>
          <a:p>
            <a:r>
              <a:rPr lang="en-IN" dirty="0"/>
              <a:t>OLAP Tools and Technologies</a:t>
            </a:r>
          </a:p>
        </p:txBody>
      </p:sp>
      <p:sp>
        <p:nvSpPr>
          <p:cNvPr id="5" name="Rectangle 2">
            <a:extLst>
              <a:ext uri="{FF2B5EF4-FFF2-40B4-BE49-F238E27FC236}">
                <a16:creationId xmlns:a16="http://schemas.microsoft.com/office/drawing/2014/main" id="{C6D7021F-492E-5A85-FA4E-D7FD5005B17E}"/>
              </a:ext>
            </a:extLst>
          </p:cNvPr>
          <p:cNvSpPr>
            <a:spLocks noChangeArrowheads="1"/>
          </p:cNvSpPr>
          <p:nvPr/>
        </p:nvSpPr>
        <p:spPr bwMode="auto">
          <a:xfrm>
            <a:off x="237913" y="1259977"/>
            <a:ext cx="859536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2000" b="1" dirty="0"/>
              <a:t>📈 2. Tableau Visualization</a:t>
            </a:r>
          </a:p>
          <a:p>
            <a:pPr>
              <a:buNone/>
            </a:pPr>
            <a:r>
              <a:rPr lang="en-US" sz="2000" dirty="0"/>
              <a:t>If you were to visualize this in Tableau:</a:t>
            </a:r>
          </a:p>
          <a:p>
            <a:pPr>
              <a:buFont typeface="Arial" panose="020B0604020202020204" pitchFamily="34" charset="0"/>
              <a:buChar char="•"/>
            </a:pPr>
            <a:r>
              <a:rPr lang="en-US" sz="2000" b="1" dirty="0"/>
              <a:t>Slice:</a:t>
            </a:r>
            <a:r>
              <a:rPr lang="en-US" sz="2000" dirty="0"/>
              <a:t> Filter by Region = North.</a:t>
            </a:r>
          </a:p>
          <a:p>
            <a:pPr>
              <a:buFont typeface="Arial" panose="020B0604020202020204" pitchFamily="34" charset="0"/>
              <a:buChar char="•"/>
            </a:pPr>
            <a:r>
              <a:rPr lang="en-US" sz="2000" b="1" dirty="0"/>
              <a:t>Dice:</a:t>
            </a:r>
            <a:r>
              <a:rPr lang="en-US" sz="2000" dirty="0"/>
              <a:t> Filter by Region = North and Product = A.</a:t>
            </a:r>
          </a:p>
          <a:p>
            <a:pPr>
              <a:buFont typeface="Arial" panose="020B0604020202020204" pitchFamily="34" charset="0"/>
              <a:buChar char="•"/>
            </a:pPr>
            <a:r>
              <a:rPr lang="en-US" sz="2000" b="1" dirty="0"/>
              <a:t>Roll-up:</a:t>
            </a:r>
            <a:r>
              <a:rPr lang="en-US" sz="2000" dirty="0"/>
              <a:t> Create a SUM aggregation by region.</a:t>
            </a:r>
          </a:p>
          <a:p>
            <a:pPr>
              <a:buFont typeface="Arial" panose="020B0604020202020204" pitchFamily="34" charset="0"/>
              <a:buChar char="•"/>
            </a:pPr>
            <a:r>
              <a:rPr lang="en-US" sz="2000" b="1" dirty="0"/>
              <a:t>Drill-down:</a:t>
            </a:r>
            <a:r>
              <a:rPr lang="en-US" sz="2000" dirty="0"/>
              <a:t> Add a hierarchical view by Region → Product.</a:t>
            </a:r>
          </a:p>
        </p:txBody>
      </p:sp>
      <p:sp>
        <p:nvSpPr>
          <p:cNvPr id="6" name="TextBox 5">
            <a:extLst>
              <a:ext uri="{FF2B5EF4-FFF2-40B4-BE49-F238E27FC236}">
                <a16:creationId xmlns:a16="http://schemas.microsoft.com/office/drawing/2014/main" id="{871039EF-14E4-58C1-408E-4A8A9E6E8038}"/>
              </a:ext>
            </a:extLst>
          </p:cNvPr>
          <p:cNvSpPr txBox="1"/>
          <p:nvPr/>
        </p:nvSpPr>
        <p:spPr>
          <a:xfrm>
            <a:off x="524933" y="3659034"/>
            <a:ext cx="8094134" cy="2542363"/>
          </a:xfrm>
          <a:prstGeom prst="rect">
            <a:avLst/>
          </a:prstGeom>
          <a:noFill/>
        </p:spPr>
        <p:txBody>
          <a:bodyPr wrap="square">
            <a:spAutoFit/>
          </a:bodyPr>
          <a:lstStyle/>
          <a:p>
            <a:pPr algn="just">
              <a:lnSpc>
                <a:spcPct val="150000"/>
              </a:lnSpc>
              <a:buNone/>
            </a:pPr>
            <a:r>
              <a:rPr lang="en-US" b="1" dirty="0"/>
              <a:t>🚀 Key Takeaway</a:t>
            </a:r>
          </a:p>
          <a:p>
            <a:pPr algn="just">
              <a:lnSpc>
                <a:spcPct val="150000"/>
              </a:lnSpc>
              <a:buFont typeface="Arial" panose="020B0604020202020204" pitchFamily="34" charset="0"/>
              <a:buChar char="•"/>
            </a:pPr>
            <a:r>
              <a:rPr lang="en-US" b="1" dirty="0"/>
              <a:t>OLAP cubes</a:t>
            </a:r>
            <a:r>
              <a:rPr lang="en-US" dirty="0"/>
              <a:t> in Tableau allow for complex, multi-dimensional data analysis.</a:t>
            </a:r>
          </a:p>
          <a:p>
            <a:pPr algn="just">
              <a:lnSpc>
                <a:spcPct val="150000"/>
              </a:lnSpc>
              <a:buFont typeface="Arial" panose="020B0604020202020204" pitchFamily="34" charset="0"/>
              <a:buChar char="•"/>
            </a:pPr>
            <a:r>
              <a:rPr lang="en-US" dirty="0"/>
              <a:t>Using Python, you can simulate basic OLAP operations before loading the data into Tableau for rich visualizations.</a:t>
            </a:r>
          </a:p>
          <a:p>
            <a:pPr algn="just">
              <a:lnSpc>
                <a:spcPct val="150000"/>
              </a:lnSpc>
              <a:buFont typeface="Arial" panose="020B0604020202020204" pitchFamily="34" charset="0"/>
              <a:buChar char="•"/>
            </a:pPr>
            <a:r>
              <a:rPr lang="en-US" b="1" dirty="0"/>
              <a:t>Tableau’s OLAP capabilities</a:t>
            </a:r>
            <a:r>
              <a:rPr lang="en-US" dirty="0"/>
              <a:t> make it easy to slice, dice, roll up, and drill down data visually without coding.</a:t>
            </a:r>
          </a:p>
        </p:txBody>
      </p:sp>
    </p:spTree>
    <p:extLst>
      <p:ext uri="{BB962C8B-B14F-4D97-AF65-F5344CB8AC3E}">
        <p14:creationId xmlns:p14="http://schemas.microsoft.com/office/powerpoint/2010/main" val="40129487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C098E-62D6-EA67-8EFD-574EBA7C18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1FDFA4-62A5-BDAC-3A9D-9F2B6E8AE792}"/>
              </a:ext>
            </a:extLst>
          </p:cNvPr>
          <p:cNvSpPr>
            <a:spLocks noGrp="1"/>
          </p:cNvSpPr>
          <p:nvPr>
            <p:ph type="title"/>
          </p:nvPr>
        </p:nvSpPr>
        <p:spPr/>
        <p:txBody>
          <a:bodyPr/>
          <a:lstStyle/>
          <a:p>
            <a:r>
              <a:rPr lang="en-IN" dirty="0"/>
              <a:t>OLAP Tools and Technologies</a:t>
            </a:r>
          </a:p>
        </p:txBody>
      </p:sp>
      <p:sp>
        <p:nvSpPr>
          <p:cNvPr id="5" name="Rectangle 2">
            <a:extLst>
              <a:ext uri="{FF2B5EF4-FFF2-40B4-BE49-F238E27FC236}">
                <a16:creationId xmlns:a16="http://schemas.microsoft.com/office/drawing/2014/main" id="{F4338F75-2EBA-08DE-C594-1AD4CD3E1AC3}"/>
              </a:ext>
            </a:extLst>
          </p:cNvPr>
          <p:cNvSpPr>
            <a:spLocks noChangeArrowheads="1"/>
          </p:cNvSpPr>
          <p:nvPr/>
        </p:nvSpPr>
        <p:spPr bwMode="auto">
          <a:xfrm>
            <a:off x="237913" y="1106091"/>
            <a:ext cx="859536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IN" sz="2000" b="1" dirty="0"/>
              <a:t>💡 What is QlikView?</a:t>
            </a:r>
          </a:p>
          <a:p>
            <a:pPr>
              <a:buNone/>
            </a:pPr>
            <a:r>
              <a:rPr lang="en-IN" sz="2000" dirty="0"/>
              <a:t>QlikView is a </a:t>
            </a:r>
            <a:r>
              <a:rPr lang="en-IN" sz="2000" b="1" dirty="0"/>
              <a:t>Business Intelligence (BI)</a:t>
            </a:r>
            <a:r>
              <a:rPr lang="en-IN" sz="2000" dirty="0"/>
              <a:t> tool used for </a:t>
            </a:r>
            <a:r>
              <a:rPr lang="en-IN" sz="2000" b="1" dirty="0"/>
              <a:t>data visualization and analysis</a:t>
            </a:r>
            <a:r>
              <a:rPr lang="en-IN" sz="2000" dirty="0"/>
              <a:t>. It allows you to:</a:t>
            </a:r>
          </a:p>
          <a:p>
            <a:pPr>
              <a:buFont typeface="Arial" panose="020B0604020202020204" pitchFamily="34" charset="0"/>
              <a:buChar char="•"/>
            </a:pPr>
            <a:r>
              <a:rPr lang="en-IN" sz="2000" dirty="0"/>
              <a:t>Load and manipulate large datasets.</a:t>
            </a:r>
          </a:p>
          <a:p>
            <a:pPr>
              <a:buFont typeface="Arial" panose="020B0604020202020204" pitchFamily="34" charset="0"/>
              <a:buChar char="•"/>
            </a:pPr>
            <a:r>
              <a:rPr lang="en-IN" sz="2000" dirty="0"/>
              <a:t>Perform </a:t>
            </a:r>
            <a:r>
              <a:rPr lang="en-IN" sz="2000" b="1" dirty="0"/>
              <a:t>OLAP-style multi-dimensional analysis</a:t>
            </a:r>
            <a:r>
              <a:rPr lang="en-IN" sz="2000" dirty="0"/>
              <a:t>.</a:t>
            </a:r>
          </a:p>
          <a:p>
            <a:pPr>
              <a:buFont typeface="Arial" panose="020B0604020202020204" pitchFamily="34" charset="0"/>
              <a:buChar char="•"/>
            </a:pPr>
            <a:r>
              <a:rPr lang="en-IN" sz="2000" dirty="0"/>
              <a:t>Use </a:t>
            </a:r>
            <a:r>
              <a:rPr lang="en-IN" sz="2000" b="1" dirty="0"/>
              <a:t>Associative Data </a:t>
            </a:r>
            <a:r>
              <a:rPr lang="en-IN" sz="2000" b="1" dirty="0" err="1"/>
              <a:t>Modeling</a:t>
            </a:r>
            <a:r>
              <a:rPr lang="en-IN" sz="2000" dirty="0"/>
              <a:t>, which links data dynamically for easy exploration.</a:t>
            </a:r>
          </a:p>
        </p:txBody>
      </p:sp>
      <p:sp>
        <p:nvSpPr>
          <p:cNvPr id="6" name="TextBox 5">
            <a:extLst>
              <a:ext uri="{FF2B5EF4-FFF2-40B4-BE49-F238E27FC236}">
                <a16:creationId xmlns:a16="http://schemas.microsoft.com/office/drawing/2014/main" id="{A8937D61-C501-896C-A9C4-1B96D8F71FF5}"/>
              </a:ext>
            </a:extLst>
          </p:cNvPr>
          <p:cNvSpPr txBox="1"/>
          <p:nvPr/>
        </p:nvSpPr>
        <p:spPr>
          <a:xfrm>
            <a:off x="524933" y="3659032"/>
            <a:ext cx="8094134" cy="1754326"/>
          </a:xfrm>
          <a:prstGeom prst="rect">
            <a:avLst/>
          </a:prstGeom>
          <a:noFill/>
        </p:spPr>
        <p:txBody>
          <a:bodyPr wrap="square">
            <a:spAutoFit/>
          </a:bodyPr>
          <a:lstStyle/>
          <a:p>
            <a:pPr>
              <a:buNone/>
            </a:pPr>
            <a:r>
              <a:rPr lang="en-US" b="1" dirty="0"/>
              <a:t>📊 How QlikView Uses OLAP</a:t>
            </a:r>
          </a:p>
          <a:p>
            <a:pPr>
              <a:buNone/>
            </a:pPr>
            <a:r>
              <a:rPr lang="en-US" dirty="0"/>
              <a:t>QlikView offers OLAP functionalities through:</a:t>
            </a:r>
          </a:p>
          <a:p>
            <a:pPr>
              <a:buFont typeface="Arial" panose="020B0604020202020204" pitchFamily="34" charset="0"/>
              <a:buChar char="•"/>
            </a:pPr>
            <a:r>
              <a:rPr lang="en-US" b="1" dirty="0"/>
              <a:t>Associative Data Model:</a:t>
            </a:r>
            <a:r>
              <a:rPr lang="en-US" dirty="0"/>
              <a:t> Automatically connects related data fields.</a:t>
            </a:r>
          </a:p>
          <a:p>
            <a:pPr>
              <a:buFont typeface="Arial" panose="020B0604020202020204" pitchFamily="34" charset="0"/>
              <a:buChar char="•"/>
            </a:pPr>
            <a:r>
              <a:rPr lang="en-US" b="1" dirty="0"/>
              <a:t>Drill-down and Roll-up:</a:t>
            </a:r>
            <a:r>
              <a:rPr lang="en-US" dirty="0"/>
              <a:t> Users can zoom in and out on hierarchical data.</a:t>
            </a:r>
          </a:p>
          <a:p>
            <a:pPr>
              <a:buFont typeface="Arial" panose="020B0604020202020204" pitchFamily="34" charset="0"/>
              <a:buChar char="•"/>
            </a:pPr>
            <a:r>
              <a:rPr lang="en-US" b="1" dirty="0"/>
              <a:t>Slicing and Dicing:</a:t>
            </a:r>
            <a:r>
              <a:rPr lang="en-US" dirty="0"/>
              <a:t> Filter and explore subsets of data interactively.</a:t>
            </a:r>
          </a:p>
          <a:p>
            <a:pPr>
              <a:buFont typeface="Arial" panose="020B0604020202020204" pitchFamily="34" charset="0"/>
              <a:buChar char="•"/>
            </a:pPr>
            <a:r>
              <a:rPr lang="en-US" b="1" dirty="0"/>
              <a:t>Aggregation:</a:t>
            </a:r>
            <a:r>
              <a:rPr lang="en-US" dirty="0"/>
              <a:t> Sum, Average, Min, Max, etc., across dimensions.</a:t>
            </a:r>
          </a:p>
        </p:txBody>
      </p:sp>
    </p:spTree>
    <p:extLst>
      <p:ext uri="{BB962C8B-B14F-4D97-AF65-F5344CB8AC3E}">
        <p14:creationId xmlns:p14="http://schemas.microsoft.com/office/powerpoint/2010/main" val="2814194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17.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7E0FD-DB3F-2FC8-B018-533D0FB756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86F7F9-1D79-8597-D71C-058B54B41A1A}"/>
              </a:ext>
            </a:extLst>
          </p:cNvPr>
          <p:cNvSpPr>
            <a:spLocks noGrp="1"/>
          </p:cNvSpPr>
          <p:nvPr>
            <p:ph type="title"/>
          </p:nvPr>
        </p:nvSpPr>
        <p:spPr/>
        <p:txBody>
          <a:bodyPr/>
          <a:lstStyle/>
          <a:p>
            <a:r>
              <a:rPr lang="en-IN" dirty="0"/>
              <a:t>OLAP Tools and Technologies</a:t>
            </a:r>
          </a:p>
        </p:txBody>
      </p:sp>
      <p:sp>
        <p:nvSpPr>
          <p:cNvPr id="5" name="Rectangle 2">
            <a:extLst>
              <a:ext uri="{FF2B5EF4-FFF2-40B4-BE49-F238E27FC236}">
                <a16:creationId xmlns:a16="http://schemas.microsoft.com/office/drawing/2014/main" id="{2C41BE9A-C3A7-C05C-5977-6A3934CFC0F3}"/>
              </a:ext>
            </a:extLst>
          </p:cNvPr>
          <p:cNvSpPr>
            <a:spLocks noChangeArrowheads="1"/>
          </p:cNvSpPr>
          <p:nvPr/>
        </p:nvSpPr>
        <p:spPr bwMode="auto">
          <a:xfrm>
            <a:off x="237913" y="1489886"/>
            <a:ext cx="859536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2000" b="1" dirty="0"/>
              <a:t>🛠️ OLAP Example with QlikView – Simple Code</a:t>
            </a:r>
          </a:p>
          <a:p>
            <a:r>
              <a:rPr lang="en-US" sz="2000" dirty="0"/>
              <a:t>In QlikView, you define the data model using </a:t>
            </a:r>
            <a:r>
              <a:rPr lang="en-US" sz="2000" b="1" dirty="0"/>
              <a:t>scripts</a:t>
            </a:r>
            <a:r>
              <a:rPr lang="en-US" sz="2000" dirty="0"/>
              <a:t>, then build visualizations on top of it.</a:t>
            </a:r>
          </a:p>
        </p:txBody>
      </p:sp>
      <p:sp>
        <p:nvSpPr>
          <p:cNvPr id="4" name="Rectangle 2">
            <a:extLst>
              <a:ext uri="{FF2B5EF4-FFF2-40B4-BE49-F238E27FC236}">
                <a16:creationId xmlns:a16="http://schemas.microsoft.com/office/drawing/2014/main" id="{B5A178FB-6AC6-571D-A14F-6D5523161AB4}"/>
              </a:ext>
            </a:extLst>
          </p:cNvPr>
          <p:cNvSpPr>
            <a:spLocks noChangeArrowheads="1"/>
          </p:cNvSpPr>
          <p:nvPr/>
        </p:nvSpPr>
        <p:spPr bwMode="auto">
          <a:xfrm>
            <a:off x="304802" y="2675638"/>
            <a:ext cx="852847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 1. Sample Data and OLAP Script</a:t>
            </a:r>
          </a:p>
          <a:p>
            <a:pPr defTabSz="91440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Imagine you have sales data stored in a CSV file (sales_data.csv) with the following columns:</a:t>
            </a:r>
          </a:p>
        </p:txBody>
      </p:sp>
      <p:sp>
        <p:nvSpPr>
          <p:cNvPr id="8" name="TextBox 7">
            <a:extLst>
              <a:ext uri="{FF2B5EF4-FFF2-40B4-BE49-F238E27FC236}">
                <a16:creationId xmlns:a16="http://schemas.microsoft.com/office/drawing/2014/main" id="{64CD9FED-3F98-735C-B30F-00190EE07A4E}"/>
              </a:ext>
            </a:extLst>
          </p:cNvPr>
          <p:cNvSpPr txBox="1"/>
          <p:nvPr/>
        </p:nvSpPr>
        <p:spPr>
          <a:xfrm>
            <a:off x="381000" y="3847196"/>
            <a:ext cx="4572000" cy="2585323"/>
          </a:xfrm>
          <a:prstGeom prst="rect">
            <a:avLst/>
          </a:prstGeom>
          <a:noFill/>
        </p:spPr>
        <p:txBody>
          <a:bodyPr wrap="square">
            <a:spAutoFit/>
          </a:bodyPr>
          <a:lstStyle/>
          <a:p>
            <a:r>
              <a:rPr lang="en-IN" dirty="0"/>
              <a:t>Region, Product, Month, Sales</a:t>
            </a:r>
          </a:p>
          <a:p>
            <a:r>
              <a:rPr lang="en-IN" dirty="0"/>
              <a:t>North, A, Jan, 100</a:t>
            </a:r>
          </a:p>
          <a:p>
            <a:r>
              <a:rPr lang="en-IN" dirty="0"/>
              <a:t>North, B, Jan, 200</a:t>
            </a:r>
          </a:p>
          <a:p>
            <a:r>
              <a:rPr lang="en-IN" dirty="0"/>
              <a:t>South, A, Feb, 150</a:t>
            </a:r>
          </a:p>
          <a:p>
            <a:r>
              <a:rPr lang="en-IN" dirty="0"/>
              <a:t>South, B, Feb, 250</a:t>
            </a:r>
          </a:p>
          <a:p>
            <a:r>
              <a:rPr lang="en-IN" dirty="0"/>
              <a:t>East, A, Mar, 130</a:t>
            </a:r>
          </a:p>
          <a:p>
            <a:r>
              <a:rPr lang="en-IN" dirty="0"/>
              <a:t>East, B, Mar, 220</a:t>
            </a:r>
          </a:p>
          <a:p>
            <a:r>
              <a:rPr lang="en-IN" dirty="0"/>
              <a:t>West, A, Apr, 170</a:t>
            </a:r>
          </a:p>
          <a:p>
            <a:r>
              <a:rPr lang="en-IN" dirty="0"/>
              <a:t>West, B, Apr, 300</a:t>
            </a:r>
          </a:p>
        </p:txBody>
      </p:sp>
    </p:spTree>
    <p:extLst>
      <p:ext uri="{BB962C8B-B14F-4D97-AF65-F5344CB8AC3E}">
        <p14:creationId xmlns:p14="http://schemas.microsoft.com/office/powerpoint/2010/main" val="4556078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140BD1-4286-250C-9E74-2F34DBA954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5EDB81-13CE-CE34-2A9D-70F14F95969A}"/>
              </a:ext>
            </a:extLst>
          </p:cNvPr>
          <p:cNvSpPr>
            <a:spLocks noGrp="1"/>
          </p:cNvSpPr>
          <p:nvPr>
            <p:ph type="title"/>
          </p:nvPr>
        </p:nvSpPr>
        <p:spPr/>
        <p:txBody>
          <a:bodyPr/>
          <a:lstStyle/>
          <a:p>
            <a:r>
              <a:rPr lang="en-IN" dirty="0"/>
              <a:t>OLAP Tools and Technologies</a:t>
            </a:r>
          </a:p>
        </p:txBody>
      </p:sp>
      <p:sp>
        <p:nvSpPr>
          <p:cNvPr id="5" name="Rectangle 2">
            <a:extLst>
              <a:ext uri="{FF2B5EF4-FFF2-40B4-BE49-F238E27FC236}">
                <a16:creationId xmlns:a16="http://schemas.microsoft.com/office/drawing/2014/main" id="{AD70732F-56B8-4CD5-5B01-93BD4A8B10B1}"/>
              </a:ext>
            </a:extLst>
          </p:cNvPr>
          <p:cNvSpPr>
            <a:spLocks noChangeArrowheads="1"/>
          </p:cNvSpPr>
          <p:nvPr/>
        </p:nvSpPr>
        <p:spPr bwMode="auto">
          <a:xfrm>
            <a:off x="237913" y="1489886"/>
            <a:ext cx="859536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r>
              <a:rPr lang="en-US" sz="2000" b="1" dirty="0"/>
              <a:t>🛠️ 2. QlikView Script to Load and Perform OLAP Operations</a:t>
            </a:r>
          </a:p>
          <a:p>
            <a:pPr>
              <a:buNone/>
            </a:pPr>
            <a:r>
              <a:rPr lang="en-US" sz="2000" dirty="0"/>
              <a:t>Here’s how you can load and analyze the data using QlikView’s </a:t>
            </a:r>
            <a:r>
              <a:rPr lang="en-US" sz="2000" b="1" dirty="0"/>
              <a:t>Script Editor</a:t>
            </a:r>
            <a:r>
              <a:rPr lang="en-US" sz="2000" dirty="0"/>
              <a:t>:</a:t>
            </a:r>
          </a:p>
          <a:p>
            <a:r>
              <a:rPr lang="en-US" sz="2000" dirty="0"/>
              <a:t>✅ </a:t>
            </a:r>
            <a:r>
              <a:rPr lang="en-US" sz="2000" b="1" dirty="0"/>
              <a:t>Step 1:</a:t>
            </a:r>
            <a:r>
              <a:rPr lang="en-US" sz="2000" dirty="0"/>
              <a:t> Open QlikView → Go to </a:t>
            </a:r>
            <a:r>
              <a:rPr lang="en-US" sz="2000" b="1" dirty="0"/>
              <a:t>Edit Script</a:t>
            </a:r>
            <a:r>
              <a:rPr lang="en-US" sz="2000" dirty="0"/>
              <a:t> → Paste the following code.</a:t>
            </a:r>
          </a:p>
        </p:txBody>
      </p:sp>
      <p:sp>
        <p:nvSpPr>
          <p:cNvPr id="8" name="TextBox 7">
            <a:extLst>
              <a:ext uri="{FF2B5EF4-FFF2-40B4-BE49-F238E27FC236}">
                <a16:creationId xmlns:a16="http://schemas.microsoft.com/office/drawing/2014/main" id="{B9B1CF1E-191B-3040-62C0-D490F21818BC}"/>
              </a:ext>
            </a:extLst>
          </p:cNvPr>
          <p:cNvSpPr txBox="1"/>
          <p:nvPr/>
        </p:nvSpPr>
        <p:spPr>
          <a:xfrm>
            <a:off x="237915" y="2661861"/>
            <a:ext cx="3699087" cy="3600986"/>
          </a:xfrm>
          <a:prstGeom prst="rect">
            <a:avLst/>
          </a:prstGeom>
          <a:noFill/>
        </p:spPr>
        <p:txBody>
          <a:bodyPr wrap="square">
            <a:spAutoFit/>
          </a:bodyPr>
          <a:lstStyle/>
          <a:p>
            <a:r>
              <a:rPr lang="en-US" sz="1000" dirty="0"/>
              <a:t>// Load data from CSV file</a:t>
            </a:r>
          </a:p>
          <a:p>
            <a:r>
              <a:rPr lang="en-US" sz="1000" dirty="0" err="1"/>
              <a:t>SalesData</a:t>
            </a:r>
            <a:r>
              <a:rPr lang="en-US" sz="1000" dirty="0"/>
              <a:t>:</a:t>
            </a:r>
          </a:p>
          <a:p>
            <a:r>
              <a:rPr lang="en-US" sz="1000" dirty="0"/>
              <a:t>LOAD </a:t>
            </a:r>
          </a:p>
          <a:p>
            <a:r>
              <a:rPr lang="en-US" sz="1000" dirty="0"/>
              <a:t>    Region,</a:t>
            </a:r>
          </a:p>
          <a:p>
            <a:r>
              <a:rPr lang="en-US" sz="1000" dirty="0"/>
              <a:t>    Product,</a:t>
            </a:r>
          </a:p>
          <a:p>
            <a:r>
              <a:rPr lang="en-US" sz="1000" dirty="0"/>
              <a:t>    Month,</a:t>
            </a:r>
          </a:p>
          <a:p>
            <a:r>
              <a:rPr lang="en-US" sz="1000" dirty="0"/>
              <a:t>    Sales</a:t>
            </a:r>
          </a:p>
          <a:p>
            <a:r>
              <a:rPr lang="en-US" sz="1000" dirty="0"/>
              <a:t>FROM</a:t>
            </a:r>
          </a:p>
          <a:p>
            <a:r>
              <a:rPr lang="en-US" sz="1000" dirty="0"/>
              <a:t>    sales_data.csv</a:t>
            </a:r>
          </a:p>
          <a:p>
            <a:r>
              <a:rPr lang="en-US" sz="1000" dirty="0"/>
              <a:t>(txt, codepage is 1252, embedded labels, delimiter is ',', </a:t>
            </a:r>
            <a:r>
              <a:rPr lang="en-US" sz="1000" dirty="0" err="1"/>
              <a:t>msq</a:t>
            </a:r>
            <a:r>
              <a:rPr lang="en-US" sz="1000" dirty="0"/>
              <a:t>);</a:t>
            </a:r>
          </a:p>
          <a:p>
            <a:endParaRPr lang="en-US" sz="1000" dirty="0"/>
          </a:p>
          <a:p>
            <a:r>
              <a:rPr lang="en-US" sz="1000" dirty="0"/>
              <a:t>// Slicing: Filter North region (Create a filter in the dashboard)</a:t>
            </a:r>
          </a:p>
          <a:p>
            <a:r>
              <a:rPr lang="en-US" sz="1000" dirty="0" err="1"/>
              <a:t>NorthSales</a:t>
            </a:r>
            <a:r>
              <a:rPr lang="en-US" sz="1000" dirty="0"/>
              <a:t>:</a:t>
            </a:r>
          </a:p>
          <a:p>
            <a:r>
              <a:rPr lang="en-US" sz="1000" dirty="0"/>
              <a:t>LOAD</a:t>
            </a:r>
          </a:p>
          <a:p>
            <a:r>
              <a:rPr lang="en-US" sz="1000" dirty="0"/>
              <a:t>    Region,</a:t>
            </a:r>
          </a:p>
          <a:p>
            <a:r>
              <a:rPr lang="en-US" sz="1000" dirty="0"/>
              <a:t>    Product,</a:t>
            </a:r>
          </a:p>
          <a:p>
            <a:r>
              <a:rPr lang="en-US" sz="1000" dirty="0"/>
              <a:t>    Month,</a:t>
            </a:r>
          </a:p>
          <a:p>
            <a:r>
              <a:rPr lang="en-US" sz="1000" dirty="0"/>
              <a:t>    Sales</a:t>
            </a:r>
          </a:p>
          <a:p>
            <a:r>
              <a:rPr lang="en-US" sz="1000" dirty="0"/>
              <a:t>RESIDENT </a:t>
            </a:r>
            <a:r>
              <a:rPr lang="en-US" sz="1000" dirty="0" err="1"/>
              <a:t>SalesData</a:t>
            </a:r>
            <a:endParaRPr lang="en-US" sz="1000" dirty="0"/>
          </a:p>
          <a:p>
            <a:r>
              <a:rPr lang="en-US" sz="1000" dirty="0"/>
              <a:t>WHERE Region = 'North';</a:t>
            </a:r>
          </a:p>
          <a:p>
            <a:endParaRPr lang="en-US" sz="1000" dirty="0"/>
          </a:p>
          <a:p>
            <a:endParaRPr lang="en-IN" dirty="0"/>
          </a:p>
        </p:txBody>
      </p:sp>
      <p:sp>
        <p:nvSpPr>
          <p:cNvPr id="6" name="TextBox 5">
            <a:extLst>
              <a:ext uri="{FF2B5EF4-FFF2-40B4-BE49-F238E27FC236}">
                <a16:creationId xmlns:a16="http://schemas.microsoft.com/office/drawing/2014/main" id="{F463873C-11FC-28E2-BA09-5154D29C76D1}"/>
              </a:ext>
            </a:extLst>
          </p:cNvPr>
          <p:cNvSpPr txBox="1"/>
          <p:nvPr/>
        </p:nvSpPr>
        <p:spPr>
          <a:xfrm>
            <a:off x="4518660" y="2577793"/>
            <a:ext cx="4572000" cy="3724096"/>
          </a:xfrm>
          <a:prstGeom prst="rect">
            <a:avLst/>
          </a:prstGeom>
          <a:noFill/>
        </p:spPr>
        <p:txBody>
          <a:bodyPr wrap="square">
            <a:spAutoFit/>
          </a:bodyPr>
          <a:lstStyle/>
          <a:p>
            <a:r>
              <a:rPr lang="en-US" sz="1100" dirty="0"/>
              <a:t>// </a:t>
            </a:r>
            <a:r>
              <a:rPr lang="en-US" sz="900" dirty="0"/>
              <a:t>Dicing: Filter North region and Product A</a:t>
            </a:r>
          </a:p>
          <a:p>
            <a:r>
              <a:rPr lang="en-US" sz="900" dirty="0" err="1"/>
              <a:t>NorthProductA</a:t>
            </a:r>
            <a:r>
              <a:rPr lang="en-US" sz="900" dirty="0"/>
              <a:t>:</a:t>
            </a:r>
          </a:p>
          <a:p>
            <a:r>
              <a:rPr lang="en-US" sz="900" dirty="0"/>
              <a:t>LOAD</a:t>
            </a:r>
          </a:p>
          <a:p>
            <a:r>
              <a:rPr lang="en-US" sz="900" dirty="0"/>
              <a:t>    Region,</a:t>
            </a:r>
          </a:p>
          <a:p>
            <a:r>
              <a:rPr lang="en-US" sz="900" dirty="0"/>
              <a:t>    Product,</a:t>
            </a:r>
          </a:p>
          <a:p>
            <a:r>
              <a:rPr lang="en-US" sz="900" dirty="0"/>
              <a:t>    Month,</a:t>
            </a:r>
          </a:p>
          <a:p>
            <a:r>
              <a:rPr lang="en-US" sz="900" dirty="0"/>
              <a:t>    Sales</a:t>
            </a:r>
          </a:p>
          <a:p>
            <a:r>
              <a:rPr lang="en-US" sz="900" dirty="0"/>
              <a:t>RESIDENT </a:t>
            </a:r>
            <a:r>
              <a:rPr lang="en-US" sz="900" dirty="0" err="1"/>
              <a:t>SalesData</a:t>
            </a:r>
            <a:endParaRPr lang="en-US" sz="900" dirty="0"/>
          </a:p>
          <a:p>
            <a:r>
              <a:rPr lang="en-US" sz="900" dirty="0"/>
              <a:t>WHERE Region = 'North' AND Product = 'A';</a:t>
            </a:r>
          </a:p>
          <a:p>
            <a:endParaRPr lang="en-US" sz="900" dirty="0"/>
          </a:p>
          <a:p>
            <a:r>
              <a:rPr lang="en-US" sz="900" dirty="0"/>
              <a:t>// Roll-up: Sum Sales by Region</a:t>
            </a:r>
          </a:p>
          <a:p>
            <a:r>
              <a:rPr lang="en-US" sz="900" dirty="0"/>
              <a:t>Rollup:</a:t>
            </a:r>
          </a:p>
          <a:p>
            <a:r>
              <a:rPr lang="en-US" sz="900" dirty="0"/>
              <a:t>LOAD</a:t>
            </a:r>
          </a:p>
          <a:p>
            <a:r>
              <a:rPr lang="en-US" sz="900" dirty="0"/>
              <a:t>    Region,</a:t>
            </a:r>
          </a:p>
          <a:p>
            <a:r>
              <a:rPr lang="en-US" sz="900" dirty="0"/>
              <a:t>    SUM(Sales) AS </a:t>
            </a:r>
            <a:r>
              <a:rPr lang="en-US" sz="900" dirty="0" err="1"/>
              <a:t>TotalSales</a:t>
            </a:r>
            <a:endParaRPr lang="en-US" sz="900" dirty="0"/>
          </a:p>
          <a:p>
            <a:r>
              <a:rPr lang="en-US" sz="900" dirty="0"/>
              <a:t>RESIDENT </a:t>
            </a:r>
            <a:r>
              <a:rPr lang="en-US" sz="900" dirty="0" err="1"/>
              <a:t>SalesData</a:t>
            </a:r>
            <a:endParaRPr lang="en-US" sz="900" dirty="0"/>
          </a:p>
          <a:p>
            <a:r>
              <a:rPr lang="en-US" sz="900" dirty="0"/>
              <a:t>GROUP BY Region;</a:t>
            </a:r>
          </a:p>
          <a:p>
            <a:endParaRPr lang="en-US" sz="900" dirty="0"/>
          </a:p>
          <a:p>
            <a:r>
              <a:rPr lang="en-US" sz="900" dirty="0"/>
              <a:t>// Drill-down: Sales by Region and Product</a:t>
            </a:r>
          </a:p>
          <a:p>
            <a:r>
              <a:rPr lang="en-US" sz="900" dirty="0"/>
              <a:t>Drilldown:</a:t>
            </a:r>
          </a:p>
          <a:p>
            <a:r>
              <a:rPr lang="en-US" sz="900" dirty="0"/>
              <a:t>LOAD</a:t>
            </a:r>
          </a:p>
          <a:p>
            <a:r>
              <a:rPr lang="en-US" sz="900" dirty="0"/>
              <a:t>    Region,</a:t>
            </a:r>
          </a:p>
          <a:p>
            <a:r>
              <a:rPr lang="en-US" sz="900" dirty="0"/>
              <a:t>    Product,</a:t>
            </a:r>
          </a:p>
          <a:p>
            <a:r>
              <a:rPr lang="en-US" sz="900" dirty="0"/>
              <a:t>    SUM(Sales) AS </a:t>
            </a:r>
            <a:r>
              <a:rPr lang="en-US" sz="900" dirty="0" err="1"/>
              <a:t>SalesByProduct</a:t>
            </a:r>
            <a:endParaRPr lang="en-US" sz="900" dirty="0"/>
          </a:p>
          <a:p>
            <a:r>
              <a:rPr lang="en-US" sz="900" dirty="0"/>
              <a:t>RESIDENT </a:t>
            </a:r>
            <a:r>
              <a:rPr lang="en-US" sz="900" dirty="0" err="1"/>
              <a:t>SalesData</a:t>
            </a:r>
            <a:endParaRPr lang="en-US" sz="900" dirty="0"/>
          </a:p>
          <a:p>
            <a:r>
              <a:rPr lang="en-US" sz="900" dirty="0"/>
              <a:t>GROUP BY Region, Product;</a:t>
            </a:r>
            <a:endParaRPr lang="en-US" dirty="0"/>
          </a:p>
        </p:txBody>
      </p:sp>
    </p:spTree>
    <p:extLst>
      <p:ext uri="{BB962C8B-B14F-4D97-AF65-F5344CB8AC3E}">
        <p14:creationId xmlns:p14="http://schemas.microsoft.com/office/powerpoint/2010/main" val="24827262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1A530-63CA-00C4-B410-B62B424158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8D1D79-9FB9-506F-3F85-2D2B15E1CA58}"/>
              </a:ext>
            </a:extLst>
          </p:cNvPr>
          <p:cNvSpPr>
            <a:spLocks noGrp="1"/>
          </p:cNvSpPr>
          <p:nvPr>
            <p:ph type="title"/>
          </p:nvPr>
        </p:nvSpPr>
        <p:spPr/>
        <p:txBody>
          <a:bodyPr/>
          <a:lstStyle/>
          <a:p>
            <a:r>
              <a:rPr lang="en-IN" dirty="0"/>
              <a:t>OLAP Tools and Technologies</a:t>
            </a:r>
          </a:p>
        </p:txBody>
      </p:sp>
      <p:sp>
        <p:nvSpPr>
          <p:cNvPr id="4" name="Rectangle 2">
            <a:extLst>
              <a:ext uri="{FF2B5EF4-FFF2-40B4-BE49-F238E27FC236}">
                <a16:creationId xmlns:a16="http://schemas.microsoft.com/office/drawing/2014/main" id="{3DD05E64-29DA-CF14-43C5-181E93BA56BF}"/>
              </a:ext>
            </a:extLst>
          </p:cNvPr>
          <p:cNvSpPr>
            <a:spLocks noChangeArrowheads="1"/>
          </p:cNvSpPr>
          <p:nvPr/>
        </p:nvSpPr>
        <p:spPr bwMode="auto">
          <a:xfrm>
            <a:off x="170182" y="1259695"/>
            <a:ext cx="9756197"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sz="2000" b="1" dirty="0">
                <a:latin typeface="Times New Roman" panose="02020603050405020304" pitchFamily="18" charset="0"/>
                <a:cs typeface="Times New Roman" panose="02020603050405020304" pitchFamily="18" charset="0"/>
              </a:rPr>
              <a:t>📈 3. OLAP Operations in QlikView</a:t>
            </a:r>
          </a:p>
          <a:p>
            <a:pPr defTabSz="914400" eaLnBrk="0" fontAlgn="base" hangingPunct="0">
              <a:spcBef>
                <a:spcPct val="0"/>
              </a:spcBef>
              <a:spcAft>
                <a:spcPct val="0"/>
              </a:spcAft>
            </a:pPr>
            <a:r>
              <a:rPr lang="en-US" altLang="en-US" sz="2000" dirty="0">
                <a:latin typeface="Times New Roman" panose="02020603050405020304" pitchFamily="18" charset="0"/>
                <a:cs typeface="Times New Roman" panose="02020603050405020304" pitchFamily="18" charset="0"/>
              </a:rPr>
              <a:t>Once the script is loaded:</a:t>
            </a:r>
          </a:p>
          <a:p>
            <a:pPr defTabSz="914400" eaLnBrk="0" fontAlgn="base" hangingPunct="0">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Go to </a:t>
            </a:r>
            <a:r>
              <a:rPr lang="en-US" altLang="en-US" sz="2000" b="1" dirty="0">
                <a:latin typeface="Times New Roman" panose="02020603050405020304" pitchFamily="18" charset="0"/>
                <a:cs typeface="Times New Roman" panose="02020603050405020304" pitchFamily="18" charset="0"/>
              </a:rPr>
              <a:t>Sheet Editor</a:t>
            </a:r>
            <a:r>
              <a:rPr lang="en-US" altLang="en-US" sz="2000" dirty="0">
                <a:latin typeface="Times New Roman" panose="02020603050405020304" pitchFamily="18" charset="0"/>
                <a:cs typeface="Times New Roman" panose="02020603050405020304" pitchFamily="18" charset="0"/>
              </a:rPr>
              <a:t>. </a:t>
            </a:r>
          </a:p>
          <a:p>
            <a:pPr defTabSz="914400" eaLnBrk="0" fontAlgn="base" hangingPunct="0">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Create charts to visualize OLAP operations: </a:t>
            </a:r>
          </a:p>
          <a:p>
            <a:pPr lvl="1" defTabSz="914400" eaLnBrk="0" fontAlgn="base" hangingPunct="0">
              <a:spcBef>
                <a:spcPct val="0"/>
              </a:spcBef>
              <a:spcAft>
                <a:spcPct val="0"/>
              </a:spcAft>
              <a:buFontTx/>
              <a:buChar char="•"/>
            </a:pPr>
            <a:r>
              <a:rPr lang="en-US" altLang="en-US" sz="2000" b="1" dirty="0">
                <a:latin typeface="Times New Roman" panose="02020603050405020304" pitchFamily="18" charset="0"/>
                <a:cs typeface="Times New Roman" panose="02020603050405020304" pitchFamily="18" charset="0"/>
              </a:rPr>
              <a:t>Slice:</a:t>
            </a:r>
            <a:r>
              <a:rPr lang="en-US" altLang="en-US" sz="2000" dirty="0">
                <a:latin typeface="Times New Roman" panose="02020603050405020304" pitchFamily="18" charset="0"/>
                <a:cs typeface="Times New Roman" panose="02020603050405020304" pitchFamily="18" charset="0"/>
              </a:rPr>
              <a:t> Use a filter pane to show only North region data. </a:t>
            </a:r>
          </a:p>
          <a:p>
            <a:pPr lvl="1" defTabSz="914400" eaLnBrk="0" fontAlgn="base" hangingPunct="0">
              <a:spcBef>
                <a:spcPct val="0"/>
              </a:spcBef>
              <a:spcAft>
                <a:spcPct val="0"/>
              </a:spcAft>
              <a:buFontTx/>
              <a:buChar char="•"/>
            </a:pPr>
            <a:r>
              <a:rPr lang="en-US" altLang="en-US" sz="2000" b="1" dirty="0">
                <a:latin typeface="Times New Roman" panose="02020603050405020304" pitchFamily="18" charset="0"/>
                <a:cs typeface="Times New Roman" panose="02020603050405020304" pitchFamily="18" charset="0"/>
              </a:rPr>
              <a:t>Dice:</a:t>
            </a:r>
            <a:r>
              <a:rPr lang="en-US" altLang="en-US" sz="2000" dirty="0">
                <a:latin typeface="Times New Roman" panose="02020603050405020304" pitchFamily="18" charset="0"/>
                <a:cs typeface="Times New Roman" panose="02020603050405020304" pitchFamily="18" charset="0"/>
              </a:rPr>
              <a:t> Use multiple filters (Region = North and Product = A). </a:t>
            </a:r>
          </a:p>
          <a:p>
            <a:pPr lvl="1" defTabSz="914400" eaLnBrk="0" fontAlgn="base" hangingPunct="0">
              <a:spcBef>
                <a:spcPct val="0"/>
              </a:spcBef>
              <a:spcAft>
                <a:spcPct val="0"/>
              </a:spcAft>
              <a:buFontTx/>
              <a:buChar char="•"/>
            </a:pPr>
            <a:r>
              <a:rPr lang="en-US" altLang="en-US" sz="2000" b="1" dirty="0">
                <a:latin typeface="Times New Roman" panose="02020603050405020304" pitchFamily="18" charset="0"/>
                <a:cs typeface="Times New Roman" panose="02020603050405020304" pitchFamily="18" charset="0"/>
              </a:rPr>
              <a:t>Roll-up:</a:t>
            </a:r>
            <a:r>
              <a:rPr lang="en-US" altLang="en-US" sz="2000" dirty="0">
                <a:latin typeface="Times New Roman" panose="02020603050405020304" pitchFamily="18" charset="0"/>
                <a:cs typeface="Times New Roman" panose="02020603050405020304" pitchFamily="18" charset="0"/>
              </a:rPr>
              <a:t> Create a bar chart with Region on the X-axis and SUM(Sales) as the measure. </a:t>
            </a:r>
          </a:p>
          <a:p>
            <a:pPr lvl="1" defTabSz="914400" eaLnBrk="0" fontAlgn="base" hangingPunct="0">
              <a:spcBef>
                <a:spcPct val="0"/>
              </a:spcBef>
              <a:spcAft>
                <a:spcPct val="0"/>
              </a:spcAft>
              <a:buFontTx/>
              <a:buChar char="•"/>
            </a:pPr>
            <a:r>
              <a:rPr lang="en-US" altLang="en-US" sz="2000" b="1" dirty="0">
                <a:latin typeface="Times New Roman" panose="02020603050405020304" pitchFamily="18" charset="0"/>
                <a:cs typeface="Times New Roman" panose="02020603050405020304" pitchFamily="18" charset="0"/>
              </a:rPr>
              <a:t>Drill-down:</a:t>
            </a:r>
            <a:r>
              <a:rPr lang="en-US" altLang="en-US" sz="2000" dirty="0">
                <a:latin typeface="Times New Roman" panose="02020603050405020304" pitchFamily="18" charset="0"/>
                <a:cs typeface="Times New Roman" panose="02020603050405020304" pitchFamily="18" charset="0"/>
              </a:rPr>
              <a:t> Use a hierarchical dimension (Region → Product) for detailed exploration.</a:t>
            </a:r>
          </a:p>
          <a:p>
            <a:pPr defTabSz="914400" eaLnBrk="0" fontAlgn="base" hangingPunct="0">
              <a:spcBef>
                <a:spcPct val="0"/>
              </a:spcBef>
              <a:spcAft>
                <a:spcPct val="0"/>
              </a:spcAft>
            </a:pPr>
            <a:endParaRPr lang="en-US" altLang="en-US" dirty="0">
              <a:latin typeface="Arial" panose="020B0604020202020204" pitchFamily="34" charset="0"/>
            </a:endParaRPr>
          </a:p>
        </p:txBody>
      </p:sp>
      <p:sp>
        <p:nvSpPr>
          <p:cNvPr id="9" name="TextBox 8">
            <a:extLst>
              <a:ext uri="{FF2B5EF4-FFF2-40B4-BE49-F238E27FC236}">
                <a16:creationId xmlns:a16="http://schemas.microsoft.com/office/drawing/2014/main" id="{C4129A3A-F18D-A3F3-4F21-EFDC2D60729D}"/>
              </a:ext>
            </a:extLst>
          </p:cNvPr>
          <p:cNvSpPr txBox="1"/>
          <p:nvPr/>
        </p:nvSpPr>
        <p:spPr>
          <a:xfrm>
            <a:off x="457200" y="4171371"/>
            <a:ext cx="8331200" cy="1477328"/>
          </a:xfrm>
          <a:prstGeom prst="rect">
            <a:avLst/>
          </a:prstGeom>
          <a:noFill/>
        </p:spPr>
        <p:txBody>
          <a:bodyPr wrap="square">
            <a:spAutoFit/>
          </a:bodyPr>
          <a:lstStyle/>
          <a:p>
            <a:pPr>
              <a:buNone/>
            </a:pPr>
            <a:r>
              <a:rPr lang="en-US" b="1" dirty="0"/>
              <a:t>🚀 Key Takeaway</a:t>
            </a:r>
          </a:p>
          <a:p>
            <a:pPr>
              <a:buFont typeface="Arial" panose="020B0604020202020204" pitchFamily="34" charset="0"/>
              <a:buChar char="•"/>
            </a:pPr>
            <a:r>
              <a:rPr lang="en-US" b="1" dirty="0"/>
              <a:t>QlikView</a:t>
            </a:r>
            <a:r>
              <a:rPr lang="en-US" dirty="0"/>
              <a:t> provides </a:t>
            </a:r>
            <a:r>
              <a:rPr lang="en-US" b="1" dirty="0"/>
              <a:t>OLAP capabilities</a:t>
            </a:r>
            <a:r>
              <a:rPr lang="en-US" dirty="0"/>
              <a:t> by allowing slicing, dicing, roll-up, and drill-down operations on large datasets.</a:t>
            </a:r>
          </a:p>
          <a:p>
            <a:pPr>
              <a:buFont typeface="Arial" panose="020B0604020202020204" pitchFamily="34" charset="0"/>
              <a:buChar char="•"/>
            </a:pPr>
            <a:r>
              <a:rPr lang="en-US" b="1" dirty="0"/>
              <a:t>Script-based data loading</a:t>
            </a:r>
            <a:r>
              <a:rPr lang="en-US" dirty="0"/>
              <a:t> and filtering enables multi-dimensional analysis.</a:t>
            </a:r>
          </a:p>
          <a:p>
            <a:pPr>
              <a:buFont typeface="Arial" panose="020B0604020202020204" pitchFamily="34" charset="0"/>
              <a:buChar char="•"/>
            </a:pPr>
            <a:r>
              <a:rPr lang="en-US" b="1" dirty="0"/>
              <a:t>Associative data model</a:t>
            </a:r>
            <a:r>
              <a:rPr lang="en-US" dirty="0"/>
              <a:t> makes filtering and exploring data highly intuitive and fast.</a:t>
            </a:r>
          </a:p>
        </p:txBody>
      </p:sp>
    </p:spTree>
    <p:extLst>
      <p:ext uri="{BB962C8B-B14F-4D97-AF65-F5344CB8AC3E}">
        <p14:creationId xmlns:p14="http://schemas.microsoft.com/office/powerpoint/2010/main" val="90028805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874F66-2A4B-0B67-C8C8-545AA0CB54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455724-3927-A33A-1145-273609E494CB}"/>
              </a:ext>
            </a:extLst>
          </p:cNvPr>
          <p:cNvSpPr>
            <a:spLocks noGrp="1"/>
          </p:cNvSpPr>
          <p:nvPr>
            <p:ph type="title"/>
          </p:nvPr>
        </p:nvSpPr>
        <p:spPr/>
        <p:txBody>
          <a:bodyPr/>
          <a:lstStyle/>
          <a:p>
            <a:r>
              <a:rPr lang="en-IN" dirty="0"/>
              <a:t>OLAP Tools and Technologies</a:t>
            </a:r>
          </a:p>
        </p:txBody>
      </p:sp>
      <p:sp>
        <p:nvSpPr>
          <p:cNvPr id="4" name="Rectangle 2">
            <a:extLst>
              <a:ext uri="{FF2B5EF4-FFF2-40B4-BE49-F238E27FC236}">
                <a16:creationId xmlns:a16="http://schemas.microsoft.com/office/drawing/2014/main" id="{1C6F89F3-25B2-3326-1D35-BE3DF3AE2600}"/>
              </a:ext>
            </a:extLst>
          </p:cNvPr>
          <p:cNvSpPr>
            <a:spLocks noChangeArrowheads="1"/>
          </p:cNvSpPr>
          <p:nvPr/>
        </p:nvSpPr>
        <p:spPr bwMode="auto">
          <a:xfrm>
            <a:off x="318169" y="1559914"/>
            <a:ext cx="8368633"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None/>
            </a:pPr>
            <a:r>
              <a:rPr lang="en-US" altLang="en-US" sz="2000" b="1" dirty="0">
                <a:latin typeface="Times New Roman" panose="02020603050405020304" pitchFamily="18" charset="0"/>
                <a:cs typeface="Times New Roman" panose="02020603050405020304" pitchFamily="18" charset="0"/>
              </a:rPr>
              <a:t>📈 </a:t>
            </a:r>
            <a:r>
              <a:rPr lang="en-US" sz="2000" b="1" dirty="0"/>
              <a:t>✅ Applications of OLAP in Business Decision-Making (Easy Language)</a:t>
            </a:r>
          </a:p>
          <a:p>
            <a:pPr algn="just"/>
            <a:r>
              <a:rPr lang="en-US" sz="2000" dirty="0"/>
              <a:t>OLAP (</a:t>
            </a:r>
            <a:r>
              <a:rPr lang="en-US" sz="2000" b="1" dirty="0"/>
              <a:t>Online Analytical Processing</a:t>
            </a:r>
            <a:r>
              <a:rPr lang="en-US" sz="2000" dirty="0"/>
              <a:t>) helps businesses make </a:t>
            </a:r>
            <a:r>
              <a:rPr lang="en-US" sz="2000" b="1" dirty="0"/>
              <a:t>better decisions</a:t>
            </a:r>
            <a:r>
              <a:rPr lang="en-US" sz="2000" dirty="0"/>
              <a:t> by analyzing large amounts of data quickly and efficiently. Here are some common </a:t>
            </a:r>
            <a:r>
              <a:rPr lang="en-US" sz="2000" b="1" dirty="0"/>
              <a:t>real-life applications</a:t>
            </a:r>
            <a:r>
              <a:rPr lang="en-US" sz="2000" dirty="0"/>
              <a:t>:</a:t>
            </a:r>
          </a:p>
          <a:p>
            <a:pPr defTabSz="914400" eaLnBrk="0" fontAlgn="base" hangingPunct="0">
              <a:spcBef>
                <a:spcPct val="0"/>
              </a:spcBef>
              <a:spcAft>
                <a:spcPct val="0"/>
              </a:spcAft>
            </a:pPr>
            <a:endParaRPr lang="en-US" altLang="en-US" dirty="0">
              <a:latin typeface="Arial" panose="020B0604020202020204" pitchFamily="34" charset="0"/>
            </a:endParaRPr>
          </a:p>
        </p:txBody>
      </p:sp>
      <p:sp>
        <p:nvSpPr>
          <p:cNvPr id="9" name="TextBox 8">
            <a:extLst>
              <a:ext uri="{FF2B5EF4-FFF2-40B4-BE49-F238E27FC236}">
                <a16:creationId xmlns:a16="http://schemas.microsoft.com/office/drawing/2014/main" id="{68000EA4-0593-DAFB-48BC-F01A9943CF73}"/>
              </a:ext>
            </a:extLst>
          </p:cNvPr>
          <p:cNvSpPr txBox="1"/>
          <p:nvPr/>
        </p:nvSpPr>
        <p:spPr>
          <a:xfrm>
            <a:off x="318167" y="3308399"/>
            <a:ext cx="8331200" cy="1754326"/>
          </a:xfrm>
          <a:prstGeom prst="rect">
            <a:avLst/>
          </a:prstGeom>
          <a:noFill/>
        </p:spPr>
        <p:txBody>
          <a:bodyPr wrap="square">
            <a:spAutoFit/>
          </a:bodyPr>
          <a:lstStyle/>
          <a:p>
            <a:pPr>
              <a:buNone/>
            </a:pPr>
            <a:r>
              <a:rPr lang="en-US" b="1" dirty="0"/>
              <a:t>📊 1. Sales and Marketing Analysis</a:t>
            </a:r>
          </a:p>
          <a:p>
            <a:pPr>
              <a:buFont typeface="Arial" panose="020B0604020202020204" pitchFamily="34" charset="0"/>
              <a:buChar char="•"/>
            </a:pPr>
            <a:r>
              <a:rPr lang="en-US" b="1" dirty="0"/>
              <a:t>Track sales performance</a:t>
            </a:r>
            <a:r>
              <a:rPr lang="en-US" dirty="0"/>
              <a:t> by region, product, or time period.</a:t>
            </a:r>
          </a:p>
          <a:p>
            <a:pPr>
              <a:buFont typeface="Arial" panose="020B0604020202020204" pitchFamily="34" charset="0"/>
              <a:buChar char="•"/>
            </a:pPr>
            <a:r>
              <a:rPr lang="en-US" dirty="0"/>
              <a:t>Identify </a:t>
            </a:r>
            <a:r>
              <a:rPr lang="en-US" b="1" dirty="0"/>
              <a:t>top-selling products</a:t>
            </a:r>
            <a:r>
              <a:rPr lang="en-US" dirty="0"/>
              <a:t> and underperforming ones.</a:t>
            </a:r>
          </a:p>
          <a:p>
            <a:pPr>
              <a:buFont typeface="Arial" panose="020B0604020202020204" pitchFamily="34" charset="0"/>
              <a:buChar char="•"/>
            </a:pPr>
            <a:r>
              <a:rPr lang="en-US" dirty="0"/>
              <a:t>Plan marketing campaigns by analyzing </a:t>
            </a:r>
            <a:r>
              <a:rPr lang="en-US" b="1" dirty="0"/>
              <a:t>customer behavior patterns</a:t>
            </a:r>
            <a:r>
              <a:rPr lang="en-US" dirty="0"/>
              <a:t>.</a:t>
            </a:r>
            <a:br>
              <a:rPr lang="en-US" dirty="0"/>
            </a:br>
            <a:r>
              <a:rPr lang="en-US" dirty="0"/>
              <a:t>✅ </a:t>
            </a:r>
            <a:r>
              <a:rPr lang="en-US" i="1" dirty="0"/>
              <a:t>Example:</a:t>
            </a:r>
            <a:r>
              <a:rPr lang="en-US" dirty="0"/>
              <a:t> A company uses OLAP to check which product sells the most in different regions, helping them target promotions effectively.</a:t>
            </a:r>
          </a:p>
        </p:txBody>
      </p:sp>
    </p:spTree>
    <p:extLst>
      <p:ext uri="{BB962C8B-B14F-4D97-AF65-F5344CB8AC3E}">
        <p14:creationId xmlns:p14="http://schemas.microsoft.com/office/powerpoint/2010/main" val="24675302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B2DE0-4736-D3AF-45CF-09DC53D29E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294F8B-2CB7-DDD9-E1D6-A502994E2D08}"/>
              </a:ext>
            </a:extLst>
          </p:cNvPr>
          <p:cNvSpPr>
            <a:spLocks noGrp="1"/>
          </p:cNvSpPr>
          <p:nvPr>
            <p:ph type="title"/>
          </p:nvPr>
        </p:nvSpPr>
        <p:spPr/>
        <p:txBody>
          <a:bodyPr/>
          <a:lstStyle/>
          <a:p>
            <a:r>
              <a:rPr lang="en-IN" dirty="0"/>
              <a:t>OLAP Tools and Technologies</a:t>
            </a:r>
          </a:p>
        </p:txBody>
      </p:sp>
      <p:sp>
        <p:nvSpPr>
          <p:cNvPr id="8" name="TextBox 7">
            <a:extLst>
              <a:ext uri="{FF2B5EF4-FFF2-40B4-BE49-F238E27FC236}">
                <a16:creationId xmlns:a16="http://schemas.microsoft.com/office/drawing/2014/main" id="{AF055760-0821-96CD-14EB-C7E5E757E445}"/>
              </a:ext>
            </a:extLst>
          </p:cNvPr>
          <p:cNvSpPr txBox="1"/>
          <p:nvPr/>
        </p:nvSpPr>
        <p:spPr>
          <a:xfrm>
            <a:off x="347133" y="1454244"/>
            <a:ext cx="7924800" cy="1754326"/>
          </a:xfrm>
          <a:prstGeom prst="rect">
            <a:avLst/>
          </a:prstGeom>
          <a:noFill/>
        </p:spPr>
        <p:txBody>
          <a:bodyPr wrap="square">
            <a:spAutoFit/>
          </a:bodyPr>
          <a:lstStyle/>
          <a:p>
            <a:pPr>
              <a:buNone/>
            </a:pPr>
            <a:r>
              <a:rPr lang="en-US" b="1"/>
              <a:t>💰 2. Financial Reporting and Budgeting</a:t>
            </a:r>
          </a:p>
          <a:p>
            <a:pPr>
              <a:buFont typeface="Arial" panose="020B0604020202020204" pitchFamily="34" charset="0"/>
              <a:buChar char="•"/>
            </a:pPr>
            <a:r>
              <a:rPr lang="en-US"/>
              <a:t>Summarize and analyze </a:t>
            </a:r>
            <a:r>
              <a:rPr lang="en-US" b="1"/>
              <a:t>revenue, expenses, and profit</a:t>
            </a:r>
            <a:r>
              <a:rPr lang="en-US"/>
              <a:t> across departments.</a:t>
            </a:r>
          </a:p>
          <a:p>
            <a:pPr>
              <a:buFont typeface="Arial" panose="020B0604020202020204" pitchFamily="34" charset="0"/>
              <a:buChar char="•"/>
            </a:pPr>
            <a:r>
              <a:rPr lang="en-US"/>
              <a:t>Create </a:t>
            </a:r>
            <a:r>
              <a:rPr lang="en-US" b="1"/>
              <a:t>financial forecasts</a:t>
            </a:r>
            <a:r>
              <a:rPr lang="en-US"/>
              <a:t> by observing trends.</a:t>
            </a:r>
          </a:p>
          <a:p>
            <a:pPr>
              <a:buFont typeface="Arial" panose="020B0604020202020204" pitchFamily="34" charset="0"/>
              <a:buChar char="•"/>
            </a:pPr>
            <a:r>
              <a:rPr lang="en-US"/>
              <a:t>Identify areas of </a:t>
            </a:r>
            <a:r>
              <a:rPr lang="en-US" b="1"/>
              <a:t>unnecessary spending</a:t>
            </a:r>
            <a:r>
              <a:rPr lang="en-US"/>
              <a:t>.</a:t>
            </a:r>
            <a:br>
              <a:rPr lang="en-US"/>
            </a:br>
            <a:r>
              <a:rPr lang="en-US"/>
              <a:t>✅ </a:t>
            </a:r>
            <a:r>
              <a:rPr lang="en-US" i="1"/>
              <a:t>Example:</a:t>
            </a:r>
            <a:r>
              <a:rPr lang="en-US"/>
              <a:t> A finance team uses OLAP to compare monthly expenses across branches and adjust the budget accordingly.</a:t>
            </a:r>
            <a:endParaRPr lang="en-US" dirty="0"/>
          </a:p>
        </p:txBody>
      </p:sp>
      <p:sp>
        <p:nvSpPr>
          <p:cNvPr id="11" name="TextBox 10">
            <a:extLst>
              <a:ext uri="{FF2B5EF4-FFF2-40B4-BE49-F238E27FC236}">
                <a16:creationId xmlns:a16="http://schemas.microsoft.com/office/drawing/2014/main" id="{86AE6825-18B0-46A1-F651-5C9DA11BC419}"/>
              </a:ext>
            </a:extLst>
          </p:cNvPr>
          <p:cNvSpPr txBox="1"/>
          <p:nvPr/>
        </p:nvSpPr>
        <p:spPr>
          <a:xfrm>
            <a:off x="347135" y="3829672"/>
            <a:ext cx="8229599" cy="1754326"/>
          </a:xfrm>
          <a:prstGeom prst="rect">
            <a:avLst/>
          </a:prstGeom>
          <a:noFill/>
        </p:spPr>
        <p:txBody>
          <a:bodyPr wrap="square">
            <a:spAutoFit/>
          </a:bodyPr>
          <a:lstStyle/>
          <a:p>
            <a:pPr>
              <a:buNone/>
            </a:pPr>
            <a:r>
              <a:rPr lang="en-US" b="1" dirty="0"/>
              <a:t>🛒 3. Inventory and Supply Chain Management</a:t>
            </a:r>
          </a:p>
          <a:p>
            <a:pPr>
              <a:buFont typeface="Arial" panose="020B0604020202020204" pitchFamily="34" charset="0"/>
              <a:buChar char="•"/>
            </a:pPr>
            <a:r>
              <a:rPr lang="en-US" dirty="0"/>
              <a:t>Monitor </a:t>
            </a:r>
            <a:r>
              <a:rPr lang="en-US" b="1" dirty="0"/>
              <a:t>stock levels</a:t>
            </a:r>
            <a:r>
              <a:rPr lang="en-US" dirty="0"/>
              <a:t> in different locations.</a:t>
            </a:r>
          </a:p>
          <a:p>
            <a:pPr>
              <a:buFont typeface="Arial" panose="020B0604020202020204" pitchFamily="34" charset="0"/>
              <a:buChar char="•"/>
            </a:pPr>
            <a:r>
              <a:rPr lang="en-US" dirty="0"/>
              <a:t>Analyze </a:t>
            </a:r>
            <a:r>
              <a:rPr lang="en-US" b="1" dirty="0"/>
              <a:t>supply and demand patterns</a:t>
            </a:r>
            <a:r>
              <a:rPr lang="en-US" dirty="0"/>
              <a:t>.</a:t>
            </a:r>
          </a:p>
          <a:p>
            <a:pPr>
              <a:buFont typeface="Arial" panose="020B0604020202020204" pitchFamily="34" charset="0"/>
              <a:buChar char="•"/>
            </a:pPr>
            <a:r>
              <a:rPr lang="en-US" dirty="0"/>
              <a:t>Optimize </a:t>
            </a:r>
            <a:r>
              <a:rPr lang="en-US" b="1" dirty="0"/>
              <a:t>inventory levels</a:t>
            </a:r>
            <a:r>
              <a:rPr lang="en-US" dirty="0"/>
              <a:t> by predicting future needs.</a:t>
            </a:r>
            <a:br>
              <a:rPr lang="en-US" dirty="0"/>
            </a:br>
            <a:r>
              <a:rPr lang="en-US" dirty="0"/>
              <a:t>✅ </a:t>
            </a:r>
            <a:r>
              <a:rPr lang="en-US" i="1" dirty="0"/>
              <a:t>Example:</a:t>
            </a:r>
            <a:r>
              <a:rPr lang="en-US" dirty="0"/>
              <a:t> A retail company uses OLAP to see which products are running low and orders more before they run out.</a:t>
            </a:r>
          </a:p>
        </p:txBody>
      </p:sp>
    </p:spTree>
    <p:extLst>
      <p:ext uri="{BB962C8B-B14F-4D97-AF65-F5344CB8AC3E}">
        <p14:creationId xmlns:p14="http://schemas.microsoft.com/office/powerpoint/2010/main" val="6095018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67F11-4DF7-70CE-B79E-B9814ABF71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A1566F-15A8-5B26-06FE-48E4342B593A}"/>
              </a:ext>
            </a:extLst>
          </p:cNvPr>
          <p:cNvSpPr>
            <a:spLocks noGrp="1"/>
          </p:cNvSpPr>
          <p:nvPr>
            <p:ph type="title"/>
          </p:nvPr>
        </p:nvSpPr>
        <p:spPr/>
        <p:txBody>
          <a:bodyPr/>
          <a:lstStyle/>
          <a:p>
            <a:r>
              <a:rPr lang="en-IN" dirty="0"/>
              <a:t>OLAP Tools and Technologies</a:t>
            </a:r>
          </a:p>
        </p:txBody>
      </p:sp>
      <p:sp>
        <p:nvSpPr>
          <p:cNvPr id="4" name="TextBox 3">
            <a:extLst>
              <a:ext uri="{FF2B5EF4-FFF2-40B4-BE49-F238E27FC236}">
                <a16:creationId xmlns:a16="http://schemas.microsoft.com/office/drawing/2014/main" id="{417FCB74-E55C-9400-844E-D729454CF9D9}"/>
              </a:ext>
            </a:extLst>
          </p:cNvPr>
          <p:cNvSpPr txBox="1"/>
          <p:nvPr/>
        </p:nvSpPr>
        <p:spPr>
          <a:xfrm>
            <a:off x="397935" y="1720840"/>
            <a:ext cx="8644467" cy="1754326"/>
          </a:xfrm>
          <a:prstGeom prst="rect">
            <a:avLst/>
          </a:prstGeom>
          <a:noFill/>
        </p:spPr>
        <p:txBody>
          <a:bodyPr wrap="square">
            <a:spAutoFit/>
          </a:bodyPr>
          <a:lstStyle/>
          <a:p>
            <a:pPr>
              <a:buNone/>
            </a:pPr>
            <a:r>
              <a:rPr lang="en-US" b="1"/>
              <a:t>👥 4. Customer Relationship Management (CRM)</a:t>
            </a:r>
          </a:p>
          <a:p>
            <a:pPr>
              <a:buFont typeface="Arial" panose="020B0604020202020204" pitchFamily="34" charset="0"/>
              <a:buChar char="•"/>
            </a:pPr>
            <a:r>
              <a:rPr lang="en-US"/>
              <a:t>Analyze </a:t>
            </a:r>
            <a:r>
              <a:rPr lang="en-US" b="1"/>
              <a:t>customer preferences</a:t>
            </a:r>
            <a:r>
              <a:rPr lang="en-US"/>
              <a:t> and buying habits.</a:t>
            </a:r>
          </a:p>
          <a:p>
            <a:pPr>
              <a:buFont typeface="Arial" panose="020B0604020202020204" pitchFamily="34" charset="0"/>
              <a:buChar char="•"/>
            </a:pPr>
            <a:r>
              <a:rPr lang="en-US"/>
              <a:t>Identify </a:t>
            </a:r>
            <a:r>
              <a:rPr lang="en-US" b="1"/>
              <a:t>loyal customers</a:t>
            </a:r>
            <a:r>
              <a:rPr lang="en-US"/>
              <a:t> and create personalized offers.</a:t>
            </a:r>
          </a:p>
          <a:p>
            <a:pPr>
              <a:buFont typeface="Arial" panose="020B0604020202020204" pitchFamily="34" charset="0"/>
              <a:buChar char="•"/>
            </a:pPr>
            <a:r>
              <a:rPr lang="en-US"/>
              <a:t>Improve </a:t>
            </a:r>
            <a:r>
              <a:rPr lang="en-US" b="1"/>
              <a:t>customer retention</a:t>
            </a:r>
            <a:r>
              <a:rPr lang="en-US"/>
              <a:t> by addressing issues early.</a:t>
            </a:r>
            <a:br>
              <a:rPr lang="en-US"/>
            </a:br>
            <a:r>
              <a:rPr lang="en-US"/>
              <a:t>✅ </a:t>
            </a:r>
            <a:r>
              <a:rPr lang="en-US" i="1"/>
              <a:t>Example:</a:t>
            </a:r>
            <a:r>
              <a:rPr lang="en-US"/>
              <a:t> An e-commerce company uses OLAP to find customers who frequently abandon their carts and sends them discount offers.</a:t>
            </a:r>
            <a:endParaRPr lang="en-US" dirty="0"/>
          </a:p>
        </p:txBody>
      </p:sp>
      <p:sp>
        <p:nvSpPr>
          <p:cNvPr id="6" name="TextBox 5">
            <a:extLst>
              <a:ext uri="{FF2B5EF4-FFF2-40B4-BE49-F238E27FC236}">
                <a16:creationId xmlns:a16="http://schemas.microsoft.com/office/drawing/2014/main" id="{E8174029-516E-72C4-D9D5-306CF5C68CAE}"/>
              </a:ext>
            </a:extLst>
          </p:cNvPr>
          <p:cNvSpPr txBox="1"/>
          <p:nvPr/>
        </p:nvSpPr>
        <p:spPr>
          <a:xfrm>
            <a:off x="457200" y="3778368"/>
            <a:ext cx="7950200" cy="1754326"/>
          </a:xfrm>
          <a:prstGeom prst="rect">
            <a:avLst/>
          </a:prstGeom>
          <a:noFill/>
        </p:spPr>
        <p:txBody>
          <a:bodyPr wrap="square">
            <a:spAutoFit/>
          </a:bodyPr>
          <a:lstStyle/>
          <a:p>
            <a:pPr>
              <a:buNone/>
            </a:pPr>
            <a:r>
              <a:rPr lang="en-US" b="1" dirty="0"/>
              <a:t>⚙️ 5. Human Resources (HR) Analysis</a:t>
            </a:r>
          </a:p>
          <a:p>
            <a:pPr>
              <a:buFont typeface="Arial" panose="020B0604020202020204" pitchFamily="34" charset="0"/>
              <a:buChar char="•"/>
            </a:pPr>
            <a:r>
              <a:rPr lang="en-US" dirty="0"/>
              <a:t>Monitor </a:t>
            </a:r>
            <a:r>
              <a:rPr lang="en-US" b="1" dirty="0"/>
              <a:t>employee performance</a:t>
            </a:r>
            <a:r>
              <a:rPr lang="en-US" dirty="0"/>
              <a:t> and productivity.</a:t>
            </a:r>
          </a:p>
          <a:p>
            <a:pPr>
              <a:buFont typeface="Arial" panose="020B0604020202020204" pitchFamily="34" charset="0"/>
              <a:buChar char="•"/>
            </a:pPr>
            <a:r>
              <a:rPr lang="en-US" dirty="0"/>
              <a:t>Analyze </a:t>
            </a:r>
            <a:r>
              <a:rPr lang="en-US" b="1" dirty="0"/>
              <a:t>absenteeism trends</a:t>
            </a:r>
            <a:r>
              <a:rPr lang="en-US" dirty="0"/>
              <a:t>.</a:t>
            </a:r>
          </a:p>
          <a:p>
            <a:pPr>
              <a:buFont typeface="Arial" panose="020B0604020202020204" pitchFamily="34" charset="0"/>
              <a:buChar char="•"/>
            </a:pPr>
            <a:r>
              <a:rPr lang="en-US" dirty="0"/>
              <a:t>Plan for </a:t>
            </a:r>
            <a:r>
              <a:rPr lang="en-US" b="1" dirty="0"/>
              <a:t>workforce expansion</a:t>
            </a:r>
            <a:r>
              <a:rPr lang="en-US" dirty="0"/>
              <a:t> or downsizing based on data.</a:t>
            </a:r>
            <a:br>
              <a:rPr lang="en-US" dirty="0"/>
            </a:br>
            <a:r>
              <a:rPr lang="en-US" dirty="0"/>
              <a:t>✅ </a:t>
            </a:r>
            <a:r>
              <a:rPr lang="en-US" i="1" dirty="0"/>
              <a:t>Example:</a:t>
            </a:r>
            <a:r>
              <a:rPr lang="en-US" dirty="0"/>
              <a:t> A company uses OLAP to check which departments have the highest turnover rate and take corrective actions.</a:t>
            </a:r>
          </a:p>
        </p:txBody>
      </p:sp>
    </p:spTree>
    <p:extLst>
      <p:ext uri="{BB962C8B-B14F-4D97-AF65-F5344CB8AC3E}">
        <p14:creationId xmlns:p14="http://schemas.microsoft.com/office/powerpoint/2010/main" val="88098907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F94EB4-F31E-263B-49A3-64C23F5B76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84183D-63FF-67A3-4552-8789D4BE2678}"/>
              </a:ext>
            </a:extLst>
          </p:cNvPr>
          <p:cNvSpPr>
            <a:spLocks noGrp="1"/>
          </p:cNvSpPr>
          <p:nvPr>
            <p:ph type="title"/>
          </p:nvPr>
        </p:nvSpPr>
        <p:spPr/>
        <p:txBody>
          <a:bodyPr/>
          <a:lstStyle/>
          <a:p>
            <a:r>
              <a:rPr lang="en-IN" dirty="0"/>
              <a:t>OLAP Tools and Technologies</a:t>
            </a:r>
          </a:p>
        </p:txBody>
      </p:sp>
      <p:sp>
        <p:nvSpPr>
          <p:cNvPr id="5" name="TextBox 4">
            <a:extLst>
              <a:ext uri="{FF2B5EF4-FFF2-40B4-BE49-F238E27FC236}">
                <a16:creationId xmlns:a16="http://schemas.microsoft.com/office/drawing/2014/main" id="{DC673F32-5E13-FB06-1692-3ADC85E8D3C1}"/>
              </a:ext>
            </a:extLst>
          </p:cNvPr>
          <p:cNvSpPr txBox="1"/>
          <p:nvPr/>
        </p:nvSpPr>
        <p:spPr>
          <a:xfrm>
            <a:off x="313267" y="1417638"/>
            <a:ext cx="8153400" cy="1754326"/>
          </a:xfrm>
          <a:prstGeom prst="rect">
            <a:avLst/>
          </a:prstGeom>
          <a:noFill/>
        </p:spPr>
        <p:txBody>
          <a:bodyPr wrap="square">
            <a:spAutoFit/>
          </a:bodyPr>
          <a:lstStyle/>
          <a:p>
            <a:pPr>
              <a:buNone/>
            </a:pPr>
            <a:r>
              <a:rPr lang="en-US" b="1"/>
              <a:t>🌐 6. Healthcare and Insurance</a:t>
            </a:r>
          </a:p>
          <a:p>
            <a:pPr>
              <a:buFont typeface="Arial" panose="020B0604020202020204" pitchFamily="34" charset="0"/>
              <a:buChar char="•"/>
            </a:pPr>
            <a:r>
              <a:rPr lang="en-US"/>
              <a:t>Analyze </a:t>
            </a:r>
            <a:r>
              <a:rPr lang="en-US" b="1"/>
              <a:t>patient records</a:t>
            </a:r>
            <a:r>
              <a:rPr lang="en-US"/>
              <a:t> for treatment effectiveness.</a:t>
            </a:r>
          </a:p>
          <a:p>
            <a:pPr>
              <a:buFont typeface="Arial" panose="020B0604020202020204" pitchFamily="34" charset="0"/>
              <a:buChar char="•"/>
            </a:pPr>
            <a:r>
              <a:rPr lang="en-US"/>
              <a:t>Detect </a:t>
            </a:r>
            <a:r>
              <a:rPr lang="en-US" b="1"/>
              <a:t>fraudulent claims</a:t>
            </a:r>
            <a:r>
              <a:rPr lang="en-US"/>
              <a:t> in insurance.</a:t>
            </a:r>
          </a:p>
          <a:p>
            <a:pPr>
              <a:buFont typeface="Arial" panose="020B0604020202020204" pitchFamily="34" charset="0"/>
              <a:buChar char="•"/>
            </a:pPr>
            <a:r>
              <a:rPr lang="en-US"/>
              <a:t>Identify </a:t>
            </a:r>
            <a:r>
              <a:rPr lang="en-US" b="1"/>
              <a:t>trends in diseases</a:t>
            </a:r>
            <a:r>
              <a:rPr lang="en-US"/>
              <a:t> and plan resources accordingly.</a:t>
            </a:r>
            <a:br>
              <a:rPr lang="en-US"/>
            </a:br>
            <a:r>
              <a:rPr lang="en-US"/>
              <a:t>✅ </a:t>
            </a:r>
            <a:r>
              <a:rPr lang="en-US" i="1"/>
              <a:t>Example:</a:t>
            </a:r>
            <a:r>
              <a:rPr lang="en-US"/>
              <a:t> A hospital uses OLAP to track which treatments have the highest success rates.</a:t>
            </a:r>
            <a:endParaRPr lang="en-US" dirty="0"/>
          </a:p>
        </p:txBody>
      </p:sp>
      <p:sp>
        <p:nvSpPr>
          <p:cNvPr id="8" name="TextBox 7">
            <a:extLst>
              <a:ext uri="{FF2B5EF4-FFF2-40B4-BE49-F238E27FC236}">
                <a16:creationId xmlns:a16="http://schemas.microsoft.com/office/drawing/2014/main" id="{43B80D1E-E8C0-85EC-3C4A-70F4016B182F}"/>
              </a:ext>
            </a:extLst>
          </p:cNvPr>
          <p:cNvSpPr txBox="1"/>
          <p:nvPr/>
        </p:nvSpPr>
        <p:spPr>
          <a:xfrm>
            <a:off x="355602" y="3686036"/>
            <a:ext cx="8229599" cy="1477328"/>
          </a:xfrm>
          <a:prstGeom prst="rect">
            <a:avLst/>
          </a:prstGeom>
          <a:noFill/>
        </p:spPr>
        <p:txBody>
          <a:bodyPr wrap="square">
            <a:spAutoFit/>
          </a:bodyPr>
          <a:lstStyle/>
          <a:p>
            <a:pPr>
              <a:buNone/>
            </a:pPr>
            <a:r>
              <a:rPr lang="en-US" b="1" dirty="0"/>
              <a:t>🚀 Key Takeaway</a:t>
            </a:r>
          </a:p>
          <a:p>
            <a:pPr>
              <a:buNone/>
            </a:pPr>
            <a:r>
              <a:rPr lang="en-US" dirty="0"/>
              <a:t>OLAP helps businesses:</a:t>
            </a:r>
          </a:p>
          <a:p>
            <a:pPr>
              <a:buFont typeface="Arial" panose="020B0604020202020204" pitchFamily="34" charset="0"/>
              <a:buChar char="•"/>
            </a:pPr>
            <a:r>
              <a:rPr lang="en-US" b="1" dirty="0"/>
              <a:t>Make faster, data-driven decisions</a:t>
            </a:r>
            <a:r>
              <a:rPr lang="en-US" dirty="0"/>
              <a:t>.</a:t>
            </a:r>
          </a:p>
          <a:p>
            <a:pPr>
              <a:buFont typeface="Arial" panose="020B0604020202020204" pitchFamily="34" charset="0"/>
              <a:buChar char="•"/>
            </a:pPr>
            <a:r>
              <a:rPr lang="en-US" b="1" dirty="0"/>
              <a:t>Identify trends and patterns</a:t>
            </a:r>
            <a:r>
              <a:rPr lang="en-US" dirty="0"/>
              <a:t> to gain insights.</a:t>
            </a:r>
          </a:p>
          <a:p>
            <a:pPr>
              <a:buFont typeface="Arial" panose="020B0604020202020204" pitchFamily="34" charset="0"/>
              <a:buChar char="•"/>
            </a:pPr>
            <a:r>
              <a:rPr lang="en-US" b="1" dirty="0"/>
              <a:t>Improve efficiency</a:t>
            </a:r>
            <a:r>
              <a:rPr lang="en-US" dirty="0"/>
              <a:t> by analyzing multi-dimensional data effectively.</a:t>
            </a:r>
          </a:p>
        </p:txBody>
      </p:sp>
    </p:spTree>
    <p:extLst>
      <p:ext uri="{BB962C8B-B14F-4D97-AF65-F5344CB8AC3E}">
        <p14:creationId xmlns:p14="http://schemas.microsoft.com/office/powerpoint/2010/main" val="3854147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63.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18.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19.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pic>
        <p:nvPicPr>
          <p:cNvPr id="3" name="Picture 2" descr="temp_20.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78</TotalTime>
  <Words>3283</Words>
  <Application>Microsoft Office PowerPoint</Application>
  <PresentationFormat>On-screen Show (4:3)</PresentationFormat>
  <Paragraphs>303</Paragraphs>
  <Slides>67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67</vt:i4>
      </vt:variant>
    </vt:vector>
  </HeadingPairs>
  <TitlesOfParts>
    <vt:vector size="71" baseType="lpstr">
      <vt:lpstr>Arial</vt:lpstr>
      <vt:lpstr>Calibri</vt:lpstr>
      <vt:lpstr>Times New Roman</vt:lpstr>
      <vt:lpstr>Office Theme</vt:lpstr>
      <vt:lpstr>PowerPoint Presentation</vt:lpstr>
      <vt:lpstr>OLAP</vt:lpstr>
      <vt:lpstr>OLAP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OLAP Tools and Technologies</vt:lpstr>
      <vt:lpstr>OLAP Tools and Technologies</vt:lpstr>
      <vt:lpstr>OLAP Tools and Technologies</vt:lpstr>
      <vt:lpstr>OLAP Tools and Technologies</vt:lpstr>
      <vt:lpstr>OLAP Tools and Technologies</vt:lpstr>
      <vt:lpstr>OLAP Tools and Technologies</vt:lpstr>
      <vt:lpstr>OLAP Tools and Technologies</vt:lpstr>
      <vt:lpstr>OLAP Tools and Technologies</vt:lpstr>
      <vt:lpstr>OLAP Tools and Technologies</vt:lpstr>
      <vt:lpstr>OLAP Tools and Technologies</vt:lpstr>
      <vt:lpstr>OLAP Tools and Technologies</vt:lpstr>
      <vt:lpstr>OLAP Tools and Technologies</vt:lpstr>
      <vt:lpstr>OLAP Tools and Technologies</vt:lpstr>
      <vt:lpstr>OLAP Tools and Technologies</vt:lpstr>
      <vt:lpstr>OLAP Tools and Technologies</vt:lpstr>
      <vt:lpstr>OLAP Tools and Technologies</vt:lpstr>
      <vt:lpstr>OLAP Tools and Technologies</vt:lpstr>
      <vt:lpstr>OLAP Tools and Technologies</vt:lpstr>
      <vt:lpstr>OLAP Tools and Technologies</vt:lpstr>
      <vt:lpstr>OLAP Tools and Technologies</vt:lpstr>
      <vt:lpstr>OLAP Tools and Technologies</vt:lpstr>
      <vt:lpstr>OLAP Tools and Technologies</vt:lpstr>
      <vt:lpstr>OLAP Tools and Technologies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Rohit Miri</dc:creator>
  <cp:keywords/>
  <dc:description>generated using python-pptx</dc:description>
  <cp:lastModifiedBy>Madhurima Rawat</cp:lastModifiedBy>
  <cp:revision>15</cp:revision>
  <dcterms:created xsi:type="dcterms:W3CDTF">2013-01-27T09:14:16Z</dcterms:created>
  <dcterms:modified xsi:type="dcterms:W3CDTF">2025-04-10T10:00:40Z</dcterms:modified>
  <cp:category/>
</cp:coreProperties>
</file>