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57" r:id="rId11"/>
    <p:sldId id="258" r:id="rId12"/>
    <p:sldId id="259" r:id="rId13"/>
    <p:sldId id="260" r:id="rId14"/>
    <p:sldId id="261" r:id="rId15"/>
    <p:sldId id="265" r:id="rId16"/>
    <p:sldId id="266" r:id="rId17"/>
    <p:sldId id="267" r:id="rId18"/>
    <p:sldId id="26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6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9B73-2A4F-7D5B-C0EC-FF4A4249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Maintaining the DW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6D781-6957-FB04-03BA-45651CED1444}"/>
              </a:ext>
            </a:extLst>
          </p:cNvPr>
          <p:cNvSpPr txBox="1"/>
          <p:nvPr/>
        </p:nvSpPr>
        <p:spPr>
          <a:xfrm>
            <a:off x="220134" y="1338072"/>
            <a:ext cx="8390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✅ Maintaining a Data Warehouse – Easy Explanation</a:t>
            </a:r>
          </a:p>
          <a:p>
            <a:r>
              <a:rPr lang="en-US" dirty="0"/>
              <a:t>A </a:t>
            </a:r>
            <a:r>
              <a:rPr lang="en-US" b="1" dirty="0"/>
              <a:t>data warehouse</a:t>
            </a:r>
            <a:r>
              <a:rPr lang="en-US" dirty="0"/>
              <a:t> is a </a:t>
            </a:r>
            <a:r>
              <a:rPr lang="en-US" b="1" dirty="0"/>
              <a:t>large collection of data</a:t>
            </a:r>
            <a:r>
              <a:rPr lang="en-US" dirty="0"/>
              <a:t> gathered from different sources, used for </a:t>
            </a:r>
            <a:r>
              <a:rPr lang="en-US" b="1" dirty="0"/>
              <a:t>analysis and reporting</a:t>
            </a:r>
            <a:r>
              <a:rPr lang="en-US" dirty="0"/>
              <a:t>. Maintaining it means </a:t>
            </a:r>
            <a:r>
              <a:rPr lang="en-US" b="1" dirty="0"/>
              <a:t>keeping the data accurate, organized, and up to date</a:t>
            </a:r>
            <a:r>
              <a:rPr lang="en-US" dirty="0"/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023DD5-21BB-7D02-AEEB-B36136B42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C79D05-85AC-20C5-BCCE-92754B97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23D8563-4B4D-C017-27B1-D2A14E815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9" y="2593188"/>
            <a:ext cx="824484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Steps for Maintaining a Data Warehouse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📥 1. Data Loading (ETL Process)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stands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Extract, Transform, and Load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how new data is added to the warehouse: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 data from various sources (databases, files, etc.).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Clean, format, and organize the data.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 the processed data into the warehouse.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retail company extracts sales data from its stores, transforms it into a consistent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format, and loads it into the data warehouse daily.</a:t>
            </a:r>
          </a:p>
        </p:txBody>
      </p:sp>
    </p:spTree>
    <p:extLst>
      <p:ext uri="{BB962C8B-B14F-4D97-AF65-F5344CB8AC3E}">
        <p14:creationId xmlns:p14="http://schemas.microsoft.com/office/powerpoint/2010/main" val="243790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3A19-C166-155A-DDBB-5543EF4D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Cloud-Based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DFDDF-2F11-30C9-FFD6-47C215895449}"/>
              </a:ext>
            </a:extLst>
          </p:cNvPr>
          <p:cNvSpPr txBox="1"/>
          <p:nvPr/>
        </p:nvSpPr>
        <p:spPr>
          <a:xfrm>
            <a:off x="338667" y="1451843"/>
            <a:ext cx="7950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💡 What is Cloud-Based Data Warehousing?</a:t>
            </a:r>
          </a:p>
          <a:p>
            <a:pPr>
              <a:buNone/>
            </a:pPr>
            <a:r>
              <a:rPr lang="en-US"/>
              <a:t>A </a:t>
            </a:r>
            <a:r>
              <a:rPr lang="en-US" b="1"/>
              <a:t>cloud-based data warehouse</a:t>
            </a:r>
            <a:r>
              <a:rPr lang="en-US"/>
              <a:t> is a </a:t>
            </a:r>
            <a:r>
              <a:rPr lang="en-US" b="1"/>
              <a:t>large data storage system</a:t>
            </a:r>
            <a:r>
              <a:rPr lang="en-US"/>
              <a:t> hosted on the </a:t>
            </a:r>
            <a:r>
              <a:rPr lang="en-US" b="1"/>
              <a:t>internet (cloud)</a:t>
            </a:r>
            <a:r>
              <a:rPr lang="en-US"/>
              <a:t> instead of on physical servers. It is used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Store massive amounts of data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Process and analyze</a:t>
            </a:r>
            <a:r>
              <a:rPr lang="en-US"/>
              <a:t> data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Provide </a:t>
            </a:r>
            <a:r>
              <a:rPr lang="en-US" b="1"/>
              <a:t>on-demand access</a:t>
            </a:r>
            <a:r>
              <a:rPr lang="en-US"/>
              <a:t> from anywhere.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7D690-F4FB-E10C-C9F4-065792E2EC97}"/>
              </a:ext>
            </a:extLst>
          </p:cNvPr>
          <p:cNvSpPr txBox="1"/>
          <p:nvPr/>
        </p:nvSpPr>
        <p:spPr>
          <a:xfrm>
            <a:off x="203199" y="3553303"/>
            <a:ext cx="84243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🌐 How It Works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Collection:</a:t>
            </a:r>
            <a:r>
              <a:rPr lang="en-US" dirty="0"/>
              <a:t> Data is collected from different sources (e.g., sales, marketing, customer databases).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Storage in the Cloud:</a:t>
            </a:r>
            <a:r>
              <a:rPr lang="en-US" dirty="0"/>
              <a:t> The data is stored in </a:t>
            </a:r>
            <a:r>
              <a:rPr lang="en-US" b="1" dirty="0"/>
              <a:t>cloud servers</a:t>
            </a:r>
            <a:r>
              <a:rPr lang="en-US" dirty="0"/>
              <a:t> (Amazon AWS, Google Cloud, Microsoft Azure, etc.).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Analysis:</a:t>
            </a:r>
            <a:r>
              <a:rPr lang="en-US" dirty="0"/>
              <a:t> You can run </a:t>
            </a:r>
            <a:r>
              <a:rPr lang="en-US" b="1" dirty="0"/>
              <a:t>queries, reports, and visualizations</a:t>
            </a:r>
            <a:r>
              <a:rPr lang="en-US" dirty="0"/>
              <a:t> using cloud-based tools.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Access Anytime, Anywhere:</a:t>
            </a:r>
            <a:r>
              <a:rPr lang="en-US" dirty="0"/>
              <a:t> Since it’s on the cloud, you can </a:t>
            </a:r>
            <a:r>
              <a:rPr lang="en-US" b="1" dirty="0"/>
              <a:t>access it remotely</a:t>
            </a:r>
            <a:r>
              <a:rPr lang="en-US" dirty="0"/>
              <a:t> from any device with an internet connection.</a:t>
            </a:r>
          </a:p>
        </p:txBody>
      </p:sp>
    </p:spTree>
    <p:extLst>
      <p:ext uri="{BB962C8B-B14F-4D97-AF65-F5344CB8AC3E}">
        <p14:creationId xmlns:p14="http://schemas.microsoft.com/office/powerpoint/2010/main" val="165792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6580-64CD-B743-B076-58306C0AF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7738-70AA-2FAF-CCFF-54332BBC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Maintaining the DW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9339B2-013C-08B5-F69A-7929A4E5F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ABD3E6-39F0-E4AC-1481-C6C098D1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4B0F0-0D52-D244-73B3-71473D4DDE89}"/>
              </a:ext>
            </a:extLst>
          </p:cNvPr>
          <p:cNvSpPr txBox="1"/>
          <p:nvPr/>
        </p:nvSpPr>
        <p:spPr>
          <a:xfrm>
            <a:off x="457200" y="1300526"/>
            <a:ext cx="7797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🔍 2. Data Cleaning and Quality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the data is </a:t>
            </a:r>
            <a:r>
              <a:rPr lang="en-US" b="1" dirty="0"/>
              <a:t>correct, consistent, and free of errors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b="1" dirty="0"/>
              <a:t>duplicate, incomplete, or incorrect records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 the accuracy of data regularly.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r>
              <a:rPr lang="en-US" dirty="0"/>
              <a:t> If two records have the same customer ID but different contact numbers, the system flags the inconsistency for correction.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0151B-3D5E-2BF1-CDFC-3C0817B2694C}"/>
              </a:ext>
            </a:extLst>
          </p:cNvPr>
          <p:cNvSpPr txBox="1"/>
          <p:nvPr/>
        </p:nvSpPr>
        <p:spPr>
          <a:xfrm>
            <a:off x="670984" y="3544838"/>
            <a:ext cx="80158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🔄 3. Data Refreshing and Updating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</a:t>
            </a:r>
            <a:r>
              <a:rPr lang="en-US" b="1" dirty="0"/>
              <a:t>update the data</a:t>
            </a:r>
            <a:r>
              <a:rPr lang="en-US" dirty="0"/>
              <a:t> to reflect the latest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warehouses update </a:t>
            </a:r>
            <a:r>
              <a:rPr lang="en-US" b="1" dirty="0"/>
              <a:t>in real-time</a:t>
            </a:r>
            <a:r>
              <a:rPr lang="en-US" dirty="0"/>
              <a:t>, while others refresh </a:t>
            </a:r>
            <a:r>
              <a:rPr lang="en-US" b="1" dirty="0"/>
              <a:t>daily or weekly</a:t>
            </a:r>
            <a:r>
              <a:rPr lang="en-US" dirty="0"/>
              <a:t>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r>
              <a:rPr lang="en-US" dirty="0"/>
              <a:t> An e-commerce company refreshes its warehouse every night to include the day’s sales and inventory data.</a:t>
            </a:r>
          </a:p>
        </p:txBody>
      </p:sp>
    </p:spTree>
    <p:extLst>
      <p:ext uri="{BB962C8B-B14F-4D97-AF65-F5344CB8AC3E}">
        <p14:creationId xmlns:p14="http://schemas.microsoft.com/office/powerpoint/2010/main" val="1730718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3856-29FC-3FF6-4262-3D103FD39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B4D8-6E9D-C223-ACF0-28B076A3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Cloud-Based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65CB7-75A7-5B13-7A50-555B85817B08}"/>
              </a:ext>
            </a:extLst>
          </p:cNvPr>
          <p:cNvSpPr txBox="1"/>
          <p:nvPr/>
        </p:nvSpPr>
        <p:spPr>
          <a:xfrm>
            <a:off x="338667" y="1451843"/>
            <a:ext cx="7950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🛠️ Popular Cloud Data Warehousing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Amazon Redshift:</a:t>
            </a:r>
            <a:r>
              <a:rPr lang="en-IN" dirty="0"/>
              <a:t> Used for large-scale data storage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Google </a:t>
            </a:r>
            <a:r>
              <a:rPr lang="en-IN" b="1" dirty="0" err="1"/>
              <a:t>BigQuery</a:t>
            </a:r>
            <a:r>
              <a:rPr lang="en-IN" b="1" dirty="0"/>
              <a:t>:</a:t>
            </a:r>
            <a:r>
              <a:rPr lang="en-IN" dirty="0"/>
              <a:t> Offers fast SQL-like querying on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Snowflake:</a:t>
            </a:r>
            <a:r>
              <a:rPr lang="en-IN" dirty="0"/>
              <a:t> A flexible, easy-to-use cloud warehouse with fast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Microsoft Azure Synapse Analytics:</a:t>
            </a:r>
            <a:r>
              <a:rPr lang="en-IN" dirty="0"/>
              <a:t> Used for big data processing and analytics.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8DC6814-4EB5-D8E4-AA02-FB5F93C25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467E9EE-7FBD-69E9-D593-70BBF9883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3" y="3313280"/>
            <a:ext cx="852133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🔧 Advantages of Cloud-Based Data Warehousing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📊 1. 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or decrease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storage and processing power as needed.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need to buy new servers or hardware.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e-commerce company experiences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heavy traffic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during sales season. It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 up the cloud warehouse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faster performance and scale it down afterward.</a:t>
            </a:r>
          </a:p>
        </p:txBody>
      </p:sp>
    </p:spTree>
    <p:extLst>
      <p:ext uri="{BB962C8B-B14F-4D97-AF65-F5344CB8AC3E}">
        <p14:creationId xmlns:p14="http://schemas.microsoft.com/office/powerpoint/2010/main" val="419387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A227A-EF93-CF24-62BB-EA173F04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298C-6C3C-C216-624F-8C2C673B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Cloud-Based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60C34-0FCA-9ECB-0DBA-1C2B79C089DA}"/>
              </a:ext>
            </a:extLst>
          </p:cNvPr>
          <p:cNvSpPr txBox="1"/>
          <p:nvPr/>
        </p:nvSpPr>
        <p:spPr>
          <a:xfrm>
            <a:off x="338667" y="1451843"/>
            <a:ext cx="7950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💰 2. Cost-Efficiency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</a:t>
            </a:r>
            <a:r>
              <a:rPr lang="en-US" b="1" dirty="0"/>
              <a:t>pay only for what you use</a:t>
            </a:r>
            <a:r>
              <a:rPr lang="en-US" dirty="0"/>
              <a:t> (subscription or pay-as-you-go model).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for expensive physical servers or maintenance.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small business only pays for the </a:t>
            </a:r>
            <a:r>
              <a:rPr lang="en-US" b="1" dirty="0"/>
              <a:t>storage and processing</a:t>
            </a:r>
            <a:r>
              <a:rPr lang="en-US" dirty="0"/>
              <a:t> it uses instead of investing in expensive on-premise hardware.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C0A632D-7E18-1614-6940-132DE7BF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BD275A6-CA2B-EC8E-65E8-2574459A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3" y="3805722"/>
            <a:ext cx="85213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b="1" dirty="0"/>
              <a:t>🚀 3. Faster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 warehouses use </a:t>
            </a:r>
            <a:r>
              <a:rPr lang="en-US" sz="2000" b="1" dirty="0"/>
              <a:t>parallel processing</a:t>
            </a:r>
            <a:r>
              <a:rPr lang="en-US" sz="2000" dirty="0"/>
              <a:t> for faster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You can run complex </a:t>
            </a:r>
            <a:r>
              <a:rPr lang="en-US" sz="2000" b="1" dirty="0"/>
              <a:t>data analysis in minutes</a:t>
            </a:r>
            <a:r>
              <a:rPr lang="en-US" sz="2000" dirty="0"/>
              <a:t>.</a:t>
            </a:r>
          </a:p>
          <a:p>
            <a:r>
              <a:rPr lang="en-US" sz="2000" dirty="0"/>
              <a:t>✅ </a:t>
            </a:r>
            <a:r>
              <a:rPr lang="en-US" sz="2000" i="1" dirty="0"/>
              <a:t>Example:</a:t>
            </a:r>
            <a:br>
              <a:rPr lang="en-US" sz="2000" dirty="0"/>
            </a:br>
            <a:r>
              <a:rPr lang="en-US" sz="2000" dirty="0"/>
              <a:t>A company uses </a:t>
            </a:r>
            <a:r>
              <a:rPr lang="en-US" sz="2000" b="1" dirty="0"/>
              <a:t>Google </a:t>
            </a:r>
            <a:r>
              <a:rPr lang="en-US" sz="2000" b="1" dirty="0" err="1"/>
              <a:t>BigQuery</a:t>
            </a:r>
            <a:r>
              <a:rPr lang="en-US" sz="2000" dirty="0"/>
              <a:t> to analyze sales data from millions of transactions in seconds.</a:t>
            </a:r>
          </a:p>
        </p:txBody>
      </p:sp>
    </p:spTree>
    <p:extLst>
      <p:ext uri="{BB962C8B-B14F-4D97-AF65-F5344CB8AC3E}">
        <p14:creationId xmlns:p14="http://schemas.microsoft.com/office/powerpoint/2010/main" val="263642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3C477-EB80-7AF4-C968-35855E90B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F65C-03BD-A1F3-710C-250DFBD5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Cloud-Based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98B9C-49A7-4C93-54D8-E1EA91B31142}"/>
              </a:ext>
            </a:extLst>
          </p:cNvPr>
          <p:cNvSpPr txBox="1"/>
          <p:nvPr/>
        </p:nvSpPr>
        <p:spPr>
          <a:xfrm>
            <a:off x="338667" y="1451843"/>
            <a:ext cx="7950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🔒 4. Security and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 warehouses have </a:t>
            </a:r>
            <a:r>
              <a:rPr lang="en-US" b="1" dirty="0"/>
              <a:t>built-in security</a:t>
            </a:r>
            <a:r>
              <a:rPr lang="en-US" dirty="0"/>
              <a:t> features like encryption and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automatically </a:t>
            </a:r>
            <a:r>
              <a:rPr lang="en-US" b="1" dirty="0"/>
              <a:t>backed up</a:t>
            </a:r>
            <a:r>
              <a:rPr lang="en-US" dirty="0"/>
              <a:t>, preventing loss.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financial company uses </a:t>
            </a:r>
            <a:r>
              <a:rPr lang="en-US" b="1" dirty="0"/>
              <a:t>Snowflake</a:t>
            </a:r>
            <a:r>
              <a:rPr lang="en-US" dirty="0"/>
              <a:t> to store customer records with </a:t>
            </a:r>
            <a:r>
              <a:rPr lang="en-US" b="1" dirty="0"/>
              <a:t>encrypted access</a:t>
            </a:r>
            <a:r>
              <a:rPr lang="en-US" dirty="0"/>
              <a:t> to protect sensitive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B897E3D-CBC8-430E-6E4F-00E46E65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DD4E62C-7DC6-F630-94CB-7B94C03A4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3" y="3805722"/>
            <a:ext cx="85213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b="1" dirty="0"/>
              <a:t>🔄 5. Accessibility and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Teams can </a:t>
            </a:r>
            <a:r>
              <a:rPr lang="en-US" sz="2000" b="1" dirty="0"/>
              <a:t>access the data from anywhere</a:t>
            </a:r>
            <a:r>
              <a:rPr lang="en-US" sz="2000" dirty="0"/>
              <a:t> with an internet connection.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Multiple users can </a:t>
            </a:r>
            <a:r>
              <a:rPr lang="en-US" sz="2000" b="1" dirty="0"/>
              <a:t>collaborate</a:t>
            </a:r>
            <a:r>
              <a:rPr lang="en-US" sz="2000" dirty="0"/>
              <a:t> and work on the same data simultaneously.</a:t>
            </a:r>
          </a:p>
          <a:p>
            <a:r>
              <a:rPr lang="en-US" sz="2000" dirty="0"/>
              <a:t>✅ </a:t>
            </a:r>
            <a:r>
              <a:rPr lang="en-US" sz="2000" i="1" dirty="0"/>
              <a:t>Example:</a:t>
            </a:r>
            <a:br>
              <a:rPr lang="en-US" sz="2000" dirty="0"/>
            </a:br>
            <a:r>
              <a:rPr lang="en-US" sz="2000" dirty="0"/>
              <a:t>A global company uses </a:t>
            </a:r>
            <a:r>
              <a:rPr lang="en-US" sz="2000" b="1" dirty="0"/>
              <a:t>Amazon Redshift</a:t>
            </a:r>
            <a:r>
              <a:rPr lang="en-US" sz="2000" dirty="0"/>
              <a:t> to let teams from different countries </a:t>
            </a:r>
            <a:r>
              <a:rPr lang="en-US" sz="2000" b="1" dirty="0"/>
              <a:t>access and analyze the same data</a:t>
            </a:r>
            <a:r>
              <a:rPr lang="en-US" sz="2000" dirty="0"/>
              <a:t> in real time.</a:t>
            </a:r>
          </a:p>
        </p:txBody>
      </p:sp>
    </p:spTree>
    <p:extLst>
      <p:ext uri="{BB962C8B-B14F-4D97-AF65-F5344CB8AC3E}">
        <p14:creationId xmlns:p14="http://schemas.microsoft.com/office/powerpoint/2010/main" val="353230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A9963-607B-A5ED-B9E6-E64F5FC74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B955-3BCC-916F-1FE2-416A400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Cloud-Based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49B51-21C5-CFBF-BF5B-09C1C632A8EA}"/>
              </a:ext>
            </a:extLst>
          </p:cNvPr>
          <p:cNvSpPr txBox="1"/>
          <p:nvPr/>
        </p:nvSpPr>
        <p:spPr>
          <a:xfrm>
            <a:off x="338667" y="1451843"/>
            <a:ext cx="7950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Takeaway</a:t>
            </a:r>
          </a:p>
          <a:p>
            <a:pPr>
              <a:buNone/>
            </a:pPr>
            <a:r>
              <a:rPr lang="en-US" dirty="0"/>
              <a:t>Cloud-based data warehousing offers: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Flexible and scalable storage</a:t>
            </a:r>
            <a:r>
              <a:rPr lang="en-US" dirty="0"/>
              <a:t> without physical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performance</a:t>
            </a:r>
            <a:r>
              <a:rPr lang="en-US" dirty="0"/>
              <a:t> for large-scale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savings</a:t>
            </a:r>
            <a:r>
              <a:rPr lang="en-US" dirty="0"/>
              <a:t> with pay-as-you-go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and reliable backup</a:t>
            </a:r>
            <a:r>
              <a:rPr lang="en-US" dirty="0"/>
              <a:t> with remote access.</a:t>
            </a:r>
          </a:p>
          <a:p>
            <a:r>
              <a:rPr lang="en-US" dirty="0"/>
              <a:t>It makes </a:t>
            </a:r>
            <a:r>
              <a:rPr lang="en-US" b="1" dirty="0"/>
              <a:t>data management, analysis, and reporting</a:t>
            </a:r>
            <a:r>
              <a:rPr lang="en-US" dirty="0"/>
              <a:t> faster, easier, and more efficient.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18C8440-8C92-1F86-6187-1D25FFCDC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8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89734-94B7-6667-F089-ED5F29D40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DCCB-E3E9-5C46-7ADC-3D723F79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Future Trends in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A2F52-DA6B-0797-705F-293492A0CCD2}"/>
              </a:ext>
            </a:extLst>
          </p:cNvPr>
          <p:cNvSpPr txBox="1"/>
          <p:nvPr/>
        </p:nvSpPr>
        <p:spPr>
          <a:xfrm>
            <a:off x="338667" y="1451843"/>
            <a:ext cx="7950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💡 What are Future Trends in Data Warehousing?</a:t>
            </a:r>
          </a:p>
          <a:p>
            <a:r>
              <a:rPr lang="en-US" dirty="0"/>
              <a:t>Data warehousing is </a:t>
            </a:r>
            <a:r>
              <a:rPr lang="en-US" b="1" dirty="0"/>
              <a:t>constantly evolving</a:t>
            </a:r>
            <a:r>
              <a:rPr lang="en-US" dirty="0"/>
              <a:t> with new technologies and methods to </a:t>
            </a:r>
            <a:r>
              <a:rPr lang="en-US" b="1" dirty="0"/>
              <a:t>store, manage, and analyze data</a:t>
            </a:r>
            <a:r>
              <a:rPr lang="en-US" dirty="0"/>
              <a:t> more efficiently. Here are some </a:t>
            </a:r>
            <a:r>
              <a:rPr lang="en-US" b="1" dirty="0"/>
              <a:t>future trends</a:t>
            </a:r>
            <a:r>
              <a:rPr lang="en-US" dirty="0"/>
              <a:t> you can expect: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95554E8-23E8-6B10-996B-4A674AD9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23DC9-0B05-F2D7-5001-18BBACB0F7A3}"/>
              </a:ext>
            </a:extLst>
          </p:cNvPr>
          <p:cNvSpPr txBox="1"/>
          <p:nvPr/>
        </p:nvSpPr>
        <p:spPr>
          <a:xfrm>
            <a:off x="338667" y="3097875"/>
            <a:ext cx="78316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🌐 1. Cloud-First Data Warehousing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companies are moving their data warehouses to the </a:t>
            </a:r>
            <a:r>
              <a:rPr lang="en-US" b="1" dirty="0"/>
              <a:t>cloud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Cloud-based data warehouses offer </a:t>
            </a:r>
            <a:r>
              <a:rPr lang="en-US" b="1" dirty="0"/>
              <a:t>faster performance, lower costs, and easier scalability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Providers like </a:t>
            </a:r>
            <a:r>
              <a:rPr lang="en-US" b="1" dirty="0"/>
              <a:t>Amazon Redshift, Google </a:t>
            </a:r>
            <a:r>
              <a:rPr lang="en-US" b="1" dirty="0" err="1"/>
              <a:t>BigQuery</a:t>
            </a:r>
            <a:r>
              <a:rPr lang="en-US" b="1" dirty="0"/>
              <a:t>, Snowflake, and Azure Synapse</a:t>
            </a:r>
            <a:r>
              <a:rPr lang="en-US" dirty="0"/>
              <a:t> are becoming more popular.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company uses </a:t>
            </a:r>
            <a:r>
              <a:rPr lang="en-US" b="1" dirty="0"/>
              <a:t>Google </a:t>
            </a:r>
            <a:r>
              <a:rPr lang="en-US" b="1" dirty="0" err="1"/>
              <a:t>BigQuery</a:t>
            </a:r>
            <a:r>
              <a:rPr lang="en-US" dirty="0"/>
              <a:t> to store and analyze massive customer data without investing in physical servers.</a:t>
            </a:r>
          </a:p>
        </p:txBody>
      </p:sp>
    </p:spTree>
    <p:extLst>
      <p:ext uri="{BB962C8B-B14F-4D97-AF65-F5344CB8AC3E}">
        <p14:creationId xmlns:p14="http://schemas.microsoft.com/office/powerpoint/2010/main" val="2641059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AA47A-BECF-D045-9EF1-B7279B83D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382B-C879-EA6B-A43D-E3B0A4CA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Future Trends in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0A3D0-AEB5-D384-A1F4-9D2897E38FE1}"/>
              </a:ext>
            </a:extLst>
          </p:cNvPr>
          <p:cNvSpPr txBox="1"/>
          <p:nvPr/>
        </p:nvSpPr>
        <p:spPr>
          <a:xfrm>
            <a:off x="338667" y="1451843"/>
            <a:ext cx="7950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🤖 2. Use of Artificial Intelligence (AI) and Machine Learning (ML)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warehouses will </a:t>
            </a:r>
            <a:r>
              <a:rPr lang="en-US" b="1" dirty="0"/>
              <a:t>integrate AI and ML</a:t>
            </a:r>
            <a:r>
              <a:rPr lang="en-US" dirty="0"/>
              <a:t> to </a:t>
            </a:r>
            <a:r>
              <a:rPr lang="en-US" b="1" dirty="0"/>
              <a:t>automate data processing</a:t>
            </a:r>
            <a:r>
              <a:rPr lang="en-US" dirty="0"/>
              <a:t> and gain deeper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will help </a:t>
            </a:r>
            <a:r>
              <a:rPr lang="en-US" b="1" dirty="0"/>
              <a:t>predict trends</a:t>
            </a:r>
            <a:r>
              <a:rPr lang="en-US" dirty="0"/>
              <a:t> and suggest actions based on data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data cleaning and quality checks</a:t>
            </a:r>
            <a:r>
              <a:rPr lang="en-US" dirty="0"/>
              <a:t> will become common.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retail company uses AI-powered warehousing to </a:t>
            </a:r>
            <a:r>
              <a:rPr lang="en-US" b="1" dirty="0"/>
              <a:t>predict customer demand</a:t>
            </a:r>
            <a:r>
              <a:rPr lang="en-US" dirty="0"/>
              <a:t> and automatically adjust stock levels.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483F055-1D57-7669-46E3-B13AA43C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EBA56-D8FC-E3BF-4A13-EC96A07D921D}"/>
              </a:ext>
            </a:extLst>
          </p:cNvPr>
          <p:cNvSpPr txBox="1"/>
          <p:nvPr/>
        </p:nvSpPr>
        <p:spPr>
          <a:xfrm>
            <a:off x="228601" y="3815477"/>
            <a:ext cx="78316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🔥 3. Real-Time Data Warehousing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data warehouses process data in </a:t>
            </a:r>
            <a:r>
              <a:rPr lang="en-US" b="1" dirty="0"/>
              <a:t>batches</a:t>
            </a:r>
            <a:r>
              <a:rPr lang="en-US" dirty="0"/>
              <a:t> (e.g., daily updates).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future will focus on </a:t>
            </a:r>
            <a:r>
              <a:rPr lang="en-US" b="1" dirty="0"/>
              <a:t>real-time data processing</a:t>
            </a:r>
            <a:r>
              <a:rPr lang="en-US" dirty="0"/>
              <a:t>, allowing companies to </a:t>
            </a:r>
            <a:r>
              <a:rPr lang="en-US" b="1" dirty="0"/>
              <a:t>make instant decisions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data helps with </a:t>
            </a:r>
            <a:r>
              <a:rPr lang="en-US" b="1" dirty="0"/>
              <a:t>fraud detection, live customer insights, and immediate reporting</a:t>
            </a:r>
            <a:r>
              <a:rPr lang="en-US" dirty="0"/>
              <a:t>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bank uses </a:t>
            </a:r>
            <a:r>
              <a:rPr lang="en-US" b="1" dirty="0"/>
              <a:t>real-time data warehousing</a:t>
            </a:r>
            <a:r>
              <a:rPr lang="en-US" dirty="0"/>
              <a:t> to </a:t>
            </a:r>
            <a:r>
              <a:rPr lang="en-US" b="1" dirty="0"/>
              <a:t>detect and stop fraudulent transactions</a:t>
            </a:r>
            <a:r>
              <a:rPr lang="en-US" dirty="0"/>
              <a:t> as they happen.</a:t>
            </a:r>
          </a:p>
        </p:txBody>
      </p:sp>
    </p:spTree>
    <p:extLst>
      <p:ext uri="{BB962C8B-B14F-4D97-AF65-F5344CB8AC3E}">
        <p14:creationId xmlns:p14="http://schemas.microsoft.com/office/powerpoint/2010/main" val="103902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EE28-0C9B-D8A9-8BFE-824FC6F99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A95E-A151-2949-EAC1-8C6415D5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Future Trends in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F4452-27A8-2F55-BAEF-6F05501FC440}"/>
              </a:ext>
            </a:extLst>
          </p:cNvPr>
          <p:cNvSpPr txBox="1"/>
          <p:nvPr/>
        </p:nvSpPr>
        <p:spPr>
          <a:xfrm>
            <a:off x="338667" y="1451843"/>
            <a:ext cx="7950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🔄 4. Data Lakes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Companies will combine </a:t>
            </a:r>
            <a:r>
              <a:rPr lang="en-US" b="1" dirty="0"/>
              <a:t>data lakes and data warehouses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lakes</a:t>
            </a:r>
            <a:r>
              <a:rPr lang="en-US" dirty="0"/>
              <a:t> store raw, unstructured data (e.g., images, videos).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warehouses</a:t>
            </a:r>
            <a:r>
              <a:rPr lang="en-US" dirty="0"/>
              <a:t> store structured, processed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integration will allow businesses to </a:t>
            </a:r>
            <a:r>
              <a:rPr lang="en-US" b="1" dirty="0"/>
              <a:t>access both types of data</a:t>
            </a:r>
            <a:r>
              <a:rPr lang="en-US" dirty="0"/>
              <a:t> from one platform.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healthcare company uses a data lake for </a:t>
            </a:r>
            <a:r>
              <a:rPr lang="en-US" b="1" dirty="0"/>
              <a:t>X-ray images</a:t>
            </a:r>
            <a:r>
              <a:rPr lang="en-US" dirty="0"/>
              <a:t> and a data warehouse for </a:t>
            </a:r>
            <a:r>
              <a:rPr lang="en-US" b="1" dirty="0"/>
              <a:t>patient records</a:t>
            </a:r>
            <a:r>
              <a:rPr lang="en-US" dirty="0"/>
              <a:t>, allowing doctors to </a:t>
            </a:r>
            <a:r>
              <a:rPr lang="en-US" b="1" dirty="0"/>
              <a:t>view both together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B0163AE-98F7-EE8E-F8C2-C6285CE2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46E39-42BD-A2BF-991A-AC8BF6D2E05D}"/>
              </a:ext>
            </a:extLst>
          </p:cNvPr>
          <p:cNvSpPr txBox="1"/>
          <p:nvPr/>
        </p:nvSpPr>
        <p:spPr>
          <a:xfrm>
            <a:off x="186267" y="4113495"/>
            <a:ext cx="87714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🔒 5. Enhanced Data Security and Privacy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/>
              <a:t>growing data privacy regulations</a:t>
            </a:r>
            <a:r>
              <a:rPr lang="en-US" dirty="0"/>
              <a:t> (like GDPR and CCPA), warehouses will focus on </a:t>
            </a:r>
            <a:r>
              <a:rPr lang="en-US" b="1" dirty="0"/>
              <a:t>stronger security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masking, encryption, and access control</a:t>
            </a:r>
            <a:r>
              <a:rPr lang="en-US" dirty="0"/>
              <a:t> will become standard.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warehouses will include </a:t>
            </a:r>
            <a:r>
              <a:rPr lang="en-US" b="1" dirty="0"/>
              <a:t>automated compliance checks</a:t>
            </a:r>
            <a:r>
              <a:rPr lang="en-US" dirty="0"/>
              <a:t>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financial company uses </a:t>
            </a:r>
            <a:r>
              <a:rPr lang="en-US" b="1" dirty="0"/>
              <a:t>automated encryption</a:t>
            </a:r>
            <a:r>
              <a:rPr lang="en-US" dirty="0"/>
              <a:t> in its data warehouse to protect customer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7786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9323-FF58-748E-0449-3B7C97B5E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3CE1-6178-2B4A-55D7-4F039CA3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Future Trends in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FDB5F-C4B4-07F7-A525-D4CF3FED3600}"/>
              </a:ext>
            </a:extLst>
          </p:cNvPr>
          <p:cNvSpPr txBox="1"/>
          <p:nvPr/>
        </p:nvSpPr>
        <p:spPr>
          <a:xfrm>
            <a:off x="338667" y="1451843"/>
            <a:ext cx="7950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⚙️ 6. Automation and Self-Service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warehousing will become </a:t>
            </a:r>
            <a:r>
              <a:rPr lang="en-US" b="1" dirty="0"/>
              <a:t>more automated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Self-service analytics tools</a:t>
            </a:r>
            <a:r>
              <a:rPr lang="en-US" dirty="0"/>
              <a:t> will allow employees (even non-tech users) to easily create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Drag-and-drop interfaces</a:t>
            </a:r>
            <a:r>
              <a:rPr lang="en-US" dirty="0"/>
              <a:t> will make data analysis simpler.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sales manager uses </a:t>
            </a:r>
            <a:r>
              <a:rPr lang="en-US" b="1" dirty="0"/>
              <a:t>self-service tools</a:t>
            </a:r>
            <a:r>
              <a:rPr lang="en-US" dirty="0"/>
              <a:t> to create real-time reports without needing help from the IT team.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E4FC037-9823-0323-ED55-EE12572C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03FEA-DC41-D2C7-B2C6-0FFDEFA836A9}"/>
              </a:ext>
            </a:extLst>
          </p:cNvPr>
          <p:cNvSpPr txBox="1"/>
          <p:nvPr/>
        </p:nvSpPr>
        <p:spPr>
          <a:xfrm>
            <a:off x="186267" y="4113495"/>
            <a:ext cx="87714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🔍 7. Multi-Cloud and Hybrid Data Warehousing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Companies will use </a:t>
            </a:r>
            <a:r>
              <a:rPr lang="en-US" b="1" dirty="0"/>
              <a:t>multiple cloud platforms</a:t>
            </a:r>
            <a:r>
              <a:rPr lang="en-US" dirty="0"/>
              <a:t> to avoid being tied to one provider.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 solutions</a:t>
            </a:r>
            <a:r>
              <a:rPr lang="en-US" dirty="0"/>
              <a:t> (cloud + on-premises) will be common.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gives businesses more </a:t>
            </a:r>
            <a:r>
              <a:rPr lang="en-US" b="1" dirty="0"/>
              <a:t>flexibility and reliability</a:t>
            </a:r>
            <a:r>
              <a:rPr lang="en-US" dirty="0"/>
              <a:t>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company stores </a:t>
            </a:r>
            <a:r>
              <a:rPr lang="en-US" b="1" dirty="0"/>
              <a:t>sensitive data on-premises</a:t>
            </a:r>
            <a:r>
              <a:rPr lang="en-US" dirty="0"/>
              <a:t> for security but uses the </a:t>
            </a:r>
            <a:r>
              <a:rPr lang="en-US" b="1" dirty="0"/>
              <a:t>cloud for analytics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934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C9D0-26A3-2C16-CEFE-5A9FD9822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AB2E-7D90-CAE0-7013-64017589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Future Trends in Data Warehousing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DF2E0-0A10-23D0-0E56-B256EFB77077}"/>
              </a:ext>
            </a:extLst>
          </p:cNvPr>
          <p:cNvSpPr txBox="1"/>
          <p:nvPr/>
        </p:nvSpPr>
        <p:spPr>
          <a:xfrm>
            <a:off x="338667" y="1451843"/>
            <a:ext cx="7950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🚀 Key Takeaway</a:t>
            </a:r>
          </a:p>
          <a:p>
            <a:pPr>
              <a:buNone/>
            </a:pPr>
            <a:r>
              <a:rPr lang="en-US" dirty="0"/>
              <a:t>The future of data warehousing will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Cloud-first models</a:t>
            </a:r>
            <a:r>
              <a:rPr lang="en-US" dirty="0"/>
              <a:t> for flexibility and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and machine learning</a:t>
            </a:r>
            <a:r>
              <a:rPr lang="en-US" dirty="0"/>
              <a:t> for smarter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data processing</a:t>
            </a:r>
            <a:r>
              <a:rPr lang="en-US" dirty="0"/>
              <a:t> for faster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lakes integration</a:t>
            </a:r>
            <a:r>
              <a:rPr lang="en-US" dirty="0"/>
              <a:t> for handling all types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security and privacy</a:t>
            </a:r>
            <a:r>
              <a:rPr lang="en-US" dirty="0"/>
              <a:t> features.</a:t>
            </a:r>
          </a:p>
          <a:p>
            <a:r>
              <a:rPr lang="en-US" dirty="0"/>
              <a:t>These trends will make data warehousing </a:t>
            </a:r>
            <a:r>
              <a:rPr lang="en-US" b="1" dirty="0"/>
              <a:t>faster, smarter, and more efficient</a:t>
            </a:r>
            <a:r>
              <a:rPr lang="en-US" dirty="0"/>
              <a:t>, helping businesses make better decisions. 🚀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3D0AD77-471E-B5A3-B3C7-040B0BBB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04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DE62D-F9EE-F5FE-6128-FA0EFB6C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770C-668E-43BF-2546-16A41753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Maintaining the DW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5EBF31-A53E-D244-332A-51A2F156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35EF5DD-CD33-F4C7-AA54-12E7B4ED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E7FDF-538F-A868-D80B-1ADB646A3205}"/>
              </a:ext>
            </a:extLst>
          </p:cNvPr>
          <p:cNvSpPr txBox="1"/>
          <p:nvPr/>
        </p:nvSpPr>
        <p:spPr>
          <a:xfrm>
            <a:off x="457200" y="1300526"/>
            <a:ext cx="7797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🔒 4. Data Backup and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</a:t>
            </a:r>
            <a:r>
              <a:rPr lang="en-US" b="1" dirty="0"/>
              <a:t>back up the data</a:t>
            </a:r>
            <a:r>
              <a:rPr lang="en-US" dirty="0"/>
              <a:t> to avoid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 </a:t>
            </a:r>
            <a:r>
              <a:rPr lang="en-US" b="1" dirty="0"/>
              <a:t>recovery plan</a:t>
            </a:r>
            <a:r>
              <a:rPr lang="en-US" dirty="0"/>
              <a:t> in case of system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cloud storage or external servers</a:t>
            </a:r>
            <a:r>
              <a:rPr lang="en-US" dirty="0"/>
              <a:t> for backup.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r>
              <a:rPr lang="en-US" dirty="0"/>
              <a:t> A bank backs up its transaction data every hour to prevent loss in case of a </a:t>
            </a:r>
            <a:r>
              <a:rPr lang="en-US" dirty="0" err="1"/>
              <a:t>syste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31667-1BCF-C81D-EFB8-269B736D6FB4}"/>
              </a:ext>
            </a:extLst>
          </p:cNvPr>
          <p:cNvSpPr txBox="1"/>
          <p:nvPr/>
        </p:nvSpPr>
        <p:spPr>
          <a:xfrm>
            <a:off x="670984" y="3544838"/>
            <a:ext cx="80158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📊 5. Indexing and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b="1" dirty="0"/>
              <a:t>indexes</a:t>
            </a:r>
            <a:r>
              <a:rPr lang="en-US" dirty="0"/>
              <a:t> to make searching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queries to </a:t>
            </a:r>
            <a:r>
              <a:rPr lang="en-US" b="1" dirty="0"/>
              <a:t>improve performance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outdated or rarely used data.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r>
              <a:rPr lang="en-US" dirty="0"/>
              <a:t> A company creates an index on the "</a:t>
            </a:r>
            <a:r>
              <a:rPr lang="en-US" dirty="0" err="1"/>
              <a:t>CustomerID</a:t>
            </a:r>
            <a:r>
              <a:rPr lang="en-US" dirty="0"/>
              <a:t>" field, making it faster to retrieve customer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83547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11C63-E838-3FD2-EA7D-217AC8772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F1BB-6DA5-61A3-232A-2DEB5E49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Maintaining the DW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7DC41E-EA72-D110-49FD-D89EAA97C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E72559-8B36-E324-B28D-17E6B7B6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976F3-2AAA-B804-B840-B3BC43F15113}"/>
              </a:ext>
            </a:extLst>
          </p:cNvPr>
          <p:cNvSpPr txBox="1"/>
          <p:nvPr/>
        </p:nvSpPr>
        <p:spPr>
          <a:xfrm>
            <a:off x="457200" y="1300526"/>
            <a:ext cx="7797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🔐 6. Security and 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 the data with </a:t>
            </a:r>
            <a:r>
              <a:rPr lang="en-US" b="1" dirty="0"/>
              <a:t>passwords, encryption, and access controls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Grant access based on </a:t>
            </a:r>
            <a:r>
              <a:rPr lang="en-US" b="1" dirty="0"/>
              <a:t>user roles</a:t>
            </a:r>
            <a:r>
              <a:rPr lang="en-US" dirty="0"/>
              <a:t> (e.g., only finance teams can see financial data).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r>
              <a:rPr lang="en-US" dirty="0"/>
              <a:t> An HR team can access employee records, but only the finance team can view salary details.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FB743-E0DE-400E-5E7A-BB9243FBF7FA}"/>
              </a:ext>
            </a:extLst>
          </p:cNvPr>
          <p:cNvSpPr txBox="1"/>
          <p:nvPr/>
        </p:nvSpPr>
        <p:spPr>
          <a:xfrm>
            <a:off x="670984" y="3544838"/>
            <a:ext cx="80158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🚀 Key Takeaway</a:t>
            </a:r>
          </a:p>
          <a:p>
            <a:pPr>
              <a:buNone/>
            </a:pPr>
            <a:r>
              <a:rPr lang="en-US" dirty="0"/>
              <a:t>Maintaining a data warehouse involves: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ETL processing</a:t>
            </a:r>
            <a:r>
              <a:rPr lang="en-US" dirty="0"/>
              <a:t> to load new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Cleaning and quality control</a:t>
            </a:r>
            <a:r>
              <a:rPr lang="en-US" dirty="0"/>
              <a:t> to keep data accurate.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Regular backups</a:t>
            </a:r>
            <a:r>
              <a:rPr lang="en-US" dirty="0"/>
              <a:t> to prevent data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Optimization</a:t>
            </a:r>
            <a:r>
              <a:rPr lang="en-US" dirty="0"/>
              <a:t> for fast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measures</a:t>
            </a:r>
            <a:r>
              <a:rPr lang="en-US" dirty="0"/>
              <a:t> to protect sensitive information.</a:t>
            </a:r>
          </a:p>
          <a:p>
            <a:r>
              <a:rPr lang="en-US" dirty="0"/>
              <a:t>This ensures the data warehouse stays </a:t>
            </a:r>
            <a:r>
              <a:rPr lang="en-US" b="1" dirty="0"/>
              <a:t>reliable, efficient, and secure</a:t>
            </a:r>
            <a:r>
              <a:rPr lang="en-US" dirty="0"/>
              <a:t> for business analysis.</a:t>
            </a:r>
          </a:p>
        </p:txBody>
      </p:sp>
    </p:spTree>
    <p:extLst>
      <p:ext uri="{BB962C8B-B14F-4D97-AF65-F5344CB8AC3E}">
        <p14:creationId xmlns:p14="http://schemas.microsoft.com/office/powerpoint/2010/main" val="49220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99622-9F6E-A952-EFE4-77CB07072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36D8-4FEB-3684-99F5-ED2EB956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Maintaining the DW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D9ACDD-A6F1-6742-FE4E-45AC1DFC5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247015C-DB3D-47A2-2FB0-3896816E5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E79C4-8AB8-F0F1-E31B-C0E57DEFBFDD}"/>
              </a:ext>
            </a:extLst>
          </p:cNvPr>
          <p:cNvSpPr txBox="1"/>
          <p:nvPr/>
        </p:nvSpPr>
        <p:spPr>
          <a:xfrm>
            <a:off x="457200" y="1300526"/>
            <a:ext cx="7797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What is Data Governance?</a:t>
            </a:r>
          </a:p>
          <a:p>
            <a:pPr>
              <a:buNone/>
            </a:pPr>
            <a:r>
              <a:rPr lang="en-US" b="1" dirty="0"/>
              <a:t>Data governance</a:t>
            </a:r>
            <a:r>
              <a:rPr lang="en-US" dirty="0"/>
              <a:t> means </a:t>
            </a:r>
            <a:r>
              <a:rPr lang="en-US" b="1" dirty="0"/>
              <a:t>managing and controlling data</a:t>
            </a:r>
            <a:r>
              <a:rPr lang="en-US" dirty="0"/>
              <a:t> to ensure it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Used properly</a:t>
            </a:r>
            <a:endParaRPr lang="en-US" dirty="0"/>
          </a:p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data warehouse</a:t>
            </a:r>
            <a:r>
              <a:rPr lang="en-US" dirty="0"/>
              <a:t>, data governance ensures that the data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Reliable</a:t>
            </a:r>
            <a:r>
              <a:rPr lang="en-US" dirty="0"/>
              <a:t> for reporting and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Protected</a:t>
            </a:r>
            <a:r>
              <a:rPr lang="en-US" dirty="0"/>
              <a:t> from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Consistently formatted</a:t>
            </a:r>
            <a:r>
              <a:rPr lang="en-US" dirty="0"/>
              <a:t> across different sources.</a:t>
            </a:r>
          </a:p>
        </p:txBody>
      </p:sp>
    </p:spTree>
    <p:extLst>
      <p:ext uri="{BB962C8B-B14F-4D97-AF65-F5344CB8AC3E}">
        <p14:creationId xmlns:p14="http://schemas.microsoft.com/office/powerpoint/2010/main" val="364281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65D01-9D1F-AA1B-2B09-981C3E76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F746-9B9F-6615-2895-1273A33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Maintaining the DW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5A63CD-27E6-EE25-5E43-C40F3471B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3DE0239-4D71-7DDA-66C5-9D474A694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959AE76-A223-ACF5-D8CA-CA8A877A6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30C8BD2-3808-D9F3-2EE8-F11789FF7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A0CC7A6-D82B-F7D8-1D31-EEC763AA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33" y="1540268"/>
            <a:ext cx="732366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Key Components of Data Governance in a Data Warehouse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🔍 1. Data Quality Management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the data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correct, complete, and reliable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duplicates and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Validates the data regularly.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customer data from multiple branches is loaded into the warehouse, governance ensures that names, phone numbers, and addresses follow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contain no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42668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A49C-AF5E-570A-0FCA-014715FC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A561-8C1B-527D-C3F7-8983E2A3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Maintaining the DW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C501F3-185D-652D-C852-204BED1F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213D85-8321-7D5E-00F6-A8E23AFC8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10B6AB8-CF49-7988-7449-C570D5D30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6295733-EB57-364C-CC68-884D54431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D35C7B9-0C08-A5FC-FD71-9C655CB3D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92" y="1270824"/>
            <a:ext cx="732366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b="1" dirty="0"/>
              <a:t>🔒 2. Data Security and Privacy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Protects </a:t>
            </a:r>
            <a:r>
              <a:rPr lang="en-US" sz="2000" b="1" dirty="0"/>
              <a:t>sensitive data</a:t>
            </a:r>
            <a:r>
              <a:rPr lang="en-US" sz="2000" dirty="0"/>
              <a:t> (e.g., customer details, financial records).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b="1" dirty="0"/>
              <a:t>encryption, passwords, and access control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Ensures only </a:t>
            </a:r>
            <a:r>
              <a:rPr lang="en-US" sz="2000" b="1" dirty="0"/>
              <a:t>authorized users</a:t>
            </a:r>
            <a:r>
              <a:rPr lang="en-US" sz="2000" dirty="0"/>
              <a:t> can access certain data.</a:t>
            </a:r>
          </a:p>
          <a:p>
            <a:r>
              <a:rPr lang="en-US" sz="2000" dirty="0"/>
              <a:t>✅ </a:t>
            </a:r>
            <a:r>
              <a:rPr lang="en-US" sz="2000" i="1" dirty="0"/>
              <a:t>Example:</a:t>
            </a:r>
            <a:br>
              <a:rPr lang="en-US" sz="2000" dirty="0"/>
            </a:br>
            <a:r>
              <a:rPr lang="en-US" sz="2000" dirty="0"/>
              <a:t>In a healthcare warehouse, only authorized doctors can access </a:t>
            </a:r>
            <a:r>
              <a:rPr lang="en-US" sz="2000" b="1" dirty="0"/>
              <a:t>patient records</a:t>
            </a:r>
            <a:r>
              <a:rPr lang="en-US" sz="2000" dirty="0"/>
              <a:t>, while the billing team can only view </a:t>
            </a:r>
            <a:r>
              <a:rPr lang="en-US" sz="2000" b="1" dirty="0"/>
              <a:t>payment data</a:t>
            </a:r>
            <a:r>
              <a:rPr lang="en-US" sz="2000" dirty="0"/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C494F6-039B-6D83-33E9-E229CE18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33" y="3613428"/>
            <a:ext cx="7547259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📜 3. Data Standards and Policies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 and guidelines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how data should be stored and used.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formatting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date formats, currency symbols).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Specifies naming conventions for tables, columns, and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sales warehouse: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YYYY-MM-DD for all entries.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Currency format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$ for USD, € for Euro.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A3B9F-D44A-3926-479A-DC1B29949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59A9-E5A6-E6CD-DD68-788FFC65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Maintaining the DW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6D1ED1-16ED-917A-70D5-38A67D58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58CD9F-A966-F771-5055-15F05D5E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9EF3AEB-3314-4EF8-2500-3DC665822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4665A90-D5F7-244B-B5A2-14D47643F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378CBA3-8E07-CB1C-B9F2-7A8DE0F3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92" y="1378545"/>
            <a:ext cx="7323667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/>
              <a:t>🔄 4. Data Lifecycle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the </a:t>
            </a:r>
            <a:r>
              <a:rPr lang="en-US" b="1" dirty="0"/>
              <a:t>entire journey</a:t>
            </a:r>
            <a:r>
              <a:rPr lang="en-US" dirty="0"/>
              <a:t> of data: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Creation</a:t>
            </a:r>
            <a:r>
              <a:rPr lang="en-US" dirty="0"/>
              <a:t> → </a:t>
            </a:r>
            <a:r>
              <a:rPr lang="en-US" b="1" dirty="0"/>
              <a:t>Usage</a:t>
            </a:r>
            <a:r>
              <a:rPr lang="en-US" dirty="0"/>
              <a:t> → </a:t>
            </a:r>
            <a:r>
              <a:rPr lang="en-US" b="1" dirty="0"/>
              <a:t>Storage</a:t>
            </a:r>
            <a:r>
              <a:rPr lang="en-US" dirty="0"/>
              <a:t> → </a:t>
            </a:r>
            <a:r>
              <a:rPr lang="en-US" b="1" dirty="0"/>
              <a:t>Archiving</a:t>
            </a:r>
            <a:r>
              <a:rPr lang="en-US" dirty="0"/>
              <a:t> → </a:t>
            </a:r>
            <a:r>
              <a:rPr lang="en-US" b="1" dirty="0"/>
              <a:t>Deletion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that </a:t>
            </a:r>
            <a:r>
              <a:rPr lang="en-US" b="1" dirty="0"/>
              <a:t>old or unnecessary data</a:t>
            </a:r>
            <a:r>
              <a:rPr lang="en-US" dirty="0"/>
              <a:t> is archived or deleted.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An e-commerce company archives </a:t>
            </a:r>
            <a:r>
              <a:rPr lang="en-US" b="1" dirty="0"/>
              <a:t>customer orders older than 5 years</a:t>
            </a:r>
            <a:r>
              <a:rPr lang="en-US" dirty="0"/>
              <a:t> to keep the warehouse clean and efficient.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340996-9DDF-1B9C-6564-75355A295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92" y="3687789"/>
            <a:ext cx="7422225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🔧 5. Metadata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data about data (e.g., table names, column descriptions).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users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track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discovery and consistency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warehouse: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 name: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Sales_2024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Metadata: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Contains details like date range, region, and currency.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9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CC0B2-817F-98B6-28DA-2E69292A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3457-FD01-0C93-A687-FF47257B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Maintaining the DW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85524D-1B91-8F66-0F9F-940A7D2D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2EA32E-0A5C-C567-D3BC-92F4F9453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3ACEA9A-EF53-FE9D-6551-0F063E7D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8572"/>
            <a:ext cx="304892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84151BC-0EB2-5809-CEAA-9729C132C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162C0E7-3F51-8C24-803D-128DA908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92" y="1378545"/>
            <a:ext cx="7323667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/>
              <a:t>📊 6. Data Auditing and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Tracks </a:t>
            </a:r>
            <a:r>
              <a:rPr lang="en-US" b="1" dirty="0"/>
              <a:t>who accessed or changed the data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Audits ensure that </a:t>
            </a:r>
            <a:r>
              <a:rPr lang="en-US" b="1" dirty="0"/>
              <a:t>data usage complies</a:t>
            </a:r>
            <a:r>
              <a:rPr lang="en-US" dirty="0"/>
              <a:t> with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suspicious or unauthorized activity.</a:t>
            </a:r>
          </a:p>
          <a:p>
            <a:r>
              <a:rPr lang="en-US" dirty="0"/>
              <a:t>✅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dirty="0"/>
              <a:t>A bank tracks who accessed </a:t>
            </a:r>
            <a:r>
              <a:rPr lang="en-US" b="1" dirty="0"/>
              <a:t>financial records</a:t>
            </a:r>
            <a:r>
              <a:rPr lang="en-US" dirty="0"/>
              <a:t> and creates reports for security audits.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BB8248-277A-2147-A8D1-C5752B87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92" y="3841677"/>
            <a:ext cx="7601889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b="1" dirty="0"/>
              <a:t>🚀 Key Takeaway</a:t>
            </a:r>
          </a:p>
          <a:p>
            <a:pPr>
              <a:buNone/>
            </a:pPr>
            <a:r>
              <a:rPr lang="en-US" sz="2000" dirty="0"/>
              <a:t>Data governance in a data warehouse ensures: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Accurate and reliable data</a:t>
            </a:r>
            <a:r>
              <a:rPr lang="en-US" sz="2000" dirty="0"/>
              <a:t> for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Secure and private storage</a:t>
            </a:r>
            <a:r>
              <a:rPr lang="en-US" sz="2000" dirty="0"/>
              <a:t> of sensitive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Consistent formatting</a:t>
            </a:r>
            <a:r>
              <a:rPr lang="en-US" sz="2000" dirty="0"/>
              <a:t> across different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Clear rules and standards</a:t>
            </a:r>
            <a:r>
              <a:rPr lang="en-US" sz="2000" dirty="0"/>
              <a:t> for data usage and access.</a:t>
            </a:r>
          </a:p>
          <a:p>
            <a:r>
              <a:rPr lang="en-US" sz="2000" dirty="0"/>
              <a:t>This makes the data </a:t>
            </a:r>
            <a:r>
              <a:rPr lang="en-US" sz="2000" b="1" dirty="0"/>
              <a:t>trustworthy, safe, and useful</a:t>
            </a:r>
            <a:r>
              <a:rPr lang="en-US" sz="2000" dirty="0"/>
              <a:t> for business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5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2145</Words>
  <Application>Microsoft Office PowerPoint</Application>
  <PresentationFormat>On-screen Show (4:3)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Maintaining the DW</vt:lpstr>
      <vt:lpstr>Maintaining the DW</vt:lpstr>
      <vt:lpstr>Maintaining the DW</vt:lpstr>
      <vt:lpstr>Maintaining the DW</vt:lpstr>
      <vt:lpstr>Maintaining the DW</vt:lpstr>
      <vt:lpstr>Maintaining the DW</vt:lpstr>
      <vt:lpstr>Maintaining the DW</vt:lpstr>
      <vt:lpstr>Maintaining the DW</vt:lpstr>
      <vt:lpstr>Maintaining the DW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Cloud-Based Data Warehousing</vt:lpstr>
      <vt:lpstr>Cloud-Based Data Warehousing</vt:lpstr>
      <vt:lpstr>Cloud-Based Data Warehousing</vt:lpstr>
      <vt:lpstr>Cloud-Based Data Warehousing</vt:lpstr>
      <vt:lpstr>Cloud-Based Data Warehousing</vt:lpstr>
      <vt:lpstr>Future Trends in Data Warehousing</vt:lpstr>
      <vt:lpstr>Future Trends in Data Warehousing</vt:lpstr>
      <vt:lpstr>Future Trends in Data Warehousing</vt:lpstr>
      <vt:lpstr>Future Trends in Data Warehousing</vt:lpstr>
      <vt:lpstr>Future Trends in Data Warehousing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Rohit Miri</cp:lastModifiedBy>
  <cp:revision>6</cp:revision>
  <dcterms:created xsi:type="dcterms:W3CDTF">2013-01-27T09:14:16Z</dcterms:created>
  <dcterms:modified xsi:type="dcterms:W3CDTF">2025-03-21T03:57:33Z</dcterms:modified>
  <cp:category/>
</cp:coreProperties>
</file>