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70" r:id="rId11"/>
    <p:sldId id="264" r:id="rId12"/>
    <p:sldId id="265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 varScale="1">
        <p:scale>
          <a:sx n="63" d="100"/>
          <a:sy n="63" d="100"/>
        </p:scale>
        <p:origin x="69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B094B2-F60F-46A2-AB2A-8EE02AB29932}" type="doc">
      <dgm:prSet loTypeId="urn:microsoft.com/office/officeart/2005/8/layout/vList2" loCatId="list" qsTypeId="urn:microsoft.com/office/officeart/2005/8/quickstyle/simple3" qsCatId="simple" csTypeId="urn:microsoft.com/office/officeart/2005/8/colors/colorful4" csCatId="colorful"/>
      <dgm:spPr/>
      <dgm:t>
        <a:bodyPr/>
        <a:lstStyle/>
        <a:p>
          <a:endParaRPr lang="en-IN"/>
        </a:p>
      </dgm:t>
    </dgm:pt>
    <dgm:pt modelId="{5CA63286-2E03-4E2F-9C8C-98FF380AA3D2}">
      <dgm:prSet/>
      <dgm:spPr/>
      <dgm:t>
        <a:bodyPr/>
        <a:lstStyle/>
        <a:p>
          <a:r>
            <a:rPr lang="en-US" b="1" dirty="0"/>
            <a:t>AI and Machine Learning</a:t>
          </a:r>
          <a:r>
            <a:rPr lang="en-US" dirty="0"/>
            <a:t>: Azure AI services, including Azure Machine Learning and Cognitive Services, continue to evolve, providing advanced tools for building intelligent applications.</a:t>
          </a:r>
          <a:endParaRPr lang="en-IN" dirty="0"/>
        </a:p>
      </dgm:t>
    </dgm:pt>
    <dgm:pt modelId="{9862A941-3E05-458E-B66F-AABE9A0DC7DD}" type="parTrans" cxnId="{C8F7A54B-358E-4C54-A5B2-B895630210DF}">
      <dgm:prSet/>
      <dgm:spPr/>
      <dgm:t>
        <a:bodyPr/>
        <a:lstStyle/>
        <a:p>
          <a:endParaRPr lang="en-IN"/>
        </a:p>
      </dgm:t>
    </dgm:pt>
    <dgm:pt modelId="{B210094E-A108-4803-8D7A-B937388715B5}" type="sibTrans" cxnId="{C8F7A54B-358E-4C54-A5B2-B895630210DF}">
      <dgm:prSet/>
      <dgm:spPr/>
      <dgm:t>
        <a:bodyPr/>
        <a:lstStyle/>
        <a:p>
          <a:endParaRPr lang="en-IN"/>
        </a:p>
      </dgm:t>
    </dgm:pt>
    <dgm:pt modelId="{31DB98ED-EFD8-4D87-8ECF-7419D68D4017}">
      <dgm:prSet/>
      <dgm:spPr/>
      <dgm:t>
        <a:bodyPr/>
        <a:lstStyle/>
        <a:p>
          <a:r>
            <a:rPr lang="en-US" b="1" dirty="0"/>
            <a:t>Edge Computing</a:t>
          </a:r>
          <a:r>
            <a:rPr lang="en-US" dirty="0"/>
            <a:t>: Azure IoT Edge enables real-time data processing closer to the data source, improving response times and reducing the need for cloud connectivity.</a:t>
          </a:r>
          <a:endParaRPr lang="en-IN" dirty="0"/>
        </a:p>
      </dgm:t>
    </dgm:pt>
    <dgm:pt modelId="{FF8396CF-C441-4A1C-B94F-CE62E87998BD}" type="parTrans" cxnId="{60B29F4F-D6E8-4335-8BB5-F9DC555A7706}">
      <dgm:prSet/>
      <dgm:spPr/>
      <dgm:t>
        <a:bodyPr/>
        <a:lstStyle/>
        <a:p>
          <a:endParaRPr lang="en-IN"/>
        </a:p>
      </dgm:t>
    </dgm:pt>
    <dgm:pt modelId="{EFEEEE52-086D-4642-A4AA-E0BC479E7324}" type="sibTrans" cxnId="{60B29F4F-D6E8-4335-8BB5-F9DC555A7706}">
      <dgm:prSet/>
      <dgm:spPr/>
      <dgm:t>
        <a:bodyPr/>
        <a:lstStyle/>
        <a:p>
          <a:endParaRPr lang="en-IN"/>
        </a:p>
      </dgm:t>
    </dgm:pt>
    <dgm:pt modelId="{DE4E8F0C-BC01-422C-BE9C-055E052212DD}">
      <dgm:prSet/>
      <dgm:spPr/>
      <dgm:t>
        <a:bodyPr/>
        <a:lstStyle/>
        <a:p>
          <a:r>
            <a:rPr lang="en-US" b="1"/>
            <a:t>Quantum Computing</a:t>
          </a:r>
          <a:r>
            <a:rPr lang="en-US"/>
            <a:t>: Azure Quantum offers a full-stack, open cloud ecosystem for quantum computing, enabling research and development in this cutting-edge field.</a:t>
          </a:r>
          <a:endParaRPr lang="en-IN"/>
        </a:p>
      </dgm:t>
    </dgm:pt>
    <dgm:pt modelId="{425A7CA8-D6BA-445F-B54F-379206870F44}" type="parTrans" cxnId="{06E98F3B-B097-49C8-B3C3-9BCD339B8B45}">
      <dgm:prSet/>
      <dgm:spPr/>
      <dgm:t>
        <a:bodyPr/>
        <a:lstStyle/>
        <a:p>
          <a:endParaRPr lang="en-IN"/>
        </a:p>
      </dgm:t>
    </dgm:pt>
    <dgm:pt modelId="{4FA2717F-F3CB-4F57-B507-3DDCA40C717C}" type="sibTrans" cxnId="{06E98F3B-B097-49C8-B3C3-9BCD339B8B45}">
      <dgm:prSet/>
      <dgm:spPr/>
      <dgm:t>
        <a:bodyPr/>
        <a:lstStyle/>
        <a:p>
          <a:endParaRPr lang="en-IN"/>
        </a:p>
      </dgm:t>
    </dgm:pt>
    <dgm:pt modelId="{3EDAE32D-8EB5-4ECE-BC52-676314189BDB}">
      <dgm:prSet/>
      <dgm:spPr/>
      <dgm:t>
        <a:bodyPr/>
        <a:lstStyle/>
        <a:p>
          <a:r>
            <a:rPr lang="en-US" b="1"/>
            <a:t>Hybrid Cloud Solutions</a:t>
          </a:r>
          <a:r>
            <a:rPr lang="en-US"/>
            <a:t>: Azure Arc extends Azure management capabilities to on-premises, multi-cloud, and edge environments, offering a consistent management layer.</a:t>
          </a:r>
          <a:endParaRPr lang="en-IN"/>
        </a:p>
      </dgm:t>
    </dgm:pt>
    <dgm:pt modelId="{751C8581-4145-4D19-90BF-84A95D3A2570}" type="parTrans" cxnId="{D5A7545D-55AD-445B-8B7E-C81AEDEEAB2A}">
      <dgm:prSet/>
      <dgm:spPr/>
      <dgm:t>
        <a:bodyPr/>
        <a:lstStyle/>
        <a:p>
          <a:endParaRPr lang="en-IN"/>
        </a:p>
      </dgm:t>
    </dgm:pt>
    <dgm:pt modelId="{135FA879-DE60-4A5C-BC58-8E1C3686C981}" type="sibTrans" cxnId="{D5A7545D-55AD-445B-8B7E-C81AEDEEAB2A}">
      <dgm:prSet/>
      <dgm:spPr/>
      <dgm:t>
        <a:bodyPr/>
        <a:lstStyle/>
        <a:p>
          <a:endParaRPr lang="en-IN"/>
        </a:p>
      </dgm:t>
    </dgm:pt>
    <dgm:pt modelId="{A3E70697-50AA-4DE6-94CB-C1A34FF6285E}" type="pres">
      <dgm:prSet presAssocID="{F7B094B2-F60F-46A2-AB2A-8EE02AB29932}" presName="linear" presStyleCnt="0">
        <dgm:presLayoutVars>
          <dgm:animLvl val="lvl"/>
          <dgm:resizeHandles val="exact"/>
        </dgm:presLayoutVars>
      </dgm:prSet>
      <dgm:spPr/>
    </dgm:pt>
    <dgm:pt modelId="{6828FDB2-4CC1-4638-B3C3-DA4B73CB8BB0}" type="pres">
      <dgm:prSet presAssocID="{5CA63286-2E03-4E2F-9C8C-98FF380AA3D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35A0271-BD82-4AE5-9296-3C9DE83B6D2E}" type="pres">
      <dgm:prSet presAssocID="{B210094E-A108-4803-8D7A-B937388715B5}" presName="spacer" presStyleCnt="0"/>
      <dgm:spPr/>
    </dgm:pt>
    <dgm:pt modelId="{D79A94A2-EFAA-4427-8D41-C9FB617C13E5}" type="pres">
      <dgm:prSet presAssocID="{31DB98ED-EFD8-4D87-8ECF-7419D68D401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76902E7-4D84-4DF7-B965-0563B6E67A1F}" type="pres">
      <dgm:prSet presAssocID="{EFEEEE52-086D-4642-A4AA-E0BC479E7324}" presName="spacer" presStyleCnt="0"/>
      <dgm:spPr/>
    </dgm:pt>
    <dgm:pt modelId="{D6B3179C-2119-4336-A8A9-C4D812489303}" type="pres">
      <dgm:prSet presAssocID="{DE4E8F0C-BC01-422C-BE9C-055E052212D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1D3DE6F-2501-4638-A278-4238F7F45D5D}" type="pres">
      <dgm:prSet presAssocID="{4FA2717F-F3CB-4F57-B507-3DDCA40C717C}" presName="spacer" presStyleCnt="0"/>
      <dgm:spPr/>
    </dgm:pt>
    <dgm:pt modelId="{0E342251-F1B6-4D52-B8AC-8333DF631770}" type="pres">
      <dgm:prSet presAssocID="{3EDAE32D-8EB5-4ECE-BC52-676314189BD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6E98F3B-B097-49C8-B3C3-9BCD339B8B45}" srcId="{F7B094B2-F60F-46A2-AB2A-8EE02AB29932}" destId="{DE4E8F0C-BC01-422C-BE9C-055E052212DD}" srcOrd="2" destOrd="0" parTransId="{425A7CA8-D6BA-445F-B54F-379206870F44}" sibTransId="{4FA2717F-F3CB-4F57-B507-3DDCA40C717C}"/>
    <dgm:cxn modelId="{D5A7545D-55AD-445B-8B7E-C81AEDEEAB2A}" srcId="{F7B094B2-F60F-46A2-AB2A-8EE02AB29932}" destId="{3EDAE32D-8EB5-4ECE-BC52-676314189BDB}" srcOrd="3" destOrd="0" parTransId="{751C8581-4145-4D19-90BF-84A95D3A2570}" sibTransId="{135FA879-DE60-4A5C-BC58-8E1C3686C981}"/>
    <dgm:cxn modelId="{C8F7A54B-358E-4C54-A5B2-B895630210DF}" srcId="{F7B094B2-F60F-46A2-AB2A-8EE02AB29932}" destId="{5CA63286-2E03-4E2F-9C8C-98FF380AA3D2}" srcOrd="0" destOrd="0" parTransId="{9862A941-3E05-458E-B66F-AABE9A0DC7DD}" sibTransId="{B210094E-A108-4803-8D7A-B937388715B5}"/>
    <dgm:cxn modelId="{60B29F4F-D6E8-4335-8BB5-F9DC555A7706}" srcId="{F7B094B2-F60F-46A2-AB2A-8EE02AB29932}" destId="{31DB98ED-EFD8-4D87-8ECF-7419D68D4017}" srcOrd="1" destOrd="0" parTransId="{FF8396CF-C441-4A1C-B94F-CE62E87998BD}" sibTransId="{EFEEEE52-086D-4642-A4AA-E0BC479E7324}"/>
    <dgm:cxn modelId="{8B3FA675-CE94-46CB-924F-7AB7AB39A5C1}" type="presOf" srcId="{5CA63286-2E03-4E2F-9C8C-98FF380AA3D2}" destId="{6828FDB2-4CC1-4638-B3C3-DA4B73CB8BB0}" srcOrd="0" destOrd="0" presId="urn:microsoft.com/office/officeart/2005/8/layout/vList2"/>
    <dgm:cxn modelId="{AC01CB7F-6287-4878-A294-76F0B9C9DC44}" type="presOf" srcId="{DE4E8F0C-BC01-422C-BE9C-055E052212DD}" destId="{D6B3179C-2119-4336-A8A9-C4D812489303}" srcOrd="0" destOrd="0" presId="urn:microsoft.com/office/officeart/2005/8/layout/vList2"/>
    <dgm:cxn modelId="{F816CDD7-88D8-4D3B-BBA1-4666445F3024}" type="presOf" srcId="{31DB98ED-EFD8-4D87-8ECF-7419D68D4017}" destId="{D79A94A2-EFAA-4427-8D41-C9FB617C13E5}" srcOrd="0" destOrd="0" presId="urn:microsoft.com/office/officeart/2005/8/layout/vList2"/>
    <dgm:cxn modelId="{ED6B1BE1-4E4B-4416-9BF3-8EE97558DF7F}" type="presOf" srcId="{3EDAE32D-8EB5-4ECE-BC52-676314189BDB}" destId="{0E342251-F1B6-4D52-B8AC-8333DF631770}" srcOrd="0" destOrd="0" presId="urn:microsoft.com/office/officeart/2005/8/layout/vList2"/>
    <dgm:cxn modelId="{3F350EF9-D6A5-4E5A-A24D-63083407DB36}" type="presOf" srcId="{F7B094B2-F60F-46A2-AB2A-8EE02AB29932}" destId="{A3E70697-50AA-4DE6-94CB-C1A34FF6285E}" srcOrd="0" destOrd="0" presId="urn:microsoft.com/office/officeart/2005/8/layout/vList2"/>
    <dgm:cxn modelId="{BFEC8E11-C64F-4889-903A-A3232E049C47}" type="presParOf" srcId="{A3E70697-50AA-4DE6-94CB-C1A34FF6285E}" destId="{6828FDB2-4CC1-4638-B3C3-DA4B73CB8BB0}" srcOrd="0" destOrd="0" presId="urn:microsoft.com/office/officeart/2005/8/layout/vList2"/>
    <dgm:cxn modelId="{E1E46F7B-47BA-44D2-A0BB-F137ADF7F9AF}" type="presParOf" srcId="{A3E70697-50AA-4DE6-94CB-C1A34FF6285E}" destId="{835A0271-BD82-4AE5-9296-3C9DE83B6D2E}" srcOrd="1" destOrd="0" presId="urn:microsoft.com/office/officeart/2005/8/layout/vList2"/>
    <dgm:cxn modelId="{C8BC8AF1-626D-4BF1-934A-A7B7845DE3F1}" type="presParOf" srcId="{A3E70697-50AA-4DE6-94CB-C1A34FF6285E}" destId="{D79A94A2-EFAA-4427-8D41-C9FB617C13E5}" srcOrd="2" destOrd="0" presId="urn:microsoft.com/office/officeart/2005/8/layout/vList2"/>
    <dgm:cxn modelId="{1C9CE1A2-6106-4F64-A7C0-BF02D9611ABF}" type="presParOf" srcId="{A3E70697-50AA-4DE6-94CB-C1A34FF6285E}" destId="{C76902E7-4D84-4DF7-B965-0563B6E67A1F}" srcOrd="3" destOrd="0" presId="urn:microsoft.com/office/officeart/2005/8/layout/vList2"/>
    <dgm:cxn modelId="{E6A63C4D-F089-4332-9553-4A93EA90D16B}" type="presParOf" srcId="{A3E70697-50AA-4DE6-94CB-C1A34FF6285E}" destId="{D6B3179C-2119-4336-A8A9-C4D812489303}" srcOrd="4" destOrd="0" presId="urn:microsoft.com/office/officeart/2005/8/layout/vList2"/>
    <dgm:cxn modelId="{15E0818E-7760-4E8B-8840-8BE1156C81E3}" type="presParOf" srcId="{A3E70697-50AA-4DE6-94CB-C1A34FF6285E}" destId="{01D3DE6F-2501-4638-A278-4238F7F45D5D}" srcOrd="5" destOrd="0" presId="urn:microsoft.com/office/officeart/2005/8/layout/vList2"/>
    <dgm:cxn modelId="{7C648EEB-7D39-4910-BCE9-31607873A607}" type="presParOf" srcId="{A3E70697-50AA-4DE6-94CB-C1A34FF6285E}" destId="{0E342251-F1B6-4D52-B8AC-8333DF63177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28FDB2-4CC1-4638-B3C3-DA4B73CB8BB0}">
      <dsp:nvSpPr>
        <dsp:cNvPr id="0" name=""/>
        <dsp:cNvSpPr/>
      </dsp:nvSpPr>
      <dsp:spPr>
        <a:xfrm>
          <a:off x="0" y="10159"/>
          <a:ext cx="10721340" cy="120978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AI and Machine Learning</a:t>
          </a:r>
          <a:r>
            <a:rPr lang="en-US" sz="2200" kern="1200" dirty="0"/>
            <a:t>: Azure AI services, including Azure Machine Learning and Cognitive Services, continue to evolve, providing advanced tools for building intelligent applications.</a:t>
          </a:r>
          <a:endParaRPr lang="en-IN" sz="2200" kern="1200" dirty="0"/>
        </a:p>
      </dsp:txBody>
      <dsp:txXfrm>
        <a:off x="59057" y="69216"/>
        <a:ext cx="10603226" cy="1091666"/>
      </dsp:txXfrm>
    </dsp:sp>
    <dsp:sp modelId="{D79A94A2-EFAA-4427-8D41-C9FB617C13E5}">
      <dsp:nvSpPr>
        <dsp:cNvPr id="0" name=""/>
        <dsp:cNvSpPr/>
      </dsp:nvSpPr>
      <dsp:spPr>
        <a:xfrm>
          <a:off x="0" y="1283299"/>
          <a:ext cx="10721340" cy="1209780"/>
        </a:xfrm>
        <a:prstGeom prst="roundRect">
          <a:avLst/>
        </a:prstGeom>
        <a:gradFill rotWithShape="0">
          <a:gsLst>
            <a:gs pos="0">
              <a:schemeClr val="accent4">
                <a:hueOff val="3465231"/>
                <a:satOff val="-15989"/>
                <a:lumOff val="58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Edge Computing</a:t>
          </a:r>
          <a:r>
            <a:rPr lang="en-US" sz="2200" kern="1200" dirty="0"/>
            <a:t>: Azure IoT Edge enables real-time data processing closer to the data source, improving response times and reducing the need for cloud connectivity.</a:t>
          </a:r>
          <a:endParaRPr lang="en-IN" sz="2200" kern="1200" dirty="0"/>
        </a:p>
      </dsp:txBody>
      <dsp:txXfrm>
        <a:off x="59057" y="1342356"/>
        <a:ext cx="10603226" cy="1091666"/>
      </dsp:txXfrm>
    </dsp:sp>
    <dsp:sp modelId="{D6B3179C-2119-4336-A8A9-C4D812489303}">
      <dsp:nvSpPr>
        <dsp:cNvPr id="0" name=""/>
        <dsp:cNvSpPr/>
      </dsp:nvSpPr>
      <dsp:spPr>
        <a:xfrm>
          <a:off x="0" y="2556439"/>
          <a:ext cx="10721340" cy="1209780"/>
        </a:xfrm>
        <a:prstGeom prst="roundRect">
          <a:avLst/>
        </a:prstGeom>
        <a:gradFill rotWithShape="0">
          <a:gsLst>
            <a:gs pos="0">
              <a:schemeClr val="accent4">
                <a:hueOff val="6930461"/>
                <a:satOff val="-31979"/>
                <a:lumOff val="117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6930461"/>
                <a:satOff val="-31979"/>
                <a:lumOff val="117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6930461"/>
                <a:satOff val="-31979"/>
                <a:lumOff val="117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Quantum Computing</a:t>
          </a:r>
          <a:r>
            <a:rPr lang="en-US" sz="2200" kern="1200"/>
            <a:t>: Azure Quantum offers a full-stack, open cloud ecosystem for quantum computing, enabling research and development in this cutting-edge field.</a:t>
          </a:r>
          <a:endParaRPr lang="en-IN" sz="2200" kern="1200"/>
        </a:p>
      </dsp:txBody>
      <dsp:txXfrm>
        <a:off x="59057" y="2615496"/>
        <a:ext cx="10603226" cy="1091666"/>
      </dsp:txXfrm>
    </dsp:sp>
    <dsp:sp modelId="{0E342251-F1B6-4D52-B8AC-8333DF631770}">
      <dsp:nvSpPr>
        <dsp:cNvPr id="0" name=""/>
        <dsp:cNvSpPr/>
      </dsp:nvSpPr>
      <dsp:spPr>
        <a:xfrm>
          <a:off x="0" y="3829579"/>
          <a:ext cx="10721340" cy="1209780"/>
        </a:xfrm>
        <a:prstGeom prst="round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Hybrid Cloud Solutions</a:t>
          </a:r>
          <a:r>
            <a:rPr lang="en-US" sz="2200" kern="1200"/>
            <a:t>: Azure Arc extends Azure management capabilities to on-premises, multi-cloud, and edge environments, offering a consistent management layer.</a:t>
          </a:r>
          <a:endParaRPr lang="en-IN" sz="2200" kern="1200"/>
        </a:p>
      </dsp:txBody>
      <dsp:txXfrm>
        <a:off x="59057" y="3888636"/>
        <a:ext cx="10603226" cy="10916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Microsoft Azure: An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Sneha Jha</a:t>
            </a:r>
          </a:p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Madhurima Rawat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Geetanshu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Dev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Meshram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240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en-GB" sz="4000" b="1" dirty="0">
                <a:latin typeface="Times New Roman" panose="02020603050405020304" charset="0"/>
                <a:cs typeface="Times New Roman" panose="02020603050405020304" charset="0"/>
              </a:rPr>
              <a:t>Cloud Deployment Models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81452340"/>
              </p:ext>
            </p:extLst>
          </p:nvPr>
        </p:nvGraphicFramePr>
        <p:xfrm>
          <a:off x="670560" y="1440180"/>
          <a:ext cx="10940415" cy="5188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6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6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46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Cloud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GB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Private Cloud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GB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Hybrid Cloud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71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Public Cloud model is the most common deployment model, where cloud resources are owned and operated by a third-party cloud service provider, such as Microsoft Azure.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Private Cloud model involves cloud resources used exclusively by a single organization. These resources can be physically located on the organization’s premises or hosted by a third-party service provider.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Hybrid Cloud model combines Public and Private Clouds, allowing data and applications to be shared between them.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566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These resources are delivered over the internet and shared among multiple organizations.</a:t>
                      </a:r>
                      <a:endParaRPr lang="en-GB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The key aspect is that the infrastructure is dedicated to a single entity.</a:t>
                      </a:r>
                      <a:endParaRPr lang="en-GB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buNone/>
                      </a:pPr>
                      <a:endParaRPr lang="en-GB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This approach offers greater flexibility, optimized workload management, and enhanced security.</a:t>
                      </a:r>
                      <a:endParaRPr lang="en-GB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0460"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GB" alt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Azure App Services:</a:t>
                      </a:r>
                      <a:r>
                        <a:rPr lang="en-GB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Deploy web apps and APIs.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GB" alt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Azure Kubernetes Service (AKS):</a:t>
                      </a:r>
                      <a:r>
                        <a:rPr lang="en-GB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Manage Kubernetes clusters.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GB" alt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Azure Blob Storage: </a:t>
                      </a:r>
                      <a:r>
                        <a:rPr lang="en-GB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Store and manage large amounts of unstructured data.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GB" alt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Azure Stack: </a:t>
                      </a:r>
                      <a:r>
                        <a:rPr lang="en-GB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Extend Azure services to your own data center.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GB" alt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Azure Private Link: </a:t>
                      </a:r>
                      <a:r>
                        <a:rPr lang="en-GB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Securely connect to Azure services over a private network.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GB" alt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Azure Virtual Network: </a:t>
                      </a:r>
                      <a:r>
                        <a:rPr lang="en-GB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 isolated network environments.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GB" alt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Azure Arc: </a:t>
                      </a:r>
                      <a:r>
                        <a:rPr lang="en-GB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 and govern resources across on-premises, multi-cloud, and edge environments.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GB" alt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Azure Site Recovery: </a:t>
                      </a:r>
                      <a:r>
                        <a:rPr lang="en-GB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Ensure business continuity with disaster recovery solutions.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GB" alt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Azure Hybrid Benefit: </a:t>
                      </a:r>
                      <a:r>
                        <a:rPr lang="en-GB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Maximize savings by using existing on-premises licenses in the cloud.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8110"/>
            <a:ext cx="10515600" cy="1325563"/>
          </a:xfrm>
        </p:spPr>
        <p:txBody>
          <a:bodyPr/>
          <a:lstStyle/>
          <a:p>
            <a:pPr algn="ctr"/>
            <a:r>
              <a:rPr lang="en-US" altLang="en-GB" sz="4000" b="1" dirty="0">
                <a:latin typeface="Times New Roman" panose="02020603050405020304" charset="0"/>
                <a:cs typeface="Times New Roman" panose="02020603050405020304" charset="0"/>
              </a:rPr>
              <a:t>Benefits</a:t>
            </a:r>
          </a:p>
        </p:txBody>
      </p:sp>
      <p:pic>
        <p:nvPicPr>
          <p:cNvPr id="4" name="Content Placeholder 3" descr="azure features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110" y="1443990"/>
            <a:ext cx="11169650" cy="50501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640" y="105410"/>
            <a:ext cx="10515600" cy="1325563"/>
          </a:xfrm>
        </p:spPr>
        <p:txBody>
          <a:bodyPr/>
          <a:lstStyle/>
          <a:p>
            <a:pPr algn="ctr"/>
            <a:r>
              <a:rPr lang="en-US" altLang="en-GB" sz="4000" b="1" dirty="0">
                <a:latin typeface="Times New Roman" panose="02020603050405020304" charset="0"/>
                <a:cs typeface="Times New Roman" panose="02020603050405020304" charset="0"/>
              </a:rPr>
              <a:t>Applications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3710" y="1602105"/>
            <a:ext cx="11057890" cy="4770755"/>
          </a:xfrm>
        </p:spPr>
        <p:txBody>
          <a:bodyPr>
            <a:noAutofit/>
          </a:bodyPr>
          <a:lstStyle/>
          <a:p>
            <a:pPr algn="just"/>
            <a:r>
              <a:rPr lang="en-US" sz="2000" b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Enterprise Applications: </a:t>
            </a:r>
            <a:r>
              <a:rPr lang="en-US" sz="20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Azure provides robust solutions for enterprise-grade applications, ensuring high availability, disaster recovery, and business continuity.</a:t>
            </a:r>
          </a:p>
          <a:p>
            <a:pPr algn="just"/>
            <a:r>
              <a:rPr lang="en-US" sz="2000" b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Data Analytics: </a:t>
            </a:r>
            <a:r>
              <a:rPr lang="en-US" sz="20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Azure Synapse Analytics integrates big data and data warehousing to offer insights at scale. Services like Azure Data Lake and Azure Databricks enhance data processing capabilities.</a:t>
            </a:r>
          </a:p>
          <a:p>
            <a:pPr algn="just"/>
            <a:r>
              <a:rPr lang="en-US" sz="2000" b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Gaming: </a:t>
            </a:r>
            <a:r>
              <a:rPr lang="en-US" sz="20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Azure PlayFab offers a complete backend platform for building and managing live games, supporting features like player authentication, in-game analytics, and real-time data processing.</a:t>
            </a:r>
          </a:p>
          <a:p>
            <a:pPr algn="just"/>
            <a:r>
              <a:rPr lang="en-US" sz="2000" b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Healthcare: </a:t>
            </a:r>
            <a:r>
              <a:rPr lang="en-US" sz="20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Azure supports healthcare solutions with services for secure data storage, compliance, and AI-driven diagnostics, enabling improved patient care and operational efficiency.</a:t>
            </a:r>
          </a:p>
          <a:p>
            <a:pPr algn="just"/>
            <a:r>
              <a:rPr lang="en-US" sz="2000" b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BMW:</a:t>
            </a:r>
            <a:r>
              <a:rPr lang="en-US" sz="20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 Uses Azure for connected car services, leveraging IoT and AI to enhance driver safety and vehicle performance.</a:t>
            </a:r>
          </a:p>
          <a:p>
            <a:pPr algn="just"/>
            <a:r>
              <a:rPr lang="en-US" sz="2000" b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eBay:</a:t>
            </a:r>
            <a:r>
              <a:rPr lang="en-US" sz="20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 Employs Azure for real-time data analytics, improving decision-making processes and customer experiences.</a:t>
            </a:r>
          </a:p>
          <a:p>
            <a:pPr algn="just"/>
            <a:r>
              <a:rPr lang="en-US" altLang="en-GB" sz="2000" b="1" dirty="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sz="2000" b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ndustry Impact:</a:t>
            </a:r>
            <a:r>
              <a:rPr lang="en-US" sz="20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 Azure has driven digital transformation across industries such as finance, healthcare, manufacturing, and education, enabling innovation and operational efficiency.</a:t>
            </a:r>
          </a:p>
          <a:p>
            <a:pPr algn="just"/>
            <a:endParaRPr lang="en-US" altLang="en-GB" sz="20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uFillTx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1280"/>
            <a:ext cx="10515600" cy="1325563"/>
          </a:xfrm>
        </p:spPr>
        <p:txBody>
          <a:bodyPr/>
          <a:lstStyle/>
          <a:p>
            <a:pPr algn="ctr"/>
            <a:r>
              <a:rPr lang="en-US" altLang="en-GB" sz="40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Future Trends</a:t>
            </a:r>
            <a:endParaRPr lang="en-GB" altLang="en-US" sz="4000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A8BBDD-72EB-3C34-2BCA-0A9A76DD65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9899446"/>
              </p:ext>
            </p:extLst>
          </p:nvPr>
        </p:nvGraphicFramePr>
        <p:xfrm>
          <a:off x="838200" y="1574800"/>
          <a:ext cx="10721340" cy="5049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GB" sz="4000" b="1">
                <a:latin typeface="Times New Roman" panose="02020603050405020304" charset="0"/>
                <a:cs typeface="Times New Roman" panose="02020603050405020304" charset="0"/>
              </a:rPr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GB" dirty="0">
                <a:latin typeface="Times New Roman" panose="02020603050405020304" charset="0"/>
                <a:cs typeface="Times New Roman" panose="02020603050405020304" charset="0"/>
              </a:rPr>
              <a:t>Introduction</a:t>
            </a:r>
          </a:p>
          <a:p>
            <a:r>
              <a:rPr lang="en-US" altLang="en-GB" dirty="0">
                <a:latin typeface="Times New Roman" panose="02020603050405020304" charset="0"/>
                <a:cs typeface="Times New Roman" panose="02020603050405020304" charset="0"/>
              </a:rPr>
              <a:t>Origin</a:t>
            </a:r>
          </a:p>
          <a:p>
            <a:r>
              <a:rPr lang="en-US" altLang="en-GB" dirty="0">
                <a:latin typeface="Times New Roman" panose="02020603050405020304" charset="0"/>
                <a:cs typeface="Times New Roman" panose="02020603050405020304" charset="0"/>
              </a:rPr>
              <a:t>Working</a:t>
            </a:r>
          </a:p>
          <a:p>
            <a:r>
              <a:rPr lang="en-US" altLang="en-GB" dirty="0">
                <a:latin typeface="Times New Roman" panose="02020603050405020304" charset="0"/>
                <a:cs typeface="Times New Roman" panose="02020603050405020304" charset="0"/>
              </a:rPr>
              <a:t>Services Comparison</a:t>
            </a:r>
          </a:p>
          <a:p>
            <a:r>
              <a:rPr lang="en-US" altLang="en-GB" dirty="0">
                <a:latin typeface="Times New Roman" panose="02020603050405020304" charset="0"/>
                <a:cs typeface="Times New Roman" panose="02020603050405020304" charset="0"/>
              </a:rPr>
              <a:t>Service Model </a:t>
            </a:r>
          </a:p>
          <a:p>
            <a:r>
              <a:rPr lang="en-US" altLang="en-GB" dirty="0">
                <a:latin typeface="Times New Roman" panose="02020603050405020304" charset="0"/>
                <a:cs typeface="Times New Roman" panose="02020603050405020304" charset="0"/>
              </a:rPr>
              <a:t>Cloud Deployment Model</a:t>
            </a:r>
          </a:p>
          <a:p>
            <a:r>
              <a:rPr lang="en-US" altLang="en-GB" dirty="0">
                <a:latin typeface="Times New Roman" panose="02020603050405020304" charset="0"/>
                <a:cs typeface="Times New Roman" panose="02020603050405020304" charset="0"/>
              </a:rPr>
              <a:t>Benefits</a:t>
            </a:r>
          </a:p>
          <a:p>
            <a:r>
              <a:rPr lang="en-US" altLang="en-GB" dirty="0">
                <a:latin typeface="Times New Roman" panose="02020603050405020304" charset="0"/>
                <a:cs typeface="Times New Roman" panose="02020603050405020304" charset="0"/>
              </a:rPr>
              <a:t>Applications</a:t>
            </a:r>
          </a:p>
          <a:p>
            <a:r>
              <a:rPr lang="en-US" altLang="en-GB" dirty="0">
                <a:latin typeface="Times New Roman" panose="02020603050405020304" charset="0"/>
                <a:cs typeface="Times New Roman" panose="02020603050405020304" charset="0"/>
              </a:rPr>
              <a:t>Future Trends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5045"/>
          </a:xfrm>
        </p:spPr>
        <p:txBody>
          <a:bodyPr/>
          <a:lstStyle/>
          <a:p>
            <a:pPr algn="ctr"/>
            <a:r>
              <a:rPr lang="en-US" altLang="en-GB" sz="4000" b="1">
                <a:latin typeface="Times New Roman" panose="02020603050405020304" charset="0"/>
                <a:cs typeface="Times New Roman" panose="0202060305040502030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870" y="1360805"/>
            <a:ext cx="10515600" cy="4798060"/>
          </a:xfrm>
        </p:spPr>
        <p:txBody>
          <a:bodyPr>
            <a:noAutofit/>
          </a:bodyPr>
          <a:lstStyle/>
          <a:p>
            <a:pPr algn="just"/>
            <a:r>
              <a:rPr lang="en-GB" altLang="en-US" sz="2400" dirty="0">
                <a:latin typeface="Times New Roman" panose="02020603050405020304" charset="0"/>
                <a:cs typeface="Times New Roman" panose="02020603050405020304" charset="0"/>
              </a:rPr>
              <a:t>Microsoft Azure is a cloud computing platform launched by Microsoft in 2010.</a:t>
            </a:r>
          </a:p>
          <a:p>
            <a:pPr algn="just"/>
            <a:r>
              <a:rPr lang="en-GB" altLang="en-US" sz="2400" dirty="0">
                <a:latin typeface="Times New Roman" panose="02020603050405020304" charset="0"/>
                <a:cs typeface="Times New Roman" panose="02020603050405020304" charset="0"/>
              </a:rPr>
              <a:t>It provides a wide range of services including computing, storage, networking, AI, machine learning, and IoT.</a:t>
            </a:r>
          </a:p>
          <a:p>
            <a:pPr algn="just"/>
            <a:r>
              <a:rPr lang="en-GB" altLang="en-US" sz="2400" dirty="0">
                <a:latin typeface="Times New Roman" panose="02020603050405020304" charset="0"/>
                <a:cs typeface="Times New Roman" panose="02020603050405020304" charset="0"/>
              </a:rPr>
              <a:t>Azure supports various programming languages, frameworks, and tools, offering flexibility for developers and enterprises.</a:t>
            </a:r>
          </a:p>
          <a:p>
            <a:pPr algn="just"/>
            <a:r>
              <a:rPr lang="en-GB" altLang="en-US" sz="2400" dirty="0">
                <a:latin typeface="Times New Roman" panose="02020603050405020304" charset="0"/>
                <a:cs typeface="Times New Roman" panose="02020603050405020304" charset="0"/>
              </a:rPr>
              <a:t>It emphasizes hybrid cloud solutions, allowing integration between on-premises infrastructure and cloud resources.</a:t>
            </a:r>
          </a:p>
          <a:p>
            <a:pPr algn="just"/>
            <a:r>
              <a:rPr lang="en-GB" altLang="en-US" sz="2400" dirty="0">
                <a:latin typeface="Times New Roman" panose="02020603050405020304" charset="0"/>
                <a:cs typeface="Times New Roman" panose="02020603050405020304" charset="0"/>
              </a:rPr>
              <a:t>Azure's global network of data </a:t>
            </a:r>
            <a:r>
              <a:rPr lang="en-GB" altLang="en-US" sz="2400" dirty="0" err="1">
                <a:latin typeface="Times New Roman" panose="02020603050405020304" charset="0"/>
                <a:cs typeface="Times New Roman" panose="02020603050405020304" charset="0"/>
              </a:rPr>
              <a:t>centers</a:t>
            </a:r>
            <a:r>
              <a:rPr lang="en-GB" altLang="en-US" sz="2400" dirty="0">
                <a:latin typeface="Times New Roman" panose="02020603050405020304" charset="0"/>
                <a:cs typeface="Times New Roman" panose="02020603050405020304" charset="0"/>
              </a:rPr>
              <a:t> ensures high availability, scalability, and security.</a:t>
            </a:r>
          </a:p>
          <a:p>
            <a:pPr algn="just"/>
            <a:r>
              <a:rPr lang="en-GB" altLang="en-US" sz="2400" dirty="0">
                <a:latin typeface="Times New Roman" panose="02020603050405020304" charset="0"/>
                <a:cs typeface="Times New Roman" panose="02020603050405020304" charset="0"/>
              </a:rPr>
              <a:t>It is deeply integrated with other Microsoft products, making it ideal for businesses using the Microsoft ecosystem.</a:t>
            </a:r>
          </a:p>
          <a:p>
            <a:pPr algn="just"/>
            <a:r>
              <a:rPr lang="en-GB" altLang="en-US" sz="2400" dirty="0">
                <a:latin typeface="Times New Roman" panose="02020603050405020304" charset="0"/>
                <a:cs typeface="Times New Roman" panose="02020603050405020304" charset="0"/>
              </a:rPr>
              <a:t>Azure is a key player in the cloud market, helping businesses with digital transformation and cloud adoption.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560" y="14224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en-GB" sz="4000" b="1" dirty="0">
                <a:latin typeface="Times New Roman" panose="02020603050405020304" charset="0"/>
                <a:cs typeface="Times New Roman" panose="02020603050405020304" charset="0"/>
              </a:rPr>
              <a:t>Origin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8680" y="1449704"/>
            <a:ext cx="5181600" cy="492061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GB" altLang="en-US" sz="1800" dirty="0">
                <a:latin typeface="Times New Roman" panose="02020603050405020304" charset="0"/>
                <a:cs typeface="Times New Roman" panose="02020603050405020304" charset="0"/>
              </a:rPr>
              <a:t>2008-2010: Azure was announced (2008) and officially launched (2010) as Windows Azure, focusing on PaaS.</a:t>
            </a:r>
          </a:p>
          <a:p>
            <a:pPr algn="just"/>
            <a:r>
              <a:rPr lang="en-GB" altLang="en-US" sz="1800" dirty="0">
                <a:latin typeface="Times New Roman" panose="02020603050405020304" charset="0"/>
                <a:cs typeface="Times New Roman" panose="02020603050405020304" charset="0"/>
              </a:rPr>
              <a:t>2012: Azure expanded to include IaaS with the introduction of Virtual Machines.</a:t>
            </a:r>
          </a:p>
          <a:p>
            <a:pPr algn="just"/>
            <a:r>
              <a:rPr lang="en-GB" altLang="en-US" sz="1800" dirty="0">
                <a:latin typeface="Times New Roman" panose="02020603050405020304" charset="0"/>
                <a:cs typeface="Times New Roman" panose="02020603050405020304" charset="0"/>
              </a:rPr>
              <a:t>2014: Rebranded to Microsoft Azure, </a:t>
            </a:r>
            <a:r>
              <a:rPr lang="en-GB" altLang="en-US" sz="1800" dirty="0" err="1">
                <a:latin typeface="Times New Roman" panose="02020603050405020304" charset="0"/>
                <a:cs typeface="Times New Roman" panose="02020603050405020304" charset="0"/>
              </a:rPr>
              <a:t>signaling</a:t>
            </a:r>
            <a:r>
              <a:rPr lang="en-GB" altLang="en-US" sz="1800" dirty="0">
                <a:latin typeface="Times New Roman" panose="02020603050405020304" charset="0"/>
                <a:cs typeface="Times New Roman" panose="02020603050405020304" charset="0"/>
              </a:rPr>
              <a:t> broader service offerings.</a:t>
            </a:r>
          </a:p>
          <a:p>
            <a:pPr algn="just"/>
            <a:r>
              <a:rPr lang="en-GB" altLang="en-US" sz="1800" dirty="0">
                <a:latin typeface="Times New Roman" panose="02020603050405020304" charset="0"/>
                <a:cs typeface="Times New Roman" panose="02020603050405020304" charset="0"/>
              </a:rPr>
              <a:t>2015-2017: Growth phase with new services like Machine Learning, IoT Suite, and Azure Stack for hybrid cloud.</a:t>
            </a:r>
          </a:p>
          <a:p>
            <a:pPr algn="just"/>
            <a:r>
              <a:rPr lang="en-GB" altLang="en-US" sz="1800" dirty="0">
                <a:latin typeface="Times New Roman" panose="02020603050405020304" charset="0"/>
                <a:cs typeface="Times New Roman" panose="02020603050405020304" charset="0"/>
              </a:rPr>
              <a:t>2018-2019: Emphasis on Kubernetes (AKS), IoT security (Azure Sphere), and global data </a:t>
            </a:r>
            <a:r>
              <a:rPr lang="en-GB" altLang="en-US" sz="1800" dirty="0" err="1">
                <a:latin typeface="Times New Roman" panose="02020603050405020304" charset="0"/>
                <a:cs typeface="Times New Roman" panose="02020603050405020304" charset="0"/>
              </a:rPr>
              <a:t>center</a:t>
            </a:r>
            <a:r>
              <a:rPr lang="en-GB" altLang="en-US" sz="1800" dirty="0">
                <a:latin typeface="Times New Roman" panose="02020603050405020304" charset="0"/>
                <a:cs typeface="Times New Roman" panose="02020603050405020304" charset="0"/>
              </a:rPr>
              <a:t> expansion.</a:t>
            </a:r>
          </a:p>
          <a:p>
            <a:pPr algn="just"/>
            <a:r>
              <a:rPr lang="en-GB" altLang="en-US" sz="1800" dirty="0">
                <a:latin typeface="Times New Roman" panose="02020603050405020304" charset="0"/>
                <a:cs typeface="Times New Roman" panose="02020603050405020304" charset="0"/>
              </a:rPr>
              <a:t>2020-2022: Focus on AI, hybrid cloud (Azure Arc), and sustainability initiatives.</a:t>
            </a:r>
          </a:p>
          <a:p>
            <a:pPr algn="just"/>
            <a:r>
              <a:rPr lang="en-GB" altLang="en-US" sz="1800" dirty="0">
                <a:latin typeface="Times New Roman" panose="02020603050405020304" charset="0"/>
                <a:cs typeface="Times New Roman" panose="02020603050405020304" charset="0"/>
              </a:rPr>
              <a:t>2023-Present: Innovation in AI with Azure OpenAI Service and increased focus on industry-specific cloud solutions.</a:t>
            </a:r>
          </a:p>
        </p:txBody>
      </p:sp>
      <p:pic>
        <p:nvPicPr>
          <p:cNvPr id="4" name="Content Placeholder 3" descr="azure timeline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402080"/>
            <a:ext cx="5450840" cy="44094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8360" y="16256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en-GB" sz="4000" b="1" dirty="0">
                <a:latin typeface="Times New Roman" panose="02020603050405020304" charset="0"/>
                <a:cs typeface="Times New Roman" panose="02020603050405020304" charset="0"/>
              </a:rPr>
              <a:t>Working</a:t>
            </a:r>
          </a:p>
        </p:txBody>
      </p:sp>
      <p:pic>
        <p:nvPicPr>
          <p:cNvPr id="12" name="Content Placeholder 11" descr="Azure Architectur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560" y="1259840"/>
            <a:ext cx="11736070" cy="559816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58520" y="162560"/>
            <a:ext cx="10515600" cy="1325563"/>
          </a:xfrm>
        </p:spPr>
        <p:txBody>
          <a:bodyPr/>
          <a:lstStyle/>
          <a:p>
            <a:pPr algn="ctr"/>
            <a:r>
              <a:rPr lang="en-US" altLang="en-GB" sz="40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Working</a:t>
            </a:r>
            <a:endParaRPr lang="en-US" altLang="en-GB" sz="40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040" y="1595120"/>
            <a:ext cx="10515600" cy="4958079"/>
          </a:xfrm>
        </p:spPr>
        <p:txBody>
          <a:bodyPr>
            <a:normAutofit fontScale="92500"/>
          </a:bodyPr>
          <a:lstStyle/>
          <a:p>
            <a:pPr algn="just"/>
            <a:r>
              <a:rPr lang="en-GB" altLang="en-US" sz="2400" b="1" dirty="0">
                <a:latin typeface="Times New Roman" panose="02020603050405020304" charset="0"/>
                <a:cs typeface="Times New Roman" panose="02020603050405020304" charset="0"/>
              </a:rPr>
              <a:t>Data</a:t>
            </a:r>
            <a:r>
              <a:rPr lang="en-GB" altLang="en-US" sz="2400" dirty="0">
                <a:latin typeface="Times New Roman" panose="02020603050405020304" charset="0"/>
                <a:cs typeface="Times New Roman" panose="02020603050405020304" charset="0"/>
              </a:rPr>
              <a:t>: Centralized data storage for processing and analysis across services.</a:t>
            </a:r>
          </a:p>
          <a:p>
            <a:pPr algn="just"/>
            <a:r>
              <a:rPr lang="en-GB" altLang="en-US" sz="2400" b="1" dirty="0">
                <a:latin typeface="Times New Roman" panose="02020603050405020304" charset="0"/>
                <a:cs typeface="Times New Roman" panose="02020603050405020304" charset="0"/>
              </a:rPr>
              <a:t>Machine Learning</a:t>
            </a:r>
            <a:r>
              <a:rPr lang="en-GB" altLang="en-US" sz="2400" dirty="0">
                <a:latin typeface="Times New Roman" panose="02020603050405020304" charset="0"/>
                <a:cs typeface="Times New Roman" panose="02020603050405020304" charset="0"/>
              </a:rPr>
              <a:t>: Develops, trains, and deploys predictive models using data.</a:t>
            </a:r>
          </a:p>
          <a:p>
            <a:pPr algn="just"/>
            <a:r>
              <a:rPr lang="en-US" altLang="en-GB" sz="2400" b="1" dirty="0">
                <a:latin typeface="Times New Roman" panose="02020603050405020304" charset="0"/>
                <a:cs typeface="Times New Roman" panose="02020603050405020304" charset="0"/>
              </a:rPr>
              <a:t>V</a:t>
            </a:r>
            <a:r>
              <a:rPr lang="en-GB" altLang="en-US" sz="2400" b="1" dirty="0" err="1">
                <a:latin typeface="Times New Roman" panose="02020603050405020304" charset="0"/>
                <a:cs typeface="Times New Roman" panose="02020603050405020304" charset="0"/>
              </a:rPr>
              <a:t>irtual</a:t>
            </a:r>
            <a:r>
              <a:rPr lang="en-GB" altLang="en-US" sz="2400" b="1" dirty="0">
                <a:latin typeface="Times New Roman" panose="02020603050405020304" charset="0"/>
                <a:cs typeface="Times New Roman" panose="02020603050405020304" charset="0"/>
              </a:rPr>
              <a:t> Machines</a:t>
            </a:r>
            <a:r>
              <a:rPr lang="en-GB" altLang="en-US" sz="2400" dirty="0">
                <a:latin typeface="Times New Roman" panose="02020603050405020304" charset="0"/>
                <a:cs typeface="Times New Roman" panose="02020603050405020304" charset="0"/>
              </a:rPr>
              <a:t>: Provides customizable compute environments for running applications.</a:t>
            </a:r>
          </a:p>
          <a:p>
            <a:pPr algn="just"/>
            <a:r>
              <a:rPr lang="en-GB" altLang="en-US" sz="2400" b="1" dirty="0">
                <a:latin typeface="Times New Roman" panose="02020603050405020304" charset="0"/>
                <a:cs typeface="Times New Roman" panose="02020603050405020304" charset="0"/>
              </a:rPr>
              <a:t>Storage</a:t>
            </a:r>
            <a:r>
              <a:rPr lang="en-GB" altLang="en-US" sz="2400" dirty="0">
                <a:latin typeface="Times New Roman" panose="02020603050405020304" charset="0"/>
                <a:cs typeface="Times New Roman" panose="02020603050405020304" charset="0"/>
              </a:rPr>
              <a:t>: Manages and retrieves large amounts of data efficiently.</a:t>
            </a:r>
          </a:p>
          <a:p>
            <a:pPr algn="just"/>
            <a:r>
              <a:rPr lang="en-GB" altLang="en-US" sz="2400" b="1" dirty="0">
                <a:latin typeface="Times New Roman" panose="02020603050405020304" charset="0"/>
                <a:cs typeface="Times New Roman" panose="02020603050405020304" charset="0"/>
              </a:rPr>
              <a:t>Web Apps</a:t>
            </a:r>
            <a:r>
              <a:rPr lang="en-GB" altLang="en-US" sz="2400" dirty="0">
                <a:latin typeface="Times New Roman" panose="02020603050405020304" charset="0"/>
                <a:cs typeface="Times New Roman" panose="02020603050405020304" charset="0"/>
              </a:rPr>
              <a:t>: Builds, deploys, and scales web applications.</a:t>
            </a:r>
          </a:p>
          <a:p>
            <a:pPr algn="just"/>
            <a:r>
              <a:rPr lang="en-GB" altLang="en-US" sz="2400" b="1" dirty="0">
                <a:latin typeface="Times New Roman" panose="02020603050405020304" charset="0"/>
                <a:cs typeface="Times New Roman" panose="02020603050405020304" charset="0"/>
              </a:rPr>
              <a:t>Container Registry</a:t>
            </a:r>
            <a:r>
              <a:rPr lang="en-GB" altLang="en-US" sz="2400" dirty="0">
                <a:latin typeface="Times New Roman" panose="02020603050405020304" charset="0"/>
                <a:cs typeface="Times New Roman" panose="02020603050405020304" charset="0"/>
              </a:rPr>
              <a:t>: Stores and manages container images for deployment.</a:t>
            </a:r>
          </a:p>
          <a:p>
            <a:pPr algn="just"/>
            <a:r>
              <a:rPr lang="en-GB" altLang="en-US" sz="2400" b="1" dirty="0">
                <a:latin typeface="Times New Roman" panose="02020603050405020304" charset="0"/>
                <a:cs typeface="Times New Roman" panose="02020603050405020304" charset="0"/>
              </a:rPr>
              <a:t>Kubernetes</a:t>
            </a:r>
            <a:r>
              <a:rPr lang="en-GB" altLang="en-US" sz="2400" dirty="0">
                <a:latin typeface="Times New Roman" panose="02020603050405020304" charset="0"/>
                <a:cs typeface="Times New Roman" panose="02020603050405020304" charset="0"/>
              </a:rPr>
              <a:t>: Deploys and manages containerized applications using AKS.</a:t>
            </a:r>
          </a:p>
          <a:p>
            <a:pPr algn="just"/>
            <a:r>
              <a:rPr lang="en-GB" altLang="en-US" sz="2400" b="1" dirty="0">
                <a:latin typeface="Times New Roman" panose="02020603050405020304" charset="0"/>
                <a:cs typeface="Times New Roman" panose="02020603050405020304" charset="0"/>
              </a:rPr>
              <a:t>Functions</a:t>
            </a:r>
            <a:r>
              <a:rPr lang="en-GB" altLang="en-US" sz="2400" dirty="0">
                <a:latin typeface="Times New Roman" panose="02020603050405020304" charset="0"/>
                <a:cs typeface="Times New Roman" panose="02020603050405020304" charset="0"/>
              </a:rPr>
              <a:t>: Executes serverless code triggered by events or schedules.</a:t>
            </a:r>
          </a:p>
          <a:p>
            <a:pPr algn="just"/>
            <a:r>
              <a:rPr lang="en-GB" altLang="en-US" sz="2400" b="1" dirty="0">
                <a:latin typeface="Times New Roman" panose="02020603050405020304" charset="0"/>
                <a:cs typeface="Times New Roman" panose="02020603050405020304" charset="0"/>
              </a:rPr>
              <a:t>Queue</a:t>
            </a:r>
            <a:r>
              <a:rPr lang="en-GB" altLang="en-US" sz="2400" dirty="0">
                <a:latin typeface="Times New Roman" panose="02020603050405020304" charset="0"/>
                <a:cs typeface="Times New Roman" panose="02020603050405020304" charset="0"/>
              </a:rPr>
              <a:t>: Facilitates message queuing for asynchronous processing between services.</a:t>
            </a:r>
          </a:p>
          <a:p>
            <a:pPr algn="just"/>
            <a:r>
              <a:rPr lang="en-GB" altLang="en-US" sz="2400" b="1" dirty="0">
                <a:latin typeface="Times New Roman" panose="02020603050405020304" charset="0"/>
                <a:cs typeface="Times New Roman" panose="02020603050405020304" charset="0"/>
              </a:rPr>
              <a:t>Azure Stack</a:t>
            </a:r>
            <a:r>
              <a:rPr lang="en-GB" altLang="en-US" sz="2400" dirty="0">
                <a:latin typeface="Times New Roman" panose="02020603050405020304" charset="0"/>
                <a:cs typeface="Times New Roman" panose="02020603050405020304" charset="0"/>
              </a:rPr>
              <a:t>: Enables hybrid cloud solutions with consistent deployment across cloud and on-premises.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" y="325120"/>
            <a:ext cx="11547475" cy="974090"/>
          </a:xfrm>
        </p:spPr>
        <p:txBody>
          <a:bodyPr>
            <a:normAutofit/>
          </a:bodyPr>
          <a:lstStyle/>
          <a:p>
            <a:pPr algn="ctr"/>
            <a:r>
              <a:rPr lang="en-US" altLang="en-GB" sz="40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Services Comparison</a:t>
            </a:r>
            <a:endParaRPr lang="en-GB" altLang="en-US" sz="40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30657200"/>
              </p:ext>
            </p:extLst>
          </p:nvPr>
        </p:nvGraphicFramePr>
        <p:xfrm>
          <a:off x="325120" y="1351280"/>
          <a:ext cx="11696700" cy="514845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92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4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4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4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4667">
                <a:tc>
                  <a:txBody>
                    <a:bodyPr/>
                    <a:lstStyle/>
                    <a:p>
                      <a:pPr algn="ctr"/>
                      <a:r>
                        <a:rPr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Feature/Aspect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Microsoft Azure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>
                          <a:latin typeface="Times New Roman" panose="02020603050405020304" charset="0"/>
                          <a:cs typeface="Times New Roman" panose="02020603050405020304" charset="0"/>
                        </a:rPr>
                        <a:t>Amazon Web Services (AWS)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>
                          <a:latin typeface="Times New Roman" panose="02020603050405020304" charset="0"/>
                          <a:cs typeface="Times New Roman" panose="02020603050405020304" charset="0"/>
                        </a:rPr>
                        <a:t>Google Cloud Platform (GCP)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958">
                <a:tc>
                  <a:txBody>
                    <a:bodyPr/>
                    <a:lstStyle/>
                    <a:p>
                      <a:pPr algn="ctr"/>
                      <a:r>
                        <a:rPr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Launch 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>
                          <a:latin typeface="Times New Roman" panose="02020603050405020304" charset="0"/>
                          <a:cs typeface="Times New Roman" panose="02020603050405020304" charset="0"/>
                        </a:rPr>
                        <a:t>2010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>
                          <a:latin typeface="Times New Roman" panose="02020603050405020304" charset="0"/>
                          <a:cs typeface="Times New Roman" panose="02020603050405020304" charset="0"/>
                        </a:rPr>
                        <a:t>2006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>
                          <a:latin typeface="Times New Roman" panose="02020603050405020304" charset="0"/>
                          <a:cs typeface="Times New Roman" panose="02020603050405020304" charset="0"/>
                        </a:rPr>
                        <a:t>2011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958">
                <a:tc>
                  <a:txBody>
                    <a:bodyPr/>
                    <a:lstStyle/>
                    <a:p>
                      <a:pPr algn="ctr"/>
                      <a:r>
                        <a:rPr sz="1800">
                          <a:latin typeface="Times New Roman" panose="02020603050405020304" charset="0"/>
                          <a:cs typeface="Times New Roman" panose="02020603050405020304" charset="0"/>
                        </a:rPr>
                        <a:t>Market Share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>
                          <a:latin typeface="Times New Roman" panose="02020603050405020304" charset="0"/>
                          <a:cs typeface="Times New Roman" panose="02020603050405020304" charset="0"/>
                        </a:rPr>
                        <a:t>Second largest (as of 2025)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>
                          <a:latin typeface="Times New Roman" panose="02020603050405020304" charset="0"/>
                          <a:cs typeface="Times New Roman" panose="02020603050405020304" charset="0"/>
                        </a:rPr>
                        <a:t>Largest (as of 2025)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>
                          <a:latin typeface="Times New Roman" panose="02020603050405020304" charset="0"/>
                          <a:cs typeface="Times New Roman" panose="02020603050405020304" charset="0"/>
                        </a:rPr>
                        <a:t>Third largest (as of 2025)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4667">
                <a:tc>
                  <a:txBody>
                    <a:bodyPr/>
                    <a:lstStyle/>
                    <a:p>
                      <a:pPr algn="ctr"/>
                      <a:r>
                        <a:rPr sz="1800">
                          <a:latin typeface="Times New Roman" panose="02020603050405020304" charset="0"/>
                          <a:cs typeface="Times New Roman" panose="02020603050405020304" charset="0"/>
                        </a:rPr>
                        <a:t>Key Strengths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>
                          <a:latin typeface="Times New Roman" panose="02020603050405020304" charset="0"/>
                          <a:cs typeface="Times New Roman" panose="02020603050405020304" charset="0"/>
                        </a:rPr>
                        <a:t>Hybrid cloud, Microsoft integration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>
                          <a:latin typeface="Times New Roman" panose="02020603050405020304" charset="0"/>
                          <a:cs typeface="Times New Roman" panose="02020603050405020304" charset="0"/>
                        </a:rPr>
                        <a:t>Extensive services, scalability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>
                          <a:latin typeface="Times New Roman" panose="02020603050405020304" charset="0"/>
                          <a:cs typeface="Times New Roman" panose="02020603050405020304" charset="0"/>
                        </a:rPr>
                        <a:t>AI/ML, data analytics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958">
                <a:tc>
                  <a:txBody>
                    <a:bodyPr/>
                    <a:lstStyle/>
                    <a:p>
                      <a:pPr algn="ctr"/>
                      <a:r>
                        <a:rPr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Hybrid Cloud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>
                          <a:latin typeface="Times New Roman" panose="02020603050405020304" charset="0"/>
                          <a:cs typeface="Times New Roman" panose="02020603050405020304" charset="0"/>
                        </a:rPr>
                        <a:t>Strong (Azure Arc, Stack)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>
                          <a:latin typeface="Times New Roman" panose="02020603050405020304" charset="0"/>
                          <a:cs typeface="Times New Roman" panose="02020603050405020304" charset="0"/>
                        </a:rPr>
                        <a:t>Moderate (AWS Outposts)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>
                          <a:latin typeface="Times New Roman" panose="02020603050405020304" charset="0"/>
                          <a:cs typeface="Times New Roman" panose="02020603050405020304" charset="0"/>
                        </a:rPr>
                        <a:t>Moderate (Anthos)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1958">
                <a:tc>
                  <a:txBody>
                    <a:bodyPr/>
                    <a:lstStyle/>
                    <a:p>
                      <a:pPr algn="ctr"/>
                      <a:r>
                        <a:rPr sz="1800">
                          <a:latin typeface="Times New Roman" panose="02020603050405020304" charset="0"/>
                          <a:cs typeface="Times New Roman" panose="02020603050405020304" charset="0"/>
                        </a:rPr>
                        <a:t>AI/ML Services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>
                          <a:latin typeface="Times New Roman" panose="02020603050405020304" charset="0"/>
                          <a:cs typeface="Times New Roman" panose="02020603050405020304" charset="0"/>
                        </a:rPr>
                        <a:t>Azure Machine Learning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>
                          <a:latin typeface="Times New Roman" panose="02020603050405020304" charset="0"/>
                          <a:cs typeface="Times New Roman" panose="02020603050405020304" charset="0"/>
                        </a:rPr>
                        <a:t>AWS SageMaker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>
                          <a:latin typeface="Times New Roman" panose="02020603050405020304" charset="0"/>
                          <a:cs typeface="Times New Roman" panose="02020603050405020304" charset="0"/>
                        </a:rPr>
                        <a:t>Google AI, TensorFlow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4667">
                <a:tc>
                  <a:txBody>
                    <a:bodyPr/>
                    <a:lstStyle/>
                    <a:p>
                      <a:pPr algn="ctr"/>
                      <a:r>
                        <a:rPr sz="1800">
                          <a:latin typeface="Times New Roman" panose="02020603050405020304" charset="0"/>
                          <a:cs typeface="Times New Roman" panose="02020603050405020304" charset="0"/>
                        </a:rPr>
                        <a:t>Kubernetes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>
                          <a:latin typeface="Times New Roman" panose="02020603050405020304" charset="0"/>
                          <a:cs typeface="Times New Roman" panose="02020603050405020304" charset="0"/>
                        </a:rPr>
                        <a:t>Azure Kubernetes Service (AKS)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>
                          <a:latin typeface="Times New Roman" panose="02020603050405020304" charset="0"/>
                          <a:cs typeface="Times New Roman" panose="02020603050405020304" charset="0"/>
                        </a:rPr>
                        <a:t>Amazon EKS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>
                          <a:latin typeface="Times New Roman" panose="02020603050405020304" charset="0"/>
                          <a:cs typeface="Times New Roman" panose="02020603050405020304" charset="0"/>
                        </a:rPr>
                        <a:t>Google Kubernetes Engine (GKE)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84667">
                <a:tc>
                  <a:txBody>
                    <a:bodyPr/>
                    <a:lstStyle/>
                    <a:p>
                      <a:pPr algn="ctr"/>
                      <a:r>
                        <a:rPr sz="1800">
                          <a:latin typeface="Times New Roman" panose="02020603050405020304" charset="0"/>
                          <a:cs typeface="Times New Roman" panose="02020603050405020304" charset="0"/>
                        </a:rPr>
                        <a:t>Pricing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>
                          <a:latin typeface="Times New Roman" panose="02020603050405020304" charset="0"/>
                          <a:cs typeface="Times New Roman" panose="02020603050405020304" charset="0"/>
                        </a:rPr>
                        <a:t>Pay-as-you-go, Reserved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>
                          <a:latin typeface="Times New Roman" panose="02020603050405020304" charset="0"/>
                          <a:cs typeface="Times New Roman" panose="02020603050405020304" charset="0"/>
                        </a:rPr>
                        <a:t>Pay-as-you-go, Reserved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>
                          <a:latin typeface="Times New Roman" panose="02020603050405020304" charset="0"/>
                          <a:cs typeface="Times New Roman" panose="02020603050405020304" charset="0"/>
                        </a:rPr>
                        <a:t>Pay-as-you-go, Sustained discounts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1958">
                <a:tc>
                  <a:txBody>
                    <a:bodyPr/>
                    <a:lstStyle/>
                    <a:p>
                      <a:pPr algn="ctr"/>
                      <a:r>
                        <a:rPr sz="1800">
                          <a:latin typeface="Times New Roman" panose="02020603050405020304" charset="0"/>
                          <a:cs typeface="Times New Roman" panose="02020603050405020304" charset="0"/>
                        </a:rPr>
                        <a:t>Popular Use Cases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>
                          <a:latin typeface="Times New Roman" panose="02020603050405020304" charset="0"/>
                          <a:cs typeface="Times New Roman" panose="02020603050405020304" charset="0"/>
                        </a:rPr>
                        <a:t>Enterprise apps, hybrid cloud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>
                          <a:latin typeface="Times New Roman" panose="02020603050405020304" charset="0"/>
                          <a:cs typeface="Times New Roman" panose="02020603050405020304" charset="0"/>
                        </a:rPr>
                        <a:t>Broad use cases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AI/ML-heavy apps, analytics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770" y="71120"/>
            <a:ext cx="10515600" cy="1325563"/>
          </a:xfrm>
        </p:spPr>
        <p:txBody>
          <a:bodyPr/>
          <a:lstStyle/>
          <a:p>
            <a:pPr algn="ctr"/>
            <a:r>
              <a:rPr lang="en-US" altLang="en-GB" sz="40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Service Model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02911580"/>
              </p:ext>
            </p:extLst>
          </p:nvPr>
        </p:nvGraphicFramePr>
        <p:xfrm>
          <a:off x="228600" y="1214755"/>
          <a:ext cx="11666220" cy="549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6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5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5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9546">
                <a:tc>
                  <a:txBody>
                    <a:bodyPr/>
                    <a:lstStyle/>
                    <a:p>
                      <a:pPr algn="ctr"/>
                      <a:r>
                        <a:rPr sz="1800">
                          <a:latin typeface="Times New Roman" panose="02020603050405020304" charset="0"/>
                          <a:cs typeface="Times New Roman" panose="02020603050405020304" charset="0"/>
                        </a:rPr>
                        <a:t>Aspect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>
                          <a:latin typeface="Times New Roman" panose="02020603050405020304" charset="0"/>
                          <a:cs typeface="Times New Roman" panose="02020603050405020304" charset="0"/>
                        </a:rPr>
                        <a:t>Infrastructure as a Service (IaaS)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>
                          <a:latin typeface="Times New Roman" panose="02020603050405020304" charset="0"/>
                          <a:cs typeface="Times New Roman" panose="02020603050405020304" charset="0"/>
                        </a:rPr>
                        <a:t>Platform as a Service (PaaS)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>
                          <a:latin typeface="Times New Roman" panose="02020603050405020304" charset="0"/>
                          <a:cs typeface="Times New Roman" panose="02020603050405020304" charset="0"/>
                        </a:rPr>
                        <a:t>Software as a Service (SaaS)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9546">
                <a:tc>
                  <a:txBody>
                    <a:bodyPr/>
                    <a:lstStyle/>
                    <a:p>
                      <a:pPr algn="ctr"/>
                      <a:r>
                        <a:rPr sz="1800">
                          <a:latin typeface="Times New Roman" panose="02020603050405020304" charset="0"/>
                          <a:cs typeface="Times New Roman" panose="02020603050405020304" charset="0"/>
                        </a:rPr>
                        <a:t>Example Services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>
                          <a:latin typeface="Times New Roman" panose="02020603050405020304" charset="0"/>
                          <a:cs typeface="Times New Roman" panose="02020603050405020304" charset="0"/>
                        </a:rPr>
                        <a:t>Azure Virtual Machines (VMs), AKS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>
                          <a:latin typeface="Times New Roman" panose="02020603050405020304" charset="0"/>
                          <a:cs typeface="Times New Roman" panose="02020603050405020304" charset="0"/>
                        </a:rPr>
                        <a:t>Azure Machine Learning, Azure App Service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>
                          <a:latin typeface="Times New Roman" panose="02020603050405020304" charset="0"/>
                          <a:cs typeface="Times New Roman" panose="02020603050405020304" charset="0"/>
                        </a:rPr>
                        <a:t>Azure Cognitive Services, Power BI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9546">
                <a:tc>
                  <a:txBody>
                    <a:bodyPr/>
                    <a:lstStyle/>
                    <a:p>
                      <a:pPr algn="ctr"/>
                      <a:r>
                        <a:rPr sz="1800">
                          <a:latin typeface="Times New Roman" panose="02020603050405020304" charset="0"/>
                          <a:cs typeface="Times New Roman" panose="02020603050405020304" charset="0"/>
                        </a:rPr>
                        <a:t>Control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>
                          <a:latin typeface="Times New Roman" panose="02020603050405020304" charset="0"/>
                          <a:cs typeface="Times New Roman" panose="02020603050405020304" charset="0"/>
                        </a:rPr>
                        <a:t>Full control over infrastructure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>
                          <a:latin typeface="Times New Roman" panose="02020603050405020304" charset="0"/>
                          <a:cs typeface="Times New Roman" panose="02020603050405020304" charset="0"/>
                        </a:rPr>
                        <a:t>Managed infrastructure, focus on apps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>
                          <a:latin typeface="Times New Roman" panose="02020603050405020304" charset="0"/>
                          <a:cs typeface="Times New Roman" panose="02020603050405020304" charset="0"/>
                        </a:rPr>
                        <a:t>Fully managed services, ready-to-use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9351">
                <a:tc>
                  <a:txBody>
                    <a:bodyPr/>
                    <a:lstStyle/>
                    <a:p>
                      <a:pPr algn="ctr"/>
                      <a:r>
                        <a:rPr sz="1800">
                          <a:latin typeface="Times New Roman" panose="02020603050405020304" charset="0"/>
                          <a:cs typeface="Times New Roman" panose="02020603050405020304" charset="0"/>
                        </a:rPr>
                        <a:t>Management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>
                          <a:latin typeface="Times New Roman" panose="02020603050405020304" charset="0"/>
                          <a:cs typeface="Times New Roman" panose="02020603050405020304" charset="0"/>
                        </a:rPr>
                        <a:t>Users manage OS, scaling, updates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>
                          <a:latin typeface="Times New Roman" panose="02020603050405020304" charset="0"/>
                          <a:cs typeface="Times New Roman" panose="02020603050405020304" charset="0"/>
                        </a:rPr>
                        <a:t>Azure manages infrastructure, users manage apps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>
                          <a:latin typeface="Times New Roman" panose="02020603050405020304" charset="0"/>
                          <a:cs typeface="Times New Roman" panose="02020603050405020304" charset="0"/>
                        </a:rPr>
                        <a:t>Azure manages everything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9546">
                <a:tc>
                  <a:txBody>
                    <a:bodyPr/>
                    <a:lstStyle/>
                    <a:p>
                      <a:pPr algn="ctr"/>
                      <a:r>
                        <a:rPr sz="1800">
                          <a:latin typeface="Times New Roman" panose="02020603050405020304" charset="0"/>
                          <a:cs typeface="Times New Roman" panose="02020603050405020304" charset="0"/>
                        </a:rPr>
                        <a:t>Deployment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>
                          <a:latin typeface="Times New Roman" panose="02020603050405020304" charset="0"/>
                          <a:cs typeface="Times New Roman" panose="02020603050405020304" charset="0"/>
                        </a:rPr>
                        <a:t>Deploy models on VMs or containers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>
                          <a:latin typeface="Times New Roman" panose="02020603050405020304" charset="0"/>
                          <a:cs typeface="Times New Roman" panose="02020603050405020304" charset="0"/>
                        </a:rPr>
                        <a:t>Deploy models via Azure ML, App Service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>
                          <a:latin typeface="Times New Roman" panose="02020603050405020304" charset="0"/>
                          <a:cs typeface="Times New Roman" panose="02020603050405020304" charset="0"/>
                        </a:rPr>
                        <a:t>Use pre-built models or APIs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9546">
                <a:tc>
                  <a:txBody>
                    <a:bodyPr/>
                    <a:lstStyle/>
                    <a:p>
                      <a:pPr algn="ctr"/>
                      <a:r>
                        <a:rPr sz="1800">
                          <a:latin typeface="Times New Roman" panose="02020603050405020304" charset="0"/>
                          <a:cs typeface="Times New Roman" panose="02020603050405020304" charset="0"/>
                        </a:rPr>
                        <a:t>Customization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>
                          <a:latin typeface="Times New Roman" panose="02020603050405020304" charset="0"/>
                          <a:cs typeface="Times New Roman" panose="02020603050405020304" charset="0"/>
                        </a:rPr>
                        <a:t>High customization, full control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>
                          <a:latin typeface="Times New Roman" panose="02020603050405020304" charset="0"/>
                          <a:cs typeface="Times New Roman" panose="02020603050405020304" charset="0"/>
                        </a:rPr>
                        <a:t>Limited to platform capabilities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>
                          <a:latin typeface="Times New Roman" panose="02020603050405020304" charset="0"/>
                          <a:cs typeface="Times New Roman" panose="02020603050405020304" charset="0"/>
                        </a:rPr>
                        <a:t>Minimal customization, out-of-the-box functionality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99351">
                <a:tc>
                  <a:txBody>
                    <a:bodyPr/>
                    <a:lstStyle/>
                    <a:p>
                      <a:pPr algn="ctr"/>
                      <a:r>
                        <a:rPr sz="1800">
                          <a:latin typeface="Times New Roman" panose="02020603050405020304" charset="0"/>
                          <a:cs typeface="Times New Roman" panose="02020603050405020304" charset="0"/>
                        </a:rPr>
                        <a:t>Use 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>
                          <a:latin typeface="Times New Roman" panose="02020603050405020304" charset="0"/>
                          <a:cs typeface="Times New Roman" panose="02020603050405020304" charset="0"/>
                        </a:rPr>
                        <a:t>For complex, customized environments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>
                          <a:latin typeface="Times New Roman" panose="02020603050405020304" charset="0"/>
                          <a:cs typeface="Times New Roman" panose="02020603050405020304" charset="0"/>
                        </a:rPr>
                        <a:t>For quick deployment with minimal infra management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>
                          <a:latin typeface="Times New Roman" panose="02020603050405020304" charset="0"/>
                          <a:cs typeface="Times New Roman" panose="02020603050405020304" charset="0"/>
                        </a:rPr>
                        <a:t>For rapid use of AI capabilities without deployment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3134">
                <a:tc>
                  <a:txBody>
                    <a:bodyPr/>
                    <a:lstStyle/>
                    <a:p>
                      <a:pPr algn="ctr"/>
                      <a:r>
                        <a:rPr sz="1800">
                          <a:latin typeface="Times New Roman" panose="02020603050405020304" charset="0"/>
                          <a:cs typeface="Times New Roman" panose="02020603050405020304" charset="0"/>
                        </a:rPr>
                        <a:t>Scaling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>
                          <a:latin typeface="Times New Roman" panose="02020603050405020304" charset="0"/>
                          <a:cs typeface="Times New Roman" panose="02020603050405020304" charset="0"/>
                        </a:rPr>
                        <a:t>User-defined scaling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>
                          <a:latin typeface="Times New Roman" panose="02020603050405020304" charset="0"/>
                          <a:cs typeface="Times New Roman" panose="02020603050405020304" charset="0"/>
                        </a:rPr>
                        <a:t>Azure handles scaling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Scaling managed by Azure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zure deployments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030" y="243840"/>
            <a:ext cx="11843385" cy="608266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921*424"/>
  <p:tag name="TABLE_ENDDRAG_RECT" val="23*105*921*4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942*429"/>
  <p:tag name="TABLE_ENDDRAG_RECT" val="18*79*942*42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861*402"/>
  <p:tag name="TABLE_ENDDRAG_RECT" val="59*98*861*40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21</TotalTime>
  <Words>1207</Words>
  <Application>Microsoft Office PowerPoint</Application>
  <PresentationFormat>Widescreen</PresentationFormat>
  <Paragraphs>145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Microsoft Azure: An Overview</vt:lpstr>
      <vt:lpstr>Index</vt:lpstr>
      <vt:lpstr>Introduction</vt:lpstr>
      <vt:lpstr>Origin</vt:lpstr>
      <vt:lpstr>Working</vt:lpstr>
      <vt:lpstr>Working</vt:lpstr>
      <vt:lpstr>Services Comparison</vt:lpstr>
      <vt:lpstr>Service Model</vt:lpstr>
      <vt:lpstr>PowerPoint Presentation</vt:lpstr>
      <vt:lpstr>Cloud Deployment Models</vt:lpstr>
      <vt:lpstr>Benefits</vt:lpstr>
      <vt:lpstr>Applications</vt:lpstr>
      <vt:lpstr>Future Trends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Azure: Model, Deployment, Benefits, and Future Trends</dc:title>
  <dc:creator/>
  <cp:lastModifiedBy>Madhurima Rawat</cp:lastModifiedBy>
  <cp:revision>85</cp:revision>
  <dcterms:created xsi:type="dcterms:W3CDTF">2025-01-15T14:23:00Z</dcterms:created>
  <dcterms:modified xsi:type="dcterms:W3CDTF">2025-01-16T12:29:37Z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71B5BE1C53884E01A1E7EE88971F9005_11</vt:lpwstr>
  </property>
  <property fmtid="{D5CDD505-2E9C-101B-9397-08002B2CF9AE}" pid="3" name="KSOProductBuildVer">
    <vt:lpwstr>2057-12.2.0.18639</vt:lpwstr>
  </property>
</Properties>
</file>