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9" r:id="rId9"/>
    <p:sldId id="271" r:id="rId10"/>
    <p:sldId id="270" r:id="rId11"/>
    <p:sldId id="263" r:id="rId12"/>
    <p:sldId id="274" r:id="rId13"/>
    <p:sldId id="276" r:id="rId14"/>
    <p:sldId id="275" r:id="rId15"/>
    <p:sldId id="272" r:id="rId16"/>
    <p:sldId id="264" r:id="rId17"/>
    <p:sldId id="266" r:id="rId18"/>
    <p:sldId id="267" r:id="rId19"/>
    <p:sldId id="273" r:id="rId20"/>
  </p:sldIdLst>
  <p:sldSz cx="9144000" cy="5143500" type="screen16x9"/>
  <p:notesSz cx="6858000" cy="9144000"/>
  <p:embeddedFontLst>
    <p:embeddedFont>
      <p:font typeface="PT Sans Narrow" charset="0"/>
      <p:regular r:id="rId22"/>
      <p:bold r:id="rId23"/>
    </p:embeddedFont>
    <p:embeddedFont>
      <p:font typeface="Open Sans" charset="0"/>
      <p:regular r:id="rId24"/>
      <p:bold r:id="rId25"/>
      <p:italic r:id="rId26"/>
      <p:boldItalic r:id="rId27"/>
    </p:embeddedFont>
    <p:embeddedFont>
      <p:font typeface="Modern No. 20" pitchFamily="18" charset="0"/>
      <p:regular r:id="rId28"/>
    </p:embeddedFont>
    <p:embeddedFont>
      <p:font typeface="MS PGothic" pitchFamily="34" charset="-128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 snapToGrid="0">
      <p:cViewPr>
        <p:scale>
          <a:sx n="125" d="100"/>
          <a:sy n="125" d="100"/>
        </p:scale>
        <p:origin x="-259" y="14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af23ae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af23ae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366c253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366c253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72973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7297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913218" y="404450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82076" y="437175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HYD 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5400" b="1" i="0" u="none" strike="noStrike" cap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PT Sans Narrow"/>
              </a:rPr>
              <a:t>AI</a:t>
            </a:r>
            <a:r>
              <a:rPr lang="en-US" dirty="0">
                <a:latin typeface="Arial" pitchFamily="34" charset="0"/>
                <a:cs typeface="Arial" pitchFamily="34" charset="0"/>
              </a:rPr>
              <a:t>ET Project </a:t>
            </a:r>
            <a:endParaRPr>
              <a:latin typeface="Arial" pitchFamily="34" charset="0"/>
              <a:cs typeface="Arial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Team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Number : 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19</a:t>
            </a:r>
            <a:endParaRPr sz="360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Team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Name : 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Josh James</a:t>
            </a:r>
            <a:endParaRPr sz="360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50" y="3019789"/>
            <a:ext cx="4870500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-IN" sz="1800" b="1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NEW YORK CITY CAB FARE PREDICTION</a:t>
            </a:r>
            <a:endParaRPr sz="1800" b="1" i="0" u="none" strike="noStrike" cap="non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61925"/>
            <a:ext cx="8520600" cy="362712"/>
          </a:xfrm>
        </p:spPr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 descr="C:\Users\DELL\Desktop\Screenshot (22).png"/>
          <p:cNvPicPr>
            <a:picLocks noChangeAspect="1" noChangeArrowheads="1"/>
          </p:cNvPicPr>
          <p:nvPr/>
        </p:nvPicPr>
        <p:blipFill>
          <a:blip r:embed="rId2"/>
          <a:srcRect r="9806"/>
          <a:stretch>
            <a:fillRect/>
          </a:stretch>
        </p:blipFill>
        <p:spPr bwMode="auto">
          <a:xfrm>
            <a:off x="99060" y="918211"/>
            <a:ext cx="2253615" cy="1829054"/>
          </a:xfrm>
          <a:prstGeom prst="rect">
            <a:avLst/>
          </a:prstGeom>
          <a:noFill/>
        </p:spPr>
      </p:pic>
      <p:pic>
        <p:nvPicPr>
          <p:cNvPr id="2052" name="Picture 4" descr="C:\Users\DELL\Desktop\Screenshot (23) -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923925"/>
            <a:ext cx="2114550" cy="1788795"/>
          </a:xfrm>
          <a:prstGeom prst="rect">
            <a:avLst/>
          </a:prstGeom>
          <a:noFill/>
        </p:spPr>
      </p:pic>
      <p:pic>
        <p:nvPicPr>
          <p:cNvPr id="2053" name="Picture 5" descr="C:\Users\DELL\Desktop\Screenshot (24).png"/>
          <p:cNvPicPr>
            <a:picLocks noChangeAspect="1" noChangeArrowheads="1"/>
          </p:cNvPicPr>
          <p:nvPr/>
        </p:nvPicPr>
        <p:blipFill>
          <a:blip r:embed="rId4"/>
          <a:srcRect r="10798"/>
          <a:stretch>
            <a:fillRect/>
          </a:stretch>
        </p:blipFill>
        <p:spPr bwMode="auto">
          <a:xfrm>
            <a:off x="4524375" y="914400"/>
            <a:ext cx="2000250" cy="1876425"/>
          </a:xfrm>
          <a:prstGeom prst="rect">
            <a:avLst/>
          </a:prstGeom>
          <a:noFill/>
        </p:spPr>
      </p:pic>
      <p:pic>
        <p:nvPicPr>
          <p:cNvPr id="2054" name="Picture 6" descr="C:\Users\DELL\Desktop\Screenshot (25).png"/>
          <p:cNvPicPr>
            <a:picLocks noChangeAspect="1" noChangeArrowheads="1"/>
          </p:cNvPicPr>
          <p:nvPr/>
        </p:nvPicPr>
        <p:blipFill>
          <a:blip r:embed="rId5"/>
          <a:srcRect r="15890"/>
          <a:stretch>
            <a:fillRect/>
          </a:stretch>
        </p:blipFill>
        <p:spPr bwMode="auto">
          <a:xfrm>
            <a:off x="166116" y="2819400"/>
            <a:ext cx="2043684" cy="2086356"/>
          </a:xfrm>
          <a:prstGeom prst="rect">
            <a:avLst/>
          </a:prstGeom>
          <a:noFill/>
        </p:spPr>
      </p:pic>
      <p:pic>
        <p:nvPicPr>
          <p:cNvPr id="2055" name="Picture 7" descr="C:\Users\DELL\Desktop\Screenshot (26).png"/>
          <p:cNvPicPr>
            <a:picLocks noChangeAspect="1" noChangeArrowheads="1"/>
          </p:cNvPicPr>
          <p:nvPr/>
        </p:nvPicPr>
        <p:blipFill>
          <a:blip r:embed="rId6"/>
          <a:srcRect r="6154"/>
          <a:stretch>
            <a:fillRect/>
          </a:stretch>
        </p:blipFill>
        <p:spPr bwMode="auto">
          <a:xfrm>
            <a:off x="6648450" y="923925"/>
            <a:ext cx="2247900" cy="1815465"/>
          </a:xfrm>
          <a:prstGeom prst="rect">
            <a:avLst/>
          </a:prstGeom>
          <a:noFill/>
        </p:spPr>
      </p:pic>
      <p:pic>
        <p:nvPicPr>
          <p:cNvPr id="2056" name="Picture 8" descr="C:\Users\DELL\Desktop\Screenshot (27).png"/>
          <p:cNvPicPr>
            <a:picLocks noChangeAspect="1" noChangeArrowheads="1"/>
          </p:cNvPicPr>
          <p:nvPr/>
        </p:nvPicPr>
        <p:blipFill>
          <a:blip r:embed="rId7"/>
          <a:srcRect r="10023"/>
          <a:stretch>
            <a:fillRect/>
          </a:stretch>
        </p:blipFill>
        <p:spPr bwMode="auto">
          <a:xfrm>
            <a:off x="2238375" y="2905125"/>
            <a:ext cx="2085975" cy="1994535"/>
          </a:xfrm>
          <a:prstGeom prst="rect">
            <a:avLst/>
          </a:prstGeom>
          <a:noFill/>
        </p:spPr>
      </p:pic>
      <p:pic>
        <p:nvPicPr>
          <p:cNvPr id="2057" name="Picture 9" descr="C:\Users\DELL\Desktop\Screenshot (28)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86525" y="2943225"/>
            <a:ext cx="2181225" cy="1860423"/>
          </a:xfrm>
          <a:prstGeom prst="rect">
            <a:avLst/>
          </a:prstGeom>
          <a:noFill/>
        </p:spPr>
      </p:pic>
      <p:pic>
        <p:nvPicPr>
          <p:cNvPr id="2058" name="Picture 10" descr="C:\Users\DELL\Desktop\Screenshot (29).png"/>
          <p:cNvPicPr>
            <a:picLocks noChangeAspect="1" noChangeArrowheads="1"/>
          </p:cNvPicPr>
          <p:nvPr/>
        </p:nvPicPr>
        <p:blipFill>
          <a:blip r:embed="rId9"/>
          <a:srcRect r="8197"/>
          <a:stretch>
            <a:fillRect/>
          </a:stretch>
        </p:blipFill>
        <p:spPr bwMode="auto">
          <a:xfrm>
            <a:off x="4400550" y="2981325"/>
            <a:ext cx="1990725" cy="1864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and model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-IN" b="1" dirty="0" smtClean="0"/>
              <a:t>For this project, we have chosen the following regression algorithms.</a:t>
            </a:r>
          </a:p>
          <a:p>
            <a:pPr marL="571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IN" b="1" dirty="0" smtClean="0"/>
              <a:t>Linear Regression</a:t>
            </a:r>
          </a:p>
          <a:p>
            <a:pPr marL="571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IN" b="1" dirty="0" err="1" smtClean="0"/>
              <a:t>Adaboosting</a:t>
            </a:r>
            <a:r>
              <a:rPr lang="en-IN" b="1" dirty="0" smtClean="0"/>
              <a:t> </a:t>
            </a:r>
          </a:p>
          <a:p>
            <a:pPr marL="571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IN" b="1" dirty="0" smtClean="0"/>
              <a:t>Random Forest</a:t>
            </a:r>
          </a:p>
          <a:p>
            <a:pPr marL="571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IN" b="1" dirty="0" err="1" smtClean="0"/>
              <a:t>XGBoosting</a:t>
            </a:r>
            <a:endParaRPr lang="en-IN" b="1" dirty="0" smtClean="0"/>
          </a:p>
          <a:p>
            <a:pPr marL="571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IN" b="1" dirty="0" smtClean="0"/>
              <a:t>Feed Forward Neural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12511"/>
            <a:ext cx="3999900" cy="4156364"/>
          </a:xfrm>
        </p:spPr>
        <p:txBody>
          <a:bodyPr/>
          <a:lstStyle/>
          <a:p>
            <a:pPr lvl="0">
              <a:buNone/>
            </a:pPr>
            <a:r>
              <a:rPr lang="en-IN" sz="1600" b="1" dirty="0" smtClean="0">
                <a:solidFill>
                  <a:schemeClr val="accent1"/>
                </a:solidFill>
              </a:rPr>
              <a:t>Linear Regression</a:t>
            </a:r>
          </a:p>
          <a:p>
            <a:r>
              <a:rPr lang="en-IN" dirty="0" smtClean="0"/>
              <a:t>A supervised algorithm that learn from a set of training samples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Helps in predicting linear relationship between target and one or more predictors.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best fit line is the one for which total prediction error is as small as possible.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Error is the distance between the point and the regression line. </a:t>
            </a:r>
            <a:endParaRPr lang="en-IN" dirty="0" smtClean="0"/>
          </a:p>
        </p:txBody>
      </p:sp>
      <p:pic>
        <p:nvPicPr>
          <p:cNvPr id="6" name="Picture 3" descr="C:\Users\DELL\Desktop\Screenshot (32).png"/>
          <p:cNvPicPr>
            <a:picLocks noChangeAspect="1" noChangeArrowheads="1"/>
          </p:cNvPicPr>
          <p:nvPr/>
        </p:nvPicPr>
        <p:blipFill>
          <a:blip r:embed="rId2"/>
          <a:srcRect l="6322"/>
          <a:stretch>
            <a:fillRect/>
          </a:stretch>
        </p:blipFill>
        <p:spPr bwMode="auto">
          <a:xfrm>
            <a:off x="5128260" y="781958"/>
            <a:ext cx="3726181" cy="3816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464820"/>
          </a:xfrm>
        </p:spPr>
        <p:txBody>
          <a:bodyPr/>
          <a:lstStyle/>
          <a:p>
            <a:r>
              <a:rPr lang="en-US" dirty="0" smtClean="0"/>
              <a:t>Random Forest Regression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45820"/>
            <a:ext cx="8520600" cy="3723205"/>
          </a:xfrm>
        </p:spPr>
        <p:txBody>
          <a:bodyPr/>
          <a:lstStyle/>
          <a:p>
            <a:r>
              <a:rPr lang="en-US" dirty="0" smtClean="0"/>
              <a:t>Random forest is combination of hundreds or thousands of decision trees. </a:t>
            </a:r>
          </a:p>
          <a:p>
            <a:r>
              <a:rPr lang="en-US" dirty="0" err="1" smtClean="0"/>
              <a:t>Booststrap</a:t>
            </a:r>
            <a:r>
              <a:rPr lang="en-US" dirty="0" smtClean="0"/>
              <a:t> aggregating(bagging) technique is used. </a:t>
            </a:r>
          </a:p>
          <a:p>
            <a:r>
              <a:rPr lang="en-US" dirty="0" smtClean="0"/>
              <a:t>It provides higher accuracy. If there are more trees, it won’t allow over fitting trees in the model. </a:t>
            </a:r>
          </a:p>
          <a:p>
            <a:r>
              <a:rPr lang="en-US" dirty="0" smtClean="0"/>
              <a:t>It has the power to handle a large data set with higher dimensionality.</a:t>
            </a:r>
          </a:p>
          <a:p>
            <a:pPr>
              <a:buNone/>
            </a:pPr>
            <a:r>
              <a:rPr lang="en-US" dirty="0" smtClean="0"/>
              <a:t>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b="1" dirty="0" smtClean="0"/>
              <a:t>Entropy :</a:t>
            </a:r>
            <a:endParaRPr lang="en-US" b="1" dirty="0"/>
          </a:p>
        </p:txBody>
      </p:sp>
      <p:pic>
        <p:nvPicPr>
          <p:cNvPr id="1026" name="Picture 2" descr="C:\Users\admin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2590" y="3490595"/>
            <a:ext cx="2543175" cy="86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044440"/>
          </a:xfrm>
        </p:spPr>
        <p:txBody>
          <a:bodyPr/>
          <a:lstStyle/>
          <a:p>
            <a:pPr>
              <a:buNone/>
            </a:pPr>
            <a:r>
              <a:rPr lang="en-US" sz="2000" b="1" dirty="0" err="1" smtClean="0">
                <a:solidFill>
                  <a:schemeClr val="accent1"/>
                </a:solidFill>
              </a:rPr>
              <a:t>AdaBoost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</a:rPr>
              <a:t>Regressor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Works by adding more weights on weak learners and less weights on strong classifiers. </a:t>
            </a:r>
          </a:p>
          <a:p>
            <a:r>
              <a:rPr lang="en-US" dirty="0" smtClean="0"/>
              <a:t>Used to boost the performance of decision </a:t>
            </a:r>
          </a:p>
          <a:p>
            <a:pPr>
              <a:buNone/>
            </a:pPr>
            <a:r>
              <a:rPr lang="en-US" dirty="0" smtClean="0"/>
              <a:t>      trees on binary classification.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Extreme Gradient Boosting</a:t>
            </a: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It is similar to that of Gradient Boosting. The computation power of this is higher when compared to  Gradient Boosting.</a:t>
            </a:r>
          </a:p>
          <a:p>
            <a:r>
              <a:rPr lang="en-US" dirty="0" smtClean="0"/>
              <a:t>It gives better support for multi core processing.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admin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7970" y="1298893"/>
            <a:ext cx="344805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 Forward Neural Networks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6" y="1238250"/>
            <a:ext cx="8553449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results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C:\Users\DELL\Desktop\Screenshot (3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215" y="1257300"/>
            <a:ext cx="43053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and Future perspective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dirty="0" smtClean="0"/>
              <a:t> Over the 10M trips of data set, EDA and feature extraction has been   </a:t>
            </a:r>
          </a:p>
          <a:p>
            <a:pPr marL="0" indent="0">
              <a:buNone/>
            </a:pPr>
            <a:r>
              <a:rPr lang="en-IN" dirty="0" smtClean="0"/>
              <a:t>   done at maximum extent and also our Application compares the results of    </a:t>
            </a:r>
          </a:p>
          <a:p>
            <a:pPr marL="0" indent="0">
              <a:buNone/>
            </a:pPr>
            <a:r>
              <a:rPr lang="en-IN" dirty="0" smtClean="0"/>
              <a:t>    ML regression algorithms reasonably on the given data set. </a:t>
            </a:r>
          </a:p>
          <a:p>
            <a:pPr marL="0" indent="0"/>
            <a:endParaRPr lang="en-IN" dirty="0" smtClean="0"/>
          </a:p>
          <a:p>
            <a:pPr marL="0" indent="0"/>
            <a:r>
              <a:rPr lang="en-IN" dirty="0" smtClean="0"/>
              <a:t>  We hope this project can be extended to predicting cab demands in    </a:t>
            </a:r>
          </a:p>
          <a:p>
            <a:pPr marL="0" indent="0">
              <a:buNone/>
            </a:pPr>
            <a:r>
              <a:rPr lang="en-IN" dirty="0" smtClean="0"/>
              <a:t>     different areas of the New York City.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2110740" y="1546860"/>
            <a:ext cx="5372820" cy="23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7200" dirty="0" smtClean="0">
                <a:latin typeface="Modern No. 20" pitchFamily="18" charset="0"/>
              </a:rPr>
              <a:t>Questions?</a:t>
            </a:r>
            <a:endParaRPr lang="en-IN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732" y="1840800"/>
            <a:ext cx="6312702" cy="3302700"/>
          </a:xfrm>
        </p:spPr>
        <p:txBody>
          <a:bodyPr/>
          <a:lstStyle/>
          <a:p>
            <a:pPr>
              <a:buNone/>
            </a:pPr>
            <a:r>
              <a:rPr lang="en-IN" sz="6000" dirty="0" smtClean="0">
                <a:latin typeface="MS PGothic" pitchFamily="34" charset="-128"/>
                <a:ea typeface="MS PGothic" pitchFamily="34" charset="-128"/>
              </a:rPr>
              <a:t>THANK  YOU!</a:t>
            </a:r>
            <a:endParaRPr lang="en-US" sz="6000" dirty="0">
              <a:latin typeface="MS PGothic" pitchFamily="34" charset="-128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b="1" dirty="0" smtClean="0"/>
              <a:t>Ravi Kumar  </a:t>
            </a:r>
            <a:r>
              <a:rPr lang="en-IN" b="1" dirty="0" err="1" smtClean="0"/>
              <a:t>Suggala</a:t>
            </a:r>
            <a:endParaRPr lang="en-IN" b="1" dirty="0" smtClean="0"/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b="1" dirty="0" err="1" smtClean="0"/>
              <a:t>Bhadrachalam</a:t>
            </a:r>
            <a:r>
              <a:rPr lang="en-IN" b="1" dirty="0" smtClean="0"/>
              <a:t>  </a:t>
            </a:r>
            <a:r>
              <a:rPr lang="en-IN" b="1" dirty="0" err="1" smtClean="0"/>
              <a:t>Kollati</a:t>
            </a:r>
            <a:endParaRPr lang="en-IN" b="1" dirty="0" smtClean="0"/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b="1" dirty="0" err="1" smtClean="0"/>
              <a:t>Likhitha</a:t>
            </a:r>
            <a:r>
              <a:rPr lang="en-IN" b="1" dirty="0" smtClean="0"/>
              <a:t> </a:t>
            </a:r>
            <a:r>
              <a:rPr lang="en-IN" b="1" dirty="0" err="1" smtClean="0"/>
              <a:t>Pericharla</a:t>
            </a:r>
            <a:endParaRPr lang="en-IN" b="1" dirty="0" smtClean="0"/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b="1" dirty="0" err="1" smtClean="0"/>
              <a:t>Anisha</a:t>
            </a:r>
            <a:r>
              <a:rPr lang="en-IN" b="1" dirty="0" smtClean="0"/>
              <a:t> </a:t>
            </a:r>
            <a:r>
              <a:rPr lang="en-IN" b="1" dirty="0" err="1" smtClean="0"/>
              <a:t>Nittala</a:t>
            </a:r>
            <a:endParaRPr lang="en-IN" b="1" dirty="0" smtClean="0"/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b="1" dirty="0" err="1" smtClean="0"/>
              <a:t>Madhuri</a:t>
            </a:r>
            <a:r>
              <a:rPr lang="en-IN" b="1" dirty="0" smtClean="0"/>
              <a:t> </a:t>
            </a:r>
            <a:r>
              <a:rPr lang="en-IN" b="1" dirty="0" err="1" smtClean="0"/>
              <a:t>Penmatsa</a:t>
            </a:r>
            <a:endParaRPr lang="en-IN" b="1" dirty="0" smtClean="0"/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b="1" dirty="0" smtClean="0"/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/>
              <a:t>				Under esteemed guidance of  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/>
              <a:t>				         </a:t>
            </a:r>
            <a:r>
              <a:rPr lang="en-IN" b="1" dirty="0" err="1" smtClean="0"/>
              <a:t>Ms.NAZIL</a:t>
            </a:r>
            <a:r>
              <a:rPr lang="en-IN" b="1" dirty="0" smtClean="0"/>
              <a:t> PERVEEN.</a:t>
            </a:r>
            <a:endParaRPr b="1"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sz="3600" b="1" i="0" u="none" strike="noStrike" cap="none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brief About Project Group Name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Team members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Related work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Datasets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Methods and model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Experiments and results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Future work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Q &amp;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about the Project Group Name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512541"/>
            <a:ext cx="5209076" cy="3056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t">
              <a:buNone/>
            </a:pPr>
            <a:r>
              <a:rPr lang="en-US" dirty="0" smtClean="0"/>
              <a:t>Founder and CEO of Domo.</a:t>
            </a:r>
          </a:p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r>
              <a:rPr lang="en-US" dirty="0" smtClean="0"/>
              <a:t>Co-founder and CEO of </a:t>
            </a:r>
            <a:r>
              <a:rPr lang="en-US" dirty="0" err="1" smtClean="0"/>
              <a:t>Omniture</a:t>
            </a:r>
            <a:r>
              <a:rPr lang="en-US" dirty="0" smtClean="0"/>
              <a:t>.       </a:t>
            </a:r>
          </a:p>
          <a:p>
            <a:pPr fontAlgn="t">
              <a:buNone/>
            </a:pPr>
            <a:r>
              <a:rPr lang="en-US" dirty="0" smtClean="0"/>
              <a:t>                                              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He was named as  “Technology </a:t>
            </a:r>
            <a:r>
              <a:rPr lang="en-US" dirty="0" smtClean="0"/>
              <a:t>Entrepreneur” of the decade by Brigham Young University.</a:t>
            </a:r>
          </a:p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r>
              <a:rPr lang="en-IN" dirty="0" smtClean="0"/>
              <a:t>DOMO specializes in business intelligence tools and data visualization.</a:t>
            </a:r>
          </a:p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832400" y="1266174"/>
            <a:ext cx="3999900" cy="3608333"/>
          </a:xfrm>
        </p:spPr>
        <p:txBody>
          <a:bodyPr/>
          <a:lstStyle/>
          <a:p>
            <a:pPr>
              <a:buNone/>
            </a:pP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</a:t>
            </a:r>
            <a:r>
              <a:rPr lang="en-I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JAMES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DELL\Desktop\joshjames38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7033" y="1759632"/>
            <a:ext cx="2619448" cy="2714625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274320" y="1677545"/>
            <a:ext cx="193192" cy="14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80416" y="2171321"/>
            <a:ext cx="193192" cy="14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4320" y="2671193"/>
            <a:ext cx="193192" cy="14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86512" y="3408809"/>
            <a:ext cx="193192" cy="14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b="1" i="0" u="none" strike="noStrike" cap="none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endParaRPr/>
          </a:p>
          <a:p>
            <a:pPr marL="114300" lvl="0" indent="0">
              <a:buNone/>
            </a:pPr>
            <a:r>
              <a:rPr lang="en-US" dirty="0" smtClean="0"/>
              <a:t>The goal of this application is to predict the fare amount of a </a:t>
            </a:r>
            <a:r>
              <a:rPr lang="en-US" b="1" dirty="0" smtClean="0"/>
              <a:t>cab ride</a:t>
            </a:r>
            <a:r>
              <a:rPr lang="en-US" dirty="0" smtClean="0"/>
              <a:t> based on given information such as pickup and drop off locations, pickup date &amp; time, </a:t>
            </a:r>
            <a:r>
              <a:rPr lang="en-US" dirty="0" err="1" smtClean="0"/>
              <a:t>no.of</a:t>
            </a:r>
            <a:r>
              <a:rPr lang="en-US" dirty="0" smtClean="0"/>
              <a:t> passengers.</a:t>
            </a:r>
          </a:p>
          <a:p>
            <a:pPr marL="114300" lvl="0" indent="0">
              <a:buNone/>
            </a:pPr>
            <a:endParaRPr lang="en-IN" dirty="0" smtClean="0"/>
          </a:p>
          <a:p>
            <a:pPr marL="114300" lvl="0" indent="0">
              <a:buNone/>
            </a:pPr>
            <a:endParaRPr lang="en-IN" dirty="0" smtClean="0"/>
          </a:p>
          <a:p>
            <a:pPr marL="114300" lvl="0" indent="0">
              <a:buNone/>
            </a:pPr>
            <a:r>
              <a:rPr lang="en-US" dirty="0" smtClean="0"/>
              <a:t>The cab fare problem is one of several real-world problems that are used as case studies.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402336" y="3334512"/>
            <a:ext cx="67056" cy="853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IN" dirty="0" smtClean="0"/>
              <a:t>We collected dataset from </a:t>
            </a:r>
            <a:r>
              <a:rPr lang="en-IN" dirty="0" err="1" smtClean="0"/>
              <a:t>Kaggle</a:t>
            </a:r>
            <a:r>
              <a:rPr lang="en-IN" dirty="0" smtClean="0"/>
              <a:t> set.</a:t>
            </a:r>
          </a:p>
          <a:p>
            <a:pPr marL="342900"/>
            <a:r>
              <a:rPr lang="en-IN" dirty="0" smtClean="0"/>
              <a:t>Linear regression and random forests algorithms are applied and observed on this dataset.</a:t>
            </a:r>
          </a:p>
          <a:p>
            <a:pPr marL="342900"/>
            <a:r>
              <a:rPr lang="en-IN" dirty="0" smtClean="0"/>
              <a:t>Applied EDA analysis based on </a:t>
            </a:r>
            <a:r>
              <a:rPr lang="en-IN" dirty="0" err="1" smtClean="0"/>
              <a:t>pick_up</a:t>
            </a:r>
            <a:r>
              <a:rPr lang="en-IN" dirty="0" smtClean="0"/>
              <a:t> and </a:t>
            </a:r>
            <a:r>
              <a:rPr lang="en-IN" dirty="0" err="1" smtClean="0"/>
              <a:t>drop_off</a:t>
            </a:r>
            <a:r>
              <a:rPr lang="en-IN" dirty="0" smtClean="0"/>
              <a:t> location from different airports in New York.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8520600" cy="358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None/>
            </a:pPr>
            <a:r>
              <a:rPr lang="en-IN" sz="1400" dirty="0" smtClean="0"/>
              <a:t>The data contains </a:t>
            </a:r>
            <a:r>
              <a:rPr lang="en-US" sz="1400" dirty="0" smtClean="0"/>
              <a:t> a training set of 55M taxi rides in New York from 2009 to 2015.</a:t>
            </a:r>
          </a:p>
          <a:p>
            <a:pPr fontAlgn="base">
              <a:buNone/>
            </a:pPr>
            <a:r>
              <a:rPr lang="en-US" sz="1400" dirty="0" smtClean="0"/>
              <a:t> </a:t>
            </a:r>
          </a:p>
          <a:p>
            <a:pPr fontAlgn="base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en-US" sz="1400" dirty="0" err="1" smtClean="0"/>
              <a:t>pickup_datetime</a:t>
            </a:r>
            <a:r>
              <a:rPr lang="en-US" sz="1400" dirty="0" smtClean="0"/>
              <a:t> </a:t>
            </a:r>
          </a:p>
          <a:p>
            <a:pPr fontAlgn="base"/>
            <a:r>
              <a:rPr lang="en-US" sz="1400" dirty="0" err="1" smtClean="0"/>
              <a:t>pickup_longitude</a:t>
            </a:r>
            <a:r>
              <a:rPr lang="en-US" sz="1400" dirty="0" smtClean="0"/>
              <a:t> </a:t>
            </a:r>
          </a:p>
          <a:p>
            <a:pPr fontAlgn="base"/>
            <a:r>
              <a:rPr lang="en-US" sz="1400" dirty="0" err="1" smtClean="0"/>
              <a:t>pickup_latitude</a:t>
            </a:r>
            <a:r>
              <a:rPr lang="en-US" sz="1400" dirty="0" smtClean="0"/>
              <a:t> </a:t>
            </a:r>
          </a:p>
          <a:p>
            <a:pPr fontAlgn="base"/>
            <a:r>
              <a:rPr lang="en-US" sz="1400" dirty="0" err="1" smtClean="0"/>
              <a:t>dropoff_longitude</a:t>
            </a:r>
            <a:r>
              <a:rPr lang="en-US" sz="1400" dirty="0" smtClean="0"/>
              <a:t> </a:t>
            </a:r>
          </a:p>
          <a:p>
            <a:pPr fontAlgn="base"/>
            <a:r>
              <a:rPr lang="en-US" sz="1400" dirty="0" err="1" smtClean="0"/>
              <a:t>dropoff_latitude</a:t>
            </a:r>
            <a:r>
              <a:rPr lang="en-US" sz="1400" dirty="0" smtClean="0"/>
              <a:t> </a:t>
            </a:r>
          </a:p>
          <a:p>
            <a:pPr fontAlgn="base"/>
            <a:r>
              <a:rPr lang="en-US" sz="1400" dirty="0" err="1" smtClean="0"/>
              <a:t>passenger_count</a:t>
            </a:r>
            <a:r>
              <a:rPr lang="en-US" sz="1400" dirty="0" smtClean="0"/>
              <a:t> </a:t>
            </a:r>
          </a:p>
          <a:p>
            <a:pPr fontAlgn="base"/>
            <a:r>
              <a:rPr lang="en-US" sz="1400" dirty="0" err="1" smtClean="0"/>
              <a:t>Fare_amount</a:t>
            </a:r>
            <a:r>
              <a:rPr lang="en-US" sz="1400" dirty="0" smtClean="0"/>
              <a:t>  (Target)</a:t>
            </a:r>
          </a:p>
          <a:p>
            <a:pPr marL="228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endParaRPr lang="en-IN" sz="1400" dirty="0" smtClean="0"/>
          </a:p>
          <a:p>
            <a:pPr marL="228600" indent="0">
              <a:buNone/>
            </a:pPr>
            <a:endParaRPr lang="en-IN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0">
              <a:buNone/>
            </a:pPr>
            <a:r>
              <a:rPr lang="en-US" sz="1400" dirty="0" smtClean="0"/>
              <a:t> We have to do In-depth analysis of the cab fares dataset.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Pre-processing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13924"/>
            <a:ext cx="8520600" cy="3663185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 of data such as</a:t>
            </a:r>
          </a:p>
          <a:p>
            <a:r>
              <a:rPr lang="en-IN" dirty="0" smtClean="0"/>
              <a:t>Removed all null values</a:t>
            </a:r>
          </a:p>
          <a:p>
            <a:r>
              <a:rPr lang="en-IN" dirty="0" smtClean="0"/>
              <a:t>Removed all trips of </a:t>
            </a:r>
            <a:r>
              <a:rPr lang="en-IN" dirty="0" err="1" smtClean="0"/>
              <a:t>pick_up</a:t>
            </a:r>
            <a:r>
              <a:rPr lang="en-IN" dirty="0" smtClean="0"/>
              <a:t> and </a:t>
            </a:r>
            <a:r>
              <a:rPr lang="en-IN" dirty="0" err="1" smtClean="0"/>
              <a:t>drop_off</a:t>
            </a:r>
            <a:r>
              <a:rPr lang="en-IN" dirty="0" smtClean="0"/>
              <a:t> locations is same</a:t>
            </a:r>
          </a:p>
          <a:p>
            <a:r>
              <a:rPr lang="en-IN" dirty="0" smtClean="0"/>
              <a:t>Negative fare amounts are removed</a:t>
            </a:r>
          </a:p>
          <a:p>
            <a:r>
              <a:rPr lang="en-IN" dirty="0" smtClean="0"/>
              <a:t>All trips with zero passengers are removed</a:t>
            </a:r>
          </a:p>
          <a:p>
            <a:r>
              <a:rPr lang="en-IN" dirty="0" smtClean="0"/>
              <a:t>Removing </a:t>
            </a:r>
            <a:r>
              <a:rPr lang="en-IN" dirty="0" err="1" smtClean="0"/>
              <a:t>pick_up</a:t>
            </a:r>
            <a:r>
              <a:rPr lang="en-IN" dirty="0" smtClean="0"/>
              <a:t> and </a:t>
            </a:r>
            <a:r>
              <a:rPr lang="en-IN" dirty="0" err="1" smtClean="0"/>
              <a:t>drop_off</a:t>
            </a:r>
            <a:r>
              <a:rPr lang="en-IN" dirty="0" smtClean="0"/>
              <a:t> locations, which are not located within the city geographical limits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81565"/>
            <a:ext cx="8520600" cy="3302700"/>
          </a:xfrm>
        </p:spPr>
        <p:txBody>
          <a:bodyPr/>
          <a:lstStyle/>
          <a:p>
            <a:r>
              <a:rPr lang="en-IN" dirty="0" smtClean="0"/>
              <a:t>Splitting of the column(</a:t>
            </a:r>
            <a:r>
              <a:rPr lang="en-IN" dirty="0" err="1" smtClean="0"/>
              <a:t>pickup_datetime</a:t>
            </a:r>
            <a:r>
              <a:rPr lang="en-IN" dirty="0" smtClean="0"/>
              <a:t>) into year, month, </a:t>
            </a:r>
            <a:r>
              <a:rPr lang="en-IN" dirty="0" err="1" smtClean="0"/>
              <a:t>day_of_week</a:t>
            </a:r>
            <a:r>
              <a:rPr lang="en-IN" dirty="0" smtClean="0"/>
              <a:t>, hour.</a:t>
            </a:r>
          </a:p>
          <a:p>
            <a:r>
              <a:rPr lang="en-IN" dirty="0" smtClean="0"/>
              <a:t>Calculate </a:t>
            </a:r>
            <a:r>
              <a:rPr lang="en-IN" b="1" dirty="0" smtClean="0"/>
              <a:t>Distance</a:t>
            </a:r>
            <a:r>
              <a:rPr lang="en-IN" dirty="0" smtClean="0"/>
              <a:t> using </a:t>
            </a:r>
            <a:r>
              <a:rPr lang="en-IN" b="1" dirty="0" err="1" smtClean="0"/>
              <a:t>Haversine’s</a:t>
            </a:r>
            <a:r>
              <a:rPr lang="en-IN" b="1" dirty="0" smtClean="0"/>
              <a:t> model</a:t>
            </a:r>
          </a:p>
          <a:p>
            <a:pPr>
              <a:buNone/>
            </a:pPr>
            <a:r>
              <a:rPr lang="en-IN" dirty="0" smtClean="0"/>
              <a:t>                   </a:t>
            </a:r>
            <a:r>
              <a:rPr lang="en-US" dirty="0" smtClean="0"/>
              <a:t>a = sin²(</a:t>
            </a:r>
            <a:r>
              <a:rPr lang="el-GR" dirty="0" smtClean="0"/>
              <a:t>Δφ/2) +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l-GR" dirty="0" smtClean="0"/>
              <a:t>φ1 ⋅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l-GR" dirty="0" smtClean="0"/>
              <a:t>φ2 ⋅ </a:t>
            </a:r>
            <a:r>
              <a:rPr lang="en-US" dirty="0" smtClean="0"/>
              <a:t>sin²(</a:t>
            </a:r>
            <a:r>
              <a:rPr lang="el-GR" dirty="0" smtClean="0"/>
              <a:t>Δλ/2)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c = 2 ⋅ atan2( √a, √(1−a) ) </a:t>
            </a:r>
          </a:p>
          <a:p>
            <a:pPr>
              <a:buNone/>
            </a:pPr>
            <a:r>
              <a:rPr lang="en-US" dirty="0" smtClean="0"/>
              <a:t>                   d = R ⋅ c </a:t>
            </a:r>
          </a:p>
          <a:p>
            <a:pPr>
              <a:buNone/>
            </a:pPr>
            <a:r>
              <a:rPr lang="en-IN" dirty="0" smtClean="0"/>
              <a:t>Where </a:t>
            </a:r>
            <a:r>
              <a:rPr lang="el-GR" dirty="0" smtClean="0"/>
              <a:t>φ</a:t>
            </a:r>
            <a:r>
              <a:rPr lang="en-IN" dirty="0" smtClean="0"/>
              <a:t>=latitude </a:t>
            </a:r>
          </a:p>
          <a:p>
            <a:pPr>
              <a:buNone/>
            </a:pPr>
            <a:r>
              <a:rPr lang="en-IN" dirty="0" smtClean="0"/>
              <a:t>             </a:t>
            </a:r>
            <a:r>
              <a:rPr lang="el-GR" dirty="0" smtClean="0"/>
              <a:t>λ</a:t>
            </a:r>
            <a:r>
              <a:rPr lang="en-IN" dirty="0" smtClean="0"/>
              <a:t>=longitude</a:t>
            </a:r>
          </a:p>
          <a:p>
            <a:pPr>
              <a:buNone/>
            </a:pPr>
            <a:r>
              <a:rPr lang="en-IN" dirty="0" smtClean="0"/>
              <a:t>             R = radius of the earth(6371km)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605</Words>
  <PresentationFormat>On-screen Show (16:9)</PresentationFormat>
  <Paragraphs>119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PT Sans Narrow</vt:lpstr>
      <vt:lpstr>Open Sans</vt:lpstr>
      <vt:lpstr>Modern No. 20</vt:lpstr>
      <vt:lpstr>MS PGothic</vt:lpstr>
      <vt:lpstr>Tropic</vt:lpstr>
      <vt:lpstr>  AIET Project  Team Number : 19 Team Name : Josh James</vt:lpstr>
      <vt:lpstr>Team</vt:lpstr>
      <vt:lpstr>Agenda</vt:lpstr>
      <vt:lpstr>Brief about the Project Group Name</vt:lpstr>
      <vt:lpstr>Problem statement</vt:lpstr>
      <vt:lpstr>Related work</vt:lpstr>
      <vt:lpstr>Datasets</vt:lpstr>
      <vt:lpstr>Pre-processing</vt:lpstr>
      <vt:lpstr>Feature Extraction</vt:lpstr>
      <vt:lpstr>Exploratory Data Analysis (EDA)</vt:lpstr>
      <vt:lpstr>Methods and model</vt:lpstr>
      <vt:lpstr>Slide 12</vt:lpstr>
      <vt:lpstr>Random Forest Regression </vt:lpstr>
      <vt:lpstr>Slide 14</vt:lpstr>
      <vt:lpstr>Feed Forward Neural Networks</vt:lpstr>
      <vt:lpstr>Experiments and results</vt:lpstr>
      <vt:lpstr>Conclusion and Future perspective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AIET Project  Team Nbr: 19 Team Name:Josh James</dc:title>
  <dc:creator>Anisha Ani</dc:creator>
  <cp:lastModifiedBy>admin</cp:lastModifiedBy>
  <cp:revision>63</cp:revision>
  <dcterms:modified xsi:type="dcterms:W3CDTF">2019-09-27T06:12:26Z</dcterms:modified>
</cp:coreProperties>
</file>