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4" r:id="rId4"/>
    <p:sldId id="258" r:id="rId5"/>
    <p:sldId id="259" r:id="rId6"/>
    <p:sldId id="260" r:id="rId7"/>
    <p:sldId id="262" r:id="rId8"/>
    <p:sldId id="263" r:id="rId9"/>
    <p:sldId id="265"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36607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92A752-78A4-4445-81CB-23ED4B22E4F8}"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336719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605236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3153515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839036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744885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1359193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1325710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473114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1631698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A92A752-78A4-4445-81CB-23ED4B22E4F8}"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3762015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A92A752-78A4-4445-81CB-23ED4B22E4F8}"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74614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A92A752-78A4-4445-81CB-23ED4B22E4F8}"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1303098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92A752-78A4-4445-81CB-23ED4B22E4F8}"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560607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2A752-78A4-4445-81CB-23ED4B22E4F8}"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1242933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92A752-78A4-4445-81CB-23ED4B22E4F8}"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4192810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A92A752-78A4-4445-81CB-23ED4B22E4F8}"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642F74-E197-45F4-AE4D-9C7622F8F82E}" type="slidenum">
              <a:rPr lang="en-US" smtClean="0"/>
              <a:t>‹#›</a:t>
            </a:fld>
            <a:endParaRPr lang="en-US"/>
          </a:p>
        </p:txBody>
      </p:sp>
    </p:spTree>
    <p:extLst>
      <p:ext uri="{BB962C8B-B14F-4D97-AF65-F5344CB8AC3E}">
        <p14:creationId xmlns:p14="http://schemas.microsoft.com/office/powerpoint/2010/main" val="296190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2A752-78A4-4445-81CB-23ED4B22E4F8}" type="datetimeFigureOut">
              <a:rPr lang="en-US" smtClean="0"/>
              <a:t>7/20/2025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642F74-E197-45F4-AE4D-9C7622F8F82E}" type="slidenum">
              <a:rPr lang="en-US" smtClean="0"/>
              <a:t>‹#›</a:t>
            </a:fld>
            <a:endParaRPr lang="en-US"/>
          </a:p>
        </p:txBody>
      </p:sp>
    </p:spTree>
    <p:extLst>
      <p:ext uri="{BB962C8B-B14F-4D97-AF65-F5344CB8AC3E}">
        <p14:creationId xmlns:p14="http://schemas.microsoft.com/office/powerpoint/2010/main" val="40988290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 Id="rId9" Type="http://schemas.openxmlformats.org/officeDocument/2006/relationships/image" Target="../../xl/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6569" y="254524"/>
            <a:ext cx="10774837" cy="2912882"/>
          </a:xfrm>
        </p:spPr>
        <p:txBody>
          <a:bodyPr>
            <a:normAutofit fontScale="90000"/>
          </a:bodyPr>
          <a:lstStyle/>
          <a:p>
            <a:pPr algn="l"/>
            <a:r>
              <a:rPr lang="en-US" sz="4000" b="1" dirty="0" smtClean="0"/>
              <a:t/>
            </a:r>
            <a:br>
              <a:rPr lang="en-US" sz="4000" b="1" dirty="0" smtClean="0"/>
            </a:br>
            <a:r>
              <a:rPr lang="en-US" sz="4000" b="1" dirty="0"/>
              <a:t/>
            </a:r>
            <a:br>
              <a:rPr lang="en-US" sz="4000" b="1" dirty="0"/>
            </a:br>
            <a:r>
              <a:rPr lang="en-US" sz="4000" b="1" dirty="0" smtClean="0"/>
              <a:t/>
            </a:r>
            <a:br>
              <a:rPr lang="en-US" sz="4000" b="1" dirty="0" smtClean="0"/>
            </a:br>
            <a:r>
              <a:rPr lang="en-US" sz="4000" b="1" dirty="0" smtClean="0"/>
              <a:t>             Bike </a:t>
            </a:r>
            <a:r>
              <a:rPr lang="en-US" sz="4000" b="1" dirty="0"/>
              <a:t>Dekho – Bike Sales Analysis Excel </a:t>
            </a:r>
            <a:r>
              <a:rPr lang="en-US" sz="4000" b="1" dirty="0" smtClean="0"/>
              <a:t>Project</a:t>
            </a:r>
            <a:r>
              <a:rPr lang="en-US" sz="4000" b="1" dirty="0"/>
              <a:t/>
            </a:r>
            <a:br>
              <a:rPr lang="en-US" sz="4000" b="1" dirty="0"/>
            </a:br>
            <a:r>
              <a:rPr lang="en-US" sz="4000" b="1" dirty="0" smtClean="0"/>
              <a:t/>
            </a:r>
            <a:br>
              <a:rPr lang="en-US" sz="4000" b="1" dirty="0" smtClean="0"/>
            </a:br>
            <a:endParaRPr lang="en-US" sz="4000" b="1" dirty="0"/>
          </a:p>
        </p:txBody>
      </p:sp>
      <p:sp>
        <p:nvSpPr>
          <p:cNvPr id="3" name="Subtitle 2"/>
          <p:cNvSpPr>
            <a:spLocks noGrp="1"/>
          </p:cNvSpPr>
          <p:nvPr>
            <p:ph type="subTitle" idx="1"/>
          </p:nvPr>
        </p:nvSpPr>
        <p:spPr>
          <a:xfrm>
            <a:off x="4515377" y="3996267"/>
            <a:ext cx="6928763" cy="1388534"/>
          </a:xfrm>
        </p:spPr>
        <p:txBody>
          <a:bodyPr/>
          <a:lstStyle/>
          <a:p>
            <a:pPr algn="l"/>
            <a:r>
              <a:rPr lang="en-US" dirty="0" smtClean="0"/>
              <a:t>Presented by </a:t>
            </a:r>
          </a:p>
          <a:p>
            <a:pPr algn="l"/>
            <a:r>
              <a:rPr lang="en-US" dirty="0" err="1" smtClean="0"/>
              <a:t>Madhuri</a:t>
            </a:r>
            <a:r>
              <a:rPr lang="en-US" dirty="0" smtClean="0"/>
              <a:t> </a:t>
            </a:r>
            <a:r>
              <a:rPr lang="en-US" dirty="0" err="1" smtClean="0"/>
              <a:t>Pingle</a:t>
            </a:r>
            <a:endParaRPr lang="en-US" dirty="0" smtClean="0"/>
          </a:p>
        </p:txBody>
      </p:sp>
      <p:pic>
        <p:nvPicPr>
          <p:cNvPr id="4" name="Graphic 22" descr="Motorcycle with solid fill">
            <a:extLst>
              <a:ext uri="{FF2B5EF4-FFF2-40B4-BE49-F238E27FC236}">
                <a16:creationId xmlns:a16="http://schemas.microsoft.com/office/drawing/2014/main" id="{0EAC7316-23D7-439D-8B5D-94CD37E181D0}"/>
              </a:ext>
            </a:extLst>
          </p:cNvPr>
          <p:cNvPicPr>
            <a:picLocks noChangeAspect="1"/>
          </p:cNvPicPr>
          <p:nvPr/>
        </p:nvPicPr>
        <p:blipFill>
          <a:blip r:embed="rId2">
            <a:extLst>
              <a:ext uri="{96DAC541-7B7A-43D3-8B79-37D633B846F1}">
                <asvg:svgBlip xmlns="" xmlns:xdr="http://schemas.openxmlformats.org/drawingml/2006/spreadsheetDrawing" xmlns:asvg="http://schemas.microsoft.com/office/drawing/2016/SVG/main" xmlns:lc="http://schemas.openxmlformats.org/drawingml/2006/lockedCanvas" r:embed="rId9"/>
              </a:ext>
            </a:extLst>
          </a:blip>
          <a:stretch>
            <a:fillRect/>
          </a:stretch>
        </p:blipFill>
        <p:spPr>
          <a:xfrm>
            <a:off x="1607772" y="1055285"/>
            <a:ext cx="1265329" cy="1311360"/>
          </a:xfrm>
          <a:prstGeom prst="rect">
            <a:avLst/>
          </a:prstGeom>
        </p:spPr>
      </p:pic>
      <p:sp>
        <p:nvSpPr>
          <p:cNvPr id="6" name="Rectangle 5"/>
          <p:cNvSpPr/>
          <p:nvPr/>
        </p:nvSpPr>
        <p:spPr>
          <a:xfrm>
            <a:off x="3048000" y="2551837"/>
            <a:ext cx="6096000" cy="1754326"/>
          </a:xfrm>
          <a:prstGeom prst="rect">
            <a:avLst/>
          </a:prstGeom>
        </p:spPr>
        <p:txBody>
          <a:bodyPr>
            <a:spAutoFit/>
          </a:bodyPr>
          <a:lstStyle/>
          <a:p>
            <a:r>
              <a:rPr lang="en-US" b="0" i="0" dirty="0" smtClean="0">
                <a:solidFill>
                  <a:srgbClr val="F0F6FC"/>
                </a:solidFill>
                <a:effectLst/>
                <a:latin typeface="-apple-system"/>
              </a:rPr>
              <a:t>This project provides an in-depth analysis of bike sales data using Microsoft Excel. It includes interactive dashboards, pivot tables, and visualizations to gain insights into sales performance across various categories such as regions, customer demographics, and product types.</a:t>
            </a:r>
            <a:endParaRPr lang="en-US" dirty="0"/>
          </a:p>
        </p:txBody>
      </p:sp>
    </p:spTree>
    <p:extLst>
      <p:ext uri="{BB962C8B-B14F-4D97-AF65-F5344CB8AC3E}">
        <p14:creationId xmlns:p14="http://schemas.microsoft.com/office/powerpoint/2010/main" val="862877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marL="0" indent="0">
              <a:buNone/>
            </a:pPr>
            <a:r>
              <a:rPr lang="en-US" dirty="0" smtClean="0"/>
              <a:t>This </a:t>
            </a:r>
            <a:r>
              <a:rPr lang="en-US" dirty="0"/>
              <a:t>project provides insights into bike buyers' purchasing behavior, emphasizing the influence of factors like gender, age, and commute distance. The dynamic dashboard enhances user interaction, making data exploration more intuitive and informative.</a:t>
            </a:r>
            <a:endParaRPr lang="en-US" dirty="0"/>
          </a:p>
        </p:txBody>
      </p:sp>
    </p:spTree>
    <p:extLst>
      <p:ext uri="{BB962C8B-B14F-4D97-AF65-F5344CB8AC3E}">
        <p14:creationId xmlns:p14="http://schemas.microsoft.com/office/powerpoint/2010/main" val="3918393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Overview</a:t>
            </a:r>
            <a:endParaRPr lang="en-US" b="1" dirty="0"/>
          </a:p>
        </p:txBody>
      </p:sp>
      <p:sp>
        <p:nvSpPr>
          <p:cNvPr id="3" name="Content Placeholder 2"/>
          <p:cNvSpPr>
            <a:spLocks noGrp="1"/>
          </p:cNvSpPr>
          <p:nvPr>
            <p:ph idx="1"/>
          </p:nvPr>
        </p:nvSpPr>
        <p:spPr>
          <a:xfrm>
            <a:off x="1484310" y="2224727"/>
            <a:ext cx="10018713" cy="3566474"/>
          </a:xfrm>
        </p:spPr>
        <p:txBody>
          <a:bodyPr/>
          <a:lstStyle/>
          <a:p>
            <a:pPr marL="0" indent="0">
              <a:buNone/>
            </a:pPr>
            <a:r>
              <a:rPr lang="en-US" dirty="0"/>
              <a:t>This project provides an in-depth analysis of bike sales data using Microsoft Excel. It includes interactive dashboards, pivot tables, and visualizations to gain insights into sales performance across various categories such as regions, customer demographics, and product types.</a:t>
            </a:r>
            <a:endParaRPr lang="en-US" dirty="0"/>
          </a:p>
        </p:txBody>
      </p:sp>
    </p:spTree>
    <p:extLst>
      <p:ext uri="{BB962C8B-B14F-4D97-AF65-F5344CB8AC3E}">
        <p14:creationId xmlns:p14="http://schemas.microsoft.com/office/powerpoint/2010/main" val="134630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Project Objective</a:t>
            </a:r>
            <a:endParaRPr lang="en-US" b="1" dirty="0"/>
          </a:p>
        </p:txBody>
      </p:sp>
      <p:sp>
        <p:nvSpPr>
          <p:cNvPr id="3" name="Content Placeholder 2"/>
          <p:cNvSpPr>
            <a:spLocks noGrp="1"/>
          </p:cNvSpPr>
          <p:nvPr>
            <p:ph idx="1"/>
          </p:nvPr>
        </p:nvSpPr>
        <p:spPr/>
        <p:txBody>
          <a:bodyPr/>
          <a:lstStyle/>
          <a:p>
            <a:pPr lvl="0"/>
            <a:r>
              <a:rPr lang="en-US" dirty="0"/>
              <a:t>To clean and organize raw bike sales data for better usability.</a:t>
            </a:r>
          </a:p>
          <a:p>
            <a:pPr lvl="0"/>
            <a:r>
              <a:rPr lang="en-US" dirty="0"/>
              <a:t>To perform exploratory data analysis (EDA) using Excel formulas and PivotTables.</a:t>
            </a:r>
          </a:p>
          <a:p>
            <a:pPr lvl="0"/>
            <a:r>
              <a:rPr lang="en-US" dirty="0"/>
              <a:t>To uncover key patterns in customer demographics, bike preferences, and sales performance.</a:t>
            </a:r>
          </a:p>
          <a:p>
            <a:pPr lvl="0"/>
            <a:r>
              <a:rPr lang="en-US" dirty="0"/>
              <a:t>To create an interactive and insightful </a:t>
            </a:r>
            <a:r>
              <a:rPr lang="en-US" b="1" dirty="0"/>
              <a:t>dashboard</a:t>
            </a:r>
            <a:r>
              <a:rPr lang="en-US" dirty="0"/>
              <a:t> for decision-makers.</a:t>
            </a:r>
          </a:p>
        </p:txBody>
      </p:sp>
    </p:spTree>
    <p:extLst>
      <p:ext uri="{BB962C8B-B14F-4D97-AF65-F5344CB8AC3E}">
        <p14:creationId xmlns:p14="http://schemas.microsoft.com/office/powerpoint/2010/main" val="3023105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Steps in the Project</a:t>
            </a:r>
          </a:p>
        </p:txBody>
      </p:sp>
      <p:sp>
        <p:nvSpPr>
          <p:cNvPr id="3" name="Content Placeholder 2"/>
          <p:cNvSpPr>
            <a:spLocks noGrp="1"/>
          </p:cNvSpPr>
          <p:nvPr>
            <p:ph idx="1"/>
          </p:nvPr>
        </p:nvSpPr>
        <p:spPr/>
        <p:txBody>
          <a:bodyPr>
            <a:normAutofit fontScale="85000" lnSpcReduction="20000"/>
          </a:bodyPr>
          <a:lstStyle/>
          <a:p>
            <a:r>
              <a:rPr lang="en-US" b="1" dirty="0"/>
              <a:t>Data Cleaning:</a:t>
            </a:r>
            <a:r>
              <a:rPr lang="en-US" dirty="0"/>
              <a:t> Identify and remove duplicates, standardize categorical data (e.g., marital status, gender).</a:t>
            </a:r>
          </a:p>
          <a:p>
            <a:r>
              <a:rPr lang="en-US" b="1" dirty="0"/>
              <a:t>Create Working Sheet:</a:t>
            </a:r>
            <a:r>
              <a:rPr lang="en-US" dirty="0"/>
              <a:t> Copy raw data to a working sheet for manipulation, keeping the original data intact.</a:t>
            </a:r>
          </a:p>
          <a:p>
            <a:r>
              <a:rPr lang="en-US" b="1" dirty="0"/>
              <a:t>Pivot Tables: Utilize</a:t>
            </a:r>
            <a:r>
              <a:rPr lang="en-US" dirty="0"/>
              <a:t> pivot tables to summarize and analyze data for visualization.</a:t>
            </a:r>
          </a:p>
          <a:p>
            <a:r>
              <a:rPr lang="en-US" b="1" dirty="0"/>
              <a:t>Visualizations:</a:t>
            </a:r>
            <a:r>
              <a:rPr lang="en-US" dirty="0"/>
              <a:t> Build visualizations using recommended charts to represent key insights, such as average income, commute distance, and age brackets.</a:t>
            </a:r>
          </a:p>
          <a:p>
            <a:r>
              <a:rPr lang="en-US" b="1" dirty="0"/>
              <a:t>Dashboard Creation:</a:t>
            </a:r>
            <a:r>
              <a:rPr lang="en-US" dirty="0"/>
              <a:t> Copy visualizations onto a dashboard sheet for a consolidated view.</a:t>
            </a:r>
          </a:p>
          <a:p>
            <a:r>
              <a:rPr lang="en-US" b="1" dirty="0"/>
              <a:t>Chart Customization:</a:t>
            </a:r>
            <a:r>
              <a:rPr lang="en-US" dirty="0"/>
              <a:t> Adjust chart titles, axis labels, and formatting for better clarity.</a:t>
            </a:r>
          </a:p>
          <a:p>
            <a:pPr marL="0" indent="0">
              <a:buNone/>
            </a:pPr>
            <a:endParaRPr lang="en-US" dirty="0"/>
          </a:p>
        </p:txBody>
      </p:sp>
    </p:spTree>
    <p:extLst>
      <p:ext uri="{BB962C8B-B14F-4D97-AF65-F5344CB8AC3E}">
        <p14:creationId xmlns:p14="http://schemas.microsoft.com/office/powerpoint/2010/main" val="28716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54524"/>
            <a:ext cx="10018713" cy="1282045"/>
          </a:xfrm>
        </p:spPr>
        <p:txBody>
          <a:bodyPr/>
          <a:lstStyle/>
          <a:p>
            <a:r>
              <a:rPr lang="en-US" b="1" dirty="0" smtClean="0"/>
              <a:t>Pivot Tables and Visualization</a:t>
            </a:r>
            <a:endParaRPr lang="en-US" b="1" dirty="0"/>
          </a:p>
        </p:txBody>
      </p:sp>
      <p:sp>
        <p:nvSpPr>
          <p:cNvPr id="3" name="Content Placeholder 2"/>
          <p:cNvSpPr>
            <a:spLocks noGrp="1"/>
          </p:cNvSpPr>
          <p:nvPr>
            <p:ph idx="1"/>
          </p:nvPr>
        </p:nvSpPr>
        <p:spPr>
          <a:xfrm>
            <a:off x="1578578" y="1432875"/>
            <a:ext cx="10018713" cy="5156461"/>
          </a:xfrm>
        </p:spPr>
        <p:txBody>
          <a:bodyPr>
            <a:normAutofit fontScale="92500" lnSpcReduction="10000"/>
          </a:bodyPr>
          <a:lstStyle/>
          <a:p>
            <a:pPr lvl="2"/>
            <a:r>
              <a:rPr lang="en-US" sz="2100" dirty="0" smtClean="0"/>
              <a:t>Bike Purchase </a:t>
            </a:r>
            <a:r>
              <a:rPr lang="en-US" sz="2100" dirty="0"/>
              <a:t>by </a:t>
            </a:r>
            <a:r>
              <a:rPr lang="en-US" sz="2100" dirty="0" smtClean="0"/>
              <a:t>gender</a:t>
            </a:r>
            <a:r>
              <a:rPr lang="en-US" sz="2100" dirty="0"/>
              <a:t> </a:t>
            </a:r>
            <a:r>
              <a:rPr lang="en-US" sz="2100" dirty="0" smtClean="0"/>
              <a:t>and region with Customer count: </a:t>
            </a:r>
            <a:r>
              <a:rPr lang="en-US" sz="2100" dirty="0"/>
              <a:t>Displays the </a:t>
            </a:r>
            <a:r>
              <a:rPr lang="en-US" sz="2100" dirty="0" smtClean="0"/>
              <a:t>bike purchases by gender and region of </a:t>
            </a:r>
            <a:r>
              <a:rPr lang="en-US" sz="2100" dirty="0"/>
              <a:t>customers who bought </a:t>
            </a:r>
            <a:r>
              <a:rPr lang="en-US" sz="2100" dirty="0" smtClean="0"/>
              <a:t>bikes. </a:t>
            </a:r>
            <a:r>
              <a:rPr lang="en-US" sz="2100" dirty="0"/>
              <a:t>Visualized with a bar chart.</a:t>
            </a:r>
          </a:p>
          <a:p>
            <a:pPr lvl="2"/>
            <a:r>
              <a:rPr lang="en-US" sz="2100" dirty="0" smtClean="0"/>
              <a:t>Purchase bike  by </a:t>
            </a:r>
            <a:r>
              <a:rPr lang="en-US" sz="2100" dirty="0"/>
              <a:t>customer </a:t>
            </a:r>
            <a:r>
              <a:rPr lang="en-US" sz="2100" dirty="0" smtClean="0"/>
              <a:t>demographics: Shows the count of bike purchases by customer demographics.</a:t>
            </a:r>
            <a:endParaRPr lang="en-US" sz="2100" dirty="0"/>
          </a:p>
          <a:p>
            <a:pPr lvl="2"/>
            <a:r>
              <a:rPr lang="en-US" sz="2100" dirty="0"/>
              <a:t>Impact of income and occupation on bike purchasing </a:t>
            </a:r>
            <a:r>
              <a:rPr lang="en-US" sz="2100" dirty="0" smtClean="0"/>
              <a:t>behavior: Displays the sales comparison by income and occupation. It’s shows the impact of income and occupation on bile purchasing behavior.</a:t>
            </a:r>
          </a:p>
          <a:p>
            <a:pPr lvl="2"/>
            <a:r>
              <a:rPr lang="en-US" sz="2100" dirty="0"/>
              <a:t>Customer Commute and Bike Purchases: Shows the count of bikes purchased, with commute distance on the X-axis and the number of purchases on the Y-axis. Visualized with a line chart.</a:t>
            </a:r>
          </a:p>
          <a:p>
            <a:pPr lvl="2"/>
            <a:r>
              <a:rPr lang="en-US" sz="2100" dirty="0"/>
              <a:t>Bike Purchases by Age Brackets: Categorizes customers into three age brackets (Adolescent, Middle Age, Old) and displays the count of bikes purchased in each bracket. Visualized with a line chart</a:t>
            </a:r>
            <a:r>
              <a:rPr lang="en-US" sz="2100" dirty="0" smtClean="0"/>
              <a:t>.</a:t>
            </a:r>
          </a:p>
          <a:p>
            <a:pPr lvl="2"/>
            <a:r>
              <a:rPr lang="en-US" sz="2100" dirty="0"/>
              <a:t>Slicers and </a:t>
            </a:r>
            <a:r>
              <a:rPr lang="en-US" sz="2100" dirty="0" smtClean="0"/>
              <a:t>filters: Applied slicers and filters on Marital status, Home owner, Education and Children. Its help to analyze the bike sales data insightfully.</a:t>
            </a:r>
            <a:endParaRPr lang="en-US" sz="2100" dirty="0"/>
          </a:p>
          <a:p>
            <a:pPr lvl="2"/>
            <a:endParaRPr lang="en-US" dirty="0"/>
          </a:p>
        </p:txBody>
      </p:sp>
    </p:spTree>
    <p:extLst>
      <p:ext uri="{BB962C8B-B14F-4D97-AF65-F5344CB8AC3E}">
        <p14:creationId xmlns:p14="http://schemas.microsoft.com/office/powerpoint/2010/main" val="2590399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eaLnBrk="0" fontAlgn="base" hangingPunct="0">
              <a:spcAft>
                <a:spcPct val="0"/>
              </a:spcAft>
            </a:pPr>
            <a:r>
              <a:rPr lang="en-US" altLang="en-US" b="1" dirty="0">
                <a:latin typeface="Cambria" panose="02040503050406030204" pitchFamily="18" charset="0"/>
                <a:ea typeface="Cambria" panose="02040503050406030204" pitchFamily="18" charset="0"/>
              </a:rPr>
              <a:t>Key Matrix (KPIs)</a:t>
            </a:r>
            <a:endParaRPr lang="en-US" altLang="en-US" b="1" dirty="0">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lstStyle/>
          <a:p>
            <a:pPr marL="0" indent="0">
              <a:buNone/>
            </a:pPr>
            <a:r>
              <a:rPr lang="en-US" dirty="0" smtClean="0"/>
              <a:t>             </a:t>
            </a:r>
            <a:r>
              <a:rPr lang="en-US" b="1" dirty="0" smtClean="0"/>
              <a:t>KPI                                                    Value  </a:t>
            </a:r>
          </a:p>
          <a:p>
            <a:pPr marL="0" indent="0">
              <a:buNone/>
            </a:pPr>
            <a:r>
              <a:rPr lang="en-US" dirty="0" smtClean="0"/>
              <a:t>    Total Unit Sold                                     482</a:t>
            </a:r>
          </a:p>
          <a:p>
            <a:pPr marL="0" indent="0">
              <a:buNone/>
            </a:pPr>
            <a:r>
              <a:rPr lang="en-US" dirty="0" smtClean="0"/>
              <a:t>    Customer Average </a:t>
            </a:r>
            <a:r>
              <a:rPr lang="en-US" dirty="0"/>
              <a:t>I</a:t>
            </a:r>
            <a:r>
              <a:rPr lang="en-US" dirty="0" smtClean="0"/>
              <a:t>ncome            $57925.31</a:t>
            </a:r>
          </a:p>
          <a:p>
            <a:pPr marL="0" indent="0">
              <a:buNone/>
            </a:pPr>
            <a:r>
              <a:rPr lang="en-US" dirty="0" smtClean="0"/>
              <a:t>    Customer Count                                 1000</a:t>
            </a:r>
          </a:p>
        </p:txBody>
      </p:sp>
    </p:spTree>
    <p:extLst>
      <p:ext uri="{BB962C8B-B14F-4D97-AF65-F5344CB8AC3E}">
        <p14:creationId xmlns:p14="http://schemas.microsoft.com/office/powerpoint/2010/main" val="182530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2548"/>
            <a:ext cx="10018713" cy="1687398"/>
          </a:xfrm>
        </p:spPr>
        <p:txBody>
          <a:bodyPr/>
          <a:lstStyle/>
          <a:p>
            <a:r>
              <a:rPr lang="en-US" b="1" dirty="0" smtClean="0"/>
              <a:t>Dashboard</a:t>
            </a:r>
            <a:endParaRPr lang="en-US" b="1" dirty="0"/>
          </a:p>
        </p:txBody>
      </p:sp>
      <p:sp>
        <p:nvSpPr>
          <p:cNvPr id="3" name="Content Placeholder 2"/>
          <p:cNvSpPr>
            <a:spLocks noGrp="1"/>
          </p:cNvSpPr>
          <p:nvPr>
            <p:ph idx="1"/>
          </p:nvPr>
        </p:nvSpPr>
        <p:spPr>
          <a:xfrm>
            <a:off x="1484310" y="2187019"/>
            <a:ext cx="10018713" cy="4025244"/>
          </a:xfrm>
        </p:spPr>
        <p:txBody>
          <a:bodyPr>
            <a:normAutofit/>
          </a:bodyPr>
          <a:lstStyle/>
          <a:p>
            <a:pPr marL="0" indent="0">
              <a:buNone/>
            </a:pPr>
            <a:r>
              <a:rPr lang="en-US" sz="1800" dirty="0" smtClean="0"/>
              <a:t>The </a:t>
            </a:r>
            <a:r>
              <a:rPr lang="en-US" sz="1800" dirty="0"/>
              <a:t>dashboard </a:t>
            </a:r>
            <a:r>
              <a:rPr lang="en-US" sz="1800" dirty="0" smtClean="0"/>
              <a:t>includes:</a:t>
            </a:r>
          </a:p>
          <a:p>
            <a:r>
              <a:rPr lang="en-US" sz="1800" dirty="0" smtClean="0"/>
              <a:t>A column </a:t>
            </a:r>
            <a:r>
              <a:rPr lang="en-US" sz="1800" dirty="0"/>
              <a:t>chart showing </a:t>
            </a:r>
            <a:r>
              <a:rPr lang="en-US" sz="1800" dirty="0" smtClean="0"/>
              <a:t>purchase trend by gender and region. </a:t>
            </a:r>
          </a:p>
          <a:p>
            <a:r>
              <a:rPr lang="en-US" sz="1800" dirty="0" smtClean="0"/>
              <a:t>A </a:t>
            </a:r>
            <a:r>
              <a:rPr lang="en-US" sz="1800" dirty="0"/>
              <a:t>line chart showing customer commute with the count of purchased bikes. </a:t>
            </a:r>
            <a:endParaRPr lang="en-US" sz="1800" dirty="0" smtClean="0"/>
          </a:p>
          <a:p>
            <a:r>
              <a:rPr lang="en-US" sz="1800" dirty="0" smtClean="0"/>
              <a:t>A </a:t>
            </a:r>
            <a:r>
              <a:rPr lang="en-US" sz="1800" dirty="0"/>
              <a:t>line chart showing the count of purchased bikes by age brackets. </a:t>
            </a:r>
            <a:endParaRPr lang="en-US" sz="1800" dirty="0" smtClean="0"/>
          </a:p>
          <a:p>
            <a:r>
              <a:rPr lang="en-US" sz="1800" dirty="0" smtClean="0"/>
              <a:t>A bar chart show impact bike purchases by income and occupation on purchasing behavior.</a:t>
            </a:r>
          </a:p>
          <a:p>
            <a:pPr marL="0" indent="0">
              <a:buNone/>
            </a:pPr>
            <a:r>
              <a:rPr lang="en-US" sz="1800" dirty="0" smtClean="0"/>
              <a:t>Additionally</a:t>
            </a:r>
            <a:r>
              <a:rPr lang="en-US" sz="1800" dirty="0"/>
              <a:t>, slicers for marital status, </a:t>
            </a:r>
            <a:r>
              <a:rPr lang="en-US" sz="1800" dirty="0" smtClean="0"/>
              <a:t>home owner, children </a:t>
            </a:r>
            <a:r>
              <a:rPr lang="en-US" sz="1800" dirty="0"/>
              <a:t>and education were added to enable interactive data filtering</a:t>
            </a:r>
            <a:r>
              <a:rPr lang="en-US" sz="1800" dirty="0" smtClean="0"/>
              <a:t>.</a:t>
            </a:r>
            <a:endParaRPr lang="en-US" sz="1800" dirty="0"/>
          </a:p>
        </p:txBody>
      </p:sp>
    </p:spTree>
    <p:extLst>
      <p:ext uri="{BB962C8B-B14F-4D97-AF65-F5344CB8AC3E}">
        <p14:creationId xmlns:p14="http://schemas.microsoft.com/office/powerpoint/2010/main" val="1605400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23213"/>
            <a:ext cx="12038029" cy="6834787"/>
          </a:xfrm>
          <a:prstGeom prst="rect">
            <a:avLst/>
          </a:prstGeom>
        </p:spPr>
      </p:pic>
    </p:spTree>
    <p:extLst>
      <p:ext uri="{BB962C8B-B14F-4D97-AF65-F5344CB8AC3E}">
        <p14:creationId xmlns:p14="http://schemas.microsoft.com/office/powerpoint/2010/main" val="158356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Business Insights</a:t>
            </a:r>
            <a:endParaRPr lang="en-US" b="1" dirty="0"/>
          </a:p>
        </p:txBody>
      </p:sp>
      <p:sp>
        <p:nvSpPr>
          <p:cNvPr id="3" name="Content Placeholder 2"/>
          <p:cNvSpPr>
            <a:spLocks noGrp="1"/>
          </p:cNvSpPr>
          <p:nvPr>
            <p:ph idx="1"/>
          </p:nvPr>
        </p:nvSpPr>
        <p:spPr>
          <a:xfrm>
            <a:off x="1484310" y="2026763"/>
            <a:ext cx="10018713" cy="4524866"/>
          </a:xfrm>
        </p:spPr>
        <p:txBody>
          <a:bodyPr>
            <a:normAutofit/>
          </a:bodyPr>
          <a:lstStyle/>
          <a:p>
            <a:r>
              <a:rPr lang="en-US" sz="2000" dirty="0"/>
              <a:t>Married males aged 30–45 </a:t>
            </a:r>
            <a:r>
              <a:rPr lang="en-US" sz="2000" dirty="0" smtClean="0"/>
              <a:t>with </a:t>
            </a:r>
            <a:r>
              <a:rPr lang="en-US" sz="2000" dirty="0"/>
              <a:t>income </a:t>
            </a:r>
            <a:r>
              <a:rPr lang="en-US" sz="2000" dirty="0" smtClean="0"/>
              <a:t>between 50K to 80K are </a:t>
            </a:r>
            <a:r>
              <a:rPr lang="en-US" sz="2000" dirty="0"/>
              <a:t>the most frequent bike buyers</a:t>
            </a:r>
            <a:r>
              <a:rPr lang="en-US" sz="2000" dirty="0" smtClean="0"/>
              <a:t>.</a:t>
            </a:r>
          </a:p>
          <a:p>
            <a:r>
              <a:rPr lang="en-US" sz="2000" dirty="0" smtClean="0"/>
              <a:t>Professional males with income between 50K to 80K have purchased the most bikes.</a:t>
            </a:r>
          </a:p>
          <a:p>
            <a:r>
              <a:rPr lang="en-US" sz="2000" dirty="0" smtClean="0"/>
              <a:t>North America recorded the highest purchase volume.</a:t>
            </a:r>
          </a:p>
          <a:p>
            <a:pPr lvl="0"/>
            <a:r>
              <a:rPr lang="en-US" sz="2000" dirty="0"/>
              <a:t>Customer income and occupation significantly influence purchasing behavior</a:t>
            </a:r>
            <a:r>
              <a:rPr lang="en-US" sz="2000" dirty="0" smtClean="0"/>
              <a:t>.</a:t>
            </a:r>
          </a:p>
          <a:p>
            <a:pPr lvl="0"/>
            <a:r>
              <a:rPr lang="en-US" sz="2000" dirty="0" smtClean="0"/>
              <a:t>Customers in the middle age bracket are the most frequent buyers.</a:t>
            </a:r>
          </a:p>
          <a:p>
            <a:pPr lvl="0"/>
            <a:endParaRPr lang="en-US" dirty="0"/>
          </a:p>
          <a:p>
            <a:endParaRPr lang="en-US" dirty="0" smtClean="0"/>
          </a:p>
          <a:p>
            <a:endParaRPr lang="en-US" dirty="0"/>
          </a:p>
        </p:txBody>
      </p:sp>
    </p:spTree>
    <p:extLst>
      <p:ext uri="{BB962C8B-B14F-4D97-AF65-F5344CB8AC3E}">
        <p14:creationId xmlns:p14="http://schemas.microsoft.com/office/powerpoint/2010/main" val="617728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85</TotalTime>
  <Words>541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Cambria</vt:lpstr>
      <vt:lpstr>Corbel</vt:lpstr>
      <vt:lpstr>Parallax</vt:lpstr>
      <vt:lpstr>                Bike Dekho – Bike Sales Analysis Excel Project  </vt:lpstr>
      <vt:lpstr>Project Overview</vt:lpstr>
      <vt:lpstr>Project Objective</vt:lpstr>
      <vt:lpstr>Key Steps in the Project</vt:lpstr>
      <vt:lpstr>Pivot Tables and Visualization</vt:lpstr>
      <vt:lpstr>Key Matrix (KPIs)</vt:lpstr>
      <vt:lpstr>Dashboard</vt:lpstr>
      <vt:lpstr>PowerPoint Presentation</vt:lpstr>
      <vt:lpstr>Business Insights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 Dekho – Bike Sales Analysis Excel Project</dc:title>
  <dc:creator>admin</dc:creator>
  <cp:lastModifiedBy>admin</cp:lastModifiedBy>
  <cp:revision>8</cp:revision>
  <dcterms:created xsi:type="dcterms:W3CDTF">2025-07-20T01:47:12Z</dcterms:created>
  <dcterms:modified xsi:type="dcterms:W3CDTF">2025-07-20T03:12:53Z</dcterms:modified>
</cp:coreProperties>
</file>