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4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5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8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4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Dubai Housing Price Analysis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Madhuri Pingle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6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Dubai Housing Price Dashboard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2" y="1216058"/>
            <a:ext cx="10463751" cy="50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22" y="1904214"/>
            <a:ext cx="10250704" cy="470397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…….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Business Objective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4" y="1904214"/>
            <a:ext cx="79750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🎯 Objective: </a:t>
            </a:r>
            <a:endParaRPr lang="en-US" dirty="0" smtClean="0"/>
          </a:p>
          <a:p>
            <a:r>
              <a:rPr lang="en-US" dirty="0" smtClean="0"/>
              <a:t>Analyze </a:t>
            </a:r>
            <a:r>
              <a:rPr lang="en-US" dirty="0"/>
              <a:t>Dubai's real estate listings data to understand market trends, </a:t>
            </a:r>
            <a:r>
              <a:rPr lang="en-US" dirty="0" smtClean="0"/>
              <a:t>property pricing </a:t>
            </a:r>
            <a:r>
              <a:rPr lang="en-US" dirty="0"/>
              <a:t>behavior, buyer preferences, and area-wise distribution to support investors, developers, and real estate agencies in making data-driven decisions.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📌 Key Goals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● Identify pricing trends by area and property type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Understand distribution of properties across budget categories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Compare bedroom-bathroom combinations for popular layouts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Highlight which neighborhoods offer the best value (₹/</a:t>
            </a:r>
            <a:r>
              <a:rPr lang="en-US" dirty="0" err="1"/>
              <a:t>sqft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Guide marketing, investment, and development focus</a:t>
            </a:r>
          </a:p>
        </p:txBody>
      </p:sp>
    </p:spTree>
    <p:extLst>
      <p:ext uri="{BB962C8B-B14F-4D97-AF65-F5344CB8AC3E}">
        <p14:creationId xmlns:p14="http://schemas.microsoft.com/office/powerpoint/2010/main" val="363084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22" y="1904214"/>
            <a:ext cx="10250704" cy="4703975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…….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Key Matrix (KPIs)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4" y="1904214"/>
            <a:ext cx="7975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KPI </a:t>
            </a:r>
            <a:r>
              <a:rPr lang="en-US" dirty="0" smtClean="0"/>
              <a:t>                                                        Value </a:t>
            </a:r>
            <a:r>
              <a:rPr lang="en-US" dirty="0"/>
              <a:t>(Sample – replace with actual)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Listings </a:t>
            </a:r>
            <a:r>
              <a:rPr lang="en-US" dirty="0" smtClean="0"/>
              <a:t>                                       50K</a:t>
            </a:r>
          </a:p>
          <a:p>
            <a:r>
              <a:rPr lang="en-US" dirty="0" smtClean="0"/>
              <a:t>Average </a:t>
            </a:r>
            <a:r>
              <a:rPr lang="en-US" dirty="0"/>
              <a:t>Price </a:t>
            </a:r>
            <a:r>
              <a:rPr lang="en-US" dirty="0" smtClean="0"/>
              <a:t>                                      224.94K </a:t>
            </a:r>
          </a:p>
          <a:p>
            <a:r>
              <a:rPr lang="en-US" dirty="0" smtClean="0"/>
              <a:t>Average </a:t>
            </a:r>
            <a:r>
              <a:rPr lang="en-US" dirty="0"/>
              <a:t>Size (</a:t>
            </a:r>
            <a:r>
              <a:rPr lang="en-US" dirty="0" err="1"/>
              <a:t>sqft</a:t>
            </a:r>
            <a:r>
              <a:rPr lang="en-US" dirty="0"/>
              <a:t>) </a:t>
            </a:r>
            <a:r>
              <a:rPr lang="en-US" dirty="0" smtClean="0"/>
              <a:t>                             2.01K </a:t>
            </a:r>
          </a:p>
          <a:p>
            <a:r>
              <a:rPr lang="en-US" dirty="0" smtClean="0"/>
              <a:t>Avg</a:t>
            </a:r>
            <a:r>
              <a:rPr lang="en-US" dirty="0"/>
              <a:t>. Price per </a:t>
            </a:r>
            <a:r>
              <a:rPr lang="en-US" dirty="0" err="1"/>
              <a:t>Sqft</a:t>
            </a:r>
            <a:r>
              <a:rPr lang="en-US" dirty="0"/>
              <a:t> </a:t>
            </a:r>
            <a:r>
              <a:rPr lang="en-US" dirty="0" smtClean="0"/>
              <a:t>                             113.39K </a:t>
            </a:r>
          </a:p>
          <a:p>
            <a:r>
              <a:rPr lang="en-US" dirty="0" smtClean="0"/>
              <a:t>Most </a:t>
            </a:r>
            <a:r>
              <a:rPr lang="en-US" dirty="0"/>
              <a:t>Expensive </a:t>
            </a:r>
            <a:r>
              <a:rPr lang="en-US" dirty="0" smtClean="0"/>
              <a:t>Property                  492.20K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7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09" y="1724554"/>
            <a:ext cx="10250704" cy="505331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…….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 Unique Detailed Insights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3" y="1904214"/>
            <a:ext cx="98038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A. Category </a:t>
            </a:r>
            <a:r>
              <a:rPr lang="en-US" dirty="0"/>
              <a:t>Insights: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High-End </a:t>
            </a:r>
            <a:r>
              <a:rPr lang="en-US" dirty="0"/>
              <a:t>listings dominate the price spectrum with concentrated presence in high square footage clusters.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2</a:t>
            </a:r>
            <a:r>
              <a:rPr lang="en-US" dirty="0"/>
              <a:t>. Budget properties are mostly compact (1–2 BHK), offering cost-effective investment in emerging neighborhoods.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  <a:r>
              <a:rPr lang="en-US" dirty="0"/>
              <a:t>. Mid-Range listings form a bridge group — offering moderate space and price, often balancing between affordability and comfort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B. Price </a:t>
            </a:r>
            <a:r>
              <a:rPr lang="en-US" dirty="0"/>
              <a:t>Distribution Insights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4. Price per </a:t>
            </a:r>
            <a:r>
              <a:rPr lang="en-US" dirty="0" err="1"/>
              <a:t>sqft</a:t>
            </a:r>
            <a:r>
              <a:rPr lang="en-US" dirty="0"/>
              <a:t> varies drastically by neighborhood — some areas offer 60% higher value per </a:t>
            </a:r>
            <a:r>
              <a:rPr lang="en-US" dirty="0" err="1"/>
              <a:t>sqft</a:t>
            </a:r>
            <a:r>
              <a:rPr lang="en-US" dirty="0"/>
              <a:t> than others.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A few outliers (premium apartments) inflate the average price — filtering by category reveals true value brackets.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Listings priced under ₹200K represent more than 45% of the market, showing a strong affordable housing </a:t>
            </a:r>
            <a:r>
              <a:rPr lang="en-US" dirty="0" smtClean="0"/>
              <a:t>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09" y="1724554"/>
            <a:ext cx="10250704" cy="505331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……..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 Unique Detailed Insights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3" y="1904214"/>
            <a:ext cx="9803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 Neighborhood </a:t>
            </a:r>
            <a:r>
              <a:rPr lang="en-US" dirty="0"/>
              <a:t>Insights: </a:t>
            </a:r>
          </a:p>
          <a:p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Property age trends show newer buildings dominate in affordable areas, while older premium properties exist in elite areas.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D. Size &amp; Layout Insights:</a:t>
            </a:r>
          </a:p>
          <a:p>
            <a:endParaRPr lang="en-US" dirty="0"/>
          </a:p>
          <a:p>
            <a:r>
              <a:rPr lang="en-US" dirty="0"/>
              <a:t>8. 2BHK and 3BHK make up the majority of listings — most preferred layout segments</a:t>
            </a:r>
            <a:r>
              <a:rPr lang="en-US" dirty="0" smtClean="0"/>
              <a:t>.</a:t>
            </a:r>
          </a:p>
          <a:p>
            <a:r>
              <a:rPr lang="en-US" dirty="0"/>
              <a:t>9. 1BHK properties dominate the Budget category, ideal for single professionals or first-time investors. </a:t>
            </a:r>
            <a:r>
              <a:rPr lang="en-US" dirty="0" smtClean="0"/>
              <a:t>10. High-End </a:t>
            </a:r>
            <a:r>
              <a:rPr lang="en-US" dirty="0"/>
              <a:t>listings are largely 3 bedrooms and start above ₹300K.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09" y="1724554"/>
            <a:ext cx="10250704" cy="505331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……..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 Unique Detailed Insights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3" y="1904214"/>
            <a:ext cx="98038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C. Property Age Insights: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11. Over </a:t>
            </a:r>
            <a:r>
              <a:rPr lang="en-US" dirty="0"/>
              <a:t>65% of listings are under 15 years old, showing Dubai’s newer construction boom. </a:t>
            </a:r>
            <a:endParaRPr lang="en-US" dirty="0" smtClean="0"/>
          </a:p>
          <a:p>
            <a:r>
              <a:rPr lang="en-US" dirty="0" smtClean="0"/>
              <a:t>12. Older </a:t>
            </a:r>
            <a:r>
              <a:rPr lang="en-US" dirty="0"/>
              <a:t>listings (&gt;25 years) are mostly luxury or large villas in elite zones — potential renovation </a:t>
            </a:r>
            <a:r>
              <a:rPr lang="en-US" dirty="0" smtClean="0"/>
              <a:t>opportunities.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D. Bedroom </a:t>
            </a:r>
            <a:r>
              <a:rPr lang="en-US" dirty="0"/>
              <a:t>&amp; Bathroom Combinations: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13. 2-bedroom</a:t>
            </a:r>
            <a:r>
              <a:rPr lang="en-US" dirty="0"/>
              <a:t>, 2-bathroom is the most offered and possibly most in-demand layout. </a:t>
            </a:r>
            <a:endParaRPr lang="en-US" dirty="0" smtClean="0"/>
          </a:p>
          <a:p>
            <a:r>
              <a:rPr lang="en-US" dirty="0" smtClean="0"/>
              <a:t>14. 3</a:t>
            </a:r>
            <a:r>
              <a:rPr lang="en-US" dirty="0"/>
              <a:t>+ bedroom properties with 3 bathrooms are strongly aligned with High-End pricing. </a:t>
            </a:r>
            <a:endParaRPr lang="en-US" dirty="0" smtClean="0"/>
          </a:p>
          <a:p>
            <a:r>
              <a:rPr lang="en-US" dirty="0" smtClean="0"/>
              <a:t>15. Listings </a:t>
            </a:r>
            <a:r>
              <a:rPr lang="en-US" dirty="0"/>
              <a:t>with more than 2 bathrooms are 20–30% costlier per </a:t>
            </a:r>
            <a:r>
              <a:rPr lang="en-US" dirty="0" err="1"/>
              <a:t>sqft</a:t>
            </a:r>
            <a:r>
              <a:rPr lang="en-US" dirty="0"/>
              <a:t> than 1-bathroom layouts.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509" y="1724554"/>
            <a:ext cx="10250704" cy="505331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……..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 Actionable Recommendations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3" y="1904214"/>
            <a:ext cx="9803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🔹 For Investors: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Focus on neighborhoods which offer newer, affordable, high-rental-yield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● </a:t>
            </a:r>
            <a:r>
              <a:rPr lang="en-US" dirty="0"/>
              <a:t>Avoid overpriced 2BHKs in mid-tier areas — better ROI in Budget + Newer build zones.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🔹 </a:t>
            </a:r>
            <a:r>
              <a:rPr lang="en-US" dirty="0"/>
              <a:t>For Developers: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Increase 2BHK, 2-bathroom offerings in the ₹200K–₹300K segment — strongest demand window.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Launch mid-range apartments in areas just outside premium zones to offer balance.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🔹 </a:t>
            </a:r>
            <a:r>
              <a:rPr lang="en-US" dirty="0"/>
              <a:t>For Agencies: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Use price per </a:t>
            </a:r>
            <a:r>
              <a:rPr lang="en-US" dirty="0" err="1"/>
              <a:t>sqft</a:t>
            </a:r>
            <a:r>
              <a:rPr lang="en-US" dirty="0"/>
              <a:t> and property age as filters to curate listings by value tier for targeted buyers.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/>
              <a:t>Target different segments using category filters: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/>
              <a:t>Young professionals: Budget 1BHK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/>
              <a:t>Families: Mid-Range 2BHK </a:t>
            </a:r>
            <a:endParaRPr lang="en-US" dirty="0" smtClean="0"/>
          </a:p>
          <a:p>
            <a:r>
              <a:rPr lang="en-US" dirty="0" smtClean="0"/>
              <a:t>○ </a:t>
            </a:r>
            <a:r>
              <a:rPr lang="en-US" dirty="0"/>
              <a:t>Luxury buyers: High-End 3+ BHK  </a:t>
            </a:r>
          </a:p>
        </p:txBody>
      </p:sp>
    </p:spTree>
    <p:extLst>
      <p:ext uri="{BB962C8B-B14F-4D97-AF65-F5344CB8AC3E}">
        <p14:creationId xmlns:p14="http://schemas.microsoft.com/office/powerpoint/2010/main" val="170495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96" y="5410987"/>
            <a:ext cx="10250704" cy="1376312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…..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2" y="433632"/>
            <a:ext cx="10283855" cy="754145"/>
          </a:xfrm>
        </p:spPr>
        <p:txBody>
          <a:bodyPr>
            <a:norm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 Conclusion</a:t>
            </a:r>
            <a:endParaRPr lang="en-US" alt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923" y="1904214"/>
            <a:ext cx="98038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        </a:t>
            </a:r>
            <a:r>
              <a:rPr lang="en-US" sz="2000" dirty="0" smtClean="0"/>
              <a:t>This </a:t>
            </a:r>
            <a:r>
              <a:rPr lang="en-US" sz="2000" dirty="0"/>
              <a:t>dashboard provides a comprehensive and interactive lens into Dubai's real estate market. From pricing dynamics and property size analysis to age trends and location-specific breakdowns, it serves as a critical decision-making tool for stakeholders including investors, developers, and real estate professionals. The structured layout, KPI insights, and smart filtering capabilities offer a rich user experience for uncovering real estate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408508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688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</vt:lpstr>
      <vt:lpstr>Retrospect</vt:lpstr>
      <vt:lpstr>Dubai Housing Price Analysis</vt:lpstr>
      <vt:lpstr>Dubai Housing Price Dashboard</vt:lpstr>
      <vt:lpstr>…….</vt:lpstr>
      <vt:lpstr>…….</vt:lpstr>
      <vt:lpstr>…….</vt:lpstr>
      <vt:lpstr>……..</vt:lpstr>
      <vt:lpstr>……..</vt:lpstr>
      <vt:lpstr>……..</vt:lpstr>
      <vt:lpstr>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Dubai Housing Price Analysis</dc:title>
  <dc:creator>admin</dc:creator>
  <cp:lastModifiedBy>admin</cp:lastModifiedBy>
  <cp:revision>5</cp:revision>
  <dcterms:created xsi:type="dcterms:W3CDTF">2025-07-06T11:35:01Z</dcterms:created>
  <dcterms:modified xsi:type="dcterms:W3CDTF">2025-07-06T12:17:45Z</dcterms:modified>
</cp:coreProperties>
</file>