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9"/>
  </p:notesMasterIdLst>
  <p:sldIdLst>
    <p:sldId id="264" r:id="rId2"/>
    <p:sldId id="266" r:id="rId3"/>
    <p:sldId id="286" r:id="rId4"/>
    <p:sldId id="285" r:id="rId5"/>
    <p:sldId id="287" r:id="rId6"/>
    <p:sldId id="295" r:id="rId7"/>
    <p:sldId id="296" r:id="rId8"/>
    <p:sldId id="297" r:id="rId9"/>
    <p:sldId id="298" r:id="rId10"/>
    <p:sldId id="299" r:id="rId11"/>
    <p:sldId id="284" r:id="rId12"/>
    <p:sldId id="300" r:id="rId13"/>
    <p:sldId id="301" r:id="rId14"/>
    <p:sldId id="302" r:id="rId15"/>
    <p:sldId id="303" r:id="rId16"/>
    <p:sldId id="304" r:id="rId17"/>
    <p:sldId id="30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8" autoAdjust="0"/>
    <p:restoredTop sz="94660"/>
  </p:normalViewPr>
  <p:slideViewPr>
    <p:cSldViewPr>
      <p:cViewPr>
        <p:scale>
          <a:sx n="75" d="100"/>
          <a:sy n="75" d="100"/>
        </p:scale>
        <p:origin x="-61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66057-927D-44B4-8C2F-EB74FC9D9D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8FFA5-3EF3-4609-92CA-7C1B1C31BB36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>
              <a:latin typeface="Times New Roman" pitchFamily="18" charset="0"/>
              <a:cs typeface="Times New Roman" pitchFamily="18" charset="0"/>
            </a:rPr>
            <a:t>Windows NT viruses</a:t>
          </a:r>
        </a:p>
      </dgm:t>
    </dgm:pt>
    <dgm:pt modelId="{1719A276-6EFA-4A5F-9708-77C7026B66D8}" type="sibTrans" cxnId="{E3622A3B-0EF4-41F9-BA7B-F7C7C54BF54E}">
      <dgm:prSet/>
      <dgm:spPr/>
      <dgm:t>
        <a:bodyPr/>
        <a:lstStyle/>
        <a:p>
          <a:endParaRPr lang="en-IN"/>
        </a:p>
      </dgm:t>
    </dgm:pt>
    <dgm:pt modelId="{0BB0D1DC-0B88-4772-8BEC-B75D1AAB5382}" type="parTrans" cxnId="{E3622A3B-0EF4-41F9-BA7B-F7C7C54BF54E}">
      <dgm:prSet/>
      <dgm:spPr/>
      <dgm:t>
        <a:bodyPr/>
        <a:lstStyle/>
        <a:p>
          <a:endParaRPr lang="en-IN"/>
        </a:p>
      </dgm:t>
    </dgm:pt>
    <dgm:pt modelId="{758DF411-30C3-4292-818E-C2C18159641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Master </a:t>
          </a:r>
          <a:r>
            <a:rPr lang="en-US" sz="2400" dirty="0">
              <a:latin typeface="Times New Roman" pitchFamily="18" charset="0"/>
              <a:cs typeface="Times New Roman" pitchFamily="18" charset="0"/>
            </a:rPr>
            <a:t>Boot Record Viruses</a:t>
          </a:r>
        </a:p>
      </dgm:t>
    </dgm:pt>
    <dgm:pt modelId="{444BA1DA-95D8-4C02-8B29-A18C074B4A18}" type="sibTrans" cxnId="{31E92951-9244-41A6-865E-0F804A53AA8B}">
      <dgm:prSet/>
      <dgm:spPr/>
      <dgm:t>
        <a:bodyPr/>
        <a:lstStyle/>
        <a:p>
          <a:endParaRPr lang="en-US"/>
        </a:p>
      </dgm:t>
    </dgm:pt>
    <dgm:pt modelId="{4644F926-557F-4349-8775-A03F30FEC4B1}" type="parTrans" cxnId="{31E92951-9244-41A6-865E-0F804A53AA8B}">
      <dgm:prSet/>
      <dgm:spPr/>
      <dgm:t>
        <a:bodyPr/>
        <a:lstStyle/>
        <a:p>
          <a:endParaRPr lang="en-US"/>
        </a:p>
      </dgm:t>
    </dgm:pt>
    <dgm:pt modelId="{F389E9B5-6092-4CB1-A613-97BBCEE1D059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>
              <a:latin typeface="Times New Roman" pitchFamily="18" charset="0"/>
              <a:cs typeface="Times New Roman" pitchFamily="18" charset="0"/>
            </a:rPr>
            <a:t>Boot record viruses</a:t>
          </a:r>
        </a:p>
      </dgm:t>
    </dgm:pt>
    <dgm:pt modelId="{8EC25DD5-5562-4825-A12F-274DD3E1C2D5}" type="sibTrans" cxnId="{8E1EEC2C-2A57-467B-A097-57F4041E73C6}">
      <dgm:prSet/>
      <dgm:spPr/>
      <dgm:t>
        <a:bodyPr/>
        <a:lstStyle/>
        <a:p>
          <a:endParaRPr lang="en-US"/>
        </a:p>
      </dgm:t>
    </dgm:pt>
    <dgm:pt modelId="{1E39BDA4-DE12-48F6-8DEB-5C44766F0191}" type="parTrans" cxnId="{8E1EEC2C-2A57-467B-A097-57F4041E73C6}">
      <dgm:prSet/>
      <dgm:spPr/>
      <dgm:t>
        <a:bodyPr/>
        <a:lstStyle/>
        <a:p>
          <a:endParaRPr lang="en-US"/>
        </a:p>
      </dgm:t>
    </dgm:pt>
    <dgm:pt modelId="{E08E3207-3275-4A3C-86B5-1F63A643551E}">
      <dgm:prSet phldrT="[Text]" custT="1"/>
      <dgm:spPr/>
      <dgm:t>
        <a:bodyPr/>
        <a:lstStyle/>
        <a:p>
          <a:pPr algn="ctr"/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Kernel viruses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4001DDE4-1DC5-49E7-BD63-BACB3EAAD20B}" type="parTrans" cxnId="{294A8DE1-8CF1-409A-A3ED-3ED92AD2B1C0}">
      <dgm:prSet/>
      <dgm:spPr/>
      <dgm:t>
        <a:bodyPr/>
        <a:lstStyle/>
        <a:p>
          <a:endParaRPr lang="en-IN"/>
        </a:p>
      </dgm:t>
    </dgm:pt>
    <dgm:pt modelId="{24B794DE-416A-4F1F-8F76-A83D8700E3D9}" type="sibTrans" cxnId="{294A8DE1-8CF1-409A-A3ED-3ED92AD2B1C0}">
      <dgm:prSet/>
      <dgm:spPr/>
      <dgm:t>
        <a:bodyPr/>
        <a:lstStyle/>
        <a:p>
          <a:endParaRPr lang="en-IN"/>
        </a:p>
      </dgm:t>
    </dgm:pt>
    <dgm:pt modelId="{859B0D9E-CC4A-4D1B-A08A-FA693A1D2B1F}" type="pres">
      <dgm:prSet presAssocID="{37E66057-927D-44B4-8C2F-EB74FC9D9D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C3B5D8-75B4-4E9F-94A6-81338041C4EF}" type="pres">
      <dgm:prSet presAssocID="{E08E3207-3275-4A3C-86B5-1F63A643551E}" presName="parentText" presStyleLbl="node1" presStyleIdx="0" presStyleCnt="4" custLinFactY="-109992" custLinFactNeighborX="5026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2FC361-0E1A-45FD-9306-A978B7CAB7E7}" type="pres">
      <dgm:prSet presAssocID="{24B794DE-416A-4F1F-8F76-A83D8700E3D9}" presName="spacer" presStyleCnt="0"/>
      <dgm:spPr/>
    </dgm:pt>
    <dgm:pt modelId="{094F883E-59F4-4CBC-B959-06C4BCC61F13}" type="pres">
      <dgm:prSet presAssocID="{F389E9B5-6092-4CB1-A613-97BBCEE1D059}" presName="parentText" presStyleLbl="node1" presStyleIdx="1" presStyleCnt="4" custScaleY="57513" custLinFactNeighborY="-657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DF050-F031-4AC7-8919-5584ED8F76B7}" type="pres">
      <dgm:prSet presAssocID="{8EC25DD5-5562-4825-A12F-274DD3E1C2D5}" presName="spacer" presStyleCnt="0"/>
      <dgm:spPr/>
    </dgm:pt>
    <dgm:pt modelId="{DEAAF751-CD94-4C1C-93C2-B8531654892F}" type="pres">
      <dgm:prSet presAssocID="{758DF411-30C3-4292-818E-C2C18159641A}" presName="parentText" presStyleLbl="node1" presStyleIdx="2" presStyleCnt="4" custScaleY="61331" custLinFactNeighborY="-440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7870-5F3D-4346-8CA6-E714BC18F2CE}" type="pres">
      <dgm:prSet presAssocID="{444BA1DA-95D8-4C02-8B29-A18C074B4A18}" presName="spacer" presStyleCnt="0"/>
      <dgm:spPr/>
    </dgm:pt>
    <dgm:pt modelId="{19E84082-4982-466F-9A04-6C50FFB362E4}" type="pres">
      <dgm:prSet presAssocID="{3638FFA5-3EF3-4609-92CA-7C1B1C31BB36}" presName="parentText" presStyleLbl="node1" presStyleIdx="3" presStyleCnt="4" custScaleY="5934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776888F-97BE-4BCD-BF77-B3C936EAD186}" type="presOf" srcId="{F389E9B5-6092-4CB1-A613-97BBCEE1D059}" destId="{094F883E-59F4-4CBC-B959-06C4BCC61F13}" srcOrd="0" destOrd="0" presId="urn:microsoft.com/office/officeart/2005/8/layout/vList2"/>
    <dgm:cxn modelId="{8133AB8F-2EF4-4C20-951A-0BA776ED4E1E}" type="presOf" srcId="{E08E3207-3275-4A3C-86B5-1F63A643551E}" destId="{B7C3B5D8-75B4-4E9F-94A6-81338041C4EF}" srcOrd="0" destOrd="0" presId="urn:microsoft.com/office/officeart/2005/8/layout/vList2"/>
    <dgm:cxn modelId="{622FE899-230F-4975-905E-D22914C4151D}" type="presOf" srcId="{3638FFA5-3EF3-4609-92CA-7C1B1C31BB36}" destId="{19E84082-4982-466F-9A04-6C50FFB362E4}" srcOrd="0" destOrd="0" presId="urn:microsoft.com/office/officeart/2005/8/layout/vList2"/>
    <dgm:cxn modelId="{31E92951-9244-41A6-865E-0F804A53AA8B}" srcId="{37E66057-927D-44B4-8C2F-EB74FC9D9D09}" destId="{758DF411-30C3-4292-818E-C2C18159641A}" srcOrd="2" destOrd="0" parTransId="{4644F926-557F-4349-8775-A03F30FEC4B1}" sibTransId="{444BA1DA-95D8-4C02-8B29-A18C074B4A18}"/>
    <dgm:cxn modelId="{294A8DE1-8CF1-409A-A3ED-3ED92AD2B1C0}" srcId="{37E66057-927D-44B4-8C2F-EB74FC9D9D09}" destId="{E08E3207-3275-4A3C-86B5-1F63A643551E}" srcOrd="0" destOrd="0" parTransId="{4001DDE4-1DC5-49E7-BD63-BACB3EAAD20B}" sibTransId="{24B794DE-416A-4F1F-8F76-A83D8700E3D9}"/>
    <dgm:cxn modelId="{485E0DEC-2770-4425-923F-890E1345765D}" type="presOf" srcId="{37E66057-927D-44B4-8C2F-EB74FC9D9D09}" destId="{859B0D9E-CC4A-4D1B-A08A-FA693A1D2B1F}" srcOrd="0" destOrd="0" presId="urn:microsoft.com/office/officeart/2005/8/layout/vList2"/>
    <dgm:cxn modelId="{8E1EEC2C-2A57-467B-A097-57F4041E73C6}" srcId="{37E66057-927D-44B4-8C2F-EB74FC9D9D09}" destId="{F389E9B5-6092-4CB1-A613-97BBCEE1D059}" srcOrd="1" destOrd="0" parTransId="{1E39BDA4-DE12-48F6-8DEB-5C44766F0191}" sibTransId="{8EC25DD5-5562-4825-A12F-274DD3E1C2D5}"/>
    <dgm:cxn modelId="{E3622A3B-0EF4-41F9-BA7B-F7C7C54BF54E}" srcId="{37E66057-927D-44B4-8C2F-EB74FC9D9D09}" destId="{3638FFA5-3EF3-4609-92CA-7C1B1C31BB36}" srcOrd="3" destOrd="0" parTransId="{0BB0D1DC-0B88-4772-8BEC-B75D1AAB5382}" sibTransId="{1719A276-6EFA-4A5F-9708-77C7026B66D8}"/>
    <dgm:cxn modelId="{E4F90F4C-A451-4D1A-B8E2-DC7DB5B26F14}" type="presOf" srcId="{758DF411-30C3-4292-818E-C2C18159641A}" destId="{DEAAF751-CD94-4C1C-93C2-B8531654892F}" srcOrd="0" destOrd="0" presId="urn:microsoft.com/office/officeart/2005/8/layout/vList2"/>
    <dgm:cxn modelId="{44A2CCC4-A475-4C67-853D-DE2DE494C8FC}" type="presParOf" srcId="{859B0D9E-CC4A-4D1B-A08A-FA693A1D2B1F}" destId="{B7C3B5D8-75B4-4E9F-94A6-81338041C4EF}" srcOrd="0" destOrd="0" presId="urn:microsoft.com/office/officeart/2005/8/layout/vList2"/>
    <dgm:cxn modelId="{2AE01A0C-14E9-47C8-AAD7-76DAAD47973A}" type="presParOf" srcId="{859B0D9E-CC4A-4D1B-A08A-FA693A1D2B1F}" destId="{922FC361-0E1A-45FD-9306-A978B7CAB7E7}" srcOrd="1" destOrd="0" presId="urn:microsoft.com/office/officeart/2005/8/layout/vList2"/>
    <dgm:cxn modelId="{CDC65B9D-265E-4BFF-92A1-8468AAE6D741}" type="presParOf" srcId="{859B0D9E-CC4A-4D1B-A08A-FA693A1D2B1F}" destId="{094F883E-59F4-4CBC-B959-06C4BCC61F13}" srcOrd="2" destOrd="0" presId="urn:microsoft.com/office/officeart/2005/8/layout/vList2"/>
    <dgm:cxn modelId="{9374D5DC-FE42-45B4-BC26-AB7A7B6C897D}" type="presParOf" srcId="{859B0D9E-CC4A-4D1B-A08A-FA693A1D2B1F}" destId="{CD6DF050-F031-4AC7-8919-5584ED8F76B7}" srcOrd="3" destOrd="0" presId="urn:microsoft.com/office/officeart/2005/8/layout/vList2"/>
    <dgm:cxn modelId="{B535CE94-78C6-4A51-B5E9-CF97F62A544D}" type="presParOf" srcId="{859B0D9E-CC4A-4D1B-A08A-FA693A1D2B1F}" destId="{DEAAF751-CD94-4C1C-93C2-B8531654892F}" srcOrd="4" destOrd="0" presId="urn:microsoft.com/office/officeart/2005/8/layout/vList2"/>
    <dgm:cxn modelId="{E0A356E6-007F-4AFA-8023-095A2BBD08D3}" type="presParOf" srcId="{859B0D9E-CC4A-4D1B-A08A-FA693A1D2B1F}" destId="{51137870-5F3D-4346-8CA6-E714BC18F2CE}" srcOrd="5" destOrd="0" presId="urn:microsoft.com/office/officeart/2005/8/layout/vList2"/>
    <dgm:cxn modelId="{2EFC889E-00F5-4666-9B45-C34E79C14018}" type="presParOf" srcId="{859B0D9E-CC4A-4D1B-A08A-FA693A1D2B1F}" destId="{19E84082-4982-466F-9A04-6C50FFB362E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E66057-927D-44B4-8C2F-EB74FC9D9D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9E9B5-6092-4CB1-A613-97BBCEE1D059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000" dirty="0">
              <a:latin typeface="Times New Roman" pitchFamily="18" charset="0"/>
              <a:cs typeface="Times New Roman" pitchFamily="18" charset="0"/>
            </a:rPr>
            <a:t>Memory Resident</a:t>
          </a:r>
        </a:p>
      </dgm:t>
    </dgm:pt>
    <dgm:pt modelId="{1E39BDA4-DE12-48F6-8DEB-5C44766F0191}" type="parTrans" cxnId="{8E1EEC2C-2A57-467B-A097-57F4041E73C6}">
      <dgm:prSet/>
      <dgm:spPr/>
      <dgm:t>
        <a:bodyPr/>
        <a:lstStyle/>
        <a:p>
          <a:endParaRPr lang="en-US"/>
        </a:p>
      </dgm:t>
    </dgm:pt>
    <dgm:pt modelId="{8EC25DD5-5562-4825-A12F-274DD3E1C2D5}" type="sibTrans" cxnId="{8E1EEC2C-2A57-467B-A097-57F4041E73C6}">
      <dgm:prSet/>
      <dgm:spPr/>
      <dgm:t>
        <a:bodyPr/>
        <a:lstStyle/>
        <a:p>
          <a:endParaRPr lang="en-US"/>
        </a:p>
      </dgm:t>
    </dgm:pt>
    <dgm:pt modelId="{758DF411-30C3-4292-818E-C2C18159641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000">
              <a:latin typeface="Times New Roman" pitchFamily="18" charset="0"/>
              <a:cs typeface="Times New Roman" pitchFamily="18" charset="0"/>
            </a:rPr>
            <a:t>Temporary Memory Resident</a:t>
          </a:r>
        </a:p>
      </dgm:t>
    </dgm:pt>
    <dgm:pt modelId="{4644F926-557F-4349-8775-A03F30FEC4B1}" type="parTrans" cxnId="{31E92951-9244-41A6-865E-0F804A53AA8B}">
      <dgm:prSet/>
      <dgm:spPr/>
      <dgm:t>
        <a:bodyPr/>
        <a:lstStyle/>
        <a:p>
          <a:endParaRPr lang="en-US"/>
        </a:p>
      </dgm:t>
    </dgm:pt>
    <dgm:pt modelId="{444BA1DA-95D8-4C02-8B29-A18C074B4A18}" type="sibTrans" cxnId="{31E92951-9244-41A6-865E-0F804A53AA8B}">
      <dgm:prSet/>
      <dgm:spPr/>
      <dgm:t>
        <a:bodyPr/>
        <a:lstStyle/>
        <a:p>
          <a:endParaRPr lang="en-US"/>
        </a:p>
      </dgm:t>
    </dgm:pt>
    <dgm:pt modelId="{3638FFA5-3EF3-4609-92CA-7C1B1C31BB36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000" dirty="0">
              <a:latin typeface="Times New Roman" pitchFamily="18" charset="0"/>
              <a:cs typeface="Times New Roman" pitchFamily="18" charset="0"/>
            </a:rPr>
            <a:t>Swapping Viruses</a:t>
          </a:r>
        </a:p>
      </dgm:t>
    </dgm:pt>
    <dgm:pt modelId="{0BB0D1DC-0B88-4772-8BEC-B75D1AAB5382}" type="parTrans" cxnId="{E3622A3B-0EF4-41F9-BA7B-F7C7C54BF54E}">
      <dgm:prSet/>
      <dgm:spPr/>
      <dgm:t>
        <a:bodyPr/>
        <a:lstStyle/>
        <a:p>
          <a:endParaRPr lang="en-IN"/>
        </a:p>
      </dgm:t>
    </dgm:pt>
    <dgm:pt modelId="{1719A276-6EFA-4A5F-9708-77C7026B66D8}" type="sibTrans" cxnId="{E3622A3B-0EF4-41F9-BA7B-F7C7C54BF54E}">
      <dgm:prSet/>
      <dgm:spPr/>
      <dgm:t>
        <a:bodyPr/>
        <a:lstStyle/>
        <a:p>
          <a:endParaRPr lang="en-IN"/>
        </a:p>
      </dgm:t>
    </dgm:pt>
    <dgm:pt modelId="{859B0D9E-CC4A-4D1B-A08A-FA693A1D2B1F}" type="pres">
      <dgm:prSet presAssocID="{37E66057-927D-44B4-8C2F-EB74FC9D9D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4F883E-59F4-4CBC-B959-06C4BCC61F13}" type="pres">
      <dgm:prSet presAssocID="{F389E9B5-6092-4CB1-A613-97BBCEE1D059}" presName="parentText" presStyleLbl="node1" presStyleIdx="0" presStyleCnt="3" custLinFactNeighborX="-4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DF050-F031-4AC7-8919-5584ED8F76B7}" type="pres">
      <dgm:prSet presAssocID="{8EC25DD5-5562-4825-A12F-274DD3E1C2D5}" presName="spacer" presStyleCnt="0"/>
      <dgm:spPr/>
    </dgm:pt>
    <dgm:pt modelId="{DEAAF751-CD94-4C1C-93C2-B8531654892F}" type="pres">
      <dgm:prSet presAssocID="{758DF411-30C3-4292-818E-C2C18159641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7870-5F3D-4346-8CA6-E714BC18F2CE}" type="pres">
      <dgm:prSet presAssocID="{444BA1DA-95D8-4C02-8B29-A18C074B4A18}" presName="spacer" presStyleCnt="0"/>
      <dgm:spPr/>
    </dgm:pt>
    <dgm:pt modelId="{19E84082-4982-466F-9A04-6C50FFB362E4}" type="pres">
      <dgm:prSet presAssocID="{3638FFA5-3EF3-4609-92CA-7C1B1C31BB3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E1EEC2C-2A57-467B-A097-57F4041E73C6}" srcId="{37E66057-927D-44B4-8C2F-EB74FC9D9D09}" destId="{F389E9B5-6092-4CB1-A613-97BBCEE1D059}" srcOrd="0" destOrd="0" parTransId="{1E39BDA4-DE12-48F6-8DEB-5C44766F0191}" sibTransId="{8EC25DD5-5562-4825-A12F-274DD3E1C2D5}"/>
    <dgm:cxn modelId="{D926B949-0E45-458E-A822-AB37B4FD13C9}" type="presOf" srcId="{37E66057-927D-44B4-8C2F-EB74FC9D9D09}" destId="{859B0D9E-CC4A-4D1B-A08A-FA693A1D2B1F}" srcOrd="0" destOrd="0" presId="urn:microsoft.com/office/officeart/2005/8/layout/vList2"/>
    <dgm:cxn modelId="{710F1B03-D53F-4810-A652-1FB076861289}" type="presOf" srcId="{F389E9B5-6092-4CB1-A613-97BBCEE1D059}" destId="{094F883E-59F4-4CBC-B959-06C4BCC61F13}" srcOrd="0" destOrd="0" presId="urn:microsoft.com/office/officeart/2005/8/layout/vList2"/>
    <dgm:cxn modelId="{31E92951-9244-41A6-865E-0F804A53AA8B}" srcId="{37E66057-927D-44B4-8C2F-EB74FC9D9D09}" destId="{758DF411-30C3-4292-818E-C2C18159641A}" srcOrd="1" destOrd="0" parTransId="{4644F926-557F-4349-8775-A03F30FEC4B1}" sibTransId="{444BA1DA-95D8-4C02-8B29-A18C074B4A18}"/>
    <dgm:cxn modelId="{88D2D940-E609-4A26-9BD4-9E7DE02122E8}" type="presOf" srcId="{758DF411-30C3-4292-818E-C2C18159641A}" destId="{DEAAF751-CD94-4C1C-93C2-B8531654892F}" srcOrd="0" destOrd="0" presId="urn:microsoft.com/office/officeart/2005/8/layout/vList2"/>
    <dgm:cxn modelId="{C013E62D-A96C-4637-8D9A-9D05B9F2F090}" type="presOf" srcId="{3638FFA5-3EF3-4609-92CA-7C1B1C31BB36}" destId="{19E84082-4982-466F-9A04-6C50FFB362E4}" srcOrd="0" destOrd="0" presId="urn:microsoft.com/office/officeart/2005/8/layout/vList2"/>
    <dgm:cxn modelId="{E3622A3B-0EF4-41F9-BA7B-F7C7C54BF54E}" srcId="{37E66057-927D-44B4-8C2F-EB74FC9D9D09}" destId="{3638FFA5-3EF3-4609-92CA-7C1B1C31BB36}" srcOrd="2" destOrd="0" parTransId="{0BB0D1DC-0B88-4772-8BEC-B75D1AAB5382}" sibTransId="{1719A276-6EFA-4A5F-9708-77C7026B66D8}"/>
    <dgm:cxn modelId="{4D890415-5A7F-4866-B4AE-A9008314074E}" type="presParOf" srcId="{859B0D9E-CC4A-4D1B-A08A-FA693A1D2B1F}" destId="{094F883E-59F4-4CBC-B959-06C4BCC61F13}" srcOrd="0" destOrd="0" presId="urn:microsoft.com/office/officeart/2005/8/layout/vList2"/>
    <dgm:cxn modelId="{D18CD44E-CC97-4E78-BB78-5B2FC4778238}" type="presParOf" srcId="{859B0D9E-CC4A-4D1B-A08A-FA693A1D2B1F}" destId="{CD6DF050-F031-4AC7-8919-5584ED8F76B7}" srcOrd="1" destOrd="0" presId="urn:microsoft.com/office/officeart/2005/8/layout/vList2"/>
    <dgm:cxn modelId="{2BF52CE9-AE7F-4E4D-9FDE-7FBCBED26BE5}" type="presParOf" srcId="{859B0D9E-CC4A-4D1B-A08A-FA693A1D2B1F}" destId="{DEAAF751-CD94-4C1C-93C2-B8531654892F}" srcOrd="2" destOrd="0" presId="urn:microsoft.com/office/officeart/2005/8/layout/vList2"/>
    <dgm:cxn modelId="{9B470BE5-4CCE-4FD5-9BEE-8EF0DB8A2890}" type="presParOf" srcId="{859B0D9E-CC4A-4D1B-A08A-FA693A1D2B1F}" destId="{51137870-5F3D-4346-8CA6-E714BC18F2CE}" srcOrd="3" destOrd="0" presId="urn:microsoft.com/office/officeart/2005/8/layout/vList2"/>
    <dgm:cxn modelId="{22093F2F-24B6-42F5-BD63-94661A9A53B6}" type="presParOf" srcId="{859B0D9E-CC4A-4D1B-A08A-FA693A1D2B1F}" destId="{19E84082-4982-466F-9A04-6C50FFB362E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87FC3E-C5AE-4966-B8FA-9414D3539D7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EB96D0-DECC-46FF-8FE6-73DCCEEDB5BA}" type="asst">
      <dgm:prSet phldrT="[Text]" custT="1"/>
      <dgm:spPr/>
      <dgm:t>
        <a:bodyPr/>
        <a:lstStyle/>
        <a:p>
          <a:pPr algn="ctr"/>
          <a:r>
            <a:rPr lang="en-US" sz="1400" b="1">
              <a:latin typeface="Times New Roman" pitchFamily="18" charset="0"/>
              <a:cs typeface="Times New Roman" pitchFamily="18" charset="0"/>
            </a:rPr>
            <a:t>Heuristic</a:t>
          </a:r>
          <a:r>
            <a:rPr lang="en-US" sz="1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>
              <a:latin typeface="Times New Roman" pitchFamily="18" charset="0"/>
              <a:cs typeface="Times New Roman" pitchFamily="18" charset="0"/>
            </a:rPr>
            <a:t>Scanning</a:t>
          </a:r>
        </a:p>
      </dgm:t>
    </dgm:pt>
    <dgm:pt modelId="{0F7C4ECD-CB98-4EB5-B091-62698FCC4FF6}" type="parTrans" cxnId="{693D0F4B-9397-4953-A114-D13EC9135A12}">
      <dgm:prSet/>
      <dgm:spPr/>
      <dgm:t>
        <a:bodyPr/>
        <a:lstStyle/>
        <a:p>
          <a:pPr algn="ctr"/>
          <a:endParaRPr lang="en-US"/>
        </a:p>
      </dgm:t>
    </dgm:pt>
    <dgm:pt modelId="{CF9C312C-1B31-43E6-B28C-24B4FC9E19E5}" type="sibTrans" cxnId="{693D0F4B-9397-4953-A114-D13EC9135A12}">
      <dgm:prSet/>
      <dgm:spPr/>
      <dgm:t>
        <a:bodyPr/>
        <a:lstStyle/>
        <a:p>
          <a:pPr algn="ctr"/>
          <a:endParaRPr lang="en-US"/>
        </a:p>
      </dgm:t>
    </dgm:pt>
    <dgm:pt modelId="{2AB192ED-FCB9-4769-8714-EED94BEBBEBE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400" b="1" dirty="0">
              <a:latin typeface="Times New Roman" pitchFamily="18" charset="0"/>
              <a:cs typeface="Times New Roman" pitchFamily="18" charset="0"/>
            </a:rPr>
            <a:t>Static Heuristic Scanning</a:t>
          </a:r>
        </a:p>
      </dgm:t>
    </dgm:pt>
    <dgm:pt modelId="{6BE4871C-2494-4CEF-8E4C-23F7CBD2FDDC}" type="parTrans" cxnId="{0CCCEEC9-7A6D-443C-A32F-61AFFA39BF48}">
      <dgm:prSet/>
      <dgm:spPr/>
      <dgm:t>
        <a:bodyPr/>
        <a:lstStyle/>
        <a:p>
          <a:pPr algn="ctr"/>
          <a:endParaRPr lang="en-US"/>
        </a:p>
      </dgm:t>
    </dgm:pt>
    <dgm:pt modelId="{E8765497-7B8F-403F-84B4-1051A78A5487}" type="sibTrans" cxnId="{0CCCEEC9-7A6D-443C-A32F-61AFFA39BF48}">
      <dgm:prSet/>
      <dgm:spPr/>
      <dgm:t>
        <a:bodyPr/>
        <a:lstStyle/>
        <a:p>
          <a:pPr algn="ctr"/>
          <a:endParaRPr lang="en-US"/>
        </a:p>
      </dgm:t>
    </dgm:pt>
    <dgm:pt modelId="{04FF5174-C2A1-4932-A87B-9D2A56DDAAF0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400" b="1">
              <a:latin typeface="Times New Roman" pitchFamily="18" charset="0"/>
              <a:cs typeface="Times New Roman" pitchFamily="18" charset="0"/>
            </a:rPr>
            <a:t>Dynamic Heuristic Scanning</a:t>
          </a:r>
        </a:p>
      </dgm:t>
    </dgm:pt>
    <dgm:pt modelId="{65042566-0FA8-47E2-8A62-C5BA628C2A8B}" type="parTrans" cxnId="{3056238E-CF0F-4AA2-A5EE-81482657292D}">
      <dgm:prSet/>
      <dgm:spPr/>
      <dgm:t>
        <a:bodyPr/>
        <a:lstStyle/>
        <a:p>
          <a:pPr algn="ctr"/>
          <a:endParaRPr lang="en-US"/>
        </a:p>
      </dgm:t>
    </dgm:pt>
    <dgm:pt modelId="{CC7F44C6-BA0B-4188-AF2E-F91F286148D0}" type="sibTrans" cxnId="{3056238E-CF0F-4AA2-A5EE-81482657292D}">
      <dgm:prSet/>
      <dgm:spPr/>
      <dgm:t>
        <a:bodyPr/>
        <a:lstStyle/>
        <a:p>
          <a:pPr algn="ctr"/>
          <a:endParaRPr lang="en-US"/>
        </a:p>
      </dgm:t>
    </dgm:pt>
    <dgm:pt modelId="{5B91E13A-65C2-4194-96CE-5C8A8D858F74}" type="pres">
      <dgm:prSet presAssocID="{7687FC3E-C5AE-4966-B8FA-9414D3539D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9ADB9BE-CE19-42B0-84E4-8F27BE7B2EAC}" type="pres">
      <dgm:prSet presAssocID="{D9EB96D0-DECC-46FF-8FE6-73DCCEEDB5BA}" presName="hierRoot1" presStyleCnt="0">
        <dgm:presLayoutVars>
          <dgm:hierBranch val="init"/>
        </dgm:presLayoutVars>
      </dgm:prSet>
      <dgm:spPr/>
    </dgm:pt>
    <dgm:pt modelId="{27C38270-F5F0-4B29-B1B0-D85E423510B8}" type="pres">
      <dgm:prSet presAssocID="{D9EB96D0-DECC-46FF-8FE6-73DCCEEDB5BA}" presName="rootComposite1" presStyleCnt="0"/>
      <dgm:spPr/>
    </dgm:pt>
    <dgm:pt modelId="{3F052F60-76DB-4BC7-A14D-A2696444D138}" type="pres">
      <dgm:prSet presAssocID="{D9EB96D0-DECC-46FF-8FE6-73DCCEEDB5BA}" presName="rootText1" presStyleLbl="node0" presStyleIdx="0" presStyleCnt="1" custScaleX="1498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61C976-7200-44B6-896F-2D030FF9CF0B}" type="pres">
      <dgm:prSet presAssocID="{D9EB96D0-DECC-46FF-8FE6-73DCCEEDB5BA}" presName="rootConnector1" presStyleLbl="asst0" presStyleIdx="0" presStyleCnt="0"/>
      <dgm:spPr/>
      <dgm:t>
        <a:bodyPr/>
        <a:lstStyle/>
        <a:p>
          <a:endParaRPr lang="en-US"/>
        </a:p>
      </dgm:t>
    </dgm:pt>
    <dgm:pt modelId="{FC5178AC-58B0-4212-A65A-75CA35738A45}" type="pres">
      <dgm:prSet presAssocID="{D9EB96D0-DECC-46FF-8FE6-73DCCEEDB5BA}" presName="hierChild2" presStyleCnt="0"/>
      <dgm:spPr/>
    </dgm:pt>
    <dgm:pt modelId="{89EC7474-731A-47FF-B5F2-490440117ECB}" type="pres">
      <dgm:prSet presAssocID="{6BE4871C-2494-4CEF-8E4C-23F7CBD2FDD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FB9BF037-2B18-4050-A6D3-28BFA5E9C99A}" type="pres">
      <dgm:prSet presAssocID="{2AB192ED-FCB9-4769-8714-EED94BEBBEBE}" presName="hierRoot2" presStyleCnt="0">
        <dgm:presLayoutVars>
          <dgm:hierBranch val="init"/>
        </dgm:presLayoutVars>
      </dgm:prSet>
      <dgm:spPr/>
    </dgm:pt>
    <dgm:pt modelId="{45636072-F03B-4FE4-9BA8-D213A7A265D0}" type="pres">
      <dgm:prSet presAssocID="{2AB192ED-FCB9-4769-8714-EED94BEBBEBE}" presName="rootComposite" presStyleCnt="0"/>
      <dgm:spPr/>
    </dgm:pt>
    <dgm:pt modelId="{B9644A03-D044-4806-832D-DFC07A087989}" type="pres">
      <dgm:prSet presAssocID="{2AB192ED-FCB9-4769-8714-EED94BEBBEBE}" presName="rootText" presStyleLbl="node2" presStyleIdx="0" presStyleCnt="2" custScaleX="244299" custLinFactNeighborX="149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12EFBA-3645-4686-A724-C637D122CD6C}" type="pres">
      <dgm:prSet presAssocID="{2AB192ED-FCB9-4769-8714-EED94BEBBEBE}" presName="rootConnector" presStyleLbl="node2" presStyleIdx="0" presStyleCnt="2"/>
      <dgm:spPr/>
      <dgm:t>
        <a:bodyPr/>
        <a:lstStyle/>
        <a:p>
          <a:endParaRPr lang="en-US"/>
        </a:p>
      </dgm:t>
    </dgm:pt>
    <dgm:pt modelId="{53A77B02-7A2D-45FA-B3A0-82BDA93B38EA}" type="pres">
      <dgm:prSet presAssocID="{2AB192ED-FCB9-4769-8714-EED94BEBBEBE}" presName="hierChild4" presStyleCnt="0"/>
      <dgm:spPr/>
    </dgm:pt>
    <dgm:pt modelId="{BD005EDE-657A-42FC-B291-5A0CFC375B94}" type="pres">
      <dgm:prSet presAssocID="{2AB192ED-FCB9-4769-8714-EED94BEBBEBE}" presName="hierChild5" presStyleCnt="0"/>
      <dgm:spPr/>
    </dgm:pt>
    <dgm:pt modelId="{0F1E09E1-82FA-43E8-B8D5-001F9B059A38}" type="pres">
      <dgm:prSet presAssocID="{65042566-0FA8-47E2-8A62-C5BA628C2A8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585A4A2-F8AD-4BB9-8CB8-4C5759E5E6D5}" type="pres">
      <dgm:prSet presAssocID="{04FF5174-C2A1-4932-A87B-9D2A56DDAAF0}" presName="hierRoot2" presStyleCnt="0">
        <dgm:presLayoutVars>
          <dgm:hierBranch val="init"/>
        </dgm:presLayoutVars>
      </dgm:prSet>
      <dgm:spPr/>
    </dgm:pt>
    <dgm:pt modelId="{45709F3F-8F9D-4F8A-89D7-7DF891BFEF62}" type="pres">
      <dgm:prSet presAssocID="{04FF5174-C2A1-4932-A87B-9D2A56DDAAF0}" presName="rootComposite" presStyleCnt="0"/>
      <dgm:spPr/>
    </dgm:pt>
    <dgm:pt modelId="{6CF7E4F5-F2CF-48C2-A069-38BA7E92789F}" type="pres">
      <dgm:prSet presAssocID="{04FF5174-C2A1-4932-A87B-9D2A56DDAAF0}" presName="rootText" presStyleLbl="node2" presStyleIdx="1" presStyleCnt="2" custScaleX="247670" custLinFactNeighborX="-61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09F61F-D5FB-4A0A-9613-95C81C2E3FD6}" type="pres">
      <dgm:prSet presAssocID="{04FF5174-C2A1-4932-A87B-9D2A56DDAAF0}" presName="rootConnector" presStyleLbl="node2" presStyleIdx="1" presStyleCnt="2"/>
      <dgm:spPr/>
      <dgm:t>
        <a:bodyPr/>
        <a:lstStyle/>
        <a:p>
          <a:endParaRPr lang="en-US"/>
        </a:p>
      </dgm:t>
    </dgm:pt>
    <dgm:pt modelId="{BFDC79AA-C23A-4445-ADC7-CCEACF59469A}" type="pres">
      <dgm:prSet presAssocID="{04FF5174-C2A1-4932-A87B-9D2A56DDAAF0}" presName="hierChild4" presStyleCnt="0"/>
      <dgm:spPr/>
    </dgm:pt>
    <dgm:pt modelId="{8EC74103-9F14-4EEB-9237-41BDE554762F}" type="pres">
      <dgm:prSet presAssocID="{04FF5174-C2A1-4932-A87B-9D2A56DDAAF0}" presName="hierChild5" presStyleCnt="0"/>
      <dgm:spPr/>
    </dgm:pt>
    <dgm:pt modelId="{FD38FA46-E228-4C36-A90E-4EF98E7FEE7C}" type="pres">
      <dgm:prSet presAssocID="{D9EB96D0-DECC-46FF-8FE6-73DCCEEDB5BA}" presName="hierChild3" presStyleCnt="0"/>
      <dgm:spPr/>
    </dgm:pt>
  </dgm:ptLst>
  <dgm:cxnLst>
    <dgm:cxn modelId="{88F8631B-2E67-4A4E-9CA6-61183F25B2AB}" type="presOf" srcId="{6BE4871C-2494-4CEF-8E4C-23F7CBD2FDDC}" destId="{89EC7474-731A-47FF-B5F2-490440117ECB}" srcOrd="0" destOrd="0" presId="urn:microsoft.com/office/officeart/2005/8/layout/orgChart1"/>
    <dgm:cxn modelId="{29DB7DF1-9127-4E85-A0AE-4BDB271BDEBE}" type="presOf" srcId="{65042566-0FA8-47E2-8A62-C5BA628C2A8B}" destId="{0F1E09E1-82FA-43E8-B8D5-001F9B059A38}" srcOrd="0" destOrd="0" presId="urn:microsoft.com/office/officeart/2005/8/layout/orgChart1"/>
    <dgm:cxn modelId="{0CCCEEC9-7A6D-443C-A32F-61AFFA39BF48}" srcId="{D9EB96D0-DECC-46FF-8FE6-73DCCEEDB5BA}" destId="{2AB192ED-FCB9-4769-8714-EED94BEBBEBE}" srcOrd="0" destOrd="0" parTransId="{6BE4871C-2494-4CEF-8E4C-23F7CBD2FDDC}" sibTransId="{E8765497-7B8F-403F-84B4-1051A78A5487}"/>
    <dgm:cxn modelId="{D267BF8A-BAF5-48BA-A722-C32C2D4754AD}" type="presOf" srcId="{7687FC3E-C5AE-4966-B8FA-9414D3539D73}" destId="{5B91E13A-65C2-4194-96CE-5C8A8D858F74}" srcOrd="0" destOrd="0" presId="urn:microsoft.com/office/officeart/2005/8/layout/orgChart1"/>
    <dgm:cxn modelId="{5A819D27-573B-4892-AB6F-53354211E9DB}" type="presOf" srcId="{D9EB96D0-DECC-46FF-8FE6-73DCCEEDB5BA}" destId="{3F052F60-76DB-4BC7-A14D-A2696444D138}" srcOrd="0" destOrd="0" presId="urn:microsoft.com/office/officeart/2005/8/layout/orgChart1"/>
    <dgm:cxn modelId="{9040B567-F4CE-497E-B635-18063EB4F0AC}" type="presOf" srcId="{D9EB96D0-DECC-46FF-8FE6-73DCCEEDB5BA}" destId="{FB61C976-7200-44B6-896F-2D030FF9CF0B}" srcOrd="1" destOrd="0" presId="urn:microsoft.com/office/officeart/2005/8/layout/orgChart1"/>
    <dgm:cxn modelId="{FAB53341-9352-494C-933D-87FD34C03917}" type="presOf" srcId="{2AB192ED-FCB9-4769-8714-EED94BEBBEBE}" destId="{9D12EFBA-3645-4686-A724-C637D122CD6C}" srcOrd="1" destOrd="0" presId="urn:microsoft.com/office/officeart/2005/8/layout/orgChart1"/>
    <dgm:cxn modelId="{693D0F4B-9397-4953-A114-D13EC9135A12}" srcId="{7687FC3E-C5AE-4966-B8FA-9414D3539D73}" destId="{D9EB96D0-DECC-46FF-8FE6-73DCCEEDB5BA}" srcOrd="0" destOrd="0" parTransId="{0F7C4ECD-CB98-4EB5-B091-62698FCC4FF6}" sibTransId="{CF9C312C-1B31-43E6-B28C-24B4FC9E19E5}"/>
    <dgm:cxn modelId="{D4C35C1B-C9DB-406E-8492-ADEB765089CB}" type="presOf" srcId="{2AB192ED-FCB9-4769-8714-EED94BEBBEBE}" destId="{B9644A03-D044-4806-832D-DFC07A087989}" srcOrd="0" destOrd="0" presId="urn:microsoft.com/office/officeart/2005/8/layout/orgChart1"/>
    <dgm:cxn modelId="{234727B6-5018-46EA-BDBF-0E5E722D7E65}" type="presOf" srcId="{04FF5174-C2A1-4932-A87B-9D2A56DDAAF0}" destId="{8209F61F-D5FB-4A0A-9613-95C81C2E3FD6}" srcOrd="1" destOrd="0" presId="urn:microsoft.com/office/officeart/2005/8/layout/orgChart1"/>
    <dgm:cxn modelId="{3056238E-CF0F-4AA2-A5EE-81482657292D}" srcId="{D9EB96D0-DECC-46FF-8FE6-73DCCEEDB5BA}" destId="{04FF5174-C2A1-4932-A87B-9D2A56DDAAF0}" srcOrd="1" destOrd="0" parTransId="{65042566-0FA8-47E2-8A62-C5BA628C2A8B}" sibTransId="{CC7F44C6-BA0B-4188-AF2E-F91F286148D0}"/>
    <dgm:cxn modelId="{B51CA3EC-3BFA-495A-BDA5-485758BC6AE8}" type="presOf" srcId="{04FF5174-C2A1-4932-A87B-9D2A56DDAAF0}" destId="{6CF7E4F5-F2CF-48C2-A069-38BA7E92789F}" srcOrd="0" destOrd="0" presId="urn:microsoft.com/office/officeart/2005/8/layout/orgChart1"/>
    <dgm:cxn modelId="{ED0DE869-028A-42B2-86A0-9B38E253A283}" type="presParOf" srcId="{5B91E13A-65C2-4194-96CE-5C8A8D858F74}" destId="{E9ADB9BE-CE19-42B0-84E4-8F27BE7B2EAC}" srcOrd="0" destOrd="0" presId="urn:microsoft.com/office/officeart/2005/8/layout/orgChart1"/>
    <dgm:cxn modelId="{3CD1D0EA-A3B0-43AC-B18E-02BF2050E81E}" type="presParOf" srcId="{E9ADB9BE-CE19-42B0-84E4-8F27BE7B2EAC}" destId="{27C38270-F5F0-4B29-B1B0-D85E423510B8}" srcOrd="0" destOrd="0" presId="urn:microsoft.com/office/officeart/2005/8/layout/orgChart1"/>
    <dgm:cxn modelId="{820D0E38-0F89-49A5-9728-B104E328B868}" type="presParOf" srcId="{27C38270-F5F0-4B29-B1B0-D85E423510B8}" destId="{3F052F60-76DB-4BC7-A14D-A2696444D138}" srcOrd="0" destOrd="0" presId="urn:microsoft.com/office/officeart/2005/8/layout/orgChart1"/>
    <dgm:cxn modelId="{B2CD0BD0-B46F-4CAD-8656-52064F05A3CC}" type="presParOf" srcId="{27C38270-F5F0-4B29-B1B0-D85E423510B8}" destId="{FB61C976-7200-44B6-896F-2D030FF9CF0B}" srcOrd="1" destOrd="0" presId="urn:microsoft.com/office/officeart/2005/8/layout/orgChart1"/>
    <dgm:cxn modelId="{64245248-72EE-4B6C-8F80-9CDE72A322A7}" type="presParOf" srcId="{E9ADB9BE-CE19-42B0-84E4-8F27BE7B2EAC}" destId="{FC5178AC-58B0-4212-A65A-75CA35738A45}" srcOrd="1" destOrd="0" presId="urn:microsoft.com/office/officeart/2005/8/layout/orgChart1"/>
    <dgm:cxn modelId="{E7646D69-AF27-44E7-B268-7506CF26A76D}" type="presParOf" srcId="{FC5178AC-58B0-4212-A65A-75CA35738A45}" destId="{89EC7474-731A-47FF-B5F2-490440117ECB}" srcOrd="0" destOrd="0" presId="urn:microsoft.com/office/officeart/2005/8/layout/orgChart1"/>
    <dgm:cxn modelId="{1673FAA1-3BB4-418C-80A8-E1EF1D48DF09}" type="presParOf" srcId="{FC5178AC-58B0-4212-A65A-75CA35738A45}" destId="{FB9BF037-2B18-4050-A6D3-28BFA5E9C99A}" srcOrd="1" destOrd="0" presId="urn:microsoft.com/office/officeart/2005/8/layout/orgChart1"/>
    <dgm:cxn modelId="{C5E3145F-E052-4288-88EE-379BDBA299A3}" type="presParOf" srcId="{FB9BF037-2B18-4050-A6D3-28BFA5E9C99A}" destId="{45636072-F03B-4FE4-9BA8-D213A7A265D0}" srcOrd="0" destOrd="0" presId="urn:microsoft.com/office/officeart/2005/8/layout/orgChart1"/>
    <dgm:cxn modelId="{F249083D-720D-4AC4-B39C-EA31FF15BC1D}" type="presParOf" srcId="{45636072-F03B-4FE4-9BA8-D213A7A265D0}" destId="{B9644A03-D044-4806-832D-DFC07A087989}" srcOrd="0" destOrd="0" presId="urn:microsoft.com/office/officeart/2005/8/layout/orgChart1"/>
    <dgm:cxn modelId="{BCF72FC3-9B3E-4964-AC2C-5E8F4B4E76FD}" type="presParOf" srcId="{45636072-F03B-4FE4-9BA8-D213A7A265D0}" destId="{9D12EFBA-3645-4686-A724-C637D122CD6C}" srcOrd="1" destOrd="0" presId="urn:microsoft.com/office/officeart/2005/8/layout/orgChart1"/>
    <dgm:cxn modelId="{CAC92581-F709-43EA-9EE0-C11DDF28D3C2}" type="presParOf" srcId="{FB9BF037-2B18-4050-A6D3-28BFA5E9C99A}" destId="{53A77B02-7A2D-45FA-B3A0-82BDA93B38EA}" srcOrd="1" destOrd="0" presId="urn:microsoft.com/office/officeart/2005/8/layout/orgChart1"/>
    <dgm:cxn modelId="{31FC7EB7-113C-470F-B293-5ECB00CD5620}" type="presParOf" srcId="{FB9BF037-2B18-4050-A6D3-28BFA5E9C99A}" destId="{BD005EDE-657A-42FC-B291-5A0CFC375B94}" srcOrd="2" destOrd="0" presId="urn:microsoft.com/office/officeart/2005/8/layout/orgChart1"/>
    <dgm:cxn modelId="{3101D98E-9A64-460C-A75F-26613E590E79}" type="presParOf" srcId="{FC5178AC-58B0-4212-A65A-75CA35738A45}" destId="{0F1E09E1-82FA-43E8-B8D5-001F9B059A38}" srcOrd="2" destOrd="0" presId="urn:microsoft.com/office/officeart/2005/8/layout/orgChart1"/>
    <dgm:cxn modelId="{15E92C38-7248-4AB8-AB21-8776ABC639DD}" type="presParOf" srcId="{FC5178AC-58B0-4212-A65A-75CA35738A45}" destId="{6585A4A2-F8AD-4BB9-8CB8-4C5759E5E6D5}" srcOrd="3" destOrd="0" presId="urn:microsoft.com/office/officeart/2005/8/layout/orgChart1"/>
    <dgm:cxn modelId="{550E48B0-7C0C-454C-A9B8-100B7FA46DDA}" type="presParOf" srcId="{6585A4A2-F8AD-4BB9-8CB8-4C5759E5E6D5}" destId="{45709F3F-8F9D-4F8A-89D7-7DF891BFEF62}" srcOrd="0" destOrd="0" presId="urn:microsoft.com/office/officeart/2005/8/layout/orgChart1"/>
    <dgm:cxn modelId="{B721963D-819D-4F04-8DDD-B7E9DDAC0730}" type="presParOf" srcId="{45709F3F-8F9D-4F8A-89D7-7DF891BFEF62}" destId="{6CF7E4F5-F2CF-48C2-A069-38BA7E92789F}" srcOrd="0" destOrd="0" presId="urn:microsoft.com/office/officeart/2005/8/layout/orgChart1"/>
    <dgm:cxn modelId="{D284D576-7706-420D-860F-0E9299340950}" type="presParOf" srcId="{45709F3F-8F9D-4F8A-89D7-7DF891BFEF62}" destId="{8209F61F-D5FB-4A0A-9613-95C81C2E3FD6}" srcOrd="1" destOrd="0" presId="urn:microsoft.com/office/officeart/2005/8/layout/orgChart1"/>
    <dgm:cxn modelId="{9A1D53EF-95A8-4DC0-9037-F7854AB02F8B}" type="presParOf" srcId="{6585A4A2-F8AD-4BB9-8CB8-4C5759E5E6D5}" destId="{BFDC79AA-C23A-4445-ADC7-CCEACF59469A}" srcOrd="1" destOrd="0" presId="urn:microsoft.com/office/officeart/2005/8/layout/orgChart1"/>
    <dgm:cxn modelId="{B2C10C72-6F8F-47AB-AB0A-CF212F936203}" type="presParOf" srcId="{6585A4A2-F8AD-4BB9-8CB8-4C5759E5E6D5}" destId="{8EC74103-9F14-4EEB-9237-41BDE554762F}" srcOrd="2" destOrd="0" presId="urn:microsoft.com/office/officeart/2005/8/layout/orgChart1"/>
    <dgm:cxn modelId="{277203E4-A4F5-41BC-B5C2-E61AD76FDAE3}" type="presParOf" srcId="{E9ADB9BE-CE19-42B0-84E4-8F27BE7B2EAC}" destId="{FD38FA46-E228-4C36-A90E-4EF98E7FEE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E66057-927D-44B4-8C2F-EB74FC9D9D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9E9B5-6092-4CB1-A613-97BBCEE1D059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dirty="0">
              <a:latin typeface="Times New Roman" pitchFamily="18" charset="0"/>
              <a:cs typeface="Times New Roman" pitchFamily="18" charset="0"/>
            </a:rPr>
            <a:t>Scanning without executing</a:t>
          </a:r>
        </a:p>
      </dgm:t>
    </dgm:pt>
    <dgm:pt modelId="{1E39BDA4-DE12-48F6-8DEB-5C44766F0191}" type="parTrans" cxnId="{8E1EEC2C-2A57-467B-A097-57F4041E73C6}">
      <dgm:prSet/>
      <dgm:spPr/>
      <dgm:t>
        <a:bodyPr/>
        <a:lstStyle/>
        <a:p>
          <a:endParaRPr lang="en-US"/>
        </a:p>
      </dgm:t>
    </dgm:pt>
    <dgm:pt modelId="{8EC25DD5-5562-4825-A12F-274DD3E1C2D5}" type="sibTrans" cxnId="{8E1EEC2C-2A57-467B-A097-57F4041E73C6}">
      <dgm:prSet/>
      <dgm:spPr/>
      <dgm:t>
        <a:bodyPr/>
        <a:lstStyle/>
        <a:p>
          <a:endParaRPr lang="en-US"/>
        </a:p>
      </dgm:t>
    </dgm:pt>
    <dgm:pt modelId="{758DF411-30C3-4292-818E-C2C18159641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>
              <a:latin typeface="Times New Roman" pitchFamily="18" charset="0"/>
              <a:cs typeface="Times New Roman" pitchFamily="18" charset="0"/>
            </a:rPr>
            <a:t>Static code analysis</a:t>
          </a:r>
        </a:p>
      </dgm:t>
    </dgm:pt>
    <dgm:pt modelId="{4644F926-557F-4349-8775-A03F30FEC4B1}" type="parTrans" cxnId="{31E92951-9244-41A6-865E-0F804A53AA8B}">
      <dgm:prSet/>
      <dgm:spPr/>
      <dgm:t>
        <a:bodyPr/>
        <a:lstStyle/>
        <a:p>
          <a:endParaRPr lang="en-US"/>
        </a:p>
      </dgm:t>
    </dgm:pt>
    <dgm:pt modelId="{444BA1DA-95D8-4C02-8B29-A18C074B4A18}" type="sibTrans" cxnId="{31E92951-9244-41A6-865E-0F804A53AA8B}">
      <dgm:prSet/>
      <dgm:spPr/>
      <dgm:t>
        <a:bodyPr/>
        <a:lstStyle/>
        <a:p>
          <a:endParaRPr lang="en-US"/>
        </a:p>
      </dgm:t>
    </dgm:pt>
    <dgm:pt modelId="{3638FFA5-3EF3-4609-92CA-7C1B1C31BB36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dirty="0">
              <a:latin typeface="Times New Roman" pitchFamily="18" charset="0"/>
              <a:cs typeface="Times New Roman" pitchFamily="18" charset="0"/>
            </a:rPr>
            <a:t>Exhaustive search of all code snippets not possible</a:t>
          </a:r>
        </a:p>
      </dgm:t>
    </dgm:pt>
    <dgm:pt modelId="{0BB0D1DC-0B88-4772-8BEC-B75D1AAB5382}" type="parTrans" cxnId="{E3622A3B-0EF4-41F9-BA7B-F7C7C54BF54E}">
      <dgm:prSet/>
      <dgm:spPr/>
      <dgm:t>
        <a:bodyPr/>
        <a:lstStyle/>
        <a:p>
          <a:endParaRPr lang="en-IN"/>
        </a:p>
      </dgm:t>
    </dgm:pt>
    <dgm:pt modelId="{1719A276-6EFA-4A5F-9708-77C7026B66D8}" type="sibTrans" cxnId="{E3622A3B-0EF4-41F9-BA7B-F7C7C54BF54E}">
      <dgm:prSet/>
      <dgm:spPr/>
      <dgm:t>
        <a:bodyPr/>
        <a:lstStyle/>
        <a:p>
          <a:endParaRPr lang="en-IN"/>
        </a:p>
      </dgm:t>
    </dgm:pt>
    <dgm:pt modelId="{859B0D9E-CC4A-4D1B-A08A-FA693A1D2B1F}" type="pres">
      <dgm:prSet presAssocID="{37E66057-927D-44B4-8C2F-EB74FC9D9D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4F883E-59F4-4CBC-B959-06C4BCC61F13}" type="pres">
      <dgm:prSet presAssocID="{F389E9B5-6092-4CB1-A613-97BBCEE1D059}" presName="parentText" presStyleLbl="node1" presStyleIdx="0" presStyleCnt="3" custLinFactNeighborX="-4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DF050-F031-4AC7-8919-5584ED8F76B7}" type="pres">
      <dgm:prSet presAssocID="{8EC25DD5-5562-4825-A12F-274DD3E1C2D5}" presName="spacer" presStyleCnt="0"/>
      <dgm:spPr/>
    </dgm:pt>
    <dgm:pt modelId="{DEAAF751-CD94-4C1C-93C2-B8531654892F}" type="pres">
      <dgm:prSet presAssocID="{758DF411-30C3-4292-818E-C2C18159641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7870-5F3D-4346-8CA6-E714BC18F2CE}" type="pres">
      <dgm:prSet presAssocID="{444BA1DA-95D8-4C02-8B29-A18C074B4A18}" presName="spacer" presStyleCnt="0"/>
      <dgm:spPr/>
    </dgm:pt>
    <dgm:pt modelId="{19E84082-4982-466F-9A04-6C50FFB362E4}" type="pres">
      <dgm:prSet presAssocID="{3638FFA5-3EF3-4609-92CA-7C1B1C31BB3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70F2D5E-5A17-4A05-BBC4-024A9EFD3980}" type="presOf" srcId="{3638FFA5-3EF3-4609-92CA-7C1B1C31BB36}" destId="{19E84082-4982-466F-9A04-6C50FFB362E4}" srcOrd="0" destOrd="0" presId="urn:microsoft.com/office/officeart/2005/8/layout/vList2"/>
    <dgm:cxn modelId="{31E92951-9244-41A6-865E-0F804A53AA8B}" srcId="{37E66057-927D-44B4-8C2F-EB74FC9D9D09}" destId="{758DF411-30C3-4292-818E-C2C18159641A}" srcOrd="1" destOrd="0" parTransId="{4644F926-557F-4349-8775-A03F30FEC4B1}" sibTransId="{444BA1DA-95D8-4C02-8B29-A18C074B4A18}"/>
    <dgm:cxn modelId="{49C96889-5A87-4472-9E79-5EF11F6AC891}" type="presOf" srcId="{F389E9B5-6092-4CB1-A613-97BBCEE1D059}" destId="{094F883E-59F4-4CBC-B959-06C4BCC61F13}" srcOrd="0" destOrd="0" presId="urn:microsoft.com/office/officeart/2005/8/layout/vList2"/>
    <dgm:cxn modelId="{2291187B-C8FD-429D-B535-EA60AC4D929D}" type="presOf" srcId="{758DF411-30C3-4292-818E-C2C18159641A}" destId="{DEAAF751-CD94-4C1C-93C2-B8531654892F}" srcOrd="0" destOrd="0" presId="urn:microsoft.com/office/officeart/2005/8/layout/vList2"/>
    <dgm:cxn modelId="{8E1EEC2C-2A57-467B-A097-57F4041E73C6}" srcId="{37E66057-927D-44B4-8C2F-EB74FC9D9D09}" destId="{F389E9B5-6092-4CB1-A613-97BBCEE1D059}" srcOrd="0" destOrd="0" parTransId="{1E39BDA4-DE12-48F6-8DEB-5C44766F0191}" sibTransId="{8EC25DD5-5562-4825-A12F-274DD3E1C2D5}"/>
    <dgm:cxn modelId="{E3622A3B-0EF4-41F9-BA7B-F7C7C54BF54E}" srcId="{37E66057-927D-44B4-8C2F-EB74FC9D9D09}" destId="{3638FFA5-3EF3-4609-92CA-7C1B1C31BB36}" srcOrd="2" destOrd="0" parTransId="{0BB0D1DC-0B88-4772-8BEC-B75D1AAB5382}" sibTransId="{1719A276-6EFA-4A5F-9708-77C7026B66D8}"/>
    <dgm:cxn modelId="{6E49EC18-399B-4A1A-A96F-795E021E11C8}" type="presOf" srcId="{37E66057-927D-44B4-8C2F-EB74FC9D9D09}" destId="{859B0D9E-CC4A-4D1B-A08A-FA693A1D2B1F}" srcOrd="0" destOrd="0" presId="urn:microsoft.com/office/officeart/2005/8/layout/vList2"/>
    <dgm:cxn modelId="{82DCD548-6B39-49D5-958C-0A2B889219D9}" type="presParOf" srcId="{859B0D9E-CC4A-4D1B-A08A-FA693A1D2B1F}" destId="{094F883E-59F4-4CBC-B959-06C4BCC61F13}" srcOrd="0" destOrd="0" presId="urn:microsoft.com/office/officeart/2005/8/layout/vList2"/>
    <dgm:cxn modelId="{7AC71F69-C3A3-4B9F-9354-E636744D9BAA}" type="presParOf" srcId="{859B0D9E-CC4A-4D1B-A08A-FA693A1D2B1F}" destId="{CD6DF050-F031-4AC7-8919-5584ED8F76B7}" srcOrd="1" destOrd="0" presId="urn:microsoft.com/office/officeart/2005/8/layout/vList2"/>
    <dgm:cxn modelId="{B962104E-939F-4F86-A471-2CD31C0C3B41}" type="presParOf" srcId="{859B0D9E-CC4A-4D1B-A08A-FA693A1D2B1F}" destId="{DEAAF751-CD94-4C1C-93C2-B8531654892F}" srcOrd="2" destOrd="0" presId="urn:microsoft.com/office/officeart/2005/8/layout/vList2"/>
    <dgm:cxn modelId="{4F6DC66C-0E3F-41DA-B48C-F105B48F9FEE}" type="presParOf" srcId="{859B0D9E-CC4A-4D1B-A08A-FA693A1D2B1F}" destId="{51137870-5F3D-4346-8CA6-E714BC18F2CE}" srcOrd="3" destOrd="0" presId="urn:microsoft.com/office/officeart/2005/8/layout/vList2"/>
    <dgm:cxn modelId="{8A4E73BF-8CD6-4897-8831-3001C66EE145}" type="presParOf" srcId="{859B0D9E-CC4A-4D1B-A08A-FA693A1D2B1F}" destId="{19E84082-4982-466F-9A04-6C50FFB362E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E66057-927D-44B4-8C2F-EB74FC9D9D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9E9B5-6092-4CB1-A613-97BBCEE1D059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dirty="0">
              <a:latin typeface="Times New Roman" pitchFamily="18" charset="0"/>
              <a:cs typeface="Times New Roman" pitchFamily="18" charset="0"/>
            </a:rPr>
            <a:t>Monitors calls to operating systems</a:t>
          </a:r>
        </a:p>
      </dgm:t>
    </dgm:pt>
    <dgm:pt modelId="{1E39BDA4-DE12-48F6-8DEB-5C44766F0191}" type="parTrans" cxnId="{8E1EEC2C-2A57-467B-A097-57F4041E73C6}">
      <dgm:prSet/>
      <dgm:spPr/>
      <dgm:t>
        <a:bodyPr/>
        <a:lstStyle/>
        <a:p>
          <a:endParaRPr lang="en-US"/>
        </a:p>
      </dgm:t>
    </dgm:pt>
    <dgm:pt modelId="{8EC25DD5-5562-4825-A12F-274DD3E1C2D5}" type="sibTrans" cxnId="{8E1EEC2C-2A57-467B-A097-57F4041E73C6}">
      <dgm:prSet/>
      <dgm:spPr/>
      <dgm:t>
        <a:bodyPr/>
        <a:lstStyle/>
        <a:p>
          <a:endParaRPr lang="en-US"/>
        </a:p>
      </dgm:t>
    </dgm:pt>
    <dgm:pt modelId="{758DF411-30C3-4292-818E-C2C18159641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>
              <a:latin typeface="Times New Roman" pitchFamily="18" charset="0"/>
              <a:cs typeface="Times New Roman" pitchFamily="18" charset="0"/>
            </a:rPr>
            <a:t>Requires CPU Emulation</a:t>
          </a:r>
        </a:p>
      </dgm:t>
    </dgm:pt>
    <dgm:pt modelId="{4644F926-557F-4349-8775-A03F30FEC4B1}" type="parTrans" cxnId="{31E92951-9244-41A6-865E-0F804A53AA8B}">
      <dgm:prSet/>
      <dgm:spPr/>
      <dgm:t>
        <a:bodyPr/>
        <a:lstStyle/>
        <a:p>
          <a:endParaRPr lang="en-US"/>
        </a:p>
      </dgm:t>
    </dgm:pt>
    <dgm:pt modelId="{444BA1DA-95D8-4C02-8B29-A18C074B4A18}" type="sibTrans" cxnId="{31E92951-9244-41A6-865E-0F804A53AA8B}">
      <dgm:prSet/>
      <dgm:spPr/>
      <dgm:t>
        <a:bodyPr/>
        <a:lstStyle/>
        <a:p>
          <a:endParaRPr lang="en-US"/>
        </a:p>
      </dgm:t>
    </dgm:pt>
    <dgm:pt modelId="{3638FFA5-3EF3-4609-92CA-7C1B1C31BB36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dirty="0">
              <a:latin typeface="Times New Roman" pitchFamily="18" charset="0"/>
              <a:cs typeface="Times New Roman" pitchFamily="18" charset="0"/>
            </a:rPr>
            <a:t>Robust yet time consuming</a:t>
          </a:r>
        </a:p>
      </dgm:t>
    </dgm:pt>
    <dgm:pt modelId="{0BB0D1DC-0B88-4772-8BEC-B75D1AAB5382}" type="parTrans" cxnId="{E3622A3B-0EF4-41F9-BA7B-F7C7C54BF54E}">
      <dgm:prSet/>
      <dgm:spPr/>
      <dgm:t>
        <a:bodyPr/>
        <a:lstStyle/>
        <a:p>
          <a:endParaRPr lang="en-IN"/>
        </a:p>
      </dgm:t>
    </dgm:pt>
    <dgm:pt modelId="{1719A276-6EFA-4A5F-9708-77C7026B66D8}" type="sibTrans" cxnId="{E3622A3B-0EF4-41F9-BA7B-F7C7C54BF54E}">
      <dgm:prSet/>
      <dgm:spPr/>
      <dgm:t>
        <a:bodyPr/>
        <a:lstStyle/>
        <a:p>
          <a:endParaRPr lang="en-IN"/>
        </a:p>
      </dgm:t>
    </dgm:pt>
    <dgm:pt modelId="{859B0D9E-CC4A-4D1B-A08A-FA693A1D2B1F}" type="pres">
      <dgm:prSet presAssocID="{37E66057-927D-44B4-8C2F-EB74FC9D9D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4F883E-59F4-4CBC-B959-06C4BCC61F13}" type="pres">
      <dgm:prSet presAssocID="{F389E9B5-6092-4CB1-A613-97BBCEE1D059}" presName="parentText" presStyleLbl="node1" presStyleIdx="0" presStyleCnt="3" custScaleY="134992" custLinFactNeighborX="-4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DF050-F031-4AC7-8919-5584ED8F76B7}" type="pres">
      <dgm:prSet presAssocID="{8EC25DD5-5562-4825-A12F-274DD3E1C2D5}" presName="spacer" presStyleCnt="0"/>
      <dgm:spPr/>
    </dgm:pt>
    <dgm:pt modelId="{DEAAF751-CD94-4C1C-93C2-B8531654892F}" type="pres">
      <dgm:prSet presAssocID="{758DF411-30C3-4292-818E-C2C18159641A}" presName="parentText" presStyleLbl="node1" presStyleIdx="1" presStyleCnt="3" custScaleY="1225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7870-5F3D-4346-8CA6-E714BC18F2CE}" type="pres">
      <dgm:prSet presAssocID="{444BA1DA-95D8-4C02-8B29-A18C074B4A18}" presName="spacer" presStyleCnt="0"/>
      <dgm:spPr/>
    </dgm:pt>
    <dgm:pt modelId="{19E84082-4982-466F-9A04-6C50FFB362E4}" type="pres">
      <dgm:prSet presAssocID="{3638FFA5-3EF3-4609-92CA-7C1B1C31BB36}" presName="parentText" presStyleLbl="node1" presStyleIdx="2" presStyleCnt="3" custScaleY="1199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6205364-EB0B-49DE-8A22-80CC24FD127D}" type="presOf" srcId="{37E66057-927D-44B4-8C2F-EB74FC9D9D09}" destId="{859B0D9E-CC4A-4D1B-A08A-FA693A1D2B1F}" srcOrd="0" destOrd="0" presId="urn:microsoft.com/office/officeart/2005/8/layout/vList2"/>
    <dgm:cxn modelId="{31E92951-9244-41A6-865E-0F804A53AA8B}" srcId="{37E66057-927D-44B4-8C2F-EB74FC9D9D09}" destId="{758DF411-30C3-4292-818E-C2C18159641A}" srcOrd="1" destOrd="0" parTransId="{4644F926-557F-4349-8775-A03F30FEC4B1}" sibTransId="{444BA1DA-95D8-4C02-8B29-A18C074B4A18}"/>
    <dgm:cxn modelId="{3AE039B3-5FD4-4E6C-9CBD-97703993A31B}" type="presOf" srcId="{F389E9B5-6092-4CB1-A613-97BBCEE1D059}" destId="{094F883E-59F4-4CBC-B959-06C4BCC61F13}" srcOrd="0" destOrd="0" presId="urn:microsoft.com/office/officeart/2005/8/layout/vList2"/>
    <dgm:cxn modelId="{8E1EEC2C-2A57-467B-A097-57F4041E73C6}" srcId="{37E66057-927D-44B4-8C2F-EB74FC9D9D09}" destId="{F389E9B5-6092-4CB1-A613-97BBCEE1D059}" srcOrd="0" destOrd="0" parTransId="{1E39BDA4-DE12-48F6-8DEB-5C44766F0191}" sibTransId="{8EC25DD5-5562-4825-A12F-274DD3E1C2D5}"/>
    <dgm:cxn modelId="{17BE2A29-D646-48E6-BAD7-AA1F83E7B1ED}" type="presOf" srcId="{3638FFA5-3EF3-4609-92CA-7C1B1C31BB36}" destId="{19E84082-4982-466F-9A04-6C50FFB362E4}" srcOrd="0" destOrd="0" presId="urn:microsoft.com/office/officeart/2005/8/layout/vList2"/>
    <dgm:cxn modelId="{E3622A3B-0EF4-41F9-BA7B-F7C7C54BF54E}" srcId="{37E66057-927D-44B4-8C2F-EB74FC9D9D09}" destId="{3638FFA5-3EF3-4609-92CA-7C1B1C31BB36}" srcOrd="2" destOrd="0" parTransId="{0BB0D1DC-0B88-4772-8BEC-B75D1AAB5382}" sibTransId="{1719A276-6EFA-4A5F-9708-77C7026B66D8}"/>
    <dgm:cxn modelId="{B4BF6C15-90A5-4CF7-96FA-B0A4D4712F31}" type="presOf" srcId="{758DF411-30C3-4292-818E-C2C18159641A}" destId="{DEAAF751-CD94-4C1C-93C2-B8531654892F}" srcOrd="0" destOrd="0" presId="urn:microsoft.com/office/officeart/2005/8/layout/vList2"/>
    <dgm:cxn modelId="{A5F24AD5-C75E-4418-8EDE-6BAC2D4278CD}" type="presParOf" srcId="{859B0D9E-CC4A-4D1B-A08A-FA693A1D2B1F}" destId="{094F883E-59F4-4CBC-B959-06C4BCC61F13}" srcOrd="0" destOrd="0" presId="urn:microsoft.com/office/officeart/2005/8/layout/vList2"/>
    <dgm:cxn modelId="{473295D5-C69C-4F8E-9133-09373CCFA57A}" type="presParOf" srcId="{859B0D9E-CC4A-4D1B-A08A-FA693A1D2B1F}" destId="{CD6DF050-F031-4AC7-8919-5584ED8F76B7}" srcOrd="1" destOrd="0" presId="urn:microsoft.com/office/officeart/2005/8/layout/vList2"/>
    <dgm:cxn modelId="{1DC0C3EF-93CD-4F37-8FC8-EE41584A420C}" type="presParOf" srcId="{859B0D9E-CC4A-4D1B-A08A-FA693A1D2B1F}" destId="{DEAAF751-CD94-4C1C-93C2-B8531654892F}" srcOrd="2" destOrd="0" presId="urn:microsoft.com/office/officeart/2005/8/layout/vList2"/>
    <dgm:cxn modelId="{CAE485DA-9C9A-4326-BF06-08C8F2E04EC5}" type="presParOf" srcId="{859B0D9E-CC4A-4D1B-A08A-FA693A1D2B1F}" destId="{51137870-5F3D-4346-8CA6-E714BC18F2CE}" srcOrd="3" destOrd="0" presId="urn:microsoft.com/office/officeart/2005/8/layout/vList2"/>
    <dgm:cxn modelId="{53B1E312-50B3-4735-804C-1B7463AE5185}" type="presParOf" srcId="{859B0D9E-CC4A-4D1B-A08A-FA693A1D2B1F}" destId="{19E84082-4982-466F-9A04-6C50FFB362E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3B5D8-75B4-4E9F-94A6-81338041C4EF}">
      <dsp:nvSpPr>
        <dsp:cNvPr id="0" name=""/>
        <dsp:cNvSpPr/>
      </dsp:nvSpPr>
      <dsp:spPr>
        <a:xfrm>
          <a:off x="0" y="0"/>
          <a:ext cx="3818776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Kernel viruses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7467" y="37467"/>
        <a:ext cx="3743842" cy="692586"/>
      </dsp:txXfrm>
    </dsp:sp>
    <dsp:sp modelId="{094F883E-59F4-4CBC-B959-06C4BCC61F13}">
      <dsp:nvSpPr>
        <dsp:cNvPr id="0" name=""/>
        <dsp:cNvSpPr/>
      </dsp:nvSpPr>
      <dsp:spPr>
        <a:xfrm>
          <a:off x="0" y="820571"/>
          <a:ext cx="3818776" cy="44142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Boot record viruses</a:t>
          </a:r>
        </a:p>
      </dsp:txBody>
      <dsp:txXfrm>
        <a:off x="21548" y="842119"/>
        <a:ext cx="3775680" cy="398327"/>
      </dsp:txXfrm>
    </dsp:sp>
    <dsp:sp modelId="{DEAAF751-CD94-4C1C-93C2-B8531654892F}">
      <dsp:nvSpPr>
        <dsp:cNvPr id="0" name=""/>
        <dsp:cNvSpPr/>
      </dsp:nvSpPr>
      <dsp:spPr>
        <a:xfrm>
          <a:off x="0" y="1405640"/>
          <a:ext cx="3818776" cy="470727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Master </a:t>
          </a: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Boot Record Viruses</a:t>
          </a:r>
        </a:p>
      </dsp:txBody>
      <dsp:txXfrm>
        <a:off x="22979" y="1428619"/>
        <a:ext cx="3772818" cy="424769"/>
      </dsp:txXfrm>
    </dsp:sp>
    <dsp:sp modelId="{19E84082-4982-466F-9A04-6C50FFB362E4}">
      <dsp:nvSpPr>
        <dsp:cNvPr id="0" name=""/>
        <dsp:cNvSpPr/>
      </dsp:nvSpPr>
      <dsp:spPr>
        <a:xfrm>
          <a:off x="0" y="2046501"/>
          <a:ext cx="3818776" cy="455507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Windows NT viruses</a:t>
          </a:r>
        </a:p>
      </dsp:txBody>
      <dsp:txXfrm>
        <a:off x="22236" y="2068737"/>
        <a:ext cx="3774304" cy="411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F883E-59F4-4CBC-B959-06C4BCC61F13}">
      <dsp:nvSpPr>
        <dsp:cNvPr id="0" name=""/>
        <dsp:cNvSpPr/>
      </dsp:nvSpPr>
      <dsp:spPr>
        <a:xfrm>
          <a:off x="0" y="40"/>
          <a:ext cx="3084393" cy="63030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Memory Resident</a:t>
          </a:r>
        </a:p>
      </dsp:txBody>
      <dsp:txXfrm>
        <a:off x="30769" y="30809"/>
        <a:ext cx="3022855" cy="568765"/>
      </dsp:txXfrm>
    </dsp:sp>
    <dsp:sp modelId="{DEAAF751-CD94-4C1C-93C2-B8531654892F}">
      <dsp:nvSpPr>
        <dsp:cNvPr id="0" name=""/>
        <dsp:cNvSpPr/>
      </dsp:nvSpPr>
      <dsp:spPr>
        <a:xfrm>
          <a:off x="0" y="644448"/>
          <a:ext cx="3084393" cy="63030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Times New Roman" pitchFamily="18" charset="0"/>
              <a:cs typeface="Times New Roman" pitchFamily="18" charset="0"/>
            </a:rPr>
            <a:t>Temporary Memory Resident</a:t>
          </a:r>
        </a:p>
      </dsp:txBody>
      <dsp:txXfrm>
        <a:off x="30769" y="675217"/>
        <a:ext cx="3022855" cy="568765"/>
      </dsp:txXfrm>
    </dsp:sp>
    <dsp:sp modelId="{19E84082-4982-466F-9A04-6C50FFB362E4}">
      <dsp:nvSpPr>
        <dsp:cNvPr id="0" name=""/>
        <dsp:cNvSpPr/>
      </dsp:nvSpPr>
      <dsp:spPr>
        <a:xfrm>
          <a:off x="0" y="1288856"/>
          <a:ext cx="3084393" cy="63030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Swapping Viruses</a:t>
          </a:r>
        </a:p>
      </dsp:txBody>
      <dsp:txXfrm>
        <a:off x="30769" y="1319625"/>
        <a:ext cx="3022855" cy="5687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E09E1-82FA-43E8-B8D5-001F9B059A38}">
      <dsp:nvSpPr>
        <dsp:cNvPr id="0" name=""/>
        <dsp:cNvSpPr/>
      </dsp:nvSpPr>
      <dsp:spPr>
        <a:xfrm>
          <a:off x="4076700" y="1585914"/>
          <a:ext cx="2007890" cy="333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685"/>
              </a:lnTo>
              <a:lnTo>
                <a:pt x="2007890" y="166685"/>
              </a:lnTo>
              <a:lnTo>
                <a:pt x="2007890" y="333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C7474-731A-47FF-B5F2-490440117ECB}">
      <dsp:nvSpPr>
        <dsp:cNvPr id="0" name=""/>
        <dsp:cNvSpPr/>
      </dsp:nvSpPr>
      <dsp:spPr>
        <a:xfrm>
          <a:off x="2181910" y="1585914"/>
          <a:ext cx="1894789" cy="333371"/>
        </a:xfrm>
        <a:custGeom>
          <a:avLst/>
          <a:gdLst/>
          <a:ahLst/>
          <a:cxnLst/>
          <a:rect l="0" t="0" r="0" b="0"/>
          <a:pathLst>
            <a:path>
              <a:moveTo>
                <a:pt x="1894789" y="0"/>
              </a:moveTo>
              <a:lnTo>
                <a:pt x="1894789" y="166685"/>
              </a:lnTo>
              <a:lnTo>
                <a:pt x="0" y="166685"/>
              </a:lnTo>
              <a:lnTo>
                <a:pt x="0" y="333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52F60-76DB-4BC7-A14D-A2696444D138}">
      <dsp:nvSpPr>
        <dsp:cNvPr id="0" name=""/>
        <dsp:cNvSpPr/>
      </dsp:nvSpPr>
      <dsp:spPr>
        <a:xfrm>
          <a:off x="2887221" y="792171"/>
          <a:ext cx="2378956" cy="793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latin typeface="Times New Roman" pitchFamily="18" charset="0"/>
              <a:cs typeface="Times New Roman" pitchFamily="18" charset="0"/>
            </a:rPr>
            <a:t>Heuristic</a:t>
          </a:r>
          <a:r>
            <a:rPr lang="en-US" sz="1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>
              <a:latin typeface="Times New Roman" pitchFamily="18" charset="0"/>
              <a:cs typeface="Times New Roman" pitchFamily="18" charset="0"/>
            </a:rPr>
            <a:t>Scanning</a:t>
          </a:r>
        </a:p>
      </dsp:txBody>
      <dsp:txXfrm>
        <a:off x="2887221" y="792171"/>
        <a:ext cx="2378956" cy="793742"/>
      </dsp:txXfrm>
    </dsp:sp>
    <dsp:sp modelId="{B9644A03-D044-4806-832D-DFC07A087989}">
      <dsp:nvSpPr>
        <dsp:cNvPr id="0" name=""/>
        <dsp:cNvSpPr/>
      </dsp:nvSpPr>
      <dsp:spPr>
        <a:xfrm>
          <a:off x="242805" y="1919285"/>
          <a:ext cx="3878208" cy="79374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Static Heuristic Scanning</a:t>
          </a:r>
        </a:p>
      </dsp:txBody>
      <dsp:txXfrm>
        <a:off x="242805" y="1919285"/>
        <a:ext cx="3878208" cy="793742"/>
      </dsp:txXfrm>
    </dsp:sp>
    <dsp:sp modelId="{6CF7E4F5-F2CF-48C2-A069-38BA7E92789F}">
      <dsp:nvSpPr>
        <dsp:cNvPr id="0" name=""/>
        <dsp:cNvSpPr/>
      </dsp:nvSpPr>
      <dsp:spPr>
        <a:xfrm>
          <a:off x="4118728" y="1919285"/>
          <a:ext cx="3931722" cy="79374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latin typeface="Times New Roman" pitchFamily="18" charset="0"/>
              <a:cs typeface="Times New Roman" pitchFamily="18" charset="0"/>
            </a:rPr>
            <a:t>Dynamic Heuristic Scanning</a:t>
          </a:r>
        </a:p>
      </dsp:txBody>
      <dsp:txXfrm>
        <a:off x="4118728" y="1919285"/>
        <a:ext cx="3931722" cy="7937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F883E-59F4-4CBC-B959-06C4BCC61F13}">
      <dsp:nvSpPr>
        <dsp:cNvPr id="0" name=""/>
        <dsp:cNvSpPr/>
      </dsp:nvSpPr>
      <dsp:spPr>
        <a:xfrm>
          <a:off x="0" y="855"/>
          <a:ext cx="3886200" cy="696149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itchFamily="18" charset="0"/>
              <a:cs typeface="Times New Roman" pitchFamily="18" charset="0"/>
            </a:rPr>
            <a:t>Scanning without executing</a:t>
          </a:r>
        </a:p>
      </dsp:txBody>
      <dsp:txXfrm>
        <a:off x="33983" y="34838"/>
        <a:ext cx="3818234" cy="628183"/>
      </dsp:txXfrm>
    </dsp:sp>
    <dsp:sp modelId="{DEAAF751-CD94-4C1C-93C2-B8531654892F}">
      <dsp:nvSpPr>
        <dsp:cNvPr id="0" name=""/>
        <dsp:cNvSpPr/>
      </dsp:nvSpPr>
      <dsp:spPr>
        <a:xfrm>
          <a:off x="0" y="794925"/>
          <a:ext cx="3886200" cy="696149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Times New Roman" pitchFamily="18" charset="0"/>
              <a:cs typeface="Times New Roman" pitchFamily="18" charset="0"/>
            </a:rPr>
            <a:t>Static code analysis</a:t>
          </a:r>
        </a:p>
      </dsp:txBody>
      <dsp:txXfrm>
        <a:off x="33983" y="828908"/>
        <a:ext cx="3818234" cy="628183"/>
      </dsp:txXfrm>
    </dsp:sp>
    <dsp:sp modelId="{19E84082-4982-466F-9A04-6C50FFB362E4}">
      <dsp:nvSpPr>
        <dsp:cNvPr id="0" name=""/>
        <dsp:cNvSpPr/>
      </dsp:nvSpPr>
      <dsp:spPr>
        <a:xfrm>
          <a:off x="0" y="1588995"/>
          <a:ext cx="3886200" cy="696149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itchFamily="18" charset="0"/>
              <a:cs typeface="Times New Roman" pitchFamily="18" charset="0"/>
            </a:rPr>
            <a:t>Exhaustive search of all code snippets not possible</a:t>
          </a:r>
        </a:p>
      </dsp:txBody>
      <dsp:txXfrm>
        <a:off x="33983" y="1622978"/>
        <a:ext cx="3818234" cy="6281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F883E-59F4-4CBC-B959-06C4BCC61F13}">
      <dsp:nvSpPr>
        <dsp:cNvPr id="0" name=""/>
        <dsp:cNvSpPr/>
      </dsp:nvSpPr>
      <dsp:spPr>
        <a:xfrm>
          <a:off x="0" y="35092"/>
          <a:ext cx="3810000" cy="68230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itchFamily="18" charset="0"/>
              <a:cs typeface="Times New Roman" pitchFamily="18" charset="0"/>
            </a:rPr>
            <a:t>Monitors calls to operating systems</a:t>
          </a:r>
        </a:p>
      </dsp:txBody>
      <dsp:txXfrm>
        <a:off x="33307" y="68399"/>
        <a:ext cx="3743386" cy="615689"/>
      </dsp:txXfrm>
    </dsp:sp>
    <dsp:sp modelId="{DEAAF751-CD94-4C1C-93C2-B8531654892F}">
      <dsp:nvSpPr>
        <dsp:cNvPr id="0" name=""/>
        <dsp:cNvSpPr/>
      </dsp:nvSpPr>
      <dsp:spPr>
        <a:xfrm>
          <a:off x="0" y="795156"/>
          <a:ext cx="3810000" cy="61955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Times New Roman" pitchFamily="18" charset="0"/>
              <a:cs typeface="Times New Roman" pitchFamily="18" charset="0"/>
            </a:rPr>
            <a:t>Requires CPU Emulation</a:t>
          </a:r>
        </a:p>
      </dsp:txBody>
      <dsp:txXfrm>
        <a:off x="30244" y="825400"/>
        <a:ext cx="3749512" cy="559065"/>
      </dsp:txXfrm>
    </dsp:sp>
    <dsp:sp modelId="{19E84082-4982-466F-9A04-6C50FFB362E4}">
      <dsp:nvSpPr>
        <dsp:cNvPr id="0" name=""/>
        <dsp:cNvSpPr/>
      </dsp:nvSpPr>
      <dsp:spPr>
        <a:xfrm>
          <a:off x="0" y="1492469"/>
          <a:ext cx="3810000" cy="606037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itchFamily="18" charset="0"/>
              <a:cs typeface="Times New Roman" pitchFamily="18" charset="0"/>
            </a:rPr>
            <a:t>Robust yet time consuming</a:t>
          </a:r>
        </a:p>
      </dsp:txBody>
      <dsp:txXfrm>
        <a:off x="29584" y="1522053"/>
        <a:ext cx="3750832" cy="546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DEA40-83B0-4C5B-96F9-0E19E4E52678}" type="datetimeFigureOut">
              <a:rPr lang="en-IN" smtClean="0"/>
              <a:t>06-12-2015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81585-5CDF-4296-90C3-AA3C3FD85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62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81585-5CDF-4296-90C3-AA3C3FD8580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23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81585-5CDF-4296-90C3-AA3C3FD8580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50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E758-08AD-439C-A41E-FF6BBB6A7D17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26F6-C492-40C4-B996-61A06D6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8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E758-08AD-439C-A41E-FF6BBB6A7D17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26F6-C492-40C4-B996-61A06D6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6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E758-08AD-439C-A41E-FF6BBB6A7D17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26F6-C492-40C4-B996-61A06D6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6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E758-08AD-439C-A41E-FF6BBB6A7D17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26F6-C492-40C4-B996-61A06D6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8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E758-08AD-439C-A41E-FF6BBB6A7D17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26F6-C492-40C4-B996-61A06D6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E758-08AD-439C-A41E-FF6BBB6A7D17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26F6-C492-40C4-B996-61A06D6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E758-08AD-439C-A41E-FF6BBB6A7D17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26F6-C492-40C4-B996-61A06D6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E758-08AD-439C-A41E-FF6BBB6A7D17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26F6-C492-40C4-B996-61A06D6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4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E758-08AD-439C-A41E-FF6BBB6A7D17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26F6-C492-40C4-B996-61A06D6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E758-08AD-439C-A41E-FF6BBB6A7D17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26F6-C492-40C4-B996-61A06D6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E758-08AD-439C-A41E-FF6BBB6A7D17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26F6-C492-40C4-B996-61A06D6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2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BE758-08AD-439C-A41E-FF6BBB6A7D17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026F6-C492-40C4-B996-61A06D6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3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NATIONAL INSTITUTE OF TECHNOLOGY KARNATAKA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35480"/>
            <a:ext cx="8991600" cy="438912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ARTIFICIAL INTELLIGENCE IN ANTI-VIRUS</a:t>
            </a:r>
          </a:p>
          <a:p>
            <a:pPr algn="ctr">
              <a:buNone/>
            </a:pP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</a:p>
          <a:p>
            <a:pPr>
              <a:buNone/>
            </a:pPr>
            <a:r>
              <a:rPr lang="en-US" sz="19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9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9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Guide :     </a:t>
            </a:r>
            <a:r>
              <a:rPr lang="en-US" sz="19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19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US" sz="19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Vinay</a:t>
            </a:r>
            <a:r>
              <a:rPr lang="en-US" sz="19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Kumar</a:t>
            </a:r>
          </a:p>
          <a:p>
            <a:pPr>
              <a:buNone/>
            </a:pPr>
            <a:endParaRPr lang="en-US" sz="1900" b="1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9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By: 	Team 09UG19 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Madhuri</a:t>
            </a: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Shanbhogue	(09CO47)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Adarsh</a:t>
            </a: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Pradhan JMT	(09CO04)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M C Harshavardhana	(09CO45)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297488"/>
            <a:ext cx="1676399" cy="1755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RESULTS AND ANALYSIS</a:t>
            </a:r>
            <a:endParaRPr lang="en-IN" sz="3600" dirty="0"/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344613" y="2389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90596"/>
              </p:ext>
            </p:extLst>
          </p:nvPr>
        </p:nvGraphicFramePr>
        <p:xfrm>
          <a:off x="2590800" y="990600"/>
          <a:ext cx="3810000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2025"/>
                <a:gridCol w="1757975"/>
              </a:tblGrid>
              <a:tr h="3265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Technique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F-measure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31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Clustering using Prototype</a:t>
                      </a:r>
                      <a:endParaRPr lang="en-IN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0.950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31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Classification using Prototype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0.981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31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Classification using SVM and XML</a:t>
                      </a:r>
                      <a:endParaRPr lang="en-IN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0.807</a:t>
                      </a:r>
                      <a:endParaRPr lang="en-IN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1" name="Picture 30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468766"/>
            <a:ext cx="2252981" cy="1179434"/>
          </a:xfrm>
          <a:prstGeom prst="rect">
            <a:avLst/>
          </a:prstGeom>
        </p:spPr>
      </p:pic>
      <p:pic>
        <p:nvPicPr>
          <p:cNvPr id="32" name="Picture 31"/>
          <p:cNvPicPr/>
          <p:nvPr/>
        </p:nvPicPr>
        <p:blipFill>
          <a:blip r:embed="rId3"/>
          <a:stretch>
            <a:fillRect/>
          </a:stretch>
        </p:blipFill>
        <p:spPr>
          <a:xfrm>
            <a:off x="996630" y="4876800"/>
            <a:ext cx="2584770" cy="76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86200" y="3352800"/>
            <a:ext cx="457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Precision - </a:t>
            </a:r>
            <a:r>
              <a:rPr lang="en-IN" sz="2000" dirty="0"/>
              <a:t>how well individual clusters agree with malware classes </a:t>
            </a:r>
            <a:endParaRPr lang="en-I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Recall - </a:t>
            </a:r>
            <a:r>
              <a:rPr lang="en-IN" sz="2000" dirty="0"/>
              <a:t>extent </a:t>
            </a:r>
            <a:r>
              <a:rPr lang="en-IN" sz="2000" dirty="0" smtClean="0"/>
              <a:t>to which classes </a:t>
            </a:r>
            <a:r>
              <a:rPr lang="en-IN" sz="2000" dirty="0"/>
              <a:t>are scattered across </a:t>
            </a:r>
            <a:r>
              <a:rPr lang="en-IN" sz="2000" dirty="0" smtClean="0"/>
              <a:t>clusters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Inverse relation between Precision and Recall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F-measure – Combines Precision and Recall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1 =&gt; perfect classification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0 =&gt; completely incorrect classification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29225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SCREENSHOTS</a:t>
            </a:r>
            <a:endParaRPr lang="en-IN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039936"/>
            <a:ext cx="7619999" cy="579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51874"/>
            <a:ext cx="5521910" cy="557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078768"/>
            <a:ext cx="7848598" cy="57150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128075"/>
            <a:ext cx="7848598" cy="565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0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334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Chamorro, E.;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Jianchao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Han;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Beheshti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M.; , "The Design and Implementation of an Antivirus Software Advising System,"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Information Technology: New Generations (ITNG), 2012 Ninth International Conference 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vol., no., pp.612-617, 16-18 April 2012</a:t>
            </a:r>
          </a:p>
          <a:p>
            <a:pPr marL="11430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Wei Wang;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Pengtao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Zhang; Ying Tan;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Xingui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He; , "A Hierarchical Artificial Immune Model for Virus Detection,"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Computational Intelligence and Security, 2009. CIS '09. International Conference 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vol.1, no., pp.1-5, 11-14 Dec. 2009</a:t>
            </a:r>
          </a:p>
          <a:p>
            <a:pPr marL="11430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/>
                <a:ea typeface="Calibri"/>
              </a:rPr>
              <a:t>Xiao-bin Wang; </a:t>
            </a:r>
            <a:r>
              <a:rPr lang="en-US" dirty="0" err="1">
                <a:latin typeface="Times New Roman"/>
                <a:ea typeface="Calibri"/>
              </a:rPr>
              <a:t>Guang-yuan</a:t>
            </a:r>
            <a:r>
              <a:rPr lang="en-US" dirty="0">
                <a:latin typeface="Times New Roman"/>
                <a:ea typeface="Calibri"/>
              </a:rPr>
              <a:t> Yang, Yi-</a:t>
            </a:r>
            <a:r>
              <a:rPr lang="en-US" dirty="0" err="1">
                <a:latin typeface="Times New Roman"/>
                <a:ea typeface="Calibri"/>
              </a:rPr>
              <a:t>chao</a:t>
            </a:r>
            <a:r>
              <a:rPr lang="en-US" dirty="0">
                <a:latin typeface="Times New Roman"/>
                <a:ea typeface="Calibri"/>
              </a:rPr>
              <a:t> Li, Dan Liu (2008). "Review on the application of artificial intelligence in antivirus detection system," </a:t>
            </a:r>
            <a:r>
              <a:rPr lang="en-US" i="1" dirty="0" err="1">
                <a:latin typeface="Times New Roman"/>
                <a:ea typeface="Calibri"/>
              </a:rPr>
              <a:t>Proc</a:t>
            </a:r>
            <a:r>
              <a:rPr lang="en-US" i="1" dirty="0">
                <a:latin typeface="Times New Roman"/>
                <a:ea typeface="Calibri"/>
              </a:rPr>
              <a:t> of 2008 IEEE Conference on Cybernetics and Intelligent Systems, </a:t>
            </a:r>
            <a:r>
              <a:rPr lang="en-US" dirty="0">
                <a:latin typeface="Times New Roman"/>
                <a:ea typeface="Calibri"/>
              </a:rPr>
              <a:t>506-509</a:t>
            </a:r>
            <a:r>
              <a:rPr lang="en-US" dirty="0" smtClean="0">
                <a:latin typeface="Times New Roman"/>
                <a:ea typeface="Calibri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Charles P.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Pfleeger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Shari Lawrence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Pfleeger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“Program Security,” in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Security in Computing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3rd ed., Prentice Hall, pp.15-67, Dec. 2002.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i="1" dirty="0" err="1">
                <a:latin typeface="Times New Roman" pitchFamily="18" charset="0"/>
                <a:cs typeface="Times New Roman" pitchFamily="18" charset="0"/>
              </a:rPr>
              <a:t>ClamAV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Manual,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2007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- 2011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Sourcefire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Inc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Authors: Tomasz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Kojm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IN" i="1" dirty="0" smtClean="0"/>
          </a:p>
          <a:p>
            <a:r>
              <a:rPr lang="en-IN" dirty="0"/>
              <a:t>Symantec Corporation, Understanding Heuristics (1997). “Symantec’s Bloodhound Technology,” </a:t>
            </a:r>
            <a:r>
              <a:rPr lang="en-IN" i="1" dirty="0"/>
              <a:t>Symantec White Paper Series</a:t>
            </a:r>
            <a:r>
              <a:rPr lang="en-IN" dirty="0"/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7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Appendix 1 - Implementation of Signature Based Detection</a:t>
            </a:r>
            <a:endParaRPr lang="en-IN" sz="3200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3429000" y="1371600"/>
            <a:ext cx="2590800" cy="60960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dirty="0" err="1" smtClean="0">
                <a:solidFill>
                  <a:schemeClr val="tx1"/>
                </a:solidFill>
              </a:rPr>
              <a:t>l_init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lowchart: Predefined Process 4"/>
          <p:cNvSpPr/>
          <p:nvPr/>
        </p:nvSpPr>
        <p:spPr>
          <a:xfrm>
            <a:off x="3429000" y="2286000"/>
            <a:ext cx="2590800" cy="60960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cl_engine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Flowchart: Predefined Process 5"/>
          <p:cNvSpPr/>
          <p:nvPr/>
        </p:nvSpPr>
        <p:spPr>
          <a:xfrm>
            <a:off x="3429000" y="3200400"/>
            <a:ext cx="2590800" cy="60960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cl_load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Flowchart: Predefined Process 6"/>
          <p:cNvSpPr/>
          <p:nvPr/>
        </p:nvSpPr>
        <p:spPr>
          <a:xfrm>
            <a:off x="3429000" y="4114800"/>
            <a:ext cx="2590800" cy="60960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cl_engine_compile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Flowchart: Predefined Process 7"/>
          <p:cNvSpPr/>
          <p:nvPr/>
        </p:nvSpPr>
        <p:spPr>
          <a:xfrm>
            <a:off x="3429000" y="5029200"/>
            <a:ext cx="2590800" cy="60960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cl_scandesc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Flowchart: Predefined Process 8"/>
          <p:cNvSpPr/>
          <p:nvPr/>
        </p:nvSpPr>
        <p:spPr>
          <a:xfrm>
            <a:off x="3429000" y="5943600"/>
            <a:ext cx="2590800" cy="60960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cl_free_engine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648200" y="19812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4648200" y="28956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4648200" y="38100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4648200" y="4724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4648200" y="5638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5867400" y="14917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Initialize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24061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Engine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019800" y="3200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Database Directories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019800" y="4114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 the engine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4953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Scan file using options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590686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Free engine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" y="1491734"/>
            <a:ext cx="2590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of </a:t>
            </a:r>
            <a:r>
              <a:rPr lang="en-US" sz="2000" dirty="0" err="1" smtClean="0"/>
              <a:t>ClamAV</a:t>
            </a:r>
            <a:r>
              <a:rPr lang="en-US" sz="2000" dirty="0" smtClean="0"/>
              <a:t> engine</a:t>
            </a:r>
          </a:p>
          <a:p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Provides an API – </a:t>
            </a:r>
            <a:r>
              <a:rPr lang="en-US" sz="2000" dirty="0" err="1" smtClean="0"/>
              <a:t>libClamAV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Provides an in-memory database of signatures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Provides regular updates to two database files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main.cvd</a:t>
            </a:r>
            <a:endParaRPr lang="en-US" sz="2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daily.cvd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402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              Appendix 2 - DEPENDENCY BASED CLASSIFICATION</a:t>
            </a:r>
            <a:endParaRPr lang="en-IN" sz="3600" dirty="0"/>
          </a:p>
        </p:txBody>
      </p:sp>
      <p:sp>
        <p:nvSpPr>
          <p:cNvPr id="7" name="Freeform 6"/>
          <p:cNvSpPr/>
          <p:nvPr/>
        </p:nvSpPr>
        <p:spPr>
          <a:xfrm>
            <a:off x="1996079" y="3771900"/>
            <a:ext cx="461266" cy="2197343"/>
          </a:xfrm>
          <a:custGeom>
            <a:avLst/>
            <a:gdLst>
              <a:gd name="connsiteX0" fmla="*/ 0 w 461266"/>
              <a:gd name="connsiteY0" fmla="*/ 0 h 2197343"/>
              <a:gd name="connsiteX1" fmla="*/ 230633 w 461266"/>
              <a:gd name="connsiteY1" fmla="*/ 0 h 2197343"/>
              <a:gd name="connsiteX2" fmla="*/ 230633 w 461266"/>
              <a:gd name="connsiteY2" fmla="*/ 2197343 h 2197343"/>
              <a:gd name="connsiteX3" fmla="*/ 461266 w 461266"/>
              <a:gd name="connsiteY3" fmla="*/ 2197343 h 219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266" h="2197343">
                <a:moveTo>
                  <a:pt x="0" y="0"/>
                </a:moveTo>
                <a:lnTo>
                  <a:pt x="230633" y="0"/>
                </a:lnTo>
                <a:lnTo>
                  <a:pt x="230633" y="2197343"/>
                </a:lnTo>
                <a:lnTo>
                  <a:pt x="461266" y="2197343"/>
                </a:ln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7202" tIns="1042540" rIns="187203" bIns="104254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800" kern="1200"/>
          </a:p>
        </p:txBody>
      </p:sp>
      <p:sp>
        <p:nvSpPr>
          <p:cNvPr id="8" name="Freeform 7"/>
          <p:cNvSpPr/>
          <p:nvPr/>
        </p:nvSpPr>
        <p:spPr>
          <a:xfrm>
            <a:off x="1996079" y="3771900"/>
            <a:ext cx="461266" cy="1318406"/>
          </a:xfrm>
          <a:custGeom>
            <a:avLst/>
            <a:gdLst>
              <a:gd name="connsiteX0" fmla="*/ 0 w 461266"/>
              <a:gd name="connsiteY0" fmla="*/ 0 h 1318406"/>
              <a:gd name="connsiteX1" fmla="*/ 230633 w 461266"/>
              <a:gd name="connsiteY1" fmla="*/ 0 h 1318406"/>
              <a:gd name="connsiteX2" fmla="*/ 230633 w 461266"/>
              <a:gd name="connsiteY2" fmla="*/ 1318406 h 1318406"/>
              <a:gd name="connsiteX3" fmla="*/ 461266 w 461266"/>
              <a:gd name="connsiteY3" fmla="*/ 1318406 h 131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266" h="1318406">
                <a:moveTo>
                  <a:pt x="0" y="0"/>
                </a:moveTo>
                <a:lnTo>
                  <a:pt x="230633" y="0"/>
                </a:lnTo>
                <a:lnTo>
                  <a:pt x="230633" y="1318406"/>
                </a:lnTo>
                <a:lnTo>
                  <a:pt x="461266" y="1318406"/>
                </a:ln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8413" tIns="624283" rIns="208415" bIns="62428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500" kern="1200"/>
          </a:p>
        </p:txBody>
      </p:sp>
      <p:sp>
        <p:nvSpPr>
          <p:cNvPr id="9" name="Freeform 8"/>
          <p:cNvSpPr/>
          <p:nvPr/>
        </p:nvSpPr>
        <p:spPr>
          <a:xfrm>
            <a:off x="1996079" y="3771900"/>
            <a:ext cx="461266" cy="439468"/>
          </a:xfrm>
          <a:custGeom>
            <a:avLst/>
            <a:gdLst>
              <a:gd name="connsiteX0" fmla="*/ 0 w 461266"/>
              <a:gd name="connsiteY0" fmla="*/ 0 h 439468"/>
              <a:gd name="connsiteX1" fmla="*/ 230633 w 461266"/>
              <a:gd name="connsiteY1" fmla="*/ 0 h 439468"/>
              <a:gd name="connsiteX2" fmla="*/ 230633 w 461266"/>
              <a:gd name="connsiteY2" fmla="*/ 439468 h 439468"/>
              <a:gd name="connsiteX3" fmla="*/ 461266 w 461266"/>
              <a:gd name="connsiteY3" fmla="*/ 439468 h 43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266" h="439468">
                <a:moveTo>
                  <a:pt x="0" y="0"/>
                </a:moveTo>
                <a:lnTo>
                  <a:pt x="230633" y="0"/>
                </a:lnTo>
                <a:lnTo>
                  <a:pt x="230633" y="439468"/>
                </a:lnTo>
                <a:lnTo>
                  <a:pt x="461266" y="439468"/>
                </a:ln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405" tIns="203806" rIns="227406" bIns="20380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500" kern="1200"/>
          </a:p>
        </p:txBody>
      </p:sp>
      <p:sp>
        <p:nvSpPr>
          <p:cNvPr id="10" name="Freeform 9"/>
          <p:cNvSpPr/>
          <p:nvPr/>
        </p:nvSpPr>
        <p:spPr>
          <a:xfrm>
            <a:off x="1996079" y="3332431"/>
            <a:ext cx="461266" cy="439468"/>
          </a:xfrm>
          <a:custGeom>
            <a:avLst/>
            <a:gdLst>
              <a:gd name="connsiteX0" fmla="*/ 0 w 461266"/>
              <a:gd name="connsiteY0" fmla="*/ 439468 h 439468"/>
              <a:gd name="connsiteX1" fmla="*/ 230633 w 461266"/>
              <a:gd name="connsiteY1" fmla="*/ 439468 h 439468"/>
              <a:gd name="connsiteX2" fmla="*/ 230633 w 461266"/>
              <a:gd name="connsiteY2" fmla="*/ 0 h 439468"/>
              <a:gd name="connsiteX3" fmla="*/ 461266 w 461266"/>
              <a:gd name="connsiteY3" fmla="*/ 0 h 43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266" h="439468">
                <a:moveTo>
                  <a:pt x="0" y="439468"/>
                </a:moveTo>
                <a:lnTo>
                  <a:pt x="230633" y="439468"/>
                </a:lnTo>
                <a:lnTo>
                  <a:pt x="230633" y="0"/>
                </a:lnTo>
                <a:lnTo>
                  <a:pt x="461266" y="0"/>
                </a:ln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405" tIns="203807" rIns="227406" bIns="203806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500" kern="1200"/>
          </a:p>
        </p:txBody>
      </p:sp>
      <p:sp>
        <p:nvSpPr>
          <p:cNvPr id="11" name="Freeform 10"/>
          <p:cNvSpPr/>
          <p:nvPr/>
        </p:nvSpPr>
        <p:spPr>
          <a:xfrm>
            <a:off x="1996079" y="2453493"/>
            <a:ext cx="461266" cy="1318406"/>
          </a:xfrm>
          <a:custGeom>
            <a:avLst/>
            <a:gdLst>
              <a:gd name="connsiteX0" fmla="*/ 0 w 461266"/>
              <a:gd name="connsiteY0" fmla="*/ 1318406 h 1318406"/>
              <a:gd name="connsiteX1" fmla="*/ 230633 w 461266"/>
              <a:gd name="connsiteY1" fmla="*/ 1318406 h 1318406"/>
              <a:gd name="connsiteX2" fmla="*/ 230633 w 461266"/>
              <a:gd name="connsiteY2" fmla="*/ 0 h 1318406"/>
              <a:gd name="connsiteX3" fmla="*/ 461266 w 461266"/>
              <a:gd name="connsiteY3" fmla="*/ 0 h 131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266" h="1318406">
                <a:moveTo>
                  <a:pt x="0" y="1318406"/>
                </a:moveTo>
                <a:lnTo>
                  <a:pt x="230633" y="1318406"/>
                </a:lnTo>
                <a:lnTo>
                  <a:pt x="230633" y="0"/>
                </a:lnTo>
                <a:lnTo>
                  <a:pt x="461266" y="0"/>
                </a:ln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8413" tIns="624284" rIns="208415" bIns="62428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500" kern="1200"/>
          </a:p>
        </p:txBody>
      </p:sp>
      <p:sp>
        <p:nvSpPr>
          <p:cNvPr id="12" name="Freeform 11"/>
          <p:cNvSpPr/>
          <p:nvPr/>
        </p:nvSpPr>
        <p:spPr>
          <a:xfrm>
            <a:off x="1996079" y="1574556"/>
            <a:ext cx="461266" cy="2197343"/>
          </a:xfrm>
          <a:custGeom>
            <a:avLst/>
            <a:gdLst>
              <a:gd name="connsiteX0" fmla="*/ 0 w 461266"/>
              <a:gd name="connsiteY0" fmla="*/ 2197343 h 2197343"/>
              <a:gd name="connsiteX1" fmla="*/ 230633 w 461266"/>
              <a:gd name="connsiteY1" fmla="*/ 2197343 h 2197343"/>
              <a:gd name="connsiteX2" fmla="*/ 230633 w 461266"/>
              <a:gd name="connsiteY2" fmla="*/ 0 h 2197343"/>
              <a:gd name="connsiteX3" fmla="*/ 461266 w 461266"/>
              <a:gd name="connsiteY3" fmla="*/ 0 h 219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266" h="2197343">
                <a:moveTo>
                  <a:pt x="0" y="2197343"/>
                </a:moveTo>
                <a:lnTo>
                  <a:pt x="230633" y="2197343"/>
                </a:lnTo>
                <a:lnTo>
                  <a:pt x="230633" y="0"/>
                </a:lnTo>
                <a:lnTo>
                  <a:pt x="461266" y="0"/>
                </a:ln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7202" tIns="1042541" rIns="187203" bIns="1042541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800" kern="1200"/>
          </a:p>
        </p:txBody>
      </p:sp>
      <p:sp>
        <p:nvSpPr>
          <p:cNvPr id="13" name="Freeform 12"/>
          <p:cNvSpPr/>
          <p:nvPr/>
        </p:nvSpPr>
        <p:spPr>
          <a:xfrm rot="16200000">
            <a:off x="-205890" y="3420325"/>
            <a:ext cx="3700788" cy="703149"/>
          </a:xfrm>
          <a:custGeom>
            <a:avLst/>
            <a:gdLst>
              <a:gd name="connsiteX0" fmla="*/ 0 w 3700788"/>
              <a:gd name="connsiteY0" fmla="*/ 0 h 703149"/>
              <a:gd name="connsiteX1" fmla="*/ 3700788 w 3700788"/>
              <a:gd name="connsiteY1" fmla="*/ 0 h 703149"/>
              <a:gd name="connsiteX2" fmla="*/ 3700788 w 3700788"/>
              <a:gd name="connsiteY2" fmla="*/ 703149 h 703149"/>
              <a:gd name="connsiteX3" fmla="*/ 0 w 3700788"/>
              <a:gd name="connsiteY3" fmla="*/ 703149 h 703149"/>
              <a:gd name="connsiteX4" fmla="*/ 0 w 3700788"/>
              <a:gd name="connsiteY4" fmla="*/ 0 h 70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0788" h="703149">
                <a:moveTo>
                  <a:pt x="0" y="0"/>
                </a:moveTo>
                <a:lnTo>
                  <a:pt x="3700788" y="0"/>
                </a:lnTo>
                <a:lnTo>
                  <a:pt x="3700788" y="703149"/>
                </a:lnTo>
                <a:lnTo>
                  <a:pt x="0" y="703149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5239" tIns="15239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b="1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Viruses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2457345" y="1222981"/>
            <a:ext cx="5393725" cy="703149"/>
          </a:xfrm>
          <a:custGeom>
            <a:avLst/>
            <a:gdLst>
              <a:gd name="connsiteX0" fmla="*/ 0 w 5393725"/>
              <a:gd name="connsiteY0" fmla="*/ 0 h 703149"/>
              <a:gd name="connsiteX1" fmla="*/ 5393725 w 5393725"/>
              <a:gd name="connsiteY1" fmla="*/ 0 h 703149"/>
              <a:gd name="connsiteX2" fmla="*/ 5393725 w 5393725"/>
              <a:gd name="connsiteY2" fmla="*/ 703149 h 703149"/>
              <a:gd name="connsiteX3" fmla="*/ 0 w 5393725"/>
              <a:gd name="connsiteY3" fmla="*/ 703149 h 703149"/>
              <a:gd name="connsiteX4" fmla="*/ 0 w 5393725"/>
              <a:gd name="connsiteY4" fmla="*/ 0 h 70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3725" h="703149">
                <a:moveTo>
                  <a:pt x="0" y="0"/>
                </a:moveTo>
                <a:lnTo>
                  <a:pt x="5393725" y="0"/>
                </a:lnTo>
                <a:lnTo>
                  <a:pt x="5393725" y="703149"/>
                </a:lnTo>
                <a:lnTo>
                  <a:pt x="0" y="703149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b="1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Architecture Dependency</a:t>
            </a:r>
          </a:p>
        </p:txBody>
      </p:sp>
      <p:sp>
        <p:nvSpPr>
          <p:cNvPr id="15" name="Freeform 14"/>
          <p:cNvSpPr/>
          <p:nvPr/>
        </p:nvSpPr>
        <p:spPr>
          <a:xfrm>
            <a:off x="2457345" y="2101919"/>
            <a:ext cx="5393725" cy="703149"/>
          </a:xfrm>
          <a:custGeom>
            <a:avLst/>
            <a:gdLst>
              <a:gd name="connsiteX0" fmla="*/ 0 w 5393725"/>
              <a:gd name="connsiteY0" fmla="*/ 0 h 703149"/>
              <a:gd name="connsiteX1" fmla="*/ 5393725 w 5393725"/>
              <a:gd name="connsiteY1" fmla="*/ 0 h 703149"/>
              <a:gd name="connsiteX2" fmla="*/ 5393725 w 5393725"/>
              <a:gd name="connsiteY2" fmla="*/ 703149 h 703149"/>
              <a:gd name="connsiteX3" fmla="*/ 0 w 5393725"/>
              <a:gd name="connsiteY3" fmla="*/ 703149 h 703149"/>
              <a:gd name="connsiteX4" fmla="*/ 0 w 5393725"/>
              <a:gd name="connsiteY4" fmla="*/ 0 h 70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3725" h="703149">
                <a:moveTo>
                  <a:pt x="0" y="0"/>
                </a:moveTo>
                <a:lnTo>
                  <a:pt x="5393725" y="0"/>
                </a:lnTo>
                <a:lnTo>
                  <a:pt x="5393725" y="703149"/>
                </a:lnTo>
                <a:lnTo>
                  <a:pt x="0" y="703149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b="1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 Dependency</a:t>
            </a:r>
          </a:p>
        </p:txBody>
      </p:sp>
      <p:sp>
        <p:nvSpPr>
          <p:cNvPr id="16" name="Freeform 15"/>
          <p:cNvSpPr/>
          <p:nvPr/>
        </p:nvSpPr>
        <p:spPr>
          <a:xfrm>
            <a:off x="2457345" y="2980856"/>
            <a:ext cx="5364596" cy="703149"/>
          </a:xfrm>
          <a:custGeom>
            <a:avLst/>
            <a:gdLst>
              <a:gd name="connsiteX0" fmla="*/ 0 w 5364596"/>
              <a:gd name="connsiteY0" fmla="*/ 0 h 703149"/>
              <a:gd name="connsiteX1" fmla="*/ 5364596 w 5364596"/>
              <a:gd name="connsiteY1" fmla="*/ 0 h 703149"/>
              <a:gd name="connsiteX2" fmla="*/ 5364596 w 5364596"/>
              <a:gd name="connsiteY2" fmla="*/ 703149 h 703149"/>
              <a:gd name="connsiteX3" fmla="*/ 0 w 5364596"/>
              <a:gd name="connsiteY3" fmla="*/ 703149 h 703149"/>
              <a:gd name="connsiteX4" fmla="*/ 0 w 5364596"/>
              <a:gd name="connsiteY4" fmla="*/ 0 h 70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4596" h="703149">
                <a:moveTo>
                  <a:pt x="0" y="0"/>
                </a:moveTo>
                <a:lnTo>
                  <a:pt x="5364596" y="0"/>
                </a:lnTo>
                <a:lnTo>
                  <a:pt x="5364596" y="703149"/>
                </a:lnTo>
                <a:lnTo>
                  <a:pt x="0" y="703149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b="1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Operating System Dependency</a:t>
            </a:r>
          </a:p>
        </p:txBody>
      </p:sp>
      <p:sp>
        <p:nvSpPr>
          <p:cNvPr id="17" name="Freeform 16"/>
          <p:cNvSpPr/>
          <p:nvPr/>
        </p:nvSpPr>
        <p:spPr>
          <a:xfrm>
            <a:off x="2457345" y="3859793"/>
            <a:ext cx="5335421" cy="703149"/>
          </a:xfrm>
          <a:custGeom>
            <a:avLst/>
            <a:gdLst>
              <a:gd name="connsiteX0" fmla="*/ 0 w 5335421"/>
              <a:gd name="connsiteY0" fmla="*/ 0 h 703149"/>
              <a:gd name="connsiteX1" fmla="*/ 5335421 w 5335421"/>
              <a:gd name="connsiteY1" fmla="*/ 0 h 703149"/>
              <a:gd name="connsiteX2" fmla="*/ 5335421 w 5335421"/>
              <a:gd name="connsiteY2" fmla="*/ 703149 h 703149"/>
              <a:gd name="connsiteX3" fmla="*/ 0 w 5335421"/>
              <a:gd name="connsiteY3" fmla="*/ 703149 h 703149"/>
              <a:gd name="connsiteX4" fmla="*/ 0 w 5335421"/>
              <a:gd name="connsiteY4" fmla="*/ 0 h 70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5421" h="703149">
                <a:moveTo>
                  <a:pt x="0" y="0"/>
                </a:moveTo>
                <a:lnTo>
                  <a:pt x="5335421" y="0"/>
                </a:lnTo>
                <a:lnTo>
                  <a:pt x="5335421" y="703149"/>
                </a:lnTo>
                <a:lnTo>
                  <a:pt x="0" y="703149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b="1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 format Dependency</a:t>
            </a:r>
          </a:p>
        </p:txBody>
      </p:sp>
      <p:sp>
        <p:nvSpPr>
          <p:cNvPr id="18" name="Freeform 17"/>
          <p:cNvSpPr/>
          <p:nvPr/>
        </p:nvSpPr>
        <p:spPr>
          <a:xfrm>
            <a:off x="2457345" y="4738731"/>
            <a:ext cx="5335421" cy="703149"/>
          </a:xfrm>
          <a:custGeom>
            <a:avLst/>
            <a:gdLst>
              <a:gd name="connsiteX0" fmla="*/ 0 w 5335421"/>
              <a:gd name="connsiteY0" fmla="*/ 0 h 703149"/>
              <a:gd name="connsiteX1" fmla="*/ 5335421 w 5335421"/>
              <a:gd name="connsiteY1" fmla="*/ 0 h 703149"/>
              <a:gd name="connsiteX2" fmla="*/ 5335421 w 5335421"/>
              <a:gd name="connsiteY2" fmla="*/ 703149 h 703149"/>
              <a:gd name="connsiteX3" fmla="*/ 0 w 5335421"/>
              <a:gd name="connsiteY3" fmla="*/ 703149 h 703149"/>
              <a:gd name="connsiteX4" fmla="*/ 0 w 5335421"/>
              <a:gd name="connsiteY4" fmla="*/ 0 h 70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5421" h="703149">
                <a:moveTo>
                  <a:pt x="0" y="0"/>
                </a:moveTo>
                <a:lnTo>
                  <a:pt x="5335421" y="0"/>
                </a:lnTo>
                <a:lnTo>
                  <a:pt x="5335421" y="703149"/>
                </a:lnTo>
                <a:lnTo>
                  <a:pt x="0" y="703149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b="1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 and Time Dependency</a:t>
            </a:r>
          </a:p>
        </p:txBody>
      </p:sp>
      <p:sp>
        <p:nvSpPr>
          <p:cNvPr id="19" name="Freeform 18"/>
          <p:cNvSpPr/>
          <p:nvPr/>
        </p:nvSpPr>
        <p:spPr>
          <a:xfrm>
            <a:off x="2457345" y="5617668"/>
            <a:ext cx="5333414" cy="703149"/>
          </a:xfrm>
          <a:custGeom>
            <a:avLst/>
            <a:gdLst>
              <a:gd name="connsiteX0" fmla="*/ 0 w 5333414"/>
              <a:gd name="connsiteY0" fmla="*/ 0 h 703149"/>
              <a:gd name="connsiteX1" fmla="*/ 5333414 w 5333414"/>
              <a:gd name="connsiteY1" fmla="*/ 0 h 703149"/>
              <a:gd name="connsiteX2" fmla="*/ 5333414 w 5333414"/>
              <a:gd name="connsiteY2" fmla="*/ 703149 h 703149"/>
              <a:gd name="connsiteX3" fmla="*/ 0 w 5333414"/>
              <a:gd name="connsiteY3" fmla="*/ 703149 h 703149"/>
              <a:gd name="connsiteX4" fmla="*/ 0 w 5333414"/>
              <a:gd name="connsiteY4" fmla="*/ 0 h 70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3414" h="703149">
                <a:moveTo>
                  <a:pt x="0" y="0"/>
                </a:moveTo>
                <a:lnTo>
                  <a:pt x="5333414" y="0"/>
                </a:lnTo>
                <a:lnTo>
                  <a:pt x="5333414" y="703149"/>
                </a:lnTo>
                <a:lnTo>
                  <a:pt x="0" y="703149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b="1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Multipartite viruses</a:t>
            </a:r>
          </a:p>
        </p:txBody>
      </p:sp>
      <p:pic>
        <p:nvPicPr>
          <p:cNvPr id="1026" name="Picture 2" descr="C:\Users\Madhuri\AppData\Local\Microsoft\Windows\Temporary Internet Files\Content.IE5\HBAZ5H7J\MC90003940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9" y="268545"/>
            <a:ext cx="1643177" cy="131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adhuri\AppData\Local\Microsoft\Windows\Temporary Internet Files\Content.IE5\T5GZKJ36\MM900286680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09" y="408742"/>
            <a:ext cx="6477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0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 3 - BEHAVIOR BASED CLASSIFICATION</a:t>
            </a:r>
            <a:endParaRPr lang="en-IN" dirty="0"/>
          </a:p>
        </p:txBody>
      </p:sp>
      <p:sp>
        <p:nvSpPr>
          <p:cNvPr id="7" name="Freeform 6"/>
          <p:cNvSpPr/>
          <p:nvPr/>
        </p:nvSpPr>
        <p:spPr>
          <a:xfrm>
            <a:off x="4572000" y="2320715"/>
            <a:ext cx="3222736" cy="3728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6439"/>
                </a:lnTo>
                <a:lnTo>
                  <a:pt x="3222736" y="186439"/>
                </a:lnTo>
                <a:lnTo>
                  <a:pt x="3222736" y="37287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4572000" y="2320715"/>
            <a:ext cx="1074245" cy="3728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6439"/>
                </a:lnTo>
                <a:lnTo>
                  <a:pt x="1074245" y="186439"/>
                </a:lnTo>
                <a:lnTo>
                  <a:pt x="1074245" y="37287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3439727" y="2438400"/>
            <a:ext cx="1132272" cy="3728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132272" y="0"/>
                </a:moveTo>
                <a:lnTo>
                  <a:pt x="1132272" y="186439"/>
                </a:lnTo>
                <a:lnTo>
                  <a:pt x="0" y="186439"/>
                </a:lnTo>
                <a:lnTo>
                  <a:pt x="0" y="37287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1345006" y="2320715"/>
            <a:ext cx="3226993" cy="3728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226993" y="0"/>
                </a:moveTo>
                <a:lnTo>
                  <a:pt x="3226993" y="186439"/>
                </a:lnTo>
                <a:lnTo>
                  <a:pt x="0" y="186439"/>
                </a:lnTo>
                <a:lnTo>
                  <a:pt x="0" y="37287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3684193" y="1432909"/>
            <a:ext cx="1775612" cy="887806"/>
          </a:xfrm>
          <a:custGeom>
            <a:avLst/>
            <a:gdLst>
              <a:gd name="connsiteX0" fmla="*/ 0 w 1775612"/>
              <a:gd name="connsiteY0" fmla="*/ 0 h 887806"/>
              <a:gd name="connsiteX1" fmla="*/ 1775612 w 1775612"/>
              <a:gd name="connsiteY1" fmla="*/ 0 h 887806"/>
              <a:gd name="connsiteX2" fmla="*/ 1775612 w 1775612"/>
              <a:gd name="connsiteY2" fmla="*/ 887806 h 887806"/>
              <a:gd name="connsiteX3" fmla="*/ 0 w 1775612"/>
              <a:gd name="connsiteY3" fmla="*/ 887806 h 887806"/>
              <a:gd name="connsiteX4" fmla="*/ 0 w 1775612"/>
              <a:gd name="connsiteY4" fmla="*/ 0 h 88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612" h="887806">
                <a:moveTo>
                  <a:pt x="0" y="0"/>
                </a:moveTo>
                <a:lnTo>
                  <a:pt x="1775612" y="0"/>
                </a:lnTo>
                <a:lnTo>
                  <a:pt x="1775612" y="887806"/>
                </a:lnTo>
                <a:lnTo>
                  <a:pt x="0" y="8878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0" kern="1200" dirty="0">
                <a:latin typeface="Times New Roman" pitchFamily="18" charset="0"/>
                <a:cs typeface="Times New Roman" pitchFamily="18" charset="0"/>
              </a:rPr>
              <a:t>Computer Viruses</a:t>
            </a:r>
          </a:p>
        </p:txBody>
      </p:sp>
      <p:sp>
        <p:nvSpPr>
          <p:cNvPr id="13" name="Freeform 12"/>
          <p:cNvSpPr/>
          <p:nvPr/>
        </p:nvSpPr>
        <p:spPr>
          <a:xfrm>
            <a:off x="457200" y="2693594"/>
            <a:ext cx="1775612" cy="887806"/>
          </a:xfrm>
          <a:custGeom>
            <a:avLst/>
            <a:gdLst>
              <a:gd name="connsiteX0" fmla="*/ 0 w 1775612"/>
              <a:gd name="connsiteY0" fmla="*/ 0 h 887806"/>
              <a:gd name="connsiteX1" fmla="*/ 1775612 w 1775612"/>
              <a:gd name="connsiteY1" fmla="*/ 0 h 887806"/>
              <a:gd name="connsiteX2" fmla="*/ 1775612 w 1775612"/>
              <a:gd name="connsiteY2" fmla="*/ 887806 h 887806"/>
              <a:gd name="connsiteX3" fmla="*/ 0 w 1775612"/>
              <a:gd name="connsiteY3" fmla="*/ 887806 h 887806"/>
              <a:gd name="connsiteX4" fmla="*/ 0 w 1775612"/>
              <a:gd name="connsiteY4" fmla="*/ 0 h 88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612" h="887806">
                <a:moveTo>
                  <a:pt x="0" y="0"/>
                </a:moveTo>
                <a:lnTo>
                  <a:pt x="1775612" y="0"/>
                </a:lnTo>
                <a:lnTo>
                  <a:pt x="1775612" y="887806"/>
                </a:lnTo>
                <a:lnTo>
                  <a:pt x="0" y="8878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DOS viruses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2551921" y="2693594"/>
            <a:ext cx="1775612" cy="887806"/>
          </a:xfrm>
          <a:custGeom>
            <a:avLst/>
            <a:gdLst>
              <a:gd name="connsiteX0" fmla="*/ 0 w 1775612"/>
              <a:gd name="connsiteY0" fmla="*/ 0 h 887806"/>
              <a:gd name="connsiteX1" fmla="*/ 1775612 w 1775612"/>
              <a:gd name="connsiteY1" fmla="*/ 0 h 887806"/>
              <a:gd name="connsiteX2" fmla="*/ 1775612 w 1775612"/>
              <a:gd name="connsiteY2" fmla="*/ 887806 h 887806"/>
              <a:gd name="connsiteX3" fmla="*/ 0 w 1775612"/>
              <a:gd name="connsiteY3" fmla="*/ 887806 h 887806"/>
              <a:gd name="connsiteX4" fmla="*/ 0 w 1775612"/>
              <a:gd name="connsiteY4" fmla="*/ 0 h 88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612" h="887806">
                <a:moveTo>
                  <a:pt x="0" y="0"/>
                </a:moveTo>
                <a:lnTo>
                  <a:pt x="1775612" y="0"/>
                </a:lnTo>
                <a:lnTo>
                  <a:pt x="1775612" y="887806"/>
                </a:lnTo>
                <a:lnTo>
                  <a:pt x="0" y="8878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Memory Based</a:t>
            </a:r>
          </a:p>
        </p:txBody>
      </p:sp>
      <p:sp>
        <p:nvSpPr>
          <p:cNvPr id="15" name="Freeform 14"/>
          <p:cNvSpPr/>
          <p:nvPr/>
        </p:nvSpPr>
        <p:spPr>
          <a:xfrm>
            <a:off x="4758439" y="2693594"/>
            <a:ext cx="1775612" cy="887806"/>
          </a:xfrm>
          <a:custGeom>
            <a:avLst/>
            <a:gdLst>
              <a:gd name="connsiteX0" fmla="*/ 0 w 1775612"/>
              <a:gd name="connsiteY0" fmla="*/ 0 h 887806"/>
              <a:gd name="connsiteX1" fmla="*/ 1775612 w 1775612"/>
              <a:gd name="connsiteY1" fmla="*/ 0 h 887806"/>
              <a:gd name="connsiteX2" fmla="*/ 1775612 w 1775612"/>
              <a:gd name="connsiteY2" fmla="*/ 887806 h 887806"/>
              <a:gd name="connsiteX3" fmla="*/ 0 w 1775612"/>
              <a:gd name="connsiteY3" fmla="*/ 887806 h 887806"/>
              <a:gd name="connsiteX4" fmla="*/ 0 w 1775612"/>
              <a:gd name="connsiteY4" fmla="*/ 0 h 88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612" h="887806">
                <a:moveTo>
                  <a:pt x="0" y="0"/>
                </a:moveTo>
                <a:lnTo>
                  <a:pt x="1775612" y="0"/>
                </a:lnTo>
                <a:lnTo>
                  <a:pt x="1775612" y="887806"/>
                </a:lnTo>
                <a:lnTo>
                  <a:pt x="0" y="8878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Process viruses</a:t>
            </a:r>
          </a:p>
        </p:txBody>
      </p:sp>
      <p:sp>
        <p:nvSpPr>
          <p:cNvPr id="16" name="Freeform 15"/>
          <p:cNvSpPr/>
          <p:nvPr/>
        </p:nvSpPr>
        <p:spPr>
          <a:xfrm>
            <a:off x="6906930" y="2693594"/>
            <a:ext cx="1775612" cy="887806"/>
          </a:xfrm>
          <a:custGeom>
            <a:avLst/>
            <a:gdLst>
              <a:gd name="connsiteX0" fmla="*/ 0 w 1775612"/>
              <a:gd name="connsiteY0" fmla="*/ 0 h 887806"/>
              <a:gd name="connsiteX1" fmla="*/ 1775612 w 1775612"/>
              <a:gd name="connsiteY1" fmla="*/ 0 h 887806"/>
              <a:gd name="connsiteX2" fmla="*/ 1775612 w 1775612"/>
              <a:gd name="connsiteY2" fmla="*/ 887806 h 887806"/>
              <a:gd name="connsiteX3" fmla="*/ 0 w 1775612"/>
              <a:gd name="connsiteY3" fmla="*/ 887806 h 887806"/>
              <a:gd name="connsiteX4" fmla="*/ 0 w 1775612"/>
              <a:gd name="connsiteY4" fmla="*/ 0 h 88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612" h="887806">
                <a:moveTo>
                  <a:pt x="0" y="0"/>
                </a:moveTo>
                <a:lnTo>
                  <a:pt x="1775612" y="0"/>
                </a:lnTo>
                <a:lnTo>
                  <a:pt x="1775612" y="887806"/>
                </a:lnTo>
                <a:lnTo>
                  <a:pt x="0" y="8878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Kernel viruses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721367828"/>
              </p:ext>
            </p:extLst>
          </p:nvPr>
        </p:nvGraphicFramePr>
        <p:xfrm>
          <a:off x="4863766" y="3733800"/>
          <a:ext cx="3818776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49407" y="3733800"/>
            <a:ext cx="3084393" cy="2569750"/>
            <a:chOff x="-1311267" y="1663700"/>
            <a:chExt cx="5638800" cy="4292888"/>
          </a:xfrm>
        </p:grpSpPr>
        <p:sp>
          <p:nvSpPr>
            <p:cNvPr id="18" name="Freeform 17"/>
            <p:cNvSpPr/>
            <p:nvPr/>
          </p:nvSpPr>
          <p:spPr>
            <a:xfrm>
              <a:off x="-1085638" y="1663700"/>
              <a:ext cx="5056815" cy="887806"/>
            </a:xfrm>
            <a:custGeom>
              <a:avLst/>
              <a:gdLst>
                <a:gd name="connsiteX0" fmla="*/ 0 w 1775612"/>
                <a:gd name="connsiteY0" fmla="*/ 0 h 887806"/>
                <a:gd name="connsiteX1" fmla="*/ 1775612 w 1775612"/>
                <a:gd name="connsiteY1" fmla="*/ 0 h 887806"/>
                <a:gd name="connsiteX2" fmla="*/ 1775612 w 1775612"/>
                <a:gd name="connsiteY2" fmla="*/ 887806 h 887806"/>
                <a:gd name="connsiteX3" fmla="*/ 0 w 1775612"/>
                <a:gd name="connsiteY3" fmla="*/ 887806 h 887806"/>
                <a:gd name="connsiteX4" fmla="*/ 0 w 1775612"/>
                <a:gd name="connsiteY4" fmla="*/ 0 h 887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5612" h="887806">
                  <a:moveTo>
                    <a:pt x="0" y="0"/>
                  </a:moveTo>
                  <a:lnTo>
                    <a:pt x="1775612" y="0"/>
                  </a:lnTo>
                  <a:lnTo>
                    <a:pt x="1775612" y="887806"/>
                  </a:lnTo>
                  <a:lnTo>
                    <a:pt x="0" y="8878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>
                  <a:latin typeface="Times New Roman" pitchFamily="18" charset="0"/>
                  <a:cs typeface="Times New Roman" pitchFamily="18" charset="0"/>
                </a:rPr>
                <a:t>Memory Based</a:t>
              </a:r>
            </a:p>
          </p:txBody>
        </p:sp>
        <p:graphicFrame>
          <p:nvGraphicFramePr>
            <p:cNvPr id="21" name="Diagram 20"/>
            <p:cNvGraphicFramePr/>
            <p:nvPr>
              <p:extLst>
                <p:ext uri="{D42A27DB-BD31-4B8C-83A1-F6EECF244321}">
                  <p14:modId xmlns:p14="http://schemas.microsoft.com/office/powerpoint/2010/main" val="1650374755"/>
                </p:ext>
              </p:extLst>
            </p:nvPr>
          </p:nvGraphicFramePr>
          <p:xfrm>
            <a:off x="-1311267" y="2750472"/>
            <a:ext cx="5638800" cy="32061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436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Appendix 4 - HEURISTIC SCANNING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 smtClean="0"/>
              <a:t>Output using sample data</a:t>
            </a:r>
          </a:p>
          <a:p>
            <a:pPr lvl="1"/>
            <a:r>
              <a:rPr lang="en-US" sz="2200" dirty="0" smtClean="0"/>
              <a:t>Unusual destination</a:t>
            </a:r>
          </a:p>
          <a:p>
            <a:pPr lvl="1"/>
            <a:r>
              <a:rPr lang="en-US" sz="2200" dirty="0" smtClean="0"/>
              <a:t>File types and File System</a:t>
            </a:r>
          </a:p>
          <a:p>
            <a:pPr lvl="1"/>
            <a:r>
              <a:rPr lang="en-US" sz="2200" dirty="0" smtClean="0"/>
              <a:t>Memory Usage – Buffer overflow analysis, system registry</a:t>
            </a:r>
          </a:p>
          <a:p>
            <a:pPr lvl="1"/>
            <a:r>
              <a:rPr lang="en-US" sz="2200" dirty="0" smtClean="0"/>
              <a:t>Access of </a:t>
            </a:r>
            <a:r>
              <a:rPr lang="en-US" sz="2200" dirty="0" err="1" smtClean="0"/>
              <a:t>executables</a:t>
            </a:r>
            <a:endParaRPr lang="en-US" sz="2200" dirty="0" smtClean="0"/>
          </a:p>
          <a:p>
            <a:pPr lvl="1"/>
            <a:r>
              <a:rPr lang="en-US" sz="2200" dirty="0" smtClean="0"/>
              <a:t>Access of disk</a:t>
            </a:r>
          </a:p>
          <a:p>
            <a:pPr lvl="1"/>
            <a:r>
              <a:rPr lang="en-US" sz="2200" dirty="0" smtClean="0"/>
              <a:t>Replication</a:t>
            </a:r>
          </a:p>
          <a:p>
            <a:pPr lvl="1"/>
            <a:r>
              <a:rPr lang="en-US" sz="2200" dirty="0" smtClean="0"/>
              <a:t>Attempts to hide other files</a:t>
            </a:r>
          </a:p>
          <a:p>
            <a:pPr lvl="1"/>
            <a:r>
              <a:rPr lang="en-US" sz="2200" dirty="0" smtClean="0"/>
              <a:t>Source code content matched using wild card characters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974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Appendix 5 - IMPLEMENTATION OF HEURISTIC SCANNING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23324823"/>
              </p:ext>
            </p:extLst>
          </p:nvPr>
        </p:nvGraphicFramePr>
        <p:xfrm>
          <a:off x="533400" y="838200"/>
          <a:ext cx="8153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00455169"/>
              </p:ext>
            </p:extLst>
          </p:nvPr>
        </p:nvGraphicFramePr>
        <p:xfrm>
          <a:off x="762000" y="3733800"/>
          <a:ext cx="38862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46359208"/>
              </p:ext>
            </p:extLst>
          </p:nvPr>
        </p:nvGraphicFramePr>
        <p:xfrm>
          <a:off x="4724400" y="3810000"/>
          <a:ext cx="3810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91229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smtClean="0">
                <a:cs typeface="Times New Roman" pitchFamily="18" charset="0"/>
              </a:rPr>
              <a:t>PROBLEM DEFINITION AND OBJECTIVE</a:t>
            </a:r>
            <a:endParaRPr lang="en-US" sz="40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133600"/>
          </a:xfrm>
        </p:spPr>
        <p:txBody>
          <a:bodyPr>
            <a:normAutofit fontScale="85000" lnSpcReduction="1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Problem Definition: Currently used AI techniques detect large number of false positives</a:t>
            </a:r>
          </a:p>
          <a:p>
            <a:pPr marL="114300" indent="0"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Objective: Reduce the number of false positives using Learning techniques.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" y="3810000"/>
            <a:ext cx="1143000" cy="220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 Collection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33600" y="3810000"/>
            <a:ext cx="1295400" cy="220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Signature Based Detection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Using virus gene library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86200" y="3837140"/>
            <a:ext cx="1295400" cy="220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Static Heuristic Scanning	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638800" y="3810000"/>
            <a:ext cx="1295400" cy="220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Dynamic Heuristic Scanning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315200" y="3810000"/>
            <a:ext cx="1295400" cy="220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Machine Learning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676400" y="4800600"/>
            <a:ext cx="457200" cy="160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3429000" y="4800600"/>
            <a:ext cx="457200" cy="160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>
            <a:off x="5181600" y="4800600"/>
            <a:ext cx="457200" cy="160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6934200" y="4800600"/>
            <a:ext cx="457200" cy="160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17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SIGNATURE BASED DETECTION</a:t>
            </a:r>
            <a:endParaRPr lang="en-IN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990600"/>
            <a:ext cx="807720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Use of virus gene library</a:t>
            </a:r>
          </a:p>
          <a:p>
            <a:pPr lvl="1"/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3,00,000 signatures</a:t>
            </a:r>
          </a:p>
          <a:p>
            <a:pPr lvl="1"/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Fast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Available signatures</a:t>
            </a:r>
          </a:p>
          <a:p>
            <a:pPr lvl="2"/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Cannot detect viruses without signatures</a:t>
            </a:r>
          </a:p>
        </p:txBody>
      </p:sp>
    </p:spTree>
    <p:extLst>
      <p:ext uri="{BB962C8B-B14F-4D97-AF65-F5344CB8AC3E}">
        <p14:creationId xmlns:p14="http://schemas.microsoft.com/office/powerpoint/2010/main" val="34504855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STATIC HEURISTIC SCANNING</a:t>
            </a:r>
            <a:endParaRPr lang="en-IN" sz="4000" dirty="0"/>
          </a:p>
        </p:txBody>
      </p:sp>
      <p:sp>
        <p:nvSpPr>
          <p:cNvPr id="49" name="TextBox 48"/>
          <p:cNvSpPr txBox="1"/>
          <p:nvPr/>
        </p:nvSpPr>
        <p:spPr>
          <a:xfrm>
            <a:off x="5791200" y="1219200"/>
            <a:ext cx="3276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ctr">
              <a:lnSpc>
                <a:spcPct val="150000"/>
              </a:lnSpc>
              <a:spcAft>
                <a:spcPts val="0"/>
              </a:spcAft>
            </a:pPr>
            <a:r>
              <a:rPr lang="en-IN" b="1" dirty="0" smtClean="0">
                <a:latin typeface="Courier New" pitchFamily="49" charset="0"/>
                <a:ea typeface="Calibri"/>
                <a:cs typeface="Courier New" pitchFamily="49" charset="0"/>
              </a:rPr>
              <a:t>Code snippet</a:t>
            </a:r>
            <a:br>
              <a:rPr lang="en-IN" b="1" dirty="0" smtClean="0">
                <a:latin typeface="Courier New" pitchFamily="49" charset="0"/>
                <a:ea typeface="Calibri"/>
                <a:cs typeface="Courier New" pitchFamily="49" charset="0"/>
              </a:rPr>
            </a:br>
            <a:r>
              <a:rPr lang="en-IN" b="1" dirty="0" smtClean="0">
                <a:latin typeface="Courier New" pitchFamily="49" charset="0"/>
                <a:ea typeface="Calibri"/>
                <a:cs typeface="Courier New" pitchFamily="49" charset="0"/>
              </a:rPr>
              <a:t>E800 </a:t>
            </a:r>
            <a:r>
              <a:rPr lang="en-IN" b="1" dirty="0">
                <a:latin typeface="Courier New" pitchFamily="49" charset="0"/>
                <a:ea typeface="Calibri"/>
                <a:cs typeface="Courier New" pitchFamily="49" charset="0"/>
              </a:rPr>
              <a:t>0000 00(90</a:t>
            </a:r>
            <a:r>
              <a:rPr lang="en-IN" b="1" dirty="0" smtClean="0">
                <a:latin typeface="Courier New" pitchFamily="49" charset="0"/>
                <a:ea typeface="Calibri"/>
                <a:cs typeface="Courier New" pitchFamily="49" charset="0"/>
              </a:rPr>
              <a:t>)* 5B(90)* 8D4B </a:t>
            </a:r>
            <a:r>
              <a:rPr lang="en-IN" b="1" dirty="0">
                <a:latin typeface="Courier New" pitchFamily="49" charset="0"/>
                <a:ea typeface="Calibri"/>
                <a:cs typeface="Courier New" pitchFamily="49" charset="0"/>
              </a:rPr>
              <a:t>42(90)* 51(90)* 50(90</a:t>
            </a:r>
            <a:r>
              <a:rPr lang="en-IN" b="1" dirty="0" smtClean="0">
                <a:latin typeface="Courier New" pitchFamily="49" charset="0"/>
                <a:ea typeface="Calibri"/>
                <a:cs typeface="Courier New" pitchFamily="49" charset="0"/>
              </a:rPr>
              <a:t>)* 50(90</a:t>
            </a:r>
            <a:r>
              <a:rPr lang="en-IN" b="1" dirty="0">
                <a:latin typeface="Courier New" pitchFamily="49" charset="0"/>
                <a:ea typeface="Calibri"/>
                <a:cs typeface="Courier New" pitchFamily="49" charset="0"/>
              </a:rPr>
              <a:t>)* 0F01 4C24 FE(90)*</a:t>
            </a:r>
            <a:endParaRPr lang="en-IN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457200" algn="ctr">
              <a:lnSpc>
                <a:spcPct val="150000"/>
              </a:lnSpc>
              <a:spcAft>
                <a:spcPts val="0"/>
              </a:spcAft>
            </a:pPr>
            <a:r>
              <a:rPr lang="en-IN" b="1" dirty="0">
                <a:latin typeface="Courier New" pitchFamily="49" charset="0"/>
                <a:ea typeface="Calibri"/>
                <a:cs typeface="Courier New" pitchFamily="49" charset="0"/>
              </a:rPr>
              <a:t>5B(90)* 83C3 </a:t>
            </a:r>
            <a:r>
              <a:rPr lang="en-IN" b="1" dirty="0" smtClean="0">
                <a:latin typeface="Courier New" pitchFamily="49" charset="0"/>
                <a:ea typeface="Calibri"/>
                <a:cs typeface="Courier New" pitchFamily="49" charset="0"/>
              </a:rPr>
              <a:t>C(90</a:t>
            </a:r>
            <a:r>
              <a:rPr lang="en-IN" b="1" dirty="0">
                <a:latin typeface="Courier New" pitchFamily="49" charset="0"/>
                <a:ea typeface="Calibri"/>
                <a:cs typeface="Courier New" pitchFamily="49" charset="0"/>
              </a:rPr>
              <a:t>)* FA(90</a:t>
            </a:r>
            <a:r>
              <a:rPr lang="en-IN" b="1" dirty="0" smtClean="0">
                <a:latin typeface="Courier New" pitchFamily="49" charset="0"/>
                <a:ea typeface="Calibri"/>
                <a:cs typeface="Courier New" pitchFamily="49" charset="0"/>
              </a:rPr>
              <a:t>)*8B2B</a:t>
            </a:r>
            <a:endParaRPr lang="en-IN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5943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Search for behavior by static code analysis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Challenges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Metamorphic  ( Obfuscation 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Polymorphic  ( Encryption 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 Obfuscation types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Register reassignment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Dead Code Insertion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Code Transposition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Code Substitution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Obfuscation Handling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Regular Expression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Control Flow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Advantages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Not computation </a:t>
            </a:r>
            <a:endParaRPr lang="en-US" sz="2400" dirty="0" smtClean="0"/>
          </a:p>
          <a:p>
            <a:pPr lvl="1"/>
            <a:r>
              <a:rPr lang="en-US" sz="2400" dirty="0" smtClean="0"/>
              <a:t>    intensive</a:t>
            </a: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sz="2400" dirty="0"/>
          </a:p>
        </p:txBody>
      </p: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26670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977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DYNAMIC HEURISTIC SCANNING</a:t>
            </a:r>
            <a:endParaRPr lang="en-IN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Decision parameters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 smtClean="0"/>
              <a:t>System </a:t>
            </a:r>
            <a:r>
              <a:rPr lang="en-IN" sz="2400" dirty="0"/>
              <a:t>calls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 smtClean="0"/>
              <a:t>Unusual </a:t>
            </a:r>
            <a:r>
              <a:rPr lang="en-IN" sz="2400" dirty="0"/>
              <a:t>destination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 smtClean="0"/>
              <a:t>Analysis </a:t>
            </a:r>
            <a:r>
              <a:rPr lang="en-IN" sz="2400" dirty="0"/>
              <a:t>of file types and file system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 smtClean="0"/>
              <a:t>Analysis </a:t>
            </a:r>
            <a:r>
              <a:rPr lang="en-IN" sz="2400" dirty="0"/>
              <a:t>of memory usage – buffer overflow analysis, system </a:t>
            </a:r>
            <a:r>
              <a:rPr lang="en-IN" sz="2400" dirty="0" err="1"/>
              <a:t>registery</a:t>
            </a:r>
            <a:r>
              <a:rPr lang="en-IN" sz="2400" dirty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 smtClean="0"/>
              <a:t>Access </a:t>
            </a:r>
            <a:r>
              <a:rPr lang="en-IN" sz="2400" dirty="0"/>
              <a:t>of </a:t>
            </a:r>
            <a:r>
              <a:rPr lang="en-IN" sz="2400" dirty="0" err="1"/>
              <a:t>executables</a:t>
            </a:r>
            <a:r>
              <a:rPr lang="en-IN" sz="2400" dirty="0"/>
              <a:t>, </a:t>
            </a:r>
            <a:r>
              <a:rPr lang="en-IN" sz="2400" dirty="0" err="1"/>
              <a:t>mutex</a:t>
            </a:r>
            <a:r>
              <a:rPr lang="en-IN" sz="2400" dirty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 smtClean="0"/>
              <a:t>Access </a:t>
            </a:r>
            <a:r>
              <a:rPr lang="en-IN" sz="2400" dirty="0"/>
              <a:t>of disk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 smtClean="0"/>
              <a:t>Replication </a:t>
            </a:r>
            <a:endParaRPr lang="en-IN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 smtClean="0"/>
              <a:t>Attempts </a:t>
            </a:r>
            <a:r>
              <a:rPr lang="en-IN" sz="2400" dirty="0"/>
              <a:t>to hide other files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 smtClean="0"/>
              <a:t>Attempts </a:t>
            </a:r>
            <a:r>
              <a:rPr lang="en-IN" sz="2400" dirty="0"/>
              <a:t>to terminate programs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 smtClean="0"/>
              <a:t>Attempts </a:t>
            </a:r>
            <a:r>
              <a:rPr lang="en-IN" sz="2400" dirty="0"/>
              <a:t>to open other </a:t>
            </a:r>
            <a:r>
              <a:rPr lang="en-IN" sz="2400" dirty="0" err="1"/>
              <a:t>executables</a:t>
            </a:r>
            <a:r>
              <a:rPr lang="en-IN" sz="2400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483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DYNAMIC HEURISTIC SCANNING</a:t>
            </a:r>
            <a:endParaRPr lang="en-IN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416308"/>
            <a:ext cx="8686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Implementation Details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Sandbox Environment</a:t>
            </a:r>
            <a:endParaRPr lang="en-IN" sz="28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Reports of malware binaries</a:t>
            </a:r>
          </a:p>
          <a:p>
            <a:pPr lvl="1"/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Advantages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Can detect encrypted viruses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Sandboxing helps in CPU emulation without affecting the system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Disadvantages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CPU Emulation is expensive</a:t>
            </a:r>
          </a:p>
        </p:txBody>
      </p:sp>
    </p:spTree>
    <p:extLst>
      <p:ext uri="{BB962C8B-B14F-4D97-AF65-F5344CB8AC3E}">
        <p14:creationId xmlns:p14="http://schemas.microsoft.com/office/powerpoint/2010/main" val="2296855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MACHINE LEARNING</a:t>
            </a:r>
            <a:endParaRPr lang="en-IN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3999" cy="56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063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MACHINE LEARNING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762000"/>
            <a:ext cx="822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Prototype Extraction – Gonzalez algorithm – O ( </a:t>
            </a:r>
            <a:r>
              <a:rPr lang="en-US" sz="2400" dirty="0" err="1" smtClean="0"/>
              <a:t>kn</a:t>
            </a:r>
            <a:r>
              <a:rPr lang="en-US" sz="2400" dirty="0" smtClean="0"/>
              <a:t> 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K – number of prototypes, n – number of reports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Clustering using prototypes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Complete linkage - </a:t>
            </a:r>
            <a:r>
              <a:rPr lang="en-IN" sz="2400" dirty="0" smtClean="0"/>
              <a:t>O(k^2 </a:t>
            </a:r>
            <a:r>
              <a:rPr lang="en-IN" sz="2400" dirty="0"/>
              <a:t>log k + n)</a:t>
            </a:r>
            <a:endParaRPr lang="en-US" sz="2400" dirty="0" smtClean="0"/>
          </a:p>
          <a:p>
            <a:pPr lvl="1"/>
            <a:r>
              <a:rPr lang="en-IN" sz="2400" dirty="0" smtClean="0"/>
              <a:t>v/s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 smtClean="0"/>
              <a:t>hierarchical clustering -  </a:t>
            </a:r>
            <a:r>
              <a:rPr lang="en-IN" sz="2400" dirty="0"/>
              <a:t>O(n^2 log n</a:t>
            </a:r>
            <a:r>
              <a:rPr lang="en-IN" sz="2400" dirty="0" smtClean="0"/>
              <a:t>)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/>
              <a:t>S</a:t>
            </a:r>
            <a:r>
              <a:rPr lang="en-IN" sz="2400" dirty="0" smtClean="0"/>
              <a:t>peed-up </a:t>
            </a:r>
            <a:r>
              <a:rPr lang="en-IN" sz="2400" dirty="0"/>
              <a:t>factor of square root </a:t>
            </a:r>
            <a:r>
              <a:rPr lang="en-IN" sz="2400" dirty="0" smtClean="0"/>
              <a:t>n/k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Classification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Clustered malware classes used for training and learning behavior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 smtClean="0"/>
              <a:t>O (</a:t>
            </a:r>
            <a:r>
              <a:rPr lang="en-IN" sz="2400" dirty="0" err="1"/>
              <a:t>kn</a:t>
            </a:r>
            <a:r>
              <a:rPr lang="en-IN" sz="2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Incremental analysis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Better than batch analysis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Uses prototypes stored from previous runs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/>
              <a:t>O(nm + k^2 log k) </a:t>
            </a:r>
            <a:endParaRPr lang="en-IN" sz="2400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dirty="0" smtClean="0"/>
              <a:t>M – number of prototypes from previous run</a:t>
            </a:r>
          </a:p>
        </p:txBody>
      </p:sp>
    </p:spTree>
    <p:extLst>
      <p:ext uri="{BB962C8B-B14F-4D97-AF65-F5344CB8AC3E}">
        <p14:creationId xmlns:p14="http://schemas.microsoft.com/office/powerpoint/2010/main" val="3646252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RESULTS AND </a:t>
            </a:r>
            <a:r>
              <a:rPr lang="en-US" sz="3600" dirty="0" smtClean="0"/>
              <a:t>ANALYSIS</a:t>
            </a:r>
            <a:endParaRPr lang="en-IN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607710"/>
              </p:ext>
            </p:extLst>
          </p:nvPr>
        </p:nvGraphicFramePr>
        <p:xfrm>
          <a:off x="609602" y="761027"/>
          <a:ext cx="8001000" cy="5856244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</a:tblGrid>
              <a:tr h="896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Signature</a:t>
                      </a:r>
                      <a:b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Matching</a:t>
                      </a:r>
                      <a:endParaRPr lang="en-IN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Static Heuristic</a:t>
                      </a:r>
                      <a:b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Scanning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Dynamic Heuristic Scanning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Artificial Learning</a:t>
                      </a:r>
                      <a:endParaRPr lang="en-IN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91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Detection of 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known virus</a:t>
                      </a:r>
                      <a:endParaRPr lang="en-IN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96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Detection of unknown viruses</a:t>
                      </a:r>
                      <a:endParaRPr lang="en-IN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Fails when signature is unavailable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5400" b="1" dirty="0" smtClean="0"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62%</a:t>
                      </a:r>
                      <a:endParaRPr lang="en-IN" sz="5400" b="1" dirty="0">
                        <a:solidFill>
                          <a:srgbClr val="00B05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374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Robustness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Fails when signature is unavailable</a:t>
                      </a:r>
                      <a:endParaRPr lang="en-IN" sz="13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290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 positives</a:t>
                      </a:r>
                      <a:endParaRPr lang="en-IN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false positives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Reduces false positives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91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 speed detection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Requires CPU emulation</a:t>
                      </a:r>
                      <a:endParaRPr lang="en-IN" sz="3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Learning algorithms consume time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2019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Detect metamorphic/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oligomorphic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viruses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Fails since virus encrypts itself</a:t>
                      </a:r>
                      <a:endParaRPr lang="en-IN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5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Efficient only after detection by heuristic scanning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135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Obfuscation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Fails since virus obfuscates itself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5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After heuristic scanning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1344613" y="19319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344613" y="2389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18" y="1662620"/>
            <a:ext cx="590482" cy="54718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676400"/>
            <a:ext cx="590482" cy="54718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718" y="1662620"/>
            <a:ext cx="590482" cy="54718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718" y="2348420"/>
            <a:ext cx="590482" cy="54718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18" y="2348420"/>
            <a:ext cx="590482" cy="54718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18" y="3110420"/>
            <a:ext cx="590482" cy="54718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18" y="3110420"/>
            <a:ext cx="590482" cy="54718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918" y="3110420"/>
            <a:ext cx="590482" cy="54718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110420"/>
            <a:ext cx="590482" cy="54718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43820"/>
            <a:ext cx="590482" cy="54718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718" y="3643820"/>
            <a:ext cx="590482" cy="54718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18" y="4177220"/>
            <a:ext cx="590482" cy="54718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18" y="4177220"/>
            <a:ext cx="590482" cy="54718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18" y="5001640"/>
            <a:ext cx="590482" cy="54718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118" y="5015420"/>
            <a:ext cx="590482" cy="54718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718" y="4177220"/>
            <a:ext cx="590482" cy="54718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718" y="5015420"/>
            <a:ext cx="590482" cy="54718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718" y="6019800"/>
            <a:ext cx="590482" cy="54718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18" y="6019800"/>
            <a:ext cx="590482" cy="54718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118" y="6019800"/>
            <a:ext cx="590482" cy="5471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82" y="1694910"/>
            <a:ext cx="590482" cy="54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55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Decatur</Template>
  <TotalTime>1714</TotalTime>
  <Words>827</Words>
  <Application>Microsoft Office PowerPoint</Application>
  <PresentationFormat>On-screen Show (4:3)</PresentationFormat>
  <Paragraphs>215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NATIONAL INSTITUTE OF TECHNOLOGY KARNATAKA Department of Computer Science and Engineering</vt:lpstr>
      <vt:lpstr>PROBLEM DEFINITION AND OBJECTIVE</vt:lpstr>
      <vt:lpstr>SIGNATURE BASED DETECTION</vt:lpstr>
      <vt:lpstr>STATIC HEURISTIC SCANNING</vt:lpstr>
      <vt:lpstr>DYNAMIC HEURISTIC SCANNING</vt:lpstr>
      <vt:lpstr>DYNAMIC HEURISTIC SCANNING</vt:lpstr>
      <vt:lpstr>MACHINE LEARNING</vt:lpstr>
      <vt:lpstr>MACHINE LEARNING</vt:lpstr>
      <vt:lpstr>RESULTS AND ANALYSIS</vt:lpstr>
      <vt:lpstr>RESULTS AND ANALYSIS</vt:lpstr>
      <vt:lpstr>SCREENSHOTS</vt:lpstr>
      <vt:lpstr>References</vt:lpstr>
      <vt:lpstr>Appendix 1 - Implementation of Signature Based Detection</vt:lpstr>
      <vt:lpstr>              Appendix 2 - DEPENDENCY BASED CLASSIFICATION</vt:lpstr>
      <vt:lpstr>Appendix 3 - BEHAVIOR BASED CLASSIFICATION</vt:lpstr>
      <vt:lpstr>Appendix 4 - HEURISTIC SCANNING PARAMETERS</vt:lpstr>
      <vt:lpstr>Appendix 5 - IMPLEMENTATION OF HEURISTIC SCANNING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harsha</dc:creator>
  <cp:lastModifiedBy>Madhuri</cp:lastModifiedBy>
  <cp:revision>81</cp:revision>
  <dcterms:created xsi:type="dcterms:W3CDTF">2012-08-12T06:03:46Z</dcterms:created>
  <dcterms:modified xsi:type="dcterms:W3CDTF">2015-12-05T19:23:32Z</dcterms:modified>
</cp:coreProperties>
</file>