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6"/>
  </p:notesMasterIdLst>
  <p:sldIdLst>
    <p:sldId id="256" r:id="rId3"/>
    <p:sldId id="257" r:id="rId4"/>
    <p:sldId id="278" r:id="rId5"/>
    <p:sldId id="282" r:id="rId6"/>
    <p:sldId id="258" r:id="rId7"/>
    <p:sldId id="287" r:id="rId8"/>
    <p:sldId id="292" r:id="rId9"/>
    <p:sldId id="293" r:id="rId10"/>
    <p:sldId id="294" r:id="rId11"/>
    <p:sldId id="295" r:id="rId12"/>
    <p:sldId id="296" r:id="rId13"/>
    <p:sldId id="284" r:id="rId14"/>
    <p:sldId id="285" r:id="rId15"/>
    <p:sldId id="286" r:id="rId16"/>
    <p:sldId id="288" r:id="rId17"/>
    <p:sldId id="289" r:id="rId18"/>
    <p:sldId id="290" r:id="rId19"/>
    <p:sldId id="291" r:id="rId20"/>
    <p:sldId id="280" r:id="rId21"/>
    <p:sldId id="281" r:id="rId22"/>
    <p:sldId id="267" r:id="rId23"/>
    <p:sldId id="283" r:id="rId24"/>
    <p:sldId id="26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9625" autoAdjust="0"/>
  </p:normalViewPr>
  <p:slideViewPr>
    <p:cSldViewPr>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yamini\Downloads\patient-discharge-data-by-admission-type.csv"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Users\yamini\Downloads\patient-discharge-data-by-admission-type.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Mean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Sheet1!$E$10</c:f>
              <c:strCache>
                <c:ptCount val="1"/>
                <c:pt idx="0">
                  <c:v>Top Box score</c:v>
                </c:pt>
              </c:strCache>
            </c:strRef>
          </c:tx>
          <c:spPr>
            <a:ln w="28575" cap="rnd">
              <a:solidFill>
                <a:schemeClr val="accent4">
                  <a:lumMod val="75000"/>
                </a:schemeClr>
              </a:solidFill>
              <a:round/>
            </a:ln>
            <a:effectLst/>
          </c:spPr>
          <c:marker>
            <c:symbol val="none"/>
          </c:marker>
          <c:trendline>
            <c:spPr>
              <a:ln w="19050" cap="rnd">
                <a:solidFill>
                  <a:srgbClr val="00B050"/>
                </a:solidFill>
                <a:prstDash val="sysDot"/>
              </a:ln>
              <a:effectLst/>
            </c:spPr>
            <c:trendlineType val="linear"/>
            <c:dispRSqr val="0"/>
            <c:dispEq val="0"/>
          </c:trendline>
          <c:cat>
            <c:strRef>
              <c:f>Sheet1!$D$11:$D$14</c:f>
              <c:strCache>
                <c:ptCount val="4"/>
                <c:pt idx="0">
                  <c:v>Q1</c:v>
                </c:pt>
                <c:pt idx="1">
                  <c:v>Q2</c:v>
                </c:pt>
                <c:pt idx="2">
                  <c:v>Q3</c:v>
                </c:pt>
                <c:pt idx="3">
                  <c:v>Q4</c:v>
                </c:pt>
              </c:strCache>
            </c:strRef>
          </c:cat>
          <c:val>
            <c:numRef>
              <c:f>Sheet1!$E$11:$E$14</c:f>
              <c:numCache>
                <c:formatCode>General</c:formatCode>
                <c:ptCount val="4"/>
                <c:pt idx="0">
                  <c:v>67.2</c:v>
                </c:pt>
                <c:pt idx="1">
                  <c:v>70.099999999999994</c:v>
                </c:pt>
                <c:pt idx="2">
                  <c:v>99.1</c:v>
                </c:pt>
                <c:pt idx="3">
                  <c:v>80.099999999999994</c:v>
                </c:pt>
              </c:numCache>
            </c:numRef>
          </c:val>
          <c:smooth val="0"/>
          <c:extLst>
            <c:ext xmlns:c16="http://schemas.microsoft.com/office/drawing/2014/chart" uri="{C3380CC4-5D6E-409C-BE32-E72D297353CC}">
              <c16:uniqueId val="{00000000-9439-094D-B0A8-8FB2661BF284}"/>
            </c:ext>
          </c:extLst>
        </c:ser>
        <c:dLbls>
          <c:showLegendKey val="0"/>
          <c:showVal val="0"/>
          <c:showCatName val="0"/>
          <c:showSerName val="0"/>
          <c:showPercent val="0"/>
          <c:showBubbleSize val="0"/>
        </c:dLbls>
        <c:smooth val="0"/>
        <c:axId val="1653558335"/>
        <c:axId val="1655985711"/>
      </c:lineChart>
      <c:catAx>
        <c:axId val="165355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5985711"/>
        <c:crosses val="autoZero"/>
        <c:auto val="1"/>
        <c:lblAlgn val="ctr"/>
        <c:lblOffset val="100"/>
        <c:noMultiLvlLbl val="0"/>
      </c:catAx>
      <c:valAx>
        <c:axId val="1655985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5583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Sheet1!$D$11:$D$14</cx:f>
        <cx:lvl ptCount="4">
          <cx:pt idx="0">Q1</cx:pt>
          <cx:pt idx="1">Q2</cx:pt>
          <cx:pt idx="2">Q3</cx:pt>
          <cx:pt idx="3">Q4</cx:pt>
        </cx:lvl>
      </cx:strDim>
      <cx:numDim type="val">
        <cx:f>Sheet1!$E$11:$E$14</cx:f>
        <cx:lvl ptCount="4" formatCode="General">
          <cx:pt idx="0">67.200000000000003</cx:pt>
          <cx:pt idx="1">70.099999999999994</cx:pt>
          <cx:pt idx="2">99.099999999999994</cx:pt>
          <cx:pt idx="3">80.099999999999994</cx:pt>
        </cx:lvl>
      </cx:numDim>
    </cx:data>
  </cx:chartData>
  <cx:chart>
    <cx:title pos="t" align="ctr" overlay="0">
      <cx:tx>
        <cx:txData>
          <cx:v>Top Box Score</cx:v>
        </cx:txData>
      </cx:tx>
      <cx:txPr>
        <a:bodyPr rot="0" spcFirstLastPara="1" vertOverflow="ellipsis" vert="horz" wrap="square" lIns="38100" tIns="19050" rIns="38100" bIns="19050" anchor="ctr" anchorCtr="1" compatLnSpc="0"/>
        <a:lstStyle/>
        <a:p>
          <a:pPr algn="ctr" rtl="0">
            <a:defRPr sz="2000" b="0" i="0" u="none" strike="noStrike" kern="1200" cap="none" spc="0" normalizeH="0" baseline="0">
              <a:solidFill>
                <a:sysClr val="windowText" lastClr="000000">
                  <a:lumMod val="65000"/>
                  <a:lumOff val="35000"/>
                </a:sysClr>
              </a:solidFill>
              <a:latin typeface="+mj-lt"/>
              <a:ea typeface="+mj-ea"/>
              <a:cs typeface="+mj-cs"/>
            </a:defRPr>
          </a:pPr>
          <a:r>
            <a:rPr kumimoji="0" lang="en-US" sz="2000" b="0" i="0" u="none" strike="noStrike" kern="1200" cap="none" spc="0" normalizeH="0" baseline="0" noProof="0">
              <a:ln>
                <a:noFill/>
              </a:ln>
              <a:solidFill>
                <a:sysClr val="windowText" lastClr="000000">
                  <a:lumMod val="65000"/>
                  <a:lumOff val="35000"/>
                </a:sysClr>
              </a:solidFill>
              <a:effectLst/>
              <a:uLnTx/>
              <a:uFillTx/>
              <a:latin typeface="Calibri Light" panose="020F0302020204030204"/>
            </a:rPr>
            <a:t>Top Box Score</a:t>
          </a:r>
        </a:p>
      </cx:txPr>
    </cx:title>
    <cx:plotArea>
      <cx:plotAreaRegion>
        <cx:series layoutId="clusteredColumn" uniqueId="{48A9A9B0-0F97-5445-91A3-EB4949C69DA2}">
          <cx:tx>
            <cx:txData>
              <cx:f>Sheet1!$E$10</cx:f>
              <cx:v>Top Box score</cx:v>
            </cx:txData>
          </cx:tx>
          <cx:dataId val="0"/>
          <cx:layoutPr>
            <cx:aggregation/>
          </cx:layoutPr>
          <cx:axisId val="1"/>
        </cx:series>
        <cx:series layoutId="paretoLine" ownerIdx="0" uniqueId="{2F5070D2-A765-E94B-B7FA-798CECDD6CDD}">
          <cx:axisId val="2"/>
        </cx:series>
      </cx:plotAreaRegion>
      <cx:axis id="0">
        <cx:catScaling gapWidth="1.99000001"/>
        <cx:tickLabels/>
      </cx:axis>
      <cx:axis id="1">
        <cx:valScaling/>
        <cx:majorGridlines/>
        <cx:min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51CCE-4B62-4B72-8EEC-B8EB48556317}" type="datetimeFigureOut">
              <a:rPr lang="en-US" smtClean="0"/>
              <a:pPr/>
              <a:t>3/19/2020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8E6EDD-878B-443C-B0D5-5F9E5DAAE19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3</a:t>
            </a:fld>
            <a:endParaRPr lang="en-IN"/>
          </a:p>
        </p:txBody>
      </p:sp>
    </p:spTree>
    <p:extLst>
      <p:ext uri="{BB962C8B-B14F-4D97-AF65-F5344CB8AC3E}">
        <p14:creationId xmlns:p14="http://schemas.microsoft.com/office/powerpoint/2010/main" val="15143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5</a:t>
            </a:fld>
            <a:endParaRPr lang="en-IN"/>
          </a:p>
        </p:txBody>
      </p:sp>
    </p:spTree>
    <p:extLst>
      <p:ext uri="{BB962C8B-B14F-4D97-AF65-F5344CB8AC3E}">
        <p14:creationId xmlns:p14="http://schemas.microsoft.com/office/powerpoint/2010/main" val="1321592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6</a:t>
            </a:fld>
            <a:endParaRPr lang="en-IN"/>
          </a:p>
        </p:txBody>
      </p:sp>
    </p:spTree>
    <p:extLst>
      <p:ext uri="{BB962C8B-B14F-4D97-AF65-F5344CB8AC3E}">
        <p14:creationId xmlns:p14="http://schemas.microsoft.com/office/powerpoint/2010/main" val="4010565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68E6EDD-878B-443C-B0D5-5F9E5DAAE19E}" type="slidenum">
              <a:rPr lang="en-IN" smtClean="0"/>
              <a:pPr/>
              <a:t>23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DDA433-6589-46AD-8D05-9E1E5CD5C5AC}" type="datetimeFigureOut">
              <a:rPr lang="en-US" smtClean="0"/>
              <a:pPr/>
              <a:t>3/19/2020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3349243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DDA433-6589-46AD-8D05-9E1E5CD5C5AC}" type="datetimeFigureOut">
              <a:rPr lang="en-US" smtClean="0"/>
              <a:pPr/>
              <a:t>3/19/2020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244875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DDA433-6589-46AD-8D05-9E1E5CD5C5AC}" type="datetimeFigureOut">
              <a:rPr lang="en-US" smtClean="0"/>
              <a:pPr/>
              <a:t>3/19/2020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55577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DDA433-6589-46AD-8D05-9E1E5CD5C5AC}" type="datetimeFigureOut">
              <a:rPr lang="en-US" smtClean="0"/>
              <a:pPr/>
              <a:t>3/19/2020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33422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DDA433-6589-46AD-8D05-9E1E5CD5C5AC}" type="datetimeFigureOut">
              <a:rPr lang="en-US" smtClean="0"/>
              <a:pPr/>
              <a:t>3/19/2020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2569279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2A2399-3C9C-6B45-A20A-3D6766199C84}"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3848797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3540261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A2399-3C9C-6B45-A20A-3D6766199C84}"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269919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2A2399-3C9C-6B45-A20A-3D6766199C84}" type="datetimeFigureOut">
              <a:rPr lang="en-US" smtClean="0"/>
              <a:pPr/>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2948329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2A2399-3C9C-6B45-A20A-3D6766199C84}" type="datetimeFigureOut">
              <a:rPr lang="en-US" smtClean="0"/>
              <a:pPr/>
              <a:t>3/19/2020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1981233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2A2399-3C9C-6B45-A20A-3D6766199C84}" type="datetimeFigureOut">
              <a:rPr lang="en-US" smtClean="0"/>
              <a:pPr/>
              <a:t>3/19/2020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194538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DDA433-6589-46AD-8D05-9E1E5CD5C5AC}" type="datetimeFigureOut">
              <a:rPr lang="en-US" smtClean="0"/>
              <a:pPr/>
              <a:t>3/19/2020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28335339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A2399-3C9C-6B45-A20A-3D6766199C84}" type="datetimeFigureOut">
              <a:rPr lang="en-US" smtClean="0"/>
              <a:pPr/>
              <a:t>3/19/2020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13451711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2443860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A2399-3C9C-6B45-A20A-3D6766199C84}" type="datetimeFigureOut">
              <a:rPr lang="en-US" smtClean="0"/>
              <a:pPr/>
              <a:t>3/19/2020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3351373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31324543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2A2399-3C9C-6B45-A20A-3D6766199C84}" type="datetimeFigureOut">
              <a:rPr lang="en-US" smtClean="0"/>
              <a:pPr/>
              <a:t>3/19/2020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B4EEB8-BBB8-944C-B367-48E70FEB8A0D}" type="slidenum">
              <a:rPr lang="en-US" smtClean="0"/>
              <a:pPr/>
              <a:t>‹#›</a:t>
            </a:fld>
            <a:endParaRPr lang="en-US"/>
          </a:p>
        </p:txBody>
      </p:sp>
    </p:spTree>
    <p:extLst>
      <p:ext uri="{BB962C8B-B14F-4D97-AF65-F5344CB8AC3E}">
        <p14:creationId xmlns:p14="http://schemas.microsoft.com/office/powerpoint/2010/main" val="186223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DA433-6589-46AD-8D05-9E1E5CD5C5AC}" type="datetimeFigureOut">
              <a:rPr lang="en-US" smtClean="0"/>
              <a:pPr/>
              <a:t>3/19/2020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3164561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DDA433-6589-46AD-8D05-9E1E5CD5C5AC}" type="datetimeFigureOut">
              <a:rPr lang="en-US" smtClean="0"/>
              <a:pPr/>
              <a:t>3/19/2020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10808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DDA433-6589-46AD-8D05-9E1E5CD5C5AC}" type="datetimeFigureOut">
              <a:rPr lang="en-US" smtClean="0"/>
              <a:pPr/>
              <a:t>3/19/2020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1742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DDA433-6589-46AD-8D05-9E1E5CD5C5AC}" type="datetimeFigureOut">
              <a:rPr lang="en-US" smtClean="0"/>
              <a:pPr/>
              <a:t>3/19/2020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1996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DA433-6589-46AD-8D05-9E1E5CD5C5AC}" type="datetimeFigureOut">
              <a:rPr lang="en-US" smtClean="0"/>
              <a:pPr/>
              <a:t>3/19/2020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115009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3/19/2020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377458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DA433-6589-46AD-8D05-9E1E5CD5C5AC}" type="datetimeFigureOut">
              <a:rPr lang="en-US" smtClean="0"/>
              <a:pPr/>
              <a:t>3/19/2020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05DEB8-4B41-4D06-835D-7AE854801CFC}" type="slidenum">
              <a:rPr lang="en-IN" smtClean="0"/>
              <a:pPr/>
              <a:t>‹#›</a:t>
            </a:fld>
            <a:endParaRPr lang="en-IN"/>
          </a:p>
        </p:txBody>
      </p:sp>
    </p:spTree>
    <p:extLst>
      <p:ext uri="{BB962C8B-B14F-4D97-AF65-F5344CB8AC3E}">
        <p14:creationId xmlns:p14="http://schemas.microsoft.com/office/powerpoint/2010/main" val="2499597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5"/>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DA433-6589-46AD-8D05-9E1E5CD5C5AC}" type="datetimeFigureOut">
              <a:rPr lang="en-US" smtClean="0"/>
              <a:pPr/>
              <a:t>3/19/2020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5DEB8-4B41-4D06-835D-7AE854801CFC}" type="slidenum">
              <a:rPr lang="en-IN" smtClean="0"/>
              <a:pPr/>
              <a:t>‹#›</a:t>
            </a:fld>
            <a:endParaRPr lang="en-IN"/>
          </a:p>
        </p:txBody>
      </p:sp>
    </p:spTree>
    <p:extLst>
      <p:ext uri="{BB962C8B-B14F-4D97-AF65-F5344CB8AC3E}">
        <p14:creationId xmlns:p14="http://schemas.microsoft.com/office/powerpoint/2010/main" val="62993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A2399-3C9C-6B45-A20A-3D6766199C84}" type="datetimeFigureOut">
              <a:rPr lang="en-US" smtClean="0"/>
              <a:pPr/>
              <a:t>3/19/2020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4EEB8-BBB8-944C-B367-48E70FEB8A0D}" type="slidenum">
              <a:rPr lang="en-US" smtClean="0"/>
              <a:pPr/>
              <a:t>‹#›</a:t>
            </a:fld>
            <a:endParaRPr lang="en-US"/>
          </a:p>
        </p:txBody>
      </p:sp>
    </p:spTree>
    <p:extLst>
      <p:ext uri="{BB962C8B-B14F-4D97-AF65-F5344CB8AC3E}">
        <p14:creationId xmlns:p14="http://schemas.microsoft.com/office/powerpoint/2010/main" val="2051673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adhurisarda/CS5525CloudComputing"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www.ahrq.gov/cahps/cahps-database/index.html" TargetMode="External"/><Relationship Id="rId2" Type="http://schemas.openxmlformats.org/officeDocument/2006/relationships/hyperlink" Target="https://healthdata.gov/dataset/patient-survey-ich-cahps" TargetMode="External"/><Relationship Id="rId1" Type="http://schemas.openxmlformats.org/officeDocument/2006/relationships/slideLayout" Target="../slideLayouts/slideLayout2.xml"/><Relationship Id="rId4" Type="http://schemas.openxmlformats.org/officeDocument/2006/relationships/hyperlink" Target="https://www.sgim.org/communities/research/dataset-compendium/consumer-assessment-of-healthcare-providers-and-systems-cahp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785794"/>
            <a:ext cx="7772400" cy="1470025"/>
          </a:xfrm>
        </p:spPr>
        <p:txBody>
          <a:bodyPr>
            <a:normAutofit fontScale="90000"/>
          </a:bodyPr>
          <a:lstStyle/>
          <a:p>
            <a:r>
              <a:rPr lang="en-IN" sz="4800" b="1" dirty="0">
                <a:latin typeface="Calibri" pitchFamily="34" charset="0"/>
              </a:rPr>
              <a:t>Patient Experience Analytics from CAHPS Survey Data</a:t>
            </a:r>
            <a:br>
              <a:rPr lang="en-IN" sz="4800" b="1" dirty="0">
                <a:latin typeface="Calibri" pitchFamily="34" charset="0"/>
              </a:rPr>
            </a:br>
            <a:br>
              <a:rPr lang="en-IN" sz="4800" b="1" dirty="0">
                <a:latin typeface="Calibri" pitchFamily="34" charset="0"/>
              </a:rPr>
            </a:br>
            <a:endParaRPr lang="en-IN" sz="4800" b="1" dirty="0">
              <a:latin typeface="Calibri" pitchFamily="34" charset="0"/>
            </a:endParaRPr>
          </a:p>
        </p:txBody>
      </p:sp>
      <p:sp>
        <p:nvSpPr>
          <p:cNvPr id="3" name="Subtitle 2"/>
          <p:cNvSpPr>
            <a:spLocks noGrp="1"/>
          </p:cNvSpPr>
          <p:nvPr>
            <p:ph type="subTitle" idx="1"/>
          </p:nvPr>
        </p:nvSpPr>
        <p:spPr>
          <a:xfrm>
            <a:off x="642910" y="4143380"/>
            <a:ext cx="6400800" cy="1752600"/>
          </a:xfrm>
        </p:spPr>
        <p:txBody>
          <a:bodyPr>
            <a:normAutofit/>
          </a:bodyPr>
          <a:lstStyle/>
          <a:p>
            <a:pPr algn="l"/>
            <a:r>
              <a:rPr lang="en-IN" sz="2000" b="1" dirty="0">
                <a:solidFill>
                  <a:schemeClr val="tx1"/>
                </a:solidFill>
                <a:latin typeface="Calibri" pitchFamily="34" charset="0"/>
              </a:rPr>
              <a:t>Team Members:</a:t>
            </a:r>
          </a:p>
          <a:p>
            <a:pPr algn="l"/>
            <a:r>
              <a:rPr lang="en-IN" sz="2000" dirty="0">
                <a:solidFill>
                  <a:schemeClr val="tx1"/>
                </a:solidFill>
                <a:latin typeface="Calibri" pitchFamily="34" charset="0"/>
              </a:rPr>
              <a:t>Yamini Reddy </a:t>
            </a:r>
            <a:r>
              <a:rPr lang="en-IN" sz="2000" dirty="0" err="1">
                <a:solidFill>
                  <a:schemeClr val="tx1"/>
                </a:solidFill>
                <a:latin typeface="Calibri" pitchFamily="34" charset="0"/>
              </a:rPr>
              <a:t>Dontireddy</a:t>
            </a:r>
            <a:r>
              <a:rPr lang="en-IN" sz="2000" dirty="0">
                <a:solidFill>
                  <a:schemeClr val="tx1"/>
                </a:solidFill>
                <a:latin typeface="Calibri" pitchFamily="34" charset="0"/>
              </a:rPr>
              <a:t>(16293335)</a:t>
            </a:r>
          </a:p>
          <a:p>
            <a:pPr algn="l"/>
            <a:r>
              <a:rPr lang="en-IN" sz="2000" dirty="0">
                <a:solidFill>
                  <a:schemeClr val="tx1"/>
                </a:solidFill>
                <a:latin typeface="Calibri" pitchFamily="34" charset="0"/>
              </a:rPr>
              <a:t>Satya Anusha </a:t>
            </a:r>
            <a:r>
              <a:rPr lang="en-IN" sz="2000" dirty="0" err="1">
                <a:solidFill>
                  <a:schemeClr val="tx1"/>
                </a:solidFill>
                <a:latin typeface="Calibri" pitchFamily="34" charset="0"/>
              </a:rPr>
              <a:t>Prattipati</a:t>
            </a:r>
            <a:r>
              <a:rPr lang="en-IN" sz="2000" dirty="0">
                <a:solidFill>
                  <a:schemeClr val="tx1"/>
                </a:solidFill>
                <a:latin typeface="Calibri" pitchFamily="34" charset="0"/>
              </a:rPr>
              <a:t>(16292575)</a:t>
            </a:r>
          </a:p>
          <a:p>
            <a:pPr algn="l"/>
            <a:r>
              <a:rPr lang="en-IN" sz="2000" dirty="0">
                <a:solidFill>
                  <a:schemeClr val="tx1"/>
                </a:solidFill>
                <a:latin typeface="Calibri" pitchFamily="34" charset="0"/>
              </a:rPr>
              <a:t>Madhuri </a:t>
            </a:r>
            <a:r>
              <a:rPr lang="en-IN" sz="2000" dirty="0" err="1">
                <a:solidFill>
                  <a:schemeClr val="tx1"/>
                </a:solidFill>
                <a:latin typeface="Calibri" pitchFamily="34" charset="0"/>
              </a:rPr>
              <a:t>Sarda</a:t>
            </a:r>
            <a:r>
              <a:rPr lang="en-IN" sz="2000" dirty="0">
                <a:solidFill>
                  <a:schemeClr val="tx1"/>
                </a:solidFill>
                <a:latin typeface="Calibri" pitchFamily="34" charset="0"/>
              </a:rPr>
              <a:t>(16291679)</a:t>
            </a:r>
          </a:p>
        </p:txBody>
      </p:sp>
      <p:sp>
        <p:nvSpPr>
          <p:cNvPr id="4" name="TextBox 3"/>
          <p:cNvSpPr txBox="1"/>
          <p:nvPr/>
        </p:nvSpPr>
        <p:spPr>
          <a:xfrm>
            <a:off x="3071802" y="2714620"/>
            <a:ext cx="3330848" cy="646331"/>
          </a:xfrm>
          <a:prstGeom prst="rect">
            <a:avLst/>
          </a:prstGeom>
          <a:noFill/>
        </p:spPr>
        <p:txBody>
          <a:bodyPr wrap="none" rtlCol="0">
            <a:spAutoFit/>
          </a:bodyPr>
          <a:lstStyle/>
          <a:p>
            <a:r>
              <a:rPr lang="en-IN" dirty="0">
                <a:solidFill>
                  <a:schemeClr val="bg1">
                    <a:lumMod val="50000"/>
                  </a:schemeClr>
                </a:solidFill>
              </a:rPr>
              <a:t>CS 5525 Cloud Computing Project</a:t>
            </a:r>
          </a:p>
          <a:p>
            <a:pPr algn="ctr"/>
            <a:r>
              <a:rPr lang="en-IN" dirty="0">
                <a:solidFill>
                  <a:schemeClr val="bg1">
                    <a:lumMod val="50000"/>
                  </a:schemeClr>
                </a:solidFill>
              </a:rPr>
              <a:t>Spring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AE4C-3F1F-43C6-A463-1B201F4BDABE}"/>
              </a:ext>
            </a:extLst>
          </p:cNvPr>
          <p:cNvSpPr>
            <a:spLocks noGrp="1"/>
          </p:cNvSpPr>
          <p:nvPr>
            <p:ph type="title"/>
          </p:nvPr>
        </p:nvSpPr>
        <p:spPr/>
        <p:txBody>
          <a:bodyPr/>
          <a:lstStyle/>
          <a:p>
            <a:r>
              <a:rPr lang="en-US" dirty="0" err="1"/>
              <a:t>FireBase</a:t>
            </a:r>
            <a:r>
              <a:rPr lang="en-US" dirty="0"/>
              <a:t> Configuration</a:t>
            </a:r>
          </a:p>
        </p:txBody>
      </p:sp>
      <p:pic>
        <p:nvPicPr>
          <p:cNvPr id="5" name="Content Placeholder 4" descr="A close up of a logo&#10;&#10;Description automatically generated">
            <a:extLst>
              <a:ext uri="{FF2B5EF4-FFF2-40B4-BE49-F238E27FC236}">
                <a16:creationId xmlns:a16="http://schemas.microsoft.com/office/drawing/2014/main" id="{E0CEE60D-69D8-4721-9C36-0607229C35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60849"/>
            <a:ext cx="8229600" cy="2655966"/>
          </a:xfrm>
        </p:spPr>
      </p:pic>
    </p:spTree>
    <p:extLst>
      <p:ext uri="{BB962C8B-B14F-4D97-AF65-F5344CB8AC3E}">
        <p14:creationId xmlns:p14="http://schemas.microsoft.com/office/powerpoint/2010/main" val="392461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C9BE-CAE6-4B2D-ACAE-A10086D1C64C}"/>
              </a:ext>
            </a:extLst>
          </p:cNvPr>
          <p:cNvSpPr>
            <a:spLocks noGrp="1"/>
          </p:cNvSpPr>
          <p:nvPr>
            <p:ph type="title"/>
          </p:nvPr>
        </p:nvSpPr>
        <p:spPr/>
        <p:txBody>
          <a:bodyPr/>
          <a:lstStyle/>
          <a:p>
            <a:r>
              <a:rPr lang="en-US" dirty="0"/>
              <a:t>Registered Users in </a:t>
            </a:r>
            <a:r>
              <a:rPr lang="en-US" dirty="0" err="1"/>
              <a:t>FireBase</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69757CB4-4818-4D58-85BB-5CD459486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37928"/>
            <a:ext cx="8229600" cy="4050506"/>
          </a:xfrm>
        </p:spPr>
      </p:pic>
    </p:spTree>
    <p:extLst>
      <p:ext uri="{BB962C8B-B14F-4D97-AF65-F5344CB8AC3E}">
        <p14:creationId xmlns:p14="http://schemas.microsoft.com/office/powerpoint/2010/main" val="415192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8229600" cy="922114"/>
          </a:xfrm>
        </p:spPr>
        <p:txBody>
          <a:bodyPr vert="horz" lIns="91440" tIns="45720" rIns="91440" bIns="45720" rtlCol="0" anchor="ctr">
            <a:normAutofit/>
          </a:bodyPr>
          <a:lstStyle/>
          <a:p>
            <a:pPr algn="l"/>
            <a:r>
              <a:rPr lang="en-US" sz="2400" b="1" dirty="0">
                <a:solidFill>
                  <a:srgbClr val="0070C0"/>
                </a:solidFill>
                <a:latin typeface="Calibri" pitchFamily="34" charset="0"/>
              </a:rPr>
              <a:t>Mid Point - Check</a:t>
            </a:r>
          </a:p>
        </p:txBody>
      </p:sp>
      <p:sp>
        <p:nvSpPr>
          <p:cNvPr id="3" name="Content Placeholder 2"/>
          <p:cNvSpPr>
            <a:spLocks noGrp="1"/>
          </p:cNvSpPr>
          <p:nvPr>
            <p:ph idx="1"/>
          </p:nvPr>
        </p:nvSpPr>
        <p:spPr>
          <a:xfrm>
            <a:off x="323528" y="1052736"/>
            <a:ext cx="8229600" cy="4525963"/>
          </a:xfrm>
        </p:spPr>
        <p:txBody>
          <a:bodyPr>
            <a:normAutofit lnSpcReduction="10000"/>
          </a:bodyPr>
          <a:lstStyle/>
          <a:p>
            <a:pPr marL="0" indent="0">
              <a:buNone/>
            </a:pPr>
            <a:r>
              <a:rPr lang="en-US" sz="2000" b="1" u="sng" dirty="0"/>
              <a:t>Analysis</a:t>
            </a:r>
            <a:r>
              <a:rPr lang="en-US" sz="2000" dirty="0"/>
              <a:t> - </a:t>
            </a:r>
            <a:r>
              <a:rPr lang="en-US" sz="2000" i="1" dirty="0">
                <a:solidFill>
                  <a:srgbClr val="0070C0"/>
                </a:solidFill>
              </a:rPr>
              <a:t>Analyzing Requirements for Patient Experience – Identify service line, facility and data set</a:t>
            </a:r>
          </a:p>
          <a:p>
            <a:pPr marL="0" indent="0">
              <a:buNone/>
            </a:pPr>
            <a:endParaRPr lang="en-US" sz="2000" i="1" dirty="0">
              <a:solidFill>
                <a:srgbClr val="0070C0"/>
              </a:solidFill>
            </a:endParaRPr>
          </a:p>
          <a:p>
            <a:r>
              <a:rPr lang="en-US" sz="1600" i="1" dirty="0"/>
              <a:t>Surveys are initiated once the patient gets discharged from any hospital or diagnostic facility. This can be large hospital or medical practice or emergency room and even ambulatory/hospice care providers.</a:t>
            </a:r>
          </a:p>
          <a:p>
            <a:endParaRPr lang="en-US" sz="1600" i="1" dirty="0"/>
          </a:p>
          <a:p>
            <a:r>
              <a:rPr lang="en-US" sz="1600" i="1" dirty="0"/>
              <a:t>Surveys are accessed by Patients through multiple channels – IVR, Postal mail, online, </a:t>
            </a:r>
            <a:r>
              <a:rPr lang="en-US" sz="1600" i="1" dirty="0" err="1"/>
              <a:t>esurvey</a:t>
            </a:r>
            <a:r>
              <a:rPr lang="en-US" sz="1600" i="1" dirty="0"/>
              <a:t> etc. based on the customers preference and consent.</a:t>
            </a:r>
          </a:p>
          <a:p>
            <a:endParaRPr lang="en-US" sz="1600" i="1" dirty="0"/>
          </a:p>
          <a:p>
            <a:r>
              <a:rPr lang="en-US" sz="1600" i="1" dirty="0"/>
              <a:t>Responses are collected &amp; aggregated for each patient based on the discharge date or survey response dates</a:t>
            </a:r>
          </a:p>
          <a:p>
            <a:endParaRPr lang="en-US" sz="1600" i="1" dirty="0"/>
          </a:p>
          <a:p>
            <a:r>
              <a:rPr lang="en-US" sz="1600" i="1" dirty="0"/>
              <a:t>Responses are aggregated at different levels such as </a:t>
            </a:r>
            <a:r>
              <a:rPr lang="en-US" sz="1600" i="1" dirty="0" err="1"/>
              <a:t>servicelines</a:t>
            </a:r>
            <a:r>
              <a:rPr lang="en-US" sz="1600" i="1" dirty="0"/>
              <a:t>, facility, enterprise and also across various time spans such as monthly, quarterly and annual. Compared with previous period </a:t>
            </a:r>
            <a:r>
              <a:rPr lang="en-US" sz="1600" i="1" dirty="0">
                <a:solidFill>
                  <a:srgbClr val="0070C0"/>
                </a:solidFill>
              </a:rPr>
              <a:t>(In Scope) </a:t>
            </a:r>
            <a:r>
              <a:rPr lang="en-US" sz="1600" i="1" dirty="0"/>
              <a:t>and its peer group </a:t>
            </a:r>
            <a:r>
              <a:rPr lang="en-US" sz="1600" i="1" dirty="0">
                <a:solidFill>
                  <a:srgbClr val="0070C0"/>
                </a:solidFill>
              </a:rPr>
              <a:t>(Not in Scope)</a:t>
            </a:r>
            <a:r>
              <a:rPr lang="en-US" sz="1600" i="1" dirty="0"/>
              <a:t>.</a:t>
            </a:r>
          </a:p>
          <a:p>
            <a:pPr marL="0" indent="0">
              <a:buNone/>
            </a:pPr>
            <a:endParaRPr lang="en-US" sz="2000" i="1" dirty="0">
              <a:solidFill>
                <a:srgbClr val="0070C0"/>
              </a:solidFill>
            </a:endParaRPr>
          </a:p>
          <a:p>
            <a:pPr marL="0" indent="0">
              <a:buNone/>
            </a:pPr>
            <a:endParaRPr lang="en-US" sz="2000" i="1" dirty="0">
              <a:solidFill>
                <a:srgbClr val="0070C0"/>
              </a:solidFill>
            </a:endParaRPr>
          </a:p>
          <a:p>
            <a:pPr marL="0" indent="0">
              <a:buNone/>
            </a:pPr>
            <a:endParaRPr lang="en-US" sz="2000" i="1" dirty="0">
              <a:solidFill>
                <a:srgbClr val="0070C0"/>
              </a:solidFill>
            </a:endParaRPr>
          </a:p>
        </p:txBody>
      </p:sp>
    </p:spTree>
    <p:extLst>
      <p:ext uri="{BB962C8B-B14F-4D97-AF65-F5344CB8AC3E}">
        <p14:creationId xmlns:p14="http://schemas.microsoft.com/office/powerpoint/2010/main" val="2753484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8229600" cy="1143000"/>
          </a:xfrm>
        </p:spPr>
        <p:txBody>
          <a:bodyPr vert="horz" lIns="91440" tIns="45720" rIns="91440" bIns="45720" rtlCol="0" anchor="ctr">
            <a:normAutofit/>
          </a:bodyPr>
          <a:lstStyle/>
          <a:p>
            <a:pPr algn="l"/>
            <a:r>
              <a:rPr lang="en-US" sz="2400" b="1" dirty="0">
                <a:solidFill>
                  <a:srgbClr val="0070C0"/>
                </a:solidFill>
                <a:latin typeface="Calibri" pitchFamily="34" charset="0"/>
              </a:rPr>
              <a:t>Mid Point - Check</a:t>
            </a:r>
          </a:p>
        </p:txBody>
      </p:sp>
      <p:sp>
        <p:nvSpPr>
          <p:cNvPr id="3" name="Content Placeholder 2"/>
          <p:cNvSpPr>
            <a:spLocks noGrp="1"/>
          </p:cNvSpPr>
          <p:nvPr>
            <p:ph idx="1"/>
          </p:nvPr>
        </p:nvSpPr>
        <p:spPr>
          <a:xfrm>
            <a:off x="323528" y="1052737"/>
            <a:ext cx="8229600" cy="2880320"/>
          </a:xfrm>
        </p:spPr>
        <p:txBody>
          <a:bodyPr>
            <a:normAutofit/>
          </a:bodyPr>
          <a:lstStyle/>
          <a:p>
            <a:pPr marL="0" indent="0">
              <a:buNone/>
            </a:pPr>
            <a:r>
              <a:rPr lang="en-US" sz="2000" b="1" u="sng" dirty="0"/>
              <a:t>KPI Definition </a:t>
            </a:r>
            <a:r>
              <a:rPr lang="en-US" sz="2000" i="1" dirty="0">
                <a:solidFill>
                  <a:srgbClr val="0070C0"/>
                </a:solidFill>
              </a:rPr>
              <a:t>Define Key performance measures for analyzing patient experience</a:t>
            </a:r>
          </a:p>
          <a:p>
            <a:pPr marL="0" indent="0">
              <a:buNone/>
            </a:pPr>
            <a:r>
              <a:rPr lang="en-US" sz="1200" b="1" dirty="0"/>
              <a:t>Top Box Score</a:t>
            </a:r>
            <a:endParaRPr lang="en-US" sz="1200" dirty="0"/>
          </a:p>
          <a:p>
            <a:r>
              <a:rPr lang="en-US" sz="1200" dirty="0"/>
              <a:t>Question-level scores are calculated by taking the number of responses in the </a:t>
            </a:r>
            <a:r>
              <a:rPr lang="en-US" sz="1200" i="1" dirty="0"/>
              <a:t>most desirable </a:t>
            </a:r>
            <a:r>
              <a:rPr lang="en-US" sz="1200" dirty="0"/>
              <a:t>response category and dividing it by the total number of responses, excluding ignore values. Question-level </a:t>
            </a:r>
            <a:r>
              <a:rPr lang="en-US" sz="1200" i="1" dirty="0"/>
              <a:t>n </a:t>
            </a:r>
            <a:r>
              <a:rPr lang="en-US" sz="1200" dirty="0"/>
              <a:t>is determined by the number of respondents who answered that question.</a:t>
            </a:r>
          </a:p>
          <a:p>
            <a:pPr marL="0" indent="0">
              <a:buNone/>
            </a:pPr>
            <a:r>
              <a:rPr lang="en-US" sz="1200" b="1" dirty="0"/>
              <a:t>Mean Score</a:t>
            </a:r>
            <a:endParaRPr lang="en-US" sz="1200" dirty="0"/>
          </a:p>
          <a:p>
            <a:r>
              <a:rPr lang="en-US" sz="1200" dirty="0"/>
              <a:t>The </a:t>
            </a:r>
            <a:r>
              <a:rPr lang="en-US" sz="1200" i="1" dirty="0"/>
              <a:t>n </a:t>
            </a:r>
            <a:r>
              <a:rPr lang="en-US" sz="1200" dirty="0"/>
              <a:t>of a question is the total number of responses to the question. The </a:t>
            </a:r>
            <a:r>
              <a:rPr lang="en-US" sz="1200" i="1" dirty="0"/>
              <a:t>n </a:t>
            </a:r>
            <a:r>
              <a:rPr lang="en-US" sz="1200" dirty="0"/>
              <a:t>of a section is the total number of unique responses in that section (</a:t>
            </a:r>
            <a:r>
              <a:rPr lang="en-US" sz="1200" i="1" dirty="0"/>
              <a:t>i.e.</a:t>
            </a:r>
            <a:r>
              <a:rPr lang="en-US" sz="1200" dirty="0"/>
              <a:t>, not the sum of question responses). The overall </a:t>
            </a:r>
            <a:r>
              <a:rPr lang="en-US" sz="1200" i="1" dirty="0"/>
              <a:t>n </a:t>
            </a:r>
            <a:r>
              <a:rPr lang="en-US" sz="1200" dirty="0"/>
              <a:t>is the total number of unique responses and mean is calculated taking the average of all the responses.</a:t>
            </a:r>
          </a:p>
          <a:p>
            <a:pPr marL="0" indent="0">
              <a:buNone/>
            </a:pPr>
            <a:r>
              <a:rPr lang="en-US" sz="1200" b="1" dirty="0"/>
              <a:t>Percentile Distribution</a:t>
            </a:r>
            <a:endParaRPr lang="en-US" sz="1200" dirty="0"/>
          </a:p>
          <a:p>
            <a:r>
              <a:rPr lang="en-US" sz="1200" dirty="0"/>
              <a:t>This would calculate the percentage distribution of CHAPS survey responses across various 5 categories.</a:t>
            </a:r>
          </a:p>
          <a:p>
            <a:pPr marL="0" indent="0">
              <a:buNone/>
            </a:pPr>
            <a:endParaRPr lang="en-US" dirty="0"/>
          </a:p>
        </p:txBody>
      </p:sp>
      <p:pic>
        <p:nvPicPr>
          <p:cNvPr id="4" name="Picture 3"/>
          <p:cNvPicPr>
            <a:picLocks noChangeAspect="1"/>
          </p:cNvPicPr>
          <p:nvPr/>
        </p:nvPicPr>
        <p:blipFill>
          <a:blip r:embed="rId2"/>
          <a:stretch>
            <a:fillRect/>
          </a:stretch>
        </p:blipFill>
        <p:spPr>
          <a:xfrm>
            <a:off x="323528" y="3941207"/>
            <a:ext cx="7704856" cy="1637009"/>
          </a:xfrm>
          <a:prstGeom prst="rect">
            <a:avLst/>
          </a:prstGeom>
        </p:spPr>
      </p:pic>
    </p:spTree>
    <p:extLst>
      <p:ext uri="{BB962C8B-B14F-4D97-AF65-F5344CB8AC3E}">
        <p14:creationId xmlns:p14="http://schemas.microsoft.com/office/powerpoint/2010/main" val="296789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6455" y="1916832"/>
            <a:ext cx="7578226" cy="3625000"/>
          </a:xfrm>
          <a:prstGeom prst="rect">
            <a:avLst/>
          </a:prstGeom>
        </p:spPr>
      </p:pic>
      <p:sp>
        <p:nvSpPr>
          <p:cNvPr id="5" name="Title 1"/>
          <p:cNvSpPr txBox="1">
            <a:spLocks/>
          </p:cNvSpPr>
          <p:nvPr/>
        </p:nvSpPr>
        <p:spPr>
          <a:xfrm>
            <a:off x="107504" y="188640"/>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US" sz="2400" b="1">
                <a:solidFill>
                  <a:srgbClr val="0070C0"/>
                </a:solidFill>
                <a:latin typeface="Calibri" pitchFamily="34" charset="0"/>
              </a:rPr>
              <a:t>Mid Point - Check</a:t>
            </a:r>
            <a:endParaRPr lang="en-US" sz="2400" b="1" dirty="0">
              <a:solidFill>
                <a:srgbClr val="0070C0"/>
              </a:solidFill>
              <a:latin typeface="Calibri" pitchFamily="34" charset="0"/>
            </a:endParaRPr>
          </a:p>
        </p:txBody>
      </p:sp>
      <p:sp>
        <p:nvSpPr>
          <p:cNvPr id="6" name="Rectangle 5"/>
          <p:cNvSpPr/>
          <p:nvPr/>
        </p:nvSpPr>
        <p:spPr>
          <a:xfrm>
            <a:off x="179512" y="946608"/>
            <a:ext cx="8712968" cy="400110"/>
          </a:xfrm>
          <a:prstGeom prst="rect">
            <a:avLst/>
          </a:prstGeom>
        </p:spPr>
        <p:txBody>
          <a:bodyPr wrap="square">
            <a:spAutoFit/>
          </a:bodyPr>
          <a:lstStyle/>
          <a:p>
            <a:r>
              <a:rPr lang="en-US" sz="2000" b="1" u="sng" dirty="0"/>
              <a:t>KPI Definition </a:t>
            </a:r>
            <a:r>
              <a:rPr lang="en-US" sz="2000" i="1" dirty="0">
                <a:solidFill>
                  <a:srgbClr val="0070C0"/>
                </a:solidFill>
              </a:rPr>
              <a:t>Define Key performance measures for analyzing patient experience</a:t>
            </a:r>
          </a:p>
        </p:txBody>
      </p:sp>
    </p:spTree>
    <p:extLst>
      <p:ext uri="{BB962C8B-B14F-4D97-AF65-F5344CB8AC3E}">
        <p14:creationId xmlns:p14="http://schemas.microsoft.com/office/powerpoint/2010/main" val="244514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12E0-913F-E940-9644-B68B868C0DDF}"/>
              </a:ext>
            </a:extLst>
          </p:cNvPr>
          <p:cNvSpPr>
            <a:spLocks noGrp="1"/>
          </p:cNvSpPr>
          <p:nvPr>
            <p:ph type="title"/>
          </p:nvPr>
        </p:nvSpPr>
        <p:spPr/>
        <p:txBody>
          <a:bodyPr>
            <a:normAutofit fontScale="90000"/>
          </a:bodyPr>
          <a:lstStyle/>
          <a:p>
            <a:pPr algn="l"/>
            <a:r>
              <a:rPr lang="en-US" sz="3200" b="1" dirty="0">
                <a:solidFill>
                  <a:srgbClr val="0070C0"/>
                </a:solidFill>
                <a:latin typeface="Calibri" pitchFamily="34" charset="0"/>
              </a:rPr>
              <a:t>Mid Point – Check</a:t>
            </a:r>
            <a:br>
              <a:rPr lang="en-US" sz="3200" b="1" dirty="0">
                <a:solidFill>
                  <a:srgbClr val="0070C0"/>
                </a:solidFill>
                <a:latin typeface="Calibri" pitchFamily="34" charset="0"/>
              </a:rPr>
            </a:br>
            <a:r>
              <a:rPr lang="en-US" sz="3200" dirty="0">
                <a:solidFill>
                  <a:srgbClr val="0070C0"/>
                </a:solidFill>
                <a:latin typeface="Calibri" pitchFamily="34" charset="0"/>
              </a:rPr>
              <a:t>Viz 1: Mean score of Ambulatory service line for last 4 quarters.</a:t>
            </a:r>
          </a:p>
        </p:txBody>
      </p:sp>
      <p:graphicFrame>
        <p:nvGraphicFramePr>
          <p:cNvPr id="4" name="Content Placeholder 3">
            <a:extLst>
              <a:ext uri="{FF2B5EF4-FFF2-40B4-BE49-F238E27FC236}">
                <a16:creationId xmlns:a16="http://schemas.microsoft.com/office/drawing/2014/main" id="{95038FB1-E291-1446-8044-01900C486C84}"/>
              </a:ext>
            </a:extLst>
          </p:cNvPr>
          <p:cNvGraphicFramePr>
            <a:graphicFrameLocks noGrp="1"/>
          </p:cNvGraphicFramePr>
          <p:nvPr>
            <p:ph idx="1"/>
            <p:extLst>
              <p:ext uri="{D42A27DB-BD31-4B8C-83A1-F6EECF244321}">
                <p14:modId xmlns:p14="http://schemas.microsoft.com/office/powerpoint/2010/main" val="1901214165"/>
              </p:ext>
            </p:extLst>
          </p:nvPr>
        </p:nvGraphicFramePr>
        <p:xfrm>
          <a:off x="1115616" y="1556792"/>
          <a:ext cx="7139136" cy="367240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1C366EF-D4E0-4B29-AAF2-BDE8C7CF8CDD}"/>
              </a:ext>
            </a:extLst>
          </p:cNvPr>
          <p:cNvSpPr txBox="1"/>
          <p:nvPr/>
        </p:nvSpPr>
        <p:spPr>
          <a:xfrm>
            <a:off x="734886" y="5229200"/>
            <a:ext cx="8229601" cy="646331"/>
          </a:xfrm>
          <a:prstGeom prst="rect">
            <a:avLst/>
          </a:prstGeom>
          <a:noFill/>
        </p:spPr>
        <p:txBody>
          <a:bodyPr wrap="square" rtlCol="0">
            <a:spAutoFit/>
          </a:bodyPr>
          <a:lstStyle/>
          <a:p>
            <a:r>
              <a:rPr lang="en-US" dirty="0"/>
              <a:t>This visualization will help the provider understand in Q3 they have done well (99.1 mean score)</a:t>
            </a:r>
          </a:p>
        </p:txBody>
      </p:sp>
    </p:spTree>
    <p:extLst>
      <p:ext uri="{BB962C8B-B14F-4D97-AF65-F5344CB8AC3E}">
        <p14:creationId xmlns:p14="http://schemas.microsoft.com/office/powerpoint/2010/main" val="208730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36AF-6183-B647-B163-719237A28622}"/>
              </a:ext>
            </a:extLst>
          </p:cNvPr>
          <p:cNvSpPr>
            <a:spLocks noGrp="1"/>
          </p:cNvSpPr>
          <p:nvPr>
            <p:ph type="title"/>
          </p:nvPr>
        </p:nvSpPr>
        <p:spPr/>
        <p:txBody>
          <a:bodyPr>
            <a:normAutofit fontScale="90000"/>
          </a:bodyPr>
          <a:lstStyle/>
          <a:p>
            <a:pPr algn="l"/>
            <a:r>
              <a:rPr lang="en-US" sz="3200" b="1" dirty="0">
                <a:solidFill>
                  <a:srgbClr val="0070C0"/>
                </a:solidFill>
                <a:latin typeface="Calibri" pitchFamily="34" charset="0"/>
              </a:rPr>
              <a:t>Mid Point – Check</a:t>
            </a:r>
            <a:br>
              <a:rPr lang="en-US" sz="3200" b="1" dirty="0">
                <a:solidFill>
                  <a:srgbClr val="0070C0"/>
                </a:solidFill>
                <a:latin typeface="Calibri" pitchFamily="34" charset="0"/>
              </a:rPr>
            </a:br>
            <a:r>
              <a:rPr lang="en-US" sz="3200" dirty="0">
                <a:solidFill>
                  <a:srgbClr val="0070C0"/>
                </a:solidFill>
                <a:latin typeface="Calibri" pitchFamily="34" charset="0"/>
              </a:rPr>
              <a:t>Viz 2: Top Box score of Ambulatory service line for last 4 quarters.</a:t>
            </a:r>
          </a:p>
        </p:txBody>
      </p:sp>
      <mc:AlternateContent xmlns:mc="http://schemas.openxmlformats.org/markup-compatibility/2006" xmlns:cx1="http://schemas.microsoft.com/office/drawing/2015/9/8/chartex">
        <mc:Choice Requires="cx1">
          <p:graphicFrame>
            <p:nvGraphicFramePr>
              <p:cNvPr id="7" name="Content Placeholder 6">
                <a:extLst>
                  <a:ext uri="{FF2B5EF4-FFF2-40B4-BE49-F238E27FC236}">
                    <a16:creationId xmlns:a16="http://schemas.microsoft.com/office/drawing/2014/main" id="{95038FB1-E291-1446-8044-01900C486C84}"/>
                  </a:ext>
                </a:extLst>
              </p:cNvPr>
              <p:cNvGraphicFramePr>
                <a:graphicFrameLocks noGrp="1"/>
              </p:cNvGraphicFramePr>
              <p:nvPr>
                <p:ph idx="1"/>
              </p:nvPr>
            </p:nvGraphicFramePr>
            <p:xfrm>
              <a:off x="457200" y="1711250"/>
              <a:ext cx="5050904" cy="37052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7" name="Content Placeholder 6">
                <a:extLst>
                  <a:ext uri="{FF2B5EF4-FFF2-40B4-BE49-F238E27FC236}">
                    <a16:creationId xmlns:a16="http://schemas.microsoft.com/office/drawing/2014/main" id="{95038FB1-E291-1446-8044-01900C486C84}"/>
                  </a:ext>
                </a:extLst>
              </p:cNvPr>
              <p:cNvPicPr>
                <a:picLocks noGrp="1" noRot="1" noChangeAspect="1" noMove="1" noResize="1" noEditPoints="1" noAdjustHandles="1" noChangeArrowheads="1" noChangeShapeType="1"/>
              </p:cNvPicPr>
              <p:nvPr/>
            </p:nvPicPr>
            <p:blipFill>
              <a:blip r:embed="rId3"/>
              <a:stretch>
                <a:fillRect/>
              </a:stretch>
            </p:blipFill>
            <p:spPr>
              <a:xfrm>
                <a:off x="457200" y="1711250"/>
                <a:ext cx="5050904" cy="3705275"/>
              </a:xfrm>
              <a:prstGeom prst="rect">
                <a:avLst/>
              </a:prstGeom>
            </p:spPr>
          </p:pic>
        </mc:Fallback>
      </mc:AlternateContent>
      <p:graphicFrame>
        <p:nvGraphicFramePr>
          <p:cNvPr id="8" name="Table 7">
            <a:extLst>
              <a:ext uri="{FF2B5EF4-FFF2-40B4-BE49-F238E27FC236}">
                <a16:creationId xmlns:a16="http://schemas.microsoft.com/office/drawing/2014/main" id="{4519224D-5D45-6C44-A64E-4DEDB802A30D}"/>
              </a:ext>
            </a:extLst>
          </p:cNvPr>
          <p:cNvGraphicFramePr>
            <a:graphicFrameLocks noGrp="1"/>
          </p:cNvGraphicFramePr>
          <p:nvPr/>
        </p:nvGraphicFramePr>
        <p:xfrm>
          <a:off x="5940152" y="3140968"/>
          <a:ext cx="2184400" cy="1016000"/>
        </p:xfrm>
        <a:graphic>
          <a:graphicData uri="http://schemas.openxmlformats.org/drawingml/2006/table">
            <a:tbl>
              <a:tblPr/>
              <a:tblGrid>
                <a:gridCol w="826273">
                  <a:extLst>
                    <a:ext uri="{9D8B030D-6E8A-4147-A177-3AD203B41FA5}">
                      <a16:colId xmlns:a16="http://schemas.microsoft.com/office/drawing/2014/main" val="218031729"/>
                    </a:ext>
                  </a:extLst>
                </a:gridCol>
                <a:gridCol w="1358127">
                  <a:extLst>
                    <a:ext uri="{9D8B030D-6E8A-4147-A177-3AD203B41FA5}">
                      <a16:colId xmlns:a16="http://schemas.microsoft.com/office/drawing/2014/main" val="3697295686"/>
                    </a:ext>
                  </a:extLst>
                </a:gridCol>
              </a:tblGrid>
              <a:tr h="203200">
                <a:tc>
                  <a:txBody>
                    <a:bodyPr/>
                    <a:lstStyle/>
                    <a:p>
                      <a:pPr algn="l" fontAlgn="b"/>
                      <a:r>
                        <a:rPr lang="en-IN" sz="1200" b="1" i="0" u="none" strike="noStrike">
                          <a:solidFill>
                            <a:srgbClr val="000000"/>
                          </a:solidFill>
                          <a:effectLst/>
                          <a:latin typeface="Calibri" panose="020F0502020204030204" pitchFamily="34" charset="0"/>
                        </a:rPr>
                        <a:t>Quarter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200" b="1" i="0" u="none" strike="noStrike">
                          <a:solidFill>
                            <a:srgbClr val="000000"/>
                          </a:solidFill>
                          <a:effectLst/>
                          <a:latin typeface="Calibri" panose="020F0502020204030204" pitchFamily="34" charset="0"/>
                        </a:rPr>
                        <a:t>Top Box score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042263"/>
                  </a:ext>
                </a:extLst>
              </a:tr>
              <a:tr h="203200">
                <a:tc>
                  <a:txBody>
                    <a:bodyPr/>
                    <a:lstStyle/>
                    <a:p>
                      <a:pPr algn="l" fontAlgn="b"/>
                      <a:r>
                        <a:rPr lang="en-IN" sz="1200" b="0" i="0" u="none" strike="noStrike">
                          <a:solidFill>
                            <a:srgbClr val="000000"/>
                          </a:solidFill>
                          <a:effectLst/>
                          <a:latin typeface="Calibri" panose="020F0502020204030204" pitchFamily="34" charset="0"/>
                        </a:rPr>
                        <a:t>Q1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67.2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5998240"/>
                  </a:ext>
                </a:extLst>
              </a:tr>
              <a:tr h="203200">
                <a:tc>
                  <a:txBody>
                    <a:bodyPr/>
                    <a:lstStyle/>
                    <a:p>
                      <a:pPr algn="l" fontAlgn="b"/>
                      <a:r>
                        <a:rPr lang="en-IN" sz="1200" b="0" i="0" u="none" strike="noStrike">
                          <a:solidFill>
                            <a:srgbClr val="000000"/>
                          </a:solidFill>
                          <a:effectLst/>
                          <a:latin typeface="Calibri" panose="020F0502020204030204" pitchFamily="34" charset="0"/>
                        </a:rPr>
                        <a:t>Q2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70.1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9652683"/>
                  </a:ext>
                </a:extLst>
              </a:tr>
              <a:tr h="203200">
                <a:tc>
                  <a:txBody>
                    <a:bodyPr/>
                    <a:lstStyle/>
                    <a:p>
                      <a:pPr algn="l" fontAlgn="b"/>
                      <a:r>
                        <a:rPr lang="en-IN" sz="1200" b="0" i="0" u="none" strike="noStrike">
                          <a:solidFill>
                            <a:srgbClr val="000000"/>
                          </a:solidFill>
                          <a:effectLst/>
                          <a:latin typeface="Calibri" panose="020F0502020204030204" pitchFamily="34" charset="0"/>
                        </a:rPr>
                        <a:t>Q3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a:solidFill>
                            <a:srgbClr val="000000"/>
                          </a:solidFill>
                          <a:effectLst/>
                          <a:latin typeface="Calibri" panose="020F0502020204030204" pitchFamily="34" charset="0"/>
                        </a:rPr>
                        <a:t>99.1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7963924"/>
                  </a:ext>
                </a:extLst>
              </a:tr>
              <a:tr h="203200">
                <a:tc>
                  <a:txBody>
                    <a:bodyPr/>
                    <a:lstStyle/>
                    <a:p>
                      <a:pPr algn="l" fontAlgn="b"/>
                      <a:r>
                        <a:rPr lang="en-IN" sz="1200" b="0" i="0" u="none" strike="noStrike">
                          <a:solidFill>
                            <a:srgbClr val="000000"/>
                          </a:solidFill>
                          <a:effectLst/>
                          <a:latin typeface="Calibri" panose="020F0502020204030204" pitchFamily="34" charset="0"/>
                        </a:rPr>
                        <a:t>Q4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0" i="0" u="none" strike="noStrike" dirty="0">
                          <a:solidFill>
                            <a:srgbClr val="000000"/>
                          </a:solidFill>
                          <a:effectLst/>
                          <a:latin typeface="Calibri" panose="020F0502020204030204" pitchFamily="34" charset="0"/>
                        </a:rPr>
                        <a:t>80.1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559699"/>
                  </a:ext>
                </a:extLst>
              </a:tr>
            </a:tbl>
          </a:graphicData>
        </a:graphic>
      </p:graphicFrame>
    </p:spTree>
    <p:extLst>
      <p:ext uri="{BB962C8B-B14F-4D97-AF65-F5344CB8AC3E}">
        <p14:creationId xmlns:p14="http://schemas.microsoft.com/office/powerpoint/2010/main" val="193440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7E20-04C0-AD43-ADDB-A254D1BA3F0B}"/>
              </a:ext>
            </a:extLst>
          </p:cNvPr>
          <p:cNvSpPr>
            <a:spLocks noGrp="1"/>
          </p:cNvSpPr>
          <p:nvPr>
            <p:ph type="title"/>
          </p:nvPr>
        </p:nvSpPr>
        <p:spPr/>
        <p:txBody>
          <a:bodyPr>
            <a:normAutofit/>
          </a:bodyPr>
          <a:lstStyle/>
          <a:p>
            <a:pPr algn="l"/>
            <a:r>
              <a:rPr lang="en-US" sz="3200" b="1" dirty="0">
                <a:solidFill>
                  <a:srgbClr val="0070C0"/>
                </a:solidFill>
                <a:latin typeface="Calibri" pitchFamily="34" charset="0"/>
              </a:rPr>
              <a:t>Mid Point – Check </a:t>
            </a:r>
            <a:br>
              <a:rPr lang="en-US" sz="3200" b="1" dirty="0">
                <a:solidFill>
                  <a:srgbClr val="0070C0"/>
                </a:solidFill>
                <a:latin typeface="Calibri" pitchFamily="34" charset="0"/>
              </a:rPr>
            </a:br>
            <a:r>
              <a:rPr lang="en-US" sz="3200" dirty="0">
                <a:solidFill>
                  <a:srgbClr val="0070C0"/>
                </a:solidFill>
                <a:latin typeface="Calibri" pitchFamily="34" charset="0"/>
              </a:rPr>
              <a:t>Challenges</a:t>
            </a:r>
          </a:p>
        </p:txBody>
      </p:sp>
      <p:sp>
        <p:nvSpPr>
          <p:cNvPr id="3" name="Content Placeholder 2">
            <a:extLst>
              <a:ext uri="{FF2B5EF4-FFF2-40B4-BE49-F238E27FC236}">
                <a16:creationId xmlns:a16="http://schemas.microsoft.com/office/drawing/2014/main" id="{FDF7259B-5D3B-D744-BD32-10F7F596C1B6}"/>
              </a:ext>
            </a:extLst>
          </p:cNvPr>
          <p:cNvSpPr>
            <a:spLocks noGrp="1"/>
          </p:cNvSpPr>
          <p:nvPr>
            <p:ph idx="1"/>
          </p:nvPr>
        </p:nvSpPr>
        <p:spPr>
          <a:xfrm>
            <a:off x="457200" y="1268760"/>
            <a:ext cx="8229600" cy="4525963"/>
          </a:xfrm>
        </p:spPr>
        <p:txBody>
          <a:bodyPr>
            <a:normAutofit lnSpcReduction="10000"/>
          </a:bodyPr>
          <a:lstStyle/>
          <a:p>
            <a:r>
              <a:rPr lang="en-US" dirty="0"/>
              <a:t>As it’s a survey data, it was bit hard to analyze.</a:t>
            </a:r>
          </a:p>
          <a:p>
            <a:r>
              <a:rPr lang="en-US" dirty="0"/>
              <a:t>It really took lot of time to understand and to segregate and finalize the metrics for the data.(Coming up with proper statics was challenging)</a:t>
            </a:r>
          </a:p>
          <a:p>
            <a:r>
              <a:rPr lang="en-US" dirty="0"/>
              <a:t>All of the team members are new to Power BI to build the viz , and it took bit long to understand and build wizards.</a:t>
            </a:r>
          </a:p>
          <a:p>
            <a:endParaRPr lang="en-US" dirty="0"/>
          </a:p>
        </p:txBody>
      </p:sp>
    </p:spTree>
    <p:extLst>
      <p:ext uri="{BB962C8B-B14F-4D97-AF65-F5344CB8AC3E}">
        <p14:creationId xmlns:p14="http://schemas.microsoft.com/office/powerpoint/2010/main" val="158208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E754-7C40-4348-AC93-FDD9F64E0B1A}"/>
              </a:ext>
            </a:extLst>
          </p:cNvPr>
          <p:cNvSpPr>
            <a:spLocks noGrp="1"/>
          </p:cNvSpPr>
          <p:nvPr>
            <p:ph type="title"/>
          </p:nvPr>
        </p:nvSpPr>
        <p:spPr/>
        <p:txBody>
          <a:bodyPr/>
          <a:lstStyle/>
          <a:p>
            <a:pPr algn="l"/>
            <a:r>
              <a:rPr lang="en-US" sz="3200" b="1" dirty="0">
                <a:solidFill>
                  <a:srgbClr val="0070C0"/>
                </a:solidFill>
                <a:latin typeface="Calibri" pitchFamily="34" charset="0"/>
              </a:rPr>
              <a:t>Mid Point – Check </a:t>
            </a:r>
            <a:br>
              <a:rPr lang="en-US" sz="3200" b="1" dirty="0">
                <a:solidFill>
                  <a:srgbClr val="0070C0"/>
                </a:solidFill>
                <a:latin typeface="Calibri" pitchFamily="34" charset="0"/>
              </a:rPr>
            </a:br>
            <a:r>
              <a:rPr lang="en-US" sz="3200" dirty="0">
                <a:solidFill>
                  <a:srgbClr val="0070C0"/>
                </a:solidFill>
                <a:latin typeface="Calibri" pitchFamily="34" charset="0"/>
              </a:rPr>
              <a:t>Next Steps</a:t>
            </a:r>
          </a:p>
        </p:txBody>
      </p:sp>
      <p:sp>
        <p:nvSpPr>
          <p:cNvPr id="3" name="Content Placeholder 2">
            <a:extLst>
              <a:ext uri="{FF2B5EF4-FFF2-40B4-BE49-F238E27FC236}">
                <a16:creationId xmlns:a16="http://schemas.microsoft.com/office/drawing/2014/main" id="{E24B3D4B-6A48-694F-9677-3E779F16B28D}"/>
              </a:ext>
            </a:extLst>
          </p:cNvPr>
          <p:cNvSpPr>
            <a:spLocks noGrp="1"/>
          </p:cNvSpPr>
          <p:nvPr>
            <p:ph idx="1"/>
          </p:nvPr>
        </p:nvSpPr>
        <p:spPr>
          <a:xfrm>
            <a:off x="457200" y="1268760"/>
            <a:ext cx="8229600" cy="4525963"/>
          </a:xfrm>
        </p:spPr>
        <p:txBody>
          <a:bodyPr/>
          <a:lstStyle/>
          <a:p>
            <a:r>
              <a:rPr lang="en-US" dirty="0"/>
              <a:t>Further Analysis of the survey data for various service lines (Emergency </a:t>
            </a:r>
            <a:r>
              <a:rPr lang="en-US" dirty="0" err="1"/>
              <a:t>etc</a:t>
            </a:r>
            <a:r>
              <a:rPr lang="en-US" dirty="0"/>
              <a:t>)</a:t>
            </a:r>
          </a:p>
          <a:p>
            <a:r>
              <a:rPr lang="en-US" dirty="0"/>
              <a:t>Develop 2 complete dashboards with multiple wizards(Viz).</a:t>
            </a:r>
          </a:p>
          <a:p>
            <a:r>
              <a:rPr lang="en-US" dirty="0"/>
              <a:t>Complete end to end integration of the application. </a:t>
            </a:r>
          </a:p>
          <a:p>
            <a:r>
              <a:rPr lang="en-US" dirty="0"/>
              <a:t>Professor/TA feedback action items.</a:t>
            </a:r>
          </a:p>
          <a:p>
            <a:endParaRPr lang="en-US" dirty="0"/>
          </a:p>
        </p:txBody>
      </p:sp>
    </p:spTree>
    <p:extLst>
      <p:ext uri="{BB962C8B-B14F-4D97-AF65-F5344CB8AC3E}">
        <p14:creationId xmlns:p14="http://schemas.microsoft.com/office/powerpoint/2010/main" val="3015927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9121" y="73083"/>
            <a:ext cx="7772400" cy="784391"/>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IN" sz="2400" b="1" dirty="0">
                <a:solidFill>
                  <a:srgbClr val="0070C0"/>
                </a:solidFill>
                <a:latin typeface="Calibri" pitchFamily="34" charset="0"/>
                <a:ea typeface="+mj-ea"/>
                <a:cs typeface="Helvetica"/>
              </a:rPr>
              <a:t>Project &amp; Collaboration Plan</a:t>
            </a:r>
          </a:p>
        </p:txBody>
      </p:sp>
      <p:graphicFrame>
        <p:nvGraphicFramePr>
          <p:cNvPr id="5" name="Table 4"/>
          <p:cNvGraphicFramePr>
            <a:graphicFrameLocks noGrp="1"/>
          </p:cNvGraphicFramePr>
          <p:nvPr>
            <p:extLst>
              <p:ext uri="{D42A27DB-BD31-4B8C-83A1-F6EECF244321}">
                <p14:modId xmlns:p14="http://schemas.microsoft.com/office/powerpoint/2010/main" val="1859356345"/>
              </p:ext>
            </p:extLst>
          </p:nvPr>
        </p:nvGraphicFramePr>
        <p:xfrm>
          <a:off x="359122" y="1268760"/>
          <a:ext cx="8173319" cy="4546600"/>
        </p:xfrm>
        <a:graphic>
          <a:graphicData uri="http://schemas.openxmlformats.org/drawingml/2006/table">
            <a:tbl>
              <a:tblPr firstRow="1" bandRow="1">
                <a:tableStyleId>{5C22544A-7EE6-4342-B048-85BDC9FD1C3A}</a:tableStyleId>
              </a:tblPr>
              <a:tblGrid>
                <a:gridCol w="1188542">
                  <a:extLst>
                    <a:ext uri="{9D8B030D-6E8A-4147-A177-3AD203B41FA5}">
                      <a16:colId xmlns:a16="http://schemas.microsoft.com/office/drawing/2014/main" val="833317269"/>
                    </a:ext>
                  </a:extLst>
                </a:gridCol>
                <a:gridCol w="2952328">
                  <a:extLst>
                    <a:ext uri="{9D8B030D-6E8A-4147-A177-3AD203B41FA5}">
                      <a16:colId xmlns:a16="http://schemas.microsoft.com/office/drawing/2014/main" val="2487354625"/>
                    </a:ext>
                  </a:extLst>
                </a:gridCol>
                <a:gridCol w="763121">
                  <a:extLst>
                    <a:ext uri="{9D8B030D-6E8A-4147-A177-3AD203B41FA5}">
                      <a16:colId xmlns:a16="http://schemas.microsoft.com/office/drawing/2014/main" val="3915695092"/>
                    </a:ext>
                  </a:extLst>
                </a:gridCol>
                <a:gridCol w="1973183">
                  <a:extLst>
                    <a:ext uri="{9D8B030D-6E8A-4147-A177-3AD203B41FA5}">
                      <a16:colId xmlns:a16="http://schemas.microsoft.com/office/drawing/2014/main" val="2821381729"/>
                    </a:ext>
                  </a:extLst>
                </a:gridCol>
                <a:gridCol w="1296145">
                  <a:extLst>
                    <a:ext uri="{9D8B030D-6E8A-4147-A177-3AD203B41FA5}">
                      <a16:colId xmlns:a16="http://schemas.microsoft.com/office/drawing/2014/main" val="1593969579"/>
                    </a:ext>
                  </a:extLst>
                </a:gridCol>
              </a:tblGrid>
              <a:tr h="370840">
                <a:tc>
                  <a:txBody>
                    <a:bodyPr/>
                    <a:lstStyle/>
                    <a:p>
                      <a:r>
                        <a:rPr lang="en-US" sz="1200" dirty="0"/>
                        <a:t>Activity / Phase</a:t>
                      </a:r>
                    </a:p>
                  </a:txBody>
                  <a:tcPr/>
                </a:tc>
                <a:tc>
                  <a:txBody>
                    <a:bodyPr/>
                    <a:lstStyle/>
                    <a:p>
                      <a:r>
                        <a:rPr lang="en-US" sz="1200" dirty="0"/>
                        <a:t>Description</a:t>
                      </a:r>
                    </a:p>
                  </a:txBody>
                  <a:tcPr/>
                </a:tc>
                <a:tc>
                  <a:txBody>
                    <a:bodyPr/>
                    <a:lstStyle/>
                    <a:p>
                      <a:r>
                        <a:rPr lang="en-US" sz="1200" dirty="0"/>
                        <a:t>ETA</a:t>
                      </a:r>
                    </a:p>
                  </a:txBody>
                  <a:tcPr/>
                </a:tc>
                <a:tc>
                  <a:txBody>
                    <a:bodyPr/>
                    <a:lstStyle/>
                    <a:p>
                      <a:r>
                        <a:rPr lang="en-US" sz="1200" dirty="0"/>
                        <a:t>Responsible</a:t>
                      </a:r>
                      <a:r>
                        <a:rPr lang="en-US" sz="1200" baseline="0" dirty="0"/>
                        <a:t> </a:t>
                      </a:r>
                      <a:endParaRPr lang="en-US" sz="1200" dirty="0"/>
                    </a:p>
                  </a:txBody>
                  <a:tcPr/>
                </a:tc>
                <a:tc>
                  <a:txBody>
                    <a:bodyPr/>
                    <a:lstStyle/>
                    <a:p>
                      <a:r>
                        <a:rPr lang="en-US" sz="1200" dirty="0"/>
                        <a:t>Comments</a:t>
                      </a:r>
                    </a:p>
                  </a:txBody>
                  <a:tcPr/>
                </a:tc>
                <a:extLst>
                  <a:ext uri="{0D108BD9-81ED-4DB2-BD59-A6C34878D82A}">
                    <a16:rowId xmlns:a16="http://schemas.microsoft.com/office/drawing/2014/main" val="2252795837"/>
                  </a:ext>
                </a:extLst>
              </a:tr>
              <a:tr h="133216">
                <a:tc gridSpan="5">
                  <a:txBody>
                    <a:bodyPr/>
                    <a:lstStyle/>
                    <a:p>
                      <a:pPr algn="ctr"/>
                      <a:r>
                        <a:rPr lang="en-US" sz="1400" b="1" dirty="0">
                          <a:solidFill>
                            <a:srgbClr val="0070C0"/>
                          </a:solidFill>
                        </a:rPr>
                        <a:t>Project Plan</a:t>
                      </a:r>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690025823"/>
                  </a:ext>
                </a:extLst>
              </a:tr>
              <a:tr h="370840">
                <a:tc>
                  <a:txBody>
                    <a:bodyPr/>
                    <a:lstStyle/>
                    <a:p>
                      <a:r>
                        <a:rPr lang="en-US" sz="1200" baseline="0" dirty="0"/>
                        <a:t>Analysis </a:t>
                      </a:r>
                      <a:endParaRPr lang="en-US" sz="1200" dirty="0"/>
                    </a:p>
                  </a:txBody>
                  <a:tcPr/>
                </a:tc>
                <a:tc>
                  <a:txBody>
                    <a:bodyPr/>
                    <a:lstStyle/>
                    <a:p>
                      <a:r>
                        <a:rPr lang="en-US" sz="1200" dirty="0"/>
                        <a:t> Analyze</a:t>
                      </a:r>
                      <a:r>
                        <a:rPr lang="en-US" sz="1200" baseline="0" dirty="0"/>
                        <a:t> CAHPS Survey data,  define KPIs performance measurement</a:t>
                      </a:r>
                      <a:endParaRPr lang="en-US" sz="1200" dirty="0"/>
                    </a:p>
                  </a:txBody>
                  <a:tcPr/>
                </a:tc>
                <a:tc>
                  <a:txBody>
                    <a:bodyPr/>
                    <a:lstStyle/>
                    <a:p>
                      <a:r>
                        <a:rPr lang="en-US" sz="1200" dirty="0"/>
                        <a:t>Done</a:t>
                      </a:r>
                    </a:p>
                  </a:txBody>
                  <a:tcPr/>
                </a:tc>
                <a:tc>
                  <a:txBody>
                    <a:bodyPr/>
                    <a:lstStyle/>
                    <a:p>
                      <a:r>
                        <a:rPr lang="en-US" sz="1200" dirty="0"/>
                        <a:t>Anusha, Madhuri,</a:t>
                      </a:r>
                      <a:r>
                        <a:rPr lang="en-US" sz="1200" baseline="0" dirty="0"/>
                        <a:t> Yamini</a:t>
                      </a:r>
                      <a:endParaRPr lang="en-US" sz="1200" dirty="0"/>
                    </a:p>
                  </a:txBody>
                  <a:tcPr/>
                </a:tc>
                <a:tc>
                  <a:txBody>
                    <a:bodyPr/>
                    <a:lstStyle/>
                    <a:p>
                      <a:endParaRPr lang="en-US" sz="1200" dirty="0"/>
                    </a:p>
                  </a:txBody>
                  <a:tcPr/>
                </a:tc>
                <a:extLst>
                  <a:ext uri="{0D108BD9-81ED-4DB2-BD59-A6C34878D82A}">
                    <a16:rowId xmlns:a16="http://schemas.microsoft.com/office/drawing/2014/main" val="859507757"/>
                  </a:ext>
                </a:extLst>
              </a:tr>
              <a:tr h="370840">
                <a:tc>
                  <a:txBody>
                    <a:bodyPr/>
                    <a:lstStyle/>
                    <a:p>
                      <a:r>
                        <a:rPr lang="en-US" sz="1200" dirty="0"/>
                        <a:t>Design</a:t>
                      </a:r>
                    </a:p>
                  </a:txBody>
                  <a:tcPr/>
                </a:tc>
                <a:tc>
                  <a:txBody>
                    <a:bodyPr/>
                    <a:lstStyle/>
                    <a:p>
                      <a:r>
                        <a:rPr lang="en-US" sz="1200" dirty="0"/>
                        <a:t>Design</a:t>
                      </a:r>
                      <a:r>
                        <a:rPr lang="en-US" sz="1200" baseline="0" dirty="0"/>
                        <a:t> tables, visual charts/components – High level design</a:t>
                      </a:r>
                      <a:endParaRPr lang="en-US" sz="1200" dirty="0"/>
                    </a:p>
                  </a:txBody>
                  <a:tcPr/>
                </a:tc>
                <a:tc>
                  <a:txBody>
                    <a:bodyPr/>
                    <a:lstStyle/>
                    <a:p>
                      <a:r>
                        <a:rPr lang="en-US" sz="1200" dirty="0"/>
                        <a:t>Done</a:t>
                      </a:r>
                    </a:p>
                  </a:txBody>
                  <a:tcPr/>
                </a:tc>
                <a:tc>
                  <a:txBody>
                    <a:bodyPr/>
                    <a:lstStyle/>
                    <a:p>
                      <a:r>
                        <a:rPr lang="en-US" sz="1200" dirty="0"/>
                        <a:t>Anusha, Madhuri,</a:t>
                      </a:r>
                      <a:r>
                        <a:rPr lang="en-US" sz="1200" baseline="0" dirty="0"/>
                        <a:t> Yamini</a:t>
                      </a:r>
                      <a:endParaRPr lang="en-US" sz="1200" dirty="0"/>
                    </a:p>
                  </a:txBody>
                  <a:tcPr/>
                </a:tc>
                <a:tc>
                  <a:txBody>
                    <a:bodyPr/>
                    <a:lstStyle/>
                    <a:p>
                      <a:endParaRPr lang="en-US" sz="1200"/>
                    </a:p>
                  </a:txBody>
                  <a:tcPr/>
                </a:tc>
                <a:extLst>
                  <a:ext uri="{0D108BD9-81ED-4DB2-BD59-A6C34878D82A}">
                    <a16:rowId xmlns:a16="http://schemas.microsoft.com/office/drawing/2014/main" val="2621333865"/>
                  </a:ext>
                </a:extLst>
              </a:tr>
              <a:tr h="370840">
                <a:tc>
                  <a:txBody>
                    <a:bodyPr/>
                    <a:lstStyle/>
                    <a:p>
                      <a:r>
                        <a:rPr lang="en-US" sz="1200" dirty="0"/>
                        <a:t>Development</a:t>
                      </a:r>
                    </a:p>
                  </a:txBody>
                  <a:tcPr/>
                </a:tc>
                <a:tc>
                  <a:txBody>
                    <a:bodyPr/>
                    <a:lstStyle/>
                    <a:p>
                      <a:r>
                        <a:rPr lang="en-US" sz="1200" dirty="0"/>
                        <a:t>Define tables,</a:t>
                      </a:r>
                      <a:r>
                        <a:rPr lang="en-US" sz="1200" baseline="0" dirty="0"/>
                        <a:t> data access layer, and visual dashboards and charts</a:t>
                      </a:r>
                      <a:endParaRPr lang="en-US" sz="1200" dirty="0"/>
                    </a:p>
                  </a:txBody>
                  <a:tcPr/>
                </a:tc>
                <a:tc>
                  <a:txBody>
                    <a:bodyPr/>
                    <a:lstStyle/>
                    <a:p>
                      <a:r>
                        <a:rPr lang="en-US" sz="1200" dirty="0"/>
                        <a:t>April 18th</a:t>
                      </a:r>
                    </a:p>
                  </a:txBody>
                  <a:tcPr/>
                </a:tc>
                <a:tc>
                  <a:txBody>
                    <a:bodyPr/>
                    <a:lstStyle/>
                    <a:p>
                      <a:r>
                        <a:rPr lang="en-US" sz="1200" dirty="0"/>
                        <a:t>Anusha, Madhuri,</a:t>
                      </a:r>
                      <a:r>
                        <a:rPr lang="en-US" sz="1200" baseline="0" dirty="0"/>
                        <a:t> Yamini</a:t>
                      </a:r>
                      <a:endParaRPr lang="en-US" sz="1200" dirty="0"/>
                    </a:p>
                  </a:txBody>
                  <a:tcPr/>
                </a:tc>
                <a:tc>
                  <a:txBody>
                    <a:bodyPr/>
                    <a:lstStyle/>
                    <a:p>
                      <a:r>
                        <a:rPr lang="en-US" sz="1200" dirty="0"/>
                        <a:t>20% od development is done. Just 2 viz are designed.</a:t>
                      </a:r>
                    </a:p>
                  </a:txBody>
                  <a:tcPr/>
                </a:tc>
                <a:extLst>
                  <a:ext uri="{0D108BD9-81ED-4DB2-BD59-A6C34878D82A}">
                    <a16:rowId xmlns:a16="http://schemas.microsoft.com/office/drawing/2014/main" val="530608061"/>
                  </a:ext>
                </a:extLst>
              </a:tr>
              <a:tr h="370840">
                <a:tc>
                  <a:txBody>
                    <a:bodyPr/>
                    <a:lstStyle/>
                    <a:p>
                      <a:r>
                        <a:rPr lang="en-US" sz="1200" dirty="0"/>
                        <a:t>Validation</a:t>
                      </a:r>
                    </a:p>
                  </a:txBody>
                  <a:tcPr/>
                </a:tc>
                <a:tc>
                  <a:txBody>
                    <a:bodyPr/>
                    <a:lstStyle/>
                    <a:p>
                      <a:r>
                        <a:rPr lang="en-US" sz="1200" dirty="0"/>
                        <a:t>Review KPIs and validate</a:t>
                      </a:r>
                      <a:r>
                        <a:rPr lang="en-US" sz="1200" baseline="0" dirty="0"/>
                        <a:t> the results in </a:t>
                      </a:r>
                      <a:r>
                        <a:rPr lang="en-US" sz="1200" baseline="0" dirty="0" err="1"/>
                        <a:t>dashoards</a:t>
                      </a:r>
                      <a:endParaRPr lang="en-US" sz="1200" dirty="0"/>
                    </a:p>
                  </a:txBody>
                  <a:tcPr/>
                </a:tc>
                <a:tc>
                  <a:txBody>
                    <a:bodyPr/>
                    <a:lstStyle/>
                    <a:p>
                      <a:r>
                        <a:rPr lang="en-US" sz="1200" dirty="0"/>
                        <a:t>April 20th</a:t>
                      </a:r>
                    </a:p>
                  </a:txBody>
                  <a:tcPr/>
                </a:tc>
                <a:tc>
                  <a:txBody>
                    <a:bodyPr/>
                    <a:lstStyle/>
                    <a:p>
                      <a:r>
                        <a:rPr lang="en-US" sz="1200" dirty="0"/>
                        <a:t>Yamini, Anusha</a:t>
                      </a:r>
                    </a:p>
                  </a:txBody>
                  <a:tcPr/>
                </a:tc>
                <a:tc>
                  <a:txBody>
                    <a:bodyPr/>
                    <a:lstStyle/>
                    <a:p>
                      <a:endParaRPr lang="en-US" sz="1200" dirty="0"/>
                    </a:p>
                  </a:txBody>
                  <a:tcPr/>
                </a:tc>
                <a:extLst>
                  <a:ext uri="{0D108BD9-81ED-4DB2-BD59-A6C34878D82A}">
                    <a16:rowId xmlns:a16="http://schemas.microsoft.com/office/drawing/2014/main" val="2192451231"/>
                  </a:ext>
                </a:extLst>
              </a:tr>
              <a:tr h="370840">
                <a:tc>
                  <a:txBody>
                    <a:bodyPr/>
                    <a:lstStyle/>
                    <a:p>
                      <a:r>
                        <a:rPr lang="en-US" sz="1200" dirty="0"/>
                        <a:t>Project Presentation</a:t>
                      </a:r>
                    </a:p>
                  </a:txBody>
                  <a:tcPr/>
                </a:tc>
                <a:tc>
                  <a:txBody>
                    <a:bodyPr/>
                    <a:lstStyle/>
                    <a:p>
                      <a:r>
                        <a:rPr lang="en-US" sz="1200" dirty="0"/>
                        <a:t>Configure</a:t>
                      </a:r>
                      <a:r>
                        <a:rPr lang="en-US" sz="1200" baseline="0" dirty="0"/>
                        <a:t> the prototype in Azure cloud for presentation along with slides.</a:t>
                      </a:r>
                      <a:endParaRPr lang="en-US" sz="1200" dirty="0"/>
                    </a:p>
                  </a:txBody>
                  <a:tcPr/>
                </a:tc>
                <a:tc>
                  <a:txBody>
                    <a:bodyPr/>
                    <a:lstStyle/>
                    <a:p>
                      <a:r>
                        <a:rPr lang="en-US" sz="1200" dirty="0"/>
                        <a:t>TBD</a:t>
                      </a:r>
                    </a:p>
                  </a:txBody>
                  <a:tcPr/>
                </a:tc>
                <a:tc>
                  <a:txBody>
                    <a:bodyPr/>
                    <a:lstStyle/>
                    <a:p>
                      <a:r>
                        <a:rPr lang="en-US" sz="1200" dirty="0"/>
                        <a:t>Anusha, Madhuri,</a:t>
                      </a:r>
                      <a:r>
                        <a:rPr lang="en-US" sz="1200" baseline="0" dirty="0"/>
                        <a:t> Yamini</a:t>
                      </a:r>
                      <a:endParaRPr lang="en-US" sz="1200" dirty="0"/>
                    </a:p>
                  </a:txBody>
                  <a:tcPr/>
                </a:tc>
                <a:tc>
                  <a:txBody>
                    <a:bodyPr/>
                    <a:lstStyle/>
                    <a:p>
                      <a:r>
                        <a:rPr lang="en-US" sz="1200" dirty="0"/>
                        <a:t>Give timelines are tentative.</a:t>
                      </a:r>
                    </a:p>
                  </a:txBody>
                  <a:tcPr/>
                </a:tc>
                <a:extLst>
                  <a:ext uri="{0D108BD9-81ED-4DB2-BD59-A6C34878D82A}">
                    <a16:rowId xmlns:a16="http://schemas.microsoft.com/office/drawing/2014/main" val="3491745985"/>
                  </a:ext>
                </a:extLst>
              </a:tr>
              <a:tr h="206712">
                <a:tc gridSpan="5">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noProof="0" dirty="0">
                          <a:solidFill>
                            <a:srgbClr val="0070C0"/>
                          </a:solidFill>
                          <a:latin typeface="+mn-lt"/>
                          <a:ea typeface="+mn-ea"/>
                          <a:cs typeface="+mn-cs"/>
                        </a:rPr>
                        <a:t>Project Plan</a:t>
                      </a: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a:ea typeface="+mn-ea"/>
                        <a:cs typeface="+mn-cs"/>
                      </a:endParaRPr>
                    </a:p>
                  </a:txBody>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a:ea typeface="+mn-ea"/>
                        <a:cs typeface="+mn-cs"/>
                      </a:endParaRPr>
                    </a:p>
                  </a:txBody>
                  <a:tcPr/>
                </a:tc>
                <a:extLst>
                  <a:ext uri="{0D108BD9-81ED-4DB2-BD59-A6C34878D82A}">
                    <a16:rowId xmlns:a16="http://schemas.microsoft.com/office/drawing/2014/main" val="693941255"/>
                  </a:ext>
                </a:extLst>
              </a:tr>
              <a:tr h="370840">
                <a:tc>
                  <a:txBody>
                    <a:bodyPr/>
                    <a:lstStyle/>
                    <a:p>
                      <a:r>
                        <a:rPr lang="en-US" sz="1200" dirty="0"/>
                        <a:t>Design Sessions</a:t>
                      </a:r>
                    </a:p>
                  </a:txBody>
                  <a:tcPr/>
                </a:tc>
                <a:tc>
                  <a:txBody>
                    <a:bodyPr/>
                    <a:lstStyle/>
                    <a:p>
                      <a:r>
                        <a:rPr lang="en-US" sz="1200" dirty="0"/>
                        <a:t>Meet daily 1</a:t>
                      </a:r>
                      <a:r>
                        <a:rPr lang="en-US" sz="1200" baseline="0" dirty="0"/>
                        <a:t> </a:t>
                      </a:r>
                      <a:r>
                        <a:rPr lang="en-US" sz="1200" baseline="0" dirty="0" err="1"/>
                        <a:t>hr</a:t>
                      </a:r>
                      <a:r>
                        <a:rPr lang="en-US" sz="1200" baseline="0" dirty="0"/>
                        <a:t> to </a:t>
                      </a:r>
                      <a:r>
                        <a:rPr lang="en-US" sz="1200" baseline="0" dirty="0" err="1"/>
                        <a:t>anlyze</a:t>
                      </a:r>
                      <a:r>
                        <a:rPr lang="en-US" sz="1200" baseline="0" dirty="0"/>
                        <a:t> survey data to define tables, charts and dashboards</a:t>
                      </a:r>
                      <a:endParaRPr lang="en-US" sz="1200" dirty="0"/>
                    </a:p>
                  </a:txBody>
                  <a:tcPr/>
                </a:tc>
                <a:tc>
                  <a:txBody>
                    <a:bodyPr/>
                    <a:lstStyle/>
                    <a:p>
                      <a:r>
                        <a:rPr lang="en-US" sz="1200" dirty="0"/>
                        <a:t>Daily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a:t>Anusha, Madhuri,</a:t>
                      </a:r>
                      <a:r>
                        <a:rPr lang="en-US" sz="1200" baseline="0"/>
                        <a:t> Yamini</a:t>
                      </a:r>
                      <a:endParaRPr lang="en-US" sz="1200"/>
                    </a:p>
                    <a:p>
                      <a:endParaRPr lang="en-US" sz="1200" dirty="0"/>
                    </a:p>
                  </a:txBody>
                  <a:tcPr/>
                </a:tc>
                <a:tc>
                  <a:txBody>
                    <a:bodyPr/>
                    <a:lstStyle/>
                    <a:p>
                      <a:r>
                        <a:rPr lang="en-US" sz="1200" dirty="0"/>
                        <a:t>Daily till design is completed.</a:t>
                      </a:r>
                    </a:p>
                  </a:txBody>
                  <a:tcPr/>
                </a:tc>
                <a:extLst>
                  <a:ext uri="{0D108BD9-81ED-4DB2-BD59-A6C34878D82A}">
                    <a16:rowId xmlns:a16="http://schemas.microsoft.com/office/drawing/2014/main" val="3047548591"/>
                  </a:ext>
                </a:extLst>
              </a:tr>
              <a:tr h="370840">
                <a:tc>
                  <a:txBody>
                    <a:bodyPr/>
                    <a:lstStyle/>
                    <a:p>
                      <a:r>
                        <a:rPr lang="en-US" sz="1200" dirty="0"/>
                        <a:t>Meeting</a:t>
                      </a:r>
                    </a:p>
                  </a:txBody>
                  <a:tcPr/>
                </a:tc>
                <a:tc>
                  <a:txBody>
                    <a:bodyPr/>
                    <a:lstStyle/>
                    <a:p>
                      <a:r>
                        <a:rPr lang="en-US" sz="1200" dirty="0"/>
                        <a:t>Weekly</a:t>
                      </a:r>
                      <a:r>
                        <a:rPr lang="en-US" sz="1200" baseline="0" dirty="0"/>
                        <a:t> meeting to review progress on respective deliverables of each member</a:t>
                      </a:r>
                      <a:endParaRPr lang="en-US" sz="1200" dirty="0"/>
                    </a:p>
                  </a:txBody>
                  <a:tcPr/>
                </a:tc>
                <a:tc>
                  <a:txBody>
                    <a:bodyPr/>
                    <a:lstStyle/>
                    <a:p>
                      <a:r>
                        <a:rPr lang="en-US" sz="1200" dirty="0"/>
                        <a:t>Weekly</a:t>
                      </a:r>
                    </a:p>
                  </a:txBody>
                  <a:tcPr/>
                </a:tc>
                <a:tc>
                  <a:txBody>
                    <a:bodyPr/>
                    <a:lstStyle/>
                    <a:p>
                      <a:r>
                        <a:rPr lang="en-US" sz="1200" dirty="0"/>
                        <a:t>Anusha, Madhuri,</a:t>
                      </a:r>
                      <a:r>
                        <a:rPr lang="en-US" sz="1200" baseline="0" dirty="0"/>
                        <a:t> Yamini</a:t>
                      </a:r>
                      <a:endParaRPr lang="en-US" sz="1200" dirty="0"/>
                    </a:p>
                  </a:txBody>
                  <a:tcPr/>
                </a:tc>
                <a:tc>
                  <a:txBody>
                    <a:bodyPr/>
                    <a:lstStyle/>
                    <a:p>
                      <a:endParaRPr lang="en-US" sz="1200" dirty="0"/>
                    </a:p>
                  </a:txBody>
                  <a:tcPr/>
                </a:tc>
                <a:extLst>
                  <a:ext uri="{0D108BD9-81ED-4DB2-BD59-A6C34878D82A}">
                    <a16:rowId xmlns:a16="http://schemas.microsoft.com/office/drawing/2014/main" val="121352767"/>
                  </a:ext>
                </a:extLst>
              </a:tr>
            </a:tbl>
          </a:graphicData>
        </a:graphic>
      </p:graphicFrame>
    </p:spTree>
    <p:extLst>
      <p:ext uri="{BB962C8B-B14F-4D97-AF65-F5344CB8AC3E}">
        <p14:creationId xmlns:p14="http://schemas.microsoft.com/office/powerpoint/2010/main" val="183139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537" y="638648"/>
            <a:ext cx="7772400" cy="624566"/>
          </a:xfrm>
          <a:ln>
            <a:noFill/>
          </a:ln>
        </p:spPr>
        <p:txBody>
          <a:bodyPr>
            <a:normAutofit/>
          </a:bodyPr>
          <a:lstStyle/>
          <a:p>
            <a:pPr algn="l"/>
            <a:r>
              <a:rPr lang="en-IN" sz="2400" b="1" dirty="0">
                <a:solidFill>
                  <a:srgbClr val="0070C0"/>
                </a:solidFill>
                <a:latin typeface="Calibri" pitchFamily="34" charset="0"/>
              </a:rPr>
              <a:t>Objective</a:t>
            </a:r>
          </a:p>
        </p:txBody>
      </p:sp>
      <p:sp>
        <p:nvSpPr>
          <p:cNvPr id="3" name="Subtitle 2"/>
          <p:cNvSpPr>
            <a:spLocks noGrp="1"/>
          </p:cNvSpPr>
          <p:nvPr>
            <p:ph type="subTitle" idx="1"/>
          </p:nvPr>
        </p:nvSpPr>
        <p:spPr>
          <a:xfrm>
            <a:off x="365536" y="1283431"/>
            <a:ext cx="8598951" cy="1752600"/>
          </a:xfrm>
        </p:spPr>
        <p:txBody>
          <a:bodyPr>
            <a:normAutofit/>
          </a:bodyPr>
          <a:lstStyle/>
          <a:p>
            <a:pPr algn="l"/>
            <a:r>
              <a:rPr lang="en-IN" sz="1800" dirty="0">
                <a:solidFill>
                  <a:schemeClr val="tx1"/>
                </a:solidFill>
                <a:latin typeface="Calibri" pitchFamily="34" charset="0"/>
              </a:rPr>
              <a:t>The main objective of our project is to analyse CAHPS (</a:t>
            </a:r>
            <a:r>
              <a:rPr lang="en-US" sz="1800" dirty="0">
                <a:solidFill>
                  <a:schemeClr val="tx1"/>
                </a:solidFill>
                <a:latin typeface="Calibri" pitchFamily="34" charset="0"/>
              </a:rPr>
              <a:t>Consumer Assessment of Healthcare Providers and Systems)</a:t>
            </a:r>
            <a:r>
              <a:rPr lang="en-IN" sz="1800" dirty="0">
                <a:solidFill>
                  <a:schemeClr val="tx1"/>
                </a:solidFill>
                <a:latin typeface="Calibri" pitchFamily="34" charset="0"/>
              </a:rPr>
              <a:t> Survey Data for health plans or providers and to gather insights on patient experience when they use employee sponsored or Medicare/Medicaid plans or health care service providers like physicians, hospitals and other healthcare facilities. </a:t>
            </a:r>
          </a:p>
        </p:txBody>
      </p:sp>
      <p:sp>
        <p:nvSpPr>
          <p:cNvPr id="4" name="Title 1"/>
          <p:cNvSpPr txBox="1">
            <a:spLocks/>
          </p:cNvSpPr>
          <p:nvPr/>
        </p:nvSpPr>
        <p:spPr>
          <a:xfrm>
            <a:off x="435767" y="3056248"/>
            <a:ext cx="7772400" cy="570934"/>
          </a:xfrm>
          <a:prstGeom prst="rect">
            <a:avLst/>
          </a:prstGeom>
          <a:ln>
            <a:noFill/>
          </a:ln>
        </p:spPr>
        <p:txBody>
          <a:bodyPr vert="horz" lIns="91440" tIns="45720" rIns="91440" bIns="45720" rtlCol="0" anchor="ctr">
            <a:normAutofit/>
          </a:bodyPr>
          <a:lstStyle>
            <a:lvl1pPr defTabSz="457200">
              <a:spcBef>
                <a:spcPct val="0"/>
              </a:spcBef>
              <a:buNone/>
              <a:defRPr sz="2400" b="1">
                <a:latin typeface="Calibri" pitchFamily="34" charset="0"/>
                <a:ea typeface="+mj-ea"/>
                <a:cs typeface="Helvetica"/>
              </a:defRPr>
            </a:lvl1pPr>
          </a:lstStyle>
          <a:p>
            <a:r>
              <a:rPr lang="en-IN" dirty="0">
                <a:solidFill>
                  <a:srgbClr val="0070C0"/>
                </a:solidFill>
              </a:rPr>
              <a:t>Motivation	</a:t>
            </a:r>
          </a:p>
        </p:txBody>
      </p:sp>
      <p:sp>
        <p:nvSpPr>
          <p:cNvPr id="5" name="Subtitle 2"/>
          <p:cNvSpPr txBox="1">
            <a:spLocks/>
          </p:cNvSpPr>
          <p:nvPr/>
        </p:nvSpPr>
        <p:spPr>
          <a:xfrm>
            <a:off x="523160" y="3667616"/>
            <a:ext cx="8212711" cy="2000264"/>
          </a:xfrm>
          <a:prstGeom prst="rect">
            <a:avLst/>
          </a:prstGeom>
        </p:spPr>
        <p:txBody>
          <a:bodyPr vert="horz" lIns="91440" tIns="45720" rIns="91440" bIns="45720" rtlCol="0">
            <a:noAutofit/>
          </a:bodyPr>
          <a:lstStyle/>
          <a:p>
            <a:pPr marL="457200" marR="0" lvl="0" indent="-457200" algn="l" defTabSz="457200" rtl="0" eaLnBrk="1" fontAlgn="auto" latinLnBrk="0" hangingPunct="1">
              <a:lnSpc>
                <a:spcPct val="100000"/>
              </a:lnSpc>
              <a:spcBef>
                <a:spcPct val="20000"/>
              </a:spcBef>
              <a:spcAft>
                <a:spcPts val="0"/>
              </a:spcAft>
              <a:buClrTx/>
              <a:buSzTx/>
              <a:buFont typeface="Arial"/>
              <a:buNone/>
              <a:tabLst/>
              <a:defRPr/>
            </a:pPr>
            <a:r>
              <a:rPr kumimoji="0" lang="en-IN" b="0" i="1" u="none" strike="noStrike" kern="1200" cap="none" spc="0" normalizeH="0" baseline="0" noProof="0" dirty="0">
                <a:ln>
                  <a:noFill/>
                </a:ln>
                <a:solidFill>
                  <a:schemeClr val="tx1"/>
                </a:solidFill>
                <a:effectLst/>
                <a:uLnTx/>
                <a:uFillTx/>
                <a:latin typeface="Calibri" pitchFamily="34" charset="0"/>
                <a:cs typeface="Helvetica"/>
              </a:rPr>
              <a:t>Patient Experience Analysis would</a:t>
            </a:r>
            <a:r>
              <a:rPr kumimoji="0" lang="en-IN" b="0" i="1" u="none" strike="noStrike" kern="1200" cap="none" spc="0" normalizeH="0" noProof="0" dirty="0">
                <a:ln>
                  <a:noFill/>
                </a:ln>
                <a:solidFill>
                  <a:schemeClr val="tx1"/>
                </a:solidFill>
                <a:effectLst/>
                <a:uLnTx/>
                <a:uFillTx/>
                <a:latin typeface="Calibri" pitchFamily="34" charset="0"/>
                <a:cs typeface="Helvetica"/>
              </a:rPr>
              <a:t> help plans and providers to,</a:t>
            </a:r>
          </a:p>
          <a:p>
            <a:pPr marL="457200" marR="0" lvl="0" indent="-457200" algn="l" defTabSz="457200" rtl="0" eaLnBrk="1" fontAlgn="auto" latinLnBrk="0" hangingPunct="1">
              <a:lnSpc>
                <a:spcPct val="100000"/>
              </a:lnSpc>
              <a:spcBef>
                <a:spcPct val="20000"/>
              </a:spcBef>
              <a:spcAft>
                <a:spcPts val="0"/>
              </a:spcAft>
              <a:buClrTx/>
              <a:buSzTx/>
              <a:buFont typeface="+mj-lt"/>
              <a:buAutoNum type="arabicPeriod"/>
              <a:tabLst/>
              <a:defRPr/>
            </a:pPr>
            <a:r>
              <a:rPr lang="en-IN" i="1" dirty="0">
                <a:latin typeface="Calibri" pitchFamily="34" charset="0"/>
                <a:cs typeface="Helvetica"/>
              </a:rPr>
              <a:t>Help measure performance at enterprise, facility and even at service / section level </a:t>
            </a:r>
          </a:p>
          <a:p>
            <a:pPr marL="457200" marR="0" lvl="0" indent="-457200" algn="l" defTabSz="457200" rtl="0" eaLnBrk="1" fontAlgn="auto" latinLnBrk="0" hangingPunct="1">
              <a:lnSpc>
                <a:spcPct val="100000"/>
              </a:lnSpc>
              <a:spcBef>
                <a:spcPct val="20000"/>
              </a:spcBef>
              <a:spcAft>
                <a:spcPts val="0"/>
              </a:spcAft>
              <a:buClrTx/>
              <a:buSzTx/>
              <a:buFont typeface="+mj-lt"/>
              <a:buAutoNum type="arabicPeriod"/>
              <a:tabLst/>
              <a:defRPr/>
            </a:pPr>
            <a:r>
              <a:rPr lang="en-IN" i="1" dirty="0">
                <a:latin typeface="Calibri" pitchFamily="34" charset="0"/>
                <a:cs typeface="Helvetica"/>
              </a:rPr>
              <a:t>Measure star rating to comply with CMS compliance for MA plans</a:t>
            </a:r>
          </a:p>
          <a:p>
            <a:pPr marL="457200" indent="-457200" defTabSz="457200">
              <a:spcBef>
                <a:spcPct val="20000"/>
              </a:spcBef>
              <a:buFont typeface="+mj-lt"/>
              <a:buAutoNum type="arabicPeriod"/>
              <a:defRPr/>
            </a:pPr>
            <a:r>
              <a:rPr lang="en-IN" i="1" dirty="0">
                <a:latin typeface="Calibri" pitchFamily="34" charset="0"/>
                <a:cs typeface="Helvetica"/>
              </a:rPr>
              <a:t>Compare against another plan or provider through KPIs such as ranking, mean score and top box score.</a:t>
            </a:r>
          </a:p>
          <a:p>
            <a:pPr marL="457200" indent="-457200" defTabSz="457200">
              <a:spcBef>
                <a:spcPct val="20000"/>
              </a:spcBef>
              <a:buFont typeface="+mj-lt"/>
              <a:buAutoNum type="arabicPeriod"/>
              <a:defRPr/>
            </a:pPr>
            <a:r>
              <a:rPr lang="en-IN" i="1" dirty="0">
                <a:latin typeface="Calibri" pitchFamily="34" charset="0"/>
                <a:cs typeface="Helvetica"/>
              </a:rPr>
              <a:t>Drive improvements and sustain quality of care</a:t>
            </a:r>
          </a:p>
          <a:p>
            <a:pPr marL="457200" marR="0" lvl="0" indent="-457200" algn="l" defTabSz="457200" rtl="0" eaLnBrk="1" fontAlgn="auto" latinLnBrk="0" hangingPunct="1">
              <a:lnSpc>
                <a:spcPct val="100000"/>
              </a:lnSpc>
              <a:spcBef>
                <a:spcPct val="20000"/>
              </a:spcBef>
              <a:spcAft>
                <a:spcPts val="0"/>
              </a:spcAft>
              <a:buClrTx/>
              <a:buSzTx/>
              <a:buFont typeface="+mj-lt"/>
              <a:buAutoNum type="arabicPeriod"/>
              <a:tabLst/>
              <a:defRPr/>
            </a:pPr>
            <a:endParaRPr kumimoji="0" lang="en-IN" b="0" i="0" u="none" strike="noStrike" kern="1200" cap="none" spc="0" normalizeH="0" baseline="0" noProof="0" dirty="0">
              <a:ln>
                <a:noFill/>
              </a:ln>
              <a:solidFill>
                <a:schemeClr val="tx1"/>
              </a:solidFill>
              <a:effectLst/>
              <a:uLnTx/>
              <a:uFillTx/>
              <a:latin typeface="Calibri" pitchFamily="34" charset="0"/>
              <a:cs typeface="Helvetica"/>
            </a:endParaRPr>
          </a:p>
          <a:p>
            <a:pPr marR="0" lvl="0" algn="l" defTabSz="457200" rtl="0" eaLnBrk="1" fontAlgn="auto" latinLnBrk="0" hangingPunct="1">
              <a:lnSpc>
                <a:spcPct val="100000"/>
              </a:lnSpc>
              <a:spcBef>
                <a:spcPct val="20000"/>
              </a:spcBef>
              <a:spcAft>
                <a:spcPts val="0"/>
              </a:spcAft>
              <a:buClrTx/>
              <a:buSzTx/>
              <a:tabLst/>
              <a:defRPr/>
            </a:pPr>
            <a:endParaRPr kumimoji="0" lang="en-IN" b="0" i="0" u="none" strike="noStrike" kern="1200" cap="none" spc="0" normalizeH="0" baseline="0" noProof="0" dirty="0">
              <a:ln>
                <a:noFill/>
              </a:ln>
              <a:solidFill>
                <a:schemeClr val="tx1"/>
              </a:solidFill>
              <a:effectLst/>
              <a:uLnTx/>
              <a:uFillTx/>
              <a:latin typeface="Calibri" pitchFamily="34" charset="0"/>
              <a:cs typeface="Helvetic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C4DC-A298-C843-8AC2-BA275B5C1353}"/>
              </a:ext>
            </a:extLst>
          </p:cNvPr>
          <p:cNvSpPr>
            <a:spLocks noGrp="1"/>
          </p:cNvSpPr>
          <p:nvPr>
            <p:ph type="title"/>
          </p:nvPr>
        </p:nvSpPr>
        <p:spPr>
          <a:xfrm>
            <a:off x="61156" y="0"/>
            <a:ext cx="8229600" cy="1143000"/>
          </a:xfrm>
        </p:spPr>
        <p:txBody>
          <a:bodyPr>
            <a:normAutofit/>
          </a:bodyPr>
          <a:lstStyle/>
          <a:p>
            <a:pPr algn="l"/>
            <a:r>
              <a:rPr lang="en-US" sz="2400" b="1" dirty="0">
                <a:solidFill>
                  <a:schemeClr val="tx2">
                    <a:lumMod val="60000"/>
                    <a:lumOff val="40000"/>
                  </a:schemeClr>
                </a:solidFill>
                <a:latin typeface="+mj-lt"/>
              </a:rPr>
              <a:t>Trello Dashboard &amp; </a:t>
            </a:r>
            <a:r>
              <a:rPr lang="en-US" sz="2400" b="1" dirty="0" err="1">
                <a:solidFill>
                  <a:schemeClr val="tx2">
                    <a:lumMod val="60000"/>
                    <a:lumOff val="40000"/>
                  </a:schemeClr>
                </a:solidFill>
                <a:latin typeface="+mj-lt"/>
              </a:rPr>
              <a:t>Github</a:t>
            </a:r>
            <a:r>
              <a:rPr lang="en-US" sz="2400" b="1" dirty="0">
                <a:solidFill>
                  <a:schemeClr val="tx2">
                    <a:lumMod val="60000"/>
                    <a:lumOff val="40000"/>
                  </a:schemeClr>
                </a:solidFill>
                <a:latin typeface="+mj-lt"/>
              </a:rPr>
              <a:t> Link</a:t>
            </a:r>
          </a:p>
        </p:txBody>
      </p:sp>
      <p:pic>
        <p:nvPicPr>
          <p:cNvPr id="5" name="Content Placeholder 4">
            <a:extLst>
              <a:ext uri="{FF2B5EF4-FFF2-40B4-BE49-F238E27FC236}">
                <a16:creationId xmlns:a16="http://schemas.microsoft.com/office/drawing/2014/main" id="{070D1741-258F-4047-A646-AAC5F0AFA7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910"/>
          <a:stretch/>
        </p:blipFill>
        <p:spPr>
          <a:xfrm>
            <a:off x="971600" y="1091798"/>
            <a:ext cx="5382387" cy="4000466"/>
          </a:xfrm>
        </p:spPr>
      </p:pic>
      <p:sp>
        <p:nvSpPr>
          <p:cNvPr id="4" name="TextBox 3">
            <a:extLst>
              <a:ext uri="{FF2B5EF4-FFF2-40B4-BE49-F238E27FC236}">
                <a16:creationId xmlns:a16="http://schemas.microsoft.com/office/drawing/2014/main" id="{97B7F971-8BAD-3544-9571-950600025982}"/>
              </a:ext>
            </a:extLst>
          </p:cNvPr>
          <p:cNvSpPr txBox="1"/>
          <p:nvPr/>
        </p:nvSpPr>
        <p:spPr>
          <a:xfrm>
            <a:off x="323528" y="5301208"/>
            <a:ext cx="7704856" cy="369332"/>
          </a:xfrm>
          <a:prstGeom prst="rect">
            <a:avLst/>
          </a:prstGeom>
          <a:noFill/>
        </p:spPr>
        <p:txBody>
          <a:bodyPr wrap="square" rtlCol="0">
            <a:spAutoFit/>
          </a:bodyPr>
          <a:lstStyle/>
          <a:p>
            <a:r>
              <a:rPr lang="en-US" b="1" dirty="0" err="1"/>
              <a:t>Github</a:t>
            </a:r>
            <a:r>
              <a:rPr lang="en-US" b="1" dirty="0"/>
              <a:t> Link : </a:t>
            </a:r>
            <a:r>
              <a:rPr lang="en-US" b="1" dirty="0">
                <a:hlinkClick r:id="rId3"/>
              </a:rPr>
              <a:t>https://github.com/madhurisarda/CS5525CloudComputing</a:t>
            </a:r>
            <a:r>
              <a:rPr lang="en-US" b="1" dirty="0"/>
              <a:t> </a:t>
            </a:r>
          </a:p>
        </p:txBody>
      </p:sp>
    </p:spTree>
    <p:extLst>
      <p:ext uri="{BB962C8B-B14F-4D97-AF65-F5344CB8AC3E}">
        <p14:creationId xmlns:p14="http://schemas.microsoft.com/office/powerpoint/2010/main" val="885122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028343"/>
            <a:ext cx="8064896" cy="2862322"/>
          </a:xfrm>
          <a:prstGeom prst="rect">
            <a:avLst/>
          </a:prstGeom>
        </p:spPr>
        <p:txBody>
          <a:bodyPr wrap="square">
            <a:spAutoFit/>
          </a:bodyPr>
          <a:lstStyle/>
          <a:p>
            <a:r>
              <a:rPr lang="en-US" b="1" u="sng" dirty="0"/>
              <a:t>Patient Experience Vs Patient Satisfaction </a:t>
            </a:r>
            <a:r>
              <a:rPr lang="en-US" dirty="0"/>
              <a:t>- The terms patient satisfaction and patient experience are often used interchangeably, but they are not the same thing. To assess patient experience, one must find out from patients whether something that should happen in a health care setting (such as clear communication with a provider) actually happened or how often it happened.</a:t>
            </a:r>
          </a:p>
          <a:p>
            <a:endParaRPr lang="en-US" dirty="0"/>
          </a:p>
          <a:p>
            <a:r>
              <a:rPr lang="en-US" dirty="0"/>
              <a:t>Satisfaction, on the other hand, is about whether a patient’s </a:t>
            </a:r>
            <a:r>
              <a:rPr lang="en-US" i="1" dirty="0"/>
              <a:t>expectations</a:t>
            </a:r>
            <a:r>
              <a:rPr lang="en-US" dirty="0"/>
              <a:t> about a health encounter were met. Two people who receive the exact same care, but who have different expectations for how that care is supposed to be delivered, can give different satisfaction ratings because of their different </a:t>
            </a:r>
            <a:r>
              <a:rPr lang="en-US" i="1" dirty="0"/>
              <a:t>expectations</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D7429-5BF1-1F40-BE99-FC5C3F3956AC}"/>
              </a:ext>
            </a:extLst>
          </p:cNvPr>
          <p:cNvSpPr>
            <a:spLocks noGrp="1"/>
          </p:cNvSpPr>
          <p:nvPr>
            <p:ph type="title"/>
          </p:nvPr>
        </p:nvSpPr>
        <p:spPr/>
        <p:txBody>
          <a:bodyPr>
            <a:normAutofit/>
          </a:bodyPr>
          <a:lstStyle/>
          <a:p>
            <a:pPr algn="l"/>
            <a:r>
              <a:rPr lang="en-US" sz="2400" b="1" dirty="0">
                <a:solidFill>
                  <a:schemeClr val="tx2">
                    <a:lumMod val="60000"/>
                    <a:lumOff val="40000"/>
                  </a:schemeClr>
                </a:solidFill>
                <a:latin typeface="+mj-lt"/>
              </a:rPr>
              <a:t>References</a:t>
            </a:r>
          </a:p>
        </p:txBody>
      </p:sp>
      <p:sp>
        <p:nvSpPr>
          <p:cNvPr id="3" name="Content Placeholder 2">
            <a:extLst>
              <a:ext uri="{FF2B5EF4-FFF2-40B4-BE49-F238E27FC236}">
                <a16:creationId xmlns:a16="http://schemas.microsoft.com/office/drawing/2014/main" id="{547BEF56-CB01-6C40-8CE7-19C303C64500}"/>
              </a:ext>
            </a:extLst>
          </p:cNvPr>
          <p:cNvSpPr>
            <a:spLocks noGrp="1"/>
          </p:cNvSpPr>
          <p:nvPr>
            <p:ph idx="1"/>
          </p:nvPr>
        </p:nvSpPr>
        <p:spPr>
          <a:xfrm>
            <a:off x="457200" y="1166018"/>
            <a:ext cx="8229600" cy="4525963"/>
          </a:xfrm>
        </p:spPr>
        <p:txBody>
          <a:bodyPr/>
          <a:lstStyle/>
          <a:p>
            <a:r>
              <a:rPr lang="en-US" sz="2400" dirty="0">
                <a:latin typeface="+mn-lt"/>
                <a:hlinkClick r:id="rId2"/>
              </a:rPr>
              <a:t>https://healthdata.gov/dataset/patient-survey-ich-cahps</a:t>
            </a:r>
            <a:endParaRPr lang="en-US" sz="2400" dirty="0">
              <a:latin typeface="+mn-lt"/>
            </a:endParaRPr>
          </a:p>
          <a:p>
            <a:r>
              <a:rPr lang="en-US" sz="2400" dirty="0">
                <a:latin typeface="+mn-lt"/>
                <a:hlinkClick r:id="rId3"/>
              </a:rPr>
              <a:t>https://www.ahrq.gov/cahps/cahps-database/index.html</a:t>
            </a:r>
            <a:endParaRPr lang="en-US" sz="2400" dirty="0">
              <a:latin typeface="+mn-lt"/>
            </a:endParaRPr>
          </a:p>
          <a:p>
            <a:r>
              <a:rPr lang="en-US" sz="2400" dirty="0">
                <a:latin typeface="+mn-lt"/>
                <a:hlinkClick r:id="rId4"/>
              </a:rPr>
              <a:t>https://www.sgim.org/communities/research/dataset-compendium/consumer-assessment-of-healthcare-providers-and-systems-cahps#</a:t>
            </a:r>
            <a:endParaRPr lang="en-US" sz="2400" dirty="0">
              <a:latin typeface="+mn-lt"/>
            </a:endParaRPr>
          </a:p>
          <a:p>
            <a:endParaRPr lang="en-US" dirty="0"/>
          </a:p>
        </p:txBody>
      </p:sp>
    </p:spTree>
    <p:extLst>
      <p:ext uri="{BB962C8B-B14F-4D97-AF65-F5344CB8AC3E}">
        <p14:creationId xmlns:p14="http://schemas.microsoft.com/office/powerpoint/2010/main" val="139411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42910" y="1571612"/>
            <a:ext cx="7772400" cy="1470025"/>
          </a:xfrm>
        </p:spPr>
        <p:txBody>
          <a:bodyPr>
            <a:normAutofit/>
          </a:bodyPr>
          <a:lstStyle/>
          <a:p>
            <a:r>
              <a:rPr lang="en-IN" sz="4800" b="1" dirty="0">
                <a:latin typeface="Calibri" pitchFamily="34" charset="0"/>
              </a:rPr>
              <a:t>Thank you</a:t>
            </a:r>
          </a:p>
        </p:txBody>
      </p:sp>
      <p:sp>
        <p:nvSpPr>
          <p:cNvPr id="8" name="Subtitle 2"/>
          <p:cNvSpPr>
            <a:spLocks noGrp="1"/>
          </p:cNvSpPr>
          <p:nvPr>
            <p:ph type="subTitle" idx="1"/>
          </p:nvPr>
        </p:nvSpPr>
        <p:spPr>
          <a:xfrm>
            <a:off x="571472" y="2285992"/>
            <a:ext cx="7000924" cy="2643206"/>
          </a:xfrm>
        </p:spPr>
        <p:txBody>
          <a:bodyPr>
            <a:normAutofit/>
          </a:bodyPr>
          <a:lstStyle/>
          <a:p>
            <a:pPr algn="l"/>
            <a:r>
              <a:rPr lang="en-IN" sz="2000" dirty="0">
                <a:solidFill>
                  <a:schemeClr val="tx1"/>
                </a:solidFill>
                <a:latin typeface="Calibri"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Image result for centers for medicare and medicaid ser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5157192"/>
            <a:ext cx="1440160" cy="7200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65537" y="638648"/>
            <a:ext cx="7772400" cy="624566"/>
          </a:xfrm>
          <a:ln>
            <a:noFill/>
          </a:ln>
        </p:spPr>
        <p:txBody>
          <a:bodyPr>
            <a:normAutofit/>
          </a:bodyPr>
          <a:lstStyle/>
          <a:p>
            <a:pPr algn="l"/>
            <a:r>
              <a:rPr lang="en-IN" sz="2400" b="1" dirty="0">
                <a:solidFill>
                  <a:srgbClr val="0070C0"/>
                </a:solidFill>
                <a:latin typeface="Calibri" pitchFamily="34" charset="0"/>
              </a:rPr>
              <a:t>Patient Experience</a:t>
            </a:r>
          </a:p>
        </p:txBody>
      </p:sp>
      <p:sp>
        <p:nvSpPr>
          <p:cNvPr id="3" name="Subtitle 2"/>
          <p:cNvSpPr>
            <a:spLocks noGrp="1"/>
          </p:cNvSpPr>
          <p:nvPr>
            <p:ph type="subTitle" idx="1"/>
          </p:nvPr>
        </p:nvSpPr>
        <p:spPr>
          <a:xfrm>
            <a:off x="365536" y="1283430"/>
            <a:ext cx="8598951" cy="1209466"/>
          </a:xfrm>
        </p:spPr>
        <p:txBody>
          <a:bodyPr>
            <a:noAutofit/>
          </a:bodyPr>
          <a:lstStyle/>
          <a:p>
            <a:pPr algn="l"/>
            <a:r>
              <a:rPr lang="en-US" sz="1800" dirty="0">
                <a:solidFill>
                  <a:schemeClr val="tx1"/>
                </a:solidFill>
                <a:latin typeface="+mn-lt"/>
              </a:rPr>
              <a:t>Patient experience encompasses the range of interactions that patients have with the health care system, including their care from health plans, and from doctors, nurses, and staff in hospitals, physician practices, and other health care facilities. Understanding patient experience is a key step in moving toward patient-centered care. </a:t>
            </a:r>
          </a:p>
          <a:p>
            <a:pPr algn="l"/>
            <a:endParaRPr lang="en-US" sz="1800" dirty="0">
              <a:latin typeface="+mn-lt"/>
            </a:endParaRPr>
          </a:p>
          <a:p>
            <a:pPr algn="l"/>
            <a:endParaRPr lang="en-IN" sz="1800" dirty="0">
              <a:solidFill>
                <a:schemeClr val="tx1"/>
              </a:solidFill>
              <a:latin typeface="+mn-lt"/>
            </a:endParaRPr>
          </a:p>
        </p:txBody>
      </p:sp>
      <p:sp>
        <p:nvSpPr>
          <p:cNvPr id="6" name="Title 1"/>
          <p:cNvSpPr txBox="1">
            <a:spLocks/>
          </p:cNvSpPr>
          <p:nvPr/>
        </p:nvSpPr>
        <p:spPr>
          <a:xfrm>
            <a:off x="365537" y="2640202"/>
            <a:ext cx="7772400" cy="624566"/>
          </a:xfrm>
          <a:prstGeom prst="rect">
            <a:avLst/>
          </a:prstGeom>
          <a:ln>
            <a:noFill/>
          </a:ln>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Helvetica"/>
                <a:ea typeface="+mj-ea"/>
                <a:cs typeface="Helvetica"/>
              </a:defRPr>
            </a:lvl1pPr>
          </a:lstStyle>
          <a:p>
            <a:pPr algn="l"/>
            <a:r>
              <a:rPr lang="en-IN" sz="2400" b="1" dirty="0">
                <a:solidFill>
                  <a:srgbClr val="0070C0"/>
                </a:solidFill>
                <a:latin typeface="Calibri" pitchFamily="34" charset="0"/>
              </a:rPr>
              <a:t>CAHPS Surveys </a:t>
            </a:r>
          </a:p>
        </p:txBody>
      </p:sp>
      <p:sp>
        <p:nvSpPr>
          <p:cNvPr id="7" name="Subtitle 2"/>
          <p:cNvSpPr txBox="1">
            <a:spLocks/>
          </p:cNvSpPr>
          <p:nvPr/>
        </p:nvSpPr>
        <p:spPr>
          <a:xfrm>
            <a:off x="365536" y="3284984"/>
            <a:ext cx="8598951" cy="1512168"/>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Helvetica"/>
                <a:ea typeface="+mn-ea"/>
                <a:cs typeface="Helvetica"/>
              </a:defRPr>
            </a:lvl1pPr>
            <a:lvl2pPr marL="457200" indent="0" algn="ctr" defTabSz="457200" rtl="0" eaLnBrk="1" latinLnBrk="0" hangingPunct="1">
              <a:spcBef>
                <a:spcPct val="20000"/>
              </a:spcBef>
              <a:buFont typeface="Arial"/>
              <a:buNone/>
              <a:defRPr sz="2800" kern="1200">
                <a:solidFill>
                  <a:schemeClr val="tx1">
                    <a:tint val="75000"/>
                  </a:schemeClr>
                </a:solidFill>
                <a:latin typeface="Helvetica"/>
                <a:ea typeface="+mn-ea"/>
                <a:cs typeface="Helvetica"/>
              </a:defRPr>
            </a:lvl2pPr>
            <a:lvl3pPr marL="914400" indent="0" algn="ctr" defTabSz="457200" rtl="0" eaLnBrk="1" latinLnBrk="0" hangingPunct="1">
              <a:spcBef>
                <a:spcPct val="20000"/>
              </a:spcBef>
              <a:buFont typeface="Arial"/>
              <a:buNone/>
              <a:defRPr sz="2400" kern="1200">
                <a:solidFill>
                  <a:schemeClr val="tx1">
                    <a:tint val="75000"/>
                  </a:schemeClr>
                </a:solidFill>
                <a:latin typeface="Helvetica"/>
                <a:ea typeface="+mn-ea"/>
                <a:cs typeface="Helvetica"/>
              </a:defRPr>
            </a:lvl3pPr>
            <a:lvl4pPr marL="1371600" indent="0" algn="ctr" defTabSz="457200" rtl="0" eaLnBrk="1" latinLnBrk="0" hangingPunct="1">
              <a:spcBef>
                <a:spcPct val="20000"/>
              </a:spcBef>
              <a:buFont typeface="Arial"/>
              <a:buNone/>
              <a:defRPr sz="2000" kern="1200">
                <a:solidFill>
                  <a:schemeClr val="tx1">
                    <a:tint val="75000"/>
                  </a:schemeClr>
                </a:solidFill>
                <a:latin typeface="Helvetica"/>
                <a:ea typeface="+mn-ea"/>
                <a:cs typeface="Helvetica"/>
              </a:defRPr>
            </a:lvl4pPr>
            <a:lvl5pPr marL="1828800" indent="0" algn="ctr" defTabSz="457200" rtl="0" eaLnBrk="1" latinLnBrk="0" hangingPunct="1">
              <a:spcBef>
                <a:spcPct val="20000"/>
              </a:spcBef>
              <a:buFont typeface="Arial"/>
              <a:buNone/>
              <a:defRPr sz="2000" kern="1200">
                <a:solidFill>
                  <a:schemeClr val="tx1">
                    <a:tint val="75000"/>
                  </a:schemeClr>
                </a:solidFill>
                <a:latin typeface="Helvetica"/>
                <a:ea typeface="+mn-ea"/>
                <a:cs typeface="Helvetica"/>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800" dirty="0">
                <a:solidFill>
                  <a:schemeClr val="tx1"/>
                </a:solidFill>
                <a:latin typeface="+mn-lt"/>
              </a:rPr>
              <a:t>CAHPS surveys cover topics that are important to consumers and focus on aspects of quality that consumers are best qualified to assess, such as the communication skills of providers and ease of access to health care services. All CAHPS surveys and related documentation are free to anyone who wants to use these surveys to assess patients' experiences with care. </a:t>
            </a:r>
          </a:p>
          <a:p>
            <a:pPr algn="l"/>
            <a:r>
              <a:rPr lang="en-US" sz="1800" dirty="0">
                <a:solidFill>
                  <a:schemeClr val="tx1"/>
                </a:solidFill>
                <a:latin typeface="+mn-lt"/>
              </a:rPr>
              <a:t>This program was started under CMS (Centre for Medicaid and Medicare Services, a federal health care regulator) since 1995 to quality care in US.</a:t>
            </a:r>
          </a:p>
          <a:p>
            <a:pPr algn="l"/>
            <a:endParaRPr lang="en-IN" sz="1800" dirty="0">
              <a:solidFill>
                <a:schemeClr val="tx1"/>
              </a:solidFill>
              <a:latin typeface="+mn-lt"/>
            </a:endParaRPr>
          </a:p>
        </p:txBody>
      </p:sp>
    </p:spTree>
    <p:extLst>
      <p:ext uri="{BB962C8B-B14F-4D97-AF65-F5344CB8AC3E}">
        <p14:creationId xmlns:p14="http://schemas.microsoft.com/office/powerpoint/2010/main" val="144405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6F11-0B48-D54B-8904-ABD4E36E068F}"/>
              </a:ext>
            </a:extLst>
          </p:cNvPr>
          <p:cNvSpPr>
            <a:spLocks noGrp="1"/>
          </p:cNvSpPr>
          <p:nvPr>
            <p:ph type="title"/>
          </p:nvPr>
        </p:nvSpPr>
        <p:spPr>
          <a:xfrm>
            <a:off x="323528" y="116632"/>
            <a:ext cx="8229600" cy="1143000"/>
          </a:xfrm>
        </p:spPr>
        <p:txBody>
          <a:bodyPr>
            <a:normAutofit/>
          </a:bodyPr>
          <a:lstStyle/>
          <a:p>
            <a:pPr algn="l"/>
            <a:r>
              <a:rPr lang="en-US" sz="2400" b="1" dirty="0">
                <a:solidFill>
                  <a:schemeClr val="tx2">
                    <a:lumMod val="60000"/>
                    <a:lumOff val="40000"/>
                  </a:schemeClr>
                </a:solidFill>
                <a:latin typeface="+mj-lt"/>
              </a:rPr>
              <a:t>Sample Survey Data Sample</a:t>
            </a:r>
          </a:p>
        </p:txBody>
      </p:sp>
      <p:pic>
        <p:nvPicPr>
          <p:cNvPr id="5" name="Content Placeholder 4">
            <a:extLst>
              <a:ext uri="{FF2B5EF4-FFF2-40B4-BE49-F238E27FC236}">
                <a16:creationId xmlns:a16="http://schemas.microsoft.com/office/drawing/2014/main" id="{38B8822C-08ED-5E45-8727-2587494CB9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237" t="10178" r="28124" b="15045"/>
          <a:stretch/>
        </p:blipFill>
        <p:spPr>
          <a:xfrm>
            <a:off x="683568" y="836712"/>
            <a:ext cx="6732240" cy="4943989"/>
          </a:xfrm>
        </p:spPr>
      </p:pic>
    </p:spTree>
    <p:extLst>
      <p:ext uri="{BB962C8B-B14F-4D97-AF65-F5344CB8AC3E}">
        <p14:creationId xmlns:p14="http://schemas.microsoft.com/office/powerpoint/2010/main" val="375908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59121" y="73083"/>
            <a:ext cx="7772400" cy="784391"/>
          </a:xfrm>
          <a:prstGeom prst="rect">
            <a:avLst/>
          </a:prstGeom>
        </p:spPr>
        <p:txBody>
          <a:bodyPr vert="horz" lIns="91440" tIns="45720" rIns="91440" bIns="45720" rtlCol="0" anchor="ctr">
            <a:normAutofit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IN" sz="2400" b="1" dirty="0">
                <a:solidFill>
                  <a:srgbClr val="0070C0"/>
                </a:solidFill>
                <a:latin typeface="Calibri" pitchFamily="34" charset="0"/>
                <a:ea typeface="+mj-ea"/>
                <a:cs typeface="Helvetica"/>
              </a:rPr>
              <a:t>Architecture</a:t>
            </a:r>
            <a:r>
              <a:rPr kumimoji="0" lang="en-IN" sz="4800" b="1" i="0" u="none" strike="noStrike" kern="1200" cap="none" spc="0" normalizeH="0" baseline="0" noProof="0" dirty="0">
                <a:ln>
                  <a:noFill/>
                </a:ln>
                <a:solidFill>
                  <a:schemeClr val="tx1"/>
                </a:solidFill>
                <a:effectLst/>
                <a:uLnTx/>
                <a:uFillTx/>
                <a:latin typeface="Calibri" pitchFamily="34" charset="0"/>
                <a:ea typeface="+mj-ea"/>
                <a:cs typeface="Helvetica"/>
              </a:rPr>
              <a:t> </a:t>
            </a:r>
            <a:r>
              <a:rPr lang="en-IN" sz="2400" b="1" dirty="0">
                <a:solidFill>
                  <a:srgbClr val="0070C0"/>
                </a:solidFill>
                <a:latin typeface="Calibri" pitchFamily="34" charset="0"/>
                <a:ea typeface="+mj-ea"/>
                <a:cs typeface="Helvetica"/>
              </a:rPr>
              <a:t>Design</a:t>
            </a:r>
          </a:p>
        </p:txBody>
      </p:sp>
      <p:sp>
        <p:nvSpPr>
          <p:cNvPr id="4" name="Title 1"/>
          <p:cNvSpPr txBox="1">
            <a:spLocks/>
          </p:cNvSpPr>
          <p:nvPr/>
        </p:nvSpPr>
        <p:spPr>
          <a:xfrm>
            <a:off x="876190" y="2177650"/>
            <a:ext cx="6400185" cy="1238687"/>
          </a:xfrm>
          <a:prstGeom prst="rect">
            <a:avLst/>
          </a:prstGeom>
        </p:spPr>
        <p:txBody>
          <a:bodyPr vert="horz" lIns="91440" tIns="45720" rIns="91440" bIns="4572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IN" sz="4000" b="1" i="0" u="none" strike="noStrike" kern="1200" cap="none" spc="0" normalizeH="0" baseline="0" noProof="0" dirty="0">
              <a:ln>
                <a:noFill/>
              </a:ln>
              <a:solidFill>
                <a:schemeClr val="tx1"/>
              </a:solidFill>
              <a:effectLst/>
              <a:uLnTx/>
              <a:uFillTx/>
              <a:latin typeface="Calibri" pitchFamily="34" charset="0"/>
              <a:ea typeface="+mj-ea"/>
              <a:cs typeface="Helvetica"/>
            </a:endParaRPr>
          </a:p>
        </p:txBody>
      </p:sp>
      <p:sp>
        <p:nvSpPr>
          <p:cNvPr id="5" name="Rectangle 4">
            <a:extLst>
              <a:ext uri="{FF2B5EF4-FFF2-40B4-BE49-F238E27FC236}">
                <a16:creationId xmlns:a16="http://schemas.microsoft.com/office/drawing/2014/main" id="{71BE9A23-9EBB-4901-AF48-877C9A1EBC77}"/>
              </a:ext>
            </a:extLst>
          </p:cNvPr>
          <p:cNvSpPr/>
          <p:nvPr/>
        </p:nvSpPr>
        <p:spPr>
          <a:xfrm>
            <a:off x="1331640" y="4221088"/>
            <a:ext cx="3246101" cy="993587"/>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50000"/>
                  </a:schemeClr>
                </a:solidFill>
              </a:rPr>
              <a:t>Data</a:t>
            </a:r>
          </a:p>
        </p:txBody>
      </p:sp>
      <p:sp>
        <p:nvSpPr>
          <p:cNvPr id="6" name="Flowchart: Magnetic Disk 5">
            <a:extLst>
              <a:ext uri="{FF2B5EF4-FFF2-40B4-BE49-F238E27FC236}">
                <a16:creationId xmlns:a16="http://schemas.microsoft.com/office/drawing/2014/main" id="{32686F30-0DCE-44BF-BD68-917B217EF9B6}"/>
              </a:ext>
            </a:extLst>
          </p:cNvPr>
          <p:cNvSpPr/>
          <p:nvPr/>
        </p:nvSpPr>
        <p:spPr>
          <a:xfrm>
            <a:off x="2686878" y="4322859"/>
            <a:ext cx="1170783" cy="758611"/>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“Survey DB”</a:t>
            </a:r>
          </a:p>
          <a:p>
            <a:pPr algn="ctr"/>
            <a:r>
              <a:rPr lang="en-US" sz="1000" dirty="0"/>
              <a:t>(New Azure DB)</a:t>
            </a:r>
          </a:p>
        </p:txBody>
      </p:sp>
      <p:sp>
        <p:nvSpPr>
          <p:cNvPr id="9" name="Rectangle 8">
            <a:extLst>
              <a:ext uri="{FF2B5EF4-FFF2-40B4-BE49-F238E27FC236}">
                <a16:creationId xmlns:a16="http://schemas.microsoft.com/office/drawing/2014/main" id="{1E81BD73-6D94-49DF-865F-2269A5FB6076}"/>
              </a:ext>
            </a:extLst>
          </p:cNvPr>
          <p:cNvSpPr/>
          <p:nvPr/>
        </p:nvSpPr>
        <p:spPr>
          <a:xfrm>
            <a:off x="2321856" y="3010022"/>
            <a:ext cx="2046308" cy="6295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Direct Read from BI</a:t>
            </a:r>
            <a:endParaRPr lang="en-US" sz="800" dirty="0"/>
          </a:p>
        </p:txBody>
      </p:sp>
      <p:sp>
        <p:nvSpPr>
          <p:cNvPr id="13" name="Rectangle 12">
            <a:extLst>
              <a:ext uri="{FF2B5EF4-FFF2-40B4-BE49-F238E27FC236}">
                <a16:creationId xmlns:a16="http://schemas.microsoft.com/office/drawing/2014/main" id="{2877F4F3-E95D-4353-83DE-F149A254459C}"/>
              </a:ext>
            </a:extLst>
          </p:cNvPr>
          <p:cNvSpPr/>
          <p:nvPr/>
        </p:nvSpPr>
        <p:spPr>
          <a:xfrm>
            <a:off x="2185992" y="1646889"/>
            <a:ext cx="2182171" cy="233408"/>
          </a:xfrm>
          <a:prstGeom prst="rect">
            <a:avLst/>
          </a:prstGeom>
        </p:spPr>
        <p:txBody>
          <a:bodyPr wrap="square">
            <a:spAutoFit/>
          </a:bodyPr>
          <a:lstStyle/>
          <a:p>
            <a:pPr algn="ctr"/>
            <a:r>
              <a:rPr lang="en-US" sz="1200" b="1" dirty="0">
                <a:solidFill>
                  <a:srgbClr val="000000"/>
                </a:solidFill>
              </a:rPr>
              <a:t>Patient Experience</a:t>
            </a:r>
          </a:p>
        </p:txBody>
      </p:sp>
      <p:cxnSp>
        <p:nvCxnSpPr>
          <p:cNvPr id="14" name="Connector: Curved 34">
            <a:extLst>
              <a:ext uri="{FF2B5EF4-FFF2-40B4-BE49-F238E27FC236}">
                <a16:creationId xmlns:a16="http://schemas.microsoft.com/office/drawing/2014/main" id="{2906F550-7D36-462C-84B8-7E675B1DA584}"/>
              </a:ext>
            </a:extLst>
          </p:cNvPr>
          <p:cNvCxnSpPr>
            <a:cxnSpLocks/>
            <a:stCxn id="9" idx="2"/>
            <a:endCxn id="6" idx="1"/>
          </p:cNvCxnSpPr>
          <p:nvPr/>
        </p:nvCxnSpPr>
        <p:spPr>
          <a:xfrm rot="5400000">
            <a:off x="2966990" y="3944839"/>
            <a:ext cx="683300" cy="72740"/>
          </a:xfrm>
          <a:prstGeom prst="curvedConnector3">
            <a:avLst>
              <a:gd name="adj1" fmla="val 50000"/>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BEF4E4D-358B-458B-8F8E-762CF0D6C189}"/>
              </a:ext>
            </a:extLst>
          </p:cNvPr>
          <p:cNvSpPr/>
          <p:nvPr/>
        </p:nvSpPr>
        <p:spPr>
          <a:xfrm>
            <a:off x="1331640" y="2800682"/>
            <a:ext cx="3246101" cy="133889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50000"/>
                  </a:schemeClr>
                </a:solidFill>
              </a:rPr>
              <a:t>Services &amp; </a:t>
            </a:r>
          </a:p>
          <a:p>
            <a:r>
              <a:rPr lang="en-US" sz="1400" b="1" dirty="0">
                <a:solidFill>
                  <a:schemeClr val="tx1">
                    <a:lumMod val="50000"/>
                  </a:schemeClr>
                </a:solidFill>
              </a:rPr>
              <a:t>Data Access</a:t>
            </a:r>
          </a:p>
        </p:txBody>
      </p:sp>
      <p:sp>
        <p:nvSpPr>
          <p:cNvPr id="21" name="Rectangle 20">
            <a:extLst>
              <a:ext uri="{FF2B5EF4-FFF2-40B4-BE49-F238E27FC236}">
                <a16:creationId xmlns:a16="http://schemas.microsoft.com/office/drawing/2014/main" id="{E31C2B2B-C2E1-4DD4-8566-926FF1309B55}"/>
              </a:ext>
            </a:extLst>
          </p:cNvPr>
          <p:cNvSpPr/>
          <p:nvPr/>
        </p:nvSpPr>
        <p:spPr>
          <a:xfrm>
            <a:off x="1331640" y="1542267"/>
            <a:ext cx="3246101" cy="1183361"/>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1">
                    <a:lumMod val="50000"/>
                  </a:schemeClr>
                </a:solidFill>
              </a:rPr>
              <a:t>User</a:t>
            </a:r>
          </a:p>
          <a:p>
            <a:r>
              <a:rPr lang="en-US" sz="1400" b="1" dirty="0">
                <a:solidFill>
                  <a:schemeClr val="tx1">
                    <a:lumMod val="50000"/>
                  </a:schemeClr>
                </a:solidFill>
              </a:rPr>
              <a:t>Interface</a:t>
            </a:r>
          </a:p>
        </p:txBody>
      </p:sp>
      <p:cxnSp>
        <p:nvCxnSpPr>
          <p:cNvPr id="29" name="Connector: Curved 109">
            <a:extLst>
              <a:ext uri="{FF2B5EF4-FFF2-40B4-BE49-F238E27FC236}">
                <a16:creationId xmlns:a16="http://schemas.microsoft.com/office/drawing/2014/main" id="{423C05B6-F473-4C10-B898-1658F4BE9951}"/>
              </a:ext>
            </a:extLst>
          </p:cNvPr>
          <p:cNvCxnSpPr>
            <a:cxnSpLocks/>
            <a:endCxn id="9" idx="0"/>
          </p:cNvCxnSpPr>
          <p:nvPr/>
        </p:nvCxnSpPr>
        <p:spPr>
          <a:xfrm rot="16200000" flipH="1">
            <a:off x="3055638" y="2720649"/>
            <a:ext cx="578743" cy="1"/>
          </a:xfrm>
          <a:prstGeom prst="curvedConnector3">
            <a:avLst>
              <a:gd name="adj1" fmla="val 50000"/>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B505D81-8BF7-4255-B9D5-2B3A6B40969E}"/>
              </a:ext>
            </a:extLst>
          </p:cNvPr>
          <p:cNvSpPr/>
          <p:nvPr/>
        </p:nvSpPr>
        <p:spPr>
          <a:xfrm rot="16200000">
            <a:off x="-879540" y="3117969"/>
            <a:ext cx="3441825" cy="304127"/>
          </a:xfrm>
          <a:prstGeom prst="rect">
            <a:avLst/>
          </a:prstGeom>
          <a:ln>
            <a:noFill/>
          </a:ln>
        </p:spPr>
        <p:txBody>
          <a:bodyPr wrap="square">
            <a:spAutoFit/>
          </a:bodyPr>
          <a:lstStyle/>
          <a:p>
            <a:pPr algn="ctr"/>
            <a:r>
              <a:rPr lang="en-US" dirty="0">
                <a:solidFill>
                  <a:schemeClr val="tx1">
                    <a:lumMod val="50000"/>
                  </a:schemeClr>
                </a:solidFill>
              </a:rPr>
              <a:t>Microsoft Azure Cloud</a:t>
            </a:r>
          </a:p>
        </p:txBody>
      </p:sp>
      <p:sp>
        <p:nvSpPr>
          <p:cNvPr id="33" name="Rectangle 32">
            <a:extLst>
              <a:ext uri="{FF2B5EF4-FFF2-40B4-BE49-F238E27FC236}">
                <a16:creationId xmlns:a16="http://schemas.microsoft.com/office/drawing/2014/main" id="{F6568F34-EDEC-4511-B4C8-ECB257C29730}"/>
              </a:ext>
            </a:extLst>
          </p:cNvPr>
          <p:cNvSpPr/>
          <p:nvPr/>
        </p:nvSpPr>
        <p:spPr>
          <a:xfrm>
            <a:off x="2321856" y="1886090"/>
            <a:ext cx="2056450" cy="782222"/>
          </a:xfrm>
          <a:prstGeom prst="rect">
            <a:avLst/>
          </a:prstGeom>
          <a:solidFill>
            <a:srgbClr val="0070C0"/>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Power BI  or Angular</a:t>
            </a:r>
          </a:p>
        </p:txBody>
      </p:sp>
      <p:sp>
        <p:nvSpPr>
          <p:cNvPr id="34" name="Rectangle 33">
            <a:extLst>
              <a:ext uri="{FF2B5EF4-FFF2-40B4-BE49-F238E27FC236}">
                <a16:creationId xmlns:a16="http://schemas.microsoft.com/office/drawing/2014/main" id="{DD8A99A1-F4D7-45F6-9D95-8DE9302FD098}"/>
              </a:ext>
            </a:extLst>
          </p:cNvPr>
          <p:cNvSpPr/>
          <p:nvPr/>
        </p:nvSpPr>
        <p:spPr>
          <a:xfrm>
            <a:off x="3387279" y="2220329"/>
            <a:ext cx="858042" cy="363078"/>
          </a:xfrm>
          <a:prstGeom prst="rect">
            <a:avLst/>
          </a:prstGeom>
          <a:solidFill>
            <a:schemeClr val="bg1"/>
          </a:solidFill>
          <a:ln>
            <a:solidFill>
              <a:schemeClr val="tx1">
                <a:lumMod val="50000"/>
              </a:schemeClr>
            </a:solidFill>
          </a:ln>
        </p:spPr>
        <p:txBody>
          <a:bodyPr wrap="square" anchor="ctr">
            <a:noAutofit/>
          </a:bodyPr>
          <a:lstStyle/>
          <a:p>
            <a:pPr algn="ctr"/>
            <a:r>
              <a:rPr lang="en-US" sz="1000" dirty="0">
                <a:solidFill>
                  <a:schemeClr val="tx1">
                    <a:lumMod val="50000"/>
                  </a:schemeClr>
                </a:solidFill>
              </a:rPr>
              <a:t>Dashboard</a:t>
            </a:r>
            <a:r>
              <a:rPr lang="en-US" sz="1100" dirty="0">
                <a:solidFill>
                  <a:schemeClr val="tx1">
                    <a:lumMod val="50000"/>
                  </a:schemeClr>
                </a:solidFill>
              </a:rPr>
              <a:t> 2</a:t>
            </a:r>
            <a:endParaRPr lang="en-US" dirty="0">
              <a:solidFill>
                <a:schemeClr val="tx1">
                  <a:lumMod val="50000"/>
                </a:schemeClr>
              </a:solidFill>
            </a:endParaRPr>
          </a:p>
        </p:txBody>
      </p:sp>
      <p:sp>
        <p:nvSpPr>
          <p:cNvPr id="35" name="Rectangle 34">
            <a:extLst>
              <a:ext uri="{FF2B5EF4-FFF2-40B4-BE49-F238E27FC236}">
                <a16:creationId xmlns:a16="http://schemas.microsoft.com/office/drawing/2014/main" id="{73EA2D55-192E-41FF-AB50-C98D496D70F3}"/>
              </a:ext>
            </a:extLst>
          </p:cNvPr>
          <p:cNvSpPr/>
          <p:nvPr/>
        </p:nvSpPr>
        <p:spPr>
          <a:xfrm>
            <a:off x="2439641" y="2222828"/>
            <a:ext cx="858042" cy="363078"/>
          </a:xfrm>
          <a:prstGeom prst="rect">
            <a:avLst/>
          </a:prstGeom>
          <a:solidFill>
            <a:schemeClr val="bg1"/>
          </a:solidFill>
          <a:ln>
            <a:solidFill>
              <a:schemeClr val="tx1">
                <a:lumMod val="50000"/>
              </a:schemeClr>
            </a:solidFill>
          </a:ln>
        </p:spPr>
        <p:txBody>
          <a:bodyPr wrap="square" anchor="ctr">
            <a:noAutofit/>
          </a:bodyPr>
          <a:lstStyle/>
          <a:p>
            <a:pPr algn="ctr"/>
            <a:r>
              <a:rPr lang="en-US" sz="1000" dirty="0">
                <a:solidFill>
                  <a:schemeClr val="tx1">
                    <a:lumMod val="50000"/>
                  </a:schemeClr>
                </a:solidFill>
              </a:rPr>
              <a:t>Dashboard</a:t>
            </a:r>
            <a:r>
              <a:rPr lang="en-US" sz="1100" dirty="0">
                <a:solidFill>
                  <a:schemeClr val="tx1">
                    <a:lumMod val="50000"/>
                  </a:schemeClr>
                </a:solidFill>
              </a:rPr>
              <a:t> 1</a:t>
            </a:r>
            <a:endParaRPr lang="en-US" dirty="0">
              <a:solidFill>
                <a:schemeClr val="tx1">
                  <a:lumMod val="50000"/>
                </a:schemeClr>
              </a:solidFill>
            </a:endParaRPr>
          </a:p>
        </p:txBody>
      </p:sp>
      <p:sp>
        <p:nvSpPr>
          <p:cNvPr id="3" name="TextBox 2"/>
          <p:cNvSpPr txBox="1"/>
          <p:nvPr/>
        </p:nvSpPr>
        <p:spPr>
          <a:xfrm>
            <a:off x="5652120" y="1003230"/>
            <a:ext cx="1449756" cy="369332"/>
          </a:xfrm>
          <a:prstGeom prst="rect">
            <a:avLst/>
          </a:prstGeom>
          <a:noFill/>
        </p:spPr>
        <p:txBody>
          <a:bodyPr wrap="none" rtlCol="0">
            <a:spAutoFit/>
          </a:bodyPr>
          <a:lstStyle/>
          <a:p>
            <a:r>
              <a:rPr lang="en-US" dirty="0"/>
              <a:t>Technologies </a:t>
            </a:r>
          </a:p>
        </p:txBody>
      </p:sp>
      <p:sp>
        <p:nvSpPr>
          <p:cNvPr id="38" name="TextBox 37"/>
          <p:cNvSpPr txBox="1"/>
          <p:nvPr/>
        </p:nvSpPr>
        <p:spPr>
          <a:xfrm>
            <a:off x="2051720" y="1001024"/>
            <a:ext cx="1345946" cy="369332"/>
          </a:xfrm>
          <a:prstGeom prst="rect">
            <a:avLst/>
          </a:prstGeom>
          <a:noFill/>
        </p:spPr>
        <p:txBody>
          <a:bodyPr wrap="none" rtlCol="0">
            <a:spAutoFit/>
          </a:bodyPr>
          <a:lstStyle/>
          <a:p>
            <a:r>
              <a:rPr lang="en-US" dirty="0"/>
              <a:t>Architecture</a:t>
            </a:r>
          </a:p>
        </p:txBody>
      </p:sp>
      <p:sp>
        <p:nvSpPr>
          <p:cNvPr id="39" name="TextBox 38"/>
          <p:cNvSpPr txBox="1"/>
          <p:nvPr/>
        </p:nvSpPr>
        <p:spPr>
          <a:xfrm>
            <a:off x="4788024" y="1916992"/>
            <a:ext cx="4048544" cy="276999"/>
          </a:xfrm>
          <a:prstGeom prst="rect">
            <a:avLst/>
          </a:prstGeom>
          <a:solidFill>
            <a:srgbClr val="92D050"/>
          </a:solidFill>
        </p:spPr>
        <p:txBody>
          <a:bodyPr wrap="square" rtlCol="0">
            <a:spAutoFit/>
          </a:bodyPr>
          <a:lstStyle/>
          <a:p>
            <a:r>
              <a:rPr lang="en-US" sz="1200" dirty="0"/>
              <a:t>Power BI from Microsoft Or Azure Office (based on license)</a:t>
            </a:r>
          </a:p>
        </p:txBody>
      </p:sp>
      <p:sp>
        <p:nvSpPr>
          <p:cNvPr id="40" name="TextBox 39"/>
          <p:cNvSpPr txBox="1"/>
          <p:nvPr/>
        </p:nvSpPr>
        <p:spPr>
          <a:xfrm>
            <a:off x="4788024" y="3250949"/>
            <a:ext cx="4048544" cy="461665"/>
          </a:xfrm>
          <a:prstGeom prst="rect">
            <a:avLst/>
          </a:prstGeom>
          <a:solidFill>
            <a:srgbClr val="92D050"/>
          </a:solidFill>
        </p:spPr>
        <p:txBody>
          <a:bodyPr wrap="square" rtlCol="0">
            <a:spAutoFit/>
          </a:bodyPr>
          <a:lstStyle/>
          <a:p>
            <a:r>
              <a:rPr lang="en-US" sz="1200" dirty="0"/>
              <a:t>Power BI Data Access connector to Azure SQL or ML Studio based on license </a:t>
            </a:r>
          </a:p>
        </p:txBody>
      </p:sp>
      <p:sp>
        <p:nvSpPr>
          <p:cNvPr id="41" name="TextBox 40"/>
          <p:cNvSpPr txBox="1"/>
          <p:nvPr/>
        </p:nvSpPr>
        <p:spPr>
          <a:xfrm>
            <a:off x="4788024" y="4473295"/>
            <a:ext cx="4048544" cy="276999"/>
          </a:xfrm>
          <a:prstGeom prst="rect">
            <a:avLst/>
          </a:prstGeom>
          <a:solidFill>
            <a:srgbClr val="92D050"/>
          </a:solidFill>
        </p:spPr>
        <p:txBody>
          <a:bodyPr wrap="square" rtlCol="0">
            <a:spAutoFit/>
          </a:bodyPr>
          <a:lstStyle/>
          <a:p>
            <a:r>
              <a:rPr lang="en-US" sz="1200" dirty="0"/>
              <a:t>Azure SQL on Azure cloud</a:t>
            </a:r>
          </a:p>
        </p:txBody>
      </p:sp>
    </p:spTree>
    <p:extLst>
      <p:ext uri="{BB962C8B-B14F-4D97-AF65-F5344CB8AC3E}">
        <p14:creationId xmlns:p14="http://schemas.microsoft.com/office/powerpoint/2010/main" val="3188962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23528" y="2934042"/>
            <a:ext cx="4959700" cy="2008288"/>
          </a:xfrm>
          <a:prstGeom prst="rect">
            <a:avLst/>
          </a:prstGeom>
        </p:spPr>
      </p:pic>
      <p:sp>
        <p:nvSpPr>
          <p:cNvPr id="2" name="Title 1"/>
          <p:cNvSpPr>
            <a:spLocks noGrp="1"/>
          </p:cNvSpPr>
          <p:nvPr>
            <p:ph type="title"/>
          </p:nvPr>
        </p:nvSpPr>
        <p:spPr>
          <a:xfrm>
            <a:off x="978" y="-161539"/>
            <a:ext cx="8229600" cy="1143000"/>
          </a:xfrm>
        </p:spPr>
        <p:txBody>
          <a:bodyPr vert="horz" lIns="91440" tIns="45720" rIns="91440" bIns="45720" rtlCol="0" anchor="ctr">
            <a:normAutofit/>
          </a:bodyPr>
          <a:lstStyle/>
          <a:p>
            <a:pPr algn="l"/>
            <a:r>
              <a:rPr lang="en-US" sz="2400" b="1" dirty="0">
                <a:solidFill>
                  <a:srgbClr val="0070C0"/>
                </a:solidFill>
                <a:latin typeface="Calibri" pitchFamily="34" charset="0"/>
              </a:rPr>
              <a:t>Mid Point - Check</a:t>
            </a:r>
          </a:p>
        </p:txBody>
      </p:sp>
      <p:sp>
        <p:nvSpPr>
          <p:cNvPr id="3" name="Content Placeholder 2"/>
          <p:cNvSpPr>
            <a:spLocks noGrp="1"/>
          </p:cNvSpPr>
          <p:nvPr>
            <p:ph idx="1"/>
          </p:nvPr>
        </p:nvSpPr>
        <p:spPr>
          <a:xfrm>
            <a:off x="107504" y="652345"/>
            <a:ext cx="8229600" cy="576064"/>
          </a:xfrm>
        </p:spPr>
        <p:txBody>
          <a:bodyPr/>
          <a:lstStyle/>
          <a:p>
            <a:pPr marL="0" indent="0">
              <a:buNone/>
            </a:pPr>
            <a:r>
              <a:rPr lang="en-US" sz="2000" b="1" u="sng" dirty="0"/>
              <a:t>Dataset </a:t>
            </a:r>
            <a:r>
              <a:rPr lang="en-US" sz="2000" i="1" dirty="0">
                <a:solidFill>
                  <a:srgbClr val="0070C0"/>
                </a:solidFill>
              </a:rPr>
              <a:t>Gather Datasets from CHAPS.</a:t>
            </a:r>
          </a:p>
          <a:p>
            <a:pPr marL="514350" indent="-514350">
              <a:buAutoNum type="arabicParenR"/>
            </a:pPr>
            <a:endParaRPr lang="en-US" dirty="0"/>
          </a:p>
        </p:txBody>
      </p:sp>
      <p:pic>
        <p:nvPicPr>
          <p:cNvPr id="4" name="Picture 3"/>
          <p:cNvPicPr>
            <a:picLocks noChangeAspect="1"/>
          </p:cNvPicPr>
          <p:nvPr/>
        </p:nvPicPr>
        <p:blipFill rotWithShape="1">
          <a:blip r:embed="rId4"/>
          <a:srcRect r="32941"/>
          <a:stretch/>
        </p:blipFill>
        <p:spPr>
          <a:xfrm>
            <a:off x="107504" y="1138720"/>
            <a:ext cx="4104456" cy="1229600"/>
          </a:xfrm>
          <a:prstGeom prst="rect">
            <a:avLst/>
          </a:prstGeom>
        </p:spPr>
      </p:pic>
      <p:pic>
        <p:nvPicPr>
          <p:cNvPr id="5" name="Picture 4"/>
          <p:cNvPicPr>
            <a:picLocks noChangeAspect="1"/>
          </p:cNvPicPr>
          <p:nvPr/>
        </p:nvPicPr>
        <p:blipFill rotWithShape="1">
          <a:blip r:embed="rId5"/>
          <a:srcRect r="8191"/>
          <a:stretch/>
        </p:blipFill>
        <p:spPr>
          <a:xfrm>
            <a:off x="4177188" y="1117662"/>
            <a:ext cx="4787300" cy="1629800"/>
          </a:xfrm>
          <a:prstGeom prst="rect">
            <a:avLst/>
          </a:prstGeom>
        </p:spPr>
      </p:pic>
      <p:pic>
        <p:nvPicPr>
          <p:cNvPr id="7" name="Picture 6"/>
          <p:cNvPicPr>
            <a:picLocks noChangeAspect="1"/>
          </p:cNvPicPr>
          <p:nvPr/>
        </p:nvPicPr>
        <p:blipFill rotWithShape="1">
          <a:blip r:embed="rId6"/>
          <a:srcRect l="33856" t="20601" r="35825" b="12900"/>
          <a:stretch/>
        </p:blipFill>
        <p:spPr>
          <a:xfrm>
            <a:off x="5508104" y="2824124"/>
            <a:ext cx="2451303" cy="3024335"/>
          </a:xfrm>
          <a:prstGeom prst="rect">
            <a:avLst/>
          </a:prstGeom>
        </p:spPr>
      </p:pic>
    </p:spTree>
    <p:extLst>
      <p:ext uri="{BB962C8B-B14F-4D97-AF65-F5344CB8AC3E}">
        <p14:creationId xmlns:p14="http://schemas.microsoft.com/office/powerpoint/2010/main" val="262676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41A44-B7B8-EB41-BEDC-FE0995079E5B}"/>
              </a:ext>
            </a:extLst>
          </p:cNvPr>
          <p:cNvSpPr>
            <a:spLocks noGrp="1"/>
          </p:cNvSpPr>
          <p:nvPr>
            <p:ph type="title"/>
          </p:nvPr>
        </p:nvSpPr>
        <p:spPr>
          <a:xfrm>
            <a:off x="251520" y="260648"/>
            <a:ext cx="8229600" cy="1143000"/>
          </a:xfrm>
        </p:spPr>
        <p:txBody>
          <a:bodyPr>
            <a:normAutofit/>
          </a:bodyPr>
          <a:lstStyle/>
          <a:p>
            <a:pPr algn="l">
              <a:defRPr/>
            </a:pPr>
            <a:r>
              <a:rPr lang="en-US" sz="3200" b="1" dirty="0">
                <a:solidFill>
                  <a:srgbClr val="0070C0"/>
                </a:solidFill>
                <a:latin typeface="Calibri" pitchFamily="34" charset="0"/>
              </a:rPr>
              <a:t>Mid Point – Check</a:t>
            </a:r>
            <a:br>
              <a:rPr lang="en-US" sz="3200" b="1" dirty="0">
                <a:solidFill>
                  <a:srgbClr val="0070C0"/>
                </a:solidFill>
                <a:latin typeface="Calibri" pitchFamily="34" charset="0"/>
              </a:rPr>
            </a:br>
            <a:r>
              <a:rPr lang="en-US" sz="3200" dirty="0">
                <a:solidFill>
                  <a:srgbClr val="0070C0"/>
                </a:solidFill>
                <a:latin typeface="Calibri" pitchFamily="34" charset="0"/>
              </a:rPr>
              <a:t>Sign-in Page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4258"/>
            <a:ext cx="8229600" cy="4277847"/>
          </a:xfrm>
        </p:spPr>
      </p:pic>
    </p:spTree>
    <p:extLst>
      <p:ext uri="{BB962C8B-B14F-4D97-AF65-F5344CB8AC3E}">
        <p14:creationId xmlns:p14="http://schemas.microsoft.com/office/powerpoint/2010/main" val="93402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Angular 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72816"/>
            <a:ext cx="8229600" cy="3675410"/>
          </a:xfrm>
        </p:spPr>
      </p:pic>
    </p:spTree>
    <p:extLst>
      <p:ext uri="{BB962C8B-B14F-4D97-AF65-F5344CB8AC3E}">
        <p14:creationId xmlns:p14="http://schemas.microsoft.com/office/powerpoint/2010/main" val="1065907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Continuation: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584" y="1700808"/>
            <a:ext cx="7978831" cy="3636971"/>
          </a:xfrm>
        </p:spPr>
      </p:pic>
    </p:spTree>
    <p:extLst>
      <p:ext uri="{BB962C8B-B14F-4D97-AF65-F5344CB8AC3E}">
        <p14:creationId xmlns:p14="http://schemas.microsoft.com/office/powerpoint/2010/main" val="3592427496"/>
      </p:ext>
    </p:extLst>
  </p:cSld>
  <p:clrMapOvr>
    <a:masterClrMapping/>
  </p:clrMapOvr>
</p:sld>
</file>

<file path=ppt/theme/theme1.xml><?xml version="1.0" encoding="utf-8"?>
<a:theme xmlns:a="http://schemas.openxmlformats.org/drawingml/2006/main" name="UMKC_PPT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UMKC_PPT1</Template>
  <TotalTime>3703</TotalTime>
  <Words>1256</Words>
  <Application>Microsoft Office PowerPoint</Application>
  <PresentationFormat>On-screen Show (4:3)</PresentationFormat>
  <Paragraphs>148</Paragraphs>
  <Slides>23</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Calibri Light</vt:lpstr>
      <vt:lpstr>Helvetica</vt:lpstr>
      <vt:lpstr>UMKC_PPT1</vt:lpstr>
      <vt:lpstr>Custom Design</vt:lpstr>
      <vt:lpstr>Patient Experience Analytics from CAHPS Survey Data  </vt:lpstr>
      <vt:lpstr>Objective</vt:lpstr>
      <vt:lpstr>Patient Experience</vt:lpstr>
      <vt:lpstr>Sample Survey Data Sample</vt:lpstr>
      <vt:lpstr>PowerPoint Presentation</vt:lpstr>
      <vt:lpstr>Mid Point - Check</vt:lpstr>
      <vt:lpstr>Mid Point – Check Sign-in Page </vt:lpstr>
      <vt:lpstr>Angular Code:</vt:lpstr>
      <vt:lpstr>Continuation:</vt:lpstr>
      <vt:lpstr>FireBase Configuration</vt:lpstr>
      <vt:lpstr>Registered Users in FireBase</vt:lpstr>
      <vt:lpstr>Mid Point - Check</vt:lpstr>
      <vt:lpstr>Mid Point - Check</vt:lpstr>
      <vt:lpstr>PowerPoint Presentation</vt:lpstr>
      <vt:lpstr>Mid Point – Check Viz 1: Mean score of Ambulatory service line for last 4 quarters.</vt:lpstr>
      <vt:lpstr>Mid Point – Check Viz 2: Top Box score of Ambulatory service line for last 4 quarters.</vt:lpstr>
      <vt:lpstr>Mid Point – Check  Challenges</vt:lpstr>
      <vt:lpstr>Mid Point – Check  Next Steps</vt:lpstr>
      <vt:lpstr>PowerPoint Presentation</vt:lpstr>
      <vt:lpstr>Trello Dashboard &amp; Github Link</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Intensity</dc:title>
  <dc:creator>Sindhusha</dc:creator>
  <cp:lastModifiedBy>Sarda, Madhuri</cp:lastModifiedBy>
  <cp:revision>48</cp:revision>
  <dcterms:created xsi:type="dcterms:W3CDTF">2019-02-27T18:56:28Z</dcterms:created>
  <dcterms:modified xsi:type="dcterms:W3CDTF">2020-03-19T19:20:30Z</dcterms:modified>
</cp:coreProperties>
</file>