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3400" cy="10693400"/>
  <p:notesSz cx="106934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18" autoAdjust="0"/>
    <p:restoredTop sz="94249" autoAdjust="0"/>
  </p:normalViewPr>
  <p:slideViewPr>
    <p:cSldViewPr>
      <p:cViewPr>
        <p:scale>
          <a:sx n="70" d="100"/>
          <a:sy n="70" d="100"/>
        </p:scale>
        <p:origin x="198" y="-3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jpg"/><Relationship Id="rId13" Type="http://schemas.openxmlformats.org/officeDocument/2006/relationships/image" Target="../media/image153.png"/><Relationship Id="rId18" Type="http://schemas.openxmlformats.org/officeDocument/2006/relationships/image" Target="../media/image158.jpg"/><Relationship Id="rId3" Type="http://schemas.openxmlformats.org/officeDocument/2006/relationships/image" Target="../media/image143.jpg"/><Relationship Id="rId7" Type="http://schemas.openxmlformats.org/officeDocument/2006/relationships/image" Target="../media/image147.jp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jp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jpg"/><Relationship Id="rId11" Type="http://schemas.openxmlformats.org/officeDocument/2006/relationships/image" Target="../media/image151.png"/><Relationship Id="rId5" Type="http://schemas.openxmlformats.org/officeDocument/2006/relationships/image" Target="../media/image145.jp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jpg"/><Relationship Id="rId9" Type="http://schemas.openxmlformats.org/officeDocument/2006/relationships/image" Target="../media/image149.jpg"/><Relationship Id="rId14" Type="http://schemas.openxmlformats.org/officeDocument/2006/relationships/image" Target="../media/image1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jpg"/><Relationship Id="rId7" Type="http://schemas.openxmlformats.org/officeDocument/2006/relationships/image" Target="../media/image165.png"/><Relationship Id="rId12" Type="http://schemas.openxmlformats.org/officeDocument/2006/relationships/image" Target="../media/image170.jpg"/><Relationship Id="rId2" Type="http://schemas.openxmlformats.org/officeDocument/2006/relationships/image" Target="../media/image160.jp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80.png"/><Relationship Id="rId10" Type="http://schemas.openxmlformats.org/officeDocument/2006/relationships/image" Target="../media/image168.png"/><Relationship Id="rId4" Type="http://schemas.openxmlformats.org/officeDocument/2006/relationships/image" Target="../media/image162.jp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75.jpg"/><Relationship Id="rId7" Type="http://schemas.openxmlformats.org/officeDocument/2006/relationships/image" Target="../media/image179.png"/><Relationship Id="rId12" Type="http://schemas.openxmlformats.org/officeDocument/2006/relationships/image" Target="../media/image184.jpg"/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jpg"/><Relationship Id="rId10" Type="http://schemas.openxmlformats.org/officeDocument/2006/relationships/image" Target="../media/image182.png"/><Relationship Id="rId4" Type="http://schemas.openxmlformats.org/officeDocument/2006/relationships/image" Target="../media/image176.jpg"/><Relationship Id="rId9" Type="http://schemas.openxmlformats.org/officeDocument/2006/relationships/image" Target="../media/image1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jpg"/><Relationship Id="rId21" Type="http://schemas.openxmlformats.org/officeDocument/2006/relationships/image" Target="../media/image42.png"/><Relationship Id="rId7" Type="http://schemas.openxmlformats.org/officeDocument/2006/relationships/image" Target="../media/image28.jp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jp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24" Type="http://schemas.openxmlformats.org/officeDocument/2006/relationships/image" Target="../media/image45.png"/><Relationship Id="rId5" Type="http://schemas.openxmlformats.org/officeDocument/2006/relationships/image" Target="../media/image26.jp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jpg"/><Relationship Id="rId19" Type="http://schemas.openxmlformats.org/officeDocument/2006/relationships/image" Target="../media/image40.png"/><Relationship Id="rId4" Type="http://schemas.openxmlformats.org/officeDocument/2006/relationships/image" Target="../media/image25.jpg"/><Relationship Id="rId9" Type="http://schemas.openxmlformats.org/officeDocument/2006/relationships/image" Target="../media/image30.jp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jp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jpg"/><Relationship Id="rId21" Type="http://schemas.openxmlformats.org/officeDocument/2006/relationships/image" Target="../media/image139.png"/><Relationship Id="rId7" Type="http://schemas.openxmlformats.org/officeDocument/2006/relationships/image" Target="../media/image125.jpg"/><Relationship Id="rId12" Type="http://schemas.openxmlformats.org/officeDocument/2006/relationships/image" Target="../media/image130.png"/><Relationship Id="rId17" Type="http://schemas.openxmlformats.org/officeDocument/2006/relationships/image" Target="../media/image135.jpg"/><Relationship Id="rId2" Type="http://schemas.openxmlformats.org/officeDocument/2006/relationships/image" Target="../media/image120.jp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jpg"/><Relationship Id="rId11" Type="http://schemas.openxmlformats.org/officeDocument/2006/relationships/image" Target="../media/image129.png"/><Relationship Id="rId5" Type="http://schemas.openxmlformats.org/officeDocument/2006/relationships/image" Target="../media/image123.jp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jp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076" y="3526535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1076" y="3209544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1076" y="2892551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076" y="2575560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076" y="2258567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1076" y="1941576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1076" y="1624583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1076" y="1309116"/>
            <a:ext cx="6696709" cy="0"/>
          </a:xfrm>
          <a:custGeom>
            <a:avLst/>
            <a:gdLst/>
            <a:ahLst/>
            <a:cxnLst/>
            <a:rect l="l" t="t" r="r" b="b"/>
            <a:pathLst>
              <a:path w="6696709">
                <a:moveTo>
                  <a:pt x="0" y="0"/>
                </a:moveTo>
                <a:lnTo>
                  <a:pt x="6696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2516" y="1459992"/>
            <a:ext cx="428242" cy="23972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9067" y="2307336"/>
            <a:ext cx="428243" cy="15499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0192" y="2894078"/>
            <a:ext cx="428242" cy="9631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6744" y="3192781"/>
            <a:ext cx="428242" cy="6644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77867" y="3209544"/>
            <a:ext cx="428243" cy="6476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84420" y="3313178"/>
            <a:ext cx="428242" cy="5440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5544" y="3334511"/>
            <a:ext cx="428242" cy="52273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02096" y="3483864"/>
            <a:ext cx="428242" cy="3733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25693" y="3559200"/>
            <a:ext cx="399138" cy="2980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32245" y="3624755"/>
            <a:ext cx="403296" cy="2324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39202" y="3700272"/>
            <a:ext cx="402901" cy="1569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03476" y="1504188"/>
            <a:ext cx="303277" cy="23408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11552" y="2350008"/>
            <a:ext cx="304800" cy="149504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21152" y="2935226"/>
            <a:ext cx="303272" cy="90982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29228" y="3233929"/>
            <a:ext cx="304800" cy="61112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37304" y="3253742"/>
            <a:ext cx="304800" cy="59130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46904" y="3354326"/>
            <a:ext cx="304800" cy="49072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54979" y="3377186"/>
            <a:ext cx="304800" cy="4678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164579" y="3528062"/>
            <a:ext cx="304800" cy="31698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772656" y="3595119"/>
            <a:ext cx="304800" cy="24993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382256" y="3659126"/>
            <a:ext cx="303277" cy="18592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744726" y="3742945"/>
            <a:ext cx="6709409" cy="108585"/>
            <a:chOff x="1744726" y="3742945"/>
            <a:chExt cx="6709409" cy="108585"/>
          </a:xfrm>
        </p:grpSpPr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90332" y="3742945"/>
              <a:ext cx="304800" cy="1021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751076" y="3845051"/>
              <a:ext cx="6696709" cy="0"/>
            </a:xfrm>
            <a:custGeom>
              <a:avLst/>
              <a:gdLst/>
              <a:ahLst/>
              <a:cxnLst/>
              <a:rect l="l" t="t" r="r" b="b"/>
              <a:pathLst>
                <a:path w="6696709">
                  <a:moveTo>
                    <a:pt x="0" y="0"/>
                  </a:moveTo>
                  <a:lnTo>
                    <a:pt x="6696456" y="0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09559" y="1287284"/>
            <a:ext cx="302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14772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8140" y="2133094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9434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6192" y="2718322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5738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65812" y="3017019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3854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73864" y="3036829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3732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83489" y="3138910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3090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91547" y="3160227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2949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99634" y="3312647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1993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9224" y="3379739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1570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17311" y="3443745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1168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55854" y="3525997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3F3F3F"/>
                </a:solidFill>
                <a:latin typeface="Calibri"/>
                <a:cs typeface="Calibri"/>
              </a:rPr>
              <a:t>643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8033" y="3748545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14296" y="3431541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14296" y="3114522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14296" y="2480575"/>
            <a:ext cx="244475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8000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6000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56362" y="1531127"/>
            <a:ext cx="30289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14000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12000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6362" y="1214129"/>
            <a:ext cx="302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16000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9840" y="3897880"/>
            <a:ext cx="205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USA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69064" y="3897880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BRA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66852" y="3897880"/>
            <a:ext cx="226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MEX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82926" y="3897880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DEU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95571" y="3897880"/>
            <a:ext cx="204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TUR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09440" y="3897880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GBR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33516" y="3897880"/>
            <a:ext cx="179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ESP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25589" y="3897880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38241" y="3897880"/>
            <a:ext cx="206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AUS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57743" y="3897880"/>
            <a:ext cx="185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87831" y="2435485"/>
            <a:ext cx="139700" cy="284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76787" y="3858303"/>
            <a:ext cx="45910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09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FRA</a:t>
            </a:r>
            <a:endParaRPr sz="9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31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Countries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17578" y="880403"/>
            <a:ext cx="198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r>
              <a:rPr sz="1600" b="1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per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Country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18034" y="806195"/>
            <a:ext cx="7568565" cy="3586479"/>
          </a:xfrm>
          <a:custGeom>
            <a:avLst/>
            <a:gdLst/>
            <a:ahLst/>
            <a:cxnLst/>
            <a:rect l="l" t="t" r="r" b="b"/>
            <a:pathLst>
              <a:path w="7568565" h="3586479">
                <a:moveTo>
                  <a:pt x="0" y="3585972"/>
                </a:moveTo>
                <a:lnTo>
                  <a:pt x="7568184" y="3585972"/>
                </a:lnTo>
                <a:lnTo>
                  <a:pt x="7568184" y="0"/>
                </a:lnTo>
                <a:lnTo>
                  <a:pt x="0" y="0"/>
                </a:lnTo>
                <a:lnTo>
                  <a:pt x="0" y="3585972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6708" y="3627120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16708" y="3450335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6708" y="3273552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6708" y="2921508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6708" y="2744723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6708" y="2569464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6708" y="2392679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708" y="2215895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708" y="2040636"/>
            <a:ext cx="5504815" cy="0"/>
          </a:xfrm>
          <a:custGeom>
            <a:avLst/>
            <a:gdLst/>
            <a:ahLst/>
            <a:cxnLst/>
            <a:rect l="l" t="t" r="r" b="b"/>
            <a:pathLst>
              <a:path w="5504815">
                <a:moveTo>
                  <a:pt x="0" y="0"/>
                </a:moveTo>
                <a:lnTo>
                  <a:pt x="55046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20" y="2174748"/>
            <a:ext cx="341375" cy="164134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9291" y="2964180"/>
            <a:ext cx="341372" cy="85191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2138" y="3687651"/>
            <a:ext cx="320170" cy="1284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5464" y="3325367"/>
            <a:ext cx="341375" cy="4907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5835" y="2295144"/>
            <a:ext cx="336802" cy="15209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31635" y="2822448"/>
            <a:ext cx="339849" cy="99364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2958" y="3687248"/>
            <a:ext cx="311854" cy="12884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06283" y="3305555"/>
            <a:ext cx="341375" cy="5105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2927" y="2218944"/>
            <a:ext cx="214887" cy="15849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40252" y="3006849"/>
            <a:ext cx="216405" cy="79705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29100" y="3724657"/>
            <a:ext cx="216405" cy="7924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17948" y="3368041"/>
            <a:ext cx="214887" cy="43586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05272" y="2337816"/>
            <a:ext cx="216405" cy="146608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94120" y="2865121"/>
            <a:ext cx="214882" cy="93878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81444" y="3720084"/>
            <a:ext cx="216410" cy="8382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70292" y="3349749"/>
            <a:ext cx="214882" cy="45415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2860548" y="2148840"/>
            <a:ext cx="5017135" cy="981710"/>
            <a:chOff x="2860548" y="2148840"/>
            <a:chExt cx="5017135" cy="981710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0548" y="2148840"/>
              <a:ext cx="5017007" cy="98145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961132" y="2229612"/>
              <a:ext cx="4817745" cy="780415"/>
            </a:xfrm>
            <a:custGeom>
              <a:avLst/>
              <a:gdLst/>
              <a:ahLst/>
              <a:cxnLst/>
              <a:rect l="l" t="t" r="r" b="b"/>
              <a:pathLst>
                <a:path w="4817745" h="780414">
                  <a:moveTo>
                    <a:pt x="0" y="0"/>
                  </a:moveTo>
                  <a:lnTo>
                    <a:pt x="687324" y="780288"/>
                  </a:lnTo>
                  <a:lnTo>
                    <a:pt x="1374648" y="597408"/>
                  </a:lnTo>
                  <a:lnTo>
                    <a:pt x="2063496" y="295656"/>
                  </a:lnTo>
                  <a:lnTo>
                    <a:pt x="2750820" y="117348"/>
                  </a:lnTo>
                  <a:lnTo>
                    <a:pt x="3439668" y="656844"/>
                  </a:lnTo>
                  <a:lnTo>
                    <a:pt x="4128516" y="595884"/>
                  </a:lnTo>
                  <a:lnTo>
                    <a:pt x="4817364" y="256032"/>
                  </a:lnTo>
                </a:path>
              </a:pathLst>
            </a:custGeom>
            <a:ln w="3505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29128" y="219912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10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64010" y="64010"/>
                  </a:lnTo>
                  <a:lnTo>
                    <a:pt x="6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9128" y="219912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10"/>
                  </a:moveTo>
                  <a:lnTo>
                    <a:pt x="64010" y="64010"/>
                  </a:lnTo>
                  <a:lnTo>
                    <a:pt x="64010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17976" y="29794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5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05" y="64005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7976" y="29794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05" y="64005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05300" y="279654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5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05" y="64005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05300" y="279654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05" y="64005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94148" y="249478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10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64010" y="64010"/>
                  </a:lnTo>
                  <a:lnTo>
                    <a:pt x="6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94148" y="249478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10"/>
                  </a:moveTo>
                  <a:lnTo>
                    <a:pt x="64010" y="64010"/>
                  </a:lnTo>
                  <a:lnTo>
                    <a:pt x="64010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81472" y="231648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5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05" y="64005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81472" y="231648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05" y="64005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70320" y="285597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10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10" y="64005"/>
                  </a:lnTo>
                  <a:lnTo>
                    <a:pt x="6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70320" y="285597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10" y="64005"/>
                  </a:lnTo>
                  <a:lnTo>
                    <a:pt x="64010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59168" y="279501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10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10" y="64005"/>
                  </a:lnTo>
                  <a:lnTo>
                    <a:pt x="6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59168" y="279501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5"/>
                  </a:moveTo>
                  <a:lnTo>
                    <a:pt x="64010" y="64005"/>
                  </a:lnTo>
                  <a:lnTo>
                    <a:pt x="64010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46492" y="24551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5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05" y="64005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46492" y="24551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5"/>
                  </a:moveTo>
                  <a:lnTo>
                    <a:pt x="64005" y="64005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48456" y="2526792"/>
              <a:ext cx="3592195" cy="508000"/>
            </a:xfrm>
            <a:custGeom>
              <a:avLst/>
              <a:gdLst/>
              <a:ahLst/>
              <a:cxnLst/>
              <a:rect l="l" t="t" r="r" b="b"/>
              <a:pathLst>
                <a:path w="3592195" h="508000">
                  <a:moveTo>
                    <a:pt x="0" y="483108"/>
                  </a:moveTo>
                  <a:lnTo>
                    <a:pt x="51816" y="286512"/>
                  </a:lnTo>
                  <a:lnTo>
                    <a:pt x="109728" y="286512"/>
                  </a:lnTo>
                </a:path>
                <a:path w="3592195" h="508000">
                  <a:moveTo>
                    <a:pt x="688848" y="301752"/>
                  </a:moveTo>
                  <a:lnTo>
                    <a:pt x="729996" y="374904"/>
                  </a:lnTo>
                  <a:lnTo>
                    <a:pt x="787908" y="374904"/>
                  </a:lnTo>
                </a:path>
                <a:path w="3592195" h="508000">
                  <a:moveTo>
                    <a:pt x="1376172" y="0"/>
                  </a:moveTo>
                  <a:lnTo>
                    <a:pt x="1429512" y="147828"/>
                  </a:lnTo>
                  <a:lnTo>
                    <a:pt x="1487424" y="147828"/>
                  </a:lnTo>
                </a:path>
                <a:path w="3592195" h="508000">
                  <a:moveTo>
                    <a:pt x="2752344" y="359664"/>
                  </a:moveTo>
                  <a:lnTo>
                    <a:pt x="2945892" y="507492"/>
                  </a:lnTo>
                  <a:lnTo>
                    <a:pt x="3003804" y="507492"/>
                  </a:lnTo>
                </a:path>
                <a:path w="3592195" h="508000">
                  <a:moveTo>
                    <a:pt x="3441192" y="300228"/>
                  </a:moveTo>
                  <a:lnTo>
                    <a:pt x="3534156" y="385572"/>
                  </a:lnTo>
                  <a:lnTo>
                    <a:pt x="3592068" y="385572"/>
                  </a:lnTo>
                </a:path>
              </a:pathLst>
            </a:custGeom>
            <a:ln w="914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055086" y="2140686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4.46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83595" y="2724405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2.25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9739" y="2584209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3.62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07419" y="2258053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4.13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04008" y="2945360"/>
            <a:ext cx="5530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6225" algn="l"/>
                <a:tab pos="5516880" algn="l"/>
              </a:tabLst>
            </a:pPr>
            <a:r>
              <a:rPr sz="900" u="sng" dirty="0">
                <a:solidFill>
                  <a:srgbClr val="3F3F3F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00" u="sng" spc="-20" dirty="0">
                <a:solidFill>
                  <a:srgbClr val="3F3F3F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2.60</a:t>
            </a:r>
            <a:r>
              <a:rPr sz="900" u="sng" dirty="0">
                <a:solidFill>
                  <a:srgbClr val="3F3F3F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61725" y="2823470"/>
            <a:ext cx="3031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4955" algn="l"/>
              </a:tabLst>
            </a:pPr>
            <a:r>
              <a:rPr sz="1350" spc="-30" baseline="6172" dirty="0">
                <a:solidFill>
                  <a:srgbClr val="3F3F3F"/>
                </a:solidFill>
                <a:latin typeface="Calibri"/>
                <a:cs typeface="Calibri"/>
              </a:rPr>
              <a:t>2.77</a:t>
            </a:r>
            <a:r>
              <a:rPr sz="1350" baseline="6172" dirty="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2.77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72474" y="2396740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3.74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15363" y="1904531"/>
            <a:ext cx="170815" cy="19672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4.5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3.5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1.5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0.5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09281" y="1904527"/>
            <a:ext cx="315595" cy="19672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09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50000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45000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40000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35000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30000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25000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20000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2610611" y="3797808"/>
          <a:ext cx="5501637" cy="44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310515" marR="302260" indent="1270" algn="ctr">
                        <a:lnSpc>
                          <a:spcPts val="1750"/>
                        </a:lnSpc>
                      </a:pPr>
                      <a:r>
                        <a:rPr sz="900" spc="-6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180" marR="285750" algn="ctr">
                        <a:lnSpc>
                          <a:spcPts val="1750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5435" marR="297815" algn="ctr">
                        <a:lnSpc>
                          <a:spcPts val="1750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49554" algn="ctr">
                        <a:lnSpc>
                          <a:spcPts val="1750"/>
                        </a:lnSpc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 marR="302895" indent="-1270" algn="ctr">
                        <a:lnSpc>
                          <a:spcPts val="1750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180" marR="285750" algn="ctr">
                        <a:lnSpc>
                          <a:spcPts val="1750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7975" marR="295275" algn="ctr">
                        <a:lnSpc>
                          <a:spcPts val="1750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49554" algn="ctr">
                        <a:lnSpc>
                          <a:spcPts val="1750"/>
                        </a:lnSpc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2053450" y="2779896"/>
            <a:ext cx="139700" cy="284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45799" y="4246867"/>
            <a:ext cx="1049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Gender by</a:t>
            </a:r>
            <a:r>
              <a:rPr sz="9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18282" y="1363486"/>
            <a:ext cx="4904105" cy="517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998345" marR="5080" indent="-1986280">
              <a:lnSpc>
                <a:spcPct val="101899"/>
              </a:lnSpc>
              <a:spcBef>
                <a:spcPts val="60"/>
              </a:spcBef>
            </a:pP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1600" b="1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r>
              <a:rPr sz="1600" b="1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b="1" spc="2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Average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Gender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Each 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73067" y="4640581"/>
            <a:ext cx="243840" cy="62482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4230115" y="4576038"/>
            <a:ext cx="690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080000" y="4632766"/>
            <a:ext cx="279400" cy="73660"/>
            <a:chOff x="5080000" y="4632766"/>
            <a:chExt cx="279400" cy="73660"/>
          </a:xfrm>
        </p:grpSpPr>
        <p:sp>
          <p:nvSpPr>
            <p:cNvPr id="63" name="object 63"/>
            <p:cNvSpPr/>
            <p:nvPr/>
          </p:nvSpPr>
          <p:spPr>
            <a:xfrm>
              <a:off x="5097779" y="4671059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88392" y="0"/>
                  </a:lnTo>
                </a:path>
                <a:path w="243839">
                  <a:moveTo>
                    <a:pt x="152397" y="0"/>
                  </a:moveTo>
                  <a:lnTo>
                    <a:pt x="243840" y="0"/>
                  </a:lnTo>
                </a:path>
              </a:pathLst>
            </a:custGeom>
            <a:ln w="3505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86171" y="463752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5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64005" y="64010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86171" y="463752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10"/>
                  </a:moveTo>
                  <a:lnTo>
                    <a:pt x="64005" y="64010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144">
              <a:solidFill>
                <a:srgbClr val="987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56326" y="4576038"/>
            <a:ext cx="1069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AVG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Revenue per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user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885188" y="1290827"/>
            <a:ext cx="6570345" cy="3564890"/>
          </a:xfrm>
          <a:custGeom>
            <a:avLst/>
            <a:gdLst/>
            <a:ahLst/>
            <a:cxnLst/>
            <a:rect l="l" t="t" r="r" b="b"/>
            <a:pathLst>
              <a:path w="6570345" h="3564890">
                <a:moveTo>
                  <a:pt x="0" y="3564636"/>
                </a:moveTo>
                <a:lnTo>
                  <a:pt x="6569964" y="3564636"/>
                </a:lnTo>
                <a:lnTo>
                  <a:pt x="6569964" y="0"/>
                </a:lnTo>
                <a:lnTo>
                  <a:pt x="0" y="0"/>
                </a:lnTo>
                <a:lnTo>
                  <a:pt x="0" y="3564636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7816" y="3730752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7816" y="3418332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7816" y="3104388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816" y="2791967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7816" y="2478023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7816" y="2165604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816" y="1853183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4036" y="2694432"/>
            <a:ext cx="397762" cy="13624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2716" y="2319528"/>
            <a:ext cx="397762" cy="17373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1396" y="2328672"/>
            <a:ext cx="397762" cy="17282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3123" y="2133600"/>
            <a:ext cx="394715" cy="19232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51804" y="3991359"/>
            <a:ext cx="394715" cy="655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36520" y="2738627"/>
            <a:ext cx="272797" cy="13060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20483" y="3982211"/>
            <a:ext cx="394715" cy="746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6723" y="2363723"/>
            <a:ext cx="271274" cy="16809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75404" y="2369820"/>
            <a:ext cx="272797" cy="167487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668524" y="1933956"/>
            <a:ext cx="4555490" cy="2110740"/>
            <a:chOff x="2668524" y="1933956"/>
            <a:chExt cx="4555490" cy="211074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4084" y="2177796"/>
              <a:ext cx="272797" cy="1866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8524" y="1933956"/>
              <a:ext cx="4555235" cy="159562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73680" y="2020824"/>
              <a:ext cx="4345305" cy="1385570"/>
            </a:xfrm>
            <a:custGeom>
              <a:avLst/>
              <a:gdLst/>
              <a:ahLst/>
              <a:cxnLst/>
              <a:rect l="l" t="t" r="r" b="b"/>
              <a:pathLst>
                <a:path w="4345305" h="1385570">
                  <a:moveTo>
                    <a:pt x="0" y="1155192"/>
                  </a:moveTo>
                  <a:lnTo>
                    <a:pt x="867156" y="918972"/>
                  </a:lnTo>
                  <a:lnTo>
                    <a:pt x="1737360" y="190500"/>
                  </a:lnTo>
                  <a:lnTo>
                    <a:pt x="2606040" y="0"/>
                  </a:lnTo>
                  <a:lnTo>
                    <a:pt x="3474720" y="1385316"/>
                  </a:lnTo>
                  <a:lnTo>
                    <a:pt x="4344924" y="745236"/>
                  </a:lnTo>
                </a:path>
              </a:pathLst>
            </a:custGeom>
            <a:ln w="3505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9484" y="3134868"/>
              <a:ext cx="85344" cy="853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8164" y="2898648"/>
              <a:ext cx="85344" cy="85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68368" y="2170176"/>
              <a:ext cx="85344" cy="853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7048" y="1978152"/>
              <a:ext cx="85344" cy="853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05727" y="3363468"/>
              <a:ext cx="85344" cy="853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75932" y="2724912"/>
              <a:ext cx="85344" cy="8534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75267" y="3088627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2.77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972" y="2852436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3.52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4160" y="2122439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5.85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82850" y="1930396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6.47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51540" y="3315712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2.04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20155" y="2677130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4.08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46898" y="3949675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46898" y="363574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46898" y="332331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46898" y="300937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46898" y="269695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46898" y="238302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6898" y="207059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46898" y="175666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62073" y="3949675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46210" y="363574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46210" y="332331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46210" y="3009379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300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6210" y="269695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6210" y="238302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500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46210" y="207059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46210" y="175666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700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331720" y="4038600"/>
          <a:ext cx="5214619" cy="44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Android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Android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Iphone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Iphone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7689189" y="2455313"/>
            <a:ext cx="139700" cy="785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Conversion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91944" y="2805781"/>
            <a:ext cx="139700" cy="284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57153" y="4487684"/>
            <a:ext cx="978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9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&amp;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Device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22664" y="1176034"/>
            <a:ext cx="4929505" cy="517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183765" marR="5080" indent="-2171700">
              <a:lnSpc>
                <a:spcPct val="101899"/>
              </a:lnSpc>
              <a:spcBef>
                <a:spcPts val="60"/>
              </a:spcBef>
            </a:pP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Coverted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Conversion</a:t>
            </a:r>
            <a:r>
              <a:rPr sz="1600" b="1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r>
              <a:rPr sz="160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&amp;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Device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48455" y="4881372"/>
            <a:ext cx="243840" cy="6248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3905465" y="4816856"/>
            <a:ext cx="1056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Converted</a:t>
            </a:r>
            <a:r>
              <a:rPr sz="9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45023" y="4873752"/>
            <a:ext cx="243840" cy="73152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5402097" y="4816856"/>
            <a:ext cx="785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Conversion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22120" y="1103375"/>
            <a:ext cx="6330950" cy="3992879"/>
          </a:xfrm>
          <a:custGeom>
            <a:avLst/>
            <a:gdLst/>
            <a:ahLst/>
            <a:cxnLst/>
            <a:rect l="l" t="t" r="r" b="b"/>
            <a:pathLst>
              <a:path w="6330950" h="3992879">
                <a:moveTo>
                  <a:pt x="0" y="3992880"/>
                </a:moveTo>
                <a:lnTo>
                  <a:pt x="6330696" y="3992880"/>
                </a:lnTo>
                <a:lnTo>
                  <a:pt x="6330696" y="0"/>
                </a:lnTo>
                <a:lnTo>
                  <a:pt x="0" y="0"/>
                </a:lnTo>
                <a:lnTo>
                  <a:pt x="0" y="399288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811" y="3877055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6811" y="3685032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6811" y="3491484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6811" y="3297935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6811" y="3104388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6811" y="2912364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811" y="2718816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6811" y="2525267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6811" y="2333244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6811" y="2139695"/>
            <a:ext cx="5023485" cy="0"/>
          </a:xfrm>
          <a:custGeom>
            <a:avLst/>
            <a:gdLst/>
            <a:ahLst/>
            <a:cxnLst/>
            <a:rect l="l" t="t" r="r" b="b"/>
            <a:pathLst>
              <a:path w="5023484">
                <a:moveTo>
                  <a:pt x="0" y="0"/>
                </a:moveTo>
                <a:lnTo>
                  <a:pt x="5023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839" y="2682240"/>
            <a:ext cx="390142" cy="14036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040" y="2577084"/>
            <a:ext cx="387095" cy="1508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5716" y="2237232"/>
            <a:ext cx="385569" cy="18486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5440" y="2278380"/>
            <a:ext cx="385571" cy="18074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4848" y="2726436"/>
            <a:ext cx="262130" cy="134416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00316" y="4008121"/>
            <a:ext cx="385569" cy="7772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60592" y="3991357"/>
            <a:ext cx="385569" cy="9448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1523" y="2619755"/>
            <a:ext cx="262130" cy="14508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49723" y="2279904"/>
            <a:ext cx="262130" cy="179070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005327" y="2186940"/>
            <a:ext cx="4386580" cy="1884045"/>
            <a:chOff x="3005327" y="2186940"/>
            <a:chExt cx="4386580" cy="188404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6400" y="2319528"/>
              <a:ext cx="262130" cy="17510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5327" y="2186940"/>
              <a:ext cx="4386071" cy="13639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05911" y="2267712"/>
              <a:ext cx="4186554" cy="1165860"/>
            </a:xfrm>
            <a:custGeom>
              <a:avLst/>
              <a:gdLst/>
              <a:ahLst/>
              <a:cxnLst/>
              <a:rect l="l" t="t" r="r" b="b"/>
              <a:pathLst>
                <a:path w="4186554" h="1165860">
                  <a:moveTo>
                    <a:pt x="0" y="1165860"/>
                  </a:moveTo>
                  <a:lnTo>
                    <a:pt x="836676" y="1123188"/>
                  </a:lnTo>
                  <a:lnTo>
                    <a:pt x="1673352" y="403860"/>
                  </a:lnTo>
                  <a:lnTo>
                    <a:pt x="2511552" y="446532"/>
                  </a:lnTo>
                  <a:lnTo>
                    <a:pt x="3348228" y="0"/>
                  </a:lnTo>
                  <a:lnTo>
                    <a:pt x="4186428" y="848868"/>
                  </a:lnTo>
                </a:path>
              </a:pathLst>
            </a:custGeom>
            <a:ln w="35052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3907" y="340156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10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64010" y="64010"/>
                  </a:lnTo>
                  <a:lnTo>
                    <a:pt x="6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3907" y="340156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10"/>
                  </a:moveTo>
                  <a:lnTo>
                    <a:pt x="64010" y="64010"/>
                  </a:lnTo>
                  <a:lnTo>
                    <a:pt x="64010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144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10583" y="33604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10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10" y="64005"/>
                  </a:lnTo>
                  <a:lnTo>
                    <a:pt x="6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10583" y="33604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10" y="64005"/>
                  </a:lnTo>
                  <a:lnTo>
                    <a:pt x="64010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47260" y="26410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5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64005" y="64010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47260" y="26410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10"/>
                  </a:moveTo>
                  <a:lnTo>
                    <a:pt x="64005" y="64010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144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85460" y="26837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5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05" y="64005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85460" y="26837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05" y="64005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22136" y="223571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5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05" y="64005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2136" y="223571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05" y="64005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58812" y="308610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5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05" y="64005"/>
                  </a:lnTo>
                  <a:lnTo>
                    <a:pt x="64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58812" y="308610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5"/>
                  </a:moveTo>
                  <a:lnTo>
                    <a:pt x="64005" y="64005"/>
                  </a:lnTo>
                  <a:lnTo>
                    <a:pt x="64005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201416" y="3344684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2.31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38082" y="3301991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2.47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6282" y="2582650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5.07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12950" y="2625344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4.92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49651" y="2178805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6.54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87817" y="3029190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3.46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03895" y="397562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03895" y="369974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03895" y="342393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03895" y="314806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03895" y="287224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03895" y="259637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03895" y="232056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03895" y="204469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9372" y="1988299"/>
            <a:ext cx="315595" cy="21501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50000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45000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40000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45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35000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30000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45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25000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20000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45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45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680716" y="4064508"/>
          <a:ext cx="5024119" cy="44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Android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Android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Iphone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1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Iphone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7922374" y="2582786"/>
            <a:ext cx="139700" cy="1045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AVG</a:t>
            </a:r>
            <a:r>
              <a:rPr sz="9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revenue per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user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25065" y="2891138"/>
            <a:ext cx="139700" cy="4286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78349" y="4513567"/>
            <a:ext cx="440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Axis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Title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4650" y="1486891"/>
            <a:ext cx="5043805" cy="517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146300" marR="5080" indent="-2133600">
              <a:lnSpc>
                <a:spcPct val="101899"/>
              </a:lnSpc>
              <a:spcBef>
                <a:spcPts val="60"/>
              </a:spcBef>
            </a:pP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r>
              <a:rPr sz="1600" b="1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Average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per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User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600" b="1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Test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&amp;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Device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39540" y="4873752"/>
            <a:ext cx="243840" cy="62482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4196588" y="4809223"/>
            <a:ext cx="690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046472" y="4867467"/>
            <a:ext cx="279400" cy="73660"/>
            <a:chOff x="5046472" y="4867467"/>
            <a:chExt cx="279400" cy="73660"/>
          </a:xfrm>
        </p:grpSpPr>
        <p:sp>
          <p:nvSpPr>
            <p:cNvPr id="60" name="object 60"/>
            <p:cNvSpPr/>
            <p:nvPr/>
          </p:nvSpPr>
          <p:spPr>
            <a:xfrm>
              <a:off x="5064252" y="490575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88392" y="0"/>
                  </a:lnTo>
                </a:path>
                <a:path w="243839">
                  <a:moveTo>
                    <a:pt x="152402" y="0"/>
                  </a:moveTo>
                  <a:lnTo>
                    <a:pt x="243840" y="0"/>
                  </a:lnTo>
                </a:path>
              </a:pathLst>
            </a:custGeom>
            <a:ln w="35052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2644" y="487223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10" y="0"/>
                  </a:moveTo>
                  <a:lnTo>
                    <a:pt x="0" y="0"/>
                  </a:lnTo>
                  <a:lnTo>
                    <a:pt x="0" y="64005"/>
                  </a:lnTo>
                  <a:lnTo>
                    <a:pt x="64010" y="64005"/>
                  </a:lnTo>
                  <a:lnTo>
                    <a:pt x="6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52644" y="487223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5"/>
                  </a:moveTo>
                  <a:lnTo>
                    <a:pt x="64010" y="64005"/>
                  </a:lnTo>
                  <a:lnTo>
                    <a:pt x="64010" y="0"/>
                  </a:lnTo>
                  <a:lnTo>
                    <a:pt x="0" y="0"/>
                  </a:lnTo>
                  <a:lnTo>
                    <a:pt x="0" y="64005"/>
                  </a:lnTo>
                  <a:close/>
                </a:path>
              </a:pathLst>
            </a:custGeom>
            <a:ln w="9144">
              <a:solidFill>
                <a:srgbClr val="245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321274" y="4809223"/>
            <a:ext cx="1069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AVG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Revenue per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user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00427" y="1414272"/>
            <a:ext cx="6471285" cy="3674745"/>
          </a:xfrm>
          <a:custGeom>
            <a:avLst/>
            <a:gdLst/>
            <a:ahLst/>
            <a:cxnLst/>
            <a:rect l="l" t="t" r="r" b="b"/>
            <a:pathLst>
              <a:path w="6471284" h="3674745">
                <a:moveTo>
                  <a:pt x="0" y="3674364"/>
                </a:moveTo>
                <a:lnTo>
                  <a:pt x="6470904" y="3674364"/>
                </a:lnTo>
                <a:lnTo>
                  <a:pt x="6470904" y="0"/>
                </a:lnTo>
                <a:lnTo>
                  <a:pt x="0" y="0"/>
                </a:lnTo>
                <a:lnTo>
                  <a:pt x="0" y="367436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3674364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3419855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3165348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7300" y="2910839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2654808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300" y="2400300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7300" y="2145792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7300" y="1889760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7300" y="1636776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336" y="2426208"/>
            <a:ext cx="2098548" cy="150418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57300" y="1891283"/>
            <a:ext cx="6803390" cy="2044064"/>
            <a:chOff x="1257300" y="1891283"/>
            <a:chExt cx="6803390" cy="204406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0328" y="1891283"/>
              <a:ext cx="2100072" cy="2039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57300" y="3930395"/>
              <a:ext cx="6803390" cy="0"/>
            </a:xfrm>
            <a:custGeom>
              <a:avLst/>
              <a:gdLst/>
              <a:ahLst/>
              <a:cxnLst/>
              <a:rect l="l" t="t" r="r" b="b"/>
              <a:pathLst>
                <a:path w="6803390">
                  <a:moveTo>
                    <a:pt x="0" y="0"/>
                  </a:moveTo>
                  <a:lnTo>
                    <a:pt x="6803136" y="0"/>
                  </a:lnTo>
                </a:path>
              </a:pathLst>
            </a:custGeom>
            <a:ln w="9144">
              <a:solidFill>
                <a:srgbClr val="E0E5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6259" y="2637675"/>
            <a:ext cx="13970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8535" y="4555232"/>
            <a:ext cx="62482" cy="624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4944" y="4555232"/>
            <a:ext cx="62482" cy="624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99517" y="1133855"/>
            <a:ext cx="7499984" cy="3636645"/>
          </a:xfrm>
          <a:prstGeom prst="rect">
            <a:avLst/>
          </a:prstGeom>
          <a:ln w="9144">
            <a:solidFill>
              <a:srgbClr val="E0E5EB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654810">
              <a:lnSpc>
                <a:spcPct val="100000"/>
              </a:lnSpc>
              <a:spcBef>
                <a:spcPts val="740"/>
              </a:spcBef>
            </a:pP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Retained</a:t>
            </a:r>
            <a:r>
              <a:rPr sz="1600" b="1" spc="-3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User</a:t>
            </a:r>
            <a:r>
              <a:rPr sz="1600" b="1" spc="31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by</a:t>
            </a:r>
            <a:r>
              <a:rPr sz="1600" b="1" spc="-3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r>
              <a:rPr sz="1600" b="1" spc="-1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endParaRPr sz="1600">
              <a:latin typeface="Calibri"/>
              <a:cs typeface="Calibri"/>
            </a:endParaRPr>
          </a:p>
          <a:p>
            <a:pPr marL="334645">
              <a:lnSpc>
                <a:spcPts val="1070"/>
              </a:lnSpc>
              <a:spcBef>
                <a:spcPts val="640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90</a:t>
            </a:r>
            <a:endParaRPr sz="900">
              <a:latin typeface="Calibri"/>
              <a:cs typeface="Calibri"/>
            </a:endParaRPr>
          </a:p>
          <a:p>
            <a:pPr marL="5201285">
              <a:lnSpc>
                <a:spcPts val="101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 marL="334645">
              <a:lnSpc>
                <a:spcPts val="1019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  <a:p>
            <a:pPr marL="2598420">
              <a:lnSpc>
                <a:spcPts val="910"/>
              </a:lnSpc>
              <a:spcBef>
                <a:spcPts val="180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59</a:t>
            </a:r>
            <a:endParaRPr sz="900">
              <a:latin typeface="Calibri"/>
              <a:cs typeface="Calibri"/>
            </a:endParaRPr>
          </a:p>
          <a:p>
            <a:pPr marL="334645">
              <a:lnSpc>
                <a:spcPts val="91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R="6647180" algn="ctr">
              <a:lnSpc>
                <a:spcPct val="100000"/>
              </a:lnSpc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  <a:p>
            <a:pPr marL="414020" algn="ctr">
              <a:lnSpc>
                <a:spcPct val="100000"/>
              </a:lnSpc>
              <a:spcBef>
                <a:spcPts val="8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Retained</a:t>
            </a:r>
            <a:r>
              <a:rPr sz="900" spc="-3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  <a:p>
            <a:pPr marL="417830" algn="ctr">
              <a:lnSpc>
                <a:spcPct val="100000"/>
              </a:lnSpc>
              <a:spcBef>
                <a:spcPts val="325"/>
              </a:spcBef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r>
              <a:rPr sz="900" b="1" spc="-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ibri"/>
              <a:cs typeface="Calibri"/>
            </a:endParaRPr>
          </a:p>
          <a:p>
            <a:pPr marL="133350" algn="ctr">
              <a:lnSpc>
                <a:spcPct val="100000"/>
              </a:lnSpc>
              <a:tabLst>
                <a:tab pos="349885" algn="l"/>
              </a:tabLst>
            </a:pP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	</a:t>
            </a: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6772" y="3738372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6772" y="3479291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6772" y="3220211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2962655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2703576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6772" y="2444495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6772" y="2186939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6772" y="1927860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6772" y="1670304"/>
            <a:ext cx="6276340" cy="0"/>
          </a:xfrm>
          <a:custGeom>
            <a:avLst/>
            <a:gdLst/>
            <a:ahLst/>
            <a:cxnLst/>
            <a:rect l="l" t="t" r="r" b="b"/>
            <a:pathLst>
              <a:path w="6276340">
                <a:moveTo>
                  <a:pt x="0" y="0"/>
                </a:moveTo>
                <a:lnTo>
                  <a:pt x="62758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4511" y="3223262"/>
            <a:ext cx="1937004" cy="77418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366772" y="1927860"/>
            <a:ext cx="6276340" cy="2074545"/>
            <a:chOff x="2366772" y="1927860"/>
            <a:chExt cx="6276340" cy="207454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6336" y="1927860"/>
              <a:ext cx="1937004" cy="20695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66772" y="3997452"/>
              <a:ext cx="6276340" cy="0"/>
            </a:xfrm>
            <a:custGeom>
              <a:avLst/>
              <a:gdLst/>
              <a:ahLst/>
              <a:cxnLst/>
              <a:rect l="l" t="t" r="r" b="b"/>
              <a:pathLst>
                <a:path w="6276340">
                  <a:moveTo>
                    <a:pt x="0" y="0"/>
                  </a:moveTo>
                  <a:lnTo>
                    <a:pt x="6275832" y="0"/>
                  </a:lnTo>
                </a:path>
              </a:pathLst>
            </a:custGeom>
            <a:ln w="9144">
              <a:solidFill>
                <a:srgbClr val="E0E5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59902" y="2614672"/>
            <a:ext cx="139700" cy="43878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6444" y="4622288"/>
            <a:ext cx="62482" cy="624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92852" y="4622288"/>
            <a:ext cx="62482" cy="624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93164" y="1167383"/>
            <a:ext cx="7088505" cy="3668395"/>
          </a:xfrm>
          <a:prstGeom prst="rect">
            <a:avLst/>
          </a:prstGeom>
          <a:ln w="9144">
            <a:solidFill>
              <a:srgbClr val="E0E5E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Retained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User</a:t>
            </a:r>
            <a:r>
              <a:rPr sz="16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by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endParaRPr sz="1600" dirty="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71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8600</a:t>
            </a:r>
            <a:endParaRPr sz="900" dirty="0">
              <a:latin typeface="Calibri"/>
              <a:cs typeface="Calibri"/>
            </a:endParaRPr>
          </a:p>
          <a:p>
            <a:pPr marL="4807585">
              <a:lnSpc>
                <a:spcPts val="1019"/>
              </a:lnSpc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8,400.68</a:t>
            </a:r>
            <a:endParaRPr sz="900" dirty="0">
              <a:latin typeface="Calibri"/>
              <a:cs typeface="Calibri"/>
            </a:endParaRPr>
          </a:p>
          <a:p>
            <a:pPr marL="334645">
              <a:lnSpc>
                <a:spcPts val="1019"/>
              </a:lnSpc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8400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8200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8000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7800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7600</a:t>
            </a:r>
            <a:endParaRPr sz="900" dirty="0">
              <a:latin typeface="Calibri"/>
              <a:cs typeface="Calibri"/>
            </a:endParaRPr>
          </a:p>
          <a:p>
            <a:pPr marL="2406015">
              <a:lnSpc>
                <a:spcPts val="1015"/>
              </a:lnSpc>
              <a:spcBef>
                <a:spcPts val="1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7,399.26</a:t>
            </a:r>
            <a:endParaRPr sz="900" dirty="0">
              <a:latin typeface="Calibri"/>
              <a:cs typeface="Calibri"/>
            </a:endParaRPr>
          </a:p>
          <a:p>
            <a:pPr marL="334645">
              <a:lnSpc>
                <a:spcPts val="1015"/>
              </a:lnSpc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7400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7200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7000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Calibri"/>
              <a:cs typeface="Calibri"/>
            </a:endParaRPr>
          </a:p>
          <a:p>
            <a:pPr marR="6177915" algn="ctr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6800</a:t>
            </a:r>
            <a:endParaRPr sz="900" dirty="0">
              <a:latin typeface="Calibri"/>
              <a:cs typeface="Calibri"/>
            </a:endParaRPr>
          </a:p>
          <a:p>
            <a:pPr marL="533400" algn="ctr">
              <a:lnSpc>
                <a:spcPct val="100000"/>
              </a:lnSpc>
              <a:spcBef>
                <a:spcPts val="80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Retained</a:t>
            </a:r>
            <a:r>
              <a:rPr sz="900" spc="-1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user</a:t>
            </a:r>
            <a:r>
              <a:rPr sz="900" spc="-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endParaRPr sz="900" dirty="0">
              <a:latin typeface="Calibri"/>
              <a:cs typeface="Calibri"/>
            </a:endParaRPr>
          </a:p>
          <a:p>
            <a:pPr marL="533400" algn="ctr">
              <a:lnSpc>
                <a:spcPct val="100000"/>
              </a:lnSpc>
              <a:spcBef>
                <a:spcPts val="325"/>
              </a:spcBef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r>
              <a:rPr sz="900" b="1" spc="-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Calibri"/>
              <a:cs typeface="Calibri"/>
            </a:endParaRPr>
          </a:p>
          <a:p>
            <a:pPr marL="133350" algn="ctr">
              <a:lnSpc>
                <a:spcPct val="100000"/>
              </a:lnSpc>
              <a:spcBef>
                <a:spcPts val="5"/>
              </a:spcBef>
              <a:tabLst>
                <a:tab pos="349885" algn="l"/>
              </a:tabLst>
            </a:pP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	</a:t>
            </a: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B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D7C8F4-F99D-6BB0-818B-2F61CE416103}"/>
              </a:ext>
            </a:extLst>
          </p:cNvPr>
          <p:cNvSpPr txBox="1"/>
          <p:nvPr/>
        </p:nvSpPr>
        <p:spPr>
          <a:xfrm>
            <a:off x="1308100" y="1689100"/>
            <a:ext cx="8763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Hypothesis Testing: -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t-test results indicated no statistically significant difference in average spending between Group A and Group 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95% confidence interval included 0, further supporting the lack of significant difference in spending.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 presence of the food and drink category banner did not have a significant impact on the amount spent by users. </a:t>
            </a:r>
          </a:p>
        </p:txBody>
      </p:sp>
    </p:spTree>
    <p:extLst>
      <p:ext uri="{BB962C8B-B14F-4D97-AF65-F5344CB8AC3E}">
        <p14:creationId xmlns:p14="http://schemas.microsoft.com/office/powerpoint/2010/main" val="126633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8618F0-D1C3-C271-8828-3424B39B3376}"/>
              </a:ext>
            </a:extLst>
          </p:cNvPr>
          <p:cNvSpPr txBox="1"/>
          <p:nvPr/>
        </p:nvSpPr>
        <p:spPr>
          <a:xfrm>
            <a:off x="2672442" y="0"/>
            <a:ext cx="7093858" cy="99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Recommendations :</a:t>
            </a:r>
          </a:p>
          <a:p>
            <a:endParaRPr lang="en-US" dirty="0"/>
          </a:p>
          <a:p>
            <a:r>
              <a:rPr lang="en-US" sz="2000" dirty="0"/>
              <a:t> 1. Maintain the food and drink category banner on the website as it positively influenced conversion rates, especially among female users. </a:t>
            </a:r>
          </a:p>
          <a:p>
            <a:endParaRPr lang="en-US" sz="2000" dirty="0"/>
          </a:p>
          <a:p>
            <a:r>
              <a:rPr lang="en-US" sz="2000" dirty="0"/>
              <a:t>2. Optimize the banner design and messaging to better engage male users and improve their conversion rates. </a:t>
            </a:r>
          </a:p>
          <a:p>
            <a:endParaRPr lang="en-US" sz="2000" dirty="0"/>
          </a:p>
          <a:p>
            <a:r>
              <a:rPr lang="en-US" sz="2000" dirty="0"/>
              <a:t>3. Implement targeted marketing campaigns tailored to specific countries, considering local preferences and cultural differences.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4. Continue monitoring user behavior by device type and focus on improving the performance of devices with lower conversion rates.</a:t>
            </a:r>
          </a:p>
          <a:p>
            <a:endParaRPr lang="en-US" sz="2000" dirty="0"/>
          </a:p>
          <a:p>
            <a:r>
              <a:rPr lang="en-US" sz="2000" dirty="0"/>
              <a:t> 5. Conduct further analysis on user demographics, engagement metrics, and other relevant factors to gain deeper insights into user behavior and preferences. </a:t>
            </a:r>
          </a:p>
          <a:p>
            <a:endParaRPr lang="en-US" sz="2000" dirty="0"/>
          </a:p>
          <a:p>
            <a:r>
              <a:rPr lang="en-US" sz="2000" dirty="0"/>
              <a:t>6. Explore additional marketing strategies and tests to improve user retention and increase average revenue per user. </a:t>
            </a:r>
          </a:p>
          <a:p>
            <a:endParaRPr lang="en-US" sz="2000" dirty="0"/>
          </a:p>
          <a:p>
            <a:r>
              <a:rPr lang="en-US" sz="2000" dirty="0"/>
              <a:t>7. Continue monitoring and analyzing user data to identify new opportunities for growth and optimization. </a:t>
            </a:r>
          </a:p>
          <a:p>
            <a:endParaRPr lang="en-US" sz="2000" dirty="0"/>
          </a:p>
          <a:p>
            <a:r>
              <a:rPr lang="en-US" sz="2000" dirty="0"/>
              <a:t>By implementing these recommendations, </a:t>
            </a:r>
            <a:r>
              <a:rPr lang="en-US" sz="2000" dirty="0" err="1"/>
              <a:t>GloBox</a:t>
            </a:r>
            <a:r>
              <a:rPr lang="en-US" sz="2000" dirty="0"/>
              <a:t> can further enhance its revenue generation and strengthen its position as a leading online marketplace for unique and high-quality products from around the world. </a:t>
            </a:r>
          </a:p>
        </p:txBody>
      </p:sp>
    </p:spTree>
    <p:extLst>
      <p:ext uri="{BB962C8B-B14F-4D97-AF65-F5344CB8AC3E}">
        <p14:creationId xmlns:p14="http://schemas.microsoft.com/office/powerpoint/2010/main" val="142691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47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3105" y="2984957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3105" y="2698553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3105" y="2412150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3105" y="2124474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105" y="1838071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3105" y="1551668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3105" y="1265265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3105" y="980135"/>
            <a:ext cx="7400925" cy="0"/>
          </a:xfrm>
          <a:custGeom>
            <a:avLst/>
            <a:gdLst/>
            <a:ahLst/>
            <a:cxnLst/>
            <a:rect l="l" t="t" r="r" b="b"/>
            <a:pathLst>
              <a:path w="7400925">
                <a:moveTo>
                  <a:pt x="0" y="0"/>
                </a:moveTo>
                <a:lnTo>
                  <a:pt x="7400657" y="0"/>
                </a:lnTo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307" y="1118881"/>
            <a:ext cx="371687" cy="21652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673" y="1885169"/>
            <a:ext cx="371685" cy="13989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0039" y="2413423"/>
            <a:ext cx="371685" cy="8706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9585" y="2684552"/>
            <a:ext cx="375506" cy="5995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4224" y="2701099"/>
            <a:ext cx="374233" cy="582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37590" y="2795294"/>
            <a:ext cx="370413" cy="48879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10955" y="2813115"/>
            <a:ext cx="371685" cy="47097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4321" y="2951862"/>
            <a:ext cx="371687" cy="3322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68108" y="3010415"/>
            <a:ext cx="350845" cy="2736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37664" y="3068968"/>
            <a:ext cx="358121" cy="21512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00599" y="3142798"/>
            <a:ext cx="371687" cy="14129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4224" y="1155795"/>
            <a:ext cx="269857" cy="21155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7589" y="1920811"/>
            <a:ext cx="268581" cy="135054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0955" y="2450335"/>
            <a:ext cx="268581" cy="8210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43048" y="2720192"/>
            <a:ext cx="269857" cy="55116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16413" y="2736743"/>
            <a:ext cx="268581" cy="5346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88506" y="2829666"/>
            <a:ext cx="269853" cy="44169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61871" y="2848758"/>
            <a:ext cx="268581" cy="42260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33964" y="2986227"/>
            <a:ext cx="269857" cy="28513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07330" y="3047329"/>
            <a:ext cx="268581" cy="22403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417707" y="3104612"/>
            <a:ext cx="7411720" cy="172720"/>
            <a:chOff x="1417707" y="3104612"/>
            <a:chExt cx="7411720" cy="172720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80695" y="3104612"/>
              <a:ext cx="268581" cy="1667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23105" y="3271360"/>
              <a:ext cx="7400925" cy="0"/>
            </a:xfrm>
            <a:custGeom>
              <a:avLst/>
              <a:gdLst/>
              <a:ahLst/>
              <a:cxnLst/>
              <a:rect l="l" t="t" r="r" b="b"/>
              <a:pathLst>
                <a:path w="7400925">
                  <a:moveTo>
                    <a:pt x="0" y="0"/>
                  </a:moveTo>
                  <a:lnTo>
                    <a:pt x="7400657" y="0"/>
                  </a:lnTo>
                </a:path>
              </a:pathLst>
            </a:custGeom>
            <a:ln w="1018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85312" y="2687095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7309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8666" y="2866574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4805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0748" y="3009145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2815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4111" y="3074079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1906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77456" y="3077887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1849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9558" y="3100776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1536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22899" y="3105868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1455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58660" y="2190664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4629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0742" y="2598014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2923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04104" y="2797833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1948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77450" y="2810566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1883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49552" y="2879304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1554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22893" y="2894581"/>
            <a:ext cx="1612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1494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12821" y="2996418"/>
            <a:ext cx="124460" cy="256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996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997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86184" y="3020099"/>
            <a:ext cx="124460" cy="2495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803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767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59529" y="3082981"/>
            <a:ext cx="12446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560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608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31631" y="3142777"/>
            <a:ext cx="12446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347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86904" y="3189934"/>
            <a:ext cx="61594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1792" y="2903543"/>
            <a:ext cx="20637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0" dirty="0">
                <a:solidFill>
                  <a:srgbClr val="595959"/>
                </a:solidFill>
                <a:latin typeface="Calibri"/>
                <a:cs typeface="Calibri"/>
              </a:rPr>
              <a:t>2000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41792" y="2617132"/>
            <a:ext cx="20637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0" dirty="0">
                <a:solidFill>
                  <a:srgbClr val="595959"/>
                </a:solidFill>
                <a:latin typeface="Calibri"/>
                <a:cs typeface="Calibri"/>
              </a:rPr>
              <a:t>4000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93404" y="897408"/>
            <a:ext cx="753110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16000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14000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12000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550" b="1" spc="-20" dirty="0">
                <a:solidFill>
                  <a:srgbClr val="3F3F3F"/>
                </a:solidFill>
                <a:latin typeface="Calibri"/>
                <a:cs typeface="Calibri"/>
              </a:rPr>
              <a:t>7463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10000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00">
              <a:latin typeface="Calibri"/>
              <a:cs typeface="Calibri"/>
            </a:endParaRPr>
          </a:p>
          <a:p>
            <a:pPr marL="48260">
              <a:lnSpc>
                <a:spcPct val="100000"/>
              </a:lnSpc>
              <a:spcBef>
                <a:spcPts val="505"/>
              </a:spcBef>
            </a:pPr>
            <a:r>
              <a:rPr sz="750" spc="-20" dirty="0">
                <a:solidFill>
                  <a:srgbClr val="595959"/>
                </a:solidFill>
                <a:latin typeface="Calibri"/>
                <a:cs typeface="Calibri"/>
              </a:rPr>
              <a:t>8000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78935" y="3313367"/>
            <a:ext cx="17399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USA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53893" y="3313367"/>
            <a:ext cx="1720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BRA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16441" y="3313367"/>
            <a:ext cx="1911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MEX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95215" y="3313367"/>
            <a:ext cx="1803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DEU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71122" y="3313367"/>
            <a:ext cx="17272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TUR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15307" y="3313367"/>
            <a:ext cx="1765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GBR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99811" y="3313367"/>
            <a:ext cx="1530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ESP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58538" y="3313367"/>
            <a:ext cx="1797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35403" y="3313367"/>
            <a:ext cx="17399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AUS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10357" y="3162901"/>
            <a:ext cx="168275" cy="2908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340"/>
              </a:spcBef>
            </a:pPr>
            <a:r>
              <a:rPr sz="550" b="1" spc="-25" dirty="0">
                <a:solidFill>
                  <a:srgbClr val="3F3F3F"/>
                </a:solidFill>
                <a:latin typeface="Calibri"/>
                <a:cs typeface="Calibri"/>
              </a:rPr>
              <a:t>296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75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0550" y="2005355"/>
            <a:ext cx="121285" cy="241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38862" y="3278992"/>
            <a:ext cx="385445" cy="3238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70"/>
              </a:spcBef>
            </a:pPr>
            <a:r>
              <a:rPr sz="750" spc="-25" dirty="0">
                <a:solidFill>
                  <a:srgbClr val="595959"/>
                </a:solidFill>
                <a:latin typeface="Calibri"/>
                <a:cs typeface="Calibri"/>
              </a:rPr>
              <a:t>FRA</a:t>
            </a:r>
            <a:endParaRPr sz="75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75"/>
              </a:spcBef>
            </a:pP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Countries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29221" y="725563"/>
            <a:ext cx="318008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r>
              <a:rPr sz="1300" b="1" spc="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alibri"/>
                <a:cs typeface="Calibri"/>
              </a:rPr>
              <a:t>distribution</a:t>
            </a:r>
            <a:r>
              <a:rPr sz="130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alibri"/>
                <a:cs typeface="Calibri"/>
              </a:rPr>
              <a:t>per</a:t>
            </a:r>
            <a:r>
              <a:rPr sz="130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alibri"/>
                <a:cs typeface="Calibri"/>
              </a:rPr>
              <a:t>country</a:t>
            </a:r>
            <a:r>
              <a:rPr sz="1300" b="1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1300" b="1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021062" y="2226307"/>
            <a:ext cx="52188" cy="52188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9096121" y="2170328"/>
            <a:ext cx="6476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endParaRPr sz="75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21062" y="2405787"/>
            <a:ext cx="52188" cy="52188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1116392" y="2330729"/>
            <a:ext cx="807339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979409" algn="l"/>
              </a:tabLst>
            </a:pPr>
            <a:r>
              <a:rPr sz="750" spc="-20" dirty="0">
                <a:solidFill>
                  <a:srgbClr val="595959"/>
                </a:solidFill>
                <a:latin typeface="Calibri"/>
                <a:cs typeface="Calibri"/>
              </a:rPr>
              <a:t>6000</a:t>
            </a: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125" spc="-75" baseline="-11111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endParaRPr sz="1125" baseline="-11111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5013" y="665728"/>
            <a:ext cx="8493125" cy="3048635"/>
          </a:xfrm>
          <a:custGeom>
            <a:avLst/>
            <a:gdLst/>
            <a:ahLst/>
            <a:cxnLst/>
            <a:rect l="l" t="t" r="r" b="b"/>
            <a:pathLst>
              <a:path w="8493125" h="3048635">
                <a:moveTo>
                  <a:pt x="0" y="3048602"/>
                </a:moveTo>
                <a:lnTo>
                  <a:pt x="8492807" y="3048602"/>
                </a:lnTo>
                <a:lnTo>
                  <a:pt x="8492807" y="0"/>
                </a:lnTo>
                <a:lnTo>
                  <a:pt x="0" y="0"/>
                </a:lnTo>
                <a:lnTo>
                  <a:pt x="0" y="3048602"/>
                </a:lnTo>
                <a:close/>
              </a:path>
            </a:pathLst>
          </a:custGeom>
          <a:ln w="763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844" y="1589532"/>
            <a:ext cx="7548880" cy="0"/>
          </a:xfrm>
          <a:custGeom>
            <a:avLst/>
            <a:gdLst/>
            <a:ahLst/>
            <a:cxnLst/>
            <a:rect l="l" t="t" r="r" b="b"/>
            <a:pathLst>
              <a:path w="7548880">
                <a:moveTo>
                  <a:pt x="0" y="0"/>
                </a:moveTo>
                <a:lnTo>
                  <a:pt x="75483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2494" y="1664208"/>
            <a:ext cx="7565390" cy="2062480"/>
            <a:chOff x="1412494" y="1664208"/>
            <a:chExt cx="7565390" cy="2062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748" y="1664208"/>
              <a:ext cx="7565135" cy="1592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516" y="1705356"/>
              <a:ext cx="85342" cy="15392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2204" y="2098545"/>
              <a:ext cx="86870" cy="1146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4416" y="2670045"/>
              <a:ext cx="85342" cy="574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6628" y="3182108"/>
              <a:ext cx="85347" cy="624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7316" y="2433825"/>
              <a:ext cx="85342" cy="8107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9527" y="2798061"/>
              <a:ext cx="85347" cy="44653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0216" y="3017518"/>
              <a:ext cx="86865" cy="2270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2427" y="3211065"/>
              <a:ext cx="85347" cy="335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3116" y="2772156"/>
              <a:ext cx="86865" cy="4724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5327" y="3012945"/>
              <a:ext cx="85347" cy="2316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7539" y="3083048"/>
              <a:ext cx="85342" cy="1615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8227" y="3227828"/>
              <a:ext cx="85347" cy="167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20439" y="2913885"/>
              <a:ext cx="85342" cy="3307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1127" y="3054096"/>
              <a:ext cx="86870" cy="190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63339" y="3165345"/>
              <a:ext cx="85342" cy="79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34027" y="3235448"/>
              <a:ext cx="86870" cy="91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06239" y="2938268"/>
              <a:ext cx="85342" cy="3063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76927" y="3090668"/>
              <a:ext cx="86870" cy="1539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9140" y="3140962"/>
              <a:ext cx="85342" cy="1036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21352" y="3223259"/>
              <a:ext cx="85342" cy="213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92040" y="2996181"/>
              <a:ext cx="85342" cy="24841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64252" y="3116578"/>
              <a:ext cx="85342" cy="12801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34940" y="3169919"/>
              <a:ext cx="86865" cy="746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07152" y="3227828"/>
              <a:ext cx="85342" cy="167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7840" y="3012945"/>
              <a:ext cx="86865" cy="2316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50052" y="3119625"/>
              <a:ext cx="85342" cy="12497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22264" y="3215638"/>
              <a:ext cx="85342" cy="289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2952" y="3227828"/>
              <a:ext cx="85342" cy="167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65164" y="3054096"/>
              <a:ext cx="85342" cy="1905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35852" y="3116578"/>
              <a:ext cx="86865" cy="12801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08064" y="3215638"/>
              <a:ext cx="85342" cy="289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78752" y="3227828"/>
              <a:ext cx="86865" cy="167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50964" y="3090668"/>
              <a:ext cx="85342" cy="1539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3176" y="3182108"/>
              <a:ext cx="85342" cy="6248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93864" y="3203445"/>
              <a:ext cx="85342" cy="411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66076" y="3232402"/>
              <a:ext cx="85342" cy="1219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36764" y="3174488"/>
              <a:ext cx="85342" cy="701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8976" y="3211065"/>
              <a:ext cx="85342" cy="3353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79664" y="3227828"/>
              <a:ext cx="86870" cy="167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151876" y="3240022"/>
              <a:ext cx="85342" cy="457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22564" y="3191256"/>
              <a:ext cx="86870" cy="5334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94776" y="3191256"/>
              <a:ext cx="85342" cy="5334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66988" y="3235448"/>
              <a:ext cx="85347" cy="914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37676" y="3235448"/>
              <a:ext cx="85342" cy="914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418844" y="3244596"/>
              <a:ext cx="7548880" cy="475615"/>
            </a:xfrm>
            <a:custGeom>
              <a:avLst/>
              <a:gdLst/>
              <a:ahLst/>
              <a:cxnLst/>
              <a:rect l="l" t="t" r="r" b="b"/>
              <a:pathLst>
                <a:path w="7548880" h="475614">
                  <a:moveTo>
                    <a:pt x="0" y="0"/>
                  </a:moveTo>
                  <a:lnTo>
                    <a:pt x="7548372" y="0"/>
                  </a:lnTo>
                </a:path>
                <a:path w="7548880" h="475614">
                  <a:moveTo>
                    <a:pt x="0" y="0"/>
                  </a:moveTo>
                  <a:lnTo>
                    <a:pt x="0" y="254508"/>
                  </a:lnTo>
                </a:path>
                <a:path w="7548880" h="475614">
                  <a:moveTo>
                    <a:pt x="685800" y="0"/>
                  </a:moveTo>
                  <a:lnTo>
                    <a:pt x="685800" y="254508"/>
                  </a:lnTo>
                </a:path>
                <a:path w="7548880" h="475614">
                  <a:moveTo>
                    <a:pt x="1371600" y="0"/>
                  </a:moveTo>
                  <a:lnTo>
                    <a:pt x="1371600" y="254508"/>
                  </a:lnTo>
                </a:path>
                <a:path w="7548880" h="475614">
                  <a:moveTo>
                    <a:pt x="2057400" y="0"/>
                  </a:moveTo>
                  <a:lnTo>
                    <a:pt x="2057400" y="254508"/>
                  </a:lnTo>
                </a:path>
                <a:path w="7548880" h="475614">
                  <a:moveTo>
                    <a:pt x="2743200" y="0"/>
                  </a:moveTo>
                  <a:lnTo>
                    <a:pt x="2743200" y="254508"/>
                  </a:lnTo>
                </a:path>
                <a:path w="7548880" h="475614">
                  <a:moveTo>
                    <a:pt x="3430524" y="0"/>
                  </a:moveTo>
                  <a:lnTo>
                    <a:pt x="3430524" y="254508"/>
                  </a:lnTo>
                </a:path>
                <a:path w="7548880" h="475614">
                  <a:moveTo>
                    <a:pt x="4116324" y="0"/>
                  </a:moveTo>
                  <a:lnTo>
                    <a:pt x="4116324" y="254508"/>
                  </a:lnTo>
                </a:path>
                <a:path w="7548880" h="475614">
                  <a:moveTo>
                    <a:pt x="4802124" y="0"/>
                  </a:moveTo>
                  <a:lnTo>
                    <a:pt x="4802124" y="254508"/>
                  </a:lnTo>
                </a:path>
                <a:path w="7548880" h="475614">
                  <a:moveTo>
                    <a:pt x="5487924" y="0"/>
                  </a:moveTo>
                  <a:lnTo>
                    <a:pt x="5487924" y="254508"/>
                  </a:lnTo>
                </a:path>
                <a:path w="7548880" h="475614">
                  <a:moveTo>
                    <a:pt x="6175248" y="0"/>
                  </a:moveTo>
                  <a:lnTo>
                    <a:pt x="6175248" y="254508"/>
                  </a:lnTo>
                </a:path>
                <a:path w="7548880" h="475614">
                  <a:moveTo>
                    <a:pt x="6861048" y="0"/>
                  </a:moveTo>
                  <a:lnTo>
                    <a:pt x="6861048" y="254508"/>
                  </a:lnTo>
                </a:path>
                <a:path w="7548880" h="475614">
                  <a:moveTo>
                    <a:pt x="7548372" y="0"/>
                  </a:moveTo>
                  <a:lnTo>
                    <a:pt x="7548372" y="254508"/>
                  </a:lnTo>
                </a:path>
                <a:path w="7548880" h="475614">
                  <a:moveTo>
                    <a:pt x="0" y="254508"/>
                  </a:moveTo>
                  <a:lnTo>
                    <a:pt x="0" y="475488"/>
                  </a:lnTo>
                </a:path>
                <a:path w="7548880" h="475614">
                  <a:moveTo>
                    <a:pt x="685800" y="254508"/>
                  </a:moveTo>
                  <a:lnTo>
                    <a:pt x="685800" y="475488"/>
                  </a:lnTo>
                </a:path>
                <a:path w="7548880" h="475614">
                  <a:moveTo>
                    <a:pt x="1371600" y="254508"/>
                  </a:moveTo>
                  <a:lnTo>
                    <a:pt x="1371600" y="475488"/>
                  </a:lnTo>
                </a:path>
                <a:path w="7548880" h="475614">
                  <a:moveTo>
                    <a:pt x="2057400" y="254508"/>
                  </a:moveTo>
                  <a:lnTo>
                    <a:pt x="2057400" y="475488"/>
                  </a:lnTo>
                </a:path>
                <a:path w="7548880" h="475614">
                  <a:moveTo>
                    <a:pt x="2743200" y="254508"/>
                  </a:moveTo>
                  <a:lnTo>
                    <a:pt x="2743200" y="475488"/>
                  </a:lnTo>
                </a:path>
                <a:path w="7548880" h="475614">
                  <a:moveTo>
                    <a:pt x="3430524" y="254508"/>
                  </a:moveTo>
                  <a:lnTo>
                    <a:pt x="3430524" y="475488"/>
                  </a:lnTo>
                </a:path>
                <a:path w="7548880" h="475614">
                  <a:moveTo>
                    <a:pt x="4116324" y="254508"/>
                  </a:moveTo>
                  <a:lnTo>
                    <a:pt x="4116324" y="475488"/>
                  </a:lnTo>
                </a:path>
                <a:path w="7548880" h="475614">
                  <a:moveTo>
                    <a:pt x="4802124" y="254508"/>
                  </a:moveTo>
                  <a:lnTo>
                    <a:pt x="4802124" y="475488"/>
                  </a:lnTo>
                </a:path>
                <a:path w="7548880" h="475614">
                  <a:moveTo>
                    <a:pt x="5487924" y="254508"/>
                  </a:moveTo>
                  <a:lnTo>
                    <a:pt x="5487924" y="475488"/>
                  </a:lnTo>
                </a:path>
                <a:path w="7548880" h="475614">
                  <a:moveTo>
                    <a:pt x="6175248" y="254508"/>
                  </a:moveTo>
                  <a:lnTo>
                    <a:pt x="6175248" y="475488"/>
                  </a:lnTo>
                </a:path>
                <a:path w="7548880" h="475614">
                  <a:moveTo>
                    <a:pt x="6861048" y="254508"/>
                  </a:moveTo>
                  <a:lnTo>
                    <a:pt x="6861048" y="475488"/>
                  </a:lnTo>
                </a:path>
                <a:path w="7548880" h="475614">
                  <a:moveTo>
                    <a:pt x="7548372" y="254508"/>
                  </a:moveTo>
                  <a:lnTo>
                    <a:pt x="7548372" y="47548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39929" y="1424393"/>
            <a:ext cx="187325" cy="18878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65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55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350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5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300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5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250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4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55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150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5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45399" y="3304333"/>
            <a:ext cx="7515859" cy="198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32715">
              <a:lnSpc>
                <a:spcPts val="955"/>
              </a:lnSpc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  <a:spcBef>
                <a:spcPts val="26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86995" marR="5080" indent="-74930" algn="just">
              <a:lnSpc>
                <a:spcPct val="125200"/>
              </a:lnSpc>
              <a:spcBef>
                <a:spcPts val="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08585" indent="-96520">
              <a:lnSpc>
                <a:spcPct val="100000"/>
              </a:lnSpc>
              <a:spcBef>
                <a:spcPts val="26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900">
              <a:latin typeface="Calibri"/>
              <a:cs typeface="Calibri"/>
            </a:endParaRPr>
          </a:p>
          <a:p>
            <a:pPr marL="86995" marR="5080" indent="20955" algn="just">
              <a:lnSpc>
                <a:spcPct val="125000"/>
              </a:lnSpc>
              <a:spcBef>
                <a:spcPts val="5"/>
              </a:spcBef>
            </a:pP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08585" indent="-96520">
              <a:lnSpc>
                <a:spcPct val="100000"/>
              </a:lnSpc>
              <a:spcBef>
                <a:spcPts val="26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900">
              <a:latin typeface="Calibri"/>
              <a:cs typeface="Calibri"/>
            </a:endParaRPr>
          </a:p>
          <a:p>
            <a:pPr marL="86995" marR="5080" indent="20955" algn="just">
              <a:lnSpc>
                <a:spcPct val="125000"/>
              </a:lnSpc>
              <a:spcBef>
                <a:spcPts val="5"/>
              </a:spcBef>
            </a:pP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86995" marR="5080" indent="-74930" algn="just">
              <a:lnSpc>
                <a:spcPct val="124800"/>
              </a:lnSpc>
              <a:spcBef>
                <a:spcPts val="1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86995" marR="5080" indent="-74930" algn="just">
              <a:lnSpc>
                <a:spcPct val="125200"/>
              </a:lnSpc>
              <a:spcBef>
                <a:spcPts val="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08585" indent="-96520">
              <a:lnSpc>
                <a:spcPct val="100000"/>
              </a:lnSpc>
              <a:spcBef>
                <a:spcPts val="26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900">
              <a:latin typeface="Calibri"/>
              <a:cs typeface="Calibri"/>
            </a:endParaRPr>
          </a:p>
          <a:p>
            <a:pPr marL="86995" marR="5080" indent="20955" algn="just">
              <a:lnSpc>
                <a:spcPct val="125000"/>
              </a:lnSpc>
              <a:spcBef>
                <a:spcPts val="10"/>
              </a:spcBef>
            </a:pP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08585" indent="-96520">
              <a:lnSpc>
                <a:spcPct val="100000"/>
              </a:lnSpc>
              <a:spcBef>
                <a:spcPts val="26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900">
              <a:latin typeface="Calibri"/>
              <a:cs typeface="Calibri"/>
            </a:endParaRPr>
          </a:p>
          <a:p>
            <a:pPr marL="86995" marR="5080" indent="20955" algn="just">
              <a:lnSpc>
                <a:spcPct val="125000"/>
              </a:lnSpc>
              <a:spcBef>
                <a:spcPts val="10"/>
              </a:spcBef>
            </a:pP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86995" marR="5080" indent="-74930" algn="just">
              <a:lnSpc>
                <a:spcPct val="124800"/>
              </a:lnSpc>
              <a:spcBef>
                <a:spcPts val="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86995" marR="5080" indent="-74930" algn="just">
              <a:lnSpc>
                <a:spcPct val="125200"/>
              </a:lnSpc>
              <a:spcBef>
                <a:spcPts val="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08585" indent="-96520">
              <a:lnSpc>
                <a:spcPct val="100000"/>
              </a:lnSpc>
              <a:spcBef>
                <a:spcPts val="26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900">
              <a:latin typeface="Calibri"/>
              <a:cs typeface="Calibri"/>
            </a:endParaRPr>
          </a:p>
          <a:p>
            <a:pPr marL="86995" marR="5080" indent="20955" algn="just">
              <a:lnSpc>
                <a:spcPct val="125000"/>
              </a:lnSpc>
              <a:spcBef>
                <a:spcPts val="5"/>
              </a:spcBef>
            </a:pP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08585" marR="5080" indent="-96520">
              <a:lnSpc>
                <a:spcPts val="1360"/>
              </a:lnSpc>
              <a:spcBef>
                <a:spcPts val="75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r>
              <a:rPr sz="900" spc="5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65719" y="3553485"/>
            <a:ext cx="205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USA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52665" y="3553485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BRA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28175" y="3553485"/>
            <a:ext cx="226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MEX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21977" y="3553485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DEU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12347" y="3553485"/>
            <a:ext cx="204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TUR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80520" y="3553485"/>
            <a:ext cx="208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GBR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65179" y="3553485"/>
            <a:ext cx="212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66979" y="3553485"/>
            <a:ext cx="1803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ESP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842491" y="3553485"/>
            <a:ext cx="206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AUS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37433" y="3553485"/>
            <a:ext cx="185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null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71406" y="2275427"/>
            <a:ext cx="139700" cy="283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83226" y="3523068"/>
            <a:ext cx="1029969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34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FRA</a:t>
            </a:r>
            <a:endParaRPr sz="9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Countries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Gender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88399" y="1160793"/>
            <a:ext cx="3477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Converted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per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Country</a:t>
            </a:r>
            <a:r>
              <a:rPr sz="1600" b="1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Gender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166859" y="2717288"/>
            <a:ext cx="62482" cy="62487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9256788" y="2654312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03734" y="4038603"/>
            <a:ext cx="1076325" cy="173990"/>
          </a:xfrm>
          <a:custGeom>
            <a:avLst/>
            <a:gdLst/>
            <a:ahLst/>
            <a:cxnLst/>
            <a:rect l="l" t="t" r="r" b="b"/>
            <a:pathLst>
              <a:path w="1076325" h="173989">
                <a:moveTo>
                  <a:pt x="0" y="173732"/>
                </a:moveTo>
                <a:lnTo>
                  <a:pt x="553209" y="173732"/>
                </a:lnTo>
                <a:lnTo>
                  <a:pt x="553209" y="0"/>
                </a:lnTo>
                <a:lnTo>
                  <a:pt x="0" y="0"/>
                </a:lnTo>
                <a:lnTo>
                  <a:pt x="0" y="173732"/>
                </a:lnTo>
                <a:close/>
              </a:path>
              <a:path w="1076325" h="173989">
                <a:moveTo>
                  <a:pt x="553209" y="173732"/>
                </a:moveTo>
                <a:lnTo>
                  <a:pt x="1075944" y="173732"/>
                </a:lnTo>
                <a:lnTo>
                  <a:pt x="1075944" y="0"/>
                </a:lnTo>
                <a:lnTo>
                  <a:pt x="553209" y="0"/>
                </a:lnTo>
                <a:lnTo>
                  <a:pt x="553209" y="173732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5247" y="4038054"/>
            <a:ext cx="892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51180" algn="l"/>
              </a:tabLst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country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gender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03734" y="912874"/>
            <a:ext cx="1163320" cy="173990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Sum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of 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converted_users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01622" y="836675"/>
            <a:ext cx="8836660" cy="3451860"/>
          </a:xfrm>
          <a:custGeom>
            <a:avLst/>
            <a:gdLst/>
            <a:ahLst/>
            <a:cxnLst/>
            <a:rect l="l" t="t" r="r" b="b"/>
            <a:pathLst>
              <a:path w="8836660" h="3451860">
                <a:moveTo>
                  <a:pt x="0" y="3451860"/>
                </a:moveTo>
                <a:lnTo>
                  <a:pt x="8836152" y="3451860"/>
                </a:lnTo>
                <a:lnTo>
                  <a:pt x="8836152" y="0"/>
                </a:lnTo>
                <a:lnTo>
                  <a:pt x="0" y="0"/>
                </a:lnTo>
                <a:lnTo>
                  <a:pt x="0" y="345186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4327" y="3012948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4327" y="2602992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4327" y="2193036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4327" y="1783079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4327" y="1373124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747" y="1996439"/>
            <a:ext cx="1388364" cy="14279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619565" y="1569719"/>
            <a:ext cx="4505325" cy="1859914"/>
            <a:chOff x="2619565" y="1569719"/>
            <a:chExt cx="4505325" cy="185991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344" y="1569719"/>
              <a:ext cx="1388364" cy="18547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4327" y="3424428"/>
              <a:ext cx="4495800" cy="0"/>
            </a:xfrm>
            <a:custGeom>
              <a:avLst/>
              <a:gdLst/>
              <a:ahLst/>
              <a:cxnLst/>
              <a:rect l="l" t="t" r="r" b="b"/>
              <a:pathLst>
                <a:path w="4495800">
                  <a:moveTo>
                    <a:pt x="0" y="0"/>
                  </a:moveTo>
                  <a:lnTo>
                    <a:pt x="4495800" y="0"/>
                  </a:lnTo>
                </a:path>
              </a:pathLst>
            </a:custGeom>
            <a:ln w="9144">
              <a:solidFill>
                <a:srgbClr val="E0E5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22738" y="1781048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174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3371" y="1354318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226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3927" y="2098049"/>
            <a:ext cx="18732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150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3927" y="1688062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3927" y="1278135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250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5395" y="2253589"/>
            <a:ext cx="13970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1192" y="944347"/>
            <a:ext cx="2898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Converted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per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1600" b="1" spc="-5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72940" y="4049269"/>
            <a:ext cx="279400" cy="62865"/>
            <a:chOff x="4472940" y="4049269"/>
            <a:chExt cx="279400" cy="6286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2940" y="4049269"/>
              <a:ext cx="62482" cy="624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9348" y="4049269"/>
              <a:ext cx="62487" cy="6248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486671" y="3436063"/>
            <a:ext cx="783590" cy="711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Converted</a:t>
            </a: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320"/>
              </a:spcBef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9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900" b="1" spc="-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74295">
              <a:lnSpc>
                <a:spcPct val="100000"/>
              </a:lnSpc>
              <a:tabLst>
                <a:tab pos="290830" algn="l"/>
              </a:tabLst>
            </a:pP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	</a:t>
            </a: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8632" y="870203"/>
            <a:ext cx="5252085" cy="3392804"/>
          </a:xfrm>
          <a:custGeom>
            <a:avLst/>
            <a:gdLst/>
            <a:ahLst/>
            <a:cxnLst/>
            <a:rect l="l" t="t" r="r" b="b"/>
            <a:pathLst>
              <a:path w="5252084" h="3392804">
                <a:moveTo>
                  <a:pt x="0" y="3392424"/>
                </a:moveTo>
                <a:lnTo>
                  <a:pt x="5251704" y="3392424"/>
                </a:lnTo>
                <a:lnTo>
                  <a:pt x="5251704" y="0"/>
                </a:lnTo>
                <a:lnTo>
                  <a:pt x="0" y="0"/>
                </a:lnTo>
                <a:lnTo>
                  <a:pt x="0" y="3392424"/>
                </a:lnTo>
                <a:close/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7772" y="3160776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7772" y="2965704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7772" y="2770632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7772" y="2575560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7772" y="2380488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772" y="2185416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7772" y="1990344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7772" y="1795272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7772" y="1600200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7772" y="1405127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948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288" y="1920239"/>
            <a:ext cx="1400556" cy="143560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743009" y="1542288"/>
            <a:ext cx="4546600" cy="1818639"/>
            <a:chOff x="2743009" y="1542288"/>
            <a:chExt cx="4546600" cy="1818639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4648" y="1542288"/>
              <a:ext cx="1399032" cy="18135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47772" y="3355848"/>
              <a:ext cx="4537075" cy="0"/>
            </a:xfrm>
            <a:custGeom>
              <a:avLst/>
              <a:gdLst/>
              <a:ahLst/>
              <a:cxnLst/>
              <a:rect l="l" t="t" r="r" b="b"/>
              <a:pathLst>
                <a:path w="4537075">
                  <a:moveTo>
                    <a:pt x="0" y="0"/>
                  </a:moveTo>
                  <a:lnTo>
                    <a:pt x="4536948" y="0"/>
                  </a:lnTo>
                </a:path>
              </a:pathLst>
            </a:custGeom>
            <a:ln w="9144">
              <a:solidFill>
                <a:srgbClr val="E0E5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46181" y="1703298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3.68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6284" y="1252208"/>
            <a:ext cx="158115" cy="21717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4.5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3.5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1.5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0.5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7770" y="2235339"/>
            <a:ext cx="13970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7359" y="976415"/>
            <a:ext cx="2880360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Conversion</a:t>
            </a:r>
            <a:r>
              <a:rPr sz="1600" b="1" spc="-3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Rate</a:t>
            </a:r>
            <a:r>
              <a:rPr sz="1600" b="1" spc="-5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per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1600" b="1" spc="-5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1600">
              <a:latin typeface="Calibri"/>
              <a:cs typeface="Calibri"/>
            </a:endParaRPr>
          </a:p>
          <a:p>
            <a:pPr marR="244475" algn="r">
              <a:lnSpc>
                <a:spcPct val="100000"/>
              </a:lnSpc>
              <a:spcBef>
                <a:spcPts val="83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4.65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31435" y="3980689"/>
            <a:ext cx="279400" cy="62865"/>
            <a:chOff x="4631435" y="3980689"/>
            <a:chExt cx="279400" cy="6286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1435" y="3980689"/>
              <a:ext cx="62482" cy="624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7843" y="3980689"/>
              <a:ext cx="62482" cy="6248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635995" y="3367496"/>
            <a:ext cx="772795" cy="711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Conversion</a:t>
            </a: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Rate</a:t>
            </a:r>
            <a:endParaRPr sz="90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320"/>
              </a:spcBef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9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900" b="1" spc="-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  <a:tabLst>
                <a:tab pos="299720" algn="l"/>
              </a:tabLst>
            </a:pP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	</a:t>
            </a: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61032" y="903731"/>
            <a:ext cx="5264150" cy="3291840"/>
          </a:xfrm>
          <a:custGeom>
            <a:avLst/>
            <a:gdLst/>
            <a:ahLst/>
            <a:cxnLst/>
            <a:rect l="l" t="t" r="r" b="b"/>
            <a:pathLst>
              <a:path w="5264150" h="3291840">
                <a:moveTo>
                  <a:pt x="0" y="3291840"/>
                </a:moveTo>
                <a:lnTo>
                  <a:pt x="5263896" y="3291840"/>
                </a:lnTo>
                <a:lnTo>
                  <a:pt x="5263896" y="0"/>
                </a:lnTo>
                <a:lnTo>
                  <a:pt x="0" y="0"/>
                </a:lnTo>
                <a:lnTo>
                  <a:pt x="0" y="3291840"/>
                </a:lnTo>
                <a:close/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0660" y="3838955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0660" y="3617975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0" y="3398519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0660" y="3179063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0660" y="2959607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0660" y="2738627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0660" y="2519171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0660" y="2299715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0660" y="2080259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0660" y="1860803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0660" y="1639823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0660" y="1421891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0" y="0"/>
                </a:moveTo>
                <a:lnTo>
                  <a:pt x="4440936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3019046"/>
            <a:ext cx="1370076" cy="8199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5720" y="1624583"/>
            <a:ext cx="1370076" cy="22143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09075" y="2803664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82,145.90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8347" y="1407681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83,415.33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4394" y="3084059"/>
            <a:ext cx="302895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82000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81800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81600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4394" y="2645165"/>
            <a:ext cx="302895" cy="38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82400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82200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4394" y="1546372"/>
            <a:ext cx="30289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83400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83200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83000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82800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82600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4394" y="1325362"/>
            <a:ext cx="302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83600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7389" y="2334071"/>
            <a:ext cx="139700" cy="593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r>
              <a:rPr sz="900" b="1" spc="-2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3536A"/>
                </a:solidFill>
                <a:latin typeface="Calibri"/>
                <a:cs typeface="Calibri"/>
              </a:rPr>
              <a:t>($)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5634" y="3838435"/>
            <a:ext cx="642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9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900" b="1" spc="-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5556" y="991654"/>
            <a:ext cx="3776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43536A"/>
                </a:solidFill>
                <a:latin typeface="Calibri"/>
                <a:cs typeface="Calibri"/>
              </a:rPr>
              <a:t>Total</a:t>
            </a:r>
            <a:r>
              <a:rPr sz="1600" b="1" spc="-3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r>
              <a:rPr sz="1600" b="1" spc="-3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per</a:t>
            </a:r>
            <a:r>
              <a:rPr sz="1600" b="1" spc="-3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User</a:t>
            </a:r>
            <a:r>
              <a:rPr sz="1600" b="1" spc="-3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in</a:t>
            </a:r>
            <a:r>
              <a:rPr sz="1600" b="1" spc="-5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Each</a:t>
            </a:r>
            <a:r>
              <a:rPr sz="1600" b="1" spc="-3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1600" b="1" spc="-5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1240" y="2580132"/>
            <a:ext cx="62482" cy="6248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199632" y="2515628"/>
            <a:ext cx="79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1240" y="2795011"/>
            <a:ext cx="62482" cy="6248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199632" y="2730487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9140" y="918971"/>
            <a:ext cx="5655945" cy="3237230"/>
          </a:xfrm>
          <a:custGeom>
            <a:avLst/>
            <a:gdLst/>
            <a:ahLst/>
            <a:cxnLst/>
            <a:rect l="l" t="t" r="r" b="b"/>
            <a:pathLst>
              <a:path w="5655945" h="3237229">
                <a:moveTo>
                  <a:pt x="0" y="3236976"/>
                </a:moveTo>
                <a:lnTo>
                  <a:pt x="5655564" y="3236976"/>
                </a:lnTo>
                <a:lnTo>
                  <a:pt x="5655564" y="0"/>
                </a:lnTo>
                <a:lnTo>
                  <a:pt x="0" y="0"/>
                </a:lnTo>
                <a:lnTo>
                  <a:pt x="0" y="3236976"/>
                </a:lnTo>
                <a:close/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427797" y="4902517"/>
            <a:ext cx="4473575" cy="2315845"/>
            <a:chOff x="1427797" y="4902517"/>
            <a:chExt cx="4473575" cy="2315845"/>
          </a:xfrm>
        </p:grpSpPr>
        <p:sp>
          <p:nvSpPr>
            <p:cNvPr id="31" name="object 31"/>
            <p:cNvSpPr/>
            <p:nvPr/>
          </p:nvSpPr>
          <p:spPr>
            <a:xfrm>
              <a:off x="1432560" y="6443471"/>
              <a:ext cx="4464050" cy="769620"/>
            </a:xfrm>
            <a:custGeom>
              <a:avLst/>
              <a:gdLst/>
              <a:ahLst/>
              <a:cxnLst/>
              <a:rect l="l" t="t" r="r" b="b"/>
              <a:pathLst>
                <a:path w="4464050" h="769620">
                  <a:moveTo>
                    <a:pt x="0" y="769620"/>
                  </a:moveTo>
                  <a:lnTo>
                    <a:pt x="4463796" y="769620"/>
                  </a:lnTo>
                </a:path>
                <a:path w="4464050" h="769620">
                  <a:moveTo>
                    <a:pt x="0" y="384048"/>
                  </a:moveTo>
                  <a:lnTo>
                    <a:pt x="4463796" y="384048"/>
                  </a:lnTo>
                </a:path>
                <a:path w="4464050" h="769620">
                  <a:moveTo>
                    <a:pt x="0" y="0"/>
                  </a:moveTo>
                  <a:lnTo>
                    <a:pt x="4463796" y="0"/>
                  </a:lnTo>
                </a:path>
              </a:pathLst>
            </a:custGeom>
            <a:ln w="9144">
              <a:solidFill>
                <a:srgbClr val="E0E5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1408" y="6481571"/>
              <a:ext cx="1377696" cy="73152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32560" y="5289803"/>
              <a:ext cx="4464050" cy="769620"/>
            </a:xfrm>
            <a:custGeom>
              <a:avLst/>
              <a:gdLst/>
              <a:ahLst/>
              <a:cxnLst/>
              <a:rect l="l" t="t" r="r" b="b"/>
              <a:pathLst>
                <a:path w="4464050" h="769620">
                  <a:moveTo>
                    <a:pt x="0" y="769620"/>
                  </a:moveTo>
                  <a:lnTo>
                    <a:pt x="4463796" y="769620"/>
                  </a:lnTo>
                </a:path>
                <a:path w="4464050" h="769620">
                  <a:moveTo>
                    <a:pt x="0" y="385572"/>
                  </a:moveTo>
                  <a:lnTo>
                    <a:pt x="4463796" y="385572"/>
                  </a:lnTo>
                </a:path>
                <a:path w="4464050" h="769620">
                  <a:moveTo>
                    <a:pt x="0" y="0"/>
                  </a:moveTo>
                  <a:lnTo>
                    <a:pt x="4463796" y="0"/>
                  </a:lnTo>
                </a:path>
              </a:pathLst>
            </a:custGeom>
            <a:ln w="9144">
              <a:solidFill>
                <a:srgbClr val="E0E5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9812" y="5224271"/>
              <a:ext cx="1377696" cy="19888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32560" y="4907279"/>
              <a:ext cx="4464050" cy="0"/>
            </a:xfrm>
            <a:custGeom>
              <a:avLst/>
              <a:gdLst/>
              <a:ahLst/>
              <a:cxnLst/>
              <a:rect l="l" t="t" r="r" b="b"/>
              <a:pathLst>
                <a:path w="4464050">
                  <a:moveTo>
                    <a:pt x="0" y="0"/>
                  </a:moveTo>
                  <a:lnTo>
                    <a:pt x="4463796" y="0"/>
                  </a:lnTo>
                </a:path>
              </a:pathLst>
            </a:custGeom>
            <a:ln w="9144">
              <a:solidFill>
                <a:srgbClr val="E0E5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08148" y="6264618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3.37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6564" y="5008845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3.39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5263" y="7118099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3.365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3197" y="6732485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3.37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5263" y="6348474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3.375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3197" y="5964429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3.38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5263" y="5196302"/>
            <a:ext cx="27432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3.39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3.385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5263" y="4810759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3.395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6729" y="5632182"/>
            <a:ext cx="139700" cy="854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Average</a:t>
            </a:r>
            <a:r>
              <a:rPr sz="900" b="1" spc="-2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40582" y="7212558"/>
            <a:ext cx="6597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9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900" b="1" spc="-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46796" y="4476979"/>
            <a:ext cx="4027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Average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Revenue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per</a:t>
            </a:r>
            <a:r>
              <a:rPr sz="1600" b="1" spc="-3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user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in</a:t>
            </a:r>
            <a:r>
              <a:rPr sz="16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each</a:t>
            </a:r>
            <a:r>
              <a:rPr sz="1600" b="1" spc="-5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Group</a:t>
            </a:r>
            <a:r>
              <a:rPr sz="1600" b="1" spc="-1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96000" y="6010651"/>
            <a:ext cx="64135" cy="277495"/>
            <a:chOff x="6096000" y="6010651"/>
            <a:chExt cx="64135" cy="277495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000" y="6010651"/>
              <a:ext cx="64005" cy="6248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6000" y="6224012"/>
              <a:ext cx="64005" cy="6401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185915" y="5868403"/>
            <a:ext cx="7937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6700"/>
              </a:lnSpc>
              <a:spcBef>
                <a:spcPts val="100"/>
              </a:spcBef>
            </a:pP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A</a:t>
            </a:r>
            <a:r>
              <a:rPr sz="900" spc="50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43536A"/>
                </a:solidFill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9997" y="4404359"/>
            <a:ext cx="5651500" cy="3126105"/>
          </a:xfrm>
          <a:custGeom>
            <a:avLst/>
            <a:gdLst/>
            <a:ahLst/>
            <a:cxnLst/>
            <a:rect l="l" t="t" r="r" b="b"/>
            <a:pathLst>
              <a:path w="5651500" h="3126104">
                <a:moveTo>
                  <a:pt x="0" y="3125724"/>
                </a:moveTo>
                <a:lnTo>
                  <a:pt x="5650992" y="3125724"/>
                </a:lnTo>
                <a:lnTo>
                  <a:pt x="5650992" y="0"/>
                </a:lnTo>
                <a:lnTo>
                  <a:pt x="0" y="0"/>
                </a:lnTo>
                <a:lnTo>
                  <a:pt x="0" y="3125724"/>
                </a:lnTo>
                <a:close/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155" y="3866388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9155" y="3694176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9155" y="3523488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9155" y="3351276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9155" y="3179064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9155" y="3006851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155" y="2834639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9155" y="2662427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9155" y="2490216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9155" y="2318004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9155" y="2147316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9155" y="1975104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9155" y="1802892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9155" y="1630679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9155" y="1459991"/>
            <a:ext cx="7305040" cy="0"/>
          </a:xfrm>
          <a:custGeom>
            <a:avLst/>
            <a:gdLst/>
            <a:ahLst/>
            <a:cxnLst/>
            <a:rect l="l" t="t" r="r" b="b"/>
            <a:pathLst>
              <a:path w="7305040">
                <a:moveTo>
                  <a:pt x="0" y="0"/>
                </a:moveTo>
                <a:lnTo>
                  <a:pt x="7304532" y="0"/>
                </a:lnTo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551" y="3936489"/>
            <a:ext cx="89912" cy="10363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1783" y="3944110"/>
            <a:ext cx="89917" cy="9601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4016" y="3230881"/>
            <a:ext cx="89917" cy="80924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6248" y="3258309"/>
            <a:ext cx="89917" cy="78181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8480" y="3910584"/>
            <a:ext cx="89917" cy="12954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09188" y="3904486"/>
            <a:ext cx="91440" cy="13563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41420" y="3717033"/>
            <a:ext cx="89917" cy="3230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73652" y="3712464"/>
            <a:ext cx="89912" cy="32766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05884" y="3870961"/>
            <a:ext cx="89917" cy="16916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38116" y="3872484"/>
            <a:ext cx="89917" cy="16764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70348" y="3781044"/>
            <a:ext cx="89917" cy="25908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02579" y="3777998"/>
            <a:ext cx="89917" cy="26212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34811" y="3794761"/>
            <a:ext cx="89917" cy="24536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65520" y="3788664"/>
            <a:ext cx="89917" cy="2514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97752" y="3564633"/>
            <a:ext cx="89912" cy="47549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29983" y="3550921"/>
            <a:ext cx="89917" cy="48920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62216" y="3729226"/>
            <a:ext cx="89917" cy="31089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394447" y="3721606"/>
            <a:ext cx="89917" cy="3185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26680" y="2814826"/>
            <a:ext cx="89917" cy="122529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058911" y="2791966"/>
            <a:ext cx="89917" cy="124815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620" y="3989830"/>
            <a:ext cx="89917" cy="5029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1779079" y="1605343"/>
            <a:ext cx="7033259" cy="2435225"/>
            <a:chOff x="1779079" y="1605343"/>
            <a:chExt cx="7033259" cy="2435225"/>
          </a:xfrm>
        </p:grpSpPr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21851" y="3980687"/>
              <a:ext cx="89912" cy="5943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795272" y="1621535"/>
              <a:ext cx="6972300" cy="2362200"/>
            </a:xfrm>
            <a:custGeom>
              <a:avLst/>
              <a:gdLst/>
              <a:ahLst/>
              <a:cxnLst/>
              <a:rect l="l" t="t" r="r" b="b"/>
              <a:pathLst>
                <a:path w="6972300" h="2362200">
                  <a:moveTo>
                    <a:pt x="0" y="2346960"/>
                  </a:moveTo>
                  <a:lnTo>
                    <a:pt x="330708" y="2336292"/>
                  </a:lnTo>
                  <a:lnTo>
                    <a:pt x="662940" y="1438656"/>
                  </a:lnTo>
                  <a:lnTo>
                    <a:pt x="995172" y="1293876"/>
                  </a:lnTo>
                  <a:lnTo>
                    <a:pt x="1327404" y="2136648"/>
                  </a:lnTo>
                  <a:lnTo>
                    <a:pt x="1659636" y="2074164"/>
                  </a:lnTo>
                  <a:lnTo>
                    <a:pt x="1990344" y="2049780"/>
                  </a:lnTo>
                  <a:lnTo>
                    <a:pt x="2322576" y="1990344"/>
                  </a:lnTo>
                  <a:lnTo>
                    <a:pt x="2654808" y="2281428"/>
                  </a:lnTo>
                  <a:lnTo>
                    <a:pt x="2987040" y="2301240"/>
                  </a:lnTo>
                  <a:lnTo>
                    <a:pt x="3319272" y="2179320"/>
                  </a:lnTo>
                  <a:lnTo>
                    <a:pt x="3651504" y="2132076"/>
                  </a:lnTo>
                  <a:lnTo>
                    <a:pt x="3983736" y="2261616"/>
                  </a:lnTo>
                  <a:lnTo>
                    <a:pt x="4314444" y="2014728"/>
                  </a:lnTo>
                  <a:lnTo>
                    <a:pt x="4646676" y="1937004"/>
                  </a:lnTo>
                  <a:lnTo>
                    <a:pt x="4978908" y="1810512"/>
                  </a:lnTo>
                  <a:lnTo>
                    <a:pt x="5311140" y="1879092"/>
                  </a:lnTo>
                  <a:lnTo>
                    <a:pt x="5643372" y="2119884"/>
                  </a:lnTo>
                  <a:lnTo>
                    <a:pt x="5975604" y="0"/>
                  </a:lnTo>
                  <a:lnTo>
                    <a:pt x="6307836" y="13716"/>
                  </a:lnTo>
                  <a:lnTo>
                    <a:pt x="6638544" y="2311908"/>
                  </a:lnTo>
                  <a:lnTo>
                    <a:pt x="6972300" y="2362200"/>
                  </a:lnTo>
                </a:path>
              </a:pathLst>
            </a:custGeom>
            <a:ln w="3200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026143" y="394360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26143" y="362200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26143" y="32989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26143" y="297584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6000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26143" y="2654316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8000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26143" y="2331231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26143" y="2008145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26143" y="1686567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26143" y="1363477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16000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20205" y="1328408"/>
            <a:ext cx="315595" cy="27781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14000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13000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12000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11000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9000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8000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7000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6000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5000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4000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3000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900" spc="-20" dirty="0">
                <a:solidFill>
                  <a:srgbClr val="43536A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624583" y="4035552"/>
          <a:ext cx="7303122" cy="441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marL="68580" marR="60960" indent="6350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AUS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 marR="61594" indent="64769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AUS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755" marR="61594" indent="60325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BRA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 marR="63500" indent="6350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BRA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405" marR="59055" indent="6604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769" marR="57150" indent="6858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 marR="57150" indent="6731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DEU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marR="57785" indent="6858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DEU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74930" indent="50165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ESP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 marR="74930" indent="5334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ESP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 marR="67310" indent="5588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FRA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 marR="69215" indent="59055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FRA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 marR="61594" indent="64769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GBR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marR="59690" indent="6604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GBR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 marR="50165" indent="73025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MEX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 marR="51435" indent="7620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MEX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 marR="62865" indent="62865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TUR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 marR="62865" indent="64769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TUR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 marR="61594" indent="62865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USA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 marR="60960" indent="63500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5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USA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2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spc="-20" dirty="0">
                          <a:solidFill>
                            <a:srgbClr val="43536A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E0E5EB"/>
                      </a:solidFill>
                      <a:prstDash val="solid"/>
                    </a:lnL>
                    <a:lnR w="9525">
                      <a:solidFill>
                        <a:srgbClr val="E0E5EB"/>
                      </a:solidFill>
                      <a:prstDash val="solid"/>
                    </a:lnR>
                    <a:lnT w="9525">
                      <a:solidFill>
                        <a:srgbClr val="E0E5E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9376295" y="2530852"/>
            <a:ext cx="139700" cy="43878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64374" y="2604138"/>
            <a:ext cx="13970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23694" y="781330"/>
            <a:ext cx="6912609" cy="517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53410" marR="5080" indent="-3141345">
              <a:lnSpc>
                <a:spcPct val="101899"/>
              </a:lnSpc>
              <a:spcBef>
                <a:spcPts val="60"/>
              </a:spcBef>
            </a:pP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Comparative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Analysis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1600" b="1" spc="-5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User</a:t>
            </a:r>
            <a:r>
              <a:rPr sz="1600" b="1" spc="-5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Engagement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and</a:t>
            </a:r>
            <a:r>
              <a:rPr sz="1600" b="1" spc="-4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r>
              <a:rPr sz="16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Across</a:t>
            </a:r>
            <a:r>
              <a:rPr sz="1600" b="1" spc="-3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Countries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3536A"/>
                </a:solidFill>
                <a:latin typeface="Calibri"/>
                <a:cs typeface="Calibri"/>
              </a:rPr>
              <a:t>and</a:t>
            </a:r>
            <a:r>
              <a:rPr sz="1600" b="1" spc="-4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3536A"/>
                </a:solidFill>
                <a:latin typeface="Calibri"/>
                <a:cs typeface="Calibri"/>
              </a:rPr>
              <a:t>Test </a:t>
            </a:r>
            <a:r>
              <a:rPr sz="1600" b="1" spc="-10" dirty="0">
                <a:solidFill>
                  <a:srgbClr val="43536A"/>
                </a:solidFill>
                <a:latin typeface="Calibri"/>
                <a:cs typeface="Calibri"/>
              </a:rPr>
              <a:t>Groups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363211" y="4875277"/>
            <a:ext cx="1205230" cy="64135"/>
            <a:chOff x="4363211" y="4875277"/>
            <a:chExt cx="1205230" cy="64135"/>
          </a:xfrm>
        </p:grpSpPr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63211" y="4875277"/>
              <a:ext cx="243840" cy="6400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308091" y="4907279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200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620221" y="4481538"/>
            <a:ext cx="163576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Countries</a:t>
            </a:r>
            <a:r>
              <a:rPr sz="900" b="1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&amp;</a:t>
            </a: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Gruop</a:t>
            </a:r>
            <a:r>
              <a:rPr sz="900" b="1" spc="-1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3536A"/>
                </a:solidFill>
                <a:latin typeface="Calibri"/>
                <a:cs typeface="Calibri"/>
              </a:rPr>
              <a:t>of</a:t>
            </a:r>
            <a:r>
              <a:rPr sz="900" b="1" spc="-10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3536A"/>
                </a:solidFill>
                <a:latin typeface="Calibri"/>
                <a:cs typeface="Calibri"/>
              </a:rPr>
              <a:t>Test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56944" algn="l"/>
              </a:tabLst>
            </a:pP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Total</a:t>
            </a:r>
            <a:r>
              <a:rPr sz="900" spc="-2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Users</a:t>
            </a:r>
            <a:r>
              <a:rPr sz="900" dirty="0">
                <a:solidFill>
                  <a:srgbClr val="43536A"/>
                </a:solidFill>
                <a:latin typeface="Calibri"/>
                <a:cs typeface="Calibri"/>
              </a:rPr>
              <a:t>	Total</a:t>
            </a:r>
            <a:r>
              <a:rPr sz="900" spc="-15" dirty="0">
                <a:solidFill>
                  <a:srgbClr val="43536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3536A"/>
                </a:solidFill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96114" y="708659"/>
            <a:ext cx="8769350" cy="4381500"/>
          </a:xfrm>
          <a:custGeom>
            <a:avLst/>
            <a:gdLst/>
            <a:ahLst/>
            <a:cxnLst/>
            <a:rect l="l" t="t" r="r" b="b"/>
            <a:pathLst>
              <a:path w="8769350" h="4381500">
                <a:moveTo>
                  <a:pt x="0" y="4381500"/>
                </a:moveTo>
                <a:lnTo>
                  <a:pt x="8769096" y="4381500"/>
                </a:lnTo>
                <a:lnTo>
                  <a:pt x="8769096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9144">
            <a:solidFill>
              <a:srgbClr val="E0E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45919" y="1562100"/>
          <a:ext cx="7371710" cy="3096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7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0" y="3022091"/>
            <a:ext cx="112776" cy="1127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6" y="2208275"/>
            <a:ext cx="112776" cy="1127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6344" y="1802891"/>
            <a:ext cx="112776" cy="112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2252" y="3272027"/>
            <a:ext cx="155448" cy="192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6100" y="3864864"/>
            <a:ext cx="254508" cy="1569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8112" y="3171444"/>
            <a:ext cx="112776" cy="1127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048" y="3493008"/>
            <a:ext cx="278892" cy="4617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2916" y="3404615"/>
            <a:ext cx="112776" cy="1127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2628" y="3573779"/>
            <a:ext cx="195072" cy="1981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4236" y="2839211"/>
            <a:ext cx="112776" cy="1127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188" y="3241547"/>
            <a:ext cx="112776" cy="1127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4276" y="2697479"/>
            <a:ext cx="112776" cy="1127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80" y="2430779"/>
            <a:ext cx="112776" cy="1127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99147" y="2484119"/>
            <a:ext cx="112776" cy="11277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144011" y="1876044"/>
            <a:ext cx="5000625" cy="2021205"/>
          </a:xfrm>
          <a:custGeom>
            <a:avLst/>
            <a:gdLst/>
            <a:ahLst/>
            <a:cxnLst/>
            <a:rect l="l" t="t" r="r" b="b"/>
            <a:pathLst>
              <a:path w="5000625" h="2021204">
                <a:moveTo>
                  <a:pt x="0" y="2020824"/>
                </a:moveTo>
                <a:lnTo>
                  <a:pt x="5000244" y="0"/>
                </a:lnTo>
              </a:path>
            </a:pathLst>
          </a:custGeom>
          <a:ln w="15240">
            <a:solidFill>
              <a:srgbClr val="43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70126" y="456993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8706" y="4053303"/>
            <a:ext cx="176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0.5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0126" y="353667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8706" y="3020033"/>
            <a:ext cx="176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1.5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0126" y="250339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8706" y="1986759"/>
            <a:ext cx="176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0126" y="147012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5798" y="471779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9605" y="4717791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0.5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3711" y="471779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8664" y="4717791"/>
            <a:ext cx="176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1.5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1825" y="471779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94491" y="4717791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3.5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60884" y="471779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33550" y="4717791"/>
            <a:ext cx="176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4.5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4394" y="2531643"/>
            <a:ext cx="139700" cy="11677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AVG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PER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USER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79289" y="4676638"/>
            <a:ext cx="953769" cy="382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25"/>
              </a:spcBef>
              <a:tabLst>
                <a:tab pos="789305" algn="l"/>
              </a:tabLst>
            </a:pPr>
            <a:r>
              <a:rPr sz="900" spc="-5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CONVERSION</a:t>
            </a:r>
            <a:r>
              <a:rPr sz="9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16340" y="889509"/>
            <a:ext cx="6050915" cy="517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80870" marR="5080" indent="-1868805">
              <a:lnSpc>
                <a:spcPct val="101899"/>
              </a:lnSpc>
              <a:spcBef>
                <a:spcPts val="6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Correlation</a:t>
            </a:r>
            <a:r>
              <a:rPr sz="1600" spc="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600" spc="2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Conversion</a:t>
            </a:r>
            <a:r>
              <a:rPr sz="1600" spc="2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r>
              <a:rPr sz="1600" spc="1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spc="20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Average</a:t>
            </a:r>
            <a:r>
              <a:rPr sz="1600" spc="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Revenue</a:t>
            </a:r>
            <a:r>
              <a:rPr sz="1600" spc="22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per</a:t>
            </a:r>
            <a:r>
              <a:rPr sz="1600" spc="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User</a:t>
            </a:r>
            <a:r>
              <a:rPr sz="1600" spc="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Across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Countries</a:t>
            </a:r>
            <a:r>
              <a:rPr sz="1600" spc="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spc="1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1600" spc="2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Groups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54605" y="815339"/>
            <a:ext cx="8179434" cy="4398645"/>
          </a:xfrm>
          <a:custGeom>
            <a:avLst/>
            <a:gdLst/>
            <a:ahLst/>
            <a:cxnLst/>
            <a:rect l="l" t="t" r="r" b="b"/>
            <a:pathLst>
              <a:path w="8179434" h="4398645">
                <a:moveTo>
                  <a:pt x="0" y="4398264"/>
                </a:moveTo>
                <a:lnTo>
                  <a:pt x="8179308" y="4398264"/>
                </a:lnTo>
                <a:lnTo>
                  <a:pt x="8179308" y="0"/>
                </a:lnTo>
                <a:lnTo>
                  <a:pt x="0" y="0"/>
                </a:lnTo>
                <a:lnTo>
                  <a:pt x="0" y="439826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704" y="3503676"/>
            <a:ext cx="5538470" cy="0"/>
          </a:xfrm>
          <a:custGeom>
            <a:avLst/>
            <a:gdLst/>
            <a:ahLst/>
            <a:cxnLst/>
            <a:rect l="l" t="t" r="r" b="b"/>
            <a:pathLst>
              <a:path w="5538470">
                <a:moveTo>
                  <a:pt x="0" y="0"/>
                </a:moveTo>
                <a:lnTo>
                  <a:pt x="55382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3704" y="3211067"/>
            <a:ext cx="5538470" cy="0"/>
          </a:xfrm>
          <a:custGeom>
            <a:avLst/>
            <a:gdLst/>
            <a:ahLst/>
            <a:cxnLst/>
            <a:rect l="l" t="t" r="r" b="b"/>
            <a:pathLst>
              <a:path w="5538470">
                <a:moveTo>
                  <a:pt x="0" y="0"/>
                </a:moveTo>
                <a:lnTo>
                  <a:pt x="55382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3704" y="2916936"/>
            <a:ext cx="5538470" cy="0"/>
          </a:xfrm>
          <a:custGeom>
            <a:avLst/>
            <a:gdLst/>
            <a:ahLst/>
            <a:cxnLst/>
            <a:rect l="l" t="t" r="r" b="b"/>
            <a:pathLst>
              <a:path w="5538470">
                <a:moveTo>
                  <a:pt x="0" y="0"/>
                </a:moveTo>
                <a:lnTo>
                  <a:pt x="55382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3704" y="2622804"/>
            <a:ext cx="5538470" cy="0"/>
          </a:xfrm>
          <a:custGeom>
            <a:avLst/>
            <a:gdLst/>
            <a:ahLst/>
            <a:cxnLst/>
            <a:rect l="l" t="t" r="r" b="b"/>
            <a:pathLst>
              <a:path w="5538470">
                <a:moveTo>
                  <a:pt x="0" y="0"/>
                </a:moveTo>
                <a:lnTo>
                  <a:pt x="55382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3704" y="2328672"/>
            <a:ext cx="5538470" cy="0"/>
          </a:xfrm>
          <a:custGeom>
            <a:avLst/>
            <a:gdLst/>
            <a:ahLst/>
            <a:cxnLst/>
            <a:rect l="l" t="t" r="r" b="b"/>
            <a:pathLst>
              <a:path w="5538470">
                <a:moveTo>
                  <a:pt x="0" y="0"/>
                </a:moveTo>
                <a:lnTo>
                  <a:pt x="55382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3704" y="2036064"/>
            <a:ext cx="5538470" cy="0"/>
          </a:xfrm>
          <a:custGeom>
            <a:avLst/>
            <a:gdLst/>
            <a:ahLst/>
            <a:cxnLst/>
            <a:rect l="l" t="t" r="r" b="b"/>
            <a:pathLst>
              <a:path w="5538470">
                <a:moveTo>
                  <a:pt x="0" y="0"/>
                </a:moveTo>
                <a:lnTo>
                  <a:pt x="55382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39" y="2232660"/>
            <a:ext cx="341375" cy="1578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2383" y="2980944"/>
            <a:ext cx="341375" cy="8305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5189" y="3683079"/>
            <a:ext cx="319126" cy="1284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6176" y="3322321"/>
            <a:ext cx="341375" cy="4892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6548" y="2148840"/>
            <a:ext cx="344423" cy="16626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39967" y="2615184"/>
            <a:ext cx="341375" cy="11963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34911" y="3678935"/>
            <a:ext cx="331560" cy="1325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23759" y="3230881"/>
            <a:ext cx="341375" cy="5806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41448" y="2276855"/>
            <a:ext cx="216410" cy="15224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33344" y="3023619"/>
            <a:ext cx="216410" cy="7757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25240" y="3723132"/>
            <a:ext cx="217934" cy="762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17135" y="3366519"/>
            <a:ext cx="217929" cy="4328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10555" y="2191511"/>
            <a:ext cx="216405" cy="160782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2452" y="2657859"/>
            <a:ext cx="216405" cy="11414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94347" y="3723132"/>
            <a:ext cx="217934" cy="762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87768" y="3275079"/>
            <a:ext cx="216410" cy="52425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444495" y="2116836"/>
            <a:ext cx="5053965" cy="1035050"/>
            <a:chOff x="2444495" y="2116836"/>
            <a:chExt cx="5053965" cy="103505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44495" y="2116836"/>
              <a:ext cx="5053583" cy="103479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49651" y="2200656"/>
              <a:ext cx="4846320" cy="826135"/>
            </a:xfrm>
            <a:custGeom>
              <a:avLst/>
              <a:gdLst/>
              <a:ahLst/>
              <a:cxnLst/>
              <a:rect l="l" t="t" r="r" b="b"/>
              <a:pathLst>
                <a:path w="4846320" h="826135">
                  <a:moveTo>
                    <a:pt x="0" y="85344"/>
                  </a:moveTo>
                  <a:lnTo>
                    <a:pt x="691896" y="826008"/>
                  </a:lnTo>
                  <a:lnTo>
                    <a:pt x="1383792" y="652272"/>
                  </a:lnTo>
                  <a:lnTo>
                    <a:pt x="2075688" y="330708"/>
                  </a:lnTo>
                  <a:lnTo>
                    <a:pt x="2767584" y="0"/>
                  </a:lnTo>
                  <a:lnTo>
                    <a:pt x="3461004" y="483108"/>
                  </a:lnTo>
                  <a:lnTo>
                    <a:pt x="4152900" y="710184"/>
                  </a:lnTo>
                  <a:lnTo>
                    <a:pt x="4846320" y="77724"/>
                  </a:lnTo>
                </a:path>
              </a:pathLst>
            </a:custGeom>
            <a:ln w="3505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10027" y="2247900"/>
              <a:ext cx="76200" cy="76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05455" y="2243328"/>
              <a:ext cx="85344" cy="853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03447" y="2988563"/>
              <a:ext cx="76200" cy="76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8875" y="2983991"/>
              <a:ext cx="85344" cy="853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95344" y="2814828"/>
              <a:ext cx="76200" cy="76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90772" y="2810256"/>
              <a:ext cx="85344" cy="853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7239" y="2493264"/>
              <a:ext cx="76200" cy="76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82667" y="2488692"/>
              <a:ext cx="85344" cy="853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9135" y="2162556"/>
              <a:ext cx="76200" cy="76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74563" y="2157984"/>
              <a:ext cx="85344" cy="853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72556" y="2645664"/>
              <a:ext cx="76200" cy="76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67983" y="2641092"/>
              <a:ext cx="85344" cy="853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64451" y="2872740"/>
              <a:ext cx="76200" cy="76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59880" y="2868168"/>
              <a:ext cx="85344" cy="853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56348" y="2240280"/>
              <a:ext cx="76200" cy="76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51775" y="2235708"/>
              <a:ext cx="85344" cy="8534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651239" y="2197112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5.14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43121" y="2937775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2.63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35047" y="2764038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3.22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28457" y="2443964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4.31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20334" y="2111725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5.44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12206" y="2594877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3.79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05652" y="2821914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3.02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97529" y="2190977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F3F3F"/>
                </a:solidFill>
                <a:latin typeface="Calibri"/>
                <a:cs typeface="Calibri"/>
              </a:rPr>
              <a:t>5.17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35848" y="370281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35848" y="341019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35848" y="311608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35848" y="282190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35848" y="252778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35848" y="2233665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35848" y="1939545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26386" y="3702813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10578" y="3410193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10578" y="3116083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10578" y="2821909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300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10578" y="252778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10578" y="223366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500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10578" y="193954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197608" y="3793235"/>
          <a:ext cx="5539104" cy="44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311785" marR="304165" indent="1270" algn="ctr">
                        <a:lnSpc>
                          <a:spcPts val="1739"/>
                        </a:lnSpc>
                      </a:pPr>
                      <a:r>
                        <a:rPr sz="900" spc="-6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815" marR="289560" algn="ctr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8610" marR="299085" algn="ctr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0350" marR="250825" algn="ctr">
                        <a:lnSpc>
                          <a:spcPts val="1739"/>
                        </a:lnSpc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6230" marR="306705" indent="635" algn="ctr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815" marR="287655" algn="ctr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245" marR="299085" algn="ctr">
                        <a:lnSpc>
                          <a:spcPts val="1739"/>
                        </a:lnSpc>
                      </a:pP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1620" marR="250825" algn="ctr">
                        <a:lnSpc>
                          <a:spcPts val="1739"/>
                        </a:lnSpc>
                      </a:pPr>
                      <a:r>
                        <a:rPr sz="900" spc="-2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900" spc="50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solidFill>
                            <a:srgbClr val="59595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7954353" y="2510940"/>
            <a:ext cx="139700" cy="810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Converision</a:t>
            </a:r>
            <a:r>
              <a:rPr sz="9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56270" y="2773803"/>
            <a:ext cx="139700" cy="284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48047" y="4242295"/>
            <a:ext cx="1049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Gender by</a:t>
            </a:r>
            <a:r>
              <a:rPr sz="9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9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96731" y="1358926"/>
            <a:ext cx="5035550" cy="517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47214" marR="5080" indent="-1835150">
              <a:lnSpc>
                <a:spcPct val="101899"/>
              </a:lnSpc>
              <a:spcBef>
                <a:spcPts val="60"/>
              </a:spcBef>
            </a:pP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Converted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r>
              <a:rPr sz="1600" b="1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b="1" spc="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Conversion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r>
              <a:rPr sz="1600" b="1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Gender</a:t>
            </a:r>
            <a:r>
              <a:rPr sz="1600" b="1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Each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Test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0" name="object 7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74364" y="4634486"/>
            <a:ext cx="243840" cy="64005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3932923" y="4571467"/>
            <a:ext cx="1056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Converted</a:t>
            </a:r>
            <a:r>
              <a:rPr sz="9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9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153152" y="4628197"/>
            <a:ext cx="279400" cy="73660"/>
            <a:chOff x="5153152" y="4628197"/>
            <a:chExt cx="279400" cy="73660"/>
          </a:xfrm>
        </p:grpSpPr>
        <p:sp>
          <p:nvSpPr>
            <p:cNvPr id="73" name="object 73"/>
            <p:cNvSpPr/>
            <p:nvPr/>
          </p:nvSpPr>
          <p:spPr>
            <a:xfrm>
              <a:off x="5170932" y="4666488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505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59324" y="4632960"/>
              <a:ext cx="64008" cy="6400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259324" y="463296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4"/>
                  </a:moveTo>
                  <a:lnTo>
                    <a:pt x="61579" y="44719"/>
                  </a:lnTo>
                  <a:lnTo>
                    <a:pt x="54864" y="54864"/>
                  </a:lnTo>
                  <a:lnTo>
                    <a:pt x="44719" y="61579"/>
                  </a:lnTo>
                  <a:lnTo>
                    <a:pt x="32004" y="64008"/>
                  </a:lnTo>
                  <a:lnTo>
                    <a:pt x="19931" y="61579"/>
                  </a:lnTo>
                  <a:lnTo>
                    <a:pt x="9715" y="54864"/>
                  </a:lnTo>
                  <a:lnTo>
                    <a:pt x="2643" y="44719"/>
                  </a:lnTo>
                  <a:lnTo>
                    <a:pt x="0" y="32004"/>
                  </a:lnTo>
                  <a:lnTo>
                    <a:pt x="2643" y="19931"/>
                  </a:lnTo>
                  <a:lnTo>
                    <a:pt x="9715" y="9715"/>
                  </a:lnTo>
                  <a:lnTo>
                    <a:pt x="19931" y="2643"/>
                  </a:lnTo>
                  <a:lnTo>
                    <a:pt x="32004" y="0"/>
                  </a:lnTo>
                  <a:lnTo>
                    <a:pt x="44719" y="2643"/>
                  </a:lnTo>
                  <a:lnTo>
                    <a:pt x="54864" y="9715"/>
                  </a:lnTo>
                  <a:lnTo>
                    <a:pt x="61579" y="19931"/>
                  </a:lnTo>
                  <a:lnTo>
                    <a:pt x="64008" y="32004"/>
                  </a:lnTo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427979" y="4571467"/>
            <a:ext cx="785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libri"/>
                <a:cs typeface="Calibri"/>
              </a:rPr>
              <a:t>Conversion</a:t>
            </a:r>
            <a:r>
              <a:rPr sz="9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586483" y="1284732"/>
            <a:ext cx="6655434" cy="3564890"/>
          </a:xfrm>
          <a:custGeom>
            <a:avLst/>
            <a:gdLst/>
            <a:ahLst/>
            <a:cxnLst/>
            <a:rect l="l" t="t" r="r" b="b"/>
            <a:pathLst>
              <a:path w="6655434" h="3564890">
                <a:moveTo>
                  <a:pt x="0" y="3564636"/>
                </a:moveTo>
                <a:lnTo>
                  <a:pt x="6655308" y="3564636"/>
                </a:lnTo>
                <a:lnTo>
                  <a:pt x="6655308" y="0"/>
                </a:lnTo>
                <a:lnTo>
                  <a:pt x="0" y="0"/>
                </a:lnTo>
                <a:lnTo>
                  <a:pt x="0" y="3564636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961</Words>
  <Application>Microsoft Office PowerPoint</Application>
  <PresentationFormat>Custom</PresentationFormat>
  <Paragraphs>512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Visualizations.xlsx</dc:title>
  <dc:creator>52551</dc:creator>
  <cp:lastModifiedBy>Khushal Maheshwari</cp:lastModifiedBy>
  <cp:revision>2</cp:revision>
  <dcterms:created xsi:type="dcterms:W3CDTF">2023-07-19T16:52:42Z</dcterms:created>
  <dcterms:modified xsi:type="dcterms:W3CDTF">2023-07-20T17:50:21Z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2023-07-19T00:00:00Z</vt:filetime>
  </property>
  <property fmtid="{D5CDD505-2E9C-101B-9397-08002B2CF9AE}" pid="3" name="LastSaved">
    <vt:filetime>2023-07-19T00:00:00Z</vt:filetime>
  </property>
  <property fmtid="{D5CDD505-2E9C-101B-9397-08002B2CF9AE}" pid="4" name="Producer">
    <vt:lpwstr>GPL Ghostscript 9.20</vt:lpwstr>
  </property>
</Properties>
</file>