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57"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Merriweather" panose="020B0604020202020204" charset="0"/>
      <p:regular r:id="rId33"/>
      <p:bold r:id="rId34"/>
      <p:italic r:id="rId35"/>
      <p:boldItalic r:id="rId36"/>
    </p:embeddedFont>
    <p:embeddedFont>
      <p:font typeface="Old Standard TT" panose="020B0604020202020204"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52F230-98F2-442E-A6E4-8A85577266BE}">
  <a:tblStyle styleId="{DC52F230-98F2-442E-A6E4-8A8557726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961197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12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03ad55c0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03ad55c0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03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87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389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03ad55c0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03ad55c0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755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03ad55c0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03ad55c0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713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03ad55c0c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03ad55c0c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94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03ad55c0c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03ad55c0c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448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03ad55c0c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03ad55c0c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28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38a75f4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38a75f4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0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38a75f4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38a75f4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63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03ad55c0c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03ad55c0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99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35d4d92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35d4d92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20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03ad55c0c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03ad55c0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140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089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31b45646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1b45646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40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a315463e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a315463e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07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7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58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27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a315463e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a315463e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03ad55c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03ad55c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60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5" name="Google Shape;25;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1" name="Google Shape;31;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2qjhXfkg7pM&amp;t=7563s" TargetMode="External"/><Relationship Id="rId3" Type="http://schemas.openxmlformats.org/officeDocument/2006/relationships/hyperlink" Target="https://ieeexplore.ieee.org/document/8662957" TargetMode="External"/><Relationship Id="rId7" Type="http://schemas.openxmlformats.org/officeDocument/2006/relationships/hyperlink" Target="https://www.datasciencelearner.com/naive-bayes-classifier-spam-filter-example/" TargetMode="External"/><Relationship Id="rId12" Type="http://schemas.openxmlformats.org/officeDocument/2006/relationships/hyperlink" Target="https://towardsdatascience.com/na%C3%AFve-bayes-spam-filter-from-scratch-12970ad3dae7"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www.researchgate.net/publication/345127329_Email_Spam_Detection_using_Naive_Bayes_and_Particle_Swarm_Optimization" TargetMode="External"/><Relationship Id="rId11" Type="http://schemas.openxmlformats.org/officeDocument/2006/relationships/hyperlink" Target="https://www.kdnuggets.com/2020/07/spam-filter-python-naive-bayes-scratch.html" TargetMode="External"/><Relationship Id="rId5" Type="http://schemas.openxmlformats.org/officeDocument/2006/relationships/hyperlink" Target="https://towardsdatascience.com/spam-detection-in-emails-de0398ea3b48" TargetMode="External"/><Relationship Id="rId10" Type="http://schemas.openxmlformats.org/officeDocument/2006/relationships/hyperlink" Target="https://towardsdatascience.com/spam-messages-classification-3a7ede4f8ba1" TargetMode="External"/><Relationship Id="rId4" Type="http://schemas.openxmlformats.org/officeDocument/2006/relationships/hyperlink" Target="https://www.researchgate.net/publication/221650814_Spam_Filtering_with_Naive_Bayes_-_Which_Naive_Bayes" TargetMode="External"/><Relationship Id="rId9" Type="http://schemas.openxmlformats.org/officeDocument/2006/relationships/hyperlink" Target="https://www.kaggle.com/oriol1/email-spam-classific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8662957"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researchgate.net/publication/221650814_Spam_Filtering_with_Naive_Bayes_-_Which_Naive_Bay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3"/>
          <p:cNvSpPr txBox="1"/>
          <p:nvPr/>
        </p:nvSpPr>
        <p:spPr>
          <a:xfrm>
            <a:off x="457200" y="2120900"/>
            <a:ext cx="5715000" cy="272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200"/>
              <a:buFont typeface="Century Gothic"/>
              <a:buNone/>
            </a:pPr>
            <a:r>
              <a:rPr lang="en-US" sz="4200" b="0" i="0" u="none" strike="noStrike" cap="none">
                <a:solidFill>
                  <a:srgbClr val="00FFFF"/>
                </a:solidFill>
                <a:latin typeface="Century Gothic"/>
                <a:ea typeface="Century Gothic"/>
                <a:cs typeface="Century Gothic"/>
                <a:sym typeface="Century Gothic"/>
              </a:rPr>
              <a:t>Spam detection using </a:t>
            </a:r>
            <a:endParaRPr sz="4200" b="0" i="0" u="none" strike="noStrike" cap="none">
              <a:solidFill>
                <a:srgbClr val="00FFFF"/>
              </a:solidFill>
              <a:latin typeface="Century Gothic"/>
              <a:ea typeface="Century Gothic"/>
              <a:cs typeface="Century Gothic"/>
              <a:sym typeface="Century Gothic"/>
            </a:endParaRPr>
          </a:p>
          <a:p>
            <a:pPr marL="0" marR="0" lvl="0" indent="0" algn="ctr" rtl="0">
              <a:spcBef>
                <a:spcPts val="0"/>
              </a:spcBef>
              <a:spcAft>
                <a:spcPts val="0"/>
              </a:spcAft>
              <a:buClr>
                <a:schemeClr val="dk2"/>
              </a:buClr>
              <a:buSzPts val="4200"/>
              <a:buFont typeface="Century Gothic"/>
              <a:buNone/>
            </a:pPr>
            <a:r>
              <a:rPr lang="en-US" sz="4200" b="0" i="0" u="none" strike="noStrike" cap="none">
                <a:solidFill>
                  <a:srgbClr val="00FFFF"/>
                </a:solidFill>
                <a:latin typeface="Century Gothic"/>
                <a:ea typeface="Century Gothic"/>
                <a:cs typeface="Century Gothic"/>
                <a:sym typeface="Century Gothic"/>
              </a:rPr>
              <a:t>machine learning</a:t>
            </a:r>
            <a:endParaRPr sz="4200" b="0" i="0" u="none" strike="noStrike" cap="none">
              <a:solidFill>
                <a:srgbClr val="00FFFF"/>
              </a:solidFill>
              <a:latin typeface="Century Gothic"/>
              <a:ea typeface="Century Gothic"/>
              <a:cs typeface="Century Gothic"/>
              <a:sym typeface="Century Gothic"/>
            </a:endParaRPr>
          </a:p>
        </p:txBody>
      </p:sp>
      <p:pic>
        <p:nvPicPr>
          <p:cNvPr id="65" name="Google Shape;65;p13" descr="Anti Spam Solutions in West Saidapet, Chennai | ID: 12640057912"/>
          <p:cNvPicPr preferRelativeResize="0"/>
          <p:nvPr/>
        </p:nvPicPr>
        <p:blipFill rotWithShape="1">
          <a:blip r:embed="rId3">
            <a:alphaModFix/>
          </a:blip>
          <a:srcRect/>
          <a:stretch/>
        </p:blipFill>
        <p:spPr>
          <a:xfrm rot="-634289">
            <a:off x="248362" y="159294"/>
            <a:ext cx="1903250" cy="1802320"/>
          </a:xfrm>
          <a:prstGeom prst="rect">
            <a:avLst/>
          </a:prstGeom>
          <a:noFill/>
          <a:ln>
            <a:noFill/>
          </a:ln>
        </p:spPr>
      </p:pic>
      <p:sp>
        <p:nvSpPr>
          <p:cNvPr id="66" name="Google Shape;66;p13"/>
          <p:cNvSpPr txBox="1"/>
          <p:nvPr/>
        </p:nvSpPr>
        <p:spPr>
          <a:xfrm>
            <a:off x="6733875" y="2120900"/>
            <a:ext cx="45744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latin typeface="Old Standard TT"/>
                <a:ea typeface="Old Standard TT"/>
                <a:cs typeface="Old Standard TT"/>
                <a:sym typeface="Old Standard TT"/>
              </a:rPr>
              <a:t>Presented by: </a:t>
            </a:r>
            <a:r>
              <a:rPr lang="en-US" sz="1700">
                <a:latin typeface="Century Gothic"/>
                <a:ea typeface="Century Gothic"/>
                <a:cs typeface="Century Gothic"/>
                <a:sym typeface="Century Gothic"/>
              </a:rPr>
              <a:t>(Team no 5)</a:t>
            </a:r>
            <a:endParaRPr sz="2600">
              <a:latin typeface="Old Standard TT"/>
              <a:ea typeface="Old Standard TT"/>
              <a:cs typeface="Old Standard TT"/>
              <a:sym typeface="Old Standard TT"/>
            </a:endParaRPr>
          </a:p>
          <a:p>
            <a:pPr marL="0" lvl="0" indent="0" algn="l" rtl="0">
              <a:spcBef>
                <a:spcPts val="0"/>
              </a:spcBef>
              <a:spcAft>
                <a:spcPts val="0"/>
              </a:spcAft>
              <a:buNone/>
            </a:pPr>
            <a:r>
              <a:rPr lang="en-US" sz="2600">
                <a:latin typeface="Old Standard TT"/>
                <a:ea typeface="Old Standard TT"/>
                <a:cs typeface="Old Standard TT"/>
                <a:sym typeface="Old Standard TT"/>
              </a:rPr>
              <a:t>    Madhuri Shriniwar</a:t>
            </a:r>
            <a:endParaRPr sz="2600">
              <a:latin typeface="Old Standard TT"/>
              <a:ea typeface="Old Standard TT"/>
              <a:cs typeface="Old Standard TT"/>
              <a:sym typeface="Old Standard TT"/>
            </a:endParaRPr>
          </a:p>
          <a:p>
            <a:pPr marL="0" lvl="0" indent="0" algn="l" rtl="0">
              <a:spcBef>
                <a:spcPts val="0"/>
              </a:spcBef>
              <a:spcAft>
                <a:spcPts val="0"/>
              </a:spcAft>
              <a:buNone/>
            </a:pPr>
            <a:r>
              <a:rPr lang="en-US" sz="2600">
                <a:latin typeface="Old Standard TT"/>
                <a:ea typeface="Old Standard TT"/>
                <a:cs typeface="Old Standard TT"/>
                <a:sym typeface="Old Standard TT"/>
              </a:rPr>
              <a:t>    Tejal Gadekar</a:t>
            </a:r>
            <a:endParaRPr sz="2600">
              <a:latin typeface="Old Standard TT"/>
              <a:ea typeface="Old Standard TT"/>
              <a:cs typeface="Old Standard TT"/>
              <a:sym typeface="Old Standard TT"/>
            </a:endParaRPr>
          </a:p>
        </p:txBody>
      </p:sp>
      <p:sp>
        <p:nvSpPr>
          <p:cNvPr id="67" name="Google Shape;67;p13"/>
          <p:cNvSpPr txBox="1"/>
          <p:nvPr/>
        </p:nvSpPr>
        <p:spPr>
          <a:xfrm>
            <a:off x="6641750" y="3675775"/>
            <a:ext cx="4064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434343"/>
                </a:solidFill>
              </a:rPr>
              <a:t>Guided by:</a:t>
            </a:r>
            <a:endParaRPr sz="2400">
              <a:solidFill>
                <a:srgbClr val="434343"/>
              </a:solidFill>
            </a:endParaRPr>
          </a:p>
          <a:p>
            <a:pPr marL="0" lvl="0" indent="0" algn="l" rtl="0">
              <a:spcBef>
                <a:spcPts val="0"/>
              </a:spcBef>
              <a:spcAft>
                <a:spcPts val="0"/>
              </a:spcAft>
              <a:buNone/>
            </a:pPr>
            <a:r>
              <a:rPr lang="en-US" sz="2400">
                <a:solidFill>
                  <a:srgbClr val="434343"/>
                </a:solidFill>
              </a:rPr>
              <a:t>Prof. Mrudul Dixit</a:t>
            </a:r>
            <a:endParaRPr sz="2400">
              <a:solidFill>
                <a:srgbClr val="434343"/>
              </a:solidFill>
            </a:endParaRPr>
          </a:p>
        </p:txBody>
      </p:sp>
      <p:pic>
        <p:nvPicPr>
          <p:cNvPr id="68" name="Google Shape;68;p13" descr="Antispam Action | 3 Things You Should Not Do When Encountering Spam"/>
          <p:cNvPicPr preferRelativeResize="0"/>
          <p:nvPr/>
        </p:nvPicPr>
        <p:blipFill rotWithShape="1">
          <a:blip r:embed="rId4">
            <a:alphaModFix/>
          </a:blip>
          <a:srcRect/>
          <a:stretch/>
        </p:blipFill>
        <p:spPr>
          <a:xfrm>
            <a:off x="8852341" y="4768650"/>
            <a:ext cx="3251210" cy="201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Preprocessing Stages</a:t>
            </a:r>
            <a:endParaRPr/>
          </a:p>
          <a:p>
            <a:pPr marL="0" lvl="0" indent="0" algn="l" rtl="0">
              <a:spcBef>
                <a:spcPts val="0"/>
              </a:spcBef>
              <a:spcAft>
                <a:spcPts val="0"/>
              </a:spcAft>
              <a:buNone/>
            </a:pPr>
            <a:endParaRPr/>
          </a:p>
        </p:txBody>
      </p:sp>
      <p:sp>
        <p:nvSpPr>
          <p:cNvPr id="158" name="Google Shape;158;p24"/>
          <p:cNvSpPr txBox="1">
            <a:spLocks noGrp="1"/>
          </p:cNvSpPr>
          <p:nvPr>
            <p:ph type="body" idx="1"/>
          </p:nvPr>
        </p:nvSpPr>
        <p:spPr>
          <a:xfrm>
            <a:off x="415600" y="2007600"/>
            <a:ext cx="10585800" cy="485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atin typeface="Arial"/>
                <a:ea typeface="Arial"/>
                <a:cs typeface="Arial"/>
                <a:sym typeface="Arial"/>
              </a:rPr>
              <a:t>Stemming:</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Stemming is a technique used to extract the base form of the words by removing affixes from them.</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1.Porter stemmer</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2.lancaster stemmer</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3.Regexp Stemmer</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4.Snowball Stemmer</a:t>
            </a:r>
            <a:endParaRPr>
              <a:latin typeface="Arial"/>
              <a:ea typeface="Arial"/>
              <a:cs typeface="Arial"/>
              <a:sym typeface="Arial"/>
            </a:endParaRPr>
          </a:p>
          <a:p>
            <a:pPr marL="0" lvl="0" indent="0" algn="l" rtl="0">
              <a:spcBef>
                <a:spcPts val="1600"/>
              </a:spcBef>
              <a:spcAft>
                <a:spcPts val="0"/>
              </a:spcAft>
              <a:buNone/>
            </a:pPr>
            <a:r>
              <a:rPr lang="en-US">
                <a:latin typeface="Arial"/>
                <a:ea typeface="Arial"/>
                <a:cs typeface="Arial"/>
                <a:sym typeface="Arial"/>
              </a:rPr>
              <a:t>Build Vocabulary: </a:t>
            </a:r>
            <a:endParaRPr>
              <a:latin typeface="Arial"/>
              <a:ea typeface="Arial"/>
              <a:cs typeface="Arial"/>
              <a:sym typeface="Arial"/>
            </a:endParaRPr>
          </a:p>
          <a:p>
            <a:pPr marL="0" lvl="0" indent="457200" algn="l" rtl="0">
              <a:spcBef>
                <a:spcPts val="1600"/>
              </a:spcBef>
              <a:spcAft>
                <a:spcPts val="0"/>
              </a:spcAft>
              <a:buNone/>
            </a:pPr>
            <a:r>
              <a:rPr lang="en-US">
                <a:latin typeface="Arial"/>
                <a:ea typeface="Arial"/>
                <a:cs typeface="Arial"/>
                <a:sym typeface="Arial"/>
              </a:rPr>
              <a:t> Creating Bag of words and each word is termed as feature.</a:t>
            </a: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a:p>
            <a:pPr marL="0" lvl="0" indent="0" algn="l" rtl="0">
              <a:spcBef>
                <a:spcPts val="1600"/>
              </a:spcBef>
              <a:spcAft>
                <a:spcPts val="1600"/>
              </a:spcAft>
              <a:buNone/>
            </a:pP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62"/>
        <p:cNvGrpSpPr/>
        <p:nvPr/>
      </p:nvGrpSpPr>
      <p:grpSpPr>
        <a:xfrm>
          <a:off x="0" y="0"/>
          <a:ext cx="0" cy="0"/>
          <a:chOff x="0" y="0"/>
          <a:chExt cx="0" cy="0"/>
        </a:xfrm>
      </p:grpSpPr>
      <p:sp>
        <p:nvSpPr>
          <p:cNvPr id="163" name="Google Shape;163;p25"/>
          <p:cNvSpPr/>
          <p:nvPr/>
        </p:nvSpPr>
        <p:spPr>
          <a:xfrm>
            <a:off x="997824" y="1297250"/>
            <a:ext cx="11106600" cy="541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160"/>
              <a:buChar char="•"/>
            </a:pPr>
            <a:r>
              <a:rPr lang="en-US" sz="2160">
                <a:solidFill>
                  <a:schemeClr val="dk1"/>
                </a:solidFill>
              </a:rPr>
              <a:t>Probability based machine learning algorithm</a:t>
            </a:r>
            <a:endParaRPr/>
          </a:p>
          <a:p>
            <a:pPr marL="342900" marR="0" lvl="0" indent="-342900" algn="l" rtl="0">
              <a:spcBef>
                <a:spcPts val="0"/>
              </a:spcBef>
              <a:spcAft>
                <a:spcPts val="0"/>
              </a:spcAft>
              <a:buClr>
                <a:schemeClr val="dk1"/>
              </a:buClr>
              <a:buSzPts val="2160"/>
              <a:buChar char="•"/>
            </a:pPr>
            <a:r>
              <a:rPr lang="en-US" sz="2160">
                <a:solidFill>
                  <a:schemeClr val="dk1"/>
                </a:solidFill>
              </a:rPr>
              <a:t>Text classification</a:t>
            </a:r>
            <a:endParaRPr/>
          </a:p>
          <a:p>
            <a:pPr marL="342900" marR="0" lvl="0" indent="-342900" algn="l" rtl="0">
              <a:spcBef>
                <a:spcPts val="0"/>
              </a:spcBef>
              <a:spcAft>
                <a:spcPts val="0"/>
              </a:spcAft>
              <a:buClr>
                <a:schemeClr val="dk1"/>
              </a:buClr>
              <a:buSzPts val="2160"/>
              <a:buChar char="•"/>
            </a:pPr>
            <a:r>
              <a:rPr lang="en-US" sz="2160">
                <a:solidFill>
                  <a:schemeClr val="dk1"/>
                </a:solidFill>
              </a:rPr>
              <a:t>Bag of word(feature)</a:t>
            </a:r>
            <a:endParaRPr/>
          </a:p>
          <a:p>
            <a:pPr marL="342900" marR="0" lvl="0" indent="-342900" algn="l" rtl="0">
              <a:spcBef>
                <a:spcPts val="0"/>
              </a:spcBef>
              <a:spcAft>
                <a:spcPts val="0"/>
              </a:spcAft>
              <a:buClr>
                <a:schemeClr val="dk1"/>
              </a:buClr>
              <a:buSzPts val="2000"/>
              <a:buChar char="•"/>
            </a:pPr>
            <a:r>
              <a:rPr lang="en-US" sz="2000" i="1">
                <a:solidFill>
                  <a:schemeClr val="dk1"/>
                </a:solidFill>
              </a:rPr>
              <a:t>Naïve’s because of independent assumptions.</a:t>
            </a:r>
            <a:endParaRPr/>
          </a:p>
          <a:p>
            <a:pPr marL="342900" marR="0" lvl="0" indent="-342900" algn="l" rtl="0">
              <a:spcBef>
                <a:spcPts val="0"/>
              </a:spcBef>
              <a:spcAft>
                <a:spcPts val="0"/>
              </a:spcAft>
              <a:buClr>
                <a:schemeClr val="dk1"/>
              </a:buClr>
              <a:buSzPts val="2000"/>
              <a:buChar char="•"/>
            </a:pPr>
            <a:r>
              <a:rPr lang="en-US" sz="2000">
                <a:solidFill>
                  <a:schemeClr val="dk1"/>
                </a:solidFill>
              </a:rPr>
              <a:t>Formula for calculating conditional probability</a:t>
            </a:r>
            <a:endParaRPr/>
          </a:p>
          <a:p>
            <a:pPr marL="0" marR="0" lvl="0" indent="0" algn="l" rtl="0">
              <a:spcBef>
                <a:spcPts val="0"/>
              </a:spcBef>
              <a:spcAft>
                <a:spcPts val="0"/>
              </a:spcAft>
              <a:buNone/>
            </a:pPr>
            <a:r>
              <a:rPr lang="en-US" sz="2160">
                <a:solidFill>
                  <a:srgbClr val="3A3A3A"/>
                </a:solidFill>
                <a:latin typeface="Century Gothic"/>
                <a:ea typeface="Century Gothic"/>
                <a:cs typeface="Century Gothic"/>
                <a:sym typeface="Century Gothic"/>
              </a:rPr>
              <a:t>              </a:t>
            </a:r>
            <a:endParaRPr/>
          </a:p>
          <a:p>
            <a:pPr marL="0" marR="0" lvl="0" indent="0" algn="l" rtl="0">
              <a:spcBef>
                <a:spcPts val="0"/>
              </a:spcBef>
              <a:spcAft>
                <a:spcPts val="0"/>
              </a:spcAft>
              <a:buNone/>
            </a:pPr>
            <a:r>
              <a:rPr lang="en-US" sz="2160">
                <a:solidFill>
                  <a:schemeClr val="dk1"/>
                </a:solidFill>
                <a:latin typeface="Century Gothic"/>
                <a:ea typeface="Century Gothic"/>
                <a:cs typeface="Century Gothic"/>
                <a:sym typeface="Century Gothic"/>
              </a:rPr>
              <a:t>                                     </a:t>
            </a:r>
            <a:endParaRPr sz="2160" b="1">
              <a:solidFill>
                <a:srgbClr val="0000FF"/>
              </a:solidFill>
              <a:latin typeface="Century Gothic"/>
              <a:ea typeface="Century Gothic"/>
              <a:cs typeface="Century Gothic"/>
              <a:sym typeface="Century Gothic"/>
            </a:endParaRPr>
          </a:p>
          <a:p>
            <a:pPr marL="0" marR="0" lvl="0" indent="0" algn="l" rtl="0">
              <a:spcBef>
                <a:spcPts val="0"/>
              </a:spcBef>
              <a:spcAft>
                <a:spcPts val="0"/>
              </a:spcAft>
              <a:buNone/>
            </a:pPr>
            <a:endParaRPr sz="2160" b="1">
              <a:solidFill>
                <a:srgbClr val="0000FF"/>
              </a:solidFill>
              <a:latin typeface="Century Gothic"/>
              <a:ea typeface="Century Gothic"/>
              <a:cs typeface="Century Gothic"/>
              <a:sym typeface="Century Gothic"/>
            </a:endParaRPr>
          </a:p>
          <a:p>
            <a:pPr marL="0" marR="0" lvl="0" indent="0" algn="l" rtl="0">
              <a:spcBef>
                <a:spcPts val="0"/>
              </a:spcBef>
              <a:spcAft>
                <a:spcPts val="0"/>
              </a:spcAft>
              <a:buNone/>
            </a:pPr>
            <a:endParaRPr sz="2160" b="1">
              <a:solidFill>
                <a:srgbClr val="0000FF"/>
              </a:solidFill>
              <a:latin typeface="Century Gothic"/>
              <a:ea typeface="Century Gothic"/>
              <a:cs typeface="Century Gothic"/>
              <a:sym typeface="Century Gothic"/>
            </a:endParaRPr>
          </a:p>
          <a:p>
            <a:pPr marL="0" marR="0" lvl="0" indent="0" algn="l" rtl="0">
              <a:spcBef>
                <a:spcPts val="0"/>
              </a:spcBef>
              <a:spcAft>
                <a:spcPts val="0"/>
              </a:spcAft>
              <a:buNone/>
            </a:pPr>
            <a:endParaRPr sz="2160" b="1">
              <a:solidFill>
                <a:srgbClr val="0000FF"/>
              </a:solidFill>
              <a:latin typeface="Century Gothic"/>
              <a:ea typeface="Century Gothic"/>
              <a:cs typeface="Century Gothic"/>
              <a:sym typeface="Century Gothic"/>
            </a:endParaRPr>
          </a:p>
          <a:p>
            <a:pPr marL="457200" marR="0" lvl="0" indent="0" algn="l" rtl="0">
              <a:spcBef>
                <a:spcPts val="0"/>
              </a:spcBef>
              <a:spcAft>
                <a:spcPts val="0"/>
              </a:spcAft>
              <a:buNone/>
            </a:pPr>
            <a:r>
              <a:rPr lang="en-US" sz="2160">
                <a:solidFill>
                  <a:schemeClr val="dk1"/>
                </a:solidFill>
                <a:latin typeface="Century Gothic"/>
                <a:ea typeface="Century Gothic"/>
                <a:cs typeface="Century Gothic"/>
                <a:sym typeface="Century Gothic"/>
              </a:rPr>
              <a:t>            </a:t>
            </a:r>
            <a:endParaRPr sz="2160">
              <a:solidFill>
                <a:schemeClr val="dk1"/>
              </a:solidFill>
              <a:latin typeface="Century Gothic"/>
              <a:ea typeface="Century Gothic"/>
              <a:cs typeface="Century Gothic"/>
              <a:sym typeface="Century Gothic"/>
            </a:endParaRPr>
          </a:p>
          <a:p>
            <a:pPr marL="457200" marR="0" lvl="0" indent="0" algn="l" rtl="0">
              <a:spcBef>
                <a:spcPts val="0"/>
              </a:spcBef>
              <a:spcAft>
                <a:spcPts val="0"/>
              </a:spcAft>
              <a:buNone/>
            </a:pPr>
            <a:r>
              <a:rPr lang="en-US" sz="2160">
                <a:solidFill>
                  <a:schemeClr val="dk1"/>
                </a:solidFill>
                <a:latin typeface="Century Gothic"/>
                <a:ea typeface="Century Gothic"/>
                <a:cs typeface="Century Gothic"/>
                <a:sym typeface="Century Gothic"/>
              </a:rPr>
              <a:t>             </a:t>
            </a:r>
            <a:r>
              <a:rPr lang="en-US" sz="2160">
                <a:solidFill>
                  <a:schemeClr val="dk1"/>
                </a:solidFill>
              </a:rPr>
              <a:t>P(H ) : Probability of hypothesis H being true =&gt; </a:t>
            </a:r>
            <a:r>
              <a:rPr lang="en-US" sz="2160">
                <a:solidFill>
                  <a:srgbClr val="E06666"/>
                </a:solidFill>
              </a:rPr>
              <a:t>prior probability</a:t>
            </a:r>
            <a:endParaRPr>
              <a:solidFill>
                <a:srgbClr val="E06666"/>
              </a:solidFill>
            </a:endParaRPr>
          </a:p>
          <a:p>
            <a:pPr marL="457200" marR="0" lvl="0" indent="0" algn="l" rtl="0">
              <a:spcBef>
                <a:spcPts val="0"/>
              </a:spcBef>
              <a:spcAft>
                <a:spcPts val="0"/>
              </a:spcAft>
              <a:buNone/>
            </a:pPr>
            <a:r>
              <a:rPr lang="en-US" sz="2160">
                <a:solidFill>
                  <a:schemeClr val="dk1"/>
                </a:solidFill>
              </a:rPr>
              <a:t>             P(E ) : Probability of evidence regardless of hypothesis</a:t>
            </a:r>
            <a:endParaRPr/>
          </a:p>
          <a:p>
            <a:pPr marL="457200" marR="0" lvl="0" indent="0" algn="l" rtl="0">
              <a:spcBef>
                <a:spcPts val="0"/>
              </a:spcBef>
              <a:spcAft>
                <a:spcPts val="0"/>
              </a:spcAft>
              <a:buNone/>
            </a:pPr>
            <a:r>
              <a:rPr lang="en-US" sz="2160">
                <a:solidFill>
                  <a:schemeClr val="dk1"/>
                </a:solidFill>
              </a:rPr>
              <a:t>             P( H /E ) : Probability of hypothesis given that evidence is there=&gt; </a:t>
            </a:r>
            <a:r>
              <a:rPr lang="en-US" sz="2160">
                <a:solidFill>
                  <a:srgbClr val="0000FF"/>
                </a:solidFill>
              </a:rPr>
              <a:t>Posterior</a:t>
            </a:r>
            <a:r>
              <a:rPr lang="en-US" sz="2160">
                <a:solidFill>
                  <a:schemeClr val="dk1"/>
                </a:solidFill>
              </a:rPr>
              <a:t> </a:t>
            </a:r>
            <a:endParaRPr sz="2160">
              <a:solidFill>
                <a:schemeClr val="dk1"/>
              </a:solidFill>
            </a:endParaRPr>
          </a:p>
          <a:p>
            <a:pPr marL="457200" marR="0" lvl="0" indent="0" algn="l" rtl="0">
              <a:spcBef>
                <a:spcPts val="0"/>
              </a:spcBef>
              <a:spcAft>
                <a:spcPts val="0"/>
              </a:spcAft>
              <a:buNone/>
            </a:pPr>
            <a:r>
              <a:rPr lang="en-US" sz="2160">
                <a:solidFill>
                  <a:schemeClr val="dk1"/>
                </a:solidFill>
              </a:rPr>
              <a:t>                              </a:t>
            </a:r>
            <a:r>
              <a:rPr lang="en-US" sz="2160">
                <a:solidFill>
                  <a:srgbClr val="0000FF"/>
                </a:solidFill>
              </a:rPr>
              <a:t>probability</a:t>
            </a:r>
            <a:r>
              <a:rPr lang="en-US" sz="2160">
                <a:solidFill>
                  <a:schemeClr val="dk1"/>
                </a:solidFill>
              </a:rPr>
              <a:t>           </a:t>
            </a:r>
            <a:endParaRPr/>
          </a:p>
          <a:p>
            <a:pPr marL="457200" marR="0" lvl="0" indent="0" algn="l" rtl="0">
              <a:spcBef>
                <a:spcPts val="0"/>
              </a:spcBef>
              <a:spcAft>
                <a:spcPts val="0"/>
              </a:spcAft>
              <a:buNone/>
            </a:pPr>
            <a:r>
              <a:rPr lang="en-US" sz="2160">
                <a:solidFill>
                  <a:schemeClr val="dk1"/>
                </a:solidFill>
              </a:rPr>
              <a:t>             P ( E /H) : Probability of evidence given that hypothesis is true=&gt; </a:t>
            </a:r>
            <a:r>
              <a:rPr lang="en-US" sz="2160">
                <a:solidFill>
                  <a:srgbClr val="FF0000"/>
                </a:solidFill>
              </a:rPr>
              <a:t>Likelihood</a:t>
            </a:r>
            <a:endParaRPr>
              <a:solidFill>
                <a:srgbClr val="FF0000"/>
              </a:solidFill>
            </a:endParaRPr>
          </a:p>
        </p:txBody>
      </p:sp>
      <p:sp>
        <p:nvSpPr>
          <p:cNvPr id="164" name="Google Shape;164;p25"/>
          <p:cNvSpPr/>
          <p:nvPr/>
        </p:nvSpPr>
        <p:spPr>
          <a:xfrm>
            <a:off x="71625" y="452725"/>
            <a:ext cx="12032700" cy="757200"/>
          </a:xfrm>
          <a:prstGeom prst="rect">
            <a:avLst/>
          </a:prstGeom>
          <a:solidFill>
            <a:srgbClr val="000000"/>
          </a:solid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4320" b="1">
                <a:solidFill>
                  <a:schemeClr val="lt1"/>
                </a:solidFill>
                <a:latin typeface="Century Gothic"/>
                <a:ea typeface="Century Gothic"/>
                <a:cs typeface="Century Gothic"/>
                <a:sym typeface="Century Gothic"/>
              </a:rPr>
              <a:t>Naïve Baye’s Algorithm</a:t>
            </a:r>
            <a:endParaRPr sz="4320" b="1">
              <a:solidFill>
                <a:schemeClr val="lt1"/>
              </a:solidFill>
              <a:latin typeface="Century Gothic"/>
              <a:ea typeface="Century Gothic"/>
              <a:cs typeface="Century Gothic"/>
              <a:sym typeface="Century Gothic"/>
            </a:endParaRPr>
          </a:p>
        </p:txBody>
      </p:sp>
      <p:sp>
        <p:nvSpPr>
          <p:cNvPr id="165" name="Google Shape;165;p25"/>
          <p:cNvSpPr/>
          <p:nvPr/>
        </p:nvSpPr>
        <p:spPr>
          <a:xfrm>
            <a:off x="3838425" y="3008200"/>
            <a:ext cx="3813900" cy="1521900"/>
          </a:xfrm>
          <a:prstGeom prst="roundRect">
            <a:avLst>
              <a:gd name="adj" fmla="val 1666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txBox="1"/>
          <p:nvPr/>
        </p:nvSpPr>
        <p:spPr>
          <a:xfrm>
            <a:off x="3936975" y="3169300"/>
            <a:ext cx="3616800" cy="13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boto"/>
                <a:ea typeface="Roboto"/>
                <a:cs typeface="Roboto"/>
                <a:sym typeface="Roboto"/>
              </a:rPr>
              <a:t> </a:t>
            </a:r>
            <a:r>
              <a:rPr lang="en-US" sz="2160" b="1">
                <a:solidFill>
                  <a:srgbClr val="0000FF"/>
                </a:solidFill>
                <a:latin typeface="Century Gothic"/>
                <a:ea typeface="Century Gothic"/>
                <a:cs typeface="Century Gothic"/>
                <a:sym typeface="Century Gothic"/>
              </a:rPr>
              <a:t>P( H/E) =  P( E/H) * P(H)</a:t>
            </a:r>
            <a:endParaRPr sz="2160" b="1">
              <a:solidFill>
                <a:srgbClr val="0000FF"/>
              </a:solidFill>
              <a:latin typeface="Century Gothic"/>
              <a:ea typeface="Century Gothic"/>
              <a:cs typeface="Century Gothic"/>
              <a:sym typeface="Century Gothic"/>
            </a:endParaRPr>
          </a:p>
          <a:p>
            <a:pPr marL="0" lvl="0" indent="0" algn="l" rtl="0">
              <a:spcBef>
                <a:spcPts val="0"/>
              </a:spcBef>
              <a:spcAft>
                <a:spcPts val="0"/>
              </a:spcAft>
              <a:buNone/>
            </a:pPr>
            <a:r>
              <a:rPr lang="en-US" sz="2160" b="1">
                <a:solidFill>
                  <a:srgbClr val="0000FF"/>
                </a:solidFill>
                <a:latin typeface="Century Gothic"/>
                <a:ea typeface="Century Gothic"/>
                <a:cs typeface="Century Gothic"/>
                <a:sym typeface="Century Gothic"/>
              </a:rPr>
              <a:t>                 -----------------</a:t>
            </a:r>
            <a:endParaRPr sz="2160" b="1">
              <a:solidFill>
                <a:srgbClr val="0000FF"/>
              </a:solidFill>
              <a:latin typeface="Century Gothic"/>
              <a:ea typeface="Century Gothic"/>
              <a:cs typeface="Century Gothic"/>
              <a:sym typeface="Century Gothic"/>
            </a:endParaRPr>
          </a:p>
          <a:p>
            <a:pPr marL="0" lvl="0" indent="0" algn="l" rtl="0">
              <a:spcBef>
                <a:spcPts val="0"/>
              </a:spcBef>
              <a:spcAft>
                <a:spcPts val="0"/>
              </a:spcAft>
              <a:buNone/>
            </a:pPr>
            <a:r>
              <a:rPr lang="en-US" sz="2160" b="1">
                <a:solidFill>
                  <a:srgbClr val="0000FF"/>
                </a:solidFill>
                <a:latin typeface="Century Gothic"/>
                <a:ea typeface="Century Gothic"/>
                <a:cs typeface="Century Gothic"/>
                <a:sym typeface="Century Gothic"/>
              </a:rPr>
              <a:t>                       P(E)</a:t>
            </a:r>
            <a:endParaRPr sz="2160" b="1">
              <a:solidFill>
                <a:srgbClr val="0000FF"/>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0"/>
        <p:cNvGrpSpPr/>
        <p:nvPr/>
      </p:nvGrpSpPr>
      <p:grpSpPr>
        <a:xfrm>
          <a:off x="0" y="0"/>
          <a:ext cx="0" cy="0"/>
          <a:chOff x="0" y="0"/>
          <a:chExt cx="0" cy="0"/>
        </a:xfrm>
      </p:grpSpPr>
      <p:sp>
        <p:nvSpPr>
          <p:cNvPr id="171" name="Google Shape;171;p26"/>
          <p:cNvSpPr txBox="1"/>
          <p:nvPr/>
        </p:nvSpPr>
        <p:spPr>
          <a:xfrm>
            <a:off x="2369713" y="3181081"/>
            <a:ext cx="6181858"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400">
                <a:solidFill>
                  <a:schemeClr val="dk1"/>
                </a:solidFill>
                <a:latin typeface="Century Gothic"/>
                <a:ea typeface="Century Gothic"/>
                <a:cs typeface="Century Gothic"/>
                <a:sym typeface="Century Gothic"/>
              </a:rPr>
              <a:t>                       </a:t>
            </a:r>
            <a:endParaRPr/>
          </a:p>
          <a:p>
            <a:pPr marL="0" marR="0" lvl="0" indent="0" algn="l" rtl="0">
              <a:spcBef>
                <a:spcPts val="0"/>
              </a:spcBef>
              <a:spcAft>
                <a:spcPts val="0"/>
              </a:spcAft>
              <a:buNone/>
            </a:pPr>
            <a:endParaRPr sz="14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400">
                <a:solidFill>
                  <a:schemeClr val="dk1"/>
                </a:solidFill>
                <a:latin typeface="Century Gothic"/>
                <a:ea typeface="Century Gothic"/>
                <a:cs typeface="Century Gothic"/>
                <a:sym typeface="Century Gothic"/>
              </a:rPr>
              <a:t>            </a:t>
            </a:r>
            <a:endParaRPr sz="14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2800">
              <a:solidFill>
                <a:schemeClr val="dk1"/>
              </a:solidFill>
              <a:latin typeface="Century Gothic"/>
              <a:ea typeface="Century Gothic"/>
              <a:cs typeface="Century Gothic"/>
              <a:sym typeface="Century Gothic"/>
            </a:endParaRPr>
          </a:p>
        </p:txBody>
      </p:sp>
      <p:sp>
        <p:nvSpPr>
          <p:cNvPr id="172" name="Google Shape;172;p26"/>
          <p:cNvSpPr txBox="1"/>
          <p:nvPr/>
        </p:nvSpPr>
        <p:spPr>
          <a:xfrm>
            <a:off x="0" y="0"/>
            <a:ext cx="12192000" cy="1185300"/>
          </a:xfrm>
          <a:prstGeom prst="rect">
            <a:avLst/>
          </a:prstGeom>
          <a:solidFill>
            <a:srgbClr val="666666"/>
          </a:solid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endParaRPr sz="1700">
              <a:solidFill>
                <a:schemeClr val="lt1"/>
              </a:solidFill>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 </a:t>
            </a: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3" name="Google Shape;173;p26"/>
          <p:cNvSpPr txBox="1"/>
          <p:nvPr/>
        </p:nvSpPr>
        <p:spPr>
          <a:xfrm>
            <a:off x="-25" y="1462200"/>
            <a:ext cx="12192000" cy="48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Roboto"/>
                <a:ea typeface="Roboto"/>
                <a:cs typeface="Roboto"/>
                <a:sym typeface="Roboto"/>
              </a:rPr>
              <a:t>                  </a:t>
            </a: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a:t>
            </a:r>
            <a:r>
              <a:rPr lang="en-US" sz="2800">
                <a:latin typeface="Roboto"/>
                <a:ea typeface="Roboto"/>
                <a:cs typeface="Roboto"/>
                <a:sym typeface="Roboto"/>
              </a:rPr>
              <a:t> </a:t>
            </a:r>
            <a:r>
              <a:rPr lang="en-US" sz="2800"/>
              <a:t>P(Spam/word)=[P(word/Spam)*P(Spam)]/P(word)</a:t>
            </a:r>
            <a:endParaRPr sz="28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            E.g. Calculate the probability of word “</a:t>
            </a:r>
            <a:r>
              <a:rPr lang="en-US" sz="2000" i="1"/>
              <a:t>discount</a:t>
            </a:r>
            <a:r>
              <a:rPr lang="en-US" sz="2000"/>
              <a:t>”</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                    P(Spam/”</a:t>
            </a:r>
            <a:r>
              <a:rPr lang="en-US" sz="2000" i="1"/>
              <a:t>discount</a:t>
            </a:r>
            <a:r>
              <a:rPr lang="en-US" sz="2000"/>
              <a:t>”)= [P(“discount”/Spam)*P(Spam)] / P(“</a:t>
            </a:r>
            <a:r>
              <a:rPr lang="en-US" sz="2000" i="1"/>
              <a:t>discount</a:t>
            </a:r>
            <a:r>
              <a:rPr lang="en-US" sz="2000"/>
              <a:t>”)</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                    P(Ham/”discount”)= [P(“</a:t>
            </a:r>
            <a:r>
              <a:rPr lang="en-US" sz="2000" i="1"/>
              <a:t>discount</a:t>
            </a:r>
            <a:r>
              <a:rPr lang="en-US" sz="2000"/>
              <a:t>”/Ham)*P(Ham)] / P(“</a:t>
            </a:r>
            <a:r>
              <a:rPr lang="en-US" sz="2000" i="1"/>
              <a:t>discount</a:t>
            </a:r>
            <a:r>
              <a:rPr lang="en-US" sz="2000"/>
              <a:t>”)</a:t>
            </a:r>
            <a:endParaRPr sz="2000"/>
          </a:p>
          <a:p>
            <a:pPr marL="0" lvl="0" indent="0" algn="l" rtl="0">
              <a:spcBef>
                <a:spcPts val="0"/>
              </a:spcBef>
              <a:spcAft>
                <a:spcPts val="0"/>
              </a:spcAft>
              <a:buNone/>
            </a:pPr>
            <a:r>
              <a:rPr lang="en-US" sz="2000"/>
              <a:t>                             </a:t>
            </a:r>
            <a:endParaRPr sz="2000"/>
          </a:p>
          <a:p>
            <a:pPr marL="0" lvl="0" indent="0" algn="l" rtl="0">
              <a:spcBef>
                <a:spcPts val="0"/>
              </a:spcBef>
              <a:spcAft>
                <a:spcPts val="0"/>
              </a:spcAft>
              <a:buNone/>
            </a:pPr>
            <a:r>
              <a:rPr lang="en-US" sz="2000"/>
              <a:t>                    Final prediction: Compare the posterior probabilities and select greatest one.</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b="1"/>
              <a:t>            Laplace smoothing: </a:t>
            </a:r>
            <a:r>
              <a:rPr lang="en-US" sz="2000"/>
              <a:t>Solve the problem of zero probability</a:t>
            </a:r>
            <a:endParaRPr sz="2000"/>
          </a:p>
          <a:p>
            <a:pPr marL="0" lvl="0" indent="0" algn="l" rtl="0">
              <a:spcBef>
                <a:spcPts val="0"/>
              </a:spcBef>
              <a:spcAft>
                <a:spcPts val="0"/>
              </a:spcAft>
              <a:buNone/>
            </a:pPr>
            <a:r>
              <a:rPr lang="en-US" sz="2000"/>
              <a:t>                                               Add 1 to the numerator</a:t>
            </a:r>
            <a:endParaRPr sz="2000"/>
          </a:p>
        </p:txBody>
      </p:sp>
      <p:sp>
        <p:nvSpPr>
          <p:cNvPr id="174" name="Google Shape;174;p26"/>
          <p:cNvSpPr txBox="1"/>
          <p:nvPr/>
        </p:nvSpPr>
        <p:spPr>
          <a:xfrm>
            <a:off x="644625" y="161150"/>
            <a:ext cx="3348300" cy="8418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a:solidFill>
                  <a:schemeClr val="lt1"/>
                </a:solidFill>
              </a:rPr>
              <a:t>Example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Specifications</a:t>
            </a:r>
            <a:endParaRPr/>
          </a:p>
        </p:txBody>
      </p:sp>
      <p:sp>
        <p:nvSpPr>
          <p:cNvPr id="180" name="Google Shape;180;p27"/>
          <p:cNvSpPr txBox="1"/>
          <p:nvPr/>
        </p:nvSpPr>
        <p:spPr>
          <a:xfrm>
            <a:off x="500075" y="2128850"/>
            <a:ext cx="86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1" name="Google Shape;181;p27"/>
          <p:cNvSpPr txBox="1"/>
          <p:nvPr/>
        </p:nvSpPr>
        <p:spPr>
          <a:xfrm>
            <a:off x="371475" y="2043125"/>
            <a:ext cx="11544300" cy="37404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US" sz="2100"/>
              <a:t>Software used:</a:t>
            </a:r>
            <a:endParaRPr sz="2100"/>
          </a:p>
          <a:p>
            <a:pPr marL="2743200" lvl="0" indent="0" algn="l" rtl="0">
              <a:spcBef>
                <a:spcPts val="0"/>
              </a:spcBef>
              <a:spcAft>
                <a:spcPts val="0"/>
              </a:spcAft>
              <a:buNone/>
            </a:pPr>
            <a:r>
              <a:rPr lang="en-US" sz="2100"/>
              <a:t>a)Python 3.9.2  </a:t>
            </a:r>
            <a:endParaRPr sz="2100"/>
          </a:p>
          <a:p>
            <a:pPr marL="2743200" lvl="0" indent="0" algn="l" rtl="0">
              <a:spcBef>
                <a:spcPts val="0"/>
              </a:spcBef>
              <a:spcAft>
                <a:spcPts val="0"/>
              </a:spcAft>
              <a:buNone/>
            </a:pPr>
            <a:r>
              <a:rPr lang="en-US" sz="2100"/>
              <a:t>b)Anaconda, Jupyter Notebook, Google Colab</a:t>
            </a:r>
            <a:endParaRPr sz="2100"/>
          </a:p>
          <a:p>
            <a:pPr marL="2743200" lvl="0" indent="0" algn="l" rtl="0">
              <a:spcBef>
                <a:spcPts val="0"/>
              </a:spcBef>
              <a:spcAft>
                <a:spcPts val="0"/>
              </a:spcAft>
              <a:buNone/>
            </a:pPr>
            <a:endParaRPr sz="2100"/>
          </a:p>
          <a:p>
            <a:pPr marL="457200" lvl="0" indent="-361950" algn="l" rtl="0">
              <a:spcBef>
                <a:spcPts val="0"/>
              </a:spcBef>
              <a:spcAft>
                <a:spcPts val="0"/>
              </a:spcAft>
              <a:buSzPts val="2100"/>
              <a:buChar char="●"/>
            </a:pPr>
            <a:r>
              <a:rPr lang="en-US" sz="2100"/>
              <a:t>Dataset: 			kaggle</a:t>
            </a:r>
            <a:endParaRPr sz="2100"/>
          </a:p>
          <a:p>
            <a:pPr marL="457200" lvl="0" indent="0" algn="l" rtl="0">
              <a:spcBef>
                <a:spcPts val="0"/>
              </a:spcBef>
              <a:spcAft>
                <a:spcPts val="0"/>
              </a:spcAft>
              <a:buNone/>
            </a:pPr>
            <a:endParaRPr sz="2100"/>
          </a:p>
          <a:p>
            <a:pPr marL="457200" lvl="0" indent="-361950" algn="l" rtl="0">
              <a:spcBef>
                <a:spcPts val="0"/>
              </a:spcBef>
              <a:spcAft>
                <a:spcPts val="0"/>
              </a:spcAft>
              <a:buSzPts val="2100"/>
              <a:buChar char="●"/>
            </a:pPr>
            <a:r>
              <a:rPr lang="en-US" sz="2100"/>
              <a:t>Algorithm			Naive baye’s Algorithm</a:t>
            </a:r>
            <a:endParaRPr sz="2100"/>
          </a:p>
          <a:p>
            <a:pPr marL="457200" lvl="0" indent="0" algn="l" rtl="0">
              <a:spcBef>
                <a:spcPts val="0"/>
              </a:spcBef>
              <a:spcAft>
                <a:spcPts val="0"/>
              </a:spcAft>
              <a:buNone/>
            </a:pPr>
            <a:endParaRPr sz="2100"/>
          </a:p>
          <a:p>
            <a:pPr marL="457200" lvl="0" indent="-361950" algn="l" rtl="0">
              <a:spcBef>
                <a:spcPts val="0"/>
              </a:spcBef>
              <a:spcAft>
                <a:spcPts val="0"/>
              </a:spcAft>
              <a:buSzPts val="2100"/>
              <a:buChar char="●"/>
            </a:pPr>
            <a:r>
              <a:rPr lang="en-US" sz="2100"/>
              <a:t>Library used		pandas,numpy,NLTK,Sklearn</a:t>
            </a:r>
            <a:endParaRPr sz="2100"/>
          </a:p>
          <a:p>
            <a:pPr marL="457200" lvl="0" indent="0" algn="l" rtl="0">
              <a:spcBef>
                <a:spcPts val="0"/>
              </a:spcBef>
              <a:spcAft>
                <a:spcPts val="0"/>
              </a:spcAft>
              <a:buNone/>
            </a:pPr>
            <a:endParaRPr sz="2100"/>
          </a:p>
          <a:p>
            <a:pPr marL="457200" lvl="0" indent="-361950" algn="l" rtl="0">
              <a:spcBef>
                <a:spcPts val="0"/>
              </a:spcBef>
              <a:spcAft>
                <a:spcPts val="0"/>
              </a:spcAft>
              <a:buSzPts val="2100"/>
              <a:buChar char="●"/>
            </a:pPr>
            <a:r>
              <a:rPr lang="en-US" sz="2100"/>
              <a:t>Os platform		windows 10</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415075" y="667900"/>
            <a:ext cx="4204800" cy="21255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4600"/>
              <a:t>   </a:t>
            </a:r>
            <a:r>
              <a:rPr lang="en-US" sz="4600" b="1">
                <a:latin typeface="Arial"/>
                <a:ea typeface="Arial"/>
                <a:cs typeface="Arial"/>
                <a:sym typeface="Arial"/>
              </a:rPr>
              <a:t> Results</a:t>
            </a:r>
            <a:endParaRPr sz="4600" b="1">
              <a:latin typeface="Arial"/>
              <a:ea typeface="Arial"/>
              <a:cs typeface="Arial"/>
              <a:sym typeface="Arial"/>
            </a:endParaRPr>
          </a:p>
        </p:txBody>
      </p:sp>
      <p:sp>
        <p:nvSpPr>
          <p:cNvPr id="187" name="Google Shape;187;p28"/>
          <p:cNvSpPr txBox="1">
            <a:spLocks noGrp="1"/>
          </p:cNvSpPr>
          <p:nvPr>
            <p:ph type="subTitle" idx="1"/>
          </p:nvPr>
        </p:nvSpPr>
        <p:spPr>
          <a:xfrm>
            <a:off x="576225" y="2259750"/>
            <a:ext cx="4939200" cy="2338500"/>
          </a:xfrm>
          <a:prstGeom prst="rect">
            <a:avLst/>
          </a:prstGeom>
        </p:spPr>
        <p:txBody>
          <a:bodyPr spcFirstLastPara="1" wrap="square" lIns="121900" tIns="121900" rIns="121900" bIns="121900" anchor="t" anchorCtr="0">
            <a:normAutofit/>
          </a:bodyPr>
          <a:lstStyle/>
          <a:p>
            <a:pPr marL="457200" lvl="0" indent="-368300" algn="l" rtl="0">
              <a:spcBef>
                <a:spcPts val="0"/>
              </a:spcBef>
              <a:spcAft>
                <a:spcPts val="0"/>
              </a:spcAft>
              <a:buClr>
                <a:srgbClr val="FFD966"/>
              </a:buClr>
              <a:buSzPts val="2200"/>
              <a:buFont typeface="Arial"/>
              <a:buChar char="➢"/>
            </a:pPr>
            <a:r>
              <a:rPr lang="en-US" sz="2200">
                <a:solidFill>
                  <a:srgbClr val="FFD966"/>
                </a:solidFill>
                <a:latin typeface="Arial"/>
                <a:ea typeface="Arial"/>
                <a:cs typeface="Arial"/>
                <a:sym typeface="Arial"/>
              </a:rPr>
              <a:t>Confusion Matrix</a:t>
            </a:r>
            <a:endParaRPr sz="2200">
              <a:solidFill>
                <a:srgbClr val="FFD966"/>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Precision</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Recall </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F-Score</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Accuracy</a:t>
            </a:r>
            <a:endParaRPr sz="2200">
              <a:solidFill>
                <a:srgbClr val="FCE5CD"/>
              </a:solidFill>
              <a:latin typeface="Arial"/>
              <a:ea typeface="Arial"/>
              <a:cs typeface="Arial"/>
              <a:sym typeface="Arial"/>
            </a:endParaRPr>
          </a:p>
        </p:txBody>
      </p:sp>
      <p:pic>
        <p:nvPicPr>
          <p:cNvPr id="188" name="Google Shape;188;p28"/>
          <p:cNvPicPr preferRelativeResize="0"/>
          <p:nvPr/>
        </p:nvPicPr>
        <p:blipFill>
          <a:blip r:embed="rId3">
            <a:alphaModFix/>
          </a:blip>
          <a:stretch>
            <a:fillRect/>
          </a:stretch>
        </p:blipFill>
        <p:spPr>
          <a:xfrm>
            <a:off x="6398700" y="1427800"/>
            <a:ext cx="5587152" cy="4976626"/>
          </a:xfrm>
          <a:prstGeom prst="rect">
            <a:avLst/>
          </a:prstGeom>
          <a:noFill/>
          <a:ln>
            <a:noFill/>
          </a:ln>
        </p:spPr>
      </p:pic>
      <p:sp>
        <p:nvSpPr>
          <p:cNvPr id="189" name="Google Shape;189;p28"/>
          <p:cNvSpPr txBox="1"/>
          <p:nvPr/>
        </p:nvSpPr>
        <p:spPr>
          <a:xfrm>
            <a:off x="6517775" y="376025"/>
            <a:ext cx="4939200" cy="807000"/>
          </a:xfrm>
          <a:prstGeom prst="rect">
            <a:avLst/>
          </a:prstGeom>
          <a:solidFill>
            <a:srgbClr val="66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latin typeface="Roboto"/>
                <a:ea typeface="Roboto"/>
                <a:cs typeface="Roboto"/>
                <a:sym typeface="Roboto"/>
              </a:rPr>
              <a:t>             </a:t>
            </a:r>
            <a:r>
              <a:rPr lang="en-US" sz="2600">
                <a:solidFill>
                  <a:srgbClr val="FF0000"/>
                </a:solidFill>
              </a:rPr>
              <a:t>Confusion matrix</a:t>
            </a:r>
            <a:endParaRPr sz="2600">
              <a:solidFill>
                <a:srgbClr val="FF0000"/>
              </a:solidFill>
            </a:endParaRPr>
          </a:p>
        </p:txBody>
      </p:sp>
      <p:sp>
        <p:nvSpPr>
          <p:cNvPr id="190" name="Google Shape;190;p28"/>
          <p:cNvSpPr txBox="1"/>
          <p:nvPr/>
        </p:nvSpPr>
        <p:spPr>
          <a:xfrm>
            <a:off x="6398675" y="4065925"/>
            <a:ext cx="5587200" cy="23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415075" y="667900"/>
            <a:ext cx="4939200" cy="1140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4600"/>
              <a:t>   </a:t>
            </a:r>
            <a:r>
              <a:rPr lang="en-US" sz="4600" b="1">
                <a:latin typeface="Arial"/>
                <a:ea typeface="Arial"/>
                <a:cs typeface="Arial"/>
                <a:sym typeface="Arial"/>
              </a:rPr>
              <a:t> Results</a:t>
            </a:r>
            <a:endParaRPr/>
          </a:p>
        </p:txBody>
      </p:sp>
      <p:sp>
        <p:nvSpPr>
          <p:cNvPr id="196" name="Google Shape;196;p29"/>
          <p:cNvSpPr txBox="1">
            <a:spLocks noGrp="1"/>
          </p:cNvSpPr>
          <p:nvPr>
            <p:ph type="subTitle" idx="1"/>
          </p:nvPr>
        </p:nvSpPr>
        <p:spPr>
          <a:xfrm>
            <a:off x="415075" y="2284700"/>
            <a:ext cx="4939200" cy="2890200"/>
          </a:xfrm>
          <a:prstGeom prst="rect">
            <a:avLst/>
          </a:prstGeom>
        </p:spPr>
        <p:txBody>
          <a:bodyPr spcFirstLastPara="1" wrap="square" lIns="121900" tIns="121900" rIns="121900" bIns="121900" anchor="t" anchorCtr="0">
            <a:normAutofit/>
          </a:bodyPr>
          <a:lstStyle/>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Confusion Matrix</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FD966"/>
              </a:buClr>
              <a:buSzPts val="2200"/>
              <a:buFont typeface="Arial"/>
              <a:buChar char="➢"/>
            </a:pPr>
            <a:r>
              <a:rPr lang="en-US" sz="2200">
                <a:solidFill>
                  <a:srgbClr val="FFD966"/>
                </a:solidFill>
                <a:latin typeface="Arial"/>
                <a:ea typeface="Arial"/>
                <a:cs typeface="Arial"/>
                <a:sym typeface="Arial"/>
              </a:rPr>
              <a:t>Precision</a:t>
            </a:r>
            <a:endParaRPr sz="2200">
              <a:solidFill>
                <a:srgbClr val="FFD966"/>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FE599"/>
                </a:solidFill>
                <a:latin typeface="Arial"/>
                <a:ea typeface="Arial"/>
                <a:cs typeface="Arial"/>
                <a:sym typeface="Arial"/>
              </a:rPr>
              <a:t>Recall</a:t>
            </a:r>
            <a:r>
              <a:rPr lang="en-US" sz="2200">
                <a:solidFill>
                  <a:srgbClr val="FCE5CD"/>
                </a:solidFill>
                <a:latin typeface="Arial"/>
                <a:ea typeface="Arial"/>
                <a:cs typeface="Arial"/>
                <a:sym typeface="Arial"/>
              </a:rPr>
              <a:t> </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F-Score</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Accuracy</a:t>
            </a:r>
            <a:endParaRPr/>
          </a:p>
        </p:txBody>
      </p:sp>
      <p:sp>
        <p:nvSpPr>
          <p:cNvPr id="197" name="Google Shape;197;p2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p>
            <a:pPr marL="457200" lvl="0" indent="-355600" algn="l" rtl="0">
              <a:spcBef>
                <a:spcPts val="0"/>
              </a:spcBef>
              <a:spcAft>
                <a:spcPts val="0"/>
              </a:spcAft>
              <a:buSzPts val="2000"/>
              <a:buFont typeface="Arial"/>
              <a:buChar char="❖"/>
            </a:pPr>
            <a:r>
              <a:rPr lang="en-US" sz="2000" b="1">
                <a:latin typeface="Arial"/>
                <a:ea typeface="Arial"/>
                <a:cs typeface="Arial"/>
                <a:sym typeface="Arial"/>
              </a:rPr>
              <a:t>Precision</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1600"/>
              </a:spcBef>
              <a:spcAft>
                <a:spcPts val="0"/>
              </a:spcAft>
              <a:buNone/>
            </a:pPr>
            <a:r>
              <a:rPr lang="en-US" sz="2000">
                <a:latin typeface="Arial"/>
                <a:ea typeface="Arial"/>
                <a:cs typeface="Arial"/>
                <a:sym typeface="Arial"/>
              </a:rPr>
              <a:t>It represents the model’s ability to correctly predict the positives out of all positive prediction it made</a:t>
            </a:r>
            <a:endParaRPr sz="2000">
              <a:latin typeface="Arial"/>
              <a:ea typeface="Arial"/>
              <a:cs typeface="Arial"/>
              <a:sym typeface="Arial"/>
            </a:endParaRPr>
          </a:p>
          <a:p>
            <a:pPr marL="457200" lvl="0" indent="0" algn="l" rtl="0">
              <a:spcBef>
                <a:spcPts val="1600"/>
              </a:spcBef>
              <a:spcAft>
                <a:spcPts val="0"/>
              </a:spcAft>
              <a:buNone/>
            </a:pPr>
            <a:r>
              <a:rPr lang="en-US" sz="2000">
                <a:latin typeface="Arial"/>
                <a:ea typeface="Arial"/>
                <a:cs typeface="Arial"/>
                <a:sym typeface="Arial"/>
              </a:rPr>
              <a:t>         Precision score:        </a:t>
            </a:r>
            <a:r>
              <a:rPr lang="en-US" sz="1500">
                <a:latin typeface="Arial"/>
                <a:ea typeface="Arial"/>
                <a:cs typeface="Arial"/>
                <a:sym typeface="Arial"/>
              </a:rPr>
              <a:t>   </a:t>
            </a:r>
            <a:r>
              <a:rPr lang="en-US" sz="1400">
                <a:latin typeface="Arial"/>
                <a:ea typeface="Arial"/>
                <a:cs typeface="Arial"/>
                <a:sym typeface="Arial"/>
              </a:rPr>
              <a:t> </a:t>
            </a:r>
            <a:r>
              <a:rPr lang="en-US" sz="2000">
                <a:latin typeface="Arial"/>
                <a:ea typeface="Arial"/>
                <a:cs typeface="Arial"/>
                <a:sym typeface="Arial"/>
              </a:rPr>
              <a:t>TP</a:t>
            </a:r>
            <a:endParaRPr sz="2000">
              <a:latin typeface="Arial"/>
              <a:ea typeface="Arial"/>
              <a:cs typeface="Arial"/>
              <a:sym typeface="Arial"/>
            </a:endParaRPr>
          </a:p>
          <a:p>
            <a:pPr marL="457200" lvl="0" indent="0" algn="l" rtl="0">
              <a:spcBef>
                <a:spcPts val="1600"/>
              </a:spcBef>
              <a:spcAft>
                <a:spcPts val="0"/>
              </a:spcAft>
              <a:buNone/>
            </a:pPr>
            <a:r>
              <a:rPr lang="en-US" sz="2000">
                <a:latin typeface="Arial"/>
                <a:ea typeface="Arial"/>
                <a:cs typeface="Arial"/>
                <a:sym typeface="Arial"/>
              </a:rPr>
              <a:t>                                    </a:t>
            </a:r>
            <a:r>
              <a:rPr lang="en-US" sz="2500">
                <a:latin typeface="Arial"/>
                <a:ea typeface="Arial"/>
                <a:cs typeface="Arial"/>
                <a:sym typeface="Arial"/>
              </a:rPr>
              <a:t>      </a:t>
            </a:r>
            <a:r>
              <a:rPr lang="en-US" sz="2300">
                <a:latin typeface="Arial"/>
                <a:ea typeface="Arial"/>
                <a:cs typeface="Arial"/>
                <a:sym typeface="Arial"/>
              </a:rPr>
              <a:t> </a:t>
            </a:r>
            <a:r>
              <a:rPr lang="en-US" sz="1900">
                <a:latin typeface="Arial"/>
                <a:ea typeface="Arial"/>
                <a:cs typeface="Arial"/>
                <a:sym typeface="Arial"/>
              </a:rPr>
              <a:t>TP+FP</a:t>
            </a:r>
            <a:endParaRPr sz="1900">
              <a:latin typeface="Arial"/>
              <a:ea typeface="Arial"/>
              <a:cs typeface="Arial"/>
              <a:sym typeface="Arial"/>
            </a:endParaRPr>
          </a:p>
          <a:p>
            <a:pPr marL="457200" lvl="0" indent="-355600" algn="l" rtl="0">
              <a:spcBef>
                <a:spcPts val="1600"/>
              </a:spcBef>
              <a:spcAft>
                <a:spcPts val="0"/>
              </a:spcAft>
              <a:buSzPts val="2000"/>
              <a:buFont typeface="Arial"/>
              <a:buChar char="❖"/>
            </a:pPr>
            <a:r>
              <a:rPr lang="en-US" sz="2000" b="1">
                <a:latin typeface="Arial"/>
                <a:ea typeface="Arial"/>
                <a:cs typeface="Arial"/>
                <a:sym typeface="Arial"/>
              </a:rPr>
              <a:t>Recall: </a:t>
            </a:r>
            <a:r>
              <a:rPr lang="en-US" sz="2000">
                <a:latin typeface="Arial"/>
                <a:ea typeface="Arial"/>
                <a:cs typeface="Arial"/>
                <a:sym typeface="Arial"/>
              </a:rPr>
              <a:t>It defines </a:t>
            </a:r>
            <a:r>
              <a:rPr lang="en-US" sz="1950">
                <a:solidFill>
                  <a:srgbClr val="575757"/>
                </a:solidFill>
                <a:highlight>
                  <a:srgbClr val="FFFFFF"/>
                </a:highlight>
                <a:latin typeface="Arial"/>
                <a:ea typeface="Arial"/>
                <a:cs typeface="Arial"/>
                <a:sym typeface="Arial"/>
              </a:rPr>
              <a:t>the probability of actual detection of email spam. </a:t>
            </a:r>
            <a:endParaRPr sz="1950">
              <a:solidFill>
                <a:srgbClr val="575757"/>
              </a:solidFill>
              <a:highlight>
                <a:srgbClr val="FFFFFF"/>
              </a:highlight>
              <a:latin typeface="Arial"/>
              <a:ea typeface="Arial"/>
              <a:cs typeface="Arial"/>
              <a:sym typeface="Arial"/>
            </a:endParaRPr>
          </a:p>
          <a:p>
            <a:pPr marL="457200" lvl="0" indent="0" algn="l" rtl="0">
              <a:spcBef>
                <a:spcPts val="1600"/>
              </a:spcBef>
              <a:spcAft>
                <a:spcPts val="0"/>
              </a:spcAft>
              <a:buNone/>
            </a:pPr>
            <a:r>
              <a:rPr lang="en-US" sz="1650">
                <a:solidFill>
                  <a:srgbClr val="575757"/>
                </a:solidFill>
                <a:highlight>
                  <a:srgbClr val="FFFFFF"/>
                </a:highlight>
                <a:latin typeface="Arial"/>
                <a:ea typeface="Arial"/>
                <a:cs typeface="Arial"/>
                <a:sym typeface="Arial"/>
              </a:rPr>
              <a:t>           </a:t>
            </a:r>
            <a:r>
              <a:rPr lang="en-US" sz="1750" b="1">
                <a:solidFill>
                  <a:srgbClr val="575757"/>
                </a:solidFill>
                <a:highlight>
                  <a:srgbClr val="FFFFFF"/>
                </a:highlight>
                <a:latin typeface="Arial"/>
                <a:ea typeface="Arial"/>
                <a:cs typeface="Arial"/>
                <a:sym typeface="Arial"/>
              </a:rPr>
              <a:t>Recall: </a:t>
            </a:r>
            <a:r>
              <a:rPr lang="en-US" sz="1650">
                <a:solidFill>
                  <a:srgbClr val="575757"/>
                </a:solidFill>
                <a:highlight>
                  <a:srgbClr val="FFFFFF"/>
                </a:highlight>
                <a:latin typeface="Arial"/>
                <a:ea typeface="Arial"/>
                <a:cs typeface="Arial"/>
                <a:sym typeface="Arial"/>
              </a:rPr>
              <a:t>      </a:t>
            </a:r>
            <a:r>
              <a:rPr lang="en-US" sz="1850">
                <a:solidFill>
                  <a:srgbClr val="575757"/>
                </a:solidFill>
                <a:highlight>
                  <a:srgbClr val="FFFFFF"/>
                </a:highlight>
                <a:latin typeface="Arial"/>
                <a:ea typeface="Arial"/>
                <a:cs typeface="Arial"/>
                <a:sym typeface="Arial"/>
              </a:rPr>
              <a:t> TP</a:t>
            </a:r>
            <a:endParaRPr sz="1850">
              <a:solidFill>
                <a:srgbClr val="575757"/>
              </a:solidFill>
              <a:highlight>
                <a:srgbClr val="FFFFFF"/>
              </a:highlight>
              <a:latin typeface="Arial"/>
              <a:ea typeface="Arial"/>
              <a:cs typeface="Arial"/>
              <a:sym typeface="Arial"/>
            </a:endParaRPr>
          </a:p>
          <a:p>
            <a:pPr marL="457200" lvl="0" indent="0" algn="l" rtl="0">
              <a:spcBef>
                <a:spcPts val="1600"/>
              </a:spcBef>
              <a:spcAft>
                <a:spcPts val="0"/>
              </a:spcAft>
              <a:buNone/>
            </a:pPr>
            <a:r>
              <a:rPr lang="en-US" sz="1650">
                <a:solidFill>
                  <a:srgbClr val="575757"/>
                </a:solidFill>
                <a:highlight>
                  <a:srgbClr val="FFFFFF"/>
                </a:highlight>
                <a:latin typeface="Arial"/>
                <a:ea typeface="Arial"/>
                <a:cs typeface="Arial"/>
                <a:sym typeface="Arial"/>
              </a:rPr>
              <a:t>                           </a:t>
            </a:r>
            <a:r>
              <a:rPr lang="en-US" sz="1850">
                <a:solidFill>
                  <a:srgbClr val="575757"/>
                </a:solidFill>
                <a:highlight>
                  <a:srgbClr val="FFFFFF"/>
                </a:highlight>
                <a:latin typeface="Arial"/>
                <a:ea typeface="Arial"/>
                <a:cs typeface="Arial"/>
                <a:sym typeface="Arial"/>
              </a:rPr>
              <a:t>  FN+TP</a:t>
            </a:r>
            <a:endParaRPr sz="1850">
              <a:solidFill>
                <a:srgbClr val="575757"/>
              </a:solidFill>
              <a:highlight>
                <a:srgbClr val="FFFFFF"/>
              </a:highlight>
              <a:latin typeface="Arial"/>
              <a:ea typeface="Arial"/>
              <a:cs typeface="Arial"/>
              <a:sym typeface="Arial"/>
            </a:endParaRPr>
          </a:p>
          <a:p>
            <a:pPr marL="457200" lvl="0" indent="0" algn="l" rtl="0">
              <a:spcBef>
                <a:spcPts val="1600"/>
              </a:spcBef>
              <a:spcAft>
                <a:spcPts val="1600"/>
              </a:spcAft>
              <a:buNone/>
            </a:pPr>
            <a:endParaRPr sz="1650">
              <a:solidFill>
                <a:srgbClr val="575757"/>
              </a:solidFill>
              <a:highlight>
                <a:srgbClr val="FFFFFF"/>
              </a:highlight>
              <a:latin typeface="Arial"/>
              <a:ea typeface="Arial"/>
              <a:cs typeface="Arial"/>
              <a:sym typeface="Arial"/>
            </a:endParaRPr>
          </a:p>
        </p:txBody>
      </p:sp>
      <p:sp>
        <p:nvSpPr>
          <p:cNvPr id="198" name="Google Shape;198;p29"/>
          <p:cNvSpPr/>
          <p:nvPr/>
        </p:nvSpPr>
        <p:spPr>
          <a:xfrm>
            <a:off x="9722875" y="2847050"/>
            <a:ext cx="1611600" cy="143100"/>
          </a:xfrm>
          <a:prstGeom prst="mathMin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8487475" y="5121100"/>
            <a:ext cx="1235400" cy="53700"/>
          </a:xfrm>
          <a:prstGeom prst="mathMin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415075" y="667900"/>
            <a:ext cx="4939200" cy="12357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4600"/>
              <a:t>   </a:t>
            </a:r>
            <a:r>
              <a:rPr lang="en-US" sz="4600" b="1">
                <a:latin typeface="Arial"/>
                <a:ea typeface="Arial"/>
                <a:cs typeface="Arial"/>
                <a:sym typeface="Arial"/>
              </a:rPr>
              <a:t> Results</a:t>
            </a:r>
            <a:endParaRPr/>
          </a:p>
        </p:txBody>
      </p:sp>
      <p:sp>
        <p:nvSpPr>
          <p:cNvPr id="205" name="Google Shape;205;p30"/>
          <p:cNvSpPr txBox="1">
            <a:spLocks noGrp="1"/>
          </p:cNvSpPr>
          <p:nvPr>
            <p:ph type="subTitle" idx="1"/>
          </p:nvPr>
        </p:nvSpPr>
        <p:spPr>
          <a:xfrm>
            <a:off x="406400" y="1903600"/>
            <a:ext cx="4939200" cy="2834400"/>
          </a:xfrm>
          <a:prstGeom prst="rect">
            <a:avLst/>
          </a:prstGeom>
        </p:spPr>
        <p:txBody>
          <a:bodyPr spcFirstLastPara="1" wrap="square" lIns="121900" tIns="121900" rIns="121900" bIns="121900" anchor="t" anchorCtr="0">
            <a:normAutofit/>
          </a:bodyPr>
          <a:lstStyle/>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Confusion Matrix</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Precision</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CE5CD"/>
              </a:buClr>
              <a:buSzPts val="2200"/>
              <a:buFont typeface="Arial"/>
              <a:buChar char="➢"/>
            </a:pPr>
            <a:r>
              <a:rPr lang="en-US" sz="2200">
                <a:solidFill>
                  <a:srgbClr val="FCE5CD"/>
                </a:solidFill>
                <a:latin typeface="Arial"/>
                <a:ea typeface="Arial"/>
                <a:cs typeface="Arial"/>
                <a:sym typeface="Arial"/>
              </a:rPr>
              <a:t>Recall </a:t>
            </a:r>
            <a:endParaRPr sz="2200">
              <a:solidFill>
                <a:srgbClr val="FCE5CD"/>
              </a:solidFill>
              <a:latin typeface="Arial"/>
              <a:ea typeface="Arial"/>
              <a:cs typeface="Arial"/>
              <a:sym typeface="Arial"/>
            </a:endParaRPr>
          </a:p>
          <a:p>
            <a:pPr marL="457200" lvl="0" indent="-368300" algn="l" rtl="0">
              <a:spcBef>
                <a:spcPts val="0"/>
              </a:spcBef>
              <a:spcAft>
                <a:spcPts val="0"/>
              </a:spcAft>
              <a:buClr>
                <a:srgbClr val="FFD966"/>
              </a:buClr>
              <a:buSzPts val="2200"/>
              <a:buFont typeface="Arial"/>
              <a:buChar char="➢"/>
            </a:pPr>
            <a:r>
              <a:rPr lang="en-US" sz="2200">
                <a:solidFill>
                  <a:srgbClr val="FFD966"/>
                </a:solidFill>
                <a:latin typeface="Arial"/>
                <a:ea typeface="Arial"/>
                <a:cs typeface="Arial"/>
                <a:sym typeface="Arial"/>
              </a:rPr>
              <a:t>F-Score</a:t>
            </a:r>
            <a:endParaRPr sz="2200">
              <a:solidFill>
                <a:srgbClr val="FFD966"/>
              </a:solidFill>
              <a:latin typeface="Arial"/>
              <a:ea typeface="Arial"/>
              <a:cs typeface="Arial"/>
              <a:sym typeface="Arial"/>
            </a:endParaRPr>
          </a:p>
          <a:p>
            <a:pPr marL="457200" lvl="0" indent="-368300" algn="l" rtl="0">
              <a:spcBef>
                <a:spcPts val="0"/>
              </a:spcBef>
              <a:spcAft>
                <a:spcPts val="0"/>
              </a:spcAft>
              <a:buClr>
                <a:srgbClr val="FFD966"/>
              </a:buClr>
              <a:buSzPts val="2200"/>
              <a:buFont typeface="Arial"/>
              <a:buChar char="➢"/>
            </a:pPr>
            <a:r>
              <a:rPr lang="en-US" sz="2200">
                <a:solidFill>
                  <a:srgbClr val="FFD966"/>
                </a:solidFill>
                <a:latin typeface="Arial"/>
                <a:ea typeface="Arial"/>
                <a:cs typeface="Arial"/>
                <a:sym typeface="Arial"/>
              </a:rPr>
              <a:t>Accuracy</a:t>
            </a:r>
            <a:endParaRPr>
              <a:solidFill>
                <a:srgbClr val="FFD966"/>
              </a:solidFill>
            </a:endParaRPr>
          </a:p>
        </p:txBody>
      </p:sp>
      <p:sp>
        <p:nvSpPr>
          <p:cNvPr id="206" name="Google Shape;206;p30"/>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p>
            <a:pPr marL="457200" lvl="0" indent="-355600" algn="l" rtl="0">
              <a:spcBef>
                <a:spcPts val="0"/>
              </a:spcBef>
              <a:spcAft>
                <a:spcPts val="0"/>
              </a:spcAft>
              <a:buSzPts val="2000"/>
              <a:buFont typeface="Arial"/>
              <a:buChar char="❖"/>
            </a:pPr>
            <a:r>
              <a:rPr lang="en-US" sz="2000" b="1">
                <a:latin typeface="Arial"/>
                <a:ea typeface="Arial"/>
                <a:cs typeface="Arial"/>
                <a:sym typeface="Arial"/>
              </a:rPr>
              <a:t>F1-score: </a:t>
            </a:r>
            <a:r>
              <a:rPr lang="en-US" sz="2000">
                <a:latin typeface="Arial"/>
                <a:ea typeface="Arial"/>
                <a:cs typeface="Arial"/>
                <a:sym typeface="Arial"/>
              </a:rPr>
              <a:t>It</a:t>
            </a:r>
            <a:r>
              <a:rPr lang="en-US" sz="2000" b="1">
                <a:latin typeface="Arial"/>
                <a:ea typeface="Arial"/>
                <a:cs typeface="Arial"/>
                <a:sym typeface="Arial"/>
              </a:rPr>
              <a:t> </a:t>
            </a:r>
            <a:r>
              <a:rPr lang="en-US" sz="1900">
                <a:solidFill>
                  <a:srgbClr val="575757"/>
                </a:solidFill>
                <a:highlight>
                  <a:srgbClr val="FFFFFF"/>
                </a:highlight>
                <a:latin typeface="Arial"/>
                <a:ea typeface="Arial"/>
                <a:cs typeface="Arial"/>
                <a:sym typeface="Arial"/>
              </a:rPr>
              <a:t>represents the model score as a function of precision and recall score.</a:t>
            </a:r>
            <a:endParaRPr sz="1900">
              <a:latin typeface="Arial"/>
              <a:ea typeface="Arial"/>
              <a:cs typeface="Arial"/>
              <a:sym typeface="Arial"/>
            </a:endParaRPr>
          </a:p>
          <a:p>
            <a:pPr marL="0" lvl="0" indent="0" algn="l" rtl="0">
              <a:spcBef>
                <a:spcPts val="1600"/>
              </a:spcBef>
              <a:spcAft>
                <a:spcPts val="0"/>
              </a:spcAft>
              <a:buNone/>
            </a:pPr>
            <a:r>
              <a:rPr lang="en-US" sz="2000">
                <a:latin typeface="Arial"/>
                <a:ea typeface="Arial"/>
                <a:cs typeface="Arial"/>
                <a:sym typeface="Arial"/>
              </a:rPr>
              <a:t>          F1-score:   2*precisIon score* recall</a:t>
            </a:r>
            <a:endParaRPr sz="2200">
              <a:latin typeface="Arial"/>
              <a:ea typeface="Arial"/>
              <a:cs typeface="Arial"/>
              <a:sym typeface="Arial"/>
            </a:endParaRPr>
          </a:p>
          <a:p>
            <a:pPr marL="457200" lvl="0" indent="0" algn="l" rtl="0">
              <a:spcBef>
                <a:spcPts val="1600"/>
              </a:spcBef>
              <a:spcAft>
                <a:spcPts val="0"/>
              </a:spcAft>
              <a:buNone/>
            </a:pPr>
            <a:r>
              <a:rPr lang="en-US" sz="2000">
                <a:latin typeface="Arial"/>
                <a:ea typeface="Arial"/>
                <a:cs typeface="Arial"/>
                <a:sym typeface="Arial"/>
              </a:rPr>
              <a:t>                             (Precision+recall)   </a:t>
            </a:r>
            <a:endParaRPr sz="1900">
              <a:latin typeface="Arial"/>
              <a:ea typeface="Arial"/>
              <a:cs typeface="Arial"/>
              <a:sym typeface="Arial"/>
            </a:endParaRPr>
          </a:p>
          <a:p>
            <a:pPr marL="457200" lvl="0" indent="-333375" algn="l" rtl="0">
              <a:spcBef>
                <a:spcPts val="1600"/>
              </a:spcBef>
              <a:spcAft>
                <a:spcPts val="0"/>
              </a:spcAft>
              <a:buClr>
                <a:srgbClr val="575757"/>
              </a:buClr>
              <a:buSzPts val="1650"/>
              <a:buFont typeface="Arial"/>
              <a:buChar char="❖"/>
            </a:pPr>
            <a:r>
              <a:rPr lang="en-US" sz="2150" b="1">
                <a:solidFill>
                  <a:srgbClr val="575757"/>
                </a:solidFill>
                <a:highlight>
                  <a:srgbClr val="FFFFFF"/>
                </a:highlight>
                <a:latin typeface="Arial"/>
                <a:ea typeface="Arial"/>
                <a:cs typeface="Arial"/>
                <a:sym typeface="Arial"/>
              </a:rPr>
              <a:t>Accuracy score:</a:t>
            </a:r>
            <a:r>
              <a:rPr lang="en-US" sz="1650">
                <a:solidFill>
                  <a:srgbClr val="575757"/>
                </a:solidFill>
                <a:highlight>
                  <a:srgbClr val="FFFFFF"/>
                </a:highlight>
                <a:latin typeface="Arial"/>
                <a:ea typeface="Arial"/>
                <a:cs typeface="Arial"/>
                <a:sym typeface="Arial"/>
              </a:rPr>
              <a:t> </a:t>
            </a:r>
            <a:r>
              <a:rPr lang="en-US" sz="2000">
                <a:solidFill>
                  <a:srgbClr val="575757"/>
                </a:solidFill>
                <a:highlight>
                  <a:srgbClr val="FFFFFF"/>
                </a:highlight>
                <a:latin typeface="Arial"/>
                <a:ea typeface="Arial"/>
                <a:cs typeface="Arial"/>
                <a:sym typeface="Arial"/>
              </a:rPr>
              <a:t>Accuracy can be defined as the ratio of correctly predicted values to total data values</a:t>
            </a:r>
            <a:endParaRPr sz="2000">
              <a:solidFill>
                <a:srgbClr val="575757"/>
              </a:solidFill>
              <a:highlight>
                <a:srgbClr val="FFFFFF"/>
              </a:highlight>
              <a:latin typeface="Arial"/>
              <a:ea typeface="Arial"/>
              <a:cs typeface="Arial"/>
              <a:sym typeface="Arial"/>
            </a:endParaRPr>
          </a:p>
          <a:p>
            <a:pPr marL="914400" lvl="0" indent="0" algn="l" rtl="0">
              <a:spcBef>
                <a:spcPts val="1600"/>
              </a:spcBef>
              <a:spcAft>
                <a:spcPts val="0"/>
              </a:spcAft>
              <a:buNone/>
            </a:pPr>
            <a:endParaRPr sz="2000" b="1">
              <a:solidFill>
                <a:srgbClr val="575757"/>
              </a:solidFill>
              <a:highlight>
                <a:srgbClr val="FFFFFF"/>
              </a:highlight>
              <a:latin typeface="Arial"/>
              <a:ea typeface="Arial"/>
              <a:cs typeface="Arial"/>
              <a:sym typeface="Arial"/>
            </a:endParaRPr>
          </a:p>
          <a:p>
            <a:pPr marL="0" lvl="0" indent="0" algn="l" rtl="0">
              <a:spcBef>
                <a:spcPts val="1600"/>
              </a:spcBef>
              <a:spcAft>
                <a:spcPts val="0"/>
              </a:spcAft>
              <a:buNone/>
            </a:pPr>
            <a:r>
              <a:rPr lang="en-US" sz="2000" b="1">
                <a:solidFill>
                  <a:srgbClr val="575757"/>
                </a:solidFill>
                <a:highlight>
                  <a:srgbClr val="FFFFFF"/>
                </a:highlight>
                <a:latin typeface="Arial"/>
                <a:ea typeface="Arial"/>
                <a:cs typeface="Arial"/>
                <a:sym typeface="Arial"/>
              </a:rPr>
              <a:t>         </a:t>
            </a:r>
            <a:r>
              <a:rPr lang="en-US" sz="2000">
                <a:solidFill>
                  <a:srgbClr val="575757"/>
                </a:solidFill>
                <a:highlight>
                  <a:srgbClr val="FFFFFF"/>
                </a:highlight>
                <a:latin typeface="Arial"/>
                <a:ea typeface="Arial"/>
                <a:cs typeface="Arial"/>
                <a:sym typeface="Arial"/>
              </a:rPr>
              <a:t>Accuracy score</a:t>
            </a:r>
            <a:r>
              <a:rPr lang="en-US" sz="2150" b="1">
                <a:solidFill>
                  <a:srgbClr val="575757"/>
                </a:solidFill>
                <a:highlight>
                  <a:srgbClr val="FFFFFF"/>
                </a:highlight>
                <a:latin typeface="Arial"/>
                <a:ea typeface="Arial"/>
                <a:cs typeface="Arial"/>
                <a:sym typeface="Arial"/>
              </a:rPr>
              <a:t>:</a:t>
            </a:r>
            <a:r>
              <a:rPr lang="en-US" sz="1750" b="1">
                <a:solidFill>
                  <a:srgbClr val="575757"/>
                </a:solidFill>
                <a:highlight>
                  <a:srgbClr val="FFFFFF"/>
                </a:highlight>
                <a:latin typeface="Arial"/>
                <a:ea typeface="Arial"/>
                <a:cs typeface="Arial"/>
                <a:sym typeface="Arial"/>
              </a:rPr>
              <a:t>           TP + TN</a:t>
            </a:r>
            <a:endParaRPr sz="1750" b="1">
              <a:solidFill>
                <a:srgbClr val="575757"/>
              </a:solidFill>
              <a:highlight>
                <a:srgbClr val="FFFFFF"/>
              </a:highlight>
              <a:latin typeface="Arial"/>
              <a:ea typeface="Arial"/>
              <a:cs typeface="Arial"/>
              <a:sym typeface="Arial"/>
            </a:endParaRPr>
          </a:p>
          <a:p>
            <a:pPr marL="457200" lvl="0" indent="0" algn="l" rtl="0">
              <a:spcBef>
                <a:spcPts val="1600"/>
              </a:spcBef>
              <a:spcAft>
                <a:spcPts val="0"/>
              </a:spcAft>
              <a:buNone/>
            </a:pPr>
            <a:r>
              <a:rPr lang="en-US" sz="1750" b="1">
                <a:solidFill>
                  <a:srgbClr val="575757"/>
                </a:solidFill>
                <a:highlight>
                  <a:srgbClr val="FFFFFF"/>
                </a:highlight>
                <a:latin typeface="Arial"/>
                <a:ea typeface="Arial"/>
                <a:cs typeface="Arial"/>
                <a:sym typeface="Arial"/>
              </a:rPr>
              <a:t>                                      TP+FP+FN+TN</a:t>
            </a:r>
            <a:endParaRPr sz="1750" b="1">
              <a:solidFill>
                <a:srgbClr val="575757"/>
              </a:solidFill>
              <a:highlight>
                <a:srgbClr val="FFFFFF"/>
              </a:highlight>
              <a:latin typeface="Arial"/>
              <a:ea typeface="Arial"/>
              <a:cs typeface="Arial"/>
              <a:sym typeface="Arial"/>
            </a:endParaRPr>
          </a:p>
          <a:p>
            <a:pPr marL="457200" lvl="0" indent="0" algn="l" rtl="0">
              <a:spcBef>
                <a:spcPts val="1600"/>
              </a:spcBef>
              <a:spcAft>
                <a:spcPts val="0"/>
              </a:spcAft>
              <a:buNone/>
            </a:pPr>
            <a:endParaRPr sz="1750" b="1">
              <a:solidFill>
                <a:srgbClr val="575757"/>
              </a:solidFill>
              <a:highlight>
                <a:srgbClr val="FFFFFF"/>
              </a:highlight>
              <a:latin typeface="Arial"/>
              <a:ea typeface="Arial"/>
              <a:cs typeface="Arial"/>
              <a:sym typeface="Arial"/>
            </a:endParaRPr>
          </a:p>
          <a:p>
            <a:pPr marL="457200" lvl="0" indent="0" algn="l" rtl="0">
              <a:spcBef>
                <a:spcPts val="1600"/>
              </a:spcBef>
              <a:spcAft>
                <a:spcPts val="1600"/>
              </a:spcAft>
              <a:buNone/>
            </a:pPr>
            <a:endParaRPr sz="1750" b="1">
              <a:solidFill>
                <a:srgbClr val="575757"/>
              </a:solidFill>
              <a:highlight>
                <a:srgbClr val="FFFFFF"/>
              </a:highlight>
              <a:latin typeface="Arial"/>
              <a:ea typeface="Arial"/>
              <a:cs typeface="Arial"/>
              <a:sym typeface="Arial"/>
            </a:endParaRPr>
          </a:p>
        </p:txBody>
      </p:sp>
      <p:sp>
        <p:nvSpPr>
          <p:cNvPr id="207" name="Google Shape;207;p30"/>
          <p:cNvSpPr/>
          <p:nvPr/>
        </p:nvSpPr>
        <p:spPr>
          <a:xfrm>
            <a:off x="8075650" y="1903600"/>
            <a:ext cx="3885600" cy="143100"/>
          </a:xfrm>
          <a:prstGeom prst="mathMin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rot="10800000" flipH="1">
            <a:off x="9042625" y="4435175"/>
            <a:ext cx="2274000" cy="143100"/>
          </a:xfrm>
          <a:prstGeom prst="mathMin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endParaRPr/>
          </a:p>
        </p:txBody>
      </p:sp>
      <p:sp>
        <p:nvSpPr>
          <p:cNvPr id="214" name="Google Shape;214;p31"/>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endParaRPr/>
          </a:p>
        </p:txBody>
      </p:sp>
      <p:sp>
        <p:nvSpPr>
          <p:cNvPr id="215" name="Google Shape;215;p31"/>
          <p:cNvSpPr txBox="1"/>
          <p:nvPr/>
        </p:nvSpPr>
        <p:spPr>
          <a:xfrm>
            <a:off x="6732650" y="447650"/>
            <a:ext cx="44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216" name="Google Shape;216;p31"/>
          <p:cNvPicPr preferRelativeResize="0"/>
          <p:nvPr/>
        </p:nvPicPr>
        <p:blipFill>
          <a:blip r:embed="rId3">
            <a:alphaModFix/>
          </a:blip>
          <a:stretch>
            <a:fillRect/>
          </a:stretch>
        </p:blipFill>
        <p:spPr>
          <a:xfrm>
            <a:off x="415600" y="2051300"/>
            <a:ext cx="5333100" cy="4014200"/>
          </a:xfrm>
          <a:prstGeom prst="rect">
            <a:avLst/>
          </a:prstGeom>
          <a:noFill/>
          <a:ln>
            <a:noFill/>
          </a:ln>
        </p:spPr>
      </p:pic>
      <p:pic>
        <p:nvPicPr>
          <p:cNvPr id="217" name="Google Shape;217;p31"/>
          <p:cNvPicPr preferRelativeResize="0"/>
          <p:nvPr/>
        </p:nvPicPr>
        <p:blipFill>
          <a:blip r:embed="rId4">
            <a:alphaModFix/>
          </a:blip>
          <a:stretch>
            <a:fillRect/>
          </a:stretch>
        </p:blipFill>
        <p:spPr>
          <a:xfrm>
            <a:off x="6443200" y="2051300"/>
            <a:ext cx="5333100" cy="4014200"/>
          </a:xfrm>
          <a:prstGeom prst="rect">
            <a:avLst/>
          </a:prstGeom>
          <a:noFill/>
          <a:ln>
            <a:noFill/>
          </a:ln>
        </p:spPr>
      </p:pic>
      <p:sp>
        <p:nvSpPr>
          <p:cNvPr id="218" name="Google Shape;218;p31"/>
          <p:cNvSpPr txBox="1"/>
          <p:nvPr/>
        </p:nvSpPr>
        <p:spPr>
          <a:xfrm>
            <a:off x="6661025" y="196975"/>
            <a:ext cx="4136400" cy="10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marL="0" lvl="0" indent="0" algn="l" rtl="0">
              <a:spcBef>
                <a:spcPts val="0"/>
              </a:spcBef>
              <a:spcAft>
                <a:spcPts val="0"/>
              </a:spcAft>
              <a:buNone/>
            </a:pPr>
            <a:r>
              <a:rPr lang="en-US">
                <a:solidFill>
                  <a:schemeClr val="lt1"/>
                </a:solidFill>
                <a:latin typeface="Roboto"/>
                <a:ea typeface="Roboto"/>
                <a:cs typeface="Roboto"/>
                <a:sym typeface="Roboto"/>
              </a:rPr>
              <a:t>                      </a:t>
            </a:r>
            <a:r>
              <a:rPr lang="en-US" sz="3100">
                <a:solidFill>
                  <a:schemeClr val="lt1"/>
                </a:solidFill>
              </a:rPr>
              <a:t> Testing results</a:t>
            </a:r>
            <a:endParaRPr sz="3100">
              <a:solidFill>
                <a:schemeClr val="lt1"/>
              </a:solidFill>
            </a:endParaRPr>
          </a:p>
        </p:txBody>
      </p:sp>
      <p:sp>
        <p:nvSpPr>
          <p:cNvPr id="219" name="Google Shape;219;p31"/>
          <p:cNvSpPr txBox="1"/>
          <p:nvPr/>
        </p:nvSpPr>
        <p:spPr>
          <a:xfrm>
            <a:off x="573000" y="447650"/>
            <a:ext cx="4440600" cy="11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boto"/>
                <a:ea typeface="Roboto"/>
                <a:cs typeface="Roboto"/>
                <a:sym typeface="Roboto"/>
              </a:rPr>
              <a:t>                     </a:t>
            </a:r>
            <a:r>
              <a:rPr lang="en-US" sz="3100">
                <a:solidFill>
                  <a:schemeClr val="lt1"/>
                </a:solidFill>
              </a:rPr>
              <a:t>Training results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Confusion Matrix</a:t>
            </a:r>
            <a:endParaRPr/>
          </a:p>
        </p:txBody>
      </p:sp>
      <p:pic>
        <p:nvPicPr>
          <p:cNvPr id="225" name="Google Shape;225;p32"/>
          <p:cNvPicPr preferRelativeResize="0"/>
          <p:nvPr/>
        </p:nvPicPr>
        <p:blipFill rotWithShape="1">
          <a:blip r:embed="rId3">
            <a:alphaModFix/>
          </a:blip>
          <a:srcRect l="26279" t="46726" r="52851" b="26189"/>
          <a:stretch/>
        </p:blipFill>
        <p:spPr>
          <a:xfrm>
            <a:off x="2538350" y="1993700"/>
            <a:ext cx="6663115" cy="4864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Applications</a:t>
            </a:r>
            <a:endParaRPr/>
          </a:p>
        </p:txBody>
      </p:sp>
      <p:sp>
        <p:nvSpPr>
          <p:cNvPr id="231" name="Google Shape;231;p33"/>
          <p:cNvSpPr txBox="1"/>
          <p:nvPr/>
        </p:nvSpPr>
        <p:spPr>
          <a:xfrm>
            <a:off x="632750" y="1979850"/>
            <a:ext cx="5980200" cy="55875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endParaRPr sz="2700"/>
          </a:p>
          <a:p>
            <a:pPr marL="457200" lvl="0" indent="-400050" algn="l" rtl="0">
              <a:lnSpc>
                <a:spcPct val="200000"/>
              </a:lnSpc>
              <a:spcBef>
                <a:spcPts val="0"/>
              </a:spcBef>
              <a:spcAft>
                <a:spcPts val="0"/>
              </a:spcAft>
              <a:buSzPts val="2700"/>
              <a:buChar char="●"/>
            </a:pPr>
            <a:r>
              <a:rPr lang="en-US" sz="2700"/>
              <a:t>Direct Marketing</a:t>
            </a:r>
            <a:endParaRPr sz="2700"/>
          </a:p>
          <a:p>
            <a:pPr marL="457200" lvl="0" indent="-400050" algn="l" rtl="0">
              <a:lnSpc>
                <a:spcPct val="200000"/>
              </a:lnSpc>
              <a:spcBef>
                <a:spcPts val="0"/>
              </a:spcBef>
              <a:spcAft>
                <a:spcPts val="0"/>
              </a:spcAft>
              <a:buSzPts val="2700"/>
              <a:buChar char="●"/>
            </a:pPr>
            <a:r>
              <a:rPr lang="en-US" sz="2700"/>
              <a:t>Fraud Detection</a:t>
            </a:r>
            <a:endParaRPr sz="2700"/>
          </a:p>
          <a:p>
            <a:pPr marL="457200" lvl="0" indent="-400050" algn="l" rtl="0">
              <a:lnSpc>
                <a:spcPct val="200000"/>
              </a:lnSpc>
              <a:spcBef>
                <a:spcPts val="0"/>
              </a:spcBef>
              <a:spcAft>
                <a:spcPts val="0"/>
              </a:spcAft>
              <a:buSzPts val="2700"/>
              <a:buChar char="●"/>
            </a:pPr>
            <a:r>
              <a:rPr lang="en-US" sz="2700"/>
              <a:t>Text Classification</a:t>
            </a:r>
            <a:endParaRPr sz="2700"/>
          </a:p>
          <a:p>
            <a:pPr marL="457200" lvl="0" indent="-400050" algn="l" rtl="0">
              <a:lnSpc>
                <a:spcPct val="200000"/>
              </a:lnSpc>
              <a:spcBef>
                <a:spcPts val="0"/>
              </a:spcBef>
              <a:spcAft>
                <a:spcPts val="0"/>
              </a:spcAft>
              <a:buSzPts val="2700"/>
              <a:buChar char="●"/>
            </a:pPr>
            <a:r>
              <a:rPr lang="en-US" sz="2700"/>
              <a:t>Spam Filtering</a:t>
            </a:r>
            <a:endParaRPr sz="2700"/>
          </a:p>
          <a:p>
            <a:pPr marL="0" lvl="0" indent="0" algn="l" rtl="0">
              <a:lnSpc>
                <a:spcPct val="200000"/>
              </a:lnSpc>
              <a:spcBef>
                <a:spcPts val="0"/>
              </a:spcBef>
              <a:spcAft>
                <a:spcPts val="0"/>
              </a:spcAft>
              <a:buNone/>
            </a:pPr>
            <a:endParaRPr sz="2700"/>
          </a:p>
          <a:p>
            <a:pPr marL="0" lvl="0" indent="0" algn="l" rtl="0">
              <a:lnSpc>
                <a:spcPct val="200000"/>
              </a:lnSpc>
              <a:spcBef>
                <a:spcPts val="0"/>
              </a:spcBef>
              <a:spcAft>
                <a:spcPts val="0"/>
              </a:spcAft>
              <a:buNone/>
            </a:pPr>
            <a:endParaRPr sz="2700"/>
          </a:p>
        </p:txBody>
      </p:sp>
      <p:pic>
        <p:nvPicPr>
          <p:cNvPr id="232" name="Google Shape;232;p33"/>
          <p:cNvPicPr preferRelativeResize="0"/>
          <p:nvPr/>
        </p:nvPicPr>
        <p:blipFill>
          <a:blip r:embed="rId3">
            <a:alphaModFix/>
          </a:blip>
          <a:stretch>
            <a:fillRect/>
          </a:stretch>
        </p:blipFill>
        <p:spPr>
          <a:xfrm>
            <a:off x="6410350" y="1718975"/>
            <a:ext cx="5781651" cy="5049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15658" y="443375"/>
            <a:ext cx="11360700" cy="83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400">
                <a:latin typeface="Old Standard TT"/>
                <a:ea typeface="Old Standard TT"/>
                <a:cs typeface="Old Standard TT"/>
                <a:sym typeface="Old Standard TT"/>
              </a:rPr>
              <a:t>Introduction</a:t>
            </a:r>
            <a:endParaRPr sz="4400">
              <a:latin typeface="Old Standard TT"/>
              <a:ea typeface="Old Standard TT"/>
              <a:cs typeface="Old Standard TT"/>
              <a:sym typeface="Old Standard TT"/>
            </a:endParaRPr>
          </a:p>
        </p:txBody>
      </p:sp>
      <p:sp>
        <p:nvSpPr>
          <p:cNvPr id="86" name="Google Shape;86;p16"/>
          <p:cNvSpPr txBox="1"/>
          <p:nvPr/>
        </p:nvSpPr>
        <p:spPr>
          <a:xfrm>
            <a:off x="585800" y="1974425"/>
            <a:ext cx="11272800" cy="4171200"/>
          </a:xfrm>
          <a:prstGeom prst="rect">
            <a:avLst/>
          </a:prstGeom>
          <a:noFill/>
          <a:ln>
            <a:noFill/>
          </a:ln>
        </p:spPr>
        <p:txBody>
          <a:bodyPr spcFirstLastPara="1" wrap="square" lIns="91425" tIns="91425" rIns="91425" bIns="91425" anchor="t" anchorCtr="0">
            <a:spAutoFit/>
          </a:bodyPr>
          <a:lstStyle/>
          <a:p>
            <a:pPr marL="457200" lvl="0" indent="-346075" algn="l" rtl="0">
              <a:spcBef>
                <a:spcPts val="0"/>
              </a:spcBef>
              <a:spcAft>
                <a:spcPts val="0"/>
              </a:spcAft>
              <a:buClr>
                <a:srgbClr val="333333"/>
              </a:buClr>
              <a:buSzPts val="1850"/>
              <a:buChar char="●"/>
            </a:pPr>
            <a:r>
              <a:rPr lang="en-US" sz="1850">
                <a:solidFill>
                  <a:srgbClr val="333333"/>
                </a:solidFill>
                <a:highlight>
                  <a:srgbClr val="FFFFFF"/>
                </a:highlight>
              </a:rPr>
              <a:t> Email is an effective, faster and cheaper way of communication.</a:t>
            </a:r>
            <a:endParaRPr sz="1850">
              <a:solidFill>
                <a:srgbClr val="333333"/>
              </a:solidFill>
              <a:highlight>
                <a:srgbClr val="FFFFFF"/>
              </a:highlight>
            </a:endParaRPr>
          </a:p>
          <a:p>
            <a:pPr marL="457200" lvl="0" indent="-346075" algn="l" rtl="0">
              <a:spcBef>
                <a:spcPts val="0"/>
              </a:spcBef>
              <a:spcAft>
                <a:spcPts val="0"/>
              </a:spcAft>
              <a:buClr>
                <a:srgbClr val="333333"/>
              </a:buClr>
              <a:buSzPts val="1850"/>
              <a:buChar char="●"/>
            </a:pPr>
            <a:r>
              <a:rPr lang="en-US" sz="1850">
                <a:solidFill>
                  <a:srgbClr val="333333"/>
                </a:solidFill>
                <a:highlight>
                  <a:srgbClr val="FFFFFF"/>
                </a:highlight>
              </a:rPr>
              <a:t> It is expected that the total number of worldwide email accounts is increased from 3.3 billion email accounts in 2012 to over 4.3 billion by the end of year 2016'</a:t>
            </a: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0" lvl="0" indent="0" algn="l" rtl="0">
              <a:spcBef>
                <a:spcPts val="0"/>
              </a:spcBef>
              <a:spcAft>
                <a:spcPts val="0"/>
              </a:spcAft>
              <a:buNone/>
            </a:pPr>
            <a:endParaRPr sz="1850">
              <a:solidFill>
                <a:srgbClr val="333333"/>
              </a:solidFill>
              <a:highlight>
                <a:srgbClr val="FFFFFF"/>
              </a:highlight>
            </a:endParaRPr>
          </a:p>
          <a:p>
            <a:pPr marL="457200" lvl="0" indent="0" algn="l" rtl="0">
              <a:spcBef>
                <a:spcPts val="0"/>
              </a:spcBef>
              <a:spcAft>
                <a:spcPts val="0"/>
              </a:spcAft>
              <a:buNone/>
            </a:pPr>
            <a:endParaRPr sz="1850">
              <a:solidFill>
                <a:srgbClr val="333333"/>
              </a:solidFill>
              <a:highlight>
                <a:srgbClr val="FFFFFF"/>
              </a:highlight>
            </a:endParaRPr>
          </a:p>
          <a:p>
            <a:pPr marL="457200" lvl="0" indent="-346075" algn="l" rtl="0">
              <a:spcBef>
                <a:spcPts val="0"/>
              </a:spcBef>
              <a:spcAft>
                <a:spcPts val="0"/>
              </a:spcAft>
              <a:buClr>
                <a:srgbClr val="333333"/>
              </a:buClr>
              <a:buSzPts val="1850"/>
              <a:buChar char="➔"/>
            </a:pPr>
            <a:r>
              <a:rPr lang="en-US" sz="1850">
                <a:solidFill>
                  <a:srgbClr val="333333"/>
                </a:solidFill>
                <a:highlight>
                  <a:srgbClr val="FFFFFF"/>
                </a:highlight>
              </a:rPr>
              <a:t>Spam is an unwanted, junk, unsolicited bulk mails, used to spreading virus, Trojans, malicious</a:t>
            </a:r>
            <a:endParaRPr sz="1850">
              <a:solidFill>
                <a:srgbClr val="333333"/>
              </a:solidFill>
              <a:highlight>
                <a:srgbClr val="FFFFFF"/>
              </a:highlight>
            </a:endParaRPr>
          </a:p>
          <a:p>
            <a:pPr marL="457200" lvl="0" indent="0" algn="l" rtl="0">
              <a:spcBef>
                <a:spcPts val="0"/>
              </a:spcBef>
              <a:spcAft>
                <a:spcPts val="0"/>
              </a:spcAft>
              <a:buNone/>
            </a:pPr>
            <a:r>
              <a:rPr lang="en-US" sz="1850">
                <a:solidFill>
                  <a:srgbClr val="333333"/>
                </a:solidFill>
                <a:highlight>
                  <a:srgbClr val="FFFFFF"/>
                </a:highlight>
              </a:rPr>
              <a:t>code, advertisement or to gain profit on negligible cost.</a:t>
            </a:r>
            <a:endParaRPr sz="1850">
              <a:solidFill>
                <a:srgbClr val="333333"/>
              </a:solidFill>
              <a:highlight>
                <a:srgbClr val="FFFFFF"/>
              </a:highlight>
            </a:endParaRPr>
          </a:p>
          <a:p>
            <a:pPr marL="457200" lvl="0" indent="-346075" algn="l" rtl="0">
              <a:spcBef>
                <a:spcPts val="0"/>
              </a:spcBef>
              <a:spcAft>
                <a:spcPts val="0"/>
              </a:spcAft>
              <a:buClr>
                <a:srgbClr val="333333"/>
              </a:buClr>
              <a:buSzPts val="1850"/>
              <a:buChar char="➔"/>
            </a:pPr>
            <a:r>
              <a:rPr lang="en-US" sz="1850">
                <a:solidFill>
                  <a:srgbClr val="333333"/>
                </a:solidFill>
                <a:highlight>
                  <a:srgbClr val="FFFFFF"/>
                </a:highlight>
              </a:rPr>
              <a:t>Ham is a legitimate, wanted, solicited mails.</a:t>
            </a:r>
            <a:endParaRPr sz="2200">
              <a:latin typeface="Roboto"/>
              <a:ea typeface="Roboto"/>
              <a:cs typeface="Roboto"/>
              <a:sym typeface="Roboto"/>
            </a:endParaRPr>
          </a:p>
        </p:txBody>
      </p:sp>
      <p:pic>
        <p:nvPicPr>
          <p:cNvPr id="87" name="Google Shape;87;p16"/>
          <p:cNvPicPr preferRelativeResize="0"/>
          <p:nvPr/>
        </p:nvPicPr>
        <p:blipFill rotWithShape="1">
          <a:blip r:embed="rId3">
            <a:alphaModFix/>
          </a:blip>
          <a:srcRect l="20729" t="33346" r="19874" b="28236"/>
          <a:stretch/>
        </p:blipFill>
        <p:spPr>
          <a:xfrm>
            <a:off x="3100400" y="3171825"/>
            <a:ext cx="4414824" cy="1828799"/>
          </a:xfrm>
          <a:prstGeom prst="rect">
            <a:avLst/>
          </a:prstGeom>
          <a:noFill/>
          <a:ln>
            <a:noFill/>
          </a:ln>
        </p:spPr>
      </p:pic>
      <p:sp>
        <p:nvSpPr>
          <p:cNvPr id="88" name="Google Shape;88;p16"/>
          <p:cNvSpPr txBox="1"/>
          <p:nvPr/>
        </p:nvSpPr>
        <p:spPr>
          <a:xfrm>
            <a:off x="6052525" y="4464600"/>
            <a:ext cx="1334700" cy="400200"/>
          </a:xfrm>
          <a:prstGeom prst="rect">
            <a:avLst/>
          </a:prstGeom>
          <a:solidFill>
            <a:srgbClr val="38761D"/>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rgbClr val="24292E"/>
                </a:solidFill>
                <a:latin typeface="Roboto"/>
                <a:ea typeface="Roboto"/>
                <a:cs typeface="Roboto"/>
                <a:sym typeface="Roboto"/>
              </a:rPr>
              <a:t>Ham</a:t>
            </a:r>
            <a:endParaRPr>
              <a:solidFill>
                <a:srgbClr val="24292E"/>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Conclusion</a:t>
            </a:r>
            <a:endParaRPr/>
          </a:p>
        </p:txBody>
      </p:sp>
      <p:sp>
        <p:nvSpPr>
          <p:cNvPr id="238" name="Google Shape;238;p34"/>
          <p:cNvSpPr txBox="1"/>
          <p:nvPr/>
        </p:nvSpPr>
        <p:spPr>
          <a:xfrm>
            <a:off x="533225" y="2543175"/>
            <a:ext cx="11125500" cy="3663300"/>
          </a:xfrm>
          <a:prstGeom prst="rect">
            <a:avLst/>
          </a:prstGeom>
          <a:noFill/>
          <a:ln>
            <a:noFill/>
          </a:ln>
        </p:spPr>
        <p:txBody>
          <a:bodyPr spcFirstLastPara="1" wrap="square" lIns="91425" tIns="91425" rIns="91425" bIns="91425" anchor="t" anchorCtr="0">
            <a:spAutoFit/>
          </a:bodyPr>
          <a:lstStyle/>
          <a:p>
            <a:pPr marL="457200" lvl="0" indent="-361950" algn="l" rtl="0">
              <a:lnSpc>
                <a:spcPct val="200000"/>
              </a:lnSpc>
              <a:spcBef>
                <a:spcPts val="0"/>
              </a:spcBef>
              <a:spcAft>
                <a:spcPts val="0"/>
              </a:spcAft>
              <a:buSzPts val="2100"/>
              <a:buChar char="●"/>
            </a:pPr>
            <a:r>
              <a:rPr lang="en-US" sz="2100"/>
              <a:t>We are able to classify the emails as spam or non-spam.</a:t>
            </a:r>
            <a:endParaRPr sz="2100"/>
          </a:p>
          <a:p>
            <a:pPr marL="457200" lvl="0" indent="-361950" algn="l" rtl="0">
              <a:lnSpc>
                <a:spcPct val="200000"/>
              </a:lnSpc>
              <a:spcBef>
                <a:spcPts val="0"/>
              </a:spcBef>
              <a:spcAft>
                <a:spcPts val="0"/>
              </a:spcAft>
              <a:buSzPts val="2100"/>
              <a:buChar char="●"/>
            </a:pPr>
            <a:r>
              <a:rPr lang="en-US" sz="2100"/>
              <a:t>We have used natural language processing for preprocessing of data</a:t>
            </a:r>
            <a:endParaRPr sz="2100"/>
          </a:p>
          <a:p>
            <a:pPr marL="457200" lvl="0" indent="-361950" algn="l" rtl="0">
              <a:lnSpc>
                <a:spcPct val="200000"/>
              </a:lnSpc>
              <a:spcBef>
                <a:spcPts val="0"/>
              </a:spcBef>
              <a:spcAft>
                <a:spcPts val="0"/>
              </a:spcAft>
              <a:buSzPts val="2100"/>
              <a:buChar char="●"/>
            </a:pPr>
            <a:r>
              <a:rPr lang="en-US" sz="2100"/>
              <a:t>We discussed and evaluated spam ﬁltering context with the Naive Bayes (nb) classiﬁer.</a:t>
            </a:r>
            <a:endParaRPr sz="2100"/>
          </a:p>
          <a:p>
            <a:pPr marL="457200" lvl="0" indent="-361950" algn="l" rtl="0">
              <a:lnSpc>
                <a:spcPct val="200000"/>
              </a:lnSpc>
              <a:spcBef>
                <a:spcPts val="0"/>
              </a:spcBef>
              <a:spcAft>
                <a:spcPts val="0"/>
              </a:spcAft>
              <a:buSzPts val="2100"/>
              <a:buChar char="●"/>
            </a:pPr>
            <a:r>
              <a:rPr lang="en-US" sz="2100"/>
              <a:t>we have calculated accuracy of training set (99.33%)and testing set (97.77%) as well</a:t>
            </a:r>
            <a:endParaRPr sz="2100"/>
          </a:p>
          <a:p>
            <a:pPr marL="457200" lvl="0" indent="-361950" algn="l" rtl="0">
              <a:lnSpc>
                <a:spcPct val="200000"/>
              </a:lnSpc>
              <a:spcBef>
                <a:spcPts val="0"/>
              </a:spcBef>
              <a:spcAft>
                <a:spcPts val="0"/>
              </a:spcAft>
              <a:buSzPts val="2100"/>
              <a:buChar char="●"/>
            </a:pPr>
            <a:r>
              <a:rPr lang="en-US" sz="2100"/>
              <a:t> Its model training and prediction times are very fast for the amount of data it can handle.</a:t>
            </a:r>
            <a:endParaRPr sz="3100">
              <a:solidFill>
                <a:srgbClr val="24292E"/>
              </a:solidFill>
              <a:highlight>
                <a:srgbClr val="FFFFFF"/>
              </a:highlight>
            </a:endParaRPr>
          </a:p>
          <a:p>
            <a:pPr marL="457200" lvl="0" indent="0" algn="l" rtl="0">
              <a:lnSpc>
                <a:spcPct val="200000"/>
              </a:lnSpc>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References</a:t>
            </a:r>
            <a:endParaRPr/>
          </a:p>
        </p:txBody>
      </p:sp>
      <p:sp>
        <p:nvSpPr>
          <p:cNvPr id="244" name="Google Shape;244;p35"/>
          <p:cNvSpPr txBox="1"/>
          <p:nvPr/>
        </p:nvSpPr>
        <p:spPr>
          <a:xfrm>
            <a:off x="898075" y="1939025"/>
            <a:ext cx="10878300" cy="44451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US" sz="1900" u="sng">
                <a:solidFill>
                  <a:schemeClr val="hlink"/>
                </a:solidFill>
                <a:latin typeface="Times New Roman"/>
                <a:ea typeface="Times New Roman"/>
                <a:cs typeface="Times New Roman"/>
                <a:sym typeface="Times New Roman"/>
                <a:hlinkClick r:id="rId3"/>
              </a:rPr>
              <a:t>https://ieeexplore.ieee.org/document/8662957</a:t>
            </a: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457200" lvl="0" indent="-374650" algn="l" rtl="0">
              <a:spcBef>
                <a:spcPts val="0"/>
              </a:spcBef>
              <a:spcAft>
                <a:spcPts val="0"/>
              </a:spcAft>
              <a:buSzPts val="2300"/>
              <a:buFont typeface="Times New Roman"/>
              <a:buChar char="❖"/>
            </a:pPr>
            <a:r>
              <a:rPr lang="en-US" sz="1900" u="sng">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https://www.researchgate.net/publication/221650814_Spam_Filtering_with_Naive_Bayes_-_Which_Naive_Bayes</a:t>
            </a:r>
            <a:endParaRPr sz="29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5"/>
              </a:rPr>
              <a:t>https://towardsdatascience.com/spam-detection-in-emails-de0398ea3b48</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6"/>
              </a:rPr>
              <a:t>https://www.researchgate.net/publication/345127329_Email_Spam_Detection_using_Naive_Bayes_and_Particle_Swarm_Optimization</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7"/>
              </a:rPr>
              <a:t>https://www.datasciencelearner.com/naive-bayes-classifier-spam-filter-example/</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8"/>
              </a:rPr>
              <a:t>https://www.youtube.com/watch?v=2qjhXfkg7pM&amp;t=7563s</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9"/>
              </a:rPr>
              <a:t>https://www.kaggle.com/oriol1/email-spam-classification</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10"/>
              </a:rPr>
              <a:t>https://towardsdatascience.com/spam-messages-classification-3a7ede4f8ba1</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11"/>
              </a:rPr>
              <a:t>https://www.kdnuggets.com/2020/07/spam-filter-python-naive-bayes-scratch.html</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u="sng">
                <a:solidFill>
                  <a:schemeClr val="hlink"/>
                </a:solidFill>
                <a:latin typeface="Times New Roman"/>
                <a:ea typeface="Times New Roman"/>
                <a:cs typeface="Times New Roman"/>
                <a:sym typeface="Times New Roman"/>
                <a:hlinkClick r:id="rId12"/>
              </a:rPr>
              <a:t>https://towardsdatascience.com/na%C3%AFve-bayes-spam-filter-from-scratch-12970ad3dae7</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457200" lvl="0" indent="0" algn="l" rtl="0">
              <a:spcBef>
                <a:spcPts val="0"/>
              </a:spcBef>
              <a:spcAft>
                <a:spcPts val="0"/>
              </a:spcAft>
              <a:buNone/>
            </a:pP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B7B7B7"/>
        </a:solidFill>
        <a:effectLst/>
      </p:bgPr>
    </p:bg>
    <p:spTree>
      <p:nvGrpSpPr>
        <p:cNvPr id="1" name="Shape 72"/>
        <p:cNvGrpSpPr/>
        <p:nvPr/>
      </p:nvGrpSpPr>
      <p:grpSpPr>
        <a:xfrm>
          <a:off x="0" y="0"/>
          <a:ext cx="0" cy="0"/>
          <a:chOff x="0" y="0"/>
          <a:chExt cx="0" cy="0"/>
        </a:xfrm>
      </p:grpSpPr>
      <p:sp>
        <p:nvSpPr>
          <p:cNvPr id="73" name="Google Shape;73;p14"/>
          <p:cNvSpPr/>
          <p:nvPr/>
        </p:nvSpPr>
        <p:spPr>
          <a:xfrm>
            <a:off x="483639" y="1731546"/>
            <a:ext cx="9677311" cy="4678204"/>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In today’s world, the internet has brought a tremendous change in e-commerce aspect of people’s lives. However, it is prone to the wide variety of security attacks.</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 One of the most vulnerable security threat which poses a problem to the internet users is phishing mails. </a:t>
            </a:r>
            <a:endParaRPr sz="20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Email Spam has become a major problem nowadays, with rapid growth of internet users, Email spams is also increasing.</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 People are using them for illegal and unethical conducts, phishing and fraud. Sending malicious link through spam emails which can harm our system and can also seek in into your system.</a:t>
            </a:r>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Century Gothic"/>
                <a:ea typeface="Century Gothic"/>
                <a:cs typeface="Century Gothic"/>
                <a:sym typeface="Century Gothic"/>
              </a:rPr>
              <a:t>Creating a fake profile and email account is much easy for the spammers, they pretend like a genuine person in their spam emails, these spammers target those peoples who are not aware about these frauds. So, it is needed to Identify those spam mails which are fraud.</a:t>
            </a:r>
            <a:endParaRPr sz="20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2000" b="1" i="1">
              <a:solidFill>
                <a:schemeClr val="dk1"/>
              </a:solidFill>
              <a:latin typeface="Century Gothic"/>
              <a:ea typeface="Century Gothic"/>
              <a:cs typeface="Century Gothic"/>
              <a:sym typeface="Century Gothic"/>
            </a:endParaRPr>
          </a:p>
        </p:txBody>
      </p:sp>
      <p:pic>
        <p:nvPicPr>
          <p:cNvPr id="74" name="Google Shape;74;p14" descr="Spam Detection with Logistic Regression | by Natasha Sharma | Towards Data  Science"/>
          <p:cNvPicPr preferRelativeResize="0"/>
          <p:nvPr/>
        </p:nvPicPr>
        <p:blipFill rotWithShape="1">
          <a:blip r:embed="rId3">
            <a:alphaModFix/>
          </a:blip>
          <a:srcRect l="82982"/>
          <a:stretch/>
        </p:blipFill>
        <p:spPr>
          <a:xfrm>
            <a:off x="10306229" y="1731546"/>
            <a:ext cx="1645140" cy="4202985"/>
          </a:xfrm>
          <a:prstGeom prst="rect">
            <a:avLst/>
          </a:prstGeom>
          <a:noFill/>
          <a:ln>
            <a:noFill/>
          </a:ln>
        </p:spPr>
      </p:pic>
      <p:sp>
        <p:nvSpPr>
          <p:cNvPr id="75" name="Google Shape;75;p14"/>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Abstract</a:t>
            </a: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2"/>
        <p:cNvGrpSpPr/>
        <p:nvPr/>
      </p:nvGrpSpPr>
      <p:grpSpPr>
        <a:xfrm>
          <a:off x="0" y="0"/>
          <a:ext cx="0" cy="0"/>
          <a:chOff x="0" y="0"/>
          <a:chExt cx="0" cy="0"/>
        </a:xfrm>
      </p:grpSpPr>
      <p:sp>
        <p:nvSpPr>
          <p:cNvPr id="93" name="Google Shape;93;p17"/>
          <p:cNvSpPr txBox="1"/>
          <p:nvPr/>
        </p:nvSpPr>
        <p:spPr>
          <a:xfrm>
            <a:off x="687075" y="2757525"/>
            <a:ext cx="11360700" cy="12006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Old Standard TT"/>
              <a:buChar char="●"/>
            </a:pPr>
            <a:r>
              <a:rPr lang="en-US" sz="2200">
                <a:latin typeface="Old Standard TT"/>
                <a:ea typeface="Old Standard TT"/>
                <a:cs typeface="Old Standard TT"/>
                <a:sym typeface="Old Standard TT"/>
              </a:rPr>
              <a:t>To give knowledge to user about fake mails and relevant mails</a:t>
            </a:r>
            <a:endParaRPr sz="2200">
              <a:latin typeface="Old Standard TT"/>
              <a:ea typeface="Old Standard TT"/>
              <a:cs typeface="Old Standard TT"/>
              <a:sym typeface="Old Standard TT"/>
            </a:endParaRPr>
          </a:p>
          <a:p>
            <a:pPr marL="457200" lvl="0" indent="-368300" algn="l" rtl="0">
              <a:spcBef>
                <a:spcPts val="0"/>
              </a:spcBef>
              <a:spcAft>
                <a:spcPts val="0"/>
              </a:spcAft>
              <a:buSzPts val="2200"/>
              <a:buFont typeface="Old Standard TT"/>
              <a:buChar char="●"/>
            </a:pPr>
            <a:r>
              <a:rPr lang="en-US" sz="2200">
                <a:latin typeface="Old Standard TT"/>
                <a:ea typeface="Old Standard TT"/>
                <a:cs typeface="Old Standard TT"/>
                <a:sym typeface="Old Standard TT"/>
              </a:rPr>
              <a:t>To classify mail is spam or non spam</a:t>
            </a:r>
            <a:endParaRPr sz="2200">
              <a:latin typeface="Old Standard TT"/>
              <a:ea typeface="Old Standard TT"/>
              <a:cs typeface="Old Standard TT"/>
              <a:sym typeface="Old Standard TT"/>
            </a:endParaRPr>
          </a:p>
          <a:p>
            <a:pPr marL="457200" lvl="0" indent="-368300" algn="l" rtl="0">
              <a:spcBef>
                <a:spcPts val="0"/>
              </a:spcBef>
              <a:spcAft>
                <a:spcPts val="0"/>
              </a:spcAft>
              <a:buSzPts val="2200"/>
              <a:buFont typeface="Old Standard TT"/>
              <a:buChar char="●"/>
            </a:pPr>
            <a:r>
              <a:rPr lang="en-US" sz="2200">
                <a:latin typeface="Old Standard TT"/>
                <a:ea typeface="Old Standard TT"/>
                <a:cs typeface="Old Standard TT"/>
                <a:sym typeface="Old Standard TT"/>
              </a:rPr>
              <a:t>It increases security and control</a:t>
            </a:r>
            <a:endParaRPr sz="2200">
              <a:latin typeface="Old Standard TT"/>
              <a:ea typeface="Old Standard TT"/>
              <a:cs typeface="Old Standard TT"/>
              <a:sym typeface="Old Standard TT"/>
            </a:endParaRPr>
          </a:p>
        </p:txBody>
      </p:sp>
      <p:sp>
        <p:nvSpPr>
          <p:cNvPr id="94" name="Google Shape;94;p17"/>
          <p:cNvSpPr txBox="1">
            <a:spLocks noGrp="1"/>
          </p:cNvSpPr>
          <p:nvPr>
            <p:ph type="title"/>
          </p:nvPr>
        </p:nvSpPr>
        <p:spPr>
          <a:xfrm>
            <a:off x="687083" y="453600"/>
            <a:ext cx="11360700" cy="83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latin typeface="Old Standard TT"/>
                <a:ea typeface="Old Standard TT"/>
                <a:cs typeface="Old Standard TT"/>
                <a:sym typeface="Old Standard TT"/>
              </a:rPr>
              <a:t>Objective</a:t>
            </a:r>
            <a:endParaRPr sz="48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8"/>
        <p:cNvGrpSpPr/>
        <p:nvPr/>
      </p:nvGrpSpPr>
      <p:grpSpPr>
        <a:xfrm>
          <a:off x="0" y="0"/>
          <a:ext cx="0" cy="0"/>
          <a:chOff x="0" y="0"/>
          <a:chExt cx="0" cy="0"/>
        </a:xfrm>
      </p:grpSpPr>
      <p:graphicFrame>
        <p:nvGraphicFramePr>
          <p:cNvPr id="99" name="Google Shape;99;p18"/>
          <p:cNvGraphicFramePr/>
          <p:nvPr/>
        </p:nvGraphicFramePr>
        <p:xfrm>
          <a:off x="948888" y="2069775"/>
          <a:ext cx="3000000" cy="3000000"/>
        </p:xfrm>
        <a:graphic>
          <a:graphicData uri="http://schemas.openxmlformats.org/drawingml/2006/table">
            <a:tbl>
              <a:tblPr>
                <a:noFill/>
                <a:tableStyleId>{DC52F230-98F2-442E-A6E4-8A85577266BE}</a:tableStyleId>
              </a:tblPr>
              <a:tblGrid>
                <a:gridCol w="588400"/>
                <a:gridCol w="4849875"/>
                <a:gridCol w="4855925"/>
              </a:tblGrid>
              <a:tr h="545550">
                <a:tc>
                  <a:txBody>
                    <a:bodyPr/>
                    <a:lstStyle/>
                    <a:p>
                      <a:pPr marL="0" lvl="0" indent="0" algn="l" rtl="0">
                        <a:lnSpc>
                          <a:spcPct val="115000"/>
                        </a:lnSpc>
                        <a:spcBef>
                          <a:spcPts val="0"/>
                        </a:spcBef>
                        <a:spcAft>
                          <a:spcPts val="0"/>
                        </a:spcAft>
                        <a:buNone/>
                      </a:pPr>
                      <a:r>
                        <a:rPr lang="en-US" sz="1200" b="1">
                          <a:latin typeface="Century Gothic"/>
                          <a:ea typeface="Century Gothic"/>
                          <a:cs typeface="Century Gothic"/>
                          <a:sym typeface="Century Gothic"/>
                        </a:rPr>
                        <a:t>Sr.No</a:t>
                      </a:r>
                      <a:endParaRPr sz="1200" b="1">
                        <a:latin typeface="Century Gothic"/>
                        <a:ea typeface="Century Gothic"/>
                        <a:cs typeface="Century Gothic"/>
                        <a:sym typeface="Century Gothic"/>
                      </a:endParaRPr>
                    </a:p>
                    <a:p>
                      <a:pPr marL="0" lvl="0" indent="0" algn="l" rtl="0">
                        <a:spcBef>
                          <a:spcPts val="0"/>
                        </a:spcBef>
                        <a:spcAft>
                          <a:spcPts val="0"/>
                        </a:spcAft>
                        <a:buNone/>
                      </a:pP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2000" b="1">
                          <a:latin typeface="Century Gothic"/>
                          <a:ea typeface="Century Gothic"/>
                          <a:cs typeface="Century Gothic"/>
                          <a:sym typeface="Century Gothic"/>
                        </a:rPr>
                        <a:t>Paper Reference</a:t>
                      </a:r>
                      <a:endParaRPr sz="16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solidFill>
                      <a:srgbClr val="B8B7B7"/>
                    </a:solidFill>
                  </a:tcPr>
                </a:tc>
                <a:tc>
                  <a:txBody>
                    <a:bodyPr/>
                    <a:lstStyle/>
                    <a:p>
                      <a:pPr marL="0" lvl="0" indent="0" algn="ctr" rtl="0">
                        <a:spcBef>
                          <a:spcPts val="0"/>
                        </a:spcBef>
                        <a:spcAft>
                          <a:spcPts val="0"/>
                        </a:spcAft>
                        <a:buNone/>
                      </a:pPr>
                      <a:r>
                        <a:rPr lang="en-US" sz="1800" b="1"/>
                        <a:t>Summary</a:t>
                      </a:r>
                      <a:endParaRPr sz="2100" b="1"/>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r>
              <a:tr h="1771675">
                <a:tc>
                  <a:txBody>
                    <a:bodyPr/>
                    <a:lstStyle/>
                    <a:p>
                      <a:pPr marL="0" lvl="0" indent="0" algn="l" rtl="0">
                        <a:spcBef>
                          <a:spcPts val="0"/>
                        </a:spcBef>
                        <a:spcAft>
                          <a:spcPts val="0"/>
                        </a:spcAft>
                        <a:buNone/>
                      </a:pPr>
                      <a:r>
                        <a:rPr lang="en-US"/>
                        <a:t>1.</a:t>
                      </a:r>
                      <a:endParaRPr/>
                    </a:p>
                  </a:txBody>
                  <a:tcPr marL="91425" marR="91425" marT="91425" marB="91425">
                    <a:lnT w="9525" cap="flat" cmpd="sng">
                      <a:solidFill>
                        <a:srgbClr val="999999"/>
                      </a:solidFill>
                      <a:prstDash val="solid"/>
                      <a:round/>
                      <a:headEnd type="none" w="sm" len="sm"/>
                      <a:tailEnd type="none" w="sm" len="sm"/>
                    </a:lnT>
                    <a:solidFill>
                      <a:srgbClr val="EFEFEF"/>
                    </a:solidFill>
                  </a:tcPr>
                </a:tc>
                <a:tc>
                  <a:txBody>
                    <a:bodyPr/>
                    <a:lstStyle/>
                    <a:p>
                      <a:pPr marL="0" lvl="0" indent="0" algn="l" rtl="0">
                        <a:lnSpc>
                          <a:spcPct val="115000"/>
                        </a:lnSpc>
                        <a:spcBef>
                          <a:spcPts val="0"/>
                        </a:spcBef>
                        <a:spcAft>
                          <a:spcPts val="0"/>
                        </a:spcAft>
                        <a:buNone/>
                      </a:pPr>
                      <a:r>
                        <a:rPr lang="en-US" sz="1200"/>
                        <a:t>Email Spam Detection using integrated approach of Naïve Bayes and Particle Swarm Optimization</a:t>
                      </a:r>
                      <a:endParaRPr sz="1200"/>
                    </a:p>
                    <a:p>
                      <a:pPr marL="0" lvl="0" indent="0" algn="l" rtl="0">
                        <a:spcBef>
                          <a:spcPts val="0"/>
                        </a:spcBef>
                        <a:spcAft>
                          <a:spcPts val="0"/>
                        </a:spcAft>
                        <a:buNone/>
                      </a:pPr>
                      <a:r>
                        <a:rPr lang="en-US" sz="1200"/>
                        <a:t>(</a:t>
                      </a:r>
                      <a:r>
                        <a:rPr lang="en-US" sz="1200" u="sng">
                          <a:solidFill>
                            <a:schemeClr val="hlink"/>
                          </a:solidFill>
                          <a:hlinkClick r:id="rId3"/>
                        </a:rPr>
                        <a:t>https://ieeexplore.ieee.org/document/8662957</a:t>
                      </a:r>
                      <a:r>
                        <a:rPr lang="en-US" sz="1200"/>
                        <a:t>)</a:t>
                      </a:r>
                      <a:endParaRPr sz="1200"/>
                    </a:p>
                  </a:txBody>
                  <a:tcPr marL="91425" marR="91425" marT="91425" marB="91425">
                    <a:solidFill>
                      <a:srgbClr val="D9D9D9"/>
                    </a:solidFill>
                  </a:tcPr>
                </a:tc>
                <a:tc>
                  <a:txBody>
                    <a:bodyPr/>
                    <a:lstStyle/>
                    <a:p>
                      <a:pPr marL="0" lvl="0" indent="0" algn="l" rtl="0">
                        <a:lnSpc>
                          <a:spcPct val="115000"/>
                        </a:lnSpc>
                        <a:spcBef>
                          <a:spcPts val="0"/>
                        </a:spcBef>
                        <a:spcAft>
                          <a:spcPts val="0"/>
                        </a:spcAft>
                        <a:buNone/>
                      </a:pPr>
                      <a:r>
                        <a:rPr lang="en-US" sz="1200"/>
                        <a:t>In this paper, integrated approach of NB and PSO for the email spam detection is used. NB having probability distribution property determines the possible class for the email content from the spam class or non-spam class on the basis of keywords present in the email textual data. PSO is used to further optimize the parameters like precision, recall, f-call, etc. of NB approach to improve the accuracy, search space and classification process. Correlation based feature selection (CFS) is used as a feature selection approach. </a:t>
                      </a:r>
                      <a:endParaRPr sz="1200"/>
                    </a:p>
                    <a:p>
                      <a:pPr marL="0" lvl="0" indent="0" algn="l" rtl="0">
                        <a:spcBef>
                          <a:spcPts val="0"/>
                        </a:spcBef>
                        <a:spcAft>
                          <a:spcPts val="0"/>
                        </a:spcAft>
                        <a:buNone/>
                      </a:pPr>
                      <a:endParaRPr sz="1200"/>
                    </a:p>
                  </a:txBody>
                  <a:tcPr marL="91425" marR="91425" marT="91425" marB="91425">
                    <a:lnT w="9525" cap="flat" cmpd="sng">
                      <a:solidFill>
                        <a:srgbClr val="999999"/>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r>
              <a:tr h="1771675">
                <a:tc>
                  <a:txBody>
                    <a:bodyPr/>
                    <a:lstStyle/>
                    <a:p>
                      <a:pPr marL="0" lvl="0" indent="0" algn="l" rtl="0">
                        <a:spcBef>
                          <a:spcPts val="0"/>
                        </a:spcBef>
                        <a:spcAft>
                          <a:spcPts val="0"/>
                        </a:spcAft>
                        <a:buNone/>
                      </a:pPr>
                      <a:r>
                        <a:rPr lang="en-US"/>
                        <a:t>2.</a:t>
                      </a:r>
                      <a:endParaRPr/>
                    </a:p>
                  </a:txBody>
                  <a:tcPr marL="91425" marR="91425" marT="91425" marB="91425">
                    <a:solidFill>
                      <a:srgbClr val="EFEFEF"/>
                    </a:solidFill>
                  </a:tcPr>
                </a:tc>
                <a:tc>
                  <a:txBody>
                    <a:bodyPr/>
                    <a:lstStyle/>
                    <a:p>
                      <a:pPr marL="0" lvl="0" indent="0" algn="l" rtl="0">
                        <a:lnSpc>
                          <a:spcPct val="115000"/>
                        </a:lnSpc>
                        <a:spcBef>
                          <a:spcPts val="0"/>
                        </a:spcBef>
                        <a:spcAft>
                          <a:spcPts val="0"/>
                        </a:spcAft>
                        <a:buNone/>
                      </a:pPr>
                      <a:r>
                        <a:rPr lang="en-US"/>
                        <a:t>Spam Filtering with Naive Bayes – Which Naive Bayes?</a:t>
                      </a:r>
                      <a:endParaRPr/>
                    </a:p>
                    <a:p>
                      <a:pPr marL="0" lvl="0" indent="0" algn="l" rtl="0">
                        <a:lnSpc>
                          <a:spcPct val="115000"/>
                        </a:lnSpc>
                        <a:spcBef>
                          <a:spcPts val="0"/>
                        </a:spcBef>
                        <a:spcAft>
                          <a:spcPts val="0"/>
                        </a:spcAft>
                        <a:buNone/>
                      </a:pPr>
                      <a:r>
                        <a:rPr lang="en-US"/>
                        <a:t>(</a:t>
                      </a:r>
                      <a:r>
                        <a:rPr lang="en-US" sz="1200" u="sng">
                          <a:solidFill>
                            <a:schemeClr val="hlink"/>
                          </a:solidFill>
                          <a:hlinkClick r:id="rId4"/>
                        </a:rPr>
                        <a:t>https://www.researchgate.net/publication/221650814_Spam_Filtering_with_Naive_Bayes_-_Which_Naive_Bayes</a:t>
                      </a:r>
                      <a:r>
                        <a:rPr lang="en-US" sz="1200"/>
                        <a:t> </a:t>
                      </a:r>
                      <a:r>
                        <a:rPr lang="en-US"/>
                        <a:t>)</a:t>
                      </a:r>
                      <a:endParaRPr/>
                    </a:p>
                    <a:p>
                      <a:pPr marL="0" lvl="0" indent="0" algn="l" rtl="0">
                        <a:spcBef>
                          <a:spcPts val="0"/>
                        </a:spcBef>
                        <a:spcAft>
                          <a:spcPts val="0"/>
                        </a:spcAft>
                        <a:buNone/>
                      </a:pPr>
                      <a:endParaRPr/>
                    </a:p>
                  </a:txBody>
                  <a:tcPr marL="91425" marR="91425" marT="91425" marB="91425">
                    <a:lnR w="9525" cap="flat" cmpd="sng">
                      <a:solidFill>
                        <a:srgbClr val="CCCCCC"/>
                      </a:solidFill>
                      <a:prstDash val="solid"/>
                      <a:round/>
                      <a:headEnd type="none" w="sm" len="sm"/>
                      <a:tailEnd type="none" w="sm" len="sm"/>
                    </a:lnR>
                    <a:solidFill>
                      <a:srgbClr val="D9D9D9"/>
                    </a:solidFill>
                  </a:tcPr>
                </a:tc>
                <a:tc>
                  <a:txBody>
                    <a:bodyPr/>
                    <a:lstStyle/>
                    <a:p>
                      <a:pPr marL="0" lvl="0" indent="0" algn="l" rtl="0">
                        <a:lnSpc>
                          <a:spcPct val="115000"/>
                        </a:lnSpc>
                        <a:spcBef>
                          <a:spcPts val="0"/>
                        </a:spcBef>
                        <a:spcAft>
                          <a:spcPts val="0"/>
                        </a:spcAft>
                        <a:buNone/>
                      </a:pPr>
                      <a:r>
                        <a:rPr lang="en-US" sz="1200"/>
                        <a:t>Multivariate Bernoulli NB, muti-nomial NB(TF attribute), multi-nomial NB(Boolean attribute),</a:t>
                      </a:r>
                      <a:endParaRPr sz="1200"/>
                    </a:p>
                    <a:p>
                      <a:pPr marL="0" lvl="0" indent="0" algn="l" rtl="0">
                        <a:lnSpc>
                          <a:spcPct val="115000"/>
                        </a:lnSpc>
                        <a:spcBef>
                          <a:spcPts val="0"/>
                        </a:spcBef>
                        <a:spcAft>
                          <a:spcPts val="0"/>
                        </a:spcAft>
                        <a:buNone/>
                      </a:pPr>
                      <a:r>
                        <a:rPr lang="en-US" sz="1200"/>
                        <a:t>Multivariate Gauss NB and Flexible Bayes are the 5 versions of NB algorithm. Out of these 5 versions, multinomial with Boolean attribute and Flexible Bayes give best performance. Multinomial(Boolean attributes) NB has low computational complexity at run time, so it is mostly preferred over Flexible Bayes.</a:t>
                      </a:r>
                      <a:endParaRPr sz="1200"/>
                    </a:p>
                    <a:p>
                      <a:pPr marL="0" lvl="0" indent="0" algn="l" rtl="0">
                        <a:spcBef>
                          <a:spcPts val="0"/>
                        </a:spcBef>
                        <a:spcAft>
                          <a:spcPts val="0"/>
                        </a:spcAft>
                        <a:buNone/>
                      </a:pPr>
                      <a:endParaRPr sz="1200"/>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bl>
          </a:graphicData>
        </a:graphic>
      </p:graphicFrame>
      <p:sp>
        <p:nvSpPr>
          <p:cNvPr id="100" name="Google Shape;100;p18"/>
          <p:cNvSpPr txBox="1">
            <a:spLocks noGrp="1"/>
          </p:cNvSpPr>
          <p:nvPr>
            <p:ph type="title"/>
          </p:nvPr>
        </p:nvSpPr>
        <p:spPr>
          <a:xfrm>
            <a:off x="415658" y="453600"/>
            <a:ext cx="11360700" cy="8316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3800">
                <a:latin typeface="Old Standard TT"/>
                <a:ea typeface="Old Standard TT"/>
                <a:cs typeface="Old Standard TT"/>
                <a:sym typeface="Old Standard TT"/>
              </a:rPr>
              <a:t>Literature survey</a:t>
            </a:r>
            <a:endParaRPr sz="43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4"/>
        <p:cNvGrpSpPr/>
        <p:nvPr/>
      </p:nvGrpSpPr>
      <p:grpSpPr>
        <a:xfrm>
          <a:off x="0" y="0"/>
          <a:ext cx="0" cy="0"/>
          <a:chOff x="0" y="0"/>
          <a:chExt cx="0" cy="0"/>
        </a:xfrm>
      </p:grpSpPr>
      <p:sp>
        <p:nvSpPr>
          <p:cNvPr id="105" name="Google Shape;105;p19"/>
          <p:cNvSpPr txBox="1"/>
          <p:nvPr/>
        </p:nvSpPr>
        <p:spPr>
          <a:xfrm>
            <a:off x="252205" y="381597"/>
            <a:ext cx="60249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900">
                <a:solidFill>
                  <a:schemeClr val="lt1"/>
                </a:solidFill>
                <a:latin typeface="Century Gothic"/>
                <a:ea typeface="Century Gothic"/>
                <a:cs typeface="Century Gothic"/>
                <a:sym typeface="Century Gothic"/>
              </a:rPr>
              <a:t>Approaches: </a:t>
            </a:r>
            <a:endParaRPr sz="3900">
              <a:solidFill>
                <a:schemeClr val="lt1"/>
              </a:solidFill>
              <a:latin typeface="Century Gothic"/>
              <a:ea typeface="Century Gothic"/>
              <a:cs typeface="Century Gothic"/>
              <a:sym typeface="Century Gothic"/>
            </a:endParaRPr>
          </a:p>
        </p:txBody>
      </p:sp>
      <p:sp>
        <p:nvSpPr>
          <p:cNvPr id="106" name="Google Shape;106;p19"/>
          <p:cNvSpPr txBox="1"/>
          <p:nvPr/>
        </p:nvSpPr>
        <p:spPr>
          <a:xfrm>
            <a:off x="357200" y="1582200"/>
            <a:ext cx="5814900" cy="4337400"/>
          </a:xfrm>
          <a:prstGeom prst="rect">
            <a:avLst/>
          </a:prstGeom>
          <a:noFill/>
          <a:ln>
            <a:noFill/>
          </a:ln>
        </p:spPr>
        <p:txBody>
          <a:bodyPr spcFirstLastPara="1" wrap="square" lIns="91425" tIns="45700" rIns="91425" bIns="45700" anchor="t" anchorCtr="0">
            <a:spAutoFit/>
          </a:bodyPr>
          <a:lstStyle/>
          <a:p>
            <a:pPr marL="514350" marR="0" lvl="0" indent="-514350" algn="l" rtl="0">
              <a:lnSpc>
                <a:spcPct val="115000"/>
              </a:lnSpc>
              <a:spcBef>
                <a:spcPts val="0"/>
              </a:spcBef>
              <a:spcAft>
                <a:spcPts val="0"/>
              </a:spcAft>
              <a:buClr>
                <a:srgbClr val="FFFFFF"/>
              </a:buClr>
              <a:buSzPts val="3200"/>
              <a:buFont typeface="Century Gothic"/>
              <a:buAutoNum type="arabicPeriod"/>
            </a:pPr>
            <a:r>
              <a:rPr lang="en-US" sz="3200">
                <a:solidFill>
                  <a:srgbClr val="FFFFFF"/>
                </a:solidFill>
                <a:latin typeface="Century Gothic"/>
                <a:ea typeface="Century Gothic"/>
                <a:cs typeface="Century Gothic"/>
                <a:sym typeface="Century Gothic"/>
              </a:rPr>
              <a:t>KNN Algorithm</a:t>
            </a:r>
            <a:endParaRPr>
              <a:solidFill>
                <a:srgbClr val="FFFFFF"/>
              </a:solidFill>
            </a:endParaRPr>
          </a:p>
          <a:p>
            <a:pPr marL="203200" marR="0" lvl="0" indent="0" algn="l" rtl="0">
              <a:lnSpc>
                <a:spcPct val="115000"/>
              </a:lnSpc>
              <a:spcBef>
                <a:spcPts val="0"/>
              </a:spcBef>
              <a:spcAft>
                <a:spcPts val="0"/>
              </a:spcAft>
              <a:buClr>
                <a:schemeClr val="dk1"/>
              </a:buClr>
              <a:buSzPts val="3200"/>
              <a:buFont typeface="Century Gothic"/>
              <a:buNone/>
            </a:pPr>
            <a:endParaRPr sz="2100">
              <a:solidFill>
                <a:srgbClr val="FFFFFF"/>
              </a:solidFill>
              <a:latin typeface="Century Gothic"/>
              <a:ea typeface="Century Gothic"/>
              <a:cs typeface="Century Gothic"/>
              <a:sym typeface="Century Gothic"/>
            </a:endParaRPr>
          </a:p>
          <a:p>
            <a:pPr marL="514350" marR="0" lvl="0" indent="-514350" algn="l" rtl="0">
              <a:lnSpc>
                <a:spcPct val="115000"/>
              </a:lnSpc>
              <a:spcBef>
                <a:spcPts val="0"/>
              </a:spcBef>
              <a:spcAft>
                <a:spcPts val="0"/>
              </a:spcAft>
              <a:buClr>
                <a:srgbClr val="FFFFFF"/>
              </a:buClr>
              <a:buSzPts val="3200"/>
              <a:buFont typeface="Century Gothic"/>
              <a:buAutoNum type="arabicPeriod"/>
            </a:pPr>
            <a:r>
              <a:rPr lang="en-US" sz="3200">
                <a:solidFill>
                  <a:srgbClr val="FFFFFF"/>
                </a:solidFill>
                <a:latin typeface="Century Gothic"/>
                <a:ea typeface="Century Gothic"/>
                <a:cs typeface="Century Gothic"/>
                <a:sym typeface="Century Gothic"/>
              </a:rPr>
              <a:t>Support vector machine</a:t>
            </a:r>
            <a:endParaRPr>
              <a:solidFill>
                <a:srgbClr val="FFFFFF"/>
              </a:solidFill>
            </a:endParaRPr>
          </a:p>
          <a:p>
            <a:pPr marL="514350" marR="0" lvl="0" indent="-311150" algn="l" rtl="0">
              <a:lnSpc>
                <a:spcPct val="115000"/>
              </a:lnSpc>
              <a:spcBef>
                <a:spcPts val="0"/>
              </a:spcBef>
              <a:spcAft>
                <a:spcPts val="0"/>
              </a:spcAft>
              <a:buClr>
                <a:schemeClr val="dk1"/>
              </a:buClr>
              <a:buSzPts val="3200"/>
              <a:buFont typeface="Century Gothic"/>
              <a:buNone/>
            </a:pPr>
            <a:endParaRPr sz="2100">
              <a:solidFill>
                <a:srgbClr val="FFFFFF"/>
              </a:solidFill>
              <a:latin typeface="Century Gothic"/>
              <a:ea typeface="Century Gothic"/>
              <a:cs typeface="Century Gothic"/>
              <a:sym typeface="Century Gothic"/>
            </a:endParaRPr>
          </a:p>
          <a:p>
            <a:pPr marL="514350" marR="0" lvl="0" indent="-514350" algn="l" rtl="0">
              <a:lnSpc>
                <a:spcPct val="115000"/>
              </a:lnSpc>
              <a:spcBef>
                <a:spcPts val="0"/>
              </a:spcBef>
              <a:spcAft>
                <a:spcPts val="0"/>
              </a:spcAft>
              <a:buClr>
                <a:srgbClr val="FFFFFF"/>
              </a:buClr>
              <a:buSzPts val="3200"/>
              <a:buFont typeface="Century Gothic"/>
              <a:buAutoNum type="arabicPeriod"/>
            </a:pPr>
            <a:r>
              <a:rPr lang="en-US" sz="3200">
                <a:solidFill>
                  <a:srgbClr val="FFFFFF"/>
                </a:solidFill>
                <a:latin typeface="Century Gothic"/>
                <a:ea typeface="Century Gothic"/>
                <a:cs typeface="Century Gothic"/>
                <a:sym typeface="Century Gothic"/>
              </a:rPr>
              <a:t>Naïve Baye’s algorithm </a:t>
            </a:r>
            <a:endParaRPr>
              <a:solidFill>
                <a:srgbClr val="FFFFFF"/>
              </a:solidFill>
            </a:endParaRPr>
          </a:p>
          <a:p>
            <a:pPr marL="514350" marR="0" lvl="0" indent="-311150" algn="l" rtl="0">
              <a:lnSpc>
                <a:spcPct val="115000"/>
              </a:lnSpc>
              <a:spcBef>
                <a:spcPts val="0"/>
              </a:spcBef>
              <a:spcAft>
                <a:spcPts val="0"/>
              </a:spcAft>
              <a:buClr>
                <a:schemeClr val="dk1"/>
              </a:buClr>
              <a:buSzPts val="3200"/>
              <a:buFont typeface="Century Gothic"/>
              <a:buNone/>
            </a:pPr>
            <a:endParaRPr sz="2100">
              <a:solidFill>
                <a:srgbClr val="FFFFFF"/>
              </a:solidFill>
              <a:latin typeface="Century Gothic"/>
              <a:ea typeface="Century Gothic"/>
              <a:cs typeface="Century Gothic"/>
              <a:sym typeface="Century Gothic"/>
            </a:endParaRPr>
          </a:p>
          <a:p>
            <a:pPr marL="514350" marR="0" lvl="0" indent="-514350" algn="l" rtl="0">
              <a:lnSpc>
                <a:spcPct val="115000"/>
              </a:lnSpc>
              <a:spcBef>
                <a:spcPts val="0"/>
              </a:spcBef>
              <a:spcAft>
                <a:spcPts val="0"/>
              </a:spcAft>
              <a:buClr>
                <a:srgbClr val="FFFFFF"/>
              </a:buClr>
              <a:buSzPts val="3200"/>
              <a:buFont typeface="Century Gothic"/>
              <a:buAutoNum type="arabicPeriod"/>
            </a:pPr>
            <a:r>
              <a:rPr lang="en-US" sz="3200">
                <a:solidFill>
                  <a:srgbClr val="FFFFFF"/>
                </a:solidFill>
                <a:latin typeface="Century Gothic"/>
                <a:ea typeface="Century Gothic"/>
                <a:cs typeface="Century Gothic"/>
                <a:sym typeface="Century Gothic"/>
              </a:rPr>
              <a:t>Decision tree </a:t>
            </a:r>
            <a:endParaRPr sz="3200">
              <a:solidFill>
                <a:srgbClr val="FFFFFF"/>
              </a:solidFill>
              <a:latin typeface="Century Gothic"/>
              <a:ea typeface="Century Gothic"/>
              <a:cs typeface="Century Gothic"/>
              <a:sym typeface="Century Gothic"/>
            </a:endParaRPr>
          </a:p>
          <a:p>
            <a:pPr marL="457200" marR="0" lvl="0" indent="0" algn="l" rtl="0">
              <a:lnSpc>
                <a:spcPct val="115000"/>
              </a:lnSpc>
              <a:spcBef>
                <a:spcPts val="0"/>
              </a:spcBef>
              <a:spcAft>
                <a:spcPts val="0"/>
              </a:spcAft>
              <a:buNone/>
            </a:pPr>
            <a:endParaRPr sz="2100">
              <a:solidFill>
                <a:srgbClr val="FFFFFF"/>
              </a:solidFill>
              <a:latin typeface="Century Gothic"/>
              <a:ea typeface="Century Gothic"/>
              <a:cs typeface="Century Gothic"/>
              <a:sym typeface="Century Gothic"/>
            </a:endParaRPr>
          </a:p>
          <a:p>
            <a:pPr marL="514350" marR="0" lvl="0" indent="-514350" algn="l" rtl="0">
              <a:lnSpc>
                <a:spcPct val="115000"/>
              </a:lnSpc>
              <a:spcBef>
                <a:spcPts val="0"/>
              </a:spcBef>
              <a:spcAft>
                <a:spcPts val="0"/>
              </a:spcAft>
              <a:buClr>
                <a:srgbClr val="FFFFFF"/>
              </a:buClr>
              <a:buSzPts val="3200"/>
              <a:buFont typeface="Century Gothic"/>
              <a:buAutoNum type="arabicPeriod"/>
            </a:pPr>
            <a:r>
              <a:rPr lang="en-US" sz="3200">
                <a:solidFill>
                  <a:srgbClr val="FFFFFF"/>
                </a:solidFill>
                <a:latin typeface="Century Gothic"/>
                <a:ea typeface="Century Gothic"/>
                <a:cs typeface="Century Gothic"/>
                <a:sym typeface="Century Gothic"/>
              </a:rPr>
              <a:t>Random forest</a:t>
            </a:r>
            <a:endParaRPr sz="3200">
              <a:solidFill>
                <a:srgbClr val="FFFFFF"/>
              </a:solidFill>
              <a:latin typeface="Century Gothic"/>
              <a:ea typeface="Century Gothic"/>
              <a:cs typeface="Century Gothic"/>
              <a:sym typeface="Century Gothic"/>
            </a:endParaRPr>
          </a:p>
        </p:txBody>
      </p:sp>
      <p:pic>
        <p:nvPicPr>
          <p:cNvPr id="107" name="Google Shape;107;p19"/>
          <p:cNvPicPr preferRelativeResize="0"/>
          <p:nvPr/>
        </p:nvPicPr>
        <p:blipFill>
          <a:blip r:embed="rId3">
            <a:alphaModFix/>
          </a:blip>
          <a:stretch>
            <a:fillRect/>
          </a:stretch>
        </p:blipFill>
        <p:spPr>
          <a:xfrm>
            <a:off x="5932872" y="1416650"/>
            <a:ext cx="5814900" cy="436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title" idx="4294967295"/>
          </p:nvPr>
        </p:nvSpPr>
        <p:spPr>
          <a:xfrm>
            <a:off x="-811190" y="86359"/>
            <a:ext cx="4584600" cy="774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Century Gothic"/>
              <a:buNone/>
            </a:pPr>
            <a:r>
              <a:rPr lang="en-US" b="1">
                <a:solidFill>
                  <a:schemeClr val="dk1"/>
                </a:solidFill>
              </a:rPr>
              <a:t>           Flowchart</a:t>
            </a:r>
            <a:endParaRPr/>
          </a:p>
        </p:txBody>
      </p:sp>
      <p:sp>
        <p:nvSpPr>
          <p:cNvPr id="113" name="Google Shape;113;p20"/>
          <p:cNvSpPr/>
          <p:nvPr/>
        </p:nvSpPr>
        <p:spPr>
          <a:xfrm>
            <a:off x="4585252" y="1252327"/>
            <a:ext cx="3207026" cy="466449"/>
          </a:xfrm>
          <a:prstGeom prst="rect">
            <a:avLst/>
          </a:prstGeom>
          <a:solidFill>
            <a:srgbClr val="FFF2CC"/>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Collection of raw data</a:t>
            </a:r>
            <a:endParaRPr/>
          </a:p>
        </p:txBody>
      </p:sp>
      <p:sp>
        <p:nvSpPr>
          <p:cNvPr id="114" name="Google Shape;114;p20"/>
          <p:cNvSpPr/>
          <p:nvPr/>
        </p:nvSpPr>
        <p:spPr>
          <a:xfrm>
            <a:off x="4625009" y="2089835"/>
            <a:ext cx="3167269" cy="774562"/>
          </a:xfrm>
          <a:prstGeom prst="rect">
            <a:avLst/>
          </a:prstGeom>
          <a:solidFill>
            <a:srgbClr val="FFF2CC"/>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Preprocessing of data</a:t>
            </a:r>
            <a:endParaRPr/>
          </a:p>
        </p:txBody>
      </p:sp>
      <p:sp>
        <p:nvSpPr>
          <p:cNvPr id="115" name="Google Shape;115;p20"/>
          <p:cNvSpPr/>
          <p:nvPr/>
        </p:nvSpPr>
        <p:spPr>
          <a:xfrm>
            <a:off x="4625009" y="3132055"/>
            <a:ext cx="3207025" cy="559874"/>
          </a:xfrm>
          <a:prstGeom prst="rect">
            <a:avLst/>
          </a:prstGeom>
          <a:solidFill>
            <a:srgbClr val="FFF2CC"/>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Splitting of dataset</a:t>
            </a:r>
            <a:endParaRPr sz="1800">
              <a:solidFill>
                <a:schemeClr val="dk1"/>
              </a:solidFill>
              <a:latin typeface="Century Gothic"/>
              <a:ea typeface="Century Gothic"/>
              <a:cs typeface="Century Gothic"/>
              <a:sym typeface="Century Gothic"/>
            </a:endParaRPr>
          </a:p>
        </p:txBody>
      </p:sp>
      <p:sp>
        <p:nvSpPr>
          <p:cNvPr id="116" name="Google Shape;116;p20"/>
          <p:cNvSpPr/>
          <p:nvPr/>
        </p:nvSpPr>
        <p:spPr>
          <a:xfrm>
            <a:off x="7687892" y="6152609"/>
            <a:ext cx="1112946" cy="622097"/>
          </a:xfrm>
          <a:prstGeom prst="rect">
            <a:avLst/>
          </a:prstGeom>
          <a:solidFill>
            <a:srgbClr val="FCE5CD"/>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0B050"/>
                </a:solidFill>
                <a:latin typeface="Century Gothic"/>
                <a:ea typeface="Century Gothic"/>
                <a:cs typeface="Century Gothic"/>
                <a:sym typeface="Century Gothic"/>
              </a:rPr>
              <a:t>Ham</a:t>
            </a:r>
            <a:endParaRPr/>
          </a:p>
        </p:txBody>
      </p:sp>
      <p:sp>
        <p:nvSpPr>
          <p:cNvPr id="117" name="Google Shape;117;p20"/>
          <p:cNvSpPr/>
          <p:nvPr/>
        </p:nvSpPr>
        <p:spPr>
          <a:xfrm>
            <a:off x="3773510" y="6101093"/>
            <a:ext cx="1310556" cy="673613"/>
          </a:xfrm>
          <a:prstGeom prst="rect">
            <a:avLst/>
          </a:prstGeom>
          <a:solidFill>
            <a:srgbClr val="FCE5CD"/>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FF0000"/>
                </a:solidFill>
                <a:latin typeface="Century Gothic"/>
                <a:ea typeface="Century Gothic"/>
                <a:cs typeface="Century Gothic"/>
                <a:sym typeface="Century Gothic"/>
              </a:rPr>
              <a:t>Spam</a:t>
            </a:r>
            <a:endParaRPr/>
          </a:p>
        </p:txBody>
      </p:sp>
      <p:sp>
        <p:nvSpPr>
          <p:cNvPr id="118" name="Google Shape;118;p20"/>
          <p:cNvSpPr/>
          <p:nvPr/>
        </p:nvSpPr>
        <p:spPr>
          <a:xfrm>
            <a:off x="5976730" y="1738653"/>
            <a:ext cx="238540" cy="331305"/>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9" name="Google Shape;119;p20"/>
          <p:cNvSpPr/>
          <p:nvPr/>
        </p:nvSpPr>
        <p:spPr>
          <a:xfrm flipH="1">
            <a:off x="5996608" y="2864397"/>
            <a:ext cx="218662" cy="232603"/>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0" name="Google Shape;120;p20"/>
          <p:cNvSpPr/>
          <p:nvPr/>
        </p:nvSpPr>
        <p:spPr>
          <a:xfrm>
            <a:off x="5288270" y="3731587"/>
            <a:ext cx="271668" cy="281797"/>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cxnSp>
        <p:nvCxnSpPr>
          <p:cNvPr id="121" name="Google Shape;121;p20"/>
          <p:cNvCxnSpPr/>
          <p:nvPr/>
        </p:nvCxnSpPr>
        <p:spPr>
          <a:xfrm>
            <a:off x="6647971" y="5917637"/>
            <a:ext cx="892665" cy="498595"/>
          </a:xfrm>
          <a:prstGeom prst="straightConnector1">
            <a:avLst/>
          </a:prstGeom>
          <a:noFill/>
          <a:ln w="9525" cap="rnd" cmpd="sng">
            <a:solidFill>
              <a:schemeClr val="accent1"/>
            </a:solidFill>
            <a:prstDash val="solid"/>
            <a:round/>
            <a:headEnd type="none" w="sm" len="sm"/>
            <a:tailEnd type="triangle" w="med" len="med"/>
          </a:ln>
          <a:effectLst>
            <a:outerShdw blurRad="57150" dist="19050" dir="5400000" algn="bl" rotWithShape="0">
              <a:srgbClr val="000000">
                <a:alpha val="50000"/>
              </a:srgbClr>
            </a:outerShdw>
          </a:effectLst>
        </p:spPr>
      </p:cxnSp>
      <p:cxnSp>
        <p:nvCxnSpPr>
          <p:cNvPr id="122" name="Google Shape;122;p20"/>
          <p:cNvCxnSpPr/>
          <p:nvPr/>
        </p:nvCxnSpPr>
        <p:spPr>
          <a:xfrm flipH="1">
            <a:off x="5084066" y="5811312"/>
            <a:ext cx="892664" cy="652345"/>
          </a:xfrm>
          <a:prstGeom prst="straightConnector1">
            <a:avLst/>
          </a:prstGeom>
          <a:noFill/>
          <a:ln w="9525" cap="rnd" cmpd="sng">
            <a:solidFill>
              <a:schemeClr val="accent1"/>
            </a:solidFill>
            <a:prstDash val="solid"/>
            <a:round/>
            <a:headEnd type="none" w="sm" len="sm"/>
            <a:tailEnd type="triangle" w="med" len="med"/>
          </a:ln>
          <a:effectLst>
            <a:outerShdw blurRad="57150" dist="19050" dir="5400000" algn="bl" rotWithShape="0">
              <a:srgbClr val="000000">
                <a:alpha val="50000"/>
              </a:srgbClr>
            </a:outerShdw>
          </a:effectLst>
        </p:spPr>
      </p:cxnSp>
      <p:sp>
        <p:nvSpPr>
          <p:cNvPr id="123" name="Google Shape;123;p20"/>
          <p:cNvSpPr/>
          <p:nvPr/>
        </p:nvSpPr>
        <p:spPr>
          <a:xfrm>
            <a:off x="2199278" y="988594"/>
            <a:ext cx="1166192" cy="993913"/>
          </a:xfrm>
          <a:prstGeom prst="can">
            <a:avLst>
              <a:gd name="adj" fmla="val 33000"/>
            </a:avLst>
          </a:prstGeom>
          <a:solidFill>
            <a:srgbClr val="FFF2CC"/>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Dataset</a:t>
            </a:r>
            <a:endParaRPr/>
          </a:p>
        </p:txBody>
      </p:sp>
      <p:sp>
        <p:nvSpPr>
          <p:cNvPr id="124" name="Google Shape;124;p20"/>
          <p:cNvSpPr/>
          <p:nvPr/>
        </p:nvSpPr>
        <p:spPr>
          <a:xfrm>
            <a:off x="3480516" y="1387471"/>
            <a:ext cx="874643" cy="331305"/>
          </a:xfrm>
          <a:prstGeom prst="right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5" name="Google Shape;125;p20"/>
          <p:cNvSpPr/>
          <p:nvPr/>
        </p:nvSpPr>
        <p:spPr>
          <a:xfrm>
            <a:off x="4605130" y="5263115"/>
            <a:ext cx="3207025" cy="548197"/>
          </a:xfrm>
          <a:prstGeom prst="rect">
            <a:avLst/>
          </a:prstGeom>
          <a:solidFill>
            <a:srgbClr val="FCE5CD"/>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 NB  classifier</a:t>
            </a:r>
            <a:endParaRPr sz="1800">
              <a:solidFill>
                <a:schemeClr val="dk1"/>
              </a:solidFill>
              <a:latin typeface="Century Gothic"/>
              <a:ea typeface="Century Gothic"/>
              <a:cs typeface="Century Gothic"/>
              <a:sym typeface="Century Gothic"/>
            </a:endParaRPr>
          </a:p>
        </p:txBody>
      </p:sp>
      <p:sp>
        <p:nvSpPr>
          <p:cNvPr id="126" name="Google Shape;126;p20"/>
          <p:cNvSpPr/>
          <p:nvPr/>
        </p:nvSpPr>
        <p:spPr>
          <a:xfrm>
            <a:off x="6947498" y="3721065"/>
            <a:ext cx="271668" cy="281797"/>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27" name="Google Shape;127;p20"/>
          <p:cNvSpPr/>
          <p:nvPr/>
        </p:nvSpPr>
        <p:spPr>
          <a:xfrm>
            <a:off x="4625009" y="4013384"/>
            <a:ext cx="1209121" cy="686634"/>
          </a:xfrm>
          <a:prstGeom prst="rect">
            <a:avLst/>
          </a:prstGeom>
          <a:solidFill>
            <a:srgbClr val="FCE5CD"/>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Training dataset</a:t>
            </a:r>
            <a:endParaRPr sz="1800">
              <a:solidFill>
                <a:schemeClr val="dk1"/>
              </a:solidFill>
              <a:latin typeface="Century Gothic"/>
              <a:ea typeface="Century Gothic"/>
              <a:cs typeface="Century Gothic"/>
              <a:sym typeface="Century Gothic"/>
            </a:endParaRPr>
          </a:p>
        </p:txBody>
      </p:sp>
      <p:sp>
        <p:nvSpPr>
          <p:cNvPr id="128" name="Google Shape;128;p20"/>
          <p:cNvSpPr/>
          <p:nvPr/>
        </p:nvSpPr>
        <p:spPr>
          <a:xfrm>
            <a:off x="6478771" y="4002862"/>
            <a:ext cx="1209121" cy="686634"/>
          </a:xfrm>
          <a:prstGeom prst="rect">
            <a:avLst/>
          </a:prstGeom>
          <a:solidFill>
            <a:srgbClr val="FCE5CD"/>
          </a:solidFill>
          <a:ln w="19050" cap="rnd"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entury Gothic"/>
                <a:ea typeface="Century Gothic"/>
                <a:cs typeface="Century Gothic"/>
                <a:sym typeface="Century Gothic"/>
              </a:rPr>
              <a:t>Testing dataset</a:t>
            </a:r>
            <a:endParaRPr sz="1800">
              <a:solidFill>
                <a:schemeClr val="dk1"/>
              </a:solidFill>
              <a:latin typeface="Century Gothic"/>
              <a:ea typeface="Century Gothic"/>
              <a:cs typeface="Century Gothic"/>
              <a:sym typeface="Century Gothic"/>
            </a:endParaRPr>
          </a:p>
        </p:txBody>
      </p:sp>
      <p:sp>
        <p:nvSpPr>
          <p:cNvPr id="129" name="Google Shape;129;p20"/>
          <p:cNvSpPr/>
          <p:nvPr/>
        </p:nvSpPr>
        <p:spPr>
          <a:xfrm>
            <a:off x="5288270" y="4755452"/>
            <a:ext cx="271668" cy="435763"/>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30" name="Google Shape;130;p20"/>
          <p:cNvSpPr/>
          <p:nvPr/>
        </p:nvSpPr>
        <p:spPr>
          <a:xfrm>
            <a:off x="7416224" y="4753411"/>
            <a:ext cx="271668" cy="435763"/>
          </a:xfrm>
          <a:prstGeom prst="downArrow">
            <a:avLst>
              <a:gd name="adj1" fmla="val 50000"/>
              <a:gd name="adj2" fmla="val 50000"/>
            </a:avLst>
          </a:prstGeom>
          <a:solidFill>
            <a:schemeClr val="accent1"/>
          </a:solidFill>
          <a:ln w="19050" cap="rnd" cmpd="sng">
            <a:solidFill>
              <a:srgbClr val="820C4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34"/>
        <p:cNvGrpSpPr/>
        <p:nvPr/>
      </p:nvGrpSpPr>
      <p:grpSpPr>
        <a:xfrm>
          <a:off x="0" y="0"/>
          <a:ext cx="0" cy="0"/>
          <a:chOff x="0" y="0"/>
          <a:chExt cx="0" cy="0"/>
        </a:xfrm>
      </p:grpSpPr>
      <p:sp>
        <p:nvSpPr>
          <p:cNvPr id="135" name="Google Shape;135;p21"/>
          <p:cNvSpPr txBox="1"/>
          <p:nvPr/>
        </p:nvSpPr>
        <p:spPr>
          <a:xfrm>
            <a:off x="769135" y="3480465"/>
            <a:ext cx="11100900" cy="1939500"/>
          </a:xfrm>
          <a:prstGeom prst="rect">
            <a:avLst/>
          </a:prstGeom>
          <a:noFill/>
          <a:ln>
            <a:noFill/>
          </a:ln>
        </p:spPr>
        <p:txBody>
          <a:bodyPr spcFirstLastPara="1" wrap="square" lIns="91425" tIns="45700" rIns="91425" bIns="45700" anchor="t" anchorCtr="0">
            <a:spAutoFit/>
          </a:bodyPr>
          <a:lstStyle/>
          <a:p>
            <a:pPr marL="285750" marR="0" lvl="0" indent="-311150" algn="l" rtl="0">
              <a:spcBef>
                <a:spcPts val="0"/>
              </a:spcBef>
              <a:spcAft>
                <a:spcPts val="0"/>
              </a:spcAft>
              <a:buClr>
                <a:schemeClr val="dk1"/>
              </a:buClr>
              <a:buSzPts val="2400"/>
              <a:buFont typeface="Noto Sans Symbols"/>
              <a:buChar char="⮚"/>
            </a:pPr>
            <a:r>
              <a:rPr lang="en-US" sz="2400" b="1">
                <a:solidFill>
                  <a:schemeClr val="dk1"/>
                </a:solidFill>
                <a:latin typeface="Century Gothic"/>
                <a:ea typeface="Century Gothic"/>
                <a:cs typeface="Century Gothic"/>
                <a:sym typeface="Century Gothic"/>
              </a:rPr>
              <a:t>NLTK: (Natural Language toolkit)</a:t>
            </a:r>
            <a:endParaRPr sz="1800"/>
          </a:p>
          <a:p>
            <a:pPr marL="0" marR="0" lvl="0" indent="0" algn="l" rtl="0">
              <a:spcBef>
                <a:spcPts val="0"/>
              </a:spcBef>
              <a:spcAft>
                <a:spcPts val="0"/>
              </a:spcAft>
              <a:buNone/>
            </a:pPr>
            <a:r>
              <a:rPr lang="en-US" sz="2400">
                <a:solidFill>
                  <a:schemeClr val="dk1"/>
                </a:solidFill>
                <a:latin typeface="Century Gothic"/>
                <a:ea typeface="Century Gothic"/>
                <a:cs typeface="Century Gothic"/>
                <a:sym typeface="Century Gothic"/>
              </a:rPr>
              <a:t>	NLTK is a popular open-source package in Python. Rather than building all tools from scratch, NLTK provides all common NLP Tasks.</a:t>
            </a:r>
            <a:endParaRPr sz="2400">
              <a:solidFill>
                <a:schemeClr val="dk1"/>
              </a:solidFill>
              <a:latin typeface="Century Gothic"/>
              <a:ea typeface="Century Gothic"/>
              <a:cs typeface="Century Gothic"/>
              <a:sym typeface="Century Gothic"/>
            </a:endParaRPr>
          </a:p>
          <a:p>
            <a:pPr marL="285750" marR="0" lvl="0" indent="-158750" algn="l" rtl="0">
              <a:spcBef>
                <a:spcPts val="0"/>
              </a:spcBef>
              <a:spcAft>
                <a:spcPts val="0"/>
              </a:spcAft>
              <a:buClr>
                <a:schemeClr val="dk1"/>
              </a:buClr>
              <a:buSzPts val="2000"/>
              <a:buFont typeface="Noto Sans Symbols"/>
              <a:buNone/>
            </a:pPr>
            <a:endParaRPr sz="2400">
              <a:solidFill>
                <a:schemeClr val="dk1"/>
              </a:solidFill>
              <a:latin typeface="Century Gothic"/>
              <a:ea typeface="Century Gothic"/>
              <a:cs typeface="Century Gothic"/>
              <a:sym typeface="Century Gothic"/>
            </a:endParaRPr>
          </a:p>
          <a:p>
            <a:pPr marL="285750" marR="0" lvl="0" indent="-158750" algn="l" rtl="0">
              <a:spcBef>
                <a:spcPts val="0"/>
              </a:spcBef>
              <a:spcAft>
                <a:spcPts val="0"/>
              </a:spcAft>
              <a:buClr>
                <a:schemeClr val="dk1"/>
              </a:buClr>
              <a:buSzPts val="2000"/>
              <a:buFont typeface="Noto Sans Symbols"/>
              <a:buNone/>
            </a:pPr>
            <a:endParaRPr sz="2400">
              <a:solidFill>
                <a:schemeClr val="dk1"/>
              </a:solidFill>
              <a:latin typeface="Century Gothic"/>
              <a:ea typeface="Century Gothic"/>
              <a:cs typeface="Century Gothic"/>
              <a:sym typeface="Century Gothic"/>
            </a:endParaRPr>
          </a:p>
        </p:txBody>
      </p:sp>
      <p:sp>
        <p:nvSpPr>
          <p:cNvPr id="136" name="Google Shape;136;p21"/>
          <p:cNvSpPr txBox="1"/>
          <p:nvPr/>
        </p:nvSpPr>
        <p:spPr>
          <a:xfrm>
            <a:off x="769123" y="1913990"/>
            <a:ext cx="11297400" cy="1508400"/>
          </a:xfrm>
          <a:prstGeom prst="rect">
            <a:avLst/>
          </a:prstGeom>
          <a:noFill/>
          <a:ln>
            <a:noFill/>
          </a:ln>
        </p:spPr>
        <p:txBody>
          <a:bodyPr spcFirstLastPara="1" wrap="square" lIns="91425" tIns="45700" rIns="91425" bIns="45700" anchor="t" anchorCtr="0">
            <a:spAutoFit/>
          </a:bodyPr>
          <a:lstStyle/>
          <a:p>
            <a:pPr marL="285750" marR="0" lvl="0" indent="-304800" algn="l" rtl="0">
              <a:spcBef>
                <a:spcPts val="0"/>
              </a:spcBef>
              <a:spcAft>
                <a:spcPts val="0"/>
              </a:spcAft>
              <a:buClr>
                <a:schemeClr val="dk1"/>
              </a:buClr>
              <a:buSzPts val="2300"/>
              <a:buFont typeface="Noto Sans Symbols"/>
              <a:buChar char="⮚"/>
            </a:pPr>
            <a:r>
              <a:rPr lang="en-US" sz="2300" b="1">
                <a:solidFill>
                  <a:schemeClr val="dk1"/>
                </a:solidFill>
                <a:latin typeface="Century Gothic"/>
                <a:ea typeface="Century Gothic"/>
                <a:cs typeface="Century Gothic"/>
                <a:sym typeface="Century Gothic"/>
              </a:rPr>
              <a:t>Natural Language Processing</a:t>
            </a:r>
            <a:r>
              <a:rPr lang="en-US" sz="2300">
                <a:solidFill>
                  <a:schemeClr val="dk1"/>
                </a:solidFill>
                <a:latin typeface="Century Gothic"/>
                <a:ea typeface="Century Gothic"/>
                <a:cs typeface="Century Gothic"/>
                <a:sym typeface="Century Gothic"/>
              </a:rPr>
              <a:t>:</a:t>
            </a:r>
            <a:endParaRPr sz="23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300">
                <a:solidFill>
                  <a:schemeClr val="dk1"/>
                </a:solidFill>
                <a:latin typeface="Century Gothic"/>
                <a:ea typeface="Century Gothic"/>
                <a:cs typeface="Century Gothic"/>
                <a:sym typeface="Century Gothic"/>
              </a:rPr>
              <a:t>	NLP is a field in machine learning with the ability of a computer to understand, analyze, manipulate, and potentially generate human language.</a:t>
            </a:r>
            <a:endParaRPr sz="1700"/>
          </a:p>
          <a:p>
            <a:pPr marL="0" marR="0" lvl="0" indent="0" algn="l" rtl="0">
              <a:spcBef>
                <a:spcPts val="0"/>
              </a:spcBef>
              <a:spcAft>
                <a:spcPts val="0"/>
              </a:spcAft>
              <a:buNone/>
            </a:pPr>
            <a:endParaRPr sz="2300">
              <a:solidFill>
                <a:schemeClr val="dk1"/>
              </a:solidFill>
              <a:latin typeface="Century Gothic"/>
              <a:ea typeface="Century Gothic"/>
              <a:cs typeface="Century Gothic"/>
              <a:sym typeface="Century Gothic"/>
            </a:endParaRPr>
          </a:p>
        </p:txBody>
      </p:sp>
      <p:sp>
        <p:nvSpPr>
          <p:cNvPr id="137" name="Google Shape;137;p21"/>
          <p:cNvSpPr txBox="1"/>
          <p:nvPr/>
        </p:nvSpPr>
        <p:spPr>
          <a:xfrm>
            <a:off x="769123" y="5117850"/>
            <a:ext cx="10998300" cy="861900"/>
          </a:xfrm>
          <a:prstGeom prst="rect">
            <a:avLst/>
          </a:prstGeom>
          <a:noFill/>
          <a:ln>
            <a:noFill/>
          </a:ln>
        </p:spPr>
        <p:txBody>
          <a:bodyPr spcFirstLastPara="1" wrap="square" lIns="91425" tIns="45700" rIns="91425" bIns="45700" anchor="t" anchorCtr="0">
            <a:spAutoFit/>
          </a:bodyPr>
          <a:lstStyle/>
          <a:p>
            <a:pPr marL="285750" marR="0" lvl="0" indent="-292100" algn="l" rtl="0">
              <a:spcBef>
                <a:spcPts val="0"/>
              </a:spcBef>
              <a:spcAft>
                <a:spcPts val="0"/>
              </a:spcAft>
              <a:buClr>
                <a:schemeClr val="dk1"/>
              </a:buClr>
              <a:buSzPts val="2500"/>
              <a:buFont typeface="Noto Sans Symbols"/>
              <a:buChar char="⮚"/>
            </a:pPr>
            <a:r>
              <a:rPr lang="en-US" sz="2500" b="1">
                <a:solidFill>
                  <a:schemeClr val="dk1"/>
                </a:solidFill>
                <a:latin typeface="Century Gothic"/>
                <a:ea typeface="Century Gothic"/>
                <a:cs typeface="Century Gothic"/>
                <a:sym typeface="Century Gothic"/>
              </a:rPr>
              <a:t>Corpus</a:t>
            </a:r>
            <a:r>
              <a:rPr lang="en-US" sz="2500">
                <a:solidFill>
                  <a:schemeClr val="dk1"/>
                </a:solidFill>
                <a:latin typeface="Century Gothic"/>
                <a:ea typeface="Century Gothic"/>
                <a:cs typeface="Century Gothic"/>
                <a:sym typeface="Century Gothic"/>
              </a:rPr>
              <a:t> : </a:t>
            </a:r>
            <a:endParaRPr sz="25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500">
                <a:solidFill>
                  <a:schemeClr val="dk1"/>
                </a:solidFill>
                <a:latin typeface="Century Gothic"/>
                <a:ea typeface="Century Gothic"/>
                <a:cs typeface="Century Gothic"/>
                <a:sym typeface="Century Gothic"/>
              </a:rPr>
              <a:t>	Large collection of words or sampled text provided by NLTK</a:t>
            </a:r>
            <a:endParaRPr sz="2500">
              <a:solidFill>
                <a:schemeClr val="dk1"/>
              </a:solidFill>
              <a:latin typeface="Century Gothic"/>
              <a:ea typeface="Century Gothic"/>
              <a:cs typeface="Century Gothic"/>
              <a:sym typeface="Century Gothic"/>
            </a:endParaRPr>
          </a:p>
        </p:txBody>
      </p:sp>
      <p:sp>
        <p:nvSpPr>
          <p:cNvPr id="138" name="Google Shape;138;p21"/>
          <p:cNvSpPr txBox="1"/>
          <p:nvPr/>
        </p:nvSpPr>
        <p:spPr>
          <a:xfrm>
            <a:off x="769125" y="528650"/>
            <a:ext cx="8229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500" b="1">
              <a:latin typeface="Old Standard TT"/>
              <a:ea typeface="Old Standard TT"/>
              <a:cs typeface="Old Standard TT"/>
              <a:sym typeface="Old Standard TT"/>
            </a:endParaRPr>
          </a:p>
        </p:txBody>
      </p:sp>
      <p:sp>
        <p:nvSpPr>
          <p:cNvPr id="139" name="Google Shape;139;p21"/>
          <p:cNvSpPr txBox="1">
            <a:spLocks noGrp="1"/>
          </p:cNvSpPr>
          <p:nvPr>
            <p:ph type="title"/>
          </p:nvPr>
        </p:nvSpPr>
        <p:spPr>
          <a:xfrm>
            <a:off x="415658" y="474500"/>
            <a:ext cx="11360700" cy="83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900" b="1">
                <a:solidFill>
                  <a:srgbClr val="FFFFFF"/>
                </a:solidFill>
                <a:latin typeface="Old Standard TT"/>
                <a:ea typeface="Old Standard TT"/>
                <a:cs typeface="Old Standard TT"/>
                <a:sym typeface="Old Standard TT"/>
              </a:rPr>
              <a:t>Natural Language Processing</a:t>
            </a:r>
            <a:endParaRPr sz="4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t="36180" b="33460"/>
          <a:stretch/>
        </p:blipFill>
        <p:spPr>
          <a:xfrm>
            <a:off x="152400" y="2523225"/>
            <a:ext cx="11752048" cy="2756924"/>
          </a:xfrm>
          <a:prstGeom prst="rect">
            <a:avLst/>
          </a:prstGeom>
          <a:noFill/>
          <a:ln>
            <a:noFill/>
          </a:ln>
        </p:spPr>
      </p:pic>
      <p:sp>
        <p:nvSpPr>
          <p:cNvPr id="145" name="Google Shape;145;p22"/>
          <p:cNvSpPr txBox="1"/>
          <p:nvPr/>
        </p:nvSpPr>
        <p:spPr>
          <a:xfrm>
            <a:off x="420550" y="628475"/>
            <a:ext cx="11526600" cy="1908600"/>
          </a:xfrm>
          <a:prstGeom prst="rect">
            <a:avLst/>
          </a:prstGeom>
          <a:noFill/>
          <a:ln>
            <a:noFill/>
          </a:ln>
        </p:spPr>
        <p:txBody>
          <a:bodyPr spcFirstLastPara="1" wrap="square" lIns="91425" tIns="45700" rIns="91425" bIns="45700" anchor="t" anchorCtr="0">
            <a:spAutoFit/>
          </a:bodyPr>
          <a:lstStyle/>
          <a:p>
            <a:pPr marL="457200" marR="0" lvl="0" indent="-469900" algn="l" rtl="0">
              <a:spcBef>
                <a:spcPts val="0"/>
              </a:spcBef>
              <a:spcAft>
                <a:spcPts val="0"/>
              </a:spcAft>
              <a:buClr>
                <a:schemeClr val="dk1"/>
              </a:buClr>
              <a:buSzPts val="3400"/>
              <a:buFont typeface="Old Standard TT"/>
              <a:buChar char="⮚"/>
            </a:pPr>
            <a:r>
              <a:rPr lang="en-US" sz="3400" b="1">
                <a:solidFill>
                  <a:schemeClr val="dk1"/>
                </a:solidFill>
                <a:latin typeface="Old Standard TT"/>
                <a:ea typeface="Old Standard TT"/>
                <a:cs typeface="Old Standard TT"/>
                <a:sym typeface="Old Standard TT"/>
              </a:rPr>
              <a:t>Pre-processing of data:</a:t>
            </a:r>
            <a:endParaRPr sz="1600">
              <a:latin typeface="Old Standard TT"/>
              <a:ea typeface="Old Standard TT"/>
              <a:cs typeface="Old Standard TT"/>
              <a:sym typeface="Old Standard TT"/>
            </a:endParaRPr>
          </a:p>
          <a:p>
            <a:pPr marL="0" marR="0" lvl="0" indent="0" algn="l" rtl="0">
              <a:spcBef>
                <a:spcPts val="0"/>
              </a:spcBef>
              <a:spcAft>
                <a:spcPts val="0"/>
              </a:spcAft>
              <a:buNone/>
            </a:pPr>
            <a:endParaRPr sz="20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200">
                <a:solidFill>
                  <a:schemeClr val="dk1"/>
                </a:solidFill>
                <a:latin typeface="Century Gothic"/>
                <a:ea typeface="Century Gothic"/>
                <a:cs typeface="Century Gothic"/>
                <a:sym typeface="Century Gothic"/>
              </a:rPr>
              <a:t>	</a:t>
            </a:r>
            <a:r>
              <a:rPr lang="en-US" sz="2200">
                <a:solidFill>
                  <a:schemeClr val="dk1"/>
                </a:solidFill>
                <a:latin typeface="Old Standard TT"/>
                <a:ea typeface="Old Standard TT"/>
                <a:cs typeface="Old Standard TT"/>
                <a:sym typeface="Old Standard TT"/>
              </a:rPr>
              <a:t>Cleaning up the text data is necessary to highlight attributes that we’re going to want our machine learning system to pick up on.</a:t>
            </a:r>
            <a:endParaRPr sz="2200">
              <a:solidFill>
                <a:schemeClr val="dk1"/>
              </a:solidFill>
              <a:latin typeface="Old Standard TT"/>
              <a:ea typeface="Old Standard TT"/>
              <a:cs typeface="Old Standard TT"/>
              <a:sym typeface="Old Standard TT"/>
            </a:endParaRPr>
          </a:p>
          <a:p>
            <a:pPr marL="0" marR="0" lvl="0" indent="0" algn="l" rtl="0">
              <a:spcBef>
                <a:spcPts val="0"/>
              </a:spcBef>
              <a:spcAft>
                <a:spcPts val="0"/>
              </a:spcAft>
              <a:buNone/>
            </a:pP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t>Preprocessing Stages</a:t>
            </a:r>
            <a:endParaRPr/>
          </a:p>
        </p:txBody>
      </p:sp>
      <p:sp>
        <p:nvSpPr>
          <p:cNvPr id="151" name="Google Shape;151;p23"/>
          <p:cNvSpPr txBox="1">
            <a:spLocks noGrp="1"/>
          </p:cNvSpPr>
          <p:nvPr>
            <p:ph type="body" idx="1"/>
          </p:nvPr>
        </p:nvSpPr>
        <p:spPr>
          <a:xfrm>
            <a:off x="415600" y="2007600"/>
            <a:ext cx="5413800" cy="4101600"/>
          </a:xfrm>
          <a:prstGeom prst="rect">
            <a:avLst/>
          </a:prstGeom>
        </p:spPr>
        <p:txBody>
          <a:bodyPr spcFirstLastPara="1" wrap="square" lIns="121900" tIns="121900" rIns="121900" bIns="121900" anchor="t" anchorCtr="0">
            <a:noAutofit/>
          </a:bodyPr>
          <a:lstStyle/>
          <a:p>
            <a:pPr marL="0" lvl="0" indent="0" algn="l" rtl="0">
              <a:lnSpc>
                <a:spcPct val="95000"/>
              </a:lnSpc>
              <a:spcBef>
                <a:spcPts val="0"/>
              </a:spcBef>
              <a:spcAft>
                <a:spcPts val="0"/>
              </a:spcAft>
              <a:buSzPts val="1018"/>
              <a:buNone/>
            </a:pPr>
            <a:r>
              <a:rPr lang="en-US" sz="2000">
                <a:solidFill>
                  <a:schemeClr val="accent1"/>
                </a:solidFill>
                <a:latin typeface="Arial"/>
                <a:ea typeface="Arial"/>
                <a:cs typeface="Arial"/>
                <a:sym typeface="Arial"/>
              </a:rPr>
              <a:t>Tokenization:</a:t>
            </a:r>
            <a:endParaRPr sz="2000">
              <a:solidFill>
                <a:schemeClr val="accent1"/>
              </a:solidFill>
              <a:latin typeface="Arial"/>
              <a:ea typeface="Arial"/>
              <a:cs typeface="Arial"/>
              <a:sym typeface="Arial"/>
            </a:endParaRPr>
          </a:p>
          <a:p>
            <a:pPr marL="0" lvl="0" indent="0" algn="l" rtl="0">
              <a:lnSpc>
                <a:spcPct val="95000"/>
              </a:lnSpc>
              <a:spcBef>
                <a:spcPts val="1600"/>
              </a:spcBef>
              <a:spcAft>
                <a:spcPts val="0"/>
              </a:spcAft>
              <a:buSzPts val="1018"/>
              <a:buNone/>
            </a:pPr>
            <a:r>
              <a:rPr lang="en-US" sz="2000">
                <a:solidFill>
                  <a:schemeClr val="accent1"/>
                </a:solidFill>
                <a:latin typeface="Arial"/>
                <a:ea typeface="Arial"/>
                <a:cs typeface="Arial"/>
                <a:sym typeface="Arial"/>
              </a:rPr>
              <a:t>Tokenization is splitting a phrase, sentence, paragraph, or an entire text document into smaller units. Each of these smaller units are called tokens.</a:t>
            </a:r>
            <a:endParaRPr sz="2000">
              <a:solidFill>
                <a:schemeClr val="accent1"/>
              </a:solidFill>
              <a:latin typeface="Arial"/>
              <a:ea typeface="Arial"/>
              <a:cs typeface="Arial"/>
              <a:sym typeface="Arial"/>
            </a:endParaRPr>
          </a:p>
          <a:p>
            <a:pPr marL="457200" lvl="0" indent="-355600" algn="l" rtl="0">
              <a:lnSpc>
                <a:spcPct val="95000"/>
              </a:lnSpc>
              <a:spcBef>
                <a:spcPts val="1600"/>
              </a:spcBef>
              <a:spcAft>
                <a:spcPts val="0"/>
              </a:spcAft>
              <a:buClr>
                <a:schemeClr val="accent1"/>
              </a:buClr>
              <a:buSzPts val="2000"/>
              <a:buFont typeface="Arial"/>
              <a:buChar char="●"/>
            </a:pPr>
            <a:r>
              <a:rPr lang="en-US" sz="2000">
                <a:solidFill>
                  <a:schemeClr val="accent1"/>
                </a:solidFill>
                <a:latin typeface="Arial"/>
                <a:ea typeface="Arial"/>
                <a:cs typeface="Arial"/>
                <a:sym typeface="Arial"/>
              </a:rPr>
              <a:t>Word tokenize: to split a sentence into tokens or words</a:t>
            </a:r>
            <a:endParaRPr sz="2000">
              <a:solidFill>
                <a:schemeClr val="accent1"/>
              </a:solidFill>
              <a:latin typeface="Arial"/>
              <a:ea typeface="Arial"/>
              <a:cs typeface="Arial"/>
              <a:sym typeface="Arial"/>
            </a:endParaRPr>
          </a:p>
          <a:p>
            <a:pPr marL="457200" lvl="0" indent="-355600" algn="l" rtl="0">
              <a:lnSpc>
                <a:spcPct val="95000"/>
              </a:lnSpc>
              <a:spcBef>
                <a:spcPts val="0"/>
              </a:spcBef>
              <a:spcAft>
                <a:spcPts val="0"/>
              </a:spcAft>
              <a:buClr>
                <a:schemeClr val="accent1"/>
              </a:buClr>
              <a:buSzPts val="2000"/>
              <a:buFont typeface="Arial"/>
              <a:buChar char="●"/>
            </a:pPr>
            <a:r>
              <a:rPr lang="en-US" sz="2000">
                <a:solidFill>
                  <a:schemeClr val="accent1"/>
                </a:solidFill>
                <a:latin typeface="Arial"/>
                <a:ea typeface="Arial"/>
                <a:cs typeface="Arial"/>
                <a:sym typeface="Arial"/>
              </a:rPr>
              <a:t>Sentence tokenize: to split a document or paragraph into sentences</a:t>
            </a:r>
            <a:endParaRPr sz="2000">
              <a:solidFill>
                <a:schemeClr val="accent1"/>
              </a:solidFill>
              <a:latin typeface="Arial"/>
              <a:ea typeface="Arial"/>
              <a:cs typeface="Arial"/>
              <a:sym typeface="Arial"/>
            </a:endParaRPr>
          </a:p>
          <a:p>
            <a:pPr marL="0" lvl="0" indent="0" algn="l" rtl="0">
              <a:lnSpc>
                <a:spcPct val="95000"/>
              </a:lnSpc>
              <a:spcBef>
                <a:spcPts val="1600"/>
              </a:spcBef>
              <a:spcAft>
                <a:spcPts val="0"/>
              </a:spcAft>
              <a:buSzPts val="1018"/>
              <a:buNone/>
            </a:pPr>
            <a:endParaRPr sz="2000">
              <a:solidFill>
                <a:schemeClr val="accent1"/>
              </a:solidFill>
              <a:latin typeface="Arial"/>
              <a:ea typeface="Arial"/>
              <a:cs typeface="Arial"/>
              <a:sym typeface="Arial"/>
            </a:endParaRPr>
          </a:p>
          <a:p>
            <a:pPr marL="0" lvl="0" indent="0" algn="l" rtl="0">
              <a:lnSpc>
                <a:spcPct val="95000"/>
              </a:lnSpc>
              <a:spcBef>
                <a:spcPts val="1600"/>
              </a:spcBef>
              <a:spcAft>
                <a:spcPts val="1600"/>
              </a:spcAft>
              <a:buSzPts val="1018"/>
              <a:buNone/>
            </a:pPr>
            <a:r>
              <a:rPr lang="en-US" sz="2000">
                <a:solidFill>
                  <a:schemeClr val="accent1"/>
                </a:solidFill>
                <a:latin typeface="Arial"/>
                <a:ea typeface="Arial"/>
                <a:cs typeface="Arial"/>
                <a:sym typeface="Arial"/>
              </a:rPr>
              <a:t>	</a:t>
            </a:r>
            <a:endParaRPr sz="2000">
              <a:solidFill>
                <a:schemeClr val="accent1"/>
              </a:solidFill>
              <a:latin typeface="Arial"/>
              <a:ea typeface="Arial"/>
              <a:cs typeface="Arial"/>
              <a:sym typeface="Arial"/>
            </a:endParaRPr>
          </a:p>
        </p:txBody>
      </p:sp>
      <p:sp>
        <p:nvSpPr>
          <p:cNvPr id="152" name="Google Shape;152;p23"/>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p>
            <a:pPr marL="457200" lvl="0" indent="0" algn="l" rtl="0">
              <a:spcBef>
                <a:spcPts val="0"/>
              </a:spcBef>
              <a:spcAft>
                <a:spcPts val="0"/>
              </a:spcAft>
              <a:buNone/>
            </a:pPr>
            <a:r>
              <a:rPr lang="en-US" sz="1900" b="1">
                <a:solidFill>
                  <a:schemeClr val="accent1"/>
                </a:solidFill>
                <a:latin typeface="Arial"/>
                <a:ea typeface="Arial"/>
                <a:cs typeface="Arial"/>
                <a:sym typeface="Arial"/>
              </a:rPr>
              <a:t>Stopword Removal:</a:t>
            </a:r>
            <a:endParaRPr sz="1900" b="1">
              <a:solidFill>
                <a:schemeClr val="accent1"/>
              </a:solidFill>
              <a:latin typeface="Arial"/>
              <a:ea typeface="Arial"/>
              <a:cs typeface="Arial"/>
              <a:sym typeface="Arial"/>
            </a:endParaRPr>
          </a:p>
          <a:p>
            <a:pPr marL="457200" lvl="0" indent="-349250" algn="l" rtl="0">
              <a:spcBef>
                <a:spcPts val="1600"/>
              </a:spcBef>
              <a:spcAft>
                <a:spcPts val="0"/>
              </a:spcAft>
              <a:buClr>
                <a:schemeClr val="accent1"/>
              </a:buClr>
              <a:buSzPts val="1900"/>
              <a:buFont typeface="Arial"/>
              <a:buChar char="●"/>
            </a:pPr>
            <a:r>
              <a:rPr lang="en-US" sz="1900">
                <a:solidFill>
                  <a:schemeClr val="accent1"/>
                </a:solidFill>
                <a:latin typeface="Arial"/>
                <a:ea typeface="Arial"/>
                <a:cs typeface="Arial"/>
                <a:sym typeface="Arial"/>
              </a:rPr>
              <a:t>Stopwords are the most common words in any natural language.</a:t>
            </a:r>
            <a:endParaRPr sz="1900">
              <a:solidFill>
                <a:schemeClr val="accent1"/>
              </a:solidFill>
              <a:latin typeface="Arial"/>
              <a:ea typeface="Arial"/>
              <a:cs typeface="Arial"/>
              <a:sym typeface="Arial"/>
            </a:endParaRPr>
          </a:p>
          <a:p>
            <a:pPr marL="457200" lvl="0" indent="-349250" algn="l" rtl="0">
              <a:spcBef>
                <a:spcPts val="0"/>
              </a:spcBef>
              <a:spcAft>
                <a:spcPts val="0"/>
              </a:spcAft>
              <a:buClr>
                <a:schemeClr val="accent1"/>
              </a:buClr>
              <a:buSzPts val="1900"/>
              <a:buFont typeface="Arial"/>
              <a:buChar char="●"/>
            </a:pPr>
            <a:r>
              <a:rPr lang="en-US" sz="1900">
                <a:solidFill>
                  <a:schemeClr val="accent1"/>
                </a:solidFill>
                <a:latin typeface="Arial"/>
                <a:ea typeface="Arial"/>
                <a:cs typeface="Arial"/>
                <a:sym typeface="Arial"/>
              </a:rPr>
              <a:t> For the analyzing text data and building NLP models, these stopwords don't add much value to the meaning of the document.</a:t>
            </a:r>
            <a:endParaRPr sz="1900">
              <a:solidFill>
                <a:schemeClr val="accent1"/>
              </a:solidFill>
              <a:latin typeface="Arial"/>
              <a:ea typeface="Arial"/>
              <a:cs typeface="Arial"/>
              <a:sym typeface="Arial"/>
            </a:endParaRPr>
          </a:p>
          <a:p>
            <a:pPr marL="457200" lvl="0" indent="-349250" algn="l" rtl="0">
              <a:spcBef>
                <a:spcPts val="0"/>
              </a:spcBef>
              <a:spcAft>
                <a:spcPts val="0"/>
              </a:spcAft>
              <a:buClr>
                <a:schemeClr val="accent1"/>
              </a:buClr>
              <a:buSzPts val="1900"/>
              <a:buFont typeface="Arial"/>
              <a:buChar char="●"/>
            </a:pPr>
            <a:r>
              <a:rPr lang="en-US" sz="1900">
                <a:solidFill>
                  <a:schemeClr val="accent1"/>
                </a:solidFill>
                <a:latin typeface="Arial"/>
                <a:ea typeface="Arial"/>
                <a:cs typeface="Arial"/>
                <a:sym typeface="Arial"/>
              </a:rPr>
              <a:t>NLTK has a list of stopwords stored in 16 different languages.</a:t>
            </a:r>
            <a:endParaRPr sz="1900">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Widescreen</PresentationFormat>
  <Paragraphs>213</Paragraphs>
  <Slides>22</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Century Gothic</vt:lpstr>
      <vt:lpstr>Noto Sans Symbols</vt:lpstr>
      <vt:lpstr>Roboto</vt:lpstr>
      <vt:lpstr>Merriweather</vt:lpstr>
      <vt:lpstr>Old Standard TT</vt:lpstr>
      <vt:lpstr>Times New Roman</vt:lpstr>
      <vt:lpstr>Arial</vt:lpstr>
      <vt:lpstr>Paradigm</vt:lpstr>
      <vt:lpstr>PowerPoint Presentation</vt:lpstr>
      <vt:lpstr>Introduction</vt:lpstr>
      <vt:lpstr>Objective</vt:lpstr>
      <vt:lpstr>Literature survey</vt:lpstr>
      <vt:lpstr>PowerPoint Presentation</vt:lpstr>
      <vt:lpstr>           Flowchart</vt:lpstr>
      <vt:lpstr>Natural Language Processing</vt:lpstr>
      <vt:lpstr>PowerPoint Presentation</vt:lpstr>
      <vt:lpstr>Preprocessing Stages</vt:lpstr>
      <vt:lpstr>Preprocessing Stages </vt:lpstr>
      <vt:lpstr>PowerPoint Presentation</vt:lpstr>
      <vt:lpstr>PowerPoint Presentation</vt:lpstr>
      <vt:lpstr>Specifications</vt:lpstr>
      <vt:lpstr>    Results</vt:lpstr>
      <vt:lpstr>    Results</vt:lpstr>
      <vt:lpstr>    Results</vt:lpstr>
      <vt:lpstr>PowerPoint Presentation</vt:lpstr>
      <vt:lpstr>Confusion Matrix</vt:lpstr>
      <vt:lpstr>Applications</vt:lpstr>
      <vt:lpstr>Conclusion</vt:lpstr>
      <vt:lpstr>References</vt:lpstr>
      <vt:lpstr>Abstract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1</cp:revision>
  <dcterms:modified xsi:type="dcterms:W3CDTF">2021-04-27T06:28:28Z</dcterms:modified>
</cp:coreProperties>
</file>