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4A5D0B-6713-4764-8F1B-6378FA38A111}">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 name="Untitled Section" id="{9C1A9672-F298-4B88-A315-508C631B7FF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208353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144253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874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308453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66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43403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358540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170727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8827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3D70-CDFD-4489-B2B6-8AF1DC331577}"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375297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7D3D70-CDFD-4489-B2B6-8AF1DC331577}"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204678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7D3D70-CDFD-4489-B2B6-8AF1DC331577}"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64032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7D3D70-CDFD-4489-B2B6-8AF1DC331577}"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251332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D3D70-CDFD-4489-B2B6-8AF1DC331577}"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233313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D3D70-CDFD-4489-B2B6-8AF1DC331577}"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267527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7D3D70-CDFD-4489-B2B6-8AF1DC331577}"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93683-A6E1-441E-986C-410DF0CCFA96}" type="slidenum">
              <a:rPr lang="en-IN" smtClean="0"/>
              <a:t>‹#›</a:t>
            </a:fld>
            <a:endParaRPr lang="en-IN"/>
          </a:p>
        </p:txBody>
      </p:sp>
    </p:spTree>
    <p:extLst>
      <p:ext uri="{BB962C8B-B14F-4D97-AF65-F5344CB8AC3E}">
        <p14:creationId xmlns:p14="http://schemas.microsoft.com/office/powerpoint/2010/main" val="178639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7D3D70-CDFD-4489-B2B6-8AF1DC331577}" type="datetimeFigureOut">
              <a:rPr lang="en-IN" smtClean="0"/>
              <a:t>03-12-2022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493683-A6E1-441E-986C-410DF0CCFA96}" type="slidenum">
              <a:rPr lang="en-IN" smtClean="0"/>
              <a:t>‹#›</a:t>
            </a:fld>
            <a:endParaRPr lang="en-IN"/>
          </a:p>
        </p:txBody>
      </p:sp>
    </p:spTree>
    <p:extLst>
      <p:ext uri="{BB962C8B-B14F-4D97-AF65-F5344CB8AC3E}">
        <p14:creationId xmlns:p14="http://schemas.microsoft.com/office/powerpoint/2010/main" val="829306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609600"/>
            <a:ext cx="8596668" cy="1320800"/>
          </a:xfrm>
        </p:spPr>
        <p:txBody>
          <a:bodyPr/>
          <a:lstStyle/>
          <a:p>
            <a:r>
              <a:rPr lang="en-IN" dirty="0" smtClean="0"/>
              <a:t>Analysis of TRT for Concerning regions</a:t>
            </a:r>
            <a:endParaRPr lang="en-IN" dirty="0"/>
          </a:p>
        </p:txBody>
      </p:sp>
      <p:pic>
        <p:nvPicPr>
          <p:cNvPr id="5" name="Content Placeholder 4"/>
          <p:cNvPicPr>
            <a:picLocks noGrp="1" noChangeAspect="1"/>
          </p:cNvPicPr>
          <p:nvPr>
            <p:ph sz="half" idx="1"/>
          </p:nvPr>
        </p:nvPicPr>
        <p:blipFill>
          <a:blip r:embed="rId2"/>
          <a:stretch>
            <a:fillRect/>
          </a:stretch>
        </p:blipFill>
        <p:spPr>
          <a:xfrm>
            <a:off x="212435" y="1930400"/>
            <a:ext cx="4793673" cy="3897745"/>
          </a:xfrm>
          <a:prstGeom prst="rect">
            <a:avLst/>
          </a:prstGeom>
        </p:spPr>
      </p:pic>
      <p:sp>
        <p:nvSpPr>
          <p:cNvPr id="4" name="Content Placeholder 3"/>
          <p:cNvSpPr>
            <a:spLocks noGrp="1"/>
          </p:cNvSpPr>
          <p:nvPr>
            <p:ph sz="half" idx="2"/>
          </p:nvPr>
        </p:nvSpPr>
        <p:spPr/>
        <p:txBody>
          <a:bodyPr>
            <a:normAutofit/>
          </a:bodyPr>
          <a:lstStyle/>
          <a:p>
            <a:r>
              <a:rPr lang="en-IN" dirty="0" smtClean="0"/>
              <a:t>We see that there are many cases where the time taken for resolution is very high.</a:t>
            </a:r>
          </a:p>
          <a:p>
            <a:r>
              <a:rPr lang="en-IN" dirty="0" smtClean="0"/>
              <a:t>To understand such cases we have to take those outlier data points and deep dive into those </a:t>
            </a:r>
            <a:r>
              <a:rPr lang="en-IN" dirty="0" err="1" smtClean="0"/>
              <a:t>regions.We</a:t>
            </a:r>
            <a:r>
              <a:rPr lang="en-IN" dirty="0" smtClean="0"/>
              <a:t> use </a:t>
            </a:r>
            <a:r>
              <a:rPr lang="en-IN" dirty="0" err="1" smtClean="0"/>
              <a:t>seaborn</a:t>
            </a:r>
            <a:r>
              <a:rPr lang="en-IN" dirty="0" smtClean="0"/>
              <a:t> library for that purpose.</a:t>
            </a:r>
            <a:endParaRPr lang="en-US" dirty="0" smtClean="0"/>
          </a:p>
          <a:p>
            <a:r>
              <a:rPr lang="en-US" dirty="0" err="1" smtClean="0"/>
              <a:t>sns.boxplot</a:t>
            </a:r>
            <a:r>
              <a:rPr lang="en-US" dirty="0" smtClean="0"/>
              <a:t>(data['Total Resolution Time x Blocked By'])</a:t>
            </a:r>
            <a:endParaRPr lang="en-IN" dirty="0" smtClean="0"/>
          </a:p>
          <a:p>
            <a:pPr marL="0" indent="0">
              <a:buNone/>
            </a:pPr>
            <a:endParaRPr lang="en-IN" dirty="0"/>
          </a:p>
        </p:txBody>
      </p:sp>
    </p:spTree>
    <p:extLst>
      <p:ext uri="{BB962C8B-B14F-4D97-AF65-F5344CB8AC3E}">
        <p14:creationId xmlns:p14="http://schemas.microsoft.com/office/powerpoint/2010/main" val="37139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of high TRT cases assigned to the under performing Analysts</a:t>
            </a:r>
            <a:endParaRPr lang="en-IN" dirty="0"/>
          </a:p>
        </p:txBody>
      </p:sp>
      <p:pic>
        <p:nvPicPr>
          <p:cNvPr id="5" name="Content Placeholder 4"/>
          <p:cNvPicPr>
            <a:picLocks noGrp="1" noChangeAspect="1"/>
          </p:cNvPicPr>
          <p:nvPr>
            <p:ph sz="half" idx="1"/>
          </p:nvPr>
        </p:nvPicPr>
        <p:blipFill>
          <a:blip r:embed="rId2"/>
          <a:stretch>
            <a:fillRect/>
          </a:stretch>
        </p:blipFill>
        <p:spPr>
          <a:xfrm>
            <a:off x="683491" y="2327564"/>
            <a:ext cx="4598121" cy="3666835"/>
          </a:xfrm>
          <a:prstGeom prst="rect">
            <a:avLst/>
          </a:prstGeom>
        </p:spPr>
      </p:pic>
      <p:sp>
        <p:nvSpPr>
          <p:cNvPr id="6" name="AutoShape 2" descr="data:image/png;base64,iVBORw0KGgoAAAANSUhEUgAAAYUAAAEGCAYAAACKB4k+AAAAOXRFWHRTb2Z0d2FyZQBNYXRwbG90bGliIHZlcnNpb24zLjUuMSwgaHR0cHM6Ly9tYXRwbG90bGliLm9yZy/YYfK9AAAACXBIWXMAAAsTAAALEwEAmpwYAAAV1ElEQVR4nO3df7RdZX3n8feHgEDVViIXGgk21EltARXGiO0w41SpgrU11Eobp7ZRmWK7kNG1dJwwM8tabdZiLduxVkudFIH4o6bRiqRWrRhFa2fGEBSBBFOiUEgTkyvq8lcbm/idP85zNyc3N+ESss+9yX2/1rpr7/3sZ+/zDYebT/avZ6eqkCQJ4JiZLkCSNHsYCpKkjqEgSeoYCpKkjqEgSeocO9MFPBInn3xyLVq0aKbLkKQjyq233vr1qhqbat0RHQqLFi1i48aNM12GJB1Rkvzjgdb1dvooyZOT3Db08+0kr0kyP8lNSe5u05OGtrkyydYkW5Jc2FdtkqSp9RYKVbWlqs6pqnOApwPfB24AVgDrq2oxsL4tk+RMYBlwFnARcHWSeX3VJ0na36guNF8AfKWq/hFYCqxu7auBi9v8UmBNVe2uqnuArcB5I6pPksToQmEZ8P42f2pV7QBo01Na+2nA/UPbbGttkqQR6T0UkjwKeCHwgYfqOkXbfgMzJbksycYkG8fHxw9HiZKkZhRHCs8HvlBVO9vyziQLANp0V2vfBpw+tN1CYPvknVXVqqpaUlVLxsamvKNKknSIRhEKL+HBU0cA64DlbX45cONQ+7Ikxyc5A1gMbBhBfZKkptfnFJL8CPBc4JVDzVcBa5NcCtwHXAJQVZuSrAU2A3uAy6tqb5/1SZL21WsoVNX3gcdPanuAwd1IU/VfCazssyZJ0oEd0U80a+64701PmekSjnpPfMMdM12CZgEHxJMkdQwFSVLHUJAkdQwFSVLHUJAkdQwFSVLHUJAkdQwFSVLHUJAkdQwFSVLHUJAkdQwFSVLHUJAkdQwFSVLHUJAkdQwFSVLHUJAkdQwFSVLHUJAkdQwFSVLHUJAkdXoNhSSPS/LBJF9OcleSn0syP8lNSe5u05OG+l+ZZGuSLUku7LM2SdL++j5SeBvw8ar6aeBpwF3ACmB9VS0G1rdlkpwJLAPOAi4Crk4yr+f6JElDeguFJD8KPAt4F0BV/aCqvgUsBVa3bquBi9v8UmBNVe2uqnuArcB5fdUnSdpfn0cKPwmMA9cl+WKSa5I8Gji1qnYAtOkprf9pwP1D229rbftIclmSjUk2jo+P91i+JM09fYbCscC/Bf6sqs4Fvkc7VXQAmaKt9muoWlVVS6pqydjY2OGpVJIE9BsK24BtVfX5tvxBBiGxM8kCgDbdNdT/9KHtFwLbe6xPkjRJb6FQVV8D7k/y5NZ0AbAZWAcsb23LgRvb/DpgWZLjk5wBLAY29FWfJGl/x/a8/yuA9yV5FPBV4OUMgmhtkkuB+4BLAKpqU5K1DIJjD3B5Ve3tuT5J0pBeQ6GqbgOWTLHqggP0Xwms7LMmSdKB+USzJKljKEiSOoaCJKljKEiSOoaCJKljKEiSOoaCJKljKEiSOoaCJKljKEiSOoaCJKljKEiSOoaCJKljKEiSOoaCJKljKEiSOoaCJKljKEiSOoaCJKljKEiSOoaCJKnTaygkuTfJHUluS7Kxtc1PclOSu9v0pKH+VybZmmRLkgv7rE2StL9RHCk8u6rOqaolbXkFsL6qFgPr2zJJzgSWAWcBFwFXJ5k3gvokSc1MnD5aCqxu86uBi4fa11TV7qq6B9gKnDf68iRp7uo7FAr4RJJbk1zW2k6tqh0AbXpKaz8NuH9o222tbR9JLkuyMcnG8fHxHkuXpLnn2J73f35VbU9yCnBTki8fpG+maKv9GqpWAasAlixZst96SdKh6/VIoaq2t+ku4AYGp4N2JlkA0Ka7WvdtwOlDmy8EtvdZnyRpX72FQpJHJ3nsxDzwPOBOYB2wvHVbDtzY5tcBy5Icn+QMYDGwoa/6JEn76/P00anADUkmPucvqurjSW4B1ia5FLgPuASgqjYlWQtsBvYAl1fV3h7rkyRN0lsoVNVXgadN0f4AcMEBtlkJrOyrJknSwflEsySpYyhIkjqGgiSpYyhIkjqGgiSpYyhIkjqGgiSpYyhIkjqGgiSpYyhIkjqGgiSpYyhIkjp9v2Rn1nj6f333TJcwJ9z6lt+a6RIkPQIeKUiSOoaCJKljKEiSOoaCJKljKEiSOoaCJKljKEiSOoaCJKnTeygkmZfki0k+0pbnJ7kpyd1tetJQ3yuTbE2yJcmFfdcmSdrXKI4UXg3cNbS8AlhfVYuB9W2ZJGcCy4CzgIuAq5PMG0F9kqSm11BIshB4AXDNUPNSYHWbXw1cPNS+pqp2V9U9wFbgvD7rkyTtq+8jhT8GXg/8cKjt1KraAdCmp7T204D7h/pta22SpBHpLRSS/BKwq6pune4mU7TVFPu9LMnGJBvHx8cfUY2SpH1NKxSSrJ9O2yTnAy9Mci+wBnhOkvcCO5MsaPtYAOxq/bcBpw9tvxDYPnmnVbWqqpZU1ZKxsbHplC9JmqaDhkKSE5LMB05OclK7c2h+kkXAEw62bVVdWVULq2oRgwvIn6qqlwLrgOWt23Lgxja/DliW5PgkZwCLgQ2H+geTJD18D/U+hVcCr2EQALfy4CmebwN/eoifeRWwNsmlwH3AJQBVtSnJWmAzsAe4vKr2HuJnSJIOwUFDoareBrwtyRVV9fZD/ZCquhm4uc0/AFxwgH4rgZWH+jmSpEdmWm9eq6q3J/l3wKLhbarK15lJ0lFkWqGQ5D3Ak4DbgIlTOgUYCpJ0FJnuO5qXAGdW1X63iEqSjh7TfU7hTuDH+yxEkjTzpnukcDKwOckGYPdEY1W9sJeqJEkzYrqh8MY+i5AkzQ7TvfvoM30XIkmaedO9++g7PDgO0aOA44DvVdWP9lWYJGn0pnuk8Njh5SQX47DWknTUOaRRUqvqw8BzDm8pkqSZNt3TRy8aWjyGwXMLPrMgSUeZ6d599MtD83uAexm8KU2SdBSZ7jWFl/ddiCRp5k33JTsLk9yQZFeSnUn+qr1/WZJ0FJnuhebrGLwE5wkM3pv8161NknQUmW4ojFXVdVW1p/1cD/guTEk6ykw3FL6e5KVJ5rWflwIP9FmYJGn0phsKrwB+DfgasAN4MeDFZ0k6ykz3ltQ3A8ur6psASeYDf8ggLCRJR4npHik8dSIQAKrqG8C5/ZQkSZop0w2FY5KcNLHQjhSme5QhSTpCTPcv9j8C/k+SDzIY3uLXgJW9VSVJmhHTOlKoqncDvwrsBMaBF1XVew62TZITkmxI8qUkm5L8fmufn+SmJHe36fARyJVJtibZkuTCQ/9jSZIOxbRPAVXVZmDzw9j3buA5VfXdJMcBn0vyMeBFwPqquirJCmAF8N+SnAksA85i8JDcJ5P8VFXtfRifKUl6BA5p6OzpqIHvtsXj2k8xGEhvdWtfDVzc5pcCa6pqd1XdA2zFdzZI0kj1FgoA7UG324BdwE1V9Xng1KraAdCmp7TupwH3D22+rbVN3udlSTYm2Tg+Pt5n+ZI05/QaClW1t6rOARYC5yU5+yDdM9UuptjnqqpaUlVLxsYcaUOSDqdeQ2FCVX0LuBm4CNiZZAFAm+5q3bYBpw9tthDYPor6JEkDvYVCkrEkj2vzJwK/AHyZwWiry1u35cCNbX4dsCzJ8UnOABYDG/qqT5K0vz4fQFsArE4yj0H4rK2qjyT5v8DaJJcC9wGXAFTVpiRrGdzhtAe43DuPJGm0eguFqrqdKYbCqKoHgAsOsM1KfChOkmbMSK4pSJKODIaCJKljKEiSOoaCJKljKEiSOoaCJKljKEiSOoaCJKljKEiSOoaCJKljKEiSOoaCJKljKEiSOoaCJKljKEiSOoaCJKljKEiSOoaCJKljKEiSOoaCJKljKEiSOr2FQpLTk3w6yV1JNiV5dWufn+SmJHe36UlD21yZZGuSLUku7Ks2SdLU+jxS2AO8tqp+BvhZ4PIkZwIrgPVVtRhY35Zp65YBZwEXAVcnmddjfZKkSXoLharaUVVfaPPfAe4CTgOWAqtbt9XAxW1+KbCmqnZX1T3AVuC8vuqTJO1vJNcUkiwCzgU+D5xaVTtgEBzAKa3bacD9Q5tta22T93VZko1JNo6Pj/datyTNNb2HQpLHAH8FvKaqvn2wrlO01X4NVauqaklVLRkbGztcZUqS6DkUkhzHIBDeV1Ufas07kyxo6xcAu1r7NuD0oc0XAtv7rE+StK8+7z4K8C7grqr6X0Or1gHL2/xy4Mah9mVJjk9yBrAY2NBXfZKk/R3b477PB34TuCPJba3tvwNXAWuTXArcB1wCUFWbkqwFNjO4c+nyqtrbY32SpEl6C4Wq+hxTXycAuOAA26wEVvZVkyTp4HyiWZLUMRQkSR1DQZLUMRQkSR1DQZLUMRQkSR1DQZLUMRQkSR1DQZLUMRQkSR1DQZLUMRQkSR1DQZLUMRQkSR1DQZLUMRQkSR1DQZLUMRQkSR1DQZLUMRQkSR1DQZLU6S0UklybZFeSO4fa5ie5KcndbXrS0Lork2xNsiXJhX3VJUk6sD6PFK4HLprUtgJYX1WLgfVtmSRnAsuAs9o2VyeZ12NtkqQp9BYKVfVZ4BuTmpcCq9v8auDiofY1VbW7qu4BtgLn9VWbJGlqo76mcGpV7QBo01Na+2nA/UP9trW2/SS5LMnGJBvHx8d7LVaS5prZcqE5U7TVVB2ralVVLamqJWNjYz2XJUlzy6hDYWeSBQBtuqu1bwNOH+q3ENg+4tokac4bdSisA5a3+eXAjUPty5Icn+QMYDGwYcS1SdKcd2xfO07yfuDngZOTbAN+D7gKWJvkUuA+4BKAqtqUZC2wGdgDXF5Ve/uqTZI0td5CoapecoBVFxyg/0pgZV/1SJIe2my50CxJmgUMBUlSx1CQJHUMBUlSx1CQJHUMBUlSx1CQJHUMBUlSx1CQJHUMBUlSx1CQJHUMBUlSx1CQJHUMBUlSp7ehsyVpwvlvP3+mSzjq/f0Vf39Y9uORgiSpYyhIkjqGgiSpYyhIkjqGgiSpYyhIkjqGgiSpM+tCIclFSbYk2ZpkxUzXI0lzyawKhSTzgD8Fng+cCbwkyZkzW5UkzR2zKhSA84CtVfXVqvoBsAZYOsM1SdKckaqa6Ro6SV4MXFRV/7kt/ybwzKp61VCfy4DL2uKTgS0jL3R0Tga+PtNF6JD5/R25jvbv7ieqamyqFbNt7KNM0bZPalXVKmDVaMqZWUk2VtWSma5Dh8bv78g1l7+72Xb6aBtw+tDyQmD7DNUiSXPObAuFW4DFSc5I8ihgGbBuhmuSpDljVp0+qqo9SV4F/C0wD7i2qjbNcFkzaU6cJjuK+f0duebsdzerLjRLkmbWbDt9JEmaQYaCJKljKBxmSSrJe4aWj00ynuQjD3M/NydZ0uY/muRxh7lUHYIke5PcNvTjUCxHiCTfnbT8siTveIT7vDfJyY+sstllVl1oPkp8Dzg7yYlV9c/Ac4F/eiQ7rKpfPCyV6XD456o6Z6aL0OglObaq9sx0HX3zSKEfHwNe0OZfArx/YkWSRye5NsktSb6YZGlrPzHJmiS3J/lL4MShbe5NcnKSRUnuHGp/XZI3tvmbk7w1yWeT3JXkGUk+lOTuJH8wgj/znJbkDe07vTPJqiRp7f8lyeb2va5Jckz7Tsba+mPa4I9H1b82jzRJfjnJ59vv5CeTnNra39i+z08A707y+CSfaP3+N1M/cHtEMxT6sQZYluQE4KnA54fW/Q/gU1X1DODZwFuSPBr4XeD7VfVUYCXw9EP43B9U1bOAdwI3ApcDZwMvS/L4Q/7TaNiJk04f/Xprf0dVPaOqzmYQ6L/U2lcA57bv9Xeq6ofAe4HfaOt/AfhSVR3NQyrMFvt8d8CbhtZ9DvjZqjqXwe/v64fWPR1YWlX/Cfg94HOt3zrgiaMpfXQ8fdSDqro9ySIGRwkfnbT6ecALk7yuLZ/A4H+sZwF/MrT97Yfw0RMP+t0BbKqqHQBJvsrgSfEHDmGf2teBTh89O8nrgR8B5gObgL8Gbgfel+TDwIdb32sZhPYfA68Aruu1Yk3Y57tL8jJgYiiLhcBfJlkAPAq4Z2i7de1UMAx+T18EUFV/k+SbfRc9ah4p9Gcd8IcMnTpqAvxqVZ3Tfp5YVXe1dQ/10Mge9v3OTpi0fneb/nBofmLZfwD0pB0RXg28uKqeAvw5D343L2AwHPzTgVvbeen7gZ1JngM8k8HpRs2stzM42nsK8Er2/d363qS+R/XDXYZCf64F3lRVd0xq/1vgiqFzzue29s/STikkOZvBaafJdgKntPOax/PgKQrNrIm/QL6e5DHAi2FwvQA4vao+zeB0xOOAx7S+1zA4jbS2qvaOtlxN4cd48IaQ5QfpN/x7+nzgpJ7rGjn/9diTqtoGvG2KVW9mcNrg9hYM9zL4y/3PgOvaaaPbgA1T7PNfk7yJwTWKe4Av91G7DurEdj56wserakWSP2dw2u5eBmN4wWColvcm+TEGR4hvrapvtXXrGJw28tTR7PBG4ANJ/gn4f8AZB+j3+8D7k3wB+Axw32jKGx2HuZBmQHsG5a1V9R9muhZpmEcK0oi1B95+lwfvQJJmDY8UJEkdLzRLkjqGgiSpYyhIkjqGguaUJD/exiD6ShuT6KNJfqqnz/r5hzs67tC2v5Pkt9r8y5I84fBWJ03Nu480Z7TnQm4AVlfVstZ2DnAq8A8zWNp+quqdQ4svA+4Ets9MNZpLPFLQXPJs4F+H/8KtqtuAzyV5Sxvh9I6JQe7av/Q/k2Rtkn9IclWS30iyofV7Uut3fZJ3Jvm71m+/J81z4NFx/yTJG9r8hW2U22Pa6JyvS/JiBuPzvK8N5PaCJDcM7fe5ST7U438zzTEeKWguORu4dYr2FwHnAE8DTgZuSfLZtu5pwM8A3wC+ClxTVecleTVwBfCa1m8R8B+BJwGfTvJvJn3GxOi4r8jghUkbknySwSiqtyT5OwYDIv5iVf2wjYJCVX0wyauA11XVxna080dJxqpqHHg5PhWtw8gjBQn+PfD+qtpbVTsZDF/wjLbulqraUVW7ga8An2jtdzAIgglrq+qHVXU3g/D46Umf8TxgRRsi42ba6LhV9X3gt4GbGAzI9pWDFVqDB4veA7y0hcvP4YB6Oow8UtBcsok2WN0kB3tRyuTRZodHoh3+/Zn8FOjk5YnRcbdM8RlPYTCs+XQvJl/HYFjufwE+MBfeBqbR8UhBc8mngOOT/PZEQ5JnAN8Efj3JvPZGtGcxxYCED+GSdi3gScBPApP/8p9ydNwkPwG8FjgXeH6SZ06x7+8Aj51YqKrtDC46/0/g+odZp3RQhoLmjHbq5VeA57ZbUjcxGB3zLxi8DOdLDILj9VX1tYe5+y0MTjt9jMEb1v5l0vo3A8cxGB33TuDNLSDexeB6wXbgUuCa9n6GYdcD72wXmide0/o+4P6q2vww65QOyrGPpEcoyfXAR6rqgyP8zHcAX6yqd43qMzU3eE1BOsIkuZXB28BeO9O16OjjkYIkqeM1BUlSx1CQJHUMBUlSx1CQJHUMBUlS5/8DtI/2+SvE+aUAAAAASUVORK5CYII="/>
          <p:cNvSpPr>
            <a:spLocks noGrp="1" noChangeAspect="1" noChangeArrowheads="1"/>
          </p:cNvSpPr>
          <p:nvPr>
            <p:ph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err="1" smtClean="0"/>
              <a:t>cat_analyst_high_trt</a:t>
            </a:r>
            <a:r>
              <a:rPr lang="en-IN" dirty="0" smtClean="0"/>
              <a:t>=</a:t>
            </a:r>
            <a:r>
              <a:rPr lang="en-IN" dirty="0" err="1" smtClean="0"/>
              <a:t>emea_df_category_hightrt</a:t>
            </a:r>
            <a:r>
              <a:rPr lang="en-IN" dirty="0" smtClean="0"/>
              <a:t>[</a:t>
            </a:r>
            <a:r>
              <a:rPr lang="en-IN" dirty="0" err="1" smtClean="0"/>
              <a:t>emea_df_category_hightrt</a:t>
            </a:r>
            <a:r>
              <a:rPr lang="en-IN" dirty="0" smtClean="0"/>
              <a:t>['Analyst'].</a:t>
            </a:r>
            <a:r>
              <a:rPr lang="en-IN" dirty="0" err="1" smtClean="0"/>
              <a:t>isin</a:t>
            </a:r>
            <a:r>
              <a:rPr lang="en-IN" dirty="0" smtClean="0"/>
              <a:t>(</a:t>
            </a:r>
            <a:r>
              <a:rPr lang="en-IN" dirty="0" err="1" smtClean="0"/>
              <a:t>analysts_performing_weak</a:t>
            </a:r>
            <a:r>
              <a:rPr lang="en-IN" dirty="0" smtClean="0"/>
              <a:t>)]</a:t>
            </a:r>
          </a:p>
          <a:p>
            <a:r>
              <a:rPr lang="en-IN" dirty="0" smtClean="0"/>
              <a:t>This is an important indicator that there isn’t any Complexity factor for the cases that were appointed to those specific Analysts.</a:t>
            </a:r>
          </a:p>
          <a:p>
            <a:endParaRPr lang="en-IN" dirty="0"/>
          </a:p>
        </p:txBody>
      </p:sp>
    </p:spTree>
    <p:extLst>
      <p:ext uri="{BB962C8B-B14F-4D97-AF65-F5344CB8AC3E}">
        <p14:creationId xmlns:p14="http://schemas.microsoft.com/office/powerpoint/2010/main" val="8702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Vendor team that are underperforming</a:t>
            </a:r>
            <a:endParaRPr lang="en-IN" dirty="0"/>
          </a:p>
        </p:txBody>
      </p:sp>
      <p:pic>
        <p:nvPicPr>
          <p:cNvPr id="6" name="Content Placeholder 5"/>
          <p:cNvPicPr>
            <a:picLocks noGrp="1" noChangeAspect="1"/>
          </p:cNvPicPr>
          <p:nvPr>
            <p:ph sz="half" idx="1"/>
          </p:nvPr>
        </p:nvPicPr>
        <p:blipFill>
          <a:blip r:embed="rId2"/>
          <a:stretch>
            <a:fillRect/>
          </a:stretch>
        </p:blipFill>
        <p:spPr>
          <a:xfrm>
            <a:off x="471055" y="2041236"/>
            <a:ext cx="5366327" cy="4405746"/>
          </a:xfrm>
          <a:prstGeom prst="rect">
            <a:avLst/>
          </a:prstGeom>
        </p:spPr>
      </p:pic>
      <p:sp>
        <p:nvSpPr>
          <p:cNvPr id="4" name="Content Placeholder 3"/>
          <p:cNvSpPr>
            <a:spLocks noGrp="1"/>
          </p:cNvSpPr>
          <p:nvPr>
            <p:ph sz="half" idx="2"/>
          </p:nvPr>
        </p:nvSpPr>
        <p:spPr>
          <a:xfrm>
            <a:off x="5837382" y="1366983"/>
            <a:ext cx="4876800" cy="1782617"/>
          </a:xfrm>
        </p:spPr>
        <p:txBody>
          <a:bodyPr/>
          <a:lstStyle/>
          <a:p>
            <a:r>
              <a:rPr lang="en-IN" sz="1800" dirty="0" smtClean="0"/>
              <a:t>This graph clearly states for those specific categories having high TRT time and for the specific analysts taking more time they belong to either HCL HYD PLAT or HCL HYD Mon Vendor Team</a:t>
            </a:r>
            <a:r>
              <a:rPr lang="en-IN" dirty="0" smtClean="0"/>
              <a:t>.</a:t>
            </a:r>
          </a:p>
          <a:p>
            <a:endParaRPr lang="en-IN"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325666"/>
            <a:ext cx="4838949" cy="2851297"/>
          </a:xfrm>
          <a:prstGeom prst="rect">
            <a:avLst/>
          </a:prstGeom>
        </p:spPr>
      </p:pic>
    </p:spTree>
    <p:extLst>
      <p:ext uri="{BB962C8B-B14F-4D97-AF65-F5344CB8AC3E}">
        <p14:creationId xmlns:p14="http://schemas.microsoft.com/office/powerpoint/2010/main" val="810070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APAC and Dublin Region</a:t>
            </a:r>
            <a:endParaRPr lang="en-IN" dirty="0"/>
          </a:p>
        </p:txBody>
      </p:sp>
      <p:sp>
        <p:nvSpPr>
          <p:cNvPr id="3" name="Content Placeholder 2"/>
          <p:cNvSpPr>
            <a:spLocks noGrp="1"/>
          </p:cNvSpPr>
          <p:nvPr>
            <p:ph sz="half" idx="1"/>
          </p:nvPr>
        </p:nvSpPr>
        <p:spPr>
          <a:xfrm>
            <a:off x="677334" y="2160590"/>
            <a:ext cx="4184035" cy="1363490"/>
          </a:xfrm>
        </p:spPr>
        <p:txBody>
          <a:bodyPr>
            <a:normAutofit fontScale="92500" lnSpcReduction="20000"/>
          </a:bodyPr>
          <a:lstStyle/>
          <a:p>
            <a:r>
              <a:rPr lang="en-IN" sz="1800" dirty="0" smtClean="0"/>
              <a:t>Lets look at the distribution plot of both the APAC and Dublin Region TRT cases.</a:t>
            </a:r>
          </a:p>
          <a:p>
            <a:r>
              <a:rPr lang="en-IN" sz="1800" dirty="0" smtClean="0"/>
              <a:t>As we can see both these regions have cases where TRT is very high</a:t>
            </a:r>
            <a:endParaRPr lang="en-IN" sz="1800" dirty="0"/>
          </a:p>
        </p:txBody>
      </p:sp>
      <p:pic>
        <p:nvPicPr>
          <p:cNvPr id="5" name="Content Placeholder 4"/>
          <p:cNvPicPr>
            <a:picLocks noGrp="1" noChangeAspect="1"/>
          </p:cNvPicPr>
          <p:nvPr>
            <p:ph sz="half" idx="2"/>
          </p:nvPr>
        </p:nvPicPr>
        <p:blipFill>
          <a:blip r:embed="rId2"/>
          <a:stretch>
            <a:fillRect/>
          </a:stretch>
        </p:blipFill>
        <p:spPr>
          <a:xfrm>
            <a:off x="432955" y="3445165"/>
            <a:ext cx="4841009" cy="306647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991" y="3524079"/>
            <a:ext cx="5035809" cy="2987557"/>
          </a:xfrm>
          <a:prstGeom prst="rect">
            <a:avLst/>
          </a:prstGeom>
        </p:spPr>
      </p:pic>
    </p:spTree>
    <p:extLst>
      <p:ext uri="{BB962C8B-B14F-4D97-AF65-F5344CB8AC3E}">
        <p14:creationId xmlns:p14="http://schemas.microsoft.com/office/powerpoint/2010/main" val="265720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Categories of APAC and DUBLIN Region which are taking very long TRT </a:t>
            </a:r>
            <a:endParaRPr lang="en-IN" dirty="0"/>
          </a:p>
        </p:txBody>
      </p:sp>
      <p:sp>
        <p:nvSpPr>
          <p:cNvPr id="3" name="Content Placeholder 2"/>
          <p:cNvSpPr>
            <a:spLocks noGrp="1"/>
          </p:cNvSpPr>
          <p:nvPr>
            <p:ph sz="half" idx="1"/>
          </p:nvPr>
        </p:nvSpPr>
        <p:spPr/>
        <p:txBody>
          <a:bodyPr>
            <a:normAutofit fontScale="55000" lnSpcReduction="20000"/>
          </a:bodyPr>
          <a:lstStyle/>
          <a:p>
            <a:pPr marL="0" indent="0">
              <a:buNone/>
            </a:pPr>
            <a:r>
              <a:rPr lang="en-IN" dirty="0" smtClean="0"/>
              <a:t>APAC:-</a:t>
            </a:r>
          </a:p>
          <a:p>
            <a:r>
              <a:rPr lang="en-IN" dirty="0" smtClean="0"/>
              <a:t>Account Management',</a:t>
            </a:r>
          </a:p>
          <a:p>
            <a:r>
              <a:rPr lang="en-IN" dirty="0" smtClean="0"/>
              <a:t> 'Administration',</a:t>
            </a:r>
          </a:p>
          <a:p>
            <a:r>
              <a:rPr lang="en-IN" dirty="0" smtClean="0"/>
              <a:t> 'Audience',</a:t>
            </a:r>
          </a:p>
          <a:p>
            <a:r>
              <a:rPr lang="en-IN" dirty="0" smtClean="0"/>
              <a:t> 'Dynamic Allocation (</a:t>
            </a:r>
            <a:r>
              <a:rPr lang="en-IN" dirty="0" err="1" smtClean="0"/>
              <a:t>AdX</a:t>
            </a:r>
            <a:r>
              <a:rPr lang="en-IN" dirty="0" smtClean="0"/>
              <a:t>/AdSense Backfill, EDA)',</a:t>
            </a:r>
          </a:p>
          <a:p>
            <a:r>
              <a:rPr lang="en-IN" dirty="0" smtClean="0"/>
              <a:t> 'Formats &amp; Creative Trafficking',</a:t>
            </a:r>
          </a:p>
          <a:p>
            <a:r>
              <a:rPr lang="en-IN" dirty="0" smtClean="0"/>
              <a:t> 'Native',</a:t>
            </a:r>
          </a:p>
          <a:p>
            <a:r>
              <a:rPr lang="en-IN" dirty="0" smtClean="0"/>
              <a:t> 'Order &amp; Line Item Delivery (</a:t>
            </a:r>
            <a:r>
              <a:rPr lang="en-IN" dirty="0" err="1" smtClean="0"/>
              <a:t>Adserving</a:t>
            </a:r>
            <a:r>
              <a:rPr lang="en-IN" dirty="0" smtClean="0"/>
              <a:t>)',</a:t>
            </a:r>
          </a:p>
          <a:p>
            <a:r>
              <a:rPr lang="en-IN" dirty="0" smtClean="0"/>
              <a:t> 'Order &amp; Line Item Setup',</a:t>
            </a:r>
          </a:p>
          <a:p>
            <a:r>
              <a:rPr lang="en-IN" dirty="0" smtClean="0"/>
              <a:t> 'Policy',</a:t>
            </a:r>
          </a:p>
          <a:p>
            <a:r>
              <a:rPr lang="en-IN" dirty="0" smtClean="0"/>
              <a:t> 'Programmatic Direct (Deals)',</a:t>
            </a:r>
          </a:p>
          <a:p>
            <a:r>
              <a:rPr lang="en-IN" dirty="0" smtClean="0"/>
              <a:t> 'Publisher Controls',</a:t>
            </a:r>
          </a:p>
          <a:p>
            <a:r>
              <a:rPr lang="en-IN" dirty="0" smtClean="0"/>
              <a:t> 'Reporting',</a:t>
            </a:r>
          </a:p>
          <a:p>
            <a:r>
              <a:rPr lang="en-IN" dirty="0" smtClean="0"/>
              <a:t> 'Tagging',</a:t>
            </a:r>
          </a:p>
          <a:p>
            <a:r>
              <a:rPr lang="en-IN" dirty="0" smtClean="0"/>
              <a:t> 'Video'</a:t>
            </a:r>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smtClean="0"/>
              <a:t>DUBLIN:-</a:t>
            </a:r>
          </a:p>
          <a:p>
            <a:pPr marL="0" indent="0">
              <a:buNone/>
            </a:pPr>
            <a:r>
              <a:rPr lang="en-IN" dirty="0" smtClean="0"/>
              <a:t> Dynamic Allocation (</a:t>
            </a:r>
            <a:r>
              <a:rPr lang="en-IN" dirty="0" err="1" smtClean="0"/>
              <a:t>AdX</a:t>
            </a:r>
            <a:r>
              <a:rPr lang="en-IN" dirty="0" smtClean="0"/>
              <a:t>/AdSense Backfill, EDA)',</a:t>
            </a:r>
          </a:p>
          <a:p>
            <a:pPr marL="0" indent="0">
              <a:buNone/>
            </a:pPr>
            <a:r>
              <a:rPr lang="en-IN" dirty="0" smtClean="0"/>
              <a:t> 'Formats &amp; Creative Trafficking',</a:t>
            </a:r>
          </a:p>
          <a:p>
            <a:pPr marL="0" indent="0">
              <a:buNone/>
            </a:pPr>
            <a:r>
              <a:rPr lang="en-IN" dirty="0" smtClean="0"/>
              <a:t> 'Measurement',</a:t>
            </a:r>
          </a:p>
          <a:p>
            <a:pPr marL="0" indent="0">
              <a:buNone/>
            </a:pPr>
            <a:r>
              <a:rPr lang="en-IN" dirty="0" smtClean="0"/>
              <a:t> 'Policy',</a:t>
            </a:r>
          </a:p>
          <a:p>
            <a:pPr marL="0" indent="0">
              <a:buNone/>
            </a:pPr>
            <a:r>
              <a:rPr lang="en-IN" dirty="0" smtClean="0"/>
              <a:t> 'Programmatic Direct (Deals)',</a:t>
            </a:r>
          </a:p>
          <a:p>
            <a:pPr marL="0" indent="0">
              <a:buNone/>
            </a:pPr>
            <a:r>
              <a:rPr lang="en-IN" dirty="0" smtClean="0"/>
              <a:t> 'Publisher Controls',</a:t>
            </a:r>
          </a:p>
          <a:p>
            <a:pPr marL="0" indent="0">
              <a:buNone/>
            </a:pPr>
            <a:r>
              <a:rPr lang="en-IN" dirty="0" smtClean="0"/>
              <a:t> 'Reporting',</a:t>
            </a:r>
          </a:p>
          <a:p>
            <a:pPr marL="0" indent="0">
              <a:buNone/>
            </a:pPr>
            <a:r>
              <a:rPr lang="en-IN" dirty="0" smtClean="0"/>
              <a:t> 'Tagging',</a:t>
            </a:r>
          </a:p>
          <a:p>
            <a:pPr marL="0" indent="0">
              <a:buNone/>
            </a:pPr>
            <a:r>
              <a:rPr lang="en-IN" dirty="0" smtClean="0"/>
              <a:t> 'Video'</a:t>
            </a:r>
            <a:endParaRPr lang="en-IN" dirty="0"/>
          </a:p>
        </p:txBody>
      </p:sp>
    </p:spTree>
    <p:extLst>
      <p:ext uri="{BB962C8B-B14F-4D97-AF65-F5344CB8AC3E}">
        <p14:creationId xmlns:p14="http://schemas.microsoft.com/office/powerpoint/2010/main" val="2222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Analysts underperforming from APAC and EMEA</a:t>
            </a:r>
            <a:endParaRPr lang="en-IN" dirty="0"/>
          </a:p>
        </p:txBody>
      </p:sp>
      <p:sp>
        <p:nvSpPr>
          <p:cNvPr id="3" name="Content Placeholder 2"/>
          <p:cNvSpPr>
            <a:spLocks noGrp="1"/>
          </p:cNvSpPr>
          <p:nvPr>
            <p:ph sz="half" idx="1"/>
          </p:nvPr>
        </p:nvSpPr>
        <p:spPr/>
        <p:txBody>
          <a:bodyPr>
            <a:normAutofit fontScale="92500" lnSpcReduction="20000"/>
          </a:bodyPr>
          <a:lstStyle/>
          <a:p>
            <a:r>
              <a:rPr lang="en-IN" dirty="0" err="1" smtClean="0"/>
              <a:t>koduganti</a:t>
            </a:r>
            <a:endParaRPr lang="en-IN" dirty="0" smtClean="0"/>
          </a:p>
          <a:p>
            <a:r>
              <a:rPr lang="en-IN" dirty="0" err="1" smtClean="0"/>
              <a:t>jkunjumon</a:t>
            </a:r>
            <a:endParaRPr lang="en-IN" dirty="0" smtClean="0"/>
          </a:p>
          <a:p>
            <a:r>
              <a:rPr lang="en-IN" dirty="0" err="1" smtClean="0"/>
              <a:t>msaheb</a:t>
            </a:r>
            <a:endParaRPr lang="en-IN" dirty="0" smtClean="0"/>
          </a:p>
          <a:p>
            <a:r>
              <a:rPr lang="en-IN" dirty="0" err="1" smtClean="0"/>
              <a:t>zahmedkhan</a:t>
            </a:r>
            <a:endParaRPr lang="en-IN" dirty="0" smtClean="0"/>
          </a:p>
          <a:p>
            <a:r>
              <a:rPr lang="en-IN" dirty="0" err="1" smtClean="0"/>
              <a:t>tbhavana</a:t>
            </a:r>
            <a:endParaRPr lang="en-IN" dirty="0" smtClean="0"/>
          </a:p>
          <a:p>
            <a:r>
              <a:rPr lang="en-IN" dirty="0" err="1" smtClean="0"/>
              <a:t>vpothakamuri</a:t>
            </a:r>
            <a:endParaRPr lang="en-IN" dirty="0" smtClean="0"/>
          </a:p>
          <a:p>
            <a:r>
              <a:rPr lang="en-IN" dirty="0" err="1" smtClean="0"/>
              <a:t>anuragkumarr</a:t>
            </a:r>
            <a:endParaRPr lang="en-IN" dirty="0" smtClean="0"/>
          </a:p>
          <a:p>
            <a:r>
              <a:rPr lang="en-IN" dirty="0" err="1" smtClean="0"/>
              <a:t>domar</a:t>
            </a:r>
            <a:endParaRPr lang="en-IN" dirty="0" smtClean="0"/>
          </a:p>
          <a:p>
            <a:r>
              <a:rPr lang="en-IN" dirty="0" err="1" smtClean="0"/>
              <a:t>karepe</a:t>
            </a:r>
            <a:endParaRPr lang="en-IN" dirty="0" smtClean="0"/>
          </a:p>
          <a:p>
            <a:r>
              <a:rPr lang="en-IN" dirty="0" err="1" smtClean="0"/>
              <a:t>akoushik</a:t>
            </a:r>
            <a:endParaRPr lang="en-IN" dirty="0" smtClean="0"/>
          </a:p>
          <a:p>
            <a:r>
              <a:rPr lang="en-IN" dirty="0" err="1" smtClean="0"/>
              <a:t>vajjalwar</a:t>
            </a:r>
            <a:endParaRPr lang="en-IN" dirty="0"/>
          </a:p>
        </p:txBody>
      </p:sp>
      <p:sp>
        <p:nvSpPr>
          <p:cNvPr id="4" name="Content Placeholder 3"/>
          <p:cNvSpPr>
            <a:spLocks noGrp="1"/>
          </p:cNvSpPr>
          <p:nvPr>
            <p:ph sz="half" idx="2"/>
          </p:nvPr>
        </p:nvSpPr>
        <p:spPr/>
        <p:txBody>
          <a:bodyPr>
            <a:normAutofit fontScale="92500" lnSpcReduction="20000"/>
          </a:bodyPr>
          <a:lstStyle/>
          <a:p>
            <a:r>
              <a:rPr lang="en-IN" dirty="0" smtClean="0"/>
              <a:t>Complexities of cases from APAC and Dublin seems almost the same.</a:t>
            </a:r>
          </a:p>
          <a:p>
            <a:r>
              <a:rPr lang="en-IN" dirty="0" smtClean="0"/>
              <a:t>For both the regions APAC and Dublin the complexities were Easy followed by Medium.</a:t>
            </a:r>
            <a:endParaRPr lang="en-IN" dirty="0"/>
          </a:p>
        </p:txBody>
      </p:sp>
    </p:spTree>
    <p:extLst>
      <p:ext uri="{BB962C8B-B14F-4D97-AF65-F5344CB8AC3E}">
        <p14:creationId xmlns:p14="http://schemas.microsoft.com/office/powerpoint/2010/main" val="217645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Categories with high TRT that are present in EMEA,APAC and Dublin</a:t>
            </a:r>
            <a:endParaRPr lang="en-IN" dirty="0"/>
          </a:p>
        </p:txBody>
      </p:sp>
      <p:sp>
        <p:nvSpPr>
          <p:cNvPr id="3" name="Content Placeholder 2"/>
          <p:cNvSpPr>
            <a:spLocks noGrp="1"/>
          </p:cNvSpPr>
          <p:nvPr>
            <p:ph sz="half" idx="1"/>
          </p:nvPr>
        </p:nvSpPr>
        <p:spPr/>
        <p:txBody>
          <a:bodyPr>
            <a:normAutofit/>
          </a:bodyPr>
          <a:lstStyle/>
          <a:p>
            <a:r>
              <a:rPr lang="en-US" dirty="0" smtClean="0"/>
              <a:t>Dynamic Allocation (</a:t>
            </a:r>
            <a:r>
              <a:rPr lang="en-US" dirty="0" err="1" smtClean="0"/>
              <a:t>AdX</a:t>
            </a:r>
            <a:r>
              <a:rPr lang="en-US" dirty="0" smtClean="0"/>
              <a:t>/AdSense Backfill, EDA)</a:t>
            </a:r>
          </a:p>
          <a:p>
            <a:r>
              <a:rPr lang="en-US" dirty="0" smtClean="0"/>
              <a:t>Formats &amp; Creative Trafficking</a:t>
            </a:r>
          </a:p>
          <a:p>
            <a:r>
              <a:rPr lang="en-US" dirty="0" smtClean="0"/>
              <a:t>Policy</a:t>
            </a:r>
          </a:p>
          <a:p>
            <a:r>
              <a:rPr lang="en-US" dirty="0" smtClean="0"/>
              <a:t>Programmatic Direct (Deals)</a:t>
            </a:r>
          </a:p>
          <a:p>
            <a:r>
              <a:rPr lang="en-US" dirty="0" smtClean="0"/>
              <a:t>Publisher Controls</a:t>
            </a:r>
          </a:p>
          <a:p>
            <a:r>
              <a:rPr lang="en-US" dirty="0" smtClean="0"/>
              <a:t>Reporting</a:t>
            </a:r>
          </a:p>
          <a:p>
            <a:r>
              <a:rPr lang="en-US" dirty="0" smtClean="0"/>
              <a:t>Tagging</a:t>
            </a:r>
          </a:p>
          <a:p>
            <a:r>
              <a:rPr lang="en-US" dirty="0" smtClean="0"/>
              <a:t>Video</a:t>
            </a:r>
            <a:endParaRPr lang="en-IN" dirty="0"/>
          </a:p>
        </p:txBody>
      </p:sp>
      <p:sp>
        <p:nvSpPr>
          <p:cNvPr id="4" name="Content Placeholder 3"/>
          <p:cNvSpPr>
            <a:spLocks noGrp="1"/>
          </p:cNvSpPr>
          <p:nvPr>
            <p:ph sz="half" idx="2"/>
          </p:nvPr>
        </p:nvSpPr>
        <p:spPr/>
        <p:txBody>
          <a:bodyPr>
            <a:normAutofit/>
          </a:bodyPr>
          <a:lstStyle/>
          <a:p>
            <a:endParaRPr lang="en-IN"/>
          </a:p>
        </p:txBody>
      </p:sp>
    </p:spTree>
    <p:extLst>
      <p:ext uri="{BB962C8B-B14F-4D97-AF65-F5344CB8AC3E}">
        <p14:creationId xmlns:p14="http://schemas.microsoft.com/office/powerpoint/2010/main" val="333698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Vendors which are reason for the high TRT across al</a:t>
            </a:r>
            <a:r>
              <a:rPr lang="en-IN" dirty="0"/>
              <a:t>l</a:t>
            </a:r>
            <a:r>
              <a:rPr lang="en-IN" dirty="0" smtClean="0"/>
              <a:t> Regions</a:t>
            </a:r>
            <a:endParaRPr lang="en-IN" dirty="0"/>
          </a:p>
        </p:txBody>
      </p:sp>
      <p:pic>
        <p:nvPicPr>
          <p:cNvPr id="5" name="Content Placeholder 4"/>
          <p:cNvPicPr>
            <a:picLocks noGrp="1" noChangeAspect="1"/>
          </p:cNvPicPr>
          <p:nvPr>
            <p:ph sz="half" idx="1"/>
          </p:nvPr>
        </p:nvPicPr>
        <p:blipFill>
          <a:blip r:embed="rId2"/>
          <a:stretch>
            <a:fillRect/>
          </a:stretch>
        </p:blipFill>
        <p:spPr>
          <a:xfrm>
            <a:off x="0" y="1825625"/>
            <a:ext cx="6253018" cy="4270375"/>
          </a:xfrm>
          <a:prstGeom prst="rect">
            <a:avLst/>
          </a:prstGeom>
        </p:spPr>
      </p:pic>
      <p:sp>
        <p:nvSpPr>
          <p:cNvPr id="4" name="Content Placeholder 3"/>
          <p:cNvSpPr>
            <a:spLocks noGrp="1"/>
          </p:cNvSpPr>
          <p:nvPr>
            <p:ph sz="half" idx="2"/>
          </p:nvPr>
        </p:nvSpPr>
        <p:spPr>
          <a:xfrm>
            <a:off x="6253018" y="1825625"/>
            <a:ext cx="4849090" cy="4215737"/>
          </a:xfrm>
        </p:spPr>
        <p:txBody>
          <a:bodyPr/>
          <a:lstStyle/>
          <a:p>
            <a:r>
              <a:rPr lang="en-IN" sz="1800" dirty="0" smtClean="0"/>
              <a:t>import </a:t>
            </a:r>
            <a:r>
              <a:rPr lang="en-IN" sz="1800" dirty="0" err="1" smtClean="0"/>
              <a:t>matplotlib.pyplot</a:t>
            </a:r>
            <a:r>
              <a:rPr lang="en-IN" sz="1800" dirty="0" smtClean="0"/>
              <a:t> as </a:t>
            </a:r>
            <a:r>
              <a:rPr lang="en-IN" sz="1800" dirty="0" err="1" smtClean="0"/>
              <a:t>plt</a:t>
            </a:r>
            <a:endParaRPr lang="en-IN" sz="1800" dirty="0" smtClean="0"/>
          </a:p>
          <a:p>
            <a:r>
              <a:rPr lang="en-IN" sz="1800" dirty="0" err="1" smtClean="0"/>
              <a:t>plt.figure</a:t>
            </a:r>
            <a:r>
              <a:rPr lang="en-IN" sz="1800" dirty="0" smtClean="0"/>
              <a:t>(</a:t>
            </a:r>
            <a:r>
              <a:rPr lang="en-IN" sz="1800" dirty="0" err="1" smtClean="0"/>
              <a:t>figsize</a:t>
            </a:r>
            <a:r>
              <a:rPr lang="en-IN" sz="1800" dirty="0" smtClean="0"/>
              <a:t>=(14,8))</a:t>
            </a:r>
          </a:p>
          <a:p>
            <a:r>
              <a:rPr lang="en-IN" sz="1800" dirty="0" err="1" smtClean="0"/>
              <a:t>sns.countplot</a:t>
            </a:r>
            <a:r>
              <a:rPr lang="en-IN" sz="1800" dirty="0" smtClean="0"/>
              <a:t>(data[data['Category'].</a:t>
            </a:r>
            <a:r>
              <a:rPr lang="en-IN" sz="1800" dirty="0" err="1" smtClean="0"/>
              <a:t>isin</a:t>
            </a:r>
            <a:r>
              <a:rPr lang="en-IN" sz="1800" dirty="0" smtClean="0"/>
              <a:t>(</a:t>
            </a:r>
            <a:r>
              <a:rPr lang="en-IN" sz="1800" dirty="0" err="1" smtClean="0"/>
              <a:t>high_trt_categories_across_all</a:t>
            </a:r>
            <a:r>
              <a:rPr lang="en-IN" sz="1800" dirty="0" smtClean="0"/>
              <a:t>)]['Vendor Team'])</a:t>
            </a:r>
          </a:p>
          <a:p>
            <a:endParaRPr lang="en-IN" sz="1800" dirty="0"/>
          </a:p>
          <a:p>
            <a:r>
              <a:rPr lang="en-IN" sz="1800" dirty="0" smtClean="0"/>
              <a:t>As observed the Vendors which are mostly responsible for high TRT are HCL HYD PLAT and </a:t>
            </a:r>
          </a:p>
          <a:p>
            <a:r>
              <a:rPr lang="en-IN" sz="1800" dirty="0" smtClean="0"/>
              <a:t>HCL HYD MON</a:t>
            </a:r>
          </a:p>
          <a:p>
            <a:pPr marL="0" indent="0">
              <a:buNone/>
            </a:pPr>
            <a:endParaRPr lang="en-IN" dirty="0"/>
          </a:p>
          <a:p>
            <a:endParaRPr lang="en-IN" dirty="0"/>
          </a:p>
        </p:txBody>
      </p:sp>
    </p:spTree>
    <p:extLst>
      <p:ext uri="{BB962C8B-B14F-4D97-AF65-F5344CB8AC3E}">
        <p14:creationId xmlns:p14="http://schemas.microsoft.com/office/powerpoint/2010/main" val="263322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Time response for the high TRT categories and agents</a:t>
            </a:r>
            <a:endParaRPr lang="en-IN" dirty="0"/>
          </a:p>
        </p:txBody>
      </p:sp>
      <p:pic>
        <p:nvPicPr>
          <p:cNvPr id="5" name="Content Placeholder 4"/>
          <p:cNvPicPr>
            <a:picLocks noGrp="1" noChangeAspect="1"/>
          </p:cNvPicPr>
          <p:nvPr>
            <p:ph sz="half" idx="1"/>
          </p:nvPr>
        </p:nvPicPr>
        <p:blipFill>
          <a:blip r:embed="rId2"/>
          <a:stretch>
            <a:fillRect/>
          </a:stretch>
        </p:blipFill>
        <p:spPr>
          <a:xfrm>
            <a:off x="452582" y="1995055"/>
            <a:ext cx="5719618" cy="4331854"/>
          </a:xfrm>
          <a:prstGeom prst="rect">
            <a:avLst/>
          </a:prstGeom>
        </p:spPr>
      </p:pic>
      <p:sp>
        <p:nvSpPr>
          <p:cNvPr id="4" name="Content Placeholder 3"/>
          <p:cNvSpPr>
            <a:spLocks noGrp="1"/>
          </p:cNvSpPr>
          <p:nvPr>
            <p:ph sz="half" idx="2"/>
          </p:nvPr>
        </p:nvSpPr>
        <p:spPr>
          <a:xfrm>
            <a:off x="6096000" y="1930400"/>
            <a:ext cx="4932218" cy="3731492"/>
          </a:xfrm>
        </p:spPr>
        <p:txBody>
          <a:bodyPr/>
          <a:lstStyle/>
          <a:p>
            <a:r>
              <a:rPr lang="en-IN" dirty="0" smtClean="0"/>
              <a:t>For the above specific </a:t>
            </a:r>
            <a:r>
              <a:rPr lang="en-IN" dirty="0" err="1" smtClean="0"/>
              <a:t>regions,analysts,PM</a:t>
            </a:r>
            <a:r>
              <a:rPr lang="en-IN" dirty="0" smtClean="0"/>
              <a:t> and categories it is also observed that the Time for First response is also high </a:t>
            </a:r>
            <a:r>
              <a:rPr lang="en-IN" dirty="0" err="1" smtClean="0"/>
              <a:t>beyong</a:t>
            </a:r>
            <a:r>
              <a:rPr lang="en-IN" dirty="0" smtClean="0"/>
              <a:t> 50</a:t>
            </a:r>
            <a:r>
              <a:rPr lang="en-IN" baseline="30000" dirty="0" smtClean="0"/>
              <a:t>th</a:t>
            </a:r>
            <a:r>
              <a:rPr lang="en-IN" dirty="0" smtClean="0"/>
              <a:t> percentile</a:t>
            </a:r>
            <a:endParaRPr lang="en-IN" dirty="0"/>
          </a:p>
        </p:txBody>
      </p:sp>
    </p:spTree>
    <p:extLst>
      <p:ext uri="{BB962C8B-B14F-4D97-AF65-F5344CB8AC3E}">
        <p14:creationId xmlns:p14="http://schemas.microsoft.com/office/powerpoint/2010/main" val="314626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97345"/>
          </a:xfrm>
        </p:spPr>
        <p:txBody>
          <a:bodyPr/>
          <a:lstStyle/>
          <a:p>
            <a:r>
              <a:rPr lang="en-IN" dirty="0" smtClean="0"/>
              <a:t>Recommendations</a:t>
            </a:r>
            <a:endParaRPr lang="en-IN" dirty="0"/>
          </a:p>
        </p:txBody>
      </p:sp>
      <p:sp>
        <p:nvSpPr>
          <p:cNvPr id="3" name="Content Placeholder 2"/>
          <p:cNvSpPr>
            <a:spLocks noGrp="1"/>
          </p:cNvSpPr>
          <p:nvPr>
            <p:ph idx="1"/>
          </p:nvPr>
        </p:nvSpPr>
        <p:spPr>
          <a:xfrm>
            <a:off x="942109" y="1366982"/>
            <a:ext cx="10413279" cy="4494068"/>
          </a:xfrm>
        </p:spPr>
        <p:txBody>
          <a:bodyPr>
            <a:normAutofit/>
          </a:bodyPr>
          <a:lstStyle/>
          <a:p>
            <a:r>
              <a:rPr lang="en-IN" sz="1800" dirty="0" smtClean="0"/>
              <a:t>As we have observed </a:t>
            </a:r>
            <a:r>
              <a:rPr lang="en-US" sz="1800" dirty="0" smtClean="0"/>
              <a:t>Dynamic Allocation (</a:t>
            </a:r>
            <a:r>
              <a:rPr lang="en-US" sz="1800" dirty="0" err="1" smtClean="0"/>
              <a:t>AdX</a:t>
            </a:r>
            <a:r>
              <a:rPr lang="en-US" sz="1800" dirty="0" smtClean="0"/>
              <a:t>/AdSense Backfill, EDA),Formats &amp; Creative </a:t>
            </a:r>
            <a:r>
              <a:rPr lang="en-US" sz="1800" dirty="0" err="1" smtClean="0"/>
              <a:t>Trafficking,Policy</a:t>
            </a:r>
            <a:r>
              <a:rPr lang="en-US" sz="1800" dirty="0" err="1"/>
              <a:t>,</a:t>
            </a:r>
            <a:r>
              <a:rPr lang="en-US" sz="1800" dirty="0" err="1" smtClean="0"/>
              <a:t>Programmatic</a:t>
            </a:r>
            <a:r>
              <a:rPr lang="en-US" sz="1800" dirty="0" smtClean="0"/>
              <a:t> Direct (Deals),Publisher </a:t>
            </a:r>
            <a:r>
              <a:rPr lang="en-US" sz="1800" dirty="0" err="1" smtClean="0"/>
              <a:t>Controls,Reporting,Tagging,Video</a:t>
            </a:r>
            <a:r>
              <a:rPr lang="en-US" sz="1800" dirty="0" smtClean="0"/>
              <a:t> categories needs more focus.</a:t>
            </a:r>
          </a:p>
          <a:p>
            <a:r>
              <a:rPr lang="en-US" sz="1800" dirty="0" smtClean="0"/>
              <a:t>3 regions need more focus as they are the point of concern for high TRT:-</a:t>
            </a:r>
            <a:r>
              <a:rPr lang="en-IN" sz="1800" dirty="0"/>
              <a:t> </a:t>
            </a:r>
            <a:r>
              <a:rPr lang="en-IN" sz="1800" dirty="0" smtClean="0"/>
              <a:t>(EMEA,APAC and DUBLIN)</a:t>
            </a:r>
          </a:p>
          <a:p>
            <a:r>
              <a:rPr lang="en-IN" sz="1800" dirty="0" smtClean="0"/>
              <a:t>2 Vendors needs immediate attention as they are the reason for the high TRT:-HCL HYD PLAT and </a:t>
            </a:r>
            <a:r>
              <a:rPr lang="en-IN" sz="1800" dirty="0" smtClean="0"/>
              <a:t>HCL HYD MON.</a:t>
            </a:r>
          </a:p>
          <a:p>
            <a:r>
              <a:rPr lang="en-IN" sz="1800" dirty="0" smtClean="0"/>
              <a:t>The following vendors and their respective PM needs to be assessed for high TRTs:-koduganti,jkunjumon,msaheb,zahmedkhan,tbhavana,vpothakamuri,anuragkumarr,domar,karepe,akoushik,vajjalwar.</a:t>
            </a:r>
          </a:p>
          <a:p>
            <a:r>
              <a:rPr lang="en-IN" sz="1800" dirty="0" smtClean="0"/>
              <a:t>Apart from these recommendations it is also observed that cases opened or closed through mails takes the most time to </a:t>
            </a:r>
            <a:r>
              <a:rPr lang="en-IN" sz="1800" dirty="0" err="1" smtClean="0"/>
              <a:t>closure.So</a:t>
            </a:r>
            <a:r>
              <a:rPr lang="en-IN" sz="1800" dirty="0" smtClean="0"/>
              <a:t> needs to be more proactive on emails rather than phone and chats.</a:t>
            </a:r>
          </a:p>
          <a:p>
            <a:endParaRPr lang="en-IN" sz="1800" dirty="0" smtClean="0"/>
          </a:p>
          <a:p>
            <a:endParaRPr lang="en-IN" sz="1800" dirty="0" smtClean="0"/>
          </a:p>
        </p:txBody>
      </p:sp>
    </p:spTree>
    <p:extLst>
      <p:ext uri="{BB962C8B-B14F-4D97-AF65-F5344CB8AC3E}">
        <p14:creationId xmlns:p14="http://schemas.microsoft.com/office/powerpoint/2010/main" val="241517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outliers can be </a:t>
            </a:r>
            <a:r>
              <a:rPr lang="en-IN" dirty="0" err="1" smtClean="0"/>
              <a:t>specidifed</a:t>
            </a:r>
            <a:r>
              <a:rPr lang="en-IN" dirty="0" smtClean="0"/>
              <a:t> by Percentiles</a:t>
            </a:r>
            <a:endParaRPr lang="en-IN" dirty="0"/>
          </a:p>
        </p:txBody>
      </p:sp>
      <p:sp>
        <p:nvSpPr>
          <p:cNvPr id="3" name="Content Placeholder 2"/>
          <p:cNvSpPr>
            <a:spLocks noGrp="1"/>
          </p:cNvSpPr>
          <p:nvPr>
            <p:ph sz="half" idx="1"/>
          </p:nvPr>
        </p:nvSpPr>
        <p:spPr>
          <a:xfrm>
            <a:off x="677334" y="2160589"/>
            <a:ext cx="4575703" cy="3880772"/>
          </a:xfrm>
        </p:spPr>
        <p:txBody>
          <a:bodyPr>
            <a:noAutofit/>
          </a:bodyPr>
          <a:lstStyle/>
          <a:p>
            <a:r>
              <a:rPr lang="en-IN" sz="1200" dirty="0" smtClean="0"/>
              <a:t>We look at the percentile value to understand which segment of data points to consider.</a:t>
            </a:r>
          </a:p>
          <a:p>
            <a:r>
              <a:rPr lang="en-IN" sz="1200" dirty="0" smtClean="0"/>
              <a:t>We consider the data point above 70</a:t>
            </a:r>
            <a:r>
              <a:rPr lang="en-IN" sz="1200" baseline="30000" dirty="0" smtClean="0"/>
              <a:t>th</a:t>
            </a:r>
            <a:r>
              <a:rPr lang="en-IN" sz="1200" dirty="0" smtClean="0"/>
              <a:t> percentile</a:t>
            </a:r>
          </a:p>
          <a:p>
            <a:r>
              <a:rPr lang="en-US" sz="1200" dirty="0" err="1" smtClean="0"/>
              <a:t>higher_trt</a:t>
            </a:r>
            <a:r>
              <a:rPr lang="en-US" sz="1200" dirty="0" smtClean="0"/>
              <a:t>=data[data['Total Resolution Time x Blocked By']&gt;30]</a:t>
            </a:r>
            <a:endParaRPr lang="en-IN" sz="1200" dirty="0" smtClean="0"/>
          </a:p>
          <a:p>
            <a:endParaRPr lang="en-IN" sz="1200" dirty="0" smtClean="0"/>
          </a:p>
          <a:p>
            <a:pPr marL="0" indent="0">
              <a:buNone/>
            </a:pPr>
            <a:r>
              <a:rPr lang="en-IN" sz="1200" dirty="0"/>
              <a:t> </a:t>
            </a:r>
            <a:r>
              <a:rPr lang="en-IN" sz="1200" dirty="0" smtClean="0"/>
              <a:t>   0</a:t>
            </a:r>
            <a:r>
              <a:rPr lang="en-IN" sz="1200" baseline="30000" dirty="0" smtClean="0"/>
              <a:t>th</a:t>
            </a:r>
            <a:r>
              <a:rPr lang="en-IN" sz="1200" dirty="0" smtClean="0"/>
              <a:t> percentile :- 0.0</a:t>
            </a:r>
          </a:p>
          <a:p>
            <a:pPr marL="0" indent="0">
              <a:buNone/>
            </a:pPr>
            <a:r>
              <a:rPr lang="en-IN" sz="1200" dirty="0" smtClean="0"/>
              <a:t>   10 </a:t>
            </a:r>
            <a:r>
              <a:rPr lang="en-IN" sz="1200" dirty="0" smtClean="0"/>
              <a:t>percentile :- </a:t>
            </a:r>
            <a:r>
              <a:rPr lang="en-IN" sz="1200" dirty="0" smtClean="0"/>
              <a:t>1.09</a:t>
            </a:r>
          </a:p>
          <a:p>
            <a:pPr marL="0" indent="0">
              <a:buNone/>
            </a:pPr>
            <a:r>
              <a:rPr lang="en-IN" sz="1200" dirty="0" smtClean="0"/>
              <a:t>   20 </a:t>
            </a:r>
            <a:r>
              <a:rPr lang="en-IN" sz="1200" dirty="0" smtClean="0"/>
              <a:t>percentile :-</a:t>
            </a:r>
            <a:r>
              <a:rPr lang="en-IN" sz="1200" dirty="0" smtClean="0"/>
              <a:t> 1.81</a:t>
            </a:r>
          </a:p>
          <a:p>
            <a:pPr marL="0" indent="0">
              <a:buNone/>
            </a:pPr>
            <a:r>
              <a:rPr lang="en-IN" sz="1200" dirty="0" smtClean="0"/>
              <a:t>   30 </a:t>
            </a:r>
            <a:r>
              <a:rPr lang="en-IN" sz="1200" dirty="0" smtClean="0"/>
              <a:t>percentile :- </a:t>
            </a:r>
            <a:r>
              <a:rPr lang="en-IN" sz="1200" dirty="0" smtClean="0"/>
              <a:t>2.83</a:t>
            </a:r>
          </a:p>
          <a:p>
            <a:pPr marL="0" indent="0">
              <a:buNone/>
            </a:pPr>
            <a:r>
              <a:rPr lang="en-IN" sz="1200" dirty="0" smtClean="0"/>
              <a:t>   40 </a:t>
            </a:r>
            <a:r>
              <a:rPr lang="en-IN" sz="1200" dirty="0" smtClean="0"/>
              <a:t>percentile :-</a:t>
            </a:r>
            <a:r>
              <a:rPr lang="en-IN" sz="1200" dirty="0" smtClean="0"/>
              <a:t> 4.6</a:t>
            </a:r>
          </a:p>
          <a:p>
            <a:pPr marL="0" indent="0">
              <a:buNone/>
            </a:pPr>
            <a:r>
              <a:rPr lang="en-IN" sz="1200" dirty="0" smtClean="0"/>
              <a:t>   50 </a:t>
            </a:r>
            <a:r>
              <a:rPr lang="en-IN" sz="1200" dirty="0" smtClean="0"/>
              <a:t>percentile :- </a:t>
            </a:r>
            <a:r>
              <a:rPr lang="en-IN" sz="1200" dirty="0" smtClean="0"/>
              <a:t>7.9399999999999995</a:t>
            </a:r>
          </a:p>
          <a:p>
            <a:pPr marL="0" indent="0">
              <a:buNone/>
            </a:pPr>
            <a:r>
              <a:rPr lang="en-IN" sz="1200" dirty="0" smtClean="0"/>
              <a:t>   60 </a:t>
            </a:r>
            <a:r>
              <a:rPr lang="en-IN" sz="1200" dirty="0" smtClean="0"/>
              <a:t>percentile :- </a:t>
            </a:r>
            <a:r>
              <a:rPr lang="en-IN" sz="1200" dirty="0" smtClean="0"/>
              <a:t>23.02</a:t>
            </a:r>
          </a:p>
          <a:p>
            <a:pPr marL="0" indent="0">
              <a:buNone/>
            </a:pPr>
            <a:r>
              <a:rPr lang="en-IN" sz="1200" dirty="0" smtClean="0"/>
              <a:t>   70 </a:t>
            </a:r>
            <a:r>
              <a:rPr lang="en-IN" sz="1200" dirty="0" smtClean="0"/>
              <a:t>percentile :- </a:t>
            </a:r>
            <a:r>
              <a:rPr lang="en-IN" sz="1200" dirty="0" smtClean="0"/>
              <a:t>30.39</a:t>
            </a:r>
          </a:p>
          <a:p>
            <a:pPr marL="0" indent="0">
              <a:buNone/>
            </a:pPr>
            <a:r>
              <a:rPr lang="en-IN" sz="1200" dirty="0" smtClean="0"/>
              <a:t>   80 </a:t>
            </a:r>
            <a:r>
              <a:rPr lang="en-IN" sz="1200" dirty="0" smtClean="0"/>
              <a:t>percentile :- </a:t>
            </a:r>
            <a:r>
              <a:rPr lang="en-IN" sz="1200" dirty="0" smtClean="0"/>
              <a:t>66.876</a:t>
            </a:r>
          </a:p>
          <a:p>
            <a:pPr marL="0" indent="0">
              <a:buNone/>
            </a:pPr>
            <a:r>
              <a:rPr lang="en-IN" sz="1200" dirty="0" smtClean="0"/>
              <a:t>   90 </a:t>
            </a:r>
            <a:r>
              <a:rPr lang="en-IN" sz="1200" dirty="0" smtClean="0"/>
              <a:t>percentile :- </a:t>
            </a:r>
            <a:r>
              <a:rPr lang="en-IN" sz="1200" dirty="0" smtClean="0"/>
              <a:t>119.46500000000006</a:t>
            </a:r>
            <a:endParaRPr lang="en-IN" sz="1200" dirty="0"/>
          </a:p>
        </p:txBody>
      </p:sp>
      <p:pic>
        <p:nvPicPr>
          <p:cNvPr id="5" name="Content Placeholder 4"/>
          <p:cNvPicPr>
            <a:picLocks noGrp="1" noChangeAspect="1"/>
          </p:cNvPicPr>
          <p:nvPr>
            <p:ph sz="half" idx="2"/>
          </p:nvPr>
        </p:nvPicPr>
        <p:blipFill>
          <a:blip r:embed="rId2"/>
          <a:stretch>
            <a:fillRect/>
          </a:stretch>
        </p:blipFill>
        <p:spPr>
          <a:xfrm>
            <a:off x="5253037" y="2160588"/>
            <a:ext cx="5184054" cy="4554247"/>
          </a:xfrm>
          <a:prstGeom prst="rect">
            <a:avLst/>
          </a:prstGeom>
        </p:spPr>
      </p:pic>
    </p:spTree>
    <p:extLst>
      <p:ext uri="{BB962C8B-B14F-4D97-AF65-F5344CB8AC3E}">
        <p14:creationId xmlns:p14="http://schemas.microsoft.com/office/powerpoint/2010/main" val="198705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Regions for which these high TRT occur</a:t>
            </a:r>
            <a:endParaRPr lang="en-IN" dirty="0"/>
          </a:p>
        </p:txBody>
      </p:sp>
      <p:pic>
        <p:nvPicPr>
          <p:cNvPr id="5" name="Content Placeholder 4"/>
          <p:cNvPicPr>
            <a:picLocks noGrp="1" noChangeAspect="1"/>
          </p:cNvPicPr>
          <p:nvPr>
            <p:ph sz="half" idx="1"/>
          </p:nvPr>
        </p:nvPicPr>
        <p:blipFill>
          <a:blip r:embed="rId2"/>
          <a:stretch>
            <a:fillRect/>
          </a:stretch>
        </p:blipFill>
        <p:spPr>
          <a:xfrm>
            <a:off x="277091" y="1588655"/>
            <a:ext cx="5551054" cy="4588308"/>
          </a:xfrm>
          <a:prstGeom prst="rect">
            <a:avLst/>
          </a:prstGeom>
        </p:spPr>
      </p:pic>
      <p:sp>
        <p:nvSpPr>
          <p:cNvPr id="4" name="Content Placeholder 3"/>
          <p:cNvSpPr>
            <a:spLocks noGrp="1"/>
          </p:cNvSpPr>
          <p:nvPr>
            <p:ph sz="half" idx="2"/>
          </p:nvPr>
        </p:nvSpPr>
        <p:spPr>
          <a:xfrm>
            <a:off x="5957455" y="1588655"/>
            <a:ext cx="4673599" cy="4452707"/>
          </a:xfrm>
        </p:spPr>
        <p:txBody>
          <a:bodyPr/>
          <a:lstStyle/>
          <a:p>
            <a:r>
              <a:rPr lang="en-IN" dirty="0" smtClean="0"/>
              <a:t>As we can see EMEA,APAC ,DUBLIN and JAPAN are the regions we need to be focussed on.</a:t>
            </a:r>
          </a:p>
          <a:p>
            <a:r>
              <a:rPr lang="en-IN" dirty="0" smtClean="0"/>
              <a:t>The dataset also consists of many regions where the values are missing.</a:t>
            </a:r>
          </a:p>
          <a:p>
            <a:r>
              <a:rPr lang="en-IN" dirty="0" smtClean="0"/>
              <a:t>For those specific regions we need to understand the how do we impute them.</a:t>
            </a:r>
          </a:p>
          <a:p>
            <a:pPr marL="0" indent="0">
              <a:buNone/>
            </a:pPr>
            <a:endParaRPr lang="en-IN" dirty="0"/>
          </a:p>
        </p:txBody>
      </p:sp>
    </p:spTree>
    <p:extLst>
      <p:ext uri="{BB962C8B-B14F-4D97-AF65-F5344CB8AC3E}">
        <p14:creationId xmlns:p14="http://schemas.microsoft.com/office/powerpoint/2010/main" val="38135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Imputing Missing regions using language as Support</a:t>
            </a:r>
            <a:endParaRPr lang="en-IN" dirty="0"/>
          </a:p>
        </p:txBody>
      </p:sp>
      <p:sp>
        <p:nvSpPr>
          <p:cNvPr id="3" name="Content Placeholder 2"/>
          <p:cNvSpPr>
            <a:spLocks noGrp="1"/>
          </p:cNvSpPr>
          <p:nvPr>
            <p:ph sz="half" idx="1"/>
          </p:nvPr>
        </p:nvSpPr>
        <p:spPr/>
        <p:txBody>
          <a:bodyPr>
            <a:normAutofit/>
          </a:bodyPr>
          <a:lstStyle/>
          <a:p>
            <a:r>
              <a:rPr lang="en-IN" dirty="0" smtClean="0"/>
              <a:t>We impute the missing values of the high TRT data points with </a:t>
            </a:r>
            <a:r>
              <a:rPr lang="en-IN" dirty="0" err="1" smtClean="0"/>
              <a:t>EMEA.The</a:t>
            </a:r>
            <a:r>
              <a:rPr lang="en-IN" dirty="0" smtClean="0"/>
              <a:t> region being the language specified to those were </a:t>
            </a:r>
            <a:r>
              <a:rPr lang="en-IN" dirty="0" err="1" smtClean="0"/>
              <a:t>English.Out</a:t>
            </a:r>
            <a:r>
              <a:rPr lang="en-IN" dirty="0" smtClean="0"/>
              <a:t> of the 4 regions we are concerned with EMEA is the region where the count of English language was high.</a:t>
            </a:r>
          </a:p>
          <a:p>
            <a:endParaRPr lang="en-IN" dirty="0"/>
          </a:p>
          <a:p>
            <a:r>
              <a:rPr lang="en-US" dirty="0" err="1" smtClean="0"/>
              <a:t>sns.countplot</a:t>
            </a:r>
            <a:r>
              <a:rPr lang="en-US" dirty="0" smtClean="0"/>
              <a:t>(</a:t>
            </a:r>
            <a:r>
              <a:rPr lang="en-US" dirty="0" err="1" smtClean="0"/>
              <a:t>higher_trt</a:t>
            </a:r>
            <a:r>
              <a:rPr lang="en-US" dirty="0" smtClean="0"/>
              <a:t>[</a:t>
            </a:r>
            <a:r>
              <a:rPr lang="en-US" dirty="0" err="1" smtClean="0"/>
              <a:t>higher_trt</a:t>
            </a:r>
            <a:r>
              <a:rPr lang="en-US" dirty="0" smtClean="0"/>
              <a:t>['Case Region']=='EMEA'].Language)</a:t>
            </a:r>
            <a:endParaRPr lang="en-IN" dirty="0" smtClean="0"/>
          </a:p>
          <a:p>
            <a:pPr marL="0" indent="0">
              <a:buNone/>
            </a:pPr>
            <a:endParaRPr lang="sv-SE" dirty="0" smtClean="0"/>
          </a:p>
        </p:txBody>
      </p:sp>
      <p:pic>
        <p:nvPicPr>
          <p:cNvPr id="6" name="Content Placeholder 5"/>
          <p:cNvPicPr>
            <a:picLocks noGrp="1" noChangeAspect="1"/>
          </p:cNvPicPr>
          <p:nvPr>
            <p:ph sz="half" idx="2"/>
          </p:nvPr>
        </p:nvPicPr>
        <p:blipFill>
          <a:blip r:embed="rId2"/>
          <a:stretch>
            <a:fillRect/>
          </a:stretch>
        </p:blipFill>
        <p:spPr>
          <a:xfrm>
            <a:off x="6539345" y="1432718"/>
            <a:ext cx="5153840" cy="4312299"/>
          </a:xfrm>
          <a:prstGeom prst="rect">
            <a:avLst/>
          </a:prstGeom>
        </p:spPr>
      </p:pic>
      <p:sp>
        <p:nvSpPr>
          <p:cNvPr id="5" name="AutoShape 2" descr="data:image/png;base64,iVBORw0KGgoAAAANSUhEUgAAAY4AAAEGCAYAAABy53LJAAAAOXRFWHRTb2Z0d2FyZQBNYXRwbG90bGliIHZlcnNpb24zLjUuMSwgaHR0cHM6Ly9tYXRwbG90bGliLm9yZy/YYfK9AAAACXBIWXMAAAsTAAALEwEAmpwYAAAWnUlEQVR4nO3de7SldX3f8fcHRCUiCmEkOEM66CIqYBjDLEQxa2lsC7GLgtfgAiGt7ViK9ZJoK4mptFmTxIpmRQxUjARoUCRRCl5QkWLUiMKBosNF6kSIjIwwaqOgFmX89o/ndxbb4Zwz+zdz9rkw79dae+1n/57b9zzn7PPZz2X/nlQVkiSNa7fFLkCStLwYHJKkLgaHJKmLwSFJ6mJwSJK6PGqxC5iU/fbbr1avXr3YZUjSsnLDDTd8p6pWzDXNIzY4Vq9ezdTU1GKXIUnLSpJ/2N40HqqSJHUxOCRJXQwOSVIXg0OS1MXgkCR1MTgkSV0MDklSF4NDktTF4JAkdXnEfnN81BFvvmjB1nXDO05ZsHVJ0mJwj0OS1MXgkCR1MTgkSV0MDklSF4NDktTF4JAkdZlYcCQ5MMk1SW5LckuS17f2M5N8K8lN7fGikXnOSLIxye1JjhlpPyLJhjbu3UkyqbolSXOb5Pc4HgR+t6puTPJ44IYkV7Vxf1pVZ41OnOQQ4ETgUODJwGeS/EpVbQXOBdYBXwI+ARwLXDnB2iVJs5jYHkdVba6qG9vwfcBtwMo5ZjkeuKSqHqiqO4CNwJFJDgD2rqprq6qAi4ATJlW3JGluC3KOI8lq4FnAl1vTa5N8Ncn5SfZpbSuBu0Zm29TaVrbhbdtnWs+6JFNJprZs2TKfP4IkqZl4cCTZC/gw8Iaq+gHDYaenAmuAzcA7pyedYfaao/3hjVXnVdXaqlq7YsWKnS1dkjSDiQZHkj0YQuPiqvoIQFXdU1Vbq+pnwPuAI9vkm4ADR2ZfBdzd2lfN0C5JWgSTvKoqwPuB26rqXSPtB4xM9mLg5jZ8BXBiksckOQg4GLiuqjYD9yU5qi3zFODySdUtSZrbJK+qOhp4FbAhyU2t7feAVyZZw3C46U7gNQBVdUuSS4FbGa7IOr1dUQVwGnABsCfD1VReUSVJi2RiwVFVX2Dm8xOfmGOe9cD6GdqngMPmrzpJ0o7ym+OSpC4GhySpi8EhSepicEiSuhgckqQuBockqYvBIUnqYnBIkroYHJKkLgaHJKmLwSFJ6mJwSJK6GBySpC4GhySpi8EhSepicEiSuhgckqQuBockqYvBIUnqYnBIkroYHJKkLgaHJKmLwSFJ6mJwSJK6GBySpC4GhySpi8EhSepicEiSuhgckqQuBockqcvEgiPJgUmuSXJbkluSvL6175vkqiRfb8/7jMxzRpKNSW5PcsxI+xFJNrRx706SSdUtSZrbJPc4HgR+t6qeARwFnJ7kEOAtwNVVdTBwdXtNG3cicChwLHBOkt3bss4F1gEHt8exE6xbkjSHiQVHVW2uqhvb8H3AbcBK4HjgwjbZhcAJbfh44JKqeqCq7gA2AkcmOQDYu6quraoCLhqZR5K0wBbkHEeS1cCzgC8D+1fVZhjCBXhSm2wlcNfIbJta28o2vG37TOtZl2QqydSWLVvm9WeQJA0mHhxJ9gI+DLyhqn4w16QztNUc7Q9vrDqvqtZW1doVK1b0FytJ2q6JBkeSPRhC4+Kq+khrvqcdfqI939vaNwEHjsy+Cri7ta+aoV2StAgmeVVVgPcDt1XVu0ZGXQGc2oZPBS4faT8xyWOSHMRwEvy6djjrviRHtWWeMjKPJGmBPWqCyz4aeBWwIclNre33gD8BLk3yauCbwMsBquqWJJcCtzJckXV6VW1t850GXADsCVzZHpKkRTCx4KiqLzDz+QmAF84yz3pg/QztU8Bh81edJGlH+c1xSVIXg0OS1MXgkCR1MTgkSV0MDklSF4NDktTF4JAkdTE4JEldDA5JUheDQ5LUxeCQJHUxOCRJXQwOSVIXg0OS1MXgkCR1MTgkSV0MDklSF4NDktTF4JAkdTE4JEldDA5JUheDQ5LUxeCQJHUxOCRJXQwOSVIXg0OS1MXgkCR1MTgkSV0MDklSF4NDktRlYsGR5Pwk9ya5eaTtzCTfSnJTe7xoZNwZSTYmuT3JMSPtRyTZ0Ma9O0kmVbMkafsmucdxAXDsDO1/WlVr2uMTAEkOAU4EDm3znJNk9zb9ucA64OD2mGmZkqQFMlZwJLl6nLZRVfU54Htj1nE8cElVPVBVdwAbgSOTHADsXVXXVlUBFwEnjLlMSdIEzBkcSR6bZF9gvyT7JNm3PVYDT97Bdb42yVfboax9WttK4K6RaTa1tpVteNt2SdIi2d4ex2uAG4Cnt+fpx+XAn+/A+s4FngqsATYD72ztM523qDnaZ5RkXZKpJFNbtmzZgfIkSdszZ3BU1Z9V1UHAm6rqKVV1UHscXlXv6V1ZVd1TVVur6mfA+4Aj26hNwIEjk64C7m7tq2Zon23551XV2qpau2LFit7yJEljeNQ4E1XV2UmeC6wenaeqLupZWZIDqmpze/liYPqKqyuADyR5F8MhsIOB66pqa5L7khwFfBk4BTi7Z52SpPk1VnAk+R8Mh5huAra25umT1bPN80Hg+QznRzYBbwOen2RNm/dOhkNhVNUtSS4FbgUeBE6vqun1nMZwhdaewJXtIUlaJGMFB7AWOKRd2TSWqnrlDM3vn2P69cD6GdqngMPGXa8kabLG/R7HzcAvTbIQSdLyMO4ex37ArUmuAx6YbqyqfzmRqiRJS9a4wXHmJIuQJC0f415V9beTLkSStDyMe1XVfTz0xbtHA3sAP6yqvSdVmCRpaRp3j+Pxo6+TnMBDX96TJO1Cdqh33Kr6n8BvzG8pkqTlYNxDVS8Zebkbw/c6xv5OhyTpkWPcq6qOGxl+kOFb38fPezWSpCVv3HMc/2rShUiSlodxb+S0Ksll7Vaw9yT5cJJV259TkvRIM+7J8b9k6MH2yQw3Uvpoa5Mk7WLGDY4VVfWXVfVge1wAeMMLSdoFjRsc30lycpLd2+Nk4LuTLEyStDSNGxz/GngF8G2GW76+DPCEuSTtgsa9HPcPgVOr6v8CJNkXOIshUCRJu5Bx9zh+dTo0AKrqe8CzJlOSJGkpGzc4dkuyz/SLtscx7t6KJOkRZNx//u8Evpjkbxi6GnkFM9zmVZL0yDfuN8cvSjLF0LFhgJdU1a0TrUyStCSNfbipBYVhIUm7uB3qVl2StOsyOCRJXQwOSVIXg0OS1MXgkCR1MTgkSV0MDklSF4NDktTF4JAkdTE4JEldJhYcSc5Pcm+Sm0fa9k1yVZKvt+fRHnfPSLIxye1JjhlpPyLJhjbu3UkyqZolSds3yT2OC4Bjt2l7C3B1VR0MXN1ek+QQ4ETg0DbPOUl2b/OcC6wDDm6PbZcpSVpAEwuOqvoc8L1tmo8HLmzDFwInjLRfUlUPVNUdwEbgyCQHAHtX1bVVVcBFI/NIkhbBQp/j2L+qNgO05ye19pXAXSPTbWptK9vwtu0zSrIuyVSSqS1btsxr4ZKkwVI5OT7TeYuao31GVXVeVa2tqrUrVqyYt+IkSQ9Z6OC4px1+oj3f29o3AQeOTLcKuLu1r5qhXZK0SBY6OK4ATm3DpwKXj7SfmOQxSQ5iOAl+XTucdV+So9rVVKeMzCNJWgRj3wGwV5IPAs8H9kuyCXgb8CfApUleDXwTeDlAVd2S5FKGOww+CJxeVVvbok5juEJrT+DK9pAkLZKJBUdVvXKWUS+cZfr1wPoZ2qeAw+axNEnSTlgqJ8clScuEwSFJ6mJwSJK6GBySpC4GhySpi8EhSepicEiSuhgckqQuBockqYvBIUnqYnBIkroYHJKkLgaHJKmLwSFJ6mJwSJK6GBySpC4GhySpi8EhSepicEiSuhgckqQuBockqYvBIUnqYnBIkroYHJKkLgaHJKmLwSFJ6mJwSJK6GBySpC4GhySpi8EhSeqyKMGR5M4kG5LclGSqte2b5KokX2/P+4xMf0aSjUluT3LMYtQsSRos5h7HC6pqTVWtba/fAlxdVQcDV7fXJDkEOBE4FDgWOCfJ7otRsCRpaR2qOh64sA1fCJww0n5JVT1QVXcAG4EjF748SRIsXnAU8OkkNyRZ19r2r6rNAO35Sa19JXDXyLybWtvDJFmXZCrJ1JYtWyZUuiTt2h61SOs9uqruTvIk4KokX5tj2szQVjNNWFXnAecBrF27dsZpJEk7Z1H2OKrq7vZ8L3AZw6Gne5IcANCe722TbwIOHJl9FXD3wlUrSRq14MGR5HFJHj89DPxz4GbgCuDUNtmpwOVt+ArgxCSPSXIQcDBw3cJWLUmathiHqvYHLksyvf4PVNUnk1wPXJrk1cA3gZcDVNUtSS4FbgUeBE6vqq2LULckiUUIjqr6BnD4DO3fBV44yzzrgfUTLk2SNIaldDmuJGkZMDgkSV0MDklSF4NDktTF4JAkdTE4JEldDA5JUheDQ5LUxeCQJHUxOCRJXQwOSVIXg0OS1MXgkCR1MTgkSV0MDklSF4NDktTF4JAkdTE4JEldDA5JUheDQ5LUxeCQJHUxOCRJXQwOSVIXg0OS1MXgkCR1MTgkSV0MDklSF4NDktTF4JAkdTE4JEldDA5JUpdlExxJjk1ye5KNSd6y2PVI0q5qWQRHkt2BPwd+EzgEeGWSQxa3KknaNT1qsQsY05HAxqr6BkCSS4DjgVsXtapl6Oizj16wdf3df/i7BVuXpIWzXIJjJXDXyOtNwLO3nSjJOmBde3l/ktt3Yp37Ad/pnSlnnboTq5y/OpZCDXldlkQdj8AaYGnUsRRqgKVRx1KoAeanjn+yvQmWS3DM9B+oHtZQdR5w3rysMJmqqrXzsazlXsdSqGGp1LEUalgqdSyFGpZKHUuhhoWsY1mc42DYwzhw5PUq4O5FqkWSdmnLJTiuBw5OclCSRwMnAlcsck2StEtaFoeqqurBJK8FPgXsDpxfVbdMeLXzcshrHiyFOpZCDbA06lgKNcDSqGMp1ABLo46lUAMsUB2petipAkmSZrVcDlVJkpYIg0OS1MXgWIKSvC7JbUkuXuxalqIkJyf5apJbknwlyV8keWIb99nWNc1NbRuu287ilpUkZyZ50wKv8w1JfmGWcRckuaNt768ledvIuOnfxVeSXJ9kzTzW9MX5WtZ8a9vkZTu5jPvnc7r5ZnAsTf8eeFFVnTTdkGRZXMgwaUmOBd4I/GZVHQr8GvBFYP+RyU6qqjXA0cDb25V42nFvAGYMjubNbXuvAU5NctDIuJOq6nDgHOAd81VQVT13vpalfgZH0z7FXtc+Ob03ye5J7k+yvn1i+lKS/be/pJ2u478DTwGuSPL9JOcl+TRw0aTX3db/uCQfbz/zzUlOTXLpyPjnJ/noTq5jZ7b17wNvqqpvAVTV1qo6v6pm6iVgL+CHwNZ5rvWCtm02JHnjji67o4bfb5/cPwM8rbU9Ncknk9yQ5PNJnj4P61nd9houbHt0f5PkdcCTgWuSXLOdRTy2Pf9whnHXMvQAMS/a38teSa5OcmP7XRw/X8sfs4bVba/2fW3v99NJ9tyB5fy79vd1U9t7u6a1j/W/Z6bpkhyX5MtJ/neSz4y0n5nk/LY3+I32+53pff9bcxZdVbv8A3gG8FFgj/b6HOAUhm+nH9fa/hvw1gWq506GrgPOBG4A9lzAbfFS4H0jr58AfBN4XHt9LnDyYm1r4HvAE+ZY/meB24GvAj8GXjPPtb4NuGpkmidO+PdxBLCB4RP/3sBG4E3A1cDBbZpnA/9rHta1uv0ejm6vz2/ruhPYb5Z5LgDuAG4C7gf+aJvfxdo2/IbRcfNQ6/0MXyfYu73er22bTPL3McP2ehBY015fCpzctsnLdmB5ewCfB47reD/MOB2wz/S2AP4N8M42fCbDHvpj2jb7blvvw973c9XqHsfghQxv0OuT3NRePwX4CfCxNs0NDH8oC+2KqvrxAq5vA/BPk7w9ya9X1feBTwLHtcNl/wK4fCeWP2/bOskz26e0v9/mE9JJVfWrwC8Db0qy3b53OmrdF3hKkrPbYbMf7OCyx/XrwGVV9aOq+gHDF18fCzwX+OtW13uBA+ZpfXdV1XTvlH8FPG+MeaYPVf0S8MIko4eRLk6yCfhPwNnzVOO0AH+U5KvAZxj2aCZ+VGAbd1TVTW14Z/9H/BnDB4CPMv77YbbpVgGfSrIBeDNw6Mg8H6+qB6rqO8C9DNtspvf9rAyOQYALq2pNezytqs4EflotfhkOdyzGeYaZdvsnpqr+Dw99yv3jJP8Z+BDwCuA3gOur6r6dWMXY27odFprehf+vbdwtDOc1qKoN7R/WlcDDDhFU1RbgRmboEHMnan09cDjDp+nTgb/YwWX32PbLVrsB/zhS15qqesaE1vVzr5O8eOR38nN9IlXV/QzbZTRsTgIOAj7AcGuE+XQSsAI4ov0d3MNDh8sWygMjwzv8PyLJbzN0LvhfWtO474fZ/kedDbynqp4JvIaf3y4Pq3mW9/2sDI7B1cDLkjwJIMm+O/EpdVlL8mTgR1X1V8BZDP+kP9ue/y1DiOyMsbd1Decvpv8xTv8h/zFwVpJVI5POeFw5w5VAzwL+fp5r3a2qPgz8AS3EJuhzwIuT7Jnk8QyHMX4E3JHk5a2uJDl8ntb3y0me04ZfCXwBuA94PEBVXTbyO5kanbHtkT6bbbZ3Vf0UeCtwVJL5CjgYDqPeW1U/TfICxujVdSlKcgTDIcGTq+pns003y/thNk8AvtWGt9tl9yzv+1l5pQ5QVbcmeSvw6SS7AT9l+DS5K3om8I4kP2PYDqdV1dYkHwN+mzH+COeys9u6qj6RZAVwZYYbfP0jcDNDdzTTLk7yY4bjuBdU1Q3zWOvvAJe11wBn7MiyO2q4McmHGM4h/APDMXAYPm2f2+rbA7gE+Mo8rPI2hiuj3gt8neGc1k8YtvfmqnrBDPO8o9XxaIaw/cgMP8ePk7yT4R/kq+ehzgIuBj6aZIph+3xtHpa7GF7LcAj0miQAU3NPPpYzGQ5lfgv4EsNe31we9r6fa2K7HJEEDFcJAR+rqsMWu5a5JPlF4MaqWpZ7GI8EHqqStGy0QyrXMhxO0SJxj0OS1MU9DklSF4NDktTF4JAkdTE4pG1kkXoclZYLg0OS1MXgkMbQ29toG/cHGXqbvSrJB9Puo9GmXduG90tyZxtenaGn2xvb47mtfbck52TogfVjST6Rdr+HJEck+dsMveR+Ksl89VklzcrgkMbzBeCoqnoWw7e0/+PIuKcDxwBHAm9LskcLhpcydHnyEmAt23cv8M+q6teA3wLe3dpfwtB53TMZejp9DkCSPRj6JHpZVR3B0Jvt+p34GaWx2OWINJ5VwIfaJ/pHM3QlPu3jVfUA8ECS6d5GnwdcPt2zcca7h8kewHsy3ClvK/Arrf15wF+3foy+nYfui/E04DDgqtZVxe7A5h3/EaXxGBzSeM4G3lVVVyR5PkNfQNNm6iE1cyzrQR7a2x/ttfSNDD28Ht7G/7/WPtuyAtxSVc+ZZbw0ER6qksbT1dsow6Gt45I8NsleDPcxmXYnQxfWAKP3pn4CsLntWbyKYQ9ielkvbec69gee39pvB1ZM92bbDpGN3ndBmgiDQ3q4X0iyaeTxOzzU2+jnge9sbwFVdT3DTZe+wtBb7BQwfXOcs4DTknyR4S5s085h6Jn2SwyHqabvxfJhYBNDL8DvBb4MfL+qfsIQPG9P8hWGHmK9F7cmzr6qpAlJsldV3d/uC/I5YF1V3biTy/pF4DqG27t+ez7rlcblOQ5pcs5LcgjDeYwLdzQ0mo8leSLDifk/NDS0mNzjkCR18RyHJKmLwSFJ6mJwSJK6GBySpC4GhySpy/8HUEMFDkQr3V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3253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EMEA Region</a:t>
            </a:r>
            <a:endParaRPr lang="en-IN" dirty="0"/>
          </a:p>
        </p:txBody>
      </p:sp>
      <p:sp>
        <p:nvSpPr>
          <p:cNvPr id="3" name="Content Placeholder 2"/>
          <p:cNvSpPr>
            <a:spLocks noGrp="1"/>
          </p:cNvSpPr>
          <p:nvPr>
            <p:ph sz="half" idx="1"/>
          </p:nvPr>
        </p:nvSpPr>
        <p:spPr>
          <a:xfrm>
            <a:off x="621146" y="1430626"/>
            <a:ext cx="5211618" cy="4351338"/>
          </a:xfrm>
        </p:spPr>
        <p:txBody>
          <a:bodyPr/>
          <a:lstStyle/>
          <a:p>
            <a:r>
              <a:rPr lang="en-IN" dirty="0" smtClean="0"/>
              <a:t>The dataset that we </a:t>
            </a:r>
            <a:r>
              <a:rPr lang="en-IN" dirty="0" err="1" smtClean="0"/>
              <a:t>have,we</a:t>
            </a:r>
            <a:r>
              <a:rPr lang="en-IN" dirty="0" smtClean="0"/>
              <a:t> take only those data points where the region is EMEA.</a:t>
            </a:r>
          </a:p>
          <a:p>
            <a:r>
              <a:rPr lang="en-IN" dirty="0" err="1" smtClean="0"/>
              <a:t>emea_df</a:t>
            </a:r>
            <a:r>
              <a:rPr lang="en-IN" dirty="0" smtClean="0"/>
              <a:t>=</a:t>
            </a:r>
            <a:r>
              <a:rPr lang="en-IN" dirty="0" err="1" smtClean="0"/>
              <a:t>higher_trt</a:t>
            </a:r>
            <a:r>
              <a:rPr lang="en-IN" dirty="0" smtClean="0"/>
              <a:t>[</a:t>
            </a:r>
            <a:r>
              <a:rPr lang="en-IN" dirty="0" err="1" smtClean="0"/>
              <a:t>higher_trt</a:t>
            </a:r>
            <a:r>
              <a:rPr lang="en-IN" dirty="0" smtClean="0"/>
              <a:t>['Case Region']=='EMEA']</a:t>
            </a:r>
          </a:p>
          <a:p>
            <a:r>
              <a:rPr lang="en-IN" dirty="0" smtClean="0"/>
              <a:t>For this specific dataset we look at TRT.</a:t>
            </a:r>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4618" y="1690688"/>
            <a:ext cx="5338618" cy="409127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46" y="4248727"/>
            <a:ext cx="4509654" cy="2191543"/>
          </a:xfrm>
          <a:prstGeom prst="rect">
            <a:avLst/>
          </a:prstGeom>
        </p:spPr>
      </p:pic>
    </p:spTree>
    <p:extLst>
      <p:ext uri="{BB962C8B-B14F-4D97-AF65-F5344CB8AC3E}">
        <p14:creationId xmlns:p14="http://schemas.microsoft.com/office/powerpoint/2010/main" val="390428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Deeping Dive into EMEA High TRT</a:t>
            </a:r>
            <a:endParaRPr lang="en-IN" dirty="0"/>
          </a:p>
        </p:txBody>
      </p:sp>
      <p:sp>
        <p:nvSpPr>
          <p:cNvPr id="3" name="Content Placeholder 2"/>
          <p:cNvSpPr>
            <a:spLocks noGrp="1"/>
          </p:cNvSpPr>
          <p:nvPr>
            <p:ph sz="half" idx="1"/>
          </p:nvPr>
        </p:nvSpPr>
        <p:spPr/>
        <p:txBody>
          <a:bodyPr>
            <a:normAutofit fontScale="85000" lnSpcReduction="20000"/>
          </a:bodyPr>
          <a:lstStyle/>
          <a:p>
            <a:r>
              <a:rPr lang="en-IN" sz="1800" dirty="0" smtClean="0"/>
              <a:t>We need to see the percentile value of TRT to filter out the odd cases causing this number.</a:t>
            </a:r>
          </a:p>
          <a:p>
            <a:pPr marL="0" indent="0">
              <a:buNone/>
            </a:pPr>
            <a:r>
              <a:rPr lang="en-IN" sz="1800" dirty="0" smtClean="0"/>
              <a:t> 0</a:t>
            </a:r>
            <a:r>
              <a:rPr lang="en-IN" sz="1800" baseline="30000" dirty="0" smtClean="0"/>
              <a:t>th</a:t>
            </a:r>
            <a:r>
              <a:rPr lang="en-IN" sz="1800" dirty="0" smtClean="0"/>
              <a:t> percentile:-40.93</a:t>
            </a:r>
          </a:p>
          <a:p>
            <a:pPr marL="0" indent="0">
              <a:buNone/>
            </a:pPr>
            <a:r>
              <a:rPr lang="en-IN" sz="1800" dirty="0" smtClean="0"/>
              <a:t>10</a:t>
            </a:r>
            <a:r>
              <a:rPr lang="en-IN" sz="1800" baseline="30000" dirty="0" smtClean="0"/>
              <a:t>th</a:t>
            </a:r>
            <a:r>
              <a:rPr lang="en-IN" sz="1800" dirty="0" smtClean="0"/>
              <a:t> percentile:-78.75</a:t>
            </a:r>
          </a:p>
          <a:p>
            <a:pPr marL="0" indent="0">
              <a:buNone/>
            </a:pPr>
            <a:r>
              <a:rPr lang="en-IN" sz="1800" dirty="0" smtClean="0"/>
              <a:t>20</a:t>
            </a:r>
            <a:r>
              <a:rPr lang="en-IN" sz="1800" baseline="30000" dirty="0" smtClean="0"/>
              <a:t>th</a:t>
            </a:r>
            <a:r>
              <a:rPr lang="en-IN" sz="1800" dirty="0" smtClean="0"/>
              <a:t> percentile:-241.56</a:t>
            </a:r>
          </a:p>
          <a:p>
            <a:pPr marL="0" indent="0">
              <a:buNone/>
            </a:pPr>
            <a:r>
              <a:rPr lang="en-IN" sz="1800" dirty="0" smtClean="0"/>
              <a:t>30</a:t>
            </a:r>
            <a:r>
              <a:rPr lang="en-IN" sz="1800" baseline="30000" dirty="0" smtClean="0"/>
              <a:t>th</a:t>
            </a:r>
            <a:r>
              <a:rPr lang="en-IN" sz="1800" dirty="0" smtClean="0"/>
              <a:t> percentile:-549.94</a:t>
            </a:r>
          </a:p>
          <a:p>
            <a:pPr marL="0" indent="0">
              <a:buNone/>
            </a:pPr>
            <a:r>
              <a:rPr lang="en-IN" sz="1800" dirty="0" smtClean="0"/>
              <a:t>40</a:t>
            </a:r>
            <a:r>
              <a:rPr lang="en-IN" sz="1800" baseline="30000" dirty="0" smtClean="0"/>
              <a:t>th</a:t>
            </a:r>
            <a:r>
              <a:rPr lang="en-IN" sz="1800" dirty="0" smtClean="0"/>
              <a:t> percentile:-1492.29</a:t>
            </a:r>
          </a:p>
          <a:p>
            <a:pPr marL="0" indent="0">
              <a:buNone/>
            </a:pPr>
            <a:r>
              <a:rPr lang="en-IN" sz="1800" dirty="0" smtClean="0"/>
              <a:t>50</a:t>
            </a:r>
            <a:r>
              <a:rPr lang="en-IN" sz="1800" baseline="30000" dirty="0" smtClean="0"/>
              <a:t>th</a:t>
            </a:r>
            <a:r>
              <a:rPr lang="en-IN" sz="1800" dirty="0" smtClean="0"/>
              <a:t> percentile:-4287.72</a:t>
            </a:r>
          </a:p>
          <a:p>
            <a:pPr marL="0" indent="0">
              <a:buNone/>
            </a:pPr>
            <a:r>
              <a:rPr lang="en-IN" sz="1800" dirty="0" smtClean="0"/>
              <a:t>60</a:t>
            </a:r>
            <a:r>
              <a:rPr lang="en-IN" sz="1800" baseline="30000" dirty="0" smtClean="0"/>
              <a:t>th</a:t>
            </a:r>
            <a:r>
              <a:rPr lang="en-IN" sz="1800" dirty="0" smtClean="0"/>
              <a:t> percentile:-7082.29</a:t>
            </a:r>
          </a:p>
          <a:p>
            <a:pPr marL="0" indent="0">
              <a:buNone/>
            </a:pPr>
            <a:r>
              <a:rPr lang="en-IN" sz="1800" dirty="0" smtClean="0"/>
              <a:t>70</a:t>
            </a:r>
            <a:r>
              <a:rPr lang="en-IN" sz="1800" baseline="30000" dirty="0" smtClean="0"/>
              <a:t>th</a:t>
            </a:r>
            <a:r>
              <a:rPr lang="en-IN" sz="1800" dirty="0" smtClean="0"/>
              <a:t> percentile:-9285.55</a:t>
            </a:r>
          </a:p>
          <a:p>
            <a:pPr marL="0" indent="0">
              <a:buNone/>
            </a:pPr>
            <a:r>
              <a:rPr lang="en-IN" sz="1800" dirty="0" smtClean="0"/>
              <a:t>80</a:t>
            </a:r>
            <a:r>
              <a:rPr lang="en-IN" sz="1800" baseline="30000" dirty="0" smtClean="0"/>
              <a:t>th</a:t>
            </a:r>
            <a:r>
              <a:rPr lang="en-IN" sz="1800" dirty="0" smtClean="0"/>
              <a:t> percentile:-14851.29</a:t>
            </a:r>
          </a:p>
          <a:p>
            <a:pPr marL="0" indent="0">
              <a:buNone/>
            </a:pPr>
            <a:r>
              <a:rPr lang="en-IN" sz="1800" dirty="0" smtClean="0"/>
              <a:t>90</a:t>
            </a:r>
            <a:r>
              <a:rPr lang="en-IN" sz="1800" baseline="30000" dirty="0" smtClean="0"/>
              <a:t>th</a:t>
            </a:r>
            <a:r>
              <a:rPr lang="en-IN" sz="1800" dirty="0" smtClean="0"/>
              <a:t> percentile:-22893.56</a:t>
            </a:r>
          </a:p>
          <a:p>
            <a:pPr marL="0" indent="0">
              <a:buNone/>
            </a:pPr>
            <a:endParaRPr lang="en-IN" sz="1800" dirty="0" smtClean="0"/>
          </a:p>
          <a:p>
            <a:pPr marL="0" indent="0">
              <a:buNone/>
            </a:pPr>
            <a:endParaRPr lang="en-IN" dirty="0"/>
          </a:p>
        </p:txBody>
      </p:sp>
      <p:sp>
        <p:nvSpPr>
          <p:cNvPr id="4" name="Content Placeholder 3"/>
          <p:cNvSpPr>
            <a:spLocks noGrp="1"/>
          </p:cNvSpPr>
          <p:nvPr>
            <p:ph sz="half" idx="2"/>
          </p:nvPr>
        </p:nvSpPr>
        <p:spPr/>
        <p:txBody>
          <a:bodyPr>
            <a:normAutofit fontScale="85000" lnSpcReduction="20000"/>
          </a:bodyPr>
          <a:lstStyle/>
          <a:p>
            <a:r>
              <a:rPr lang="en-IN" dirty="0" smtClean="0"/>
              <a:t>We take TRT greater than 40 percentile</a:t>
            </a:r>
          </a:p>
          <a:p>
            <a:r>
              <a:rPr lang="en-US" dirty="0" err="1" smtClean="0"/>
              <a:t>category_df_taking_long</a:t>
            </a:r>
            <a:r>
              <a:rPr lang="en-US" dirty="0" smtClean="0"/>
              <a:t>=</a:t>
            </a:r>
            <a:r>
              <a:rPr lang="en-US" dirty="0" err="1" smtClean="0"/>
              <a:t>emea_cat</a:t>
            </a:r>
            <a:r>
              <a:rPr lang="en-US" dirty="0" smtClean="0"/>
              <a:t>[</a:t>
            </a:r>
            <a:r>
              <a:rPr lang="en-US" dirty="0" err="1" smtClean="0"/>
              <a:t>emea_cat</a:t>
            </a:r>
            <a:r>
              <a:rPr lang="en-US" dirty="0" smtClean="0"/>
              <a:t>['Total Resolution Time x Blocked By']&gt;4000.</a:t>
            </a:r>
          </a:p>
          <a:p>
            <a:endParaRPr lang="en-US" dirty="0" smtClean="0"/>
          </a:p>
        </p:txBody>
      </p:sp>
    </p:spTree>
    <p:extLst>
      <p:ext uri="{BB962C8B-B14F-4D97-AF65-F5344CB8AC3E}">
        <p14:creationId xmlns:p14="http://schemas.microsoft.com/office/powerpoint/2010/main" val="44308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Categories that affect high TRT</a:t>
            </a:r>
            <a:endParaRPr lang="en-IN" dirty="0"/>
          </a:p>
        </p:txBody>
      </p:sp>
      <p:sp>
        <p:nvSpPr>
          <p:cNvPr id="3" name="Content Placeholder 2"/>
          <p:cNvSpPr>
            <a:spLocks noGrp="1"/>
          </p:cNvSpPr>
          <p:nvPr>
            <p:ph sz="half" idx="1"/>
          </p:nvPr>
        </p:nvSpPr>
        <p:spPr/>
        <p:txBody>
          <a:bodyPr>
            <a:normAutofit fontScale="92500" lnSpcReduction="10000"/>
          </a:bodyPr>
          <a:lstStyle/>
          <a:p>
            <a:r>
              <a:rPr lang="en-IN" dirty="0" smtClean="0"/>
              <a:t>'Account Management',</a:t>
            </a:r>
          </a:p>
          <a:p>
            <a:r>
              <a:rPr lang="en-IN" dirty="0" smtClean="0"/>
              <a:t> 'Administration',</a:t>
            </a:r>
          </a:p>
          <a:p>
            <a:r>
              <a:rPr lang="en-IN" dirty="0" smtClean="0"/>
              <a:t> 'Audience',</a:t>
            </a:r>
          </a:p>
          <a:p>
            <a:r>
              <a:rPr lang="en-IN" dirty="0" smtClean="0"/>
              <a:t> 'Dynamic Allocation (</a:t>
            </a:r>
            <a:r>
              <a:rPr lang="en-IN" dirty="0" err="1" smtClean="0"/>
              <a:t>AdX</a:t>
            </a:r>
            <a:r>
              <a:rPr lang="en-IN" dirty="0" smtClean="0"/>
              <a:t>/AdSense Backfill, EDA)',</a:t>
            </a:r>
          </a:p>
          <a:p>
            <a:r>
              <a:rPr lang="en-IN" dirty="0" smtClean="0"/>
              <a:t> 'Formats &amp; Creative Trafficking',</a:t>
            </a:r>
          </a:p>
          <a:p>
            <a:r>
              <a:rPr lang="en-IN" dirty="0" smtClean="0"/>
              <a:t> 'Inventory Management',</a:t>
            </a:r>
          </a:p>
          <a:p>
            <a:r>
              <a:rPr lang="en-IN" dirty="0" smtClean="0"/>
              <a:t> 'Measurement',</a:t>
            </a:r>
          </a:p>
          <a:p>
            <a:r>
              <a:rPr lang="en-IN" dirty="0" smtClean="0"/>
              <a:t> 'Native',</a:t>
            </a:r>
            <a:endParaRPr lang="en-IN" dirty="0"/>
          </a:p>
        </p:txBody>
      </p:sp>
      <p:sp>
        <p:nvSpPr>
          <p:cNvPr id="4" name="Content Placeholder 3"/>
          <p:cNvSpPr>
            <a:spLocks noGrp="1"/>
          </p:cNvSpPr>
          <p:nvPr>
            <p:ph sz="half" idx="2"/>
          </p:nvPr>
        </p:nvSpPr>
        <p:spPr/>
        <p:txBody>
          <a:bodyPr>
            <a:normAutofit fontScale="92500" lnSpcReduction="10000"/>
          </a:bodyPr>
          <a:lstStyle/>
          <a:p>
            <a:r>
              <a:rPr lang="en-IN" dirty="0" smtClean="0"/>
              <a:t>'Order &amp; Line Item Delivery (</a:t>
            </a:r>
            <a:r>
              <a:rPr lang="en-IN" dirty="0" err="1" smtClean="0"/>
              <a:t>Adserving</a:t>
            </a:r>
            <a:r>
              <a:rPr lang="en-IN" dirty="0" smtClean="0"/>
              <a:t>)',</a:t>
            </a:r>
          </a:p>
          <a:p>
            <a:r>
              <a:rPr lang="en-IN" dirty="0" smtClean="0"/>
              <a:t> 'Order &amp; Line Item Setup',</a:t>
            </a:r>
          </a:p>
          <a:p>
            <a:r>
              <a:rPr lang="en-IN" dirty="0" smtClean="0"/>
              <a:t> 'Policy',</a:t>
            </a:r>
          </a:p>
          <a:p>
            <a:r>
              <a:rPr lang="en-IN" dirty="0" smtClean="0"/>
              <a:t> 'Programmatic Direct (Deals)',</a:t>
            </a:r>
          </a:p>
          <a:p>
            <a:r>
              <a:rPr lang="en-IN" dirty="0" smtClean="0"/>
              <a:t> 'Publisher Controls',</a:t>
            </a:r>
          </a:p>
          <a:p>
            <a:r>
              <a:rPr lang="en-IN" dirty="0" smtClean="0"/>
              <a:t> 'Reporting',</a:t>
            </a:r>
          </a:p>
          <a:p>
            <a:r>
              <a:rPr lang="en-IN" dirty="0" smtClean="0"/>
              <a:t> 'Tagging',</a:t>
            </a:r>
          </a:p>
          <a:p>
            <a:r>
              <a:rPr lang="en-IN" dirty="0" smtClean="0"/>
              <a:t> 'Video',</a:t>
            </a:r>
          </a:p>
          <a:p>
            <a:r>
              <a:rPr lang="en-IN" dirty="0" smtClean="0"/>
              <a:t> 'XSM',</a:t>
            </a:r>
          </a:p>
          <a:p>
            <a:r>
              <a:rPr lang="en-IN" dirty="0" smtClean="0"/>
              <a:t> 'Yield Management'</a:t>
            </a:r>
            <a:endParaRPr lang="en-IN" dirty="0"/>
          </a:p>
        </p:txBody>
      </p:sp>
    </p:spTree>
    <p:extLst>
      <p:ext uri="{BB962C8B-B14F-4D97-AF65-F5344CB8AC3E}">
        <p14:creationId xmlns:p14="http://schemas.microsoft.com/office/powerpoint/2010/main" val="38283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2"/>
            <a:ext cx="10515600" cy="1325563"/>
          </a:xfrm>
        </p:spPr>
        <p:txBody>
          <a:bodyPr/>
          <a:lstStyle/>
          <a:p>
            <a:r>
              <a:rPr lang="en-IN" dirty="0" smtClean="0"/>
              <a:t>Analysts Causing high TRT</a:t>
            </a:r>
            <a:endParaRPr lang="en-IN" dirty="0"/>
          </a:p>
        </p:txBody>
      </p:sp>
      <p:pic>
        <p:nvPicPr>
          <p:cNvPr id="6" name="Content Placeholder 5"/>
          <p:cNvPicPr>
            <a:picLocks noGrp="1" noChangeAspect="1"/>
          </p:cNvPicPr>
          <p:nvPr>
            <p:ph sz="half" idx="1"/>
          </p:nvPr>
        </p:nvPicPr>
        <p:blipFill>
          <a:blip r:embed="rId2"/>
          <a:stretch>
            <a:fillRect/>
          </a:stretch>
        </p:blipFill>
        <p:spPr>
          <a:xfrm>
            <a:off x="415635" y="2133600"/>
            <a:ext cx="5347855" cy="3722255"/>
          </a:xfrm>
          <a:prstGeom prst="rect">
            <a:avLst/>
          </a:prstGeom>
        </p:spPr>
      </p:pic>
      <p:sp>
        <p:nvSpPr>
          <p:cNvPr id="4" name="Content Placeholder 3"/>
          <p:cNvSpPr>
            <a:spLocks noGrp="1"/>
          </p:cNvSpPr>
          <p:nvPr>
            <p:ph sz="half" idx="2"/>
          </p:nvPr>
        </p:nvSpPr>
        <p:spPr>
          <a:xfrm>
            <a:off x="5865090" y="2160589"/>
            <a:ext cx="5421745" cy="3880773"/>
          </a:xfrm>
        </p:spPr>
        <p:txBody>
          <a:bodyPr/>
          <a:lstStyle/>
          <a:p>
            <a:r>
              <a:rPr lang="en-IN" dirty="0" err="1" smtClean="0"/>
              <a:t>sns.boxplot</a:t>
            </a:r>
            <a:r>
              <a:rPr lang="en-IN" dirty="0" smtClean="0"/>
              <a:t>(</a:t>
            </a:r>
            <a:r>
              <a:rPr lang="en-IN" dirty="0" err="1" smtClean="0"/>
              <a:t>emea_df_category_hightrt.Analyst.value_counts</a:t>
            </a:r>
            <a:r>
              <a:rPr lang="en-IN" dirty="0" smtClean="0"/>
              <a:t>())</a:t>
            </a:r>
          </a:p>
          <a:p>
            <a:r>
              <a:rPr lang="en-IN" dirty="0" smtClean="0"/>
              <a:t>This boxplot shows that if we club Analyst for this very high TRT we see that there are some analysts whose high TRT cases are more.</a:t>
            </a:r>
          </a:p>
          <a:p>
            <a:r>
              <a:rPr lang="en-IN" dirty="0" smtClean="0"/>
              <a:t>After finding the percentiles we take those analysts who is greater than 80 percentiles.</a:t>
            </a:r>
            <a:endParaRPr lang="en-IN" dirty="0"/>
          </a:p>
        </p:txBody>
      </p:sp>
    </p:spTree>
    <p:extLst>
      <p:ext uri="{BB962C8B-B14F-4D97-AF65-F5344CB8AC3E}">
        <p14:creationId xmlns:p14="http://schemas.microsoft.com/office/powerpoint/2010/main" val="200626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Analysts responsible for Higher TRT in EMEA Region</a:t>
            </a:r>
            <a:endParaRPr lang="en-IN" dirty="0"/>
          </a:p>
        </p:txBody>
      </p:sp>
      <p:sp>
        <p:nvSpPr>
          <p:cNvPr id="3" name="Content Placeholder 2"/>
          <p:cNvSpPr>
            <a:spLocks noGrp="1"/>
          </p:cNvSpPr>
          <p:nvPr>
            <p:ph sz="half" idx="1"/>
          </p:nvPr>
        </p:nvSpPr>
        <p:spPr/>
        <p:txBody>
          <a:bodyPr>
            <a:normAutofit fontScale="62500" lnSpcReduction="20000"/>
          </a:bodyPr>
          <a:lstStyle/>
          <a:p>
            <a:r>
              <a:rPr lang="en-IN" dirty="0" smtClean="0"/>
              <a:t>'</a:t>
            </a:r>
            <a:r>
              <a:rPr lang="en-IN" dirty="0" err="1" smtClean="0"/>
              <a:t>nwalnekar</a:t>
            </a:r>
            <a:r>
              <a:rPr lang="en-IN" dirty="0" smtClean="0"/>
              <a:t>',</a:t>
            </a:r>
          </a:p>
          <a:p>
            <a:r>
              <a:rPr lang="en-IN" dirty="0" smtClean="0"/>
              <a:t> '</a:t>
            </a:r>
            <a:r>
              <a:rPr lang="en-IN" dirty="0" err="1" smtClean="0"/>
              <a:t>djavvaji</a:t>
            </a:r>
            <a:r>
              <a:rPr lang="en-IN" dirty="0" smtClean="0"/>
              <a:t>',</a:t>
            </a:r>
          </a:p>
          <a:p>
            <a:r>
              <a:rPr lang="en-IN" dirty="0" smtClean="0"/>
              <a:t> '</a:t>
            </a:r>
            <a:r>
              <a:rPr lang="en-IN" dirty="0" err="1" smtClean="0"/>
              <a:t>tpadala</a:t>
            </a:r>
            <a:r>
              <a:rPr lang="en-IN" dirty="0" smtClean="0"/>
              <a:t>',</a:t>
            </a:r>
          </a:p>
          <a:p>
            <a:r>
              <a:rPr lang="en-IN" dirty="0" smtClean="0"/>
              <a:t> '</a:t>
            </a:r>
            <a:r>
              <a:rPr lang="en-IN" dirty="0" err="1" smtClean="0"/>
              <a:t>vinjamuriki</a:t>
            </a:r>
            <a:r>
              <a:rPr lang="en-IN" dirty="0" smtClean="0"/>
              <a:t>',</a:t>
            </a:r>
          </a:p>
          <a:p>
            <a:r>
              <a:rPr lang="en-IN" dirty="0" smtClean="0"/>
              <a:t> '</a:t>
            </a:r>
            <a:r>
              <a:rPr lang="en-IN" dirty="0" err="1" smtClean="0"/>
              <a:t>bpullivarthi</a:t>
            </a:r>
            <a:r>
              <a:rPr lang="en-IN" dirty="0" smtClean="0"/>
              <a:t>',</a:t>
            </a:r>
          </a:p>
          <a:p>
            <a:r>
              <a:rPr lang="en-IN" dirty="0" smtClean="0"/>
              <a:t> '</a:t>
            </a:r>
            <a:r>
              <a:rPr lang="en-IN" dirty="0" err="1" smtClean="0"/>
              <a:t>sranjithkumar</a:t>
            </a:r>
            <a:r>
              <a:rPr lang="en-IN" dirty="0" smtClean="0"/>
              <a:t>',</a:t>
            </a:r>
          </a:p>
          <a:p>
            <a:r>
              <a:rPr lang="en-IN" dirty="0" smtClean="0"/>
              <a:t> '</a:t>
            </a:r>
            <a:r>
              <a:rPr lang="en-IN" dirty="0" err="1" smtClean="0"/>
              <a:t>mbano</a:t>
            </a:r>
            <a:r>
              <a:rPr lang="en-IN" dirty="0" smtClean="0"/>
              <a:t>',</a:t>
            </a:r>
          </a:p>
          <a:p>
            <a:r>
              <a:rPr lang="en-IN" dirty="0" smtClean="0"/>
              <a:t> '</a:t>
            </a:r>
            <a:r>
              <a:rPr lang="en-IN" dirty="0" err="1" smtClean="0"/>
              <a:t>mimohammed</a:t>
            </a:r>
            <a:r>
              <a:rPr lang="en-IN" dirty="0" smtClean="0"/>
              <a:t>',</a:t>
            </a:r>
          </a:p>
          <a:p>
            <a:r>
              <a:rPr lang="en-IN" dirty="0" smtClean="0"/>
              <a:t> '</a:t>
            </a:r>
            <a:r>
              <a:rPr lang="en-IN" dirty="0" err="1" smtClean="0"/>
              <a:t>pbharathi</a:t>
            </a:r>
            <a:r>
              <a:rPr lang="en-IN" dirty="0" smtClean="0"/>
              <a:t>',</a:t>
            </a:r>
          </a:p>
          <a:p>
            <a:endParaRPr lang="en-IN" dirty="0"/>
          </a:p>
          <a:p>
            <a:endParaRPr lang="en-IN" dirty="0" smtClean="0"/>
          </a:p>
          <a:p>
            <a:endParaRPr lang="en-IN" dirty="0"/>
          </a:p>
          <a:p>
            <a:r>
              <a:rPr lang="en-IN" dirty="0" smtClean="0"/>
              <a:t>These Analysts are tagged with those categories which are taking more time and is for EMEA Region.</a:t>
            </a:r>
            <a:endParaRPr lang="en-IN" dirty="0"/>
          </a:p>
        </p:txBody>
      </p:sp>
      <p:sp>
        <p:nvSpPr>
          <p:cNvPr id="4" name="Content Placeholder 3"/>
          <p:cNvSpPr>
            <a:spLocks noGrp="1"/>
          </p:cNvSpPr>
          <p:nvPr>
            <p:ph sz="half" idx="2"/>
          </p:nvPr>
        </p:nvSpPr>
        <p:spPr/>
        <p:txBody>
          <a:bodyPr>
            <a:normAutofit fontScale="62500" lnSpcReduction="20000"/>
          </a:bodyPr>
          <a:lstStyle/>
          <a:p>
            <a:r>
              <a:rPr lang="en-IN" dirty="0" err="1" smtClean="0"/>
              <a:t>akulaaditya</a:t>
            </a:r>
            <a:r>
              <a:rPr lang="en-IN" dirty="0" smtClean="0"/>
              <a:t>',</a:t>
            </a:r>
          </a:p>
          <a:p>
            <a:r>
              <a:rPr lang="en-IN" dirty="0" smtClean="0"/>
              <a:t> '</a:t>
            </a:r>
            <a:r>
              <a:rPr lang="en-IN" dirty="0" err="1" smtClean="0"/>
              <a:t>sandepudiv</a:t>
            </a:r>
            <a:r>
              <a:rPr lang="en-IN" dirty="0" smtClean="0"/>
              <a:t>',</a:t>
            </a:r>
          </a:p>
          <a:p>
            <a:r>
              <a:rPr lang="en-IN" dirty="0" smtClean="0"/>
              <a:t> '</a:t>
            </a:r>
            <a:r>
              <a:rPr lang="en-IN" dirty="0" err="1" smtClean="0"/>
              <a:t>vbandlapalli</a:t>
            </a:r>
            <a:r>
              <a:rPr lang="en-IN" dirty="0" smtClean="0"/>
              <a:t>',</a:t>
            </a:r>
          </a:p>
          <a:p>
            <a:r>
              <a:rPr lang="en-IN" dirty="0" smtClean="0"/>
              <a:t> '</a:t>
            </a:r>
            <a:r>
              <a:rPr lang="en-IN" dirty="0" err="1" smtClean="0"/>
              <a:t>konerub</a:t>
            </a:r>
            <a:r>
              <a:rPr lang="en-IN" dirty="0" smtClean="0"/>
              <a:t>',</a:t>
            </a:r>
            <a:r>
              <a:rPr lang="en-IN" dirty="0" err="1" smtClean="0"/>
              <a:t>roshnim</a:t>
            </a:r>
            <a:r>
              <a:rPr lang="en-IN" dirty="0" smtClean="0"/>
              <a:t>',</a:t>
            </a:r>
          </a:p>
          <a:p>
            <a:r>
              <a:rPr lang="en-IN" dirty="0" smtClean="0"/>
              <a:t> '</a:t>
            </a:r>
            <a:r>
              <a:rPr lang="en-IN" dirty="0" err="1" smtClean="0"/>
              <a:t>sunitam</a:t>
            </a:r>
            <a:r>
              <a:rPr lang="en-IN" dirty="0" smtClean="0"/>
              <a:t>',</a:t>
            </a:r>
          </a:p>
          <a:p>
            <a:r>
              <a:rPr lang="en-IN" dirty="0" smtClean="0"/>
              <a:t> '</a:t>
            </a:r>
            <a:r>
              <a:rPr lang="en-IN" dirty="0" err="1" smtClean="0"/>
              <a:t>mnoman</a:t>
            </a:r>
            <a:r>
              <a:rPr lang="en-IN" dirty="0" smtClean="0"/>
              <a:t>',</a:t>
            </a:r>
          </a:p>
          <a:p>
            <a:r>
              <a:rPr lang="en-IN" dirty="0" smtClean="0"/>
              <a:t> '</a:t>
            </a:r>
            <a:r>
              <a:rPr lang="en-IN" dirty="0" err="1" smtClean="0"/>
              <a:t>abandela</a:t>
            </a:r>
            <a:r>
              <a:rPr lang="en-IN" dirty="0" smtClean="0"/>
              <a:t>',</a:t>
            </a:r>
          </a:p>
          <a:p>
            <a:r>
              <a:rPr lang="en-IN" dirty="0" smtClean="0"/>
              <a:t> '</a:t>
            </a:r>
            <a:r>
              <a:rPr lang="en-IN" dirty="0" err="1" smtClean="0"/>
              <a:t>vsantosh</a:t>
            </a:r>
            <a:r>
              <a:rPr lang="en-IN" dirty="0" smtClean="0"/>
              <a:t>',</a:t>
            </a:r>
          </a:p>
          <a:p>
            <a:r>
              <a:rPr lang="en-IN" dirty="0" smtClean="0"/>
              <a:t> '</a:t>
            </a:r>
            <a:r>
              <a:rPr lang="en-IN" dirty="0" err="1" smtClean="0"/>
              <a:t>pandrac</a:t>
            </a:r>
            <a:r>
              <a:rPr lang="en-IN" dirty="0" smtClean="0"/>
              <a:t>',</a:t>
            </a:r>
          </a:p>
          <a:p>
            <a:r>
              <a:rPr lang="en-IN" dirty="0" smtClean="0"/>
              <a:t> '</a:t>
            </a:r>
            <a:r>
              <a:rPr lang="en-IN" dirty="0" err="1" smtClean="0"/>
              <a:t>shaikasfiya</a:t>
            </a:r>
            <a:r>
              <a:rPr lang="en-IN" dirty="0" smtClean="0"/>
              <a:t>',</a:t>
            </a:r>
          </a:p>
          <a:p>
            <a:r>
              <a:rPr lang="en-IN" dirty="0" smtClean="0"/>
              <a:t> '</a:t>
            </a:r>
            <a:r>
              <a:rPr lang="en-IN" dirty="0" err="1" smtClean="0"/>
              <a:t>pbuyankar</a:t>
            </a:r>
            <a:r>
              <a:rPr lang="en-IN" dirty="0" smtClean="0"/>
              <a:t>',</a:t>
            </a:r>
          </a:p>
          <a:p>
            <a:r>
              <a:rPr lang="en-IN" dirty="0" smtClean="0"/>
              <a:t> '</a:t>
            </a:r>
            <a:r>
              <a:rPr lang="en-IN" dirty="0" err="1" smtClean="0"/>
              <a:t>erepalli</a:t>
            </a:r>
            <a:r>
              <a:rPr lang="en-IN" dirty="0" smtClean="0"/>
              <a:t>',</a:t>
            </a:r>
          </a:p>
          <a:p>
            <a:r>
              <a:rPr lang="en-IN" dirty="0" smtClean="0"/>
              <a:t> '</a:t>
            </a:r>
            <a:r>
              <a:rPr lang="en-IN" dirty="0" err="1" smtClean="0"/>
              <a:t>divyadas</a:t>
            </a:r>
            <a:r>
              <a:rPr lang="en-IN" dirty="0" smtClean="0"/>
              <a:t>',</a:t>
            </a:r>
          </a:p>
          <a:p>
            <a:r>
              <a:rPr lang="en-IN" dirty="0" smtClean="0"/>
              <a:t> '</a:t>
            </a:r>
            <a:r>
              <a:rPr lang="en-IN" dirty="0" err="1" smtClean="0"/>
              <a:t>shreyasgupta</a:t>
            </a:r>
            <a:endParaRPr lang="en-IN" dirty="0"/>
          </a:p>
        </p:txBody>
      </p:sp>
    </p:spTree>
    <p:extLst>
      <p:ext uri="{BB962C8B-B14F-4D97-AF65-F5344CB8AC3E}">
        <p14:creationId xmlns:p14="http://schemas.microsoft.com/office/powerpoint/2010/main" val="17002003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292</TotalTime>
  <Words>1123</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Analysis of TRT for Concerning regions</vt:lpstr>
      <vt:lpstr>The outliers can be specidifed by Percentiles</vt:lpstr>
      <vt:lpstr>Regions for which these high TRT occur</vt:lpstr>
      <vt:lpstr>Imputing Missing regions using language as Support</vt:lpstr>
      <vt:lpstr>Analysis of EMEA Region</vt:lpstr>
      <vt:lpstr>Deeping Dive into EMEA High TRT</vt:lpstr>
      <vt:lpstr>Categories that affect high TRT</vt:lpstr>
      <vt:lpstr>Analysts Causing high TRT</vt:lpstr>
      <vt:lpstr>Analysts responsible for Higher TRT in EMEA Region</vt:lpstr>
      <vt:lpstr>Complexity of high TRT cases assigned to the under performing Analysts</vt:lpstr>
      <vt:lpstr>Vendor team that are underperforming</vt:lpstr>
      <vt:lpstr>Analysis of APAC and Dublin Region</vt:lpstr>
      <vt:lpstr>Categories of APAC and DUBLIN Region which are taking very long TRT </vt:lpstr>
      <vt:lpstr>Analysts underperforming from APAC and EMEA</vt:lpstr>
      <vt:lpstr>Categories with high TRT that are present in EMEA,APAC and Dublin</vt:lpstr>
      <vt:lpstr>Vendors which are reason for the high TRT across all Regions</vt:lpstr>
      <vt:lpstr>Customer Time response for the high TRT categories and agents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Madhurjya Tamuly</dc:creator>
  <cp:lastModifiedBy>Madhurjya Tamuly</cp:lastModifiedBy>
  <cp:revision>19</cp:revision>
  <dcterms:created xsi:type="dcterms:W3CDTF">2022-12-04T07:41:31Z</dcterms:created>
  <dcterms:modified xsi:type="dcterms:W3CDTF">2022-12-04T12:33:53Z</dcterms:modified>
</cp:coreProperties>
</file>