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Roboto"/>
      <p:regular r:id="rId17"/>
      <p:bold r:id="rId18"/>
      <p:italic r:id="rId19"/>
      <p:boldItalic r:id="rId20"/>
    </p:embeddedFon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22" Type="http://schemas.openxmlformats.org/officeDocument/2006/relationships/font" Target="fonts/CenturyGothic-bold.fntdata"/><Relationship Id="rId10" Type="http://schemas.openxmlformats.org/officeDocument/2006/relationships/slide" Target="slides/slide6.xml"/><Relationship Id="rId21" Type="http://schemas.openxmlformats.org/officeDocument/2006/relationships/font" Target="fonts/CenturyGothic-regular.fntdata"/><Relationship Id="rId13" Type="http://schemas.openxmlformats.org/officeDocument/2006/relationships/slide" Target="slides/slide9.xml"/><Relationship Id="rId24" Type="http://schemas.openxmlformats.org/officeDocument/2006/relationships/font" Target="fonts/CenturyGothic-boldItalic.fntdata"/><Relationship Id="rId12" Type="http://schemas.openxmlformats.org/officeDocument/2006/relationships/slide" Target="slides/slide8.xml"/><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2" name="Shape 1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0" name="Shape 1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2" name="Shape 1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8" name="Shape 38"/>
        <p:cNvGrpSpPr/>
        <p:nvPr/>
      </p:nvGrpSpPr>
      <p:grpSpPr>
        <a:xfrm>
          <a:off x="0" y="0"/>
          <a:ext cx="0" cy="0"/>
          <a:chOff x="0" y="0"/>
          <a:chExt cx="0" cy="0"/>
        </a:xfrm>
      </p:grpSpPr>
      <p:sp>
        <p:nvSpPr>
          <p:cNvPr id="39" name="Shape 39"/>
          <p:cNvSpPr txBox="1"/>
          <p:nvPr>
            <p:ph type="ctrTitle"/>
          </p:nvPr>
        </p:nvSpPr>
        <p:spPr>
          <a:xfrm>
            <a:off x="2589213" y="2514600"/>
            <a:ext cx="8915398" cy="2262781"/>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Century Gothic"/>
              <a:buNone/>
              <a:defRPr b="0" i="0" sz="54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0" name="Shape 40"/>
          <p:cNvSpPr txBox="1"/>
          <p:nvPr>
            <p:ph idx="1" type="subTitle"/>
          </p:nvPr>
        </p:nvSpPr>
        <p:spPr>
          <a:xfrm>
            <a:off x="2589213" y="4777378"/>
            <a:ext cx="8915398" cy="1126282"/>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Century Gothic"/>
                <a:ea typeface="Century Gothic"/>
                <a:cs typeface="Century Gothic"/>
                <a:sym typeface="Century Gothic"/>
              </a:defRPr>
            </a:lvl1pPr>
            <a:lvl2pPr indent="0" lvl="1" marL="457200" marR="0" rtl="0" algn="ctr">
              <a:spcBef>
                <a:spcPts val="1000"/>
              </a:spcBef>
              <a:spcAft>
                <a:spcPts val="0"/>
              </a:spcAft>
              <a:buClr>
                <a:schemeClr val="accent1"/>
              </a:buClr>
              <a:buFont typeface="Noto Sans Symbols"/>
              <a:buNone/>
              <a:defRPr b="0" i="0" sz="1600" u="none" cap="none" strike="noStrike">
                <a:solidFill>
                  <a:srgbClr val="888888"/>
                </a:solidFill>
                <a:latin typeface="Century Gothic"/>
                <a:ea typeface="Century Gothic"/>
                <a:cs typeface="Century Gothic"/>
                <a:sym typeface="Century Gothic"/>
              </a:defRPr>
            </a:lvl2pPr>
            <a:lvl3pPr indent="0" lvl="2" marL="914400" marR="0" rtl="0" algn="ctr">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3pPr>
            <a:lvl4pPr indent="0" lvl="3" marL="1371600" marR="0" rtl="0" algn="ctr">
              <a:spcBef>
                <a:spcPts val="1000"/>
              </a:spcBef>
              <a:spcAft>
                <a:spcPts val="0"/>
              </a:spcAft>
              <a:buClr>
                <a:schemeClr val="accent1"/>
              </a:buClr>
              <a:buFont typeface="Noto Sans Symbols"/>
              <a:buNone/>
              <a:defRPr b="0" i="0" sz="1200" u="none" cap="none" strike="noStrike">
                <a:solidFill>
                  <a:srgbClr val="888888"/>
                </a:solidFill>
                <a:latin typeface="Century Gothic"/>
                <a:ea typeface="Century Gothic"/>
                <a:cs typeface="Century Gothic"/>
                <a:sym typeface="Century Gothic"/>
              </a:defRPr>
            </a:lvl4pPr>
            <a:lvl5pPr indent="0" lvl="4" marL="1828800" marR="0" rtl="0" algn="ctr">
              <a:spcBef>
                <a:spcPts val="1000"/>
              </a:spcBef>
              <a:spcAft>
                <a:spcPts val="0"/>
              </a:spcAft>
              <a:buClr>
                <a:schemeClr val="accent1"/>
              </a:buClr>
              <a:buFont typeface="Noto Sans Symbols"/>
              <a:buNone/>
              <a:defRPr b="0" i="0" sz="1200" u="none" cap="none" strike="noStrike">
                <a:solidFill>
                  <a:srgbClr val="888888"/>
                </a:solidFill>
                <a:latin typeface="Century Gothic"/>
                <a:ea typeface="Century Gothic"/>
                <a:cs typeface="Century Gothic"/>
                <a:sym typeface="Century Gothic"/>
              </a:defRPr>
            </a:lvl5pPr>
            <a:lvl6pPr indent="0" lvl="5" marL="2286000" marR="0" rtl="0" algn="ctr">
              <a:spcBef>
                <a:spcPts val="1000"/>
              </a:spcBef>
              <a:spcAft>
                <a:spcPts val="0"/>
              </a:spcAft>
              <a:buClr>
                <a:schemeClr val="accent1"/>
              </a:buClr>
              <a:buFont typeface="Noto Sans Symbols"/>
              <a:buNone/>
              <a:defRPr b="0" i="0" sz="1200" u="none" cap="none" strike="noStrike">
                <a:solidFill>
                  <a:srgbClr val="888888"/>
                </a:solidFill>
                <a:latin typeface="Century Gothic"/>
                <a:ea typeface="Century Gothic"/>
                <a:cs typeface="Century Gothic"/>
                <a:sym typeface="Century Gothic"/>
              </a:defRPr>
            </a:lvl6pPr>
            <a:lvl7pPr indent="0" lvl="6" marL="2743200" marR="0" rtl="0" algn="ctr">
              <a:spcBef>
                <a:spcPts val="1000"/>
              </a:spcBef>
              <a:spcAft>
                <a:spcPts val="0"/>
              </a:spcAft>
              <a:buClr>
                <a:schemeClr val="accent1"/>
              </a:buClr>
              <a:buFont typeface="Noto Sans Symbols"/>
              <a:buNone/>
              <a:defRPr b="0" i="0" sz="1200" u="none" cap="none" strike="noStrike">
                <a:solidFill>
                  <a:srgbClr val="888888"/>
                </a:solidFill>
                <a:latin typeface="Century Gothic"/>
                <a:ea typeface="Century Gothic"/>
                <a:cs typeface="Century Gothic"/>
                <a:sym typeface="Century Gothic"/>
              </a:defRPr>
            </a:lvl7pPr>
            <a:lvl8pPr indent="0" lvl="7" marL="3200400" marR="0" rtl="0" algn="ctr">
              <a:spcBef>
                <a:spcPts val="1000"/>
              </a:spcBef>
              <a:spcAft>
                <a:spcPts val="0"/>
              </a:spcAft>
              <a:buClr>
                <a:schemeClr val="accent1"/>
              </a:buClr>
              <a:buFont typeface="Noto Sans Symbols"/>
              <a:buNone/>
              <a:defRPr b="0" i="0" sz="1200" u="none" cap="none" strike="noStrike">
                <a:solidFill>
                  <a:srgbClr val="888888"/>
                </a:solidFill>
                <a:latin typeface="Century Gothic"/>
                <a:ea typeface="Century Gothic"/>
                <a:cs typeface="Century Gothic"/>
                <a:sym typeface="Century Gothic"/>
              </a:defRPr>
            </a:lvl8pPr>
            <a:lvl9pPr indent="0" lvl="8" marL="3657600" marR="0" rtl="0" algn="ctr">
              <a:spcBef>
                <a:spcPts val="1000"/>
              </a:spcBef>
              <a:spcAft>
                <a:spcPts val="0"/>
              </a:spcAft>
              <a:buClr>
                <a:schemeClr val="accent1"/>
              </a:buClr>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41" name="Shape 41"/>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42" name="Shape 42"/>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43" name="Shape 43"/>
          <p:cNvSpPr/>
          <p:nvPr/>
        </p:nvSpPr>
        <p:spPr>
          <a:xfrm>
            <a:off x="0" y="4323810"/>
            <a:ext cx="1744651" cy="778589"/>
          </a:xfrm>
          <a:custGeom>
            <a:pathLst>
              <a:path extrusionOk="0" h="120000" w="12000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4" name="Shape 44"/>
          <p:cNvSpPr txBox="1"/>
          <p:nvPr>
            <p:ph idx="12" type="sldNum"/>
          </p:nvPr>
        </p:nvSpPr>
        <p:spPr>
          <a:xfrm>
            <a:off x="531812" y="45295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104" name="Shape 104"/>
        <p:cNvGrpSpPr/>
        <p:nvPr/>
      </p:nvGrpSpPr>
      <p:grpSpPr>
        <a:xfrm>
          <a:off x="0" y="0"/>
          <a:ext cx="0" cy="0"/>
          <a:chOff x="0" y="0"/>
          <a:chExt cx="0" cy="0"/>
        </a:xfrm>
      </p:grpSpPr>
      <p:sp>
        <p:nvSpPr>
          <p:cNvPr id="105" name="Shape 105"/>
          <p:cNvSpPr txBox="1"/>
          <p:nvPr>
            <p:ph type="title"/>
          </p:nvPr>
        </p:nvSpPr>
        <p:spPr>
          <a:xfrm>
            <a:off x="2589211" y="609600"/>
            <a:ext cx="8915398" cy="311704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Century Gothic"/>
              <a:buNone/>
              <a:defRPr b="0" i="0" sz="48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6" name="Shape 106"/>
          <p:cNvSpPr txBox="1"/>
          <p:nvPr>
            <p:ph idx="1" type="body"/>
          </p:nvPr>
        </p:nvSpPr>
        <p:spPr>
          <a:xfrm>
            <a:off x="2589211" y="4354046"/>
            <a:ext cx="8915398" cy="1555863"/>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07" name="Shape 107"/>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08" name="Shape 108"/>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09" name="Shape 109"/>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10" name="Shape 110"/>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111" name="Shape 111"/>
        <p:cNvGrpSpPr/>
        <p:nvPr/>
      </p:nvGrpSpPr>
      <p:grpSpPr>
        <a:xfrm>
          <a:off x="0" y="0"/>
          <a:ext cx="0" cy="0"/>
          <a:chOff x="0" y="0"/>
          <a:chExt cx="0" cy="0"/>
        </a:xfrm>
      </p:grpSpPr>
      <p:sp>
        <p:nvSpPr>
          <p:cNvPr id="112" name="Shape 112"/>
          <p:cNvSpPr txBox="1"/>
          <p:nvPr>
            <p:ph type="title"/>
          </p:nvPr>
        </p:nvSpPr>
        <p:spPr>
          <a:xfrm>
            <a:off x="2849949" y="609600"/>
            <a:ext cx="8393925" cy="289560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Century Gothic"/>
              <a:buNone/>
              <a:defRPr b="0" i="0" sz="48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3" name="Shape 113"/>
          <p:cNvSpPr txBox="1"/>
          <p:nvPr>
            <p:ph idx="1" type="body"/>
          </p:nvPr>
        </p:nvSpPr>
        <p:spPr>
          <a:xfrm>
            <a:off x="3275011" y="3505200"/>
            <a:ext cx="7536553" cy="381000"/>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600" u="none" cap="none" strike="noStrike">
                <a:solidFill>
                  <a:srgbClr val="7F7F7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14" name="Shape 114"/>
          <p:cNvSpPr txBox="1"/>
          <p:nvPr>
            <p:ph idx="2" type="body"/>
          </p:nvPr>
        </p:nvSpPr>
        <p:spPr>
          <a:xfrm>
            <a:off x="2589211" y="4354046"/>
            <a:ext cx="8915398" cy="1555863"/>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15" name="Shape 115"/>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16" name="Shape 116"/>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17" name="Shape 117"/>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18" name="Shape 118"/>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
        <p:nvSpPr>
          <p:cNvPr id="119" name="Shape 119"/>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8000" u="none" cap="none" strike="noStrike">
                <a:solidFill>
                  <a:schemeClr val="accent1"/>
                </a:solidFill>
                <a:latin typeface="Arial"/>
                <a:ea typeface="Arial"/>
                <a:cs typeface="Arial"/>
                <a:sym typeface="Arial"/>
              </a:rPr>
              <a:t>“</a:t>
            </a:r>
          </a:p>
        </p:txBody>
      </p:sp>
      <p:sp>
        <p:nvSpPr>
          <p:cNvPr id="120" name="Shape 120"/>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8000" u="none" cap="none" strike="noStrike">
                <a:solidFill>
                  <a:schemeClr val="accen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21" name="Shape 121"/>
        <p:cNvGrpSpPr/>
        <p:nvPr/>
      </p:nvGrpSpPr>
      <p:grpSpPr>
        <a:xfrm>
          <a:off x="0" y="0"/>
          <a:ext cx="0" cy="0"/>
          <a:chOff x="0" y="0"/>
          <a:chExt cx="0" cy="0"/>
        </a:xfrm>
      </p:grpSpPr>
      <p:sp>
        <p:nvSpPr>
          <p:cNvPr id="122" name="Shape 122"/>
          <p:cNvSpPr txBox="1"/>
          <p:nvPr>
            <p:ph type="title"/>
          </p:nvPr>
        </p:nvSpPr>
        <p:spPr>
          <a:xfrm>
            <a:off x="2589213" y="2438400"/>
            <a:ext cx="8915400" cy="2724845"/>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Century Gothic"/>
              <a:buNone/>
              <a:defRPr b="0" i="0" sz="48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3" name="Shape 123"/>
          <p:cNvSpPr txBox="1"/>
          <p:nvPr>
            <p:ph idx="1"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24" name="Shape 124"/>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25" name="Shape 125"/>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26" name="Shape 126"/>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7" name="Shape 127"/>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28" name="Shape 128"/>
        <p:cNvGrpSpPr/>
        <p:nvPr/>
      </p:nvGrpSpPr>
      <p:grpSpPr>
        <a:xfrm>
          <a:off x="0" y="0"/>
          <a:ext cx="0" cy="0"/>
          <a:chOff x="0" y="0"/>
          <a:chExt cx="0" cy="0"/>
        </a:xfrm>
      </p:grpSpPr>
      <p:sp>
        <p:nvSpPr>
          <p:cNvPr id="129" name="Shape 129"/>
          <p:cNvSpPr txBox="1"/>
          <p:nvPr>
            <p:ph type="title"/>
          </p:nvPr>
        </p:nvSpPr>
        <p:spPr>
          <a:xfrm>
            <a:off x="2849949" y="609600"/>
            <a:ext cx="8393925" cy="289560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Century Gothic"/>
              <a:buNone/>
              <a:defRPr b="0" i="0" sz="48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0" name="Shape 130"/>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31" name="Shape 131"/>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32" name="Shape 132"/>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33" name="Shape 133"/>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34" name="Shape 134"/>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35" name="Shape 135"/>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
        <p:nvSpPr>
          <p:cNvPr id="136" name="Shape 136"/>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8000" u="none" cap="none" strike="noStrike">
                <a:solidFill>
                  <a:schemeClr val="accent1"/>
                </a:solidFill>
                <a:latin typeface="Arial"/>
                <a:ea typeface="Arial"/>
                <a:cs typeface="Arial"/>
                <a:sym typeface="Arial"/>
              </a:rPr>
              <a:t>“</a:t>
            </a:r>
          </a:p>
        </p:txBody>
      </p:sp>
      <p:sp>
        <p:nvSpPr>
          <p:cNvPr id="137" name="Shape 137"/>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8000" u="none" cap="none" strike="noStrike">
                <a:solidFill>
                  <a:schemeClr val="accent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38" name="Shape 138"/>
        <p:cNvGrpSpPr/>
        <p:nvPr/>
      </p:nvGrpSpPr>
      <p:grpSpPr>
        <a:xfrm>
          <a:off x="0" y="0"/>
          <a:ext cx="0" cy="0"/>
          <a:chOff x="0" y="0"/>
          <a:chExt cx="0" cy="0"/>
        </a:xfrm>
      </p:grpSpPr>
      <p:sp>
        <p:nvSpPr>
          <p:cNvPr id="139" name="Shape 139"/>
          <p:cNvSpPr txBox="1"/>
          <p:nvPr>
            <p:ph type="title"/>
          </p:nvPr>
        </p:nvSpPr>
        <p:spPr>
          <a:xfrm>
            <a:off x="2589211" y="627406"/>
            <a:ext cx="8915398" cy="2880019"/>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Century Gothic"/>
              <a:buNone/>
              <a:defRPr b="0" i="0" sz="48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40" name="Shape 140"/>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41" name="Shape 141"/>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42" name="Shape 142"/>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43" name="Shape 143"/>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44" name="Shape 144"/>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45" name="Shape 145"/>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46" name="Shape 146"/>
        <p:cNvGrpSpPr/>
        <p:nvPr/>
      </p:nvGrpSpPr>
      <p:grpSpPr>
        <a:xfrm>
          <a:off x="0" y="0"/>
          <a:ext cx="0" cy="0"/>
          <a:chOff x="0" y="0"/>
          <a:chExt cx="0" cy="0"/>
        </a:xfrm>
      </p:grpSpPr>
      <p:sp>
        <p:nvSpPr>
          <p:cNvPr id="147" name="Shape 147"/>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48" name="Shape 148"/>
          <p:cNvSpPr txBox="1"/>
          <p:nvPr>
            <p:ph idx="1" type="body"/>
          </p:nvPr>
        </p:nvSpPr>
        <p:spPr>
          <a:xfrm rot="5400000">
            <a:off x="5103811" y="-381000"/>
            <a:ext cx="3886200" cy="891540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49" name="Shape 14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50" name="Shape 15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51" name="Shape 151"/>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2" name="Shape 152"/>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53" name="Shape 153"/>
        <p:cNvGrpSpPr/>
        <p:nvPr/>
      </p:nvGrpSpPr>
      <p:grpSpPr>
        <a:xfrm>
          <a:off x="0" y="0"/>
          <a:ext cx="0" cy="0"/>
          <a:chOff x="0" y="0"/>
          <a:chExt cx="0" cy="0"/>
        </a:xfrm>
      </p:grpSpPr>
      <p:sp>
        <p:nvSpPr>
          <p:cNvPr id="154" name="Shape 154"/>
          <p:cNvSpPr txBox="1"/>
          <p:nvPr>
            <p:ph type="title"/>
          </p:nvPr>
        </p:nvSpPr>
        <p:spPr>
          <a:xfrm rot="5400000">
            <a:off x="7756704" y="2165512"/>
            <a:ext cx="5283816" cy="2207601"/>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5" name="Shape 155"/>
          <p:cNvSpPr txBox="1"/>
          <p:nvPr>
            <p:ph idx="1" type="body"/>
          </p:nvPr>
        </p:nvSpPr>
        <p:spPr>
          <a:xfrm rot="5400000">
            <a:off x="3185803" y="30813"/>
            <a:ext cx="5283816" cy="6476999"/>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56" name="Shape 15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57" name="Shape 15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58" name="Shape 158"/>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9" name="Shape 159"/>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5" name="Shape 45"/>
        <p:cNvGrpSpPr/>
        <p:nvPr/>
      </p:nvGrpSpPr>
      <p:grpSpPr>
        <a:xfrm>
          <a:off x="0" y="0"/>
          <a:ext cx="0" cy="0"/>
          <a:chOff x="0" y="0"/>
          <a:chExt cx="0" cy="0"/>
        </a:xfrm>
      </p:grpSpPr>
      <p:sp>
        <p:nvSpPr>
          <p:cNvPr id="46" name="Shape 46"/>
          <p:cNvSpPr txBox="1"/>
          <p:nvPr>
            <p:ph type="title"/>
          </p:nvPr>
        </p:nvSpPr>
        <p:spPr>
          <a:xfrm>
            <a:off x="2592925"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7" name="Shape 47"/>
          <p:cNvSpPr txBox="1"/>
          <p:nvPr>
            <p:ph idx="1" type="body"/>
          </p:nvPr>
        </p:nvSpPr>
        <p:spPr>
          <a:xfrm>
            <a:off x="2589211" y="2133600"/>
            <a:ext cx="8915400"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48" name="Shape 4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49" name="Shape 4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50" name="Shape 50"/>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1" name="Shape 5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52" name="Shape 52"/>
        <p:cNvGrpSpPr/>
        <p:nvPr/>
      </p:nvGrpSpPr>
      <p:grpSpPr>
        <a:xfrm>
          <a:off x="0" y="0"/>
          <a:ext cx="0" cy="0"/>
          <a:chOff x="0" y="0"/>
          <a:chExt cx="0" cy="0"/>
        </a:xfrm>
      </p:grpSpPr>
      <p:sp>
        <p:nvSpPr>
          <p:cNvPr id="53" name="Shape 53"/>
          <p:cNvSpPr txBox="1"/>
          <p:nvPr>
            <p:ph type="title"/>
          </p:nvPr>
        </p:nvSpPr>
        <p:spPr>
          <a:xfrm>
            <a:off x="2589211" y="2058750"/>
            <a:ext cx="8915398" cy="1468800"/>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Century Gothic"/>
              <a:buNone/>
              <a:defRPr b="0" i="0" sz="40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4" name="Shape 54"/>
          <p:cNvSpPr txBox="1"/>
          <p:nvPr>
            <p:ph idx="1" type="body"/>
          </p:nvPr>
        </p:nvSpPr>
        <p:spPr>
          <a:xfrm>
            <a:off x="2589211" y="3530128"/>
            <a:ext cx="8915398"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2000" u="none" cap="none" strike="noStrike">
                <a:solidFill>
                  <a:srgbClr val="595959"/>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55" name="Shape 55"/>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56" name="Shape 56"/>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57" name="Shape 57"/>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8" name="Shape 58"/>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1" name="Shape 61"/>
          <p:cNvSpPr txBox="1"/>
          <p:nvPr>
            <p:ph idx="1" type="body"/>
          </p:nvPr>
        </p:nvSpPr>
        <p:spPr>
          <a:xfrm>
            <a:off x="2589211" y="2133600"/>
            <a:ext cx="4313863"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2" name="Shape 62"/>
          <p:cNvSpPr txBox="1"/>
          <p:nvPr>
            <p:ph idx="2" type="body"/>
          </p:nvPr>
        </p:nvSpPr>
        <p:spPr>
          <a:xfrm>
            <a:off x="7190746" y="2126222"/>
            <a:ext cx="4313863"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3" name="Shape 6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64" name="Shape 6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65" name="Shape 65"/>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6" name="Shape 6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7" name="Shape 67"/>
        <p:cNvGrpSpPr/>
        <p:nvPr/>
      </p:nvGrpSpPr>
      <p:grpSpPr>
        <a:xfrm>
          <a:off x="0" y="0"/>
          <a:ext cx="0" cy="0"/>
          <a:chOff x="0" y="0"/>
          <a:chExt cx="0" cy="0"/>
        </a:xfrm>
      </p:grpSpPr>
      <p:sp>
        <p:nvSpPr>
          <p:cNvPr id="68" name="Shape 68"/>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9" name="Shape 69"/>
          <p:cNvSpPr txBox="1"/>
          <p:nvPr>
            <p:ph idx="1" type="body"/>
          </p:nvPr>
        </p:nvSpPr>
        <p:spPr>
          <a:xfrm>
            <a:off x="2939373" y="1972702"/>
            <a:ext cx="3992732"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70" name="Shape 70"/>
          <p:cNvSpPr txBox="1"/>
          <p:nvPr>
            <p:ph idx="2" type="body"/>
          </p:nvPr>
        </p:nvSpPr>
        <p:spPr>
          <a:xfrm>
            <a:off x="2589211" y="2548966"/>
            <a:ext cx="4342893" cy="335406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71" name="Shape 71"/>
          <p:cNvSpPr txBox="1"/>
          <p:nvPr>
            <p:ph idx="3" type="body"/>
          </p:nvPr>
        </p:nvSpPr>
        <p:spPr>
          <a:xfrm>
            <a:off x="7506628" y="1969475"/>
            <a:ext cx="3999000"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72" name="Shape 72"/>
          <p:cNvSpPr txBox="1"/>
          <p:nvPr>
            <p:ph idx="4" type="body"/>
          </p:nvPr>
        </p:nvSpPr>
        <p:spPr>
          <a:xfrm>
            <a:off x="7166957" y="2545738"/>
            <a:ext cx="4338674" cy="335406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73" name="Shape 7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74" name="Shape 7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75" name="Shape 75"/>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6" name="Shape 7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7" name="Shape 77"/>
        <p:cNvGrpSpPr/>
        <p:nvPr/>
      </p:nvGrpSpPr>
      <p:grpSpPr>
        <a:xfrm>
          <a:off x="0" y="0"/>
          <a:ext cx="0" cy="0"/>
          <a:chOff x="0" y="0"/>
          <a:chExt cx="0" cy="0"/>
        </a:xfrm>
      </p:grpSpPr>
      <p:sp>
        <p:nvSpPr>
          <p:cNvPr id="78" name="Shape 78"/>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9" name="Shape 7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80" name="Shape 8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81" name="Shape 81"/>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2" name="Shape 82"/>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3" name="Shape 83"/>
        <p:cNvGrpSpPr/>
        <p:nvPr/>
      </p:nvGrpSpPr>
      <p:grpSpPr>
        <a:xfrm>
          <a:off x="0" y="0"/>
          <a:ext cx="0" cy="0"/>
          <a:chOff x="0" y="0"/>
          <a:chExt cx="0" cy="0"/>
        </a:xfrm>
      </p:grpSpPr>
      <p:sp>
        <p:nvSpPr>
          <p:cNvPr id="84" name="Shape 84"/>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85" name="Shape 85"/>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86" name="Shape 86"/>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7" name="Shape 87"/>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88" name="Shape 88"/>
        <p:cNvGrpSpPr/>
        <p:nvPr/>
      </p:nvGrpSpPr>
      <p:grpSpPr>
        <a:xfrm>
          <a:off x="0" y="0"/>
          <a:ext cx="0" cy="0"/>
          <a:chOff x="0" y="0"/>
          <a:chExt cx="0" cy="0"/>
        </a:xfrm>
      </p:grpSpPr>
      <p:sp>
        <p:nvSpPr>
          <p:cNvPr id="89" name="Shape 89"/>
          <p:cNvSpPr txBox="1"/>
          <p:nvPr>
            <p:ph type="title"/>
          </p:nvPr>
        </p:nvSpPr>
        <p:spPr>
          <a:xfrm>
            <a:off x="2589211" y="446087"/>
            <a:ext cx="3505199" cy="976312"/>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Century Gothic"/>
              <a:buNone/>
              <a:defRPr b="0" i="0" sz="20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0" name="Shape 90"/>
          <p:cNvSpPr txBox="1"/>
          <p:nvPr>
            <p:ph idx="1" type="body"/>
          </p:nvPr>
        </p:nvSpPr>
        <p:spPr>
          <a:xfrm>
            <a:off x="6323012" y="446087"/>
            <a:ext cx="5181600" cy="5414963"/>
          </a:xfrm>
          <a:prstGeom prst="rect">
            <a:avLst/>
          </a:prstGeom>
          <a:noFill/>
          <a:ln>
            <a:noFill/>
          </a:ln>
        </p:spPr>
        <p:txBody>
          <a:bodyPr anchorCtr="0" anchor="ctr"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91" name="Shape 91"/>
          <p:cNvSpPr txBox="1"/>
          <p:nvPr>
            <p:ph idx="2" type="body"/>
          </p:nvPr>
        </p:nvSpPr>
        <p:spPr>
          <a:xfrm>
            <a:off x="2589211" y="1598612"/>
            <a:ext cx="3505199" cy="4262436"/>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92" name="Shape 92"/>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93" name="Shape 93"/>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94" name="Shape 94"/>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5" name="Shape 95"/>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6" name="Shape 96"/>
        <p:cNvGrpSpPr/>
        <p:nvPr/>
      </p:nvGrpSpPr>
      <p:grpSpPr>
        <a:xfrm>
          <a:off x="0" y="0"/>
          <a:ext cx="0" cy="0"/>
          <a:chOff x="0" y="0"/>
          <a:chExt cx="0" cy="0"/>
        </a:xfrm>
      </p:grpSpPr>
      <p:sp>
        <p:nvSpPr>
          <p:cNvPr id="97" name="Shape 97"/>
          <p:cNvSpPr txBox="1"/>
          <p:nvPr>
            <p:ph type="title"/>
          </p:nvPr>
        </p:nvSpPr>
        <p:spPr>
          <a:xfrm>
            <a:off x="2589213" y="4800600"/>
            <a:ext cx="8915400" cy="566737"/>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Century Gothic"/>
              <a:buNone/>
              <a:defRPr b="0" i="0" sz="24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8" name="Shape 98"/>
          <p:cNvSpPr/>
          <p:nvPr>
            <p:ph idx="2" type="pic"/>
          </p:nvPr>
        </p:nvSpPr>
        <p:spPr>
          <a:xfrm>
            <a:off x="2589211" y="634964"/>
            <a:ext cx="8915400" cy="3854969"/>
          </a:xfrm>
          <a:prstGeom prst="rect">
            <a:avLst/>
          </a:prstGeom>
          <a:noFill/>
          <a:ln>
            <a:noFill/>
          </a:ln>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Shape 99"/>
          <p:cNvSpPr txBox="1"/>
          <p:nvPr>
            <p:ph idx="1" type="body"/>
          </p:nvPr>
        </p:nvSpPr>
        <p:spPr>
          <a:xfrm>
            <a:off x="2589213" y="5367337"/>
            <a:ext cx="8915400" cy="493711"/>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00" name="Shape 100"/>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01" name="Shape 101"/>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02" name="Shape 102"/>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03" name="Shape 103"/>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Shape 6"/>
          <p:cNvGrpSpPr/>
          <p:nvPr/>
        </p:nvGrpSpPr>
        <p:grpSpPr>
          <a:xfrm>
            <a:off x="1" y="228600"/>
            <a:ext cx="2851516" cy="6638628"/>
            <a:chOff x="2487613" y="285750"/>
            <a:chExt cx="2428874" cy="5654675"/>
          </a:xfrm>
        </p:grpSpPr>
        <p:sp>
          <p:nvSpPr>
            <p:cNvPr id="7" name="Shape 7"/>
            <p:cNvSpPr/>
            <p:nvPr/>
          </p:nvSpPr>
          <p:spPr>
            <a:xfrm>
              <a:off x="2487613" y="2284413"/>
              <a:ext cx="85724" cy="533399"/>
            </a:xfrm>
            <a:custGeom>
              <a:pathLst>
                <a:path extrusionOk="0" h="120000" w="12000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8" name="Shape 8"/>
            <p:cNvSpPr/>
            <p:nvPr/>
          </p:nvSpPr>
          <p:spPr>
            <a:xfrm>
              <a:off x="2597150" y="2779713"/>
              <a:ext cx="550863" cy="1978025"/>
            </a:xfrm>
            <a:custGeom>
              <a:pathLst>
                <a:path extrusionOk="0" h="120000" w="12000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9" name="Shape 9"/>
            <p:cNvSpPr/>
            <p:nvPr/>
          </p:nvSpPr>
          <p:spPr>
            <a:xfrm>
              <a:off x="3175000" y="4730750"/>
              <a:ext cx="519112" cy="1209675"/>
            </a:xfrm>
            <a:custGeom>
              <a:pathLst>
                <a:path extrusionOk="0" h="120000" w="12000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0" name="Shape 10"/>
            <p:cNvSpPr/>
            <p:nvPr/>
          </p:nvSpPr>
          <p:spPr>
            <a:xfrm>
              <a:off x="3305176" y="5630862"/>
              <a:ext cx="146050" cy="309562"/>
            </a:xfrm>
            <a:custGeom>
              <a:pathLst>
                <a:path extrusionOk="0" h="120000" w="12000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573338" y="2817813"/>
              <a:ext cx="700087" cy="2835274"/>
            </a:xfrm>
            <a:custGeom>
              <a:pathLst>
                <a:path extrusionOk="0" h="120000" w="12000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2506663" y="285750"/>
              <a:ext cx="90487" cy="2493963"/>
            </a:xfrm>
            <a:custGeom>
              <a:pathLst>
                <a:path extrusionOk="0" h="120000" w="12000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2554288" y="2598738"/>
              <a:ext cx="66674" cy="420687"/>
            </a:xfrm>
            <a:custGeom>
              <a:pathLst>
                <a:path extrusionOk="0" h="120000" w="12000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a:off x="3143250" y="4757737"/>
              <a:ext cx="161925" cy="873125"/>
            </a:xfrm>
            <a:custGeom>
              <a:pathLst>
                <a:path extrusionOk="0" h="120000" w="12000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a:off x="3148013" y="1282700"/>
              <a:ext cx="1768474" cy="3448050"/>
            </a:xfrm>
            <a:custGeom>
              <a:pathLst>
                <a:path extrusionOk="0" h="120000" w="12000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3273425" y="5653087"/>
              <a:ext cx="138112" cy="287338"/>
            </a:xfrm>
            <a:custGeom>
              <a:pathLst>
                <a:path extrusionOk="0" h="120000" w="12000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3143250" y="4656137"/>
              <a:ext cx="31750" cy="188913"/>
            </a:xfrm>
            <a:custGeom>
              <a:pathLst>
                <a:path extrusionOk="0" h="120000" w="12000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8" name="Shape 18"/>
            <p:cNvSpPr/>
            <p:nvPr/>
          </p:nvSpPr>
          <p:spPr>
            <a:xfrm>
              <a:off x="3211513" y="5410200"/>
              <a:ext cx="203199" cy="530224"/>
            </a:xfrm>
            <a:custGeom>
              <a:pathLst>
                <a:path extrusionOk="0" h="120000" w="12000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grpSp>
      <p:grpSp>
        <p:nvGrpSpPr>
          <p:cNvPr id="19" name="Shape 19"/>
          <p:cNvGrpSpPr/>
          <p:nvPr/>
        </p:nvGrpSpPr>
        <p:grpSpPr>
          <a:xfrm>
            <a:off x="27221" y="-785"/>
            <a:ext cx="2356674" cy="6854039"/>
            <a:chOff x="6627813" y="194832"/>
            <a:chExt cx="1952625" cy="5678917"/>
          </a:xfrm>
        </p:grpSpPr>
        <p:sp>
          <p:nvSpPr>
            <p:cNvPr id="20" name="Shape 20"/>
            <p:cNvSpPr/>
            <p:nvPr/>
          </p:nvSpPr>
          <p:spPr>
            <a:xfrm>
              <a:off x="6627813" y="194832"/>
              <a:ext cx="409575" cy="3646487"/>
            </a:xfrm>
            <a:custGeom>
              <a:pathLst>
                <a:path extrusionOk="0" h="120000" w="12000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7061200" y="3771900"/>
              <a:ext cx="350837" cy="1309687"/>
            </a:xfrm>
            <a:custGeom>
              <a:pathLst>
                <a:path extrusionOk="0" h="120000" w="12000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a:off x="7439025" y="5053012"/>
              <a:ext cx="357188" cy="820737"/>
            </a:xfrm>
            <a:custGeom>
              <a:pathLst>
                <a:path extrusionOk="0" h="120000" w="12000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a:off x="7037388" y="3811587"/>
              <a:ext cx="457200" cy="1852613"/>
            </a:xfrm>
            <a:custGeom>
              <a:pathLst>
                <a:path extrusionOk="0" h="120000" w="12000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a:off x="6992938" y="1263650"/>
              <a:ext cx="144462" cy="2508250"/>
            </a:xfrm>
            <a:custGeom>
              <a:pathLst>
                <a:path extrusionOk="0" h="120000" w="12000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7526338" y="5640387"/>
              <a:ext cx="111125" cy="233363"/>
            </a:xfrm>
            <a:custGeom>
              <a:pathLst>
                <a:path extrusionOk="0" h="120000" w="12000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7021513" y="3598862"/>
              <a:ext cx="68263" cy="423863"/>
            </a:xfrm>
            <a:custGeom>
              <a:pathLst>
                <a:path extrusionOk="0" h="120000" w="12000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a:off x="7412038" y="2801938"/>
              <a:ext cx="1168400" cy="2251075"/>
            </a:xfrm>
            <a:custGeom>
              <a:pathLst>
                <a:path extrusionOk="0" h="120000" w="12000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7494588" y="5664200"/>
              <a:ext cx="100013" cy="209549"/>
            </a:xfrm>
            <a:custGeom>
              <a:pathLst>
                <a:path extrusionOk="0" h="120000" w="12000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7412038" y="5081587"/>
              <a:ext cx="114300" cy="558799"/>
            </a:xfrm>
            <a:custGeom>
              <a:pathLst>
                <a:path extrusionOk="0" h="120000" w="12000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0" name="Shape 30"/>
            <p:cNvSpPr/>
            <p:nvPr/>
          </p:nvSpPr>
          <p:spPr>
            <a:xfrm>
              <a:off x="7412038" y="4978400"/>
              <a:ext cx="31750" cy="188913"/>
            </a:xfrm>
            <a:custGeom>
              <a:pathLst>
                <a:path extrusionOk="0" h="120000" w="12000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a:off x="7439025" y="5434012"/>
              <a:ext cx="174625" cy="439738"/>
            </a:xfrm>
            <a:custGeom>
              <a:pathLst>
                <a:path extrusionOk="0" h="120000" w="12000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grpSp>
      <p:sp>
        <p:nvSpPr>
          <p:cNvPr id="32" name="Shape 32"/>
          <p:cNvSpPr/>
          <p:nvPr/>
        </p:nvSpPr>
        <p:spPr>
          <a:xfrm>
            <a:off x="0" y="0"/>
            <a:ext cx="182879"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3" name="Shape 33"/>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4" name="Shape 34"/>
          <p:cNvSpPr txBox="1"/>
          <p:nvPr>
            <p:ph idx="1" type="body"/>
          </p:nvPr>
        </p:nvSpPr>
        <p:spPr>
          <a:xfrm>
            <a:off x="2589211" y="2133600"/>
            <a:ext cx="8915400" cy="388620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Shape 35"/>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Shape 36"/>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Shape 37"/>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1.jpg"/></Relationships>
</file>

<file path=ppt/slides/_rels/slide11.xml.rels><?xml version="1.0" encoding="UTF-8" standalone="yes"?><Relationships xmlns="http://schemas.openxmlformats.org/package/2006/relationships"><Relationship Id="rId10" Type="http://schemas.openxmlformats.org/officeDocument/2006/relationships/image" Target="../media/image01.jpg"/><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2.jpg"/><Relationship Id="rId4" Type="http://schemas.openxmlformats.org/officeDocument/2006/relationships/image" Target="../media/image08.png"/><Relationship Id="rId9" Type="http://schemas.openxmlformats.org/officeDocument/2006/relationships/image" Target="../media/image07.png"/><Relationship Id="rId5" Type="http://schemas.openxmlformats.org/officeDocument/2006/relationships/image" Target="../media/image03.jpg"/><Relationship Id="rId6" Type="http://schemas.openxmlformats.org/officeDocument/2006/relationships/image" Target="../media/image06.png"/><Relationship Id="rId7" Type="http://schemas.openxmlformats.org/officeDocument/2006/relationships/image" Target="../media/image05.png"/><Relationship Id="rId8" Type="http://schemas.openxmlformats.org/officeDocument/2006/relationships/image" Target="../media/image0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ctrTitle"/>
          </p:nvPr>
        </p:nvSpPr>
        <p:spPr>
          <a:xfrm>
            <a:off x="3597825" y="218525"/>
            <a:ext cx="10479300" cy="1247400"/>
          </a:xfrm>
          <a:prstGeom prst="rect">
            <a:avLst/>
          </a:prstGeom>
          <a:noFill/>
          <a:ln>
            <a:noFill/>
          </a:ln>
        </p:spPr>
        <p:txBody>
          <a:bodyPr anchorCtr="0" anchor="b" bIns="45700" lIns="91425" rIns="91425" tIns="45700">
            <a:noAutofit/>
          </a:bodyPr>
          <a:lstStyle/>
          <a:p>
            <a:pPr indent="0" lvl="0" marL="0" marR="0" rtl="0" algn="l">
              <a:spcBef>
                <a:spcPts val="0"/>
              </a:spcBef>
              <a:buClr>
                <a:srgbClr val="262626"/>
              </a:buClr>
              <a:buSzPct val="25000"/>
              <a:buFont typeface="Century Gothic"/>
              <a:buNone/>
            </a:pPr>
            <a:r>
              <a:rPr b="0" i="0" lang="en-US" sz="7200" u="none" cap="none" strike="noStrike">
                <a:solidFill>
                  <a:srgbClr val="262626"/>
                </a:solidFill>
                <a:latin typeface="Century Gothic"/>
                <a:ea typeface="Century Gothic"/>
                <a:cs typeface="Century Gothic"/>
                <a:sym typeface="Century Gothic"/>
              </a:rPr>
              <a:t>Coursify</a:t>
            </a:r>
          </a:p>
        </p:txBody>
      </p:sp>
      <p:sp>
        <p:nvSpPr>
          <p:cNvPr id="165" name="Shape 165"/>
          <p:cNvSpPr txBox="1"/>
          <p:nvPr>
            <p:ph idx="1" type="subTitle"/>
          </p:nvPr>
        </p:nvSpPr>
        <p:spPr>
          <a:xfrm>
            <a:off x="874050" y="1465925"/>
            <a:ext cx="11093700" cy="1126200"/>
          </a:xfrm>
          <a:prstGeom prst="rect">
            <a:avLst/>
          </a:prstGeom>
          <a:noFill/>
          <a:ln>
            <a:noFill/>
          </a:ln>
        </p:spPr>
        <p:txBody>
          <a:bodyPr anchorCtr="0" anchor="t" bIns="45700" lIns="91425" rIns="91425" tIns="45700">
            <a:noAutofit/>
          </a:bodyPr>
          <a:lstStyle/>
          <a:p>
            <a:pPr indent="0" lvl="0" marL="2743200" marR="0" rtl="0" algn="l">
              <a:spcBef>
                <a:spcPts val="0"/>
              </a:spcBef>
              <a:spcAft>
                <a:spcPts val="0"/>
              </a:spcAft>
              <a:buClr>
                <a:schemeClr val="accent1"/>
              </a:buClr>
              <a:buSzPct val="25000"/>
              <a:buFont typeface="Noto Sans Symbols"/>
              <a:buNone/>
            </a:pPr>
            <a:r>
              <a:rPr b="1" lang="en-US" sz="2400"/>
              <a:t>One platform for all your course selection problems</a:t>
            </a:r>
          </a:p>
        </p:txBody>
      </p:sp>
      <p:sp>
        <p:nvSpPr>
          <p:cNvPr id="166" name="Shape 166"/>
          <p:cNvSpPr txBox="1"/>
          <p:nvPr/>
        </p:nvSpPr>
        <p:spPr>
          <a:xfrm>
            <a:off x="7580775" y="3277500"/>
            <a:ext cx="4611300" cy="3580500"/>
          </a:xfrm>
          <a:prstGeom prst="rect">
            <a:avLst/>
          </a:prstGeom>
          <a:noFill/>
          <a:ln>
            <a:noFill/>
          </a:ln>
        </p:spPr>
        <p:txBody>
          <a:bodyPr anchorCtr="0" anchor="t" bIns="91425" lIns="91425" rIns="91425" tIns="91425">
            <a:noAutofit/>
          </a:bodyPr>
          <a:lstStyle/>
          <a:p>
            <a:pPr lvl="0">
              <a:spcBef>
                <a:spcPts val="0"/>
              </a:spcBef>
              <a:buNone/>
            </a:pPr>
            <a:r>
              <a:rPr b="1" lang="en-US" sz="2400"/>
              <a:t>Guided By: </a:t>
            </a:r>
          </a:p>
          <a:p>
            <a:pPr lvl="0">
              <a:spcBef>
                <a:spcPts val="0"/>
              </a:spcBef>
              <a:buNone/>
            </a:pPr>
            <a:r>
              <a:rPr lang="en-US" sz="2400"/>
              <a:t>Professor Rakesh Ranjan</a:t>
            </a:r>
          </a:p>
          <a:p>
            <a:pPr lvl="0">
              <a:spcBef>
                <a:spcPts val="0"/>
              </a:spcBef>
              <a:buNone/>
            </a:pPr>
            <a:r>
              <a:t/>
            </a:r>
            <a:endParaRPr b="1" sz="2400"/>
          </a:p>
          <a:p>
            <a:pPr lvl="0">
              <a:spcBef>
                <a:spcPts val="0"/>
              </a:spcBef>
              <a:buNone/>
            </a:pPr>
            <a:r>
              <a:rPr b="1" lang="en-US" sz="2400"/>
              <a:t>Created By:</a:t>
            </a:r>
          </a:p>
          <a:p>
            <a:pPr lvl="0">
              <a:spcBef>
                <a:spcPts val="0"/>
              </a:spcBef>
              <a:buNone/>
            </a:pPr>
            <a:r>
              <a:rPr lang="en-US" sz="2400"/>
              <a:t>Madhur Khandelwal</a:t>
            </a:r>
          </a:p>
          <a:p>
            <a:pPr lvl="0">
              <a:spcBef>
                <a:spcPts val="0"/>
              </a:spcBef>
              <a:buNone/>
            </a:pPr>
            <a:r>
              <a:rPr lang="en-US" sz="2400"/>
              <a:t>Shafi Dayatar</a:t>
            </a:r>
          </a:p>
          <a:p>
            <a:pPr lvl="0">
              <a:spcBef>
                <a:spcPts val="0"/>
              </a:spcBef>
              <a:buNone/>
            </a:pPr>
            <a:r>
              <a:rPr lang="en-US" sz="2400"/>
              <a:t>Chaya Malik</a:t>
            </a:r>
          </a:p>
          <a:p>
            <a:pPr lvl="0">
              <a:spcBef>
                <a:spcPts val="0"/>
              </a:spcBef>
              <a:buNone/>
            </a:pPr>
            <a:r>
              <a:rPr lang="en-US" sz="2400"/>
              <a:t>Aditi Garg</a:t>
            </a:r>
          </a:p>
          <a:p>
            <a:pPr lvl="0">
              <a:spcBef>
                <a:spcPts val="0"/>
              </a:spcBef>
              <a:buNone/>
            </a:pPr>
            <a:r>
              <a:rPr lang="en-US" sz="2400"/>
              <a:t>(Team 26)</a:t>
            </a:r>
          </a:p>
        </p:txBody>
      </p:sp>
      <p:pic>
        <p:nvPicPr>
          <p:cNvPr descr="choices.jpg" id="167" name="Shape 167"/>
          <p:cNvPicPr preferRelativeResize="0"/>
          <p:nvPr/>
        </p:nvPicPr>
        <p:blipFill>
          <a:blip r:embed="rId3">
            <a:alphaModFix/>
          </a:blip>
          <a:stretch>
            <a:fillRect/>
          </a:stretch>
        </p:blipFill>
        <p:spPr>
          <a:xfrm>
            <a:off x="0" y="2243525"/>
            <a:ext cx="5221650" cy="4614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2592925" y="624110"/>
            <a:ext cx="8911800" cy="1281000"/>
          </a:xfrm>
          <a:prstGeom prst="rect">
            <a:avLst/>
          </a:prstGeom>
        </p:spPr>
        <p:txBody>
          <a:bodyPr anchorCtr="0" anchor="t" bIns="91425" lIns="91425" rIns="91425" tIns="91425">
            <a:noAutofit/>
          </a:bodyPr>
          <a:lstStyle/>
          <a:p>
            <a:pPr indent="-298450" lvl="0" marL="342900">
              <a:spcBef>
                <a:spcPts val="1000"/>
              </a:spcBef>
              <a:buClr>
                <a:schemeClr val="dk1"/>
              </a:buClr>
              <a:buSzPct val="25000"/>
              <a:buFont typeface="Arial"/>
              <a:buNone/>
            </a:pPr>
            <a:r>
              <a:rPr lang="en-US" sz="4400">
                <a:solidFill>
                  <a:srgbClr val="474B57"/>
                </a:solidFill>
                <a:latin typeface="Arial"/>
                <a:ea typeface="Arial"/>
                <a:cs typeface="Arial"/>
                <a:sym typeface="Arial"/>
              </a:rPr>
              <a:t>Watson’s AlchemyAPI </a:t>
            </a:r>
          </a:p>
        </p:txBody>
      </p:sp>
      <p:sp>
        <p:nvSpPr>
          <p:cNvPr id="226" name="Shape 226"/>
          <p:cNvSpPr txBox="1"/>
          <p:nvPr>
            <p:ph idx="1" type="body"/>
          </p:nvPr>
        </p:nvSpPr>
        <p:spPr>
          <a:xfrm>
            <a:off x="1840836" y="2133600"/>
            <a:ext cx="8915400" cy="3777600"/>
          </a:xfrm>
          <a:prstGeom prst="rect">
            <a:avLst/>
          </a:prstGeom>
        </p:spPr>
        <p:txBody>
          <a:bodyPr anchorCtr="0" anchor="t" bIns="91425" lIns="91425" rIns="91425" tIns="91425">
            <a:noAutofit/>
          </a:bodyPr>
          <a:lstStyle/>
          <a:p>
            <a:pPr indent="-457200" lvl="0" marL="457200">
              <a:lnSpc>
                <a:spcPct val="111000"/>
              </a:lnSpc>
              <a:spcBef>
                <a:spcPts val="900"/>
              </a:spcBef>
              <a:buClr>
                <a:srgbClr val="474B57"/>
              </a:buClr>
              <a:buSzPct val="100000"/>
              <a:buFont typeface="Arial"/>
            </a:pPr>
            <a:r>
              <a:rPr lang="en-US" sz="3600">
                <a:solidFill>
                  <a:srgbClr val="474B57"/>
                </a:solidFill>
                <a:latin typeface="Arial"/>
                <a:ea typeface="Arial"/>
                <a:cs typeface="Arial"/>
                <a:sym typeface="Arial"/>
              </a:rPr>
              <a:t>One of the most intelligent enterprise SAAS (AI as a service)</a:t>
            </a:r>
          </a:p>
          <a:p>
            <a:pPr indent="-457200" lvl="0" marL="457200">
              <a:lnSpc>
                <a:spcPct val="111000"/>
              </a:lnSpc>
              <a:spcBef>
                <a:spcPts val="900"/>
              </a:spcBef>
              <a:buClr>
                <a:srgbClr val="474B57"/>
              </a:buClr>
              <a:buSzPct val="100000"/>
              <a:buFont typeface="Calibri"/>
            </a:pPr>
            <a:r>
              <a:rPr lang="en-US" sz="3600">
                <a:solidFill>
                  <a:srgbClr val="474B57"/>
                </a:solidFill>
                <a:latin typeface="Calibri"/>
                <a:ea typeface="Calibri"/>
                <a:cs typeface="Calibri"/>
                <a:sym typeface="Calibri"/>
              </a:rPr>
              <a:t>REST APIs</a:t>
            </a:r>
          </a:p>
          <a:p>
            <a:pPr lvl="0">
              <a:spcBef>
                <a:spcPts val="0"/>
              </a:spcBef>
              <a:buNone/>
            </a:pPr>
            <a:r>
              <a:t/>
            </a:r>
            <a:endParaRPr sz="4400">
              <a:solidFill>
                <a:srgbClr val="474B57"/>
              </a:solidFill>
              <a:latin typeface="Arial"/>
              <a:ea typeface="Arial"/>
              <a:cs typeface="Arial"/>
              <a:sym typeface="Arial"/>
            </a:endParaRPr>
          </a:p>
        </p:txBody>
      </p:sp>
      <p:pic>
        <p:nvPicPr>
          <p:cNvPr descr="AlchemyAPI-300x126.jpg" id="227" name="Shape 227"/>
          <p:cNvPicPr preferRelativeResize="0"/>
          <p:nvPr/>
        </p:nvPicPr>
        <p:blipFill>
          <a:blip r:embed="rId3">
            <a:alphaModFix/>
          </a:blip>
          <a:stretch>
            <a:fillRect/>
          </a:stretch>
        </p:blipFill>
        <p:spPr>
          <a:xfrm>
            <a:off x="5264575" y="3866524"/>
            <a:ext cx="5586624" cy="2346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2591000" y="287935"/>
            <a:ext cx="8911800" cy="1281000"/>
          </a:xfrm>
          <a:prstGeom prst="rect">
            <a:avLst/>
          </a:prstGeom>
        </p:spPr>
        <p:txBody>
          <a:bodyPr anchorCtr="0" anchor="t" bIns="91425" lIns="91425" rIns="91425" tIns="91425">
            <a:noAutofit/>
          </a:bodyPr>
          <a:lstStyle/>
          <a:p>
            <a:pPr lvl="0">
              <a:spcBef>
                <a:spcPts val="0"/>
              </a:spcBef>
              <a:buNone/>
            </a:pPr>
            <a:r>
              <a:rPr b="1" lang="en-US"/>
              <a:t>Technologies Used</a:t>
            </a:r>
          </a:p>
        </p:txBody>
      </p:sp>
      <p:sp>
        <p:nvSpPr>
          <p:cNvPr id="233" name="Shape 233"/>
          <p:cNvSpPr txBox="1"/>
          <p:nvPr>
            <p:ph idx="1" type="body"/>
          </p:nvPr>
        </p:nvSpPr>
        <p:spPr>
          <a:xfrm>
            <a:off x="672350" y="1262325"/>
            <a:ext cx="11379600" cy="5511600"/>
          </a:xfrm>
          <a:prstGeom prst="rect">
            <a:avLst/>
          </a:prstGeom>
        </p:spPr>
        <p:txBody>
          <a:bodyPr anchorCtr="0" anchor="t" bIns="91425" lIns="91425" rIns="91425" tIns="91425">
            <a:noAutofit/>
          </a:bodyPr>
          <a:lstStyle/>
          <a:p>
            <a:pPr lvl="0">
              <a:spcBef>
                <a:spcPts val="0"/>
              </a:spcBef>
              <a:buNone/>
            </a:pPr>
            <a:r>
              <a:t/>
            </a:r>
            <a:endParaRPr/>
          </a:p>
        </p:txBody>
      </p:sp>
      <p:pic>
        <p:nvPicPr>
          <p:cNvPr descr="MvbGIo0sLgjKvK8aCPSB5kfzANsqMlZz.jpg" id="234" name="Shape 234"/>
          <p:cNvPicPr preferRelativeResize="0"/>
          <p:nvPr/>
        </p:nvPicPr>
        <p:blipFill>
          <a:blip r:embed="rId3">
            <a:alphaModFix/>
          </a:blip>
          <a:stretch>
            <a:fillRect/>
          </a:stretch>
        </p:blipFill>
        <p:spPr>
          <a:xfrm>
            <a:off x="672349" y="1262325"/>
            <a:ext cx="3144424" cy="2672524"/>
          </a:xfrm>
          <a:prstGeom prst="rect">
            <a:avLst/>
          </a:prstGeom>
          <a:noFill/>
          <a:ln>
            <a:noFill/>
          </a:ln>
        </p:spPr>
      </p:pic>
      <p:pic>
        <p:nvPicPr>
          <p:cNvPr descr="OracleMySQLCloudService.png" id="235" name="Shape 235"/>
          <p:cNvPicPr preferRelativeResize="0"/>
          <p:nvPr/>
        </p:nvPicPr>
        <p:blipFill>
          <a:blip r:embed="rId4">
            <a:alphaModFix/>
          </a:blip>
          <a:stretch>
            <a:fillRect/>
          </a:stretch>
        </p:blipFill>
        <p:spPr>
          <a:xfrm>
            <a:off x="672349" y="3934850"/>
            <a:ext cx="2336675" cy="2238375"/>
          </a:xfrm>
          <a:prstGeom prst="rect">
            <a:avLst/>
          </a:prstGeom>
          <a:noFill/>
          <a:ln>
            <a:noFill/>
          </a:ln>
        </p:spPr>
      </p:pic>
      <p:pic>
        <p:nvPicPr>
          <p:cNvPr descr="hcb.jpg" id="236" name="Shape 236"/>
          <p:cNvPicPr preferRelativeResize="0"/>
          <p:nvPr/>
        </p:nvPicPr>
        <p:blipFill>
          <a:blip r:embed="rId5">
            <a:alphaModFix/>
          </a:blip>
          <a:stretch>
            <a:fillRect/>
          </a:stretch>
        </p:blipFill>
        <p:spPr>
          <a:xfrm>
            <a:off x="8704375" y="1262325"/>
            <a:ext cx="3347575" cy="2672525"/>
          </a:xfrm>
          <a:prstGeom prst="rect">
            <a:avLst/>
          </a:prstGeom>
          <a:noFill/>
          <a:ln>
            <a:noFill/>
          </a:ln>
        </p:spPr>
      </p:pic>
      <p:pic>
        <p:nvPicPr>
          <p:cNvPr descr="download (1).png" id="237" name="Shape 237"/>
          <p:cNvPicPr preferRelativeResize="0"/>
          <p:nvPr/>
        </p:nvPicPr>
        <p:blipFill>
          <a:blip r:embed="rId6">
            <a:alphaModFix/>
          </a:blip>
          <a:stretch>
            <a:fillRect/>
          </a:stretch>
        </p:blipFill>
        <p:spPr>
          <a:xfrm>
            <a:off x="3102574" y="4031325"/>
            <a:ext cx="3419249" cy="2238375"/>
          </a:xfrm>
          <a:prstGeom prst="rect">
            <a:avLst/>
          </a:prstGeom>
          <a:noFill/>
          <a:ln>
            <a:noFill/>
          </a:ln>
        </p:spPr>
      </p:pic>
      <p:pic>
        <p:nvPicPr>
          <p:cNvPr descr="download.png" id="238" name="Shape 238"/>
          <p:cNvPicPr preferRelativeResize="0"/>
          <p:nvPr/>
        </p:nvPicPr>
        <p:blipFill>
          <a:blip r:embed="rId7">
            <a:alphaModFix/>
          </a:blip>
          <a:stretch>
            <a:fillRect/>
          </a:stretch>
        </p:blipFill>
        <p:spPr>
          <a:xfrm>
            <a:off x="6478025" y="1262325"/>
            <a:ext cx="2226350" cy="2672525"/>
          </a:xfrm>
          <a:prstGeom prst="rect">
            <a:avLst/>
          </a:prstGeom>
          <a:noFill/>
          <a:ln>
            <a:noFill/>
          </a:ln>
        </p:spPr>
      </p:pic>
      <p:pic>
        <p:nvPicPr>
          <p:cNvPr descr="docker-image.png" id="239" name="Shape 239"/>
          <p:cNvPicPr preferRelativeResize="0"/>
          <p:nvPr/>
        </p:nvPicPr>
        <p:blipFill>
          <a:blip r:embed="rId8">
            <a:alphaModFix/>
          </a:blip>
          <a:stretch>
            <a:fillRect/>
          </a:stretch>
        </p:blipFill>
        <p:spPr>
          <a:xfrm>
            <a:off x="6521825" y="3934850"/>
            <a:ext cx="2891124" cy="2334849"/>
          </a:xfrm>
          <a:prstGeom prst="rect">
            <a:avLst/>
          </a:prstGeom>
          <a:noFill/>
          <a:ln>
            <a:noFill/>
          </a:ln>
        </p:spPr>
      </p:pic>
      <p:pic>
        <p:nvPicPr>
          <p:cNvPr descr="Amazon-RDS (1).png" id="240" name="Shape 240"/>
          <p:cNvPicPr preferRelativeResize="0"/>
          <p:nvPr/>
        </p:nvPicPr>
        <p:blipFill>
          <a:blip r:embed="rId9">
            <a:alphaModFix/>
          </a:blip>
          <a:stretch>
            <a:fillRect/>
          </a:stretch>
        </p:blipFill>
        <p:spPr>
          <a:xfrm>
            <a:off x="9412955" y="3983075"/>
            <a:ext cx="2639000" cy="2238375"/>
          </a:xfrm>
          <a:prstGeom prst="rect">
            <a:avLst/>
          </a:prstGeom>
          <a:noFill/>
          <a:ln>
            <a:noFill/>
          </a:ln>
        </p:spPr>
      </p:pic>
      <p:pic>
        <p:nvPicPr>
          <p:cNvPr descr="AlchemyAPI-300x126.jpg" id="241" name="Shape 241"/>
          <p:cNvPicPr preferRelativeResize="0"/>
          <p:nvPr/>
        </p:nvPicPr>
        <p:blipFill>
          <a:blip r:embed="rId10">
            <a:alphaModFix/>
          </a:blip>
          <a:stretch>
            <a:fillRect/>
          </a:stretch>
        </p:blipFill>
        <p:spPr>
          <a:xfrm>
            <a:off x="3772975" y="1262325"/>
            <a:ext cx="2705049" cy="26725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2592925" y="624110"/>
            <a:ext cx="8911800" cy="1281000"/>
          </a:xfrm>
          <a:prstGeom prst="rect">
            <a:avLst/>
          </a:prstGeom>
        </p:spPr>
        <p:txBody>
          <a:bodyPr anchorCtr="0" anchor="t" bIns="91425" lIns="91425" rIns="91425" tIns="91425">
            <a:noAutofit/>
          </a:bodyPr>
          <a:lstStyle/>
          <a:p>
            <a:pPr lvl="0">
              <a:spcBef>
                <a:spcPts val="0"/>
              </a:spcBef>
              <a:buNone/>
            </a:pPr>
            <a:r>
              <a:t/>
            </a:r>
            <a:endParaRPr/>
          </a:p>
        </p:txBody>
      </p:sp>
      <p:sp>
        <p:nvSpPr>
          <p:cNvPr id="247" name="Shape 247"/>
          <p:cNvSpPr txBox="1"/>
          <p:nvPr>
            <p:ph idx="1" type="body"/>
          </p:nvPr>
        </p:nvSpPr>
        <p:spPr>
          <a:xfrm>
            <a:off x="2589211" y="2133600"/>
            <a:ext cx="8915400" cy="3777600"/>
          </a:xfrm>
          <a:prstGeom prst="rect">
            <a:avLst/>
          </a:prstGeom>
        </p:spPr>
        <p:txBody>
          <a:bodyPr anchorCtr="0" anchor="t" bIns="91425" lIns="91425" rIns="91425" tIns="91425">
            <a:noAutofit/>
          </a:bodyPr>
          <a:lstStyle/>
          <a:p>
            <a:pPr indent="-69850" lvl="0" marL="0">
              <a:spcBef>
                <a:spcPts val="0"/>
              </a:spcBef>
              <a:buClr>
                <a:schemeClr val="dk1"/>
              </a:buClr>
              <a:buSzPct val="25000"/>
              <a:buFont typeface="Arial"/>
              <a:buNone/>
            </a:pPr>
            <a:r>
              <a:rPr b="1" lang="en-US" sz="4800">
                <a:solidFill>
                  <a:srgbClr val="262626"/>
                </a:solidFill>
              </a:rPr>
              <a:t>Thank you</a:t>
            </a:r>
            <a:r>
              <a:rPr lang="en-US" sz="3600">
                <a:solidFill>
                  <a:srgbClr val="262626"/>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1815350" y="254325"/>
            <a:ext cx="9689400" cy="1281000"/>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Century Gothic"/>
              <a:buNone/>
            </a:pPr>
            <a:r>
              <a:rPr b="1" lang="en-US"/>
              <a:t>What problem we are dealing here ??</a:t>
            </a:r>
          </a:p>
        </p:txBody>
      </p:sp>
      <p:sp>
        <p:nvSpPr>
          <p:cNvPr id="173" name="Shape 173"/>
          <p:cNvSpPr txBox="1"/>
          <p:nvPr>
            <p:ph idx="1" type="body"/>
          </p:nvPr>
        </p:nvSpPr>
        <p:spPr>
          <a:xfrm>
            <a:off x="705975" y="1243850"/>
            <a:ext cx="11486100" cy="5479800"/>
          </a:xfrm>
          <a:prstGeom prst="rect">
            <a:avLst/>
          </a:prstGeom>
          <a:noFill/>
          <a:ln>
            <a:noFill/>
          </a:ln>
        </p:spPr>
        <p:txBody>
          <a:bodyPr anchorCtr="0" anchor="t" bIns="45700" lIns="91425" rIns="91425" tIns="45700">
            <a:noAutofit/>
          </a:bodyPr>
          <a:lstStyle/>
          <a:p>
            <a:pPr indent="-419100" lvl="0" marL="457200" marR="0" rtl="0" algn="l">
              <a:spcBef>
                <a:spcPts val="0"/>
              </a:spcBef>
              <a:spcAft>
                <a:spcPts val="0"/>
              </a:spcAft>
              <a:buClr>
                <a:srgbClr val="3F3F3F"/>
              </a:buClr>
              <a:buSzPct val="100000"/>
              <a:buFont typeface="Century Gothic"/>
            </a:pPr>
            <a:r>
              <a:rPr lang="en-US" sz="3000"/>
              <a:t>As a student, we face a lot of problems for selecting appropriate courses each semester?</a:t>
            </a:r>
          </a:p>
          <a:p>
            <a:pPr indent="0" lvl="0" marL="0" marR="0" rtl="0" algn="l">
              <a:spcBef>
                <a:spcPts val="0"/>
              </a:spcBef>
              <a:spcAft>
                <a:spcPts val="0"/>
              </a:spcAft>
              <a:buNone/>
            </a:pPr>
            <a:r>
              <a:t/>
            </a:r>
            <a:endParaRPr sz="3000"/>
          </a:p>
          <a:p>
            <a:pPr indent="-419100" lvl="0" marL="457200" marR="0" rtl="0" algn="l">
              <a:spcBef>
                <a:spcPts val="0"/>
              </a:spcBef>
              <a:spcAft>
                <a:spcPts val="0"/>
              </a:spcAft>
              <a:buSzPct val="100000"/>
            </a:pPr>
            <a:r>
              <a:rPr lang="en-US" sz="3000"/>
              <a:t>We know the courses but not sure under which professor?</a:t>
            </a:r>
          </a:p>
          <a:p>
            <a:pPr indent="0" lvl="0" marL="0" marR="0" rtl="0" algn="l">
              <a:spcBef>
                <a:spcPts val="0"/>
              </a:spcBef>
              <a:spcAft>
                <a:spcPts val="0"/>
              </a:spcAft>
              <a:buNone/>
            </a:pPr>
            <a:r>
              <a:t/>
            </a:r>
            <a:endParaRPr sz="3000"/>
          </a:p>
          <a:p>
            <a:pPr indent="-419100" lvl="0" marL="457200" marR="0" rtl="0" algn="l">
              <a:spcBef>
                <a:spcPts val="0"/>
              </a:spcBef>
              <a:spcAft>
                <a:spcPts val="0"/>
              </a:spcAft>
              <a:buSzPct val="100000"/>
            </a:pPr>
            <a:r>
              <a:rPr lang="en-US" sz="3000"/>
              <a:t>We know the technology we want to learn but not sure under which course</a:t>
            </a:r>
            <a:r>
              <a:rPr lang="en-US" sz="3000"/>
              <a:t> and professor</a:t>
            </a:r>
            <a:r>
              <a:rPr lang="en-US" sz="3000"/>
              <a:t>?</a:t>
            </a:r>
          </a:p>
          <a:p>
            <a:pPr indent="0" lvl="0" marL="0" marR="0" rtl="0" algn="l">
              <a:spcBef>
                <a:spcPts val="0"/>
              </a:spcBef>
              <a:spcAft>
                <a:spcPts val="0"/>
              </a:spcAft>
              <a:buNone/>
            </a:pPr>
            <a:r>
              <a:t/>
            </a:r>
            <a:endParaRPr sz="3000"/>
          </a:p>
          <a:p>
            <a:pPr indent="-419100" lvl="0" marL="457200" marR="0" rtl="0" algn="l">
              <a:spcBef>
                <a:spcPts val="0"/>
              </a:spcBef>
              <a:spcAft>
                <a:spcPts val="0"/>
              </a:spcAft>
              <a:buSzPct val="100000"/>
            </a:pPr>
            <a:r>
              <a:rPr lang="en-US" sz="3000"/>
              <a:t>After hovering around over all the course description and degree requirements, we are not sure if there is a prerequisite or co-requisite check involved before registering for that course.</a:t>
            </a:r>
          </a:p>
          <a:p>
            <a:pPr indent="0" lvl="0" marL="0" marR="0" rtl="0" algn="l">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2592925" y="263122"/>
            <a:ext cx="8911800" cy="1641900"/>
          </a:xfrm>
          <a:prstGeom prst="rect">
            <a:avLst/>
          </a:prstGeom>
        </p:spPr>
        <p:txBody>
          <a:bodyPr anchorCtr="0" anchor="t" bIns="91425" lIns="91425" rIns="91425" tIns="91425">
            <a:noAutofit/>
          </a:bodyPr>
          <a:lstStyle/>
          <a:p>
            <a:pPr lvl="0">
              <a:spcBef>
                <a:spcPts val="0"/>
              </a:spcBef>
              <a:buNone/>
            </a:pPr>
            <a:r>
              <a:rPr lang="en-US"/>
              <a:t>Our Research..</a:t>
            </a:r>
          </a:p>
          <a:p>
            <a:pPr lvl="0">
              <a:spcBef>
                <a:spcPts val="0"/>
              </a:spcBef>
              <a:buNone/>
            </a:pPr>
            <a:r>
              <a:rPr lang="en-US"/>
              <a:t>Reviews from few students who faced this problem</a:t>
            </a:r>
          </a:p>
        </p:txBody>
      </p:sp>
      <p:sp>
        <p:nvSpPr>
          <p:cNvPr id="179" name="Shape 179"/>
          <p:cNvSpPr txBox="1"/>
          <p:nvPr>
            <p:ph idx="1" type="body"/>
          </p:nvPr>
        </p:nvSpPr>
        <p:spPr>
          <a:xfrm>
            <a:off x="2589200" y="1973525"/>
            <a:ext cx="8915400" cy="4752900"/>
          </a:xfrm>
          <a:prstGeom prst="rect">
            <a:avLst/>
          </a:prstGeom>
        </p:spPr>
        <p:txBody>
          <a:bodyPr anchorCtr="0" anchor="t" bIns="91425" lIns="91425" rIns="91425" tIns="91425">
            <a:noAutofit/>
          </a:bodyPr>
          <a:lstStyle/>
          <a:p>
            <a:pPr indent="-228600" lvl="0" marL="457200" rtl="0">
              <a:spcBef>
                <a:spcPts val="0"/>
              </a:spcBef>
              <a:buClr>
                <a:srgbClr val="4B4B4B"/>
              </a:buClr>
              <a:buFont typeface="Roboto"/>
            </a:pPr>
            <a:r>
              <a:rPr lang="en-US">
                <a:solidFill>
                  <a:srgbClr val="4B4B4B"/>
                </a:solidFill>
                <a:highlight>
                  <a:srgbClr val="FFFFFF"/>
                </a:highlight>
                <a:latin typeface="Roboto"/>
                <a:ea typeface="Roboto"/>
                <a:cs typeface="Roboto"/>
                <a:sym typeface="Roboto"/>
              </a:rPr>
              <a:t>I selected CMPE 283 in my first semester.. was able to enroll in it..  but on first day of class professor told me that you need to complete CMPE 281 in a previous semester before enrolling in CMPE 283. With two days left to drop classes i got confused and panic. Had there been something like COURSIFY I would have known initially what can i take and saved myself from last minute trouble. 												</a:t>
            </a:r>
            <a:r>
              <a:rPr b="1" i="1" lang="en-US" u="sng">
                <a:solidFill>
                  <a:srgbClr val="4B4B4B"/>
                </a:solidFill>
                <a:highlight>
                  <a:srgbClr val="FFFFFF"/>
                </a:highlight>
                <a:latin typeface="Roboto"/>
                <a:ea typeface="Roboto"/>
                <a:cs typeface="Roboto"/>
                <a:sym typeface="Roboto"/>
              </a:rPr>
              <a:t>Ketki Bhusari(011503180)</a:t>
            </a:r>
          </a:p>
          <a:p>
            <a:pPr indent="-228600" lvl="0" marL="457200" rtl="0">
              <a:spcBef>
                <a:spcPts val="0"/>
              </a:spcBef>
              <a:buClr>
                <a:srgbClr val="4B4B4B"/>
              </a:buClr>
              <a:buFont typeface="Roboto"/>
            </a:pPr>
            <a:r>
              <a:rPr lang="en-US">
                <a:solidFill>
                  <a:srgbClr val="4B4B4B"/>
                </a:solidFill>
                <a:highlight>
                  <a:srgbClr val="FFFFFF"/>
                </a:highlight>
                <a:latin typeface="Roboto"/>
                <a:ea typeface="Roboto"/>
                <a:cs typeface="Roboto"/>
                <a:sym typeface="Roboto"/>
              </a:rPr>
              <a:t>So many course pages had the criteria mentioned  that they can be taken on instructor’s consent. But that is not the case always. I enrolled in courses based on the mentioned condition, but one first day did not get the instructor’s consent. And had to change the courses on short notice and all other courses were already full. If you develop an app like this, it will save lot of other students from these problems. 								</a:t>
            </a:r>
            <a:r>
              <a:rPr b="1" i="1" lang="en-US" u="sng">
                <a:solidFill>
                  <a:srgbClr val="4B4B4B"/>
                </a:solidFill>
                <a:highlight>
                  <a:srgbClr val="FFFFFF"/>
                </a:highlight>
                <a:latin typeface="Roboto"/>
                <a:ea typeface="Roboto"/>
                <a:cs typeface="Roboto"/>
                <a:sym typeface="Roboto"/>
              </a:rPr>
              <a:t>Arpita Dixit(010953267)</a:t>
            </a:r>
          </a:p>
          <a:p>
            <a:pPr indent="-228600" lvl="0" marL="457200" rtl="0">
              <a:spcBef>
                <a:spcPts val="0"/>
              </a:spcBef>
              <a:buClr>
                <a:srgbClr val="4B4B4B"/>
              </a:buClr>
              <a:buFont typeface="Roboto"/>
            </a:pPr>
            <a:r>
              <a:rPr lang="en-US">
                <a:solidFill>
                  <a:srgbClr val="4B4B4B"/>
                </a:solidFill>
                <a:highlight>
                  <a:srgbClr val="FFFFFF"/>
                </a:highlight>
                <a:latin typeface="Roboto"/>
                <a:ea typeface="Roboto"/>
                <a:cs typeface="Roboto"/>
                <a:sym typeface="Roboto"/>
              </a:rPr>
              <a:t>Before selecting the courses I used to flip through pages of sjsu website to decide for courses. But this process is very confusing and time consuming. But if there is something that provides all the information at one end, it will save my day.          								</a:t>
            </a:r>
            <a:r>
              <a:rPr b="1" i="1" lang="en-US" u="sng">
                <a:solidFill>
                  <a:srgbClr val="4B4B4B"/>
                </a:solidFill>
                <a:highlight>
                  <a:srgbClr val="FFFFFF"/>
                </a:highlight>
                <a:latin typeface="Roboto"/>
                <a:ea typeface="Roboto"/>
                <a:cs typeface="Roboto"/>
                <a:sym typeface="Roboto"/>
              </a:rPr>
              <a:t>Seema Rohilla(011438816)</a:t>
            </a:r>
          </a:p>
          <a:p>
            <a:pPr indent="0" lvl="0" marL="0">
              <a:spcBef>
                <a:spcPts val="0"/>
              </a:spcBef>
              <a:buNone/>
            </a:pPr>
            <a:r>
              <a:t/>
            </a:r>
            <a:endParaRPr>
              <a:solidFill>
                <a:srgbClr val="4B4B4B"/>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1748126" y="187075"/>
            <a:ext cx="9754800" cy="1281000"/>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Century Gothic"/>
              <a:buNone/>
            </a:pPr>
            <a:r>
              <a:rPr b="1" lang="en-US"/>
              <a:t>Courisfy provides the solution !!</a:t>
            </a:r>
          </a:p>
        </p:txBody>
      </p:sp>
      <p:sp>
        <p:nvSpPr>
          <p:cNvPr id="185" name="Shape 185"/>
          <p:cNvSpPr txBox="1"/>
          <p:nvPr>
            <p:ph idx="1" type="body"/>
          </p:nvPr>
        </p:nvSpPr>
        <p:spPr>
          <a:xfrm>
            <a:off x="386600" y="1227050"/>
            <a:ext cx="11530800" cy="5631000"/>
          </a:xfrm>
          <a:prstGeom prst="rect">
            <a:avLst/>
          </a:prstGeom>
          <a:noFill/>
          <a:ln>
            <a:noFill/>
          </a:ln>
        </p:spPr>
        <p:txBody>
          <a:bodyPr anchorCtr="0" anchor="t" bIns="45700" lIns="91425" rIns="91425" tIns="45700">
            <a:noAutofit/>
          </a:bodyPr>
          <a:lstStyle/>
          <a:p>
            <a:pPr indent="-419100" lvl="0" marL="457200" marR="0" rtl="0" algn="l">
              <a:spcBef>
                <a:spcPts val="0"/>
              </a:spcBef>
              <a:spcAft>
                <a:spcPts val="0"/>
              </a:spcAft>
              <a:buClr>
                <a:srgbClr val="3F3F3F"/>
              </a:buClr>
              <a:buSzPct val="100000"/>
              <a:buFont typeface="Century Gothic"/>
            </a:pPr>
            <a:r>
              <a:rPr lang="en-US" sz="3000"/>
              <a:t>A student can create a course plan based on its interests and technology he wants to learn and Coursify will do the prerequisite and co-requisite check  for the course requirements and will tell about the invalid condition if any.</a:t>
            </a:r>
          </a:p>
          <a:p>
            <a:pPr indent="0" lvl="0" marL="0" marR="0" rtl="0" algn="l">
              <a:spcBef>
                <a:spcPts val="0"/>
              </a:spcBef>
              <a:spcAft>
                <a:spcPts val="0"/>
              </a:spcAft>
              <a:buNone/>
            </a:pPr>
            <a:r>
              <a:t/>
            </a:r>
            <a:endParaRPr/>
          </a:p>
          <a:p>
            <a:pPr indent="-228600" lvl="0" marL="457200" marR="0" rtl="0" algn="l">
              <a:spcBef>
                <a:spcPts val="0"/>
              </a:spcBef>
              <a:spcAft>
                <a:spcPts val="0"/>
              </a:spcAft>
            </a:pPr>
            <a:r>
              <a:rPr lang="en-US" sz="3000"/>
              <a:t>A student can select the course </a:t>
            </a:r>
            <a:r>
              <a:rPr lang="en-US" sz="3000"/>
              <a:t>and professor </a:t>
            </a:r>
            <a:r>
              <a:rPr lang="en-US" sz="3000"/>
              <a:t>for learning a technology and coursify will provide an overview of that course under the selected professor, it is based on the feedback provided by students on that course.</a:t>
            </a:r>
          </a:p>
          <a:p>
            <a:pPr indent="0" lvl="0" marL="0" marR="0" rtl="0" algn="l">
              <a:spcBef>
                <a:spcPts val="0"/>
              </a:spcBef>
              <a:spcAft>
                <a:spcPts val="0"/>
              </a:spcAft>
              <a:buNone/>
            </a:pPr>
            <a:r>
              <a:t/>
            </a:r>
            <a:endParaRPr sz="3000"/>
          </a:p>
          <a:p>
            <a:pPr indent="-419100" lvl="0" marL="457200" marR="0" rtl="0" algn="l">
              <a:spcBef>
                <a:spcPts val="0"/>
              </a:spcBef>
              <a:spcAft>
                <a:spcPts val="0"/>
              </a:spcAft>
              <a:buSzPct val="100000"/>
            </a:pPr>
            <a:r>
              <a:rPr lang="en-US" sz="3000"/>
              <a:t>Coursify provides solution on courses, professor and course enrollment conditions.</a:t>
            </a:r>
          </a:p>
          <a:p>
            <a:pPr indent="0" lvl="0" marL="0" marR="0" rtl="0" algn="l">
              <a:spcBef>
                <a:spcPts val="0"/>
              </a:spcBef>
              <a:spcAft>
                <a:spcPts val="0"/>
              </a:spcAft>
              <a:buNone/>
            </a:pPr>
            <a:r>
              <a:t/>
            </a:r>
            <a:endParaRPr sz="3000"/>
          </a:p>
          <a:p>
            <a:pPr indent="0" lvl="0" marL="0" marR="0" rtl="0" algn="l">
              <a:spcBef>
                <a:spcPts val="0"/>
              </a:spcBef>
              <a:spcAft>
                <a:spcPts val="0"/>
              </a:spcAft>
              <a:buNone/>
            </a:pPr>
            <a:r>
              <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1680875" y="352975"/>
            <a:ext cx="10035000" cy="1025400"/>
          </a:xfrm>
          <a:prstGeom prst="rect">
            <a:avLst/>
          </a:prstGeom>
        </p:spPr>
        <p:txBody>
          <a:bodyPr anchorCtr="0" anchor="t" bIns="91425" lIns="91425" rIns="91425" tIns="91425">
            <a:noAutofit/>
          </a:bodyPr>
          <a:lstStyle/>
          <a:p>
            <a:pPr lvl="0">
              <a:spcBef>
                <a:spcPts val="0"/>
              </a:spcBef>
              <a:buNone/>
            </a:pPr>
            <a:r>
              <a:rPr b="1" lang="en-US"/>
              <a:t>The way coursify works</a:t>
            </a:r>
          </a:p>
        </p:txBody>
      </p:sp>
      <p:sp>
        <p:nvSpPr>
          <p:cNvPr id="191" name="Shape 191"/>
          <p:cNvSpPr txBox="1"/>
          <p:nvPr>
            <p:ph idx="1" type="body"/>
          </p:nvPr>
        </p:nvSpPr>
        <p:spPr>
          <a:xfrm>
            <a:off x="5160300" y="1378375"/>
            <a:ext cx="6958800" cy="51603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6-12-09 at 2.50.51 PM.png" id="192" name="Shape 192"/>
          <p:cNvPicPr preferRelativeResize="0"/>
          <p:nvPr/>
        </p:nvPicPr>
        <p:blipFill>
          <a:blip r:embed="rId3">
            <a:alphaModFix/>
          </a:blip>
          <a:stretch>
            <a:fillRect/>
          </a:stretch>
        </p:blipFill>
        <p:spPr>
          <a:xfrm>
            <a:off x="5160300" y="1378375"/>
            <a:ext cx="6958700" cy="5160299"/>
          </a:xfrm>
          <a:prstGeom prst="rect">
            <a:avLst/>
          </a:prstGeom>
          <a:noFill/>
          <a:ln>
            <a:noFill/>
          </a:ln>
        </p:spPr>
      </p:pic>
      <p:sp>
        <p:nvSpPr>
          <p:cNvPr id="193" name="Shape 193"/>
          <p:cNvSpPr txBox="1"/>
          <p:nvPr/>
        </p:nvSpPr>
        <p:spPr>
          <a:xfrm>
            <a:off x="420225" y="1243850"/>
            <a:ext cx="4740000" cy="5513400"/>
          </a:xfrm>
          <a:prstGeom prst="rect">
            <a:avLst/>
          </a:prstGeom>
          <a:noFill/>
          <a:ln>
            <a:noFill/>
          </a:ln>
        </p:spPr>
        <p:txBody>
          <a:bodyPr anchorCtr="0" anchor="t" bIns="91425" lIns="91425" rIns="91425" tIns="91425">
            <a:noAutofit/>
          </a:bodyPr>
          <a:lstStyle/>
          <a:p>
            <a:pPr indent="-342900" lvl="0" marL="457200" rtl="0">
              <a:spcBef>
                <a:spcPts val="0"/>
              </a:spcBef>
              <a:buSzPct val="100000"/>
              <a:buAutoNum type="arabicPeriod"/>
            </a:pPr>
            <a:r>
              <a:rPr lang="en-US" sz="1800"/>
              <a:t>Student</a:t>
            </a:r>
            <a:r>
              <a:rPr lang="en-US" sz="1800"/>
              <a:t> is provided with the Web interface which provides an option for feedback form and Course Selection option.</a:t>
            </a:r>
          </a:p>
          <a:p>
            <a:pPr lvl="0" rtl="0">
              <a:spcBef>
                <a:spcPts val="0"/>
              </a:spcBef>
              <a:buNone/>
            </a:pPr>
            <a:r>
              <a:t/>
            </a:r>
            <a:endParaRPr sz="1800"/>
          </a:p>
          <a:p>
            <a:pPr indent="-342900" lvl="0" marL="457200" rtl="0">
              <a:spcBef>
                <a:spcPts val="0"/>
              </a:spcBef>
              <a:buSzPct val="100000"/>
              <a:buAutoNum type="arabicPeriod"/>
            </a:pPr>
            <a:r>
              <a:rPr lang="en-US" sz="1800"/>
              <a:t>Student can fill the feedback about the course by going to the feedback form option.</a:t>
            </a:r>
          </a:p>
          <a:p>
            <a:pPr lvl="0" rtl="0">
              <a:spcBef>
                <a:spcPts val="0"/>
              </a:spcBef>
              <a:buNone/>
            </a:pPr>
            <a:r>
              <a:t/>
            </a:r>
            <a:endParaRPr sz="1800"/>
          </a:p>
          <a:p>
            <a:pPr indent="-342900" lvl="0" marL="457200" rtl="0">
              <a:spcBef>
                <a:spcPts val="0"/>
              </a:spcBef>
              <a:buSzPct val="100000"/>
              <a:buAutoNum type="arabicPeriod"/>
            </a:pPr>
            <a:r>
              <a:rPr lang="en-US" sz="1800"/>
              <a:t>Student can go to course selection tab and proceed.</a:t>
            </a:r>
          </a:p>
          <a:p>
            <a:pPr lvl="0" rtl="0">
              <a:spcBef>
                <a:spcPts val="0"/>
              </a:spcBef>
              <a:buNone/>
            </a:pPr>
            <a:r>
              <a:t/>
            </a:r>
            <a:endParaRPr sz="1800"/>
          </a:p>
          <a:p>
            <a:pPr indent="-342900" lvl="0" marL="457200">
              <a:spcBef>
                <a:spcPts val="0"/>
              </a:spcBef>
              <a:buSzPct val="100000"/>
              <a:buAutoNum type="arabicPeriod"/>
            </a:pPr>
            <a:r>
              <a:rPr lang="en-US" sz="1800"/>
              <a:t>By selecting the basic informations, checking the assigned prerequisites and technology selection, students will be suggested the suitable given plan for their curriculum.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1649000" y="86225"/>
            <a:ext cx="9855600" cy="1281000"/>
          </a:xfrm>
          <a:prstGeom prst="rect">
            <a:avLst/>
          </a:prstGeom>
        </p:spPr>
        <p:txBody>
          <a:bodyPr anchorCtr="0" anchor="t" bIns="91425" lIns="91425" rIns="91425" tIns="91425">
            <a:noAutofit/>
          </a:bodyPr>
          <a:lstStyle/>
          <a:p>
            <a:pPr lvl="0">
              <a:spcBef>
                <a:spcPts val="0"/>
              </a:spcBef>
              <a:buNone/>
            </a:pPr>
            <a:r>
              <a:rPr b="1" lang="en-US"/>
              <a:t>Architecture Diagram and description</a:t>
            </a:r>
          </a:p>
        </p:txBody>
      </p:sp>
      <p:sp>
        <p:nvSpPr>
          <p:cNvPr id="199" name="Shape 199"/>
          <p:cNvSpPr txBox="1"/>
          <p:nvPr>
            <p:ph idx="1" type="body"/>
          </p:nvPr>
        </p:nvSpPr>
        <p:spPr>
          <a:xfrm>
            <a:off x="202350" y="941300"/>
            <a:ext cx="4974900" cy="5916900"/>
          </a:xfrm>
          <a:prstGeom prst="rect">
            <a:avLst/>
          </a:prstGeom>
        </p:spPr>
        <p:txBody>
          <a:bodyPr anchorCtr="0" anchor="t" bIns="91425" lIns="91425" rIns="91425" tIns="91425">
            <a:noAutofit/>
          </a:bodyPr>
          <a:lstStyle/>
          <a:p>
            <a:pPr indent="-342900" lvl="0" marL="457200" algn="just">
              <a:spcBef>
                <a:spcPts val="0"/>
              </a:spcBef>
              <a:buClr>
                <a:schemeClr val="dk1"/>
              </a:buClr>
              <a:buSzPct val="100000"/>
              <a:buFont typeface="Arial"/>
            </a:pPr>
            <a:r>
              <a:rPr lang="en-US">
                <a:solidFill>
                  <a:schemeClr val="dk1"/>
                </a:solidFill>
                <a:latin typeface="Arial"/>
                <a:ea typeface="Arial"/>
                <a:cs typeface="Arial"/>
                <a:sym typeface="Arial"/>
              </a:rPr>
              <a:t>The architecture diagram of coursify is described here, it consist of Web user interface for user interaction and we have worked on HTML/CSS and Bootstrap for web designing.</a:t>
            </a:r>
          </a:p>
          <a:p>
            <a:pPr indent="-342900" lvl="0" marL="457200" algn="just">
              <a:spcBef>
                <a:spcPts val="0"/>
              </a:spcBef>
              <a:buClr>
                <a:schemeClr val="dk1"/>
              </a:buClr>
              <a:buSzPct val="100000"/>
              <a:buFont typeface="Arial"/>
            </a:pPr>
            <a:r>
              <a:rPr lang="en-US">
                <a:solidFill>
                  <a:schemeClr val="dk1"/>
                </a:solidFill>
                <a:latin typeface="Arial"/>
                <a:ea typeface="Arial"/>
                <a:cs typeface="Arial"/>
                <a:sym typeface="Arial"/>
              </a:rPr>
              <a:t>The application server is built on Python/ Flask module and it is dealing with  all the user interaction queries.</a:t>
            </a:r>
          </a:p>
          <a:p>
            <a:pPr indent="-342900" lvl="0" marL="457200" algn="just">
              <a:spcBef>
                <a:spcPts val="0"/>
              </a:spcBef>
              <a:buClr>
                <a:schemeClr val="dk1"/>
              </a:buClr>
              <a:buSzPct val="100000"/>
              <a:buFont typeface="Arial"/>
            </a:pPr>
            <a:r>
              <a:rPr lang="en-US">
                <a:solidFill>
                  <a:schemeClr val="dk1"/>
                </a:solidFill>
                <a:latin typeface="Arial"/>
                <a:ea typeface="Arial"/>
                <a:cs typeface="Arial"/>
                <a:sym typeface="Arial"/>
              </a:rPr>
              <a:t>Our app server coordinates and use both Redis and MySQL database for data retrieval.</a:t>
            </a:r>
          </a:p>
          <a:p>
            <a:pPr indent="-342900" lvl="0" marL="457200" algn="just">
              <a:spcBef>
                <a:spcPts val="0"/>
              </a:spcBef>
              <a:buClr>
                <a:schemeClr val="dk1"/>
              </a:buClr>
              <a:buSzPct val="100000"/>
              <a:buFont typeface="Arial"/>
            </a:pPr>
            <a:r>
              <a:rPr lang="en-US">
                <a:solidFill>
                  <a:schemeClr val="dk1"/>
                </a:solidFill>
                <a:latin typeface="Arial"/>
                <a:ea typeface="Arial"/>
                <a:cs typeface="Arial"/>
                <a:sym typeface="Arial"/>
              </a:rPr>
              <a:t>MySQL database stores all the department and course related information such as all the department names, minor course options under department, major course options under that department and prerequisite course options and Redis database contains all the information taken from feedback and stores the review for all the course based on technologies and professor.</a:t>
            </a:r>
          </a:p>
        </p:txBody>
      </p:sp>
      <p:pic>
        <p:nvPicPr>
          <p:cNvPr descr="updated Architecture diagram.png" id="200" name="Shape 200"/>
          <p:cNvPicPr preferRelativeResize="0"/>
          <p:nvPr/>
        </p:nvPicPr>
        <p:blipFill>
          <a:blip r:embed="rId3">
            <a:alphaModFix/>
          </a:blip>
          <a:stretch>
            <a:fillRect/>
          </a:stretch>
        </p:blipFill>
        <p:spPr>
          <a:xfrm>
            <a:off x="5345200" y="1109375"/>
            <a:ext cx="6846798" cy="5630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1748125" y="0"/>
            <a:ext cx="10219800" cy="1281000"/>
          </a:xfrm>
          <a:prstGeom prst="rect">
            <a:avLst/>
          </a:prstGeom>
        </p:spPr>
        <p:txBody>
          <a:bodyPr anchorCtr="0" anchor="t" bIns="91425" lIns="91425" rIns="91425" tIns="91425">
            <a:noAutofit/>
          </a:bodyPr>
          <a:lstStyle/>
          <a:p>
            <a:pPr lvl="0">
              <a:spcBef>
                <a:spcPts val="0"/>
              </a:spcBef>
              <a:buNone/>
            </a:pPr>
            <a:r>
              <a:rPr b="1" lang="en-US"/>
              <a:t>Use Case Diagram and description</a:t>
            </a:r>
            <a:r>
              <a:rPr lang="en-US"/>
              <a:t> </a:t>
            </a:r>
          </a:p>
        </p:txBody>
      </p:sp>
      <p:sp>
        <p:nvSpPr>
          <p:cNvPr id="206" name="Shape 206"/>
          <p:cNvSpPr txBox="1"/>
          <p:nvPr>
            <p:ph idx="1" type="body"/>
          </p:nvPr>
        </p:nvSpPr>
        <p:spPr>
          <a:xfrm>
            <a:off x="184875" y="1042150"/>
            <a:ext cx="5496600" cy="5815800"/>
          </a:xfrm>
          <a:prstGeom prst="rect">
            <a:avLst/>
          </a:prstGeom>
        </p:spPr>
        <p:txBody>
          <a:bodyPr anchorCtr="0" anchor="t" bIns="91425" lIns="91425" rIns="91425" tIns="91425">
            <a:noAutofit/>
          </a:bodyPr>
          <a:lstStyle/>
          <a:p>
            <a:pPr indent="-228600" lvl="0" marL="457200" rtl="0" algn="just">
              <a:spcBef>
                <a:spcPts val="0"/>
              </a:spcBef>
              <a:buFont typeface="Arial"/>
            </a:pPr>
            <a:r>
              <a:rPr b="1" lang="en-US">
                <a:latin typeface="Arial"/>
                <a:ea typeface="Arial"/>
                <a:cs typeface="Arial"/>
                <a:sym typeface="Arial"/>
              </a:rPr>
              <a:t>The use case diagram for our system is mentioned here, the user student has following choices on coursify.</a:t>
            </a:r>
          </a:p>
          <a:p>
            <a:pPr indent="457200" lvl="0" marL="0" rtl="0" algn="just">
              <a:spcBef>
                <a:spcPts val="0"/>
              </a:spcBef>
              <a:buNone/>
            </a:pPr>
            <a:r>
              <a:rPr b="1" lang="en-US">
                <a:latin typeface="Arial"/>
                <a:ea typeface="Arial"/>
                <a:cs typeface="Arial"/>
                <a:sym typeface="Arial"/>
              </a:rPr>
              <a:t>1.provide course feedback</a:t>
            </a:r>
          </a:p>
          <a:p>
            <a:pPr indent="457200" lvl="0" marL="0" algn="just">
              <a:spcBef>
                <a:spcPts val="0"/>
              </a:spcBef>
              <a:buNone/>
            </a:pPr>
            <a:r>
              <a:rPr b="1" lang="en-US">
                <a:latin typeface="Arial"/>
                <a:ea typeface="Arial"/>
                <a:cs typeface="Arial"/>
                <a:sym typeface="Arial"/>
              </a:rPr>
              <a:t>2.Create a course plan </a:t>
            </a:r>
          </a:p>
          <a:p>
            <a:pPr indent="457200" lvl="0" marL="0" algn="just">
              <a:spcBef>
                <a:spcPts val="0"/>
              </a:spcBef>
              <a:buNone/>
            </a:pPr>
            <a:r>
              <a:rPr b="1" lang="en-US">
                <a:latin typeface="Arial"/>
                <a:ea typeface="Arial"/>
                <a:cs typeface="Arial"/>
                <a:sym typeface="Arial"/>
              </a:rPr>
              <a:t>3.Select technologies student is interested in </a:t>
            </a:r>
          </a:p>
          <a:p>
            <a:pPr indent="0" lvl="0" marL="457200" algn="just">
              <a:spcBef>
                <a:spcPts val="0"/>
              </a:spcBef>
              <a:buNone/>
            </a:pPr>
            <a:r>
              <a:rPr b="1" lang="en-US">
                <a:latin typeface="Arial"/>
                <a:ea typeface="Arial"/>
                <a:cs typeface="Arial"/>
                <a:sym typeface="Arial"/>
              </a:rPr>
              <a:t>learning and generate a view based on its selection.</a:t>
            </a:r>
          </a:p>
          <a:p>
            <a:pPr indent="-228600" lvl="0" marL="457200" algn="just">
              <a:spcBef>
                <a:spcPts val="0"/>
              </a:spcBef>
              <a:buFont typeface="Arial"/>
            </a:pPr>
            <a:r>
              <a:rPr b="1" lang="en-US">
                <a:latin typeface="Arial"/>
                <a:ea typeface="Arial"/>
                <a:cs typeface="Arial"/>
                <a:sym typeface="Arial"/>
              </a:rPr>
              <a:t>The coursify supports the user with following features</a:t>
            </a:r>
          </a:p>
          <a:p>
            <a:pPr indent="0" lvl="0" marL="457200" algn="just">
              <a:spcBef>
                <a:spcPts val="0"/>
              </a:spcBef>
              <a:buNone/>
            </a:pPr>
            <a:r>
              <a:rPr b="1" lang="en-US">
                <a:latin typeface="Arial"/>
                <a:ea typeface="Arial"/>
                <a:cs typeface="Arial"/>
                <a:sym typeface="Arial"/>
              </a:rPr>
              <a:t>1.help in creating a desired course plan based on tehcnology selection</a:t>
            </a:r>
          </a:p>
          <a:p>
            <a:pPr indent="0" lvl="0" marL="457200" algn="just">
              <a:spcBef>
                <a:spcPts val="0"/>
              </a:spcBef>
              <a:buNone/>
            </a:pPr>
            <a:r>
              <a:rPr b="1" lang="en-US">
                <a:latin typeface="Arial"/>
                <a:ea typeface="Arial"/>
                <a:cs typeface="Arial"/>
                <a:sym typeface="Arial"/>
              </a:rPr>
              <a:t>2.Based on students selection for prerequisite and corequisite checks, it checks for validity for that plan.</a:t>
            </a:r>
          </a:p>
          <a:p>
            <a:pPr lvl="0">
              <a:spcBef>
                <a:spcPts val="0"/>
              </a:spcBef>
              <a:buNone/>
            </a:pPr>
            <a:r>
              <a:t/>
            </a:r>
            <a:endParaRPr/>
          </a:p>
        </p:txBody>
      </p:sp>
      <p:pic>
        <p:nvPicPr>
          <p:cNvPr descr="Screen Shot 2016-12-09 at 9.22.05 PM.png" id="207" name="Shape 207"/>
          <p:cNvPicPr preferRelativeResize="0"/>
          <p:nvPr/>
        </p:nvPicPr>
        <p:blipFill>
          <a:blip r:embed="rId3">
            <a:alphaModFix/>
          </a:blip>
          <a:stretch>
            <a:fillRect/>
          </a:stretch>
        </p:blipFill>
        <p:spPr>
          <a:xfrm>
            <a:off x="5681374" y="1176625"/>
            <a:ext cx="6510624" cy="5681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1546400" y="0"/>
            <a:ext cx="10505400" cy="1281000"/>
          </a:xfrm>
          <a:prstGeom prst="rect">
            <a:avLst/>
          </a:prstGeom>
        </p:spPr>
        <p:txBody>
          <a:bodyPr anchorCtr="0" anchor="t" bIns="91425" lIns="91425" rIns="91425" tIns="91425">
            <a:noAutofit/>
          </a:bodyPr>
          <a:lstStyle/>
          <a:p>
            <a:pPr lvl="0">
              <a:spcBef>
                <a:spcPts val="0"/>
              </a:spcBef>
              <a:buNone/>
            </a:pPr>
            <a:r>
              <a:rPr b="1" lang="en-US"/>
              <a:t>Technology Deployment Model</a:t>
            </a:r>
          </a:p>
        </p:txBody>
      </p:sp>
      <p:sp>
        <p:nvSpPr>
          <p:cNvPr id="213" name="Shape 213"/>
          <p:cNvSpPr txBox="1"/>
          <p:nvPr>
            <p:ph idx="1" type="body"/>
          </p:nvPr>
        </p:nvSpPr>
        <p:spPr>
          <a:xfrm>
            <a:off x="7042905" y="3445800"/>
            <a:ext cx="4461600" cy="2465400"/>
          </a:xfrm>
          <a:prstGeom prst="rect">
            <a:avLst/>
          </a:prstGeom>
        </p:spPr>
        <p:txBody>
          <a:bodyPr anchorCtr="0" anchor="t" bIns="91425" lIns="91425" rIns="91425" tIns="91425">
            <a:noAutofit/>
          </a:bodyPr>
          <a:lstStyle/>
          <a:p>
            <a:pPr lvl="0">
              <a:spcBef>
                <a:spcPts val="0"/>
              </a:spcBef>
              <a:buNone/>
            </a:pPr>
            <a:r>
              <a:t/>
            </a:r>
            <a:endParaRPr/>
          </a:p>
        </p:txBody>
      </p:sp>
      <p:pic>
        <p:nvPicPr>
          <p:cNvPr descr="deployment_model.png" id="214" name="Shape 214"/>
          <p:cNvPicPr preferRelativeResize="0"/>
          <p:nvPr/>
        </p:nvPicPr>
        <p:blipFill>
          <a:blip r:embed="rId3">
            <a:alphaModFix/>
          </a:blip>
          <a:stretch>
            <a:fillRect/>
          </a:stretch>
        </p:blipFill>
        <p:spPr>
          <a:xfrm>
            <a:off x="621800" y="1280999"/>
            <a:ext cx="11429999" cy="5576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2592925" y="624110"/>
            <a:ext cx="8911800" cy="1281000"/>
          </a:xfrm>
          <a:prstGeom prst="rect">
            <a:avLst/>
          </a:prstGeom>
        </p:spPr>
        <p:txBody>
          <a:bodyPr anchorCtr="0" anchor="t" bIns="91425" lIns="91425" rIns="91425" tIns="91425">
            <a:noAutofit/>
          </a:bodyPr>
          <a:lstStyle/>
          <a:p>
            <a:pPr lvl="0">
              <a:spcBef>
                <a:spcPts val="0"/>
              </a:spcBef>
              <a:buNone/>
            </a:pPr>
            <a:r>
              <a:rPr lang="en-US"/>
              <a:t>Feedback Analysis</a:t>
            </a:r>
          </a:p>
        </p:txBody>
      </p:sp>
      <p:sp>
        <p:nvSpPr>
          <p:cNvPr id="220" name="Shape 220"/>
          <p:cNvSpPr txBox="1"/>
          <p:nvPr>
            <p:ph idx="1" type="body"/>
          </p:nvPr>
        </p:nvSpPr>
        <p:spPr>
          <a:xfrm>
            <a:off x="2591136" y="2118000"/>
            <a:ext cx="8915400" cy="3777600"/>
          </a:xfrm>
          <a:prstGeom prst="rect">
            <a:avLst/>
          </a:prstGeom>
        </p:spPr>
        <p:txBody>
          <a:bodyPr anchorCtr="0" anchor="t" bIns="91425" lIns="91425" rIns="91425" tIns="91425">
            <a:noAutofit/>
          </a:bodyPr>
          <a:lstStyle/>
          <a:p>
            <a:pPr indent="-69850" lvl="0" marL="0">
              <a:lnSpc>
                <a:spcPct val="111000"/>
              </a:lnSpc>
              <a:spcBef>
                <a:spcPts val="900"/>
              </a:spcBef>
              <a:buClr>
                <a:schemeClr val="dk1"/>
              </a:buClr>
              <a:buSzPct val="36666"/>
              <a:buFont typeface="Arial"/>
              <a:buNone/>
            </a:pPr>
            <a:r>
              <a:rPr lang="en-US" sz="3000">
                <a:solidFill>
                  <a:schemeClr val="dk1"/>
                </a:solidFill>
                <a:latin typeface="Arial"/>
                <a:ea typeface="Arial"/>
                <a:cs typeface="Arial"/>
                <a:sym typeface="Arial"/>
              </a:rPr>
              <a:t>–</a:t>
            </a:r>
            <a:r>
              <a:rPr lang="en-US" sz="3000">
                <a:solidFill>
                  <a:srgbClr val="474B57"/>
                </a:solidFill>
                <a:latin typeface="Calibri"/>
                <a:ea typeface="Calibri"/>
                <a:cs typeface="Calibri"/>
                <a:sym typeface="Calibri"/>
              </a:rPr>
              <a:t>Logistic Classifier</a:t>
            </a:r>
          </a:p>
          <a:p>
            <a:pPr indent="-69850" lvl="0" marL="0">
              <a:lnSpc>
                <a:spcPct val="111000"/>
              </a:lnSpc>
              <a:spcBef>
                <a:spcPts val="900"/>
              </a:spcBef>
              <a:buClr>
                <a:schemeClr val="dk1"/>
              </a:buClr>
              <a:buSzPct val="36666"/>
              <a:buFont typeface="Arial"/>
              <a:buNone/>
            </a:pPr>
            <a:r>
              <a:rPr lang="en-US" sz="3000">
                <a:solidFill>
                  <a:schemeClr val="dk1"/>
                </a:solidFill>
                <a:latin typeface="Arial"/>
                <a:ea typeface="Arial"/>
                <a:cs typeface="Arial"/>
                <a:sym typeface="Arial"/>
              </a:rPr>
              <a:t>–</a:t>
            </a:r>
            <a:r>
              <a:rPr lang="en-US" sz="3000">
                <a:solidFill>
                  <a:srgbClr val="474B57"/>
                </a:solidFill>
                <a:latin typeface="Calibri"/>
                <a:ea typeface="Calibri"/>
                <a:cs typeface="Calibri"/>
                <a:sym typeface="Calibri"/>
              </a:rPr>
              <a:t>NLTK analyzer</a:t>
            </a:r>
          </a:p>
          <a:p>
            <a:pPr indent="-69850" lvl="0" marL="0">
              <a:lnSpc>
                <a:spcPct val="111000"/>
              </a:lnSpc>
              <a:spcBef>
                <a:spcPts val="900"/>
              </a:spcBef>
              <a:buClr>
                <a:schemeClr val="dk1"/>
              </a:buClr>
              <a:buSzPct val="36666"/>
              <a:buFont typeface="Arial"/>
              <a:buNone/>
            </a:pPr>
            <a:r>
              <a:rPr lang="en-US" sz="3000">
                <a:solidFill>
                  <a:schemeClr val="dk1"/>
                </a:solidFill>
                <a:latin typeface="Arial"/>
                <a:ea typeface="Arial"/>
                <a:cs typeface="Arial"/>
                <a:sym typeface="Arial"/>
              </a:rPr>
              <a:t>–</a:t>
            </a:r>
            <a:r>
              <a:rPr lang="en-US" sz="3000">
                <a:solidFill>
                  <a:srgbClr val="474B57"/>
                </a:solidFill>
                <a:latin typeface="Calibri"/>
                <a:ea typeface="Calibri"/>
                <a:cs typeface="Calibri"/>
                <a:sym typeface="Calibri"/>
              </a:rPr>
              <a:t>IBM Watson’s Alchemy API</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